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26.xml" ContentType="application/vnd.openxmlformats-officedocument.presentationml.slide+xml"/>
  <Override PartName="/ppt/slides/slide473.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549.xml" ContentType="application/vnd.openxmlformats-officedocument.presentationml.slide+xml"/>
  <Override PartName="/ppt/slides/slide596.xml" ContentType="application/vnd.openxmlformats-officedocument.presentationml.slide+xml"/>
  <Override PartName="/ppt/slides/slide612.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s/slide451.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s/slide527.xml" ContentType="application/vnd.openxmlformats-officedocument.presentationml.slide+xml"/>
  <Override PartName="/ppt/slides/slide574.xml" ContentType="application/vnd.openxmlformats-officedocument.presentationml.slide+xml"/>
  <Override PartName="/ppt/notesSlides/notesSlide16.xml" ContentType="application/vnd.openxmlformats-officedocument.presentationml.notesSlide+xml"/>
  <Override PartName="/ppt/slides/slide221.xml" ContentType="application/vnd.openxmlformats-officedocument.presentationml.slide+xml"/>
  <Override PartName="/ppt/slides/slide319.xml" ContentType="application/vnd.openxmlformats-officedocument.presentationml.slide+xml"/>
  <Override PartName="/ppt/slides/slide366.xml" ContentType="application/vnd.openxmlformats-officedocument.presentationml.slide+xml"/>
  <Override PartName="/ppt/slides/slide505.xml" ContentType="application/vnd.openxmlformats-officedocument.presentationml.slide+xml"/>
  <Override PartName="/ppt/slides/slide552.xml" ContentType="application/vnd.openxmlformats-officedocument.presentationml.slide+xml"/>
  <Override PartName="/ppt/slides/slide158.xml" ContentType="application/vnd.openxmlformats-officedocument.presentationml.slide+xml"/>
  <Override PartName="/ppt/slides/slide344.xml" ContentType="application/vnd.openxmlformats-officedocument.presentationml.slide+xml"/>
  <Override PartName="/ppt/slides/slide391.xml" ContentType="application/vnd.openxmlformats-officedocument.presentationml.slide+xml"/>
  <Override PartName="/ppt/slides/slide489.xml" ContentType="application/vnd.openxmlformats-officedocument.presentationml.slide+xml"/>
  <Override PartName="/ppt/slides/slide62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467.xml" ContentType="application/vnd.openxmlformats-officedocument.presentationml.slide+xml"/>
  <Override PartName="/ppt/slides/slide530.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606.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Override PartName="/ppt/slides/slide445.xml" ContentType="application/vnd.openxmlformats-officedocument.presentationml.slide+xml"/>
  <Override PartName="/ppt/slides/slide492.xml" ContentType="application/vnd.openxmlformats-officedocument.presentationml.slide+xml"/>
  <Override PartName="/ppt/slides/slide631.xml" ContentType="application/vnd.openxmlformats-officedocument.presentationml.slide+xml"/>
  <Default Extension="png" ContentType="image/png"/>
  <Override PartName="/ppt/slides/slide237.xml" ContentType="application/vnd.openxmlformats-officedocument.presentationml.slide+xml"/>
  <Override PartName="/ppt/slides/slide284.xml" ContentType="application/vnd.openxmlformats-officedocument.presentationml.slide+xml"/>
  <Override PartName="/ppt/slides/slide423.xml" ContentType="application/vnd.openxmlformats-officedocument.presentationml.slide+xml"/>
  <Override PartName="/ppt/slides/slide470.xml" ContentType="application/vnd.openxmlformats-officedocument.presentationml.slide+xml"/>
  <Override PartName="/ppt/slides/slide568.xml" ContentType="application/vnd.openxmlformats-officedocument.presentationml.slide+xml"/>
  <Override PartName="/ppt/theme/theme2.xml" ContentType="application/vnd.openxmlformats-officedocument.them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slides/slide546.xml" ContentType="application/vnd.openxmlformats-officedocument.presentationml.slide+xml"/>
  <Override PartName="/ppt/slides/slide593.xml" ContentType="application/vnd.openxmlformats-officedocument.presentationml.slide+xml"/>
  <Override PartName="/ppt/slides/slide240.xml" ContentType="application/vnd.openxmlformats-officedocument.presentationml.slide+xml"/>
  <Override PartName="/ppt/slides/slide338.xml" ContentType="application/vnd.openxmlformats-officedocument.presentationml.slide+xml"/>
  <Override PartName="/ppt/slides/slide385.xml" ContentType="application/vnd.openxmlformats-officedocument.presentationml.slide+xml"/>
  <Override PartName="/ppt/slides/slide524.xml" ContentType="application/vnd.openxmlformats-officedocument.presentationml.slide+xml"/>
  <Override PartName="/ppt/slides/slide571.xml" ContentType="application/vnd.openxmlformats-officedocument.presentationml.slide+xml"/>
  <Override PartName="/ppt/notesSlides/notesSlide13.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slides/slide363.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439.xml" ContentType="application/vnd.openxmlformats-officedocument.presentationml.slide+xml"/>
  <Override PartName="/ppt/slides/slide486.xml" ContentType="application/vnd.openxmlformats-officedocument.presentationml.slide+xml"/>
  <Override PartName="/ppt/slides/slide502.xml" ContentType="application/vnd.openxmlformats-officedocument.presentationml.slide+xml"/>
  <Override PartName="/ppt/slides/slide278.xml" ContentType="application/vnd.openxmlformats-officedocument.presentationml.slide+xml"/>
  <Override PartName="/ppt/slides/slide341.xml" ContentType="application/vnd.openxmlformats-officedocument.presentationml.slide+xml"/>
  <Override PartName="/ppt/slides/slide625.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417.xml" ContentType="application/vnd.openxmlformats-officedocument.presentationml.slide+xml"/>
  <Override PartName="/ppt/slides/slide464.xml" ContentType="application/vnd.openxmlformats-officedocument.presentationml.slide+xml"/>
  <Override PartName="/ppt/slides/slide603.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s/slide442.xml" ContentType="application/vnd.openxmlformats-officedocument.presentationml.slide+xml"/>
  <Override PartName="/ppt/slides/slide587.xml" ContentType="application/vnd.openxmlformats-officedocument.presentationml.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s/slide379.xml" ContentType="application/vnd.openxmlformats-officedocument.presentationml.slide+xml"/>
  <Override PartName="/ppt/slides/slide41.xml" ContentType="application/vnd.openxmlformats-officedocument.presentationml.slide+xml"/>
  <Override PartName="/ppt/slides/slide357.xml" ContentType="application/vnd.openxmlformats-officedocument.presentationml.slide+xml"/>
  <Override PartName="/ppt/slides/slide420.xml" ContentType="application/vnd.openxmlformats-officedocument.presentationml.slide+xml"/>
  <Override PartName="/ppt/slides/slide518.xml" ContentType="application/vnd.openxmlformats-officedocument.presentationml.slide+xml"/>
  <Override PartName="/ppt/slides/slide565.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543.xml" ContentType="application/vnd.openxmlformats-officedocument.presentationml.slide+xml"/>
  <Override PartName="/ppt/slides/slide590.xml" ContentType="application/vnd.openxmlformats-officedocument.presentationml.slide+xml"/>
  <Override PartName="/ppt/slides/slide335.xml" ContentType="application/vnd.openxmlformats-officedocument.presentationml.slide+xml"/>
  <Override PartName="/ppt/slides/slide382.xml" ContentType="application/vnd.openxmlformats-officedocument.presentationml.slide+xml"/>
  <Override PartName="/ppt/slides/slide619.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458.xml" ContentType="application/vnd.openxmlformats-officedocument.presentationml.slide+xml"/>
  <Override PartName="/ppt/slides/slide521.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s/slide436.xml" ContentType="application/vnd.openxmlformats-officedocument.presentationml.slide+xml"/>
  <Override PartName="/ppt/slides/slide483.xml" ContentType="application/vnd.openxmlformats-officedocument.presentationml.slide+xml"/>
  <Override PartName="/ppt/slides/slide622.xml" ContentType="application/vnd.openxmlformats-officedocument.presentationml.slide+xml"/>
  <Override PartName="/ppt/notesSlides/notesSlide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s/slide414.xml" ContentType="application/vnd.openxmlformats-officedocument.presentationml.slide+xml"/>
  <Override PartName="/ppt/slides/slide461.xml" ContentType="application/vnd.openxmlformats-officedocument.presentationml.slide+xml"/>
  <Override PartName="/ppt/slides/slide559.xml" ContentType="application/vnd.openxmlformats-officedocument.presentationml.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s/slide537.xml" ContentType="application/vnd.openxmlformats-officedocument.presentationml.slide+xml"/>
  <Override PartName="/ppt/slides/slide584.xml" ContentType="application/vnd.openxmlformats-officedocument.presentationml.slide+xml"/>
  <Override PartName="/ppt/slides/slide600.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slides/slide168.xml" ContentType="application/vnd.openxmlformats-officedocument.presentationml.slide+xml"/>
  <Override PartName="/ppt/slides/slide231.xml" ContentType="application/vnd.openxmlformats-officedocument.presentationml.slide+xml"/>
  <Override PartName="/ppt/slides/slide515.xml" ContentType="application/vnd.openxmlformats-officedocument.presentationml.slide+xml"/>
  <Override PartName="/ppt/slides/slide562.xml" ContentType="application/vnd.openxmlformats-officedocument.presentationml.slide+xml"/>
  <Override PartName="/ppt/slideLayouts/slideLayout12.xml" ContentType="application/vnd.openxmlformats-officedocument.presentationml.slideLayout+xml"/>
  <Override PartName="/ppt/slides/slide307.xml" ContentType="application/vnd.openxmlformats-officedocument.presentationml.slide+xml"/>
  <Override PartName="/ppt/slides/slide354.xml" ContentType="application/vnd.openxmlformats-officedocument.presentationml.slide+xml"/>
  <Override PartName="/ppt/slides/slide499.xml" ContentType="application/vnd.openxmlformats-officedocument.presentationml.slide+xml"/>
  <Override PartName="/ppt/slides/slide540.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477.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slides/slide61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slides/slide408.xml" ContentType="application/vnd.openxmlformats-officedocument.presentationml.slide+xml"/>
  <Override PartName="/ppt/slides/slide455.xml" ContentType="application/vnd.openxmlformats-officedocument.presentationml.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s/slide433.xml" ContentType="application/vnd.openxmlformats-officedocument.presentationml.slide+xml"/>
  <Override PartName="/ppt/slides/slide480.xml" ContentType="application/vnd.openxmlformats-officedocument.presentationml.slide+xml"/>
  <Override PartName="/ppt/slides/slide578.xml" ContentType="application/vnd.openxmlformats-officedocument.presentationml.slide+xml"/>
  <Override PartName="/ppt/slideLayouts/slideLayout6.xml" ContentType="application/vnd.openxmlformats-officedocument.presentationml.slideLayout+xml"/>
  <Override PartName="/ppt/slides/slide225.xml" ContentType="application/vnd.openxmlformats-officedocument.presentationml.slide+xml"/>
  <Override PartName="/ppt/slides/slide272.xml" ContentType="application/vnd.openxmlformats-officedocument.presentationml.slide+xml"/>
  <Override PartName="/ppt/slides/slide509.xml" ContentType="application/vnd.openxmlformats-officedocument.presentationml.slide+xml"/>
  <Override PartName="/ppt/slides/slide556.xml" ContentType="application/vnd.openxmlformats-officedocument.presentationml.slide+xml"/>
  <Override PartName="/ppt/slides/slide32.xml" ContentType="application/vnd.openxmlformats-officedocument.presentationml.slide+xml"/>
  <Override PartName="/ppt/slides/slide348.xml" ContentType="application/vnd.openxmlformats-officedocument.presentationml.slide+xml"/>
  <Override PartName="/ppt/slides/slide395.xml" ContentType="application/vnd.openxmlformats-officedocument.presentationml.slide+xml"/>
  <Override PartName="/ppt/slides/slide411.xml" ContentType="application/vnd.openxmlformats-officedocument.presentationml.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534.xml" ContentType="application/vnd.openxmlformats-officedocument.presentationml.slide+xml"/>
  <Override PartName="/ppt/slides/slide581.xml" ContentType="application/vnd.openxmlformats-officedocument.presentationml.slide+xml"/>
  <Override PartName="/ppt/slides/slide326.xml" ContentType="application/vnd.openxmlformats-officedocument.presentationml.slide+xml"/>
  <Override PartName="/ppt/slides/slide373.xml" ContentType="application/vnd.openxmlformats-officedocument.presentationml.slide+xml"/>
  <Override PartName="/ppt/slides/slide512.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351.xml" ContentType="application/vnd.openxmlformats-officedocument.presentationml.slide+xml"/>
  <Override PartName="/ppt/slides/slide449.xml" ContentType="application/vnd.openxmlformats-officedocument.presentationml.slide+xml"/>
  <Override PartName="/ppt/slides/slide496.xml" ContentType="application/vnd.openxmlformats-officedocument.presentationml.slide+xml"/>
  <Default Extension="doc" ContentType="application/msword"/>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48.xml" ContentType="application/vnd.openxmlformats-officedocument.presentationml.slide+xml"/>
  <Override PartName="/ppt/slides/slide95.xml" ContentType="application/vnd.openxmlformats-officedocument.presentationml.slide+xml"/>
  <Override PartName="/ppt/slides/slide427.xml" ContentType="application/vnd.openxmlformats-officedocument.presentationml.slide+xml"/>
  <Override PartName="/ppt/slides/slide474.xml" ContentType="application/vnd.openxmlformats-officedocument.presentationml.slide+xml"/>
  <Override PartName="/ppt/slides/slide613.xml" ContentType="application/vnd.openxmlformats-officedocument.presentationml.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slides/slide452.xml" ContentType="application/vnd.openxmlformats-officedocument.presentationml.slide+xml"/>
  <Override PartName="/ppt/slides/slide597.xml" ContentType="application/vnd.openxmlformats-officedocument.presentationml.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89.xml" ContentType="application/vnd.openxmlformats-officedocument.presentationml.slide+xml"/>
  <Override PartName="/ppt/slides/slide528.xml" ContentType="application/vnd.openxmlformats-officedocument.presentationml.slide+xml"/>
  <Override PartName="/ppt/slides/slide57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367.xml" ContentType="application/vnd.openxmlformats-officedocument.presentationml.slide+xml"/>
  <Override PartName="/ppt/slides/slide430.xml" ContentType="application/vnd.openxmlformats-officedocument.presentationml.slide+xml"/>
  <Override PartName="/ppt/slides/slide159.xml" ContentType="application/vnd.openxmlformats-officedocument.presentationml.slide+xml"/>
  <Override PartName="/ppt/slides/slide222.xml" ContentType="application/vnd.openxmlformats-officedocument.presentationml.slide+xml"/>
  <Override PartName="/ppt/slides/slide506.xml" ContentType="application/vnd.openxmlformats-officedocument.presentationml.slide+xml"/>
  <Override PartName="/ppt/slides/slide553.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Override PartName="/ppt/slides/slide531.xml" ContentType="application/vnd.openxmlformats-officedocument.presentationml.slide+xml"/>
  <Override PartName="/ppt/slides/slide629.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70.xml" ContentType="application/vnd.openxmlformats-officedocument.presentationml.slide+xml"/>
  <Override PartName="/ppt/slides/slide468.xml" ContentType="application/vnd.openxmlformats-officedocument.presentationml.slide+xml"/>
  <Override PartName="/ppt/slides/slide607.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446.xml" ContentType="application/vnd.openxmlformats-officedocument.presentationml.slide+xml"/>
  <Override PartName="/ppt/slides/slide493.xml" ContentType="application/vnd.openxmlformats-officedocument.presentationml.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s/slide632.xml" ContentType="application/vnd.openxmlformats-officedocument.presentationml.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424.xml" ContentType="application/vnd.openxmlformats-officedocument.presentationml.slide+xml"/>
  <Override PartName="/ppt/slides/slide471.xml" ContentType="application/vnd.openxmlformats-officedocument.presentationml.slide+xml"/>
  <Override PartName="/ppt/slides/slide569.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s/slide402.xml" ContentType="application/vnd.openxmlformats-officedocument.presentationml.slide+xml"/>
  <Override PartName="/ppt/slides/slide547.xml" ContentType="application/vnd.openxmlformats-officedocument.presentationml.slide+xml"/>
  <Override PartName="/ppt/slides/slide594.xml" ContentType="application/vnd.openxmlformats-officedocument.presentationml.slide+xml"/>
  <Override PartName="/ppt/slides/slide610.xml" ContentType="application/vnd.openxmlformats-officedocument.presentationml.slide+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slides/slide536.xml" ContentType="application/vnd.openxmlformats-officedocument.presentationml.slide+xml"/>
  <Override PartName="/ppt/slides/slide583.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s/slide514.xml" ContentType="application/vnd.openxmlformats-officedocument.presentationml.slide+xml"/>
  <Override PartName="/ppt/slides/slide525.xml" ContentType="application/vnd.openxmlformats-officedocument.presentationml.slide+xml"/>
  <Override PartName="/ppt/slides/slide561.xml" ContentType="application/vnd.openxmlformats-officedocument.presentationml.slide+xml"/>
  <Override PartName="/ppt/slides/slide57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364.xml" ContentType="application/vnd.openxmlformats-officedocument.presentationml.slide+xml"/>
  <Override PartName="/ppt/slides/slide498.xml" ContentType="application/vnd.openxmlformats-officedocument.presentationml.slide+xml"/>
  <Override PartName="/ppt/slides/slide503.xml" ContentType="application/vnd.openxmlformats-officedocument.presentationml.slide+xml"/>
  <Override PartName="/ppt/slides/slide550.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slides/slide487.xml" ContentType="application/vnd.openxmlformats-officedocument.presentationml.slide+xml"/>
  <Override PartName="/ppt/slides/slide626.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slides/slide418.xml" ContentType="application/vnd.openxmlformats-officedocument.presentationml.slide+xml"/>
  <Override PartName="/ppt/slides/slide429.xml" ContentType="application/vnd.openxmlformats-officedocument.presentationml.slide+xml"/>
  <Override PartName="/ppt/slides/slide465.xml" ContentType="application/vnd.openxmlformats-officedocument.presentationml.slide+xml"/>
  <Override PartName="/ppt/slides/slide476.xml" ContentType="application/vnd.openxmlformats-officedocument.presentationml.slide+xml"/>
  <Override PartName="/ppt/slides/slide615.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407.xml" ContentType="application/vnd.openxmlformats-officedocument.presentationml.slide+xml"/>
  <Override PartName="/ppt/slides/slide454.xml" ContentType="application/vnd.openxmlformats-officedocument.presentationml.slide+xml"/>
  <Override PartName="/ppt/slides/slide599.xml" ContentType="application/vnd.openxmlformats-officedocument.presentationml.slide+xml"/>
  <Override PartName="/ppt/slides/slide604.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s/slide443.xml" ContentType="application/vnd.openxmlformats-officedocument.presentationml.slide+xml"/>
  <Override PartName="/ppt/slides/slide490.xml" ContentType="application/vnd.openxmlformats-officedocument.presentationml.slide+xml"/>
  <Override PartName="/ppt/slides/slide577.xml" ContentType="application/vnd.openxmlformats-officedocument.presentationml.slide+xml"/>
  <Override PartName="/ppt/slides/slide588.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s/slide369.xml" ContentType="application/vnd.openxmlformats-officedocument.presentationml.slide+xml"/>
  <Override PartName="/ppt/slides/slide421.xml" ContentType="application/vnd.openxmlformats-officedocument.presentationml.slide+xml"/>
  <Override PartName="/ppt/slides/slide432.xml" ContentType="application/vnd.openxmlformats-officedocument.presentationml.slide+xml"/>
  <Override PartName="/ppt/slides/slide519.xml" ContentType="application/vnd.openxmlformats-officedocument.presentationml.slide+xml"/>
  <Override PartName="/ppt/slides/slide566.xml" ContentType="application/vnd.openxmlformats-officedocument.presentationml.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358.xml" ContentType="application/vnd.openxmlformats-officedocument.presentationml.slide+xml"/>
  <Override PartName="/ppt/slides/slide410.xml" ContentType="application/vnd.openxmlformats-officedocument.presentationml.slide+xml"/>
  <Override PartName="/ppt/slides/slide508.xml" ContentType="application/vnd.openxmlformats-officedocument.presentationml.slide+xml"/>
  <Override PartName="/ppt/slides/slide555.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slides/slide533.xml" ContentType="application/vnd.openxmlformats-officedocument.presentationml.slide+xml"/>
  <Override PartName="/ppt/slides/slide544.xml" ContentType="application/vnd.openxmlformats-officedocument.presentationml.slide+xml"/>
  <Override PartName="/ppt/slides/slide580.xml" ContentType="application/vnd.openxmlformats-officedocument.presentationml.slide+xml"/>
  <Override PartName="/ppt/slides/slide591.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372.xml" ContentType="application/vnd.openxmlformats-officedocument.presentationml.slide+xml"/>
  <Override PartName="/ppt/slides/slide383.xml" ContentType="application/vnd.openxmlformats-officedocument.presentationml.slide+xml"/>
  <Override PartName="/ppt/slides/slide522.xml" ContentType="application/vnd.openxmlformats-officedocument.presentationml.slide+xml"/>
  <Override PartName="/ppt/slides/slide609.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448.xml" ContentType="application/vnd.openxmlformats-officedocument.presentationml.slide+xml"/>
  <Override PartName="/ppt/slides/slide459.xml" ContentType="application/vnd.openxmlformats-officedocument.presentationml.slide+xml"/>
  <Override PartName="/ppt/slides/slide495.xml" ContentType="application/vnd.openxmlformats-officedocument.presentationml.slide+xml"/>
  <Override PartName="/ppt/slides/slide511.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437.xml" ContentType="application/vnd.openxmlformats-officedocument.presentationml.slide+xml"/>
  <Override PartName="/ppt/slides/slide484.xml" ContentType="application/vnd.openxmlformats-officedocument.presentationml.slide+xml"/>
  <Override PartName="/ppt/slides/slide500.xml" ContentType="application/vnd.openxmlformats-officedocument.presentationml.slide+xml"/>
  <Override PartName="/ppt/slides/slide634.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623.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462.xml" ContentType="application/vnd.openxmlformats-officedocument.presentationml.slide+xml"/>
  <Override PartName="/ppt/slides/slide60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s/slide440.xml" ContentType="application/vnd.openxmlformats-officedocument.presentationml.slide+xml"/>
  <Override PartName="/ppt/slides/slide538.xml" ContentType="application/vnd.openxmlformats-officedocument.presentationml.slide+xml"/>
  <Override PartName="/ppt/slides/slide585.xml" ContentType="application/vnd.openxmlformats-officedocument.presentationml.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slides/slide516.xml" ContentType="application/vnd.openxmlformats-officedocument.presentationml.slide+xml"/>
  <Override PartName="/ppt/slides/slide563.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541.xml" ContentType="application/vnd.openxmlformats-officedocument.presentationml.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478.xml" ContentType="application/vnd.openxmlformats-officedocument.presentationml.slide+xml"/>
  <Override PartName="/ppt/slides/slide617.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456.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s/slide579.xml" ContentType="application/vnd.openxmlformats-officedocument.presentationml.slide+xml"/>
  <Override PartName="/ppt/slideLayouts/slideLayout7.xml" ContentType="application/vnd.openxmlformats-officedocument.presentationml.slideLayout+xml"/>
  <Override PartName="/ppt/slides/slide55.xml" ContentType="application/vnd.openxmlformats-officedocument.presentationml.slide+xml"/>
  <Override PartName="/ppt/slides/slide434.xml" ContentType="application/vnd.openxmlformats-officedocument.presentationml.slide+xml"/>
  <Override PartName="/ppt/slides/slide481.xml" ContentType="application/vnd.openxmlformats-officedocument.presentationml.slide+xml"/>
  <Override PartName="/ppt/slides/slide620.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slides/slide557.xml" ContentType="application/vnd.openxmlformats-officedocument.presentationml.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slides/slide535.xml" ContentType="application/vnd.openxmlformats-officedocument.presentationml.slide+xml"/>
  <Override PartName="/ppt/slides/slide58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513.xml" ContentType="application/vnd.openxmlformats-officedocument.presentationml.slide+xml"/>
  <Override PartName="/ppt/slides/slide560.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352.xml" ContentType="application/vnd.openxmlformats-officedocument.presentationml.slide+xml"/>
  <Override PartName="/ppt/slides/slide497.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428.xml" ContentType="application/vnd.openxmlformats-officedocument.presentationml.slide+xml"/>
  <Override PartName="/ppt/slides/slide475.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slides/slide598.xml" ContentType="application/vnd.openxmlformats-officedocument.presentationml.slide+xml"/>
  <Override PartName="/ppt/slides/slide614.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s/slide453.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s/slide431.xml" ContentType="application/vnd.openxmlformats-officedocument.presentationml.slide+xml"/>
  <Override PartName="/ppt/slides/slide529.xml" ContentType="application/vnd.openxmlformats-officedocument.presentationml.slide+xml"/>
  <Override PartName="/ppt/slides/slide576.xml" ContentType="application/vnd.openxmlformats-officedocument.presentationml.slide+xml"/>
  <Default Extension="wmf" ContentType="image/x-wmf"/>
  <Override PartName="/ppt/notesSlides/notesSlide18.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slides/slide507.xml" ContentType="application/vnd.openxmlformats-officedocument.presentationml.slide+xml"/>
  <Override PartName="/ppt/slides/slide554.xml" ContentType="application/vnd.openxmlformats-officedocument.presentationml.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469.xml" ContentType="application/vnd.openxmlformats-officedocument.presentationml.slide+xml"/>
  <Override PartName="/ppt/slides/slide532.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324.xml" ContentType="application/vnd.openxmlformats-officedocument.presentationml.slide+xml"/>
  <Override PartName="/ppt/slides/slide371.xml" ContentType="application/vnd.openxmlformats-officedocument.presentationml.slide+xml"/>
  <Override PartName="/ppt/slides/slide510.xml" ContentType="application/vnd.openxmlformats-officedocument.presentationml.slide+xml"/>
  <Override PartName="/ppt/slides/slide608.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447.xml" ContentType="application/vnd.openxmlformats-officedocument.presentationml.slide+xml"/>
  <Override PartName="/ppt/slides/slide494.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slides/slide472.xml" ContentType="application/vnd.openxmlformats-officedocument.presentationml.slide+xml"/>
  <Override PartName="/ppt/slides/slide633.xml" ContentType="application/vnd.openxmlformats-officedocument.presentationml.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s/slide611.xml" ContentType="application/vnd.openxmlformats-officedocument.presentationml.slide+xml"/>
  <Override PartName="/ppt/slides/slide24.xml" ContentType="application/vnd.openxmlformats-officedocument.presentationml.slide+xml"/>
  <Override PartName="/ppt/slides/slide71.xml" ContentType="application/vnd.openxmlformats-officedocument.presentationml.slide+xml"/>
  <Override PartName="/ppt/slides/slide403.xml" ContentType="application/vnd.openxmlformats-officedocument.presentationml.slide+xml"/>
  <Override PartName="/ppt/slides/slide450.xml" ContentType="application/vnd.openxmlformats-officedocument.presentationml.slide+xml"/>
  <Override PartName="/ppt/slides/slide548.xml" ContentType="application/vnd.openxmlformats-officedocument.presentationml.slide+xml"/>
  <Override PartName="/ppt/slides/slide595.xml" ContentType="application/vnd.openxmlformats-officedocument.presentationml.slide+xml"/>
  <Override PartName="/ppt/slides/slide242.xml" ContentType="application/vnd.openxmlformats-officedocument.presentationml.slide+xml"/>
  <Override PartName="/ppt/slides/slide387.xml" ContentType="application/vnd.openxmlformats-officedocument.presentationml.slide+xml"/>
  <Override PartName="/ppt/slides/slide526.xml" ContentType="application/vnd.openxmlformats-officedocument.presentationml.slide+xml"/>
  <Override PartName="/ppt/slides/slide57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slides/slide488.xml" ContentType="application/vnd.openxmlformats-officedocument.presentationml.slide+xml"/>
  <Override PartName="/ppt/slides/slide504.xml" ContentType="application/vnd.openxmlformats-officedocument.presentationml.slide+xml"/>
  <Override PartName="/ppt/slides/slide551.xml" ContentType="application/vnd.openxmlformats-officedocument.presentationml.slide+xml"/>
  <Override PartName="/ppt/slides/slide343.xml" ContentType="application/vnd.openxmlformats-officedocument.presentationml.slide+xml"/>
  <Override PartName="/ppt/slides/slide390.xml" ContentType="application/vnd.openxmlformats-officedocument.presentationml.slide+xml"/>
  <Override PartName="/ppt/slides/slide627.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466.xml" ContentType="application/vnd.openxmlformats-officedocument.presentationml.slide+xml"/>
  <Override PartName="/ppt/slides/slide605.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44.xml" ContentType="application/vnd.openxmlformats-officedocument.presentationml.slide+xml"/>
  <Override PartName="/ppt/slides/slide491.xml" ContentType="application/vnd.openxmlformats-officedocument.presentationml.slide+xml"/>
  <Override PartName="/ppt/slides/slide589.xml" ContentType="application/vnd.openxmlformats-officedocument.presentationml.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s/slide630.xml" ContentType="application/vnd.openxmlformats-officedocument.presentationml.slide+xml"/>
  <Override PartName="/ppt/slides/slide43.xml" ContentType="application/vnd.openxmlformats-officedocument.presentationml.slide+xml"/>
  <Override PartName="/ppt/slides/slide90.xml" ContentType="application/vnd.openxmlformats-officedocument.presentationml.slide+xml"/>
  <Override PartName="/ppt/slides/slide422.xml" ContentType="application/vnd.openxmlformats-officedocument.presentationml.slide+xml"/>
  <Override PartName="/ppt/slides/slide567.xml" ContentType="application/vnd.openxmlformats-officedocument.presentationml.slide+xml"/>
  <Override PartName="/ppt/theme/theme1.xml" ContentType="application/vnd.openxmlformats-officedocument.them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slides/slide400.xml" ContentType="application/vnd.openxmlformats-officedocument.presentationml.slide+xml"/>
  <Override PartName="/ppt/slides/slide545.xml" ContentType="application/vnd.openxmlformats-officedocument.presentationml.slide+xml"/>
  <Override PartName="/ppt/slides/slide592.xml" ContentType="application/vnd.openxmlformats-officedocument.presentationml.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523.xml" ContentType="application/vnd.openxmlformats-officedocument.presentationml.slide+xml"/>
  <Override PartName="/ppt/slides/slide570.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Override PartName="/ppt/slides/slide501.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slides/slide438.xml" ContentType="application/vnd.openxmlformats-officedocument.presentationml.slide+xml"/>
  <Override PartName="/ppt/slides/slide485.xml" ContentType="application/vnd.openxmlformats-officedocument.presentationml.slide+xml"/>
  <Override PartName="/ppt/slides/slide624.xml" ContentType="application/vnd.openxmlformats-officedocument.presentationml.slide+xml"/>
  <Override PartName="/ppt/viewProps.xml" ContentType="application/vnd.openxmlformats-officedocument.presentationml.viewProps+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slides/slide463.xml" ContentType="application/vnd.openxmlformats-officedocument.presentationml.slide+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slides/slide539.xml" ContentType="application/vnd.openxmlformats-officedocument.presentationml.slide+xml"/>
  <Override PartName="/ppt/slides/slide586.xml" ContentType="application/vnd.openxmlformats-officedocument.presentationml.slide+xml"/>
  <Override PartName="/ppt/slides/slide602.xml" ContentType="application/vnd.openxmlformats-officedocument.presentationml.slide+xml"/>
  <Override PartName="/ppt/presProps.xml" ContentType="application/vnd.openxmlformats-officedocument.presentationml.presProps+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378.xml" ContentType="application/vnd.openxmlformats-officedocument.presentationml.slide+xml"/>
  <Override PartName="/ppt/slides/slide44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517.xml" ContentType="application/vnd.openxmlformats-officedocument.presentationml.slide+xml"/>
  <Override PartName="/ppt/slides/slide564.xml" ContentType="application/vnd.openxmlformats-officedocument.presentationml.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479.xml" ContentType="application/vnd.openxmlformats-officedocument.presentationml.slide+xml"/>
  <Override PartName="/ppt/slides/slide542.xml" ContentType="application/vnd.openxmlformats-officedocument.presentationml.slide+xml"/>
  <Default Extension="vml" ContentType="application/vnd.openxmlformats-officedocument.vmlDrawing"/>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slides/slide381.xml" ContentType="application/vnd.openxmlformats-officedocument.presentationml.slide+xml"/>
  <Override PartName="/ppt/slides/slide520.xml" ContentType="application/vnd.openxmlformats-officedocument.presentationml.slide+xml"/>
  <Override PartName="/ppt/slides/slide618.xml" ContentType="application/vnd.openxmlformats-officedocument.presentationml.slide+xml"/>
  <Override PartName="/ppt/slides/slide78.xml" ContentType="application/vnd.openxmlformats-officedocument.presentationml.slide+xml"/>
  <Override PartName="/ppt/slides/slide312.xml" ContentType="application/vnd.openxmlformats-officedocument.presentationml.slide+xml"/>
  <Override PartName="/ppt/slides/slide45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s/slide435.xml" ContentType="application/vnd.openxmlformats-officedocument.presentationml.slide+xml"/>
  <Override PartName="/ppt/slides/slide48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slides/slide558.xml" ContentType="application/vnd.openxmlformats-officedocument.presentationml.slide+xml"/>
  <Override PartName="/ppt/slides/slide621.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397.xml" ContentType="application/vnd.openxmlformats-officedocument.presentationml.slide+xml"/>
  <Override PartName="/ppt/slides/slide413.xml" ContentType="application/vnd.openxmlformats-officedocument.presentationml.slide+xml"/>
  <Override PartName="/ppt/slides/slide460.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Lst>
  <p:notesMasterIdLst>
    <p:notesMasterId r:id="rId636"/>
  </p:notesMasterIdLst>
  <p:sldIdLst>
    <p:sldId id="287" r:id="rId2"/>
    <p:sldId id="256" r:id="rId3"/>
    <p:sldId id="314" r:id="rId4"/>
    <p:sldId id="313" r:id="rId5"/>
    <p:sldId id="312" r:id="rId6"/>
    <p:sldId id="257" r:id="rId7"/>
    <p:sldId id="315" r:id="rId8"/>
    <p:sldId id="290" r:id="rId9"/>
    <p:sldId id="318" r:id="rId10"/>
    <p:sldId id="317" r:id="rId11"/>
    <p:sldId id="316" r:id="rId12"/>
    <p:sldId id="328" r:id="rId13"/>
    <p:sldId id="292" r:id="rId14"/>
    <p:sldId id="294" r:id="rId15"/>
    <p:sldId id="295" r:id="rId16"/>
    <p:sldId id="319" r:id="rId17"/>
    <p:sldId id="296" r:id="rId18"/>
    <p:sldId id="297" r:id="rId19"/>
    <p:sldId id="321" r:id="rId20"/>
    <p:sldId id="322" r:id="rId21"/>
    <p:sldId id="320" r:id="rId22"/>
    <p:sldId id="330" r:id="rId23"/>
    <p:sldId id="323" r:id="rId24"/>
    <p:sldId id="299" r:id="rId25"/>
    <p:sldId id="300" r:id="rId26"/>
    <p:sldId id="301" r:id="rId27"/>
    <p:sldId id="329" r:id="rId28"/>
    <p:sldId id="302" r:id="rId29"/>
    <p:sldId id="324" r:id="rId30"/>
    <p:sldId id="303" r:id="rId31"/>
    <p:sldId id="326" r:id="rId32"/>
    <p:sldId id="325"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3" r:id="rId66"/>
    <p:sldId id="400" r:id="rId67"/>
    <p:sldId id="365" r:id="rId68"/>
    <p:sldId id="366" r:id="rId69"/>
    <p:sldId id="367" r:id="rId70"/>
    <p:sldId id="368" r:id="rId71"/>
    <p:sldId id="369" r:id="rId72"/>
    <p:sldId id="370" r:id="rId73"/>
    <p:sldId id="371" r:id="rId74"/>
    <p:sldId id="372" r:id="rId75"/>
    <p:sldId id="373"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1" r:id="rId103"/>
    <p:sldId id="402" r:id="rId104"/>
    <p:sldId id="403" r:id="rId105"/>
    <p:sldId id="404" r:id="rId106"/>
    <p:sldId id="405" r:id="rId107"/>
    <p:sldId id="406" r:id="rId108"/>
    <p:sldId id="407" r:id="rId109"/>
    <p:sldId id="408" r:id="rId110"/>
    <p:sldId id="409" r:id="rId111"/>
    <p:sldId id="410" r:id="rId112"/>
    <p:sldId id="411" r:id="rId113"/>
    <p:sldId id="412" r:id="rId114"/>
    <p:sldId id="413" r:id="rId115"/>
    <p:sldId id="414" r:id="rId116"/>
    <p:sldId id="415" r:id="rId117"/>
    <p:sldId id="416" r:id="rId118"/>
    <p:sldId id="417" r:id="rId119"/>
    <p:sldId id="418" r:id="rId120"/>
    <p:sldId id="419" r:id="rId121"/>
    <p:sldId id="420" r:id="rId122"/>
    <p:sldId id="421" r:id="rId123"/>
    <p:sldId id="422" r:id="rId124"/>
    <p:sldId id="423" r:id="rId125"/>
    <p:sldId id="424" r:id="rId126"/>
    <p:sldId id="425" r:id="rId127"/>
    <p:sldId id="426" r:id="rId128"/>
    <p:sldId id="427" r:id="rId129"/>
    <p:sldId id="428" r:id="rId130"/>
    <p:sldId id="429" r:id="rId131"/>
    <p:sldId id="430" r:id="rId132"/>
    <p:sldId id="431" r:id="rId133"/>
    <p:sldId id="432" r:id="rId134"/>
    <p:sldId id="433" r:id="rId135"/>
    <p:sldId id="434" r:id="rId136"/>
    <p:sldId id="435" r:id="rId137"/>
    <p:sldId id="436" r:id="rId138"/>
    <p:sldId id="437" r:id="rId139"/>
    <p:sldId id="438" r:id="rId140"/>
    <p:sldId id="439" r:id="rId141"/>
    <p:sldId id="440" r:id="rId142"/>
    <p:sldId id="441" r:id="rId143"/>
    <p:sldId id="442" r:id="rId144"/>
    <p:sldId id="443" r:id="rId145"/>
    <p:sldId id="444" r:id="rId146"/>
    <p:sldId id="445" r:id="rId147"/>
    <p:sldId id="446" r:id="rId148"/>
    <p:sldId id="447" r:id="rId149"/>
    <p:sldId id="448" r:id="rId150"/>
    <p:sldId id="449" r:id="rId151"/>
    <p:sldId id="450" r:id="rId152"/>
    <p:sldId id="451" r:id="rId153"/>
    <p:sldId id="452" r:id="rId154"/>
    <p:sldId id="453" r:id="rId155"/>
    <p:sldId id="454" r:id="rId156"/>
    <p:sldId id="455" r:id="rId157"/>
    <p:sldId id="456" r:id="rId158"/>
    <p:sldId id="457" r:id="rId159"/>
    <p:sldId id="458" r:id="rId160"/>
    <p:sldId id="459" r:id="rId161"/>
    <p:sldId id="460" r:id="rId162"/>
    <p:sldId id="461" r:id="rId163"/>
    <p:sldId id="462" r:id="rId164"/>
    <p:sldId id="463" r:id="rId165"/>
    <p:sldId id="464" r:id="rId166"/>
    <p:sldId id="465" r:id="rId167"/>
    <p:sldId id="466" r:id="rId168"/>
    <p:sldId id="467" r:id="rId169"/>
    <p:sldId id="468" r:id="rId170"/>
    <p:sldId id="469" r:id="rId171"/>
    <p:sldId id="470" r:id="rId172"/>
    <p:sldId id="471" r:id="rId173"/>
    <p:sldId id="472" r:id="rId174"/>
    <p:sldId id="473" r:id="rId175"/>
    <p:sldId id="474" r:id="rId176"/>
    <p:sldId id="475" r:id="rId177"/>
    <p:sldId id="476" r:id="rId178"/>
    <p:sldId id="477" r:id="rId179"/>
    <p:sldId id="478" r:id="rId180"/>
    <p:sldId id="479" r:id="rId181"/>
    <p:sldId id="480" r:id="rId182"/>
    <p:sldId id="481" r:id="rId183"/>
    <p:sldId id="482" r:id="rId184"/>
    <p:sldId id="483" r:id="rId185"/>
    <p:sldId id="484" r:id="rId186"/>
    <p:sldId id="485" r:id="rId187"/>
    <p:sldId id="486" r:id="rId188"/>
    <p:sldId id="487" r:id="rId189"/>
    <p:sldId id="488" r:id="rId190"/>
    <p:sldId id="489" r:id="rId191"/>
    <p:sldId id="490" r:id="rId192"/>
    <p:sldId id="491" r:id="rId193"/>
    <p:sldId id="492" r:id="rId194"/>
    <p:sldId id="493" r:id="rId195"/>
    <p:sldId id="494" r:id="rId196"/>
    <p:sldId id="495" r:id="rId197"/>
    <p:sldId id="496" r:id="rId198"/>
    <p:sldId id="497" r:id="rId199"/>
    <p:sldId id="498" r:id="rId200"/>
    <p:sldId id="499" r:id="rId201"/>
    <p:sldId id="500" r:id="rId202"/>
    <p:sldId id="501" r:id="rId203"/>
    <p:sldId id="502" r:id="rId204"/>
    <p:sldId id="503" r:id="rId205"/>
    <p:sldId id="504" r:id="rId206"/>
    <p:sldId id="505" r:id="rId207"/>
    <p:sldId id="506" r:id="rId208"/>
    <p:sldId id="507" r:id="rId209"/>
    <p:sldId id="508" r:id="rId210"/>
    <p:sldId id="509" r:id="rId211"/>
    <p:sldId id="510" r:id="rId212"/>
    <p:sldId id="511" r:id="rId213"/>
    <p:sldId id="512" r:id="rId214"/>
    <p:sldId id="513" r:id="rId215"/>
    <p:sldId id="514" r:id="rId216"/>
    <p:sldId id="515" r:id="rId217"/>
    <p:sldId id="516" r:id="rId218"/>
    <p:sldId id="517" r:id="rId219"/>
    <p:sldId id="518" r:id="rId220"/>
    <p:sldId id="519" r:id="rId221"/>
    <p:sldId id="520" r:id="rId222"/>
    <p:sldId id="521" r:id="rId223"/>
    <p:sldId id="522" r:id="rId224"/>
    <p:sldId id="523" r:id="rId225"/>
    <p:sldId id="524" r:id="rId226"/>
    <p:sldId id="525" r:id="rId227"/>
    <p:sldId id="526" r:id="rId228"/>
    <p:sldId id="527" r:id="rId229"/>
    <p:sldId id="528" r:id="rId230"/>
    <p:sldId id="529" r:id="rId231"/>
    <p:sldId id="530" r:id="rId232"/>
    <p:sldId id="531" r:id="rId233"/>
    <p:sldId id="532" r:id="rId234"/>
    <p:sldId id="533" r:id="rId235"/>
    <p:sldId id="534" r:id="rId236"/>
    <p:sldId id="535" r:id="rId237"/>
    <p:sldId id="536" r:id="rId238"/>
    <p:sldId id="537" r:id="rId239"/>
    <p:sldId id="538" r:id="rId240"/>
    <p:sldId id="539" r:id="rId241"/>
    <p:sldId id="540" r:id="rId242"/>
    <p:sldId id="541" r:id="rId243"/>
    <p:sldId id="542" r:id="rId244"/>
    <p:sldId id="543" r:id="rId245"/>
    <p:sldId id="544" r:id="rId246"/>
    <p:sldId id="545" r:id="rId247"/>
    <p:sldId id="546" r:id="rId248"/>
    <p:sldId id="547" r:id="rId249"/>
    <p:sldId id="548" r:id="rId250"/>
    <p:sldId id="549" r:id="rId251"/>
    <p:sldId id="550" r:id="rId252"/>
    <p:sldId id="551" r:id="rId253"/>
    <p:sldId id="552" r:id="rId254"/>
    <p:sldId id="553" r:id="rId255"/>
    <p:sldId id="554" r:id="rId256"/>
    <p:sldId id="555" r:id="rId257"/>
    <p:sldId id="556" r:id="rId258"/>
    <p:sldId id="557" r:id="rId259"/>
    <p:sldId id="558" r:id="rId260"/>
    <p:sldId id="559" r:id="rId261"/>
    <p:sldId id="560" r:id="rId262"/>
    <p:sldId id="561" r:id="rId263"/>
    <p:sldId id="562" r:id="rId264"/>
    <p:sldId id="563" r:id="rId265"/>
    <p:sldId id="564" r:id="rId266"/>
    <p:sldId id="565" r:id="rId267"/>
    <p:sldId id="566" r:id="rId268"/>
    <p:sldId id="567" r:id="rId269"/>
    <p:sldId id="568" r:id="rId270"/>
    <p:sldId id="569" r:id="rId271"/>
    <p:sldId id="570" r:id="rId272"/>
    <p:sldId id="571" r:id="rId273"/>
    <p:sldId id="572" r:id="rId274"/>
    <p:sldId id="573" r:id="rId275"/>
    <p:sldId id="574" r:id="rId276"/>
    <p:sldId id="575" r:id="rId277"/>
    <p:sldId id="576" r:id="rId278"/>
    <p:sldId id="577" r:id="rId279"/>
    <p:sldId id="578" r:id="rId280"/>
    <p:sldId id="579" r:id="rId281"/>
    <p:sldId id="580" r:id="rId282"/>
    <p:sldId id="581" r:id="rId283"/>
    <p:sldId id="582" r:id="rId284"/>
    <p:sldId id="583" r:id="rId285"/>
    <p:sldId id="584" r:id="rId286"/>
    <p:sldId id="585" r:id="rId287"/>
    <p:sldId id="586" r:id="rId288"/>
    <p:sldId id="587" r:id="rId289"/>
    <p:sldId id="588" r:id="rId290"/>
    <p:sldId id="589" r:id="rId291"/>
    <p:sldId id="590" r:id="rId292"/>
    <p:sldId id="591" r:id="rId293"/>
    <p:sldId id="592" r:id="rId294"/>
    <p:sldId id="593" r:id="rId295"/>
    <p:sldId id="594" r:id="rId296"/>
    <p:sldId id="595" r:id="rId297"/>
    <p:sldId id="596" r:id="rId298"/>
    <p:sldId id="597" r:id="rId299"/>
    <p:sldId id="598" r:id="rId300"/>
    <p:sldId id="599" r:id="rId301"/>
    <p:sldId id="600" r:id="rId302"/>
    <p:sldId id="601" r:id="rId303"/>
    <p:sldId id="602" r:id="rId304"/>
    <p:sldId id="603" r:id="rId305"/>
    <p:sldId id="604" r:id="rId306"/>
    <p:sldId id="605" r:id="rId307"/>
    <p:sldId id="606" r:id="rId308"/>
    <p:sldId id="607" r:id="rId309"/>
    <p:sldId id="608" r:id="rId310"/>
    <p:sldId id="609" r:id="rId311"/>
    <p:sldId id="610" r:id="rId312"/>
    <p:sldId id="611" r:id="rId313"/>
    <p:sldId id="612" r:id="rId314"/>
    <p:sldId id="613" r:id="rId315"/>
    <p:sldId id="614" r:id="rId316"/>
    <p:sldId id="615" r:id="rId317"/>
    <p:sldId id="616" r:id="rId318"/>
    <p:sldId id="617" r:id="rId319"/>
    <p:sldId id="618" r:id="rId320"/>
    <p:sldId id="619" r:id="rId321"/>
    <p:sldId id="620" r:id="rId322"/>
    <p:sldId id="621" r:id="rId323"/>
    <p:sldId id="622" r:id="rId324"/>
    <p:sldId id="623" r:id="rId325"/>
    <p:sldId id="624" r:id="rId326"/>
    <p:sldId id="625" r:id="rId327"/>
    <p:sldId id="626" r:id="rId328"/>
    <p:sldId id="627" r:id="rId329"/>
    <p:sldId id="628" r:id="rId330"/>
    <p:sldId id="629" r:id="rId331"/>
    <p:sldId id="630" r:id="rId332"/>
    <p:sldId id="631" r:id="rId333"/>
    <p:sldId id="632" r:id="rId334"/>
    <p:sldId id="633" r:id="rId335"/>
    <p:sldId id="634" r:id="rId336"/>
    <p:sldId id="635" r:id="rId337"/>
    <p:sldId id="636" r:id="rId338"/>
    <p:sldId id="637" r:id="rId339"/>
    <p:sldId id="638" r:id="rId340"/>
    <p:sldId id="639" r:id="rId341"/>
    <p:sldId id="640" r:id="rId342"/>
    <p:sldId id="641" r:id="rId343"/>
    <p:sldId id="642" r:id="rId344"/>
    <p:sldId id="643" r:id="rId345"/>
    <p:sldId id="644" r:id="rId346"/>
    <p:sldId id="645" r:id="rId347"/>
    <p:sldId id="646" r:id="rId348"/>
    <p:sldId id="647" r:id="rId349"/>
    <p:sldId id="648" r:id="rId350"/>
    <p:sldId id="649" r:id="rId351"/>
    <p:sldId id="650" r:id="rId352"/>
    <p:sldId id="651" r:id="rId353"/>
    <p:sldId id="652" r:id="rId354"/>
    <p:sldId id="653" r:id="rId355"/>
    <p:sldId id="654" r:id="rId356"/>
    <p:sldId id="655" r:id="rId357"/>
    <p:sldId id="656" r:id="rId358"/>
    <p:sldId id="657" r:id="rId359"/>
    <p:sldId id="658" r:id="rId360"/>
    <p:sldId id="659" r:id="rId361"/>
    <p:sldId id="660" r:id="rId362"/>
    <p:sldId id="661" r:id="rId363"/>
    <p:sldId id="662" r:id="rId364"/>
    <p:sldId id="663" r:id="rId365"/>
    <p:sldId id="664" r:id="rId366"/>
    <p:sldId id="665" r:id="rId367"/>
    <p:sldId id="666" r:id="rId368"/>
    <p:sldId id="667" r:id="rId369"/>
    <p:sldId id="668" r:id="rId370"/>
    <p:sldId id="669" r:id="rId371"/>
    <p:sldId id="934" r:id="rId372"/>
    <p:sldId id="935" r:id="rId373"/>
    <p:sldId id="936" r:id="rId374"/>
    <p:sldId id="937" r:id="rId375"/>
    <p:sldId id="938" r:id="rId376"/>
    <p:sldId id="939" r:id="rId377"/>
    <p:sldId id="940" r:id="rId378"/>
    <p:sldId id="941" r:id="rId379"/>
    <p:sldId id="942" r:id="rId380"/>
    <p:sldId id="943" r:id="rId381"/>
    <p:sldId id="680" r:id="rId382"/>
    <p:sldId id="681" r:id="rId383"/>
    <p:sldId id="682" r:id="rId384"/>
    <p:sldId id="683" r:id="rId385"/>
    <p:sldId id="944" r:id="rId386"/>
    <p:sldId id="685" r:id="rId387"/>
    <p:sldId id="686" r:id="rId388"/>
    <p:sldId id="687" r:id="rId389"/>
    <p:sldId id="688" r:id="rId390"/>
    <p:sldId id="689" r:id="rId391"/>
    <p:sldId id="690" r:id="rId392"/>
    <p:sldId id="946" r:id="rId393"/>
    <p:sldId id="692" r:id="rId394"/>
    <p:sldId id="693" r:id="rId395"/>
    <p:sldId id="694" r:id="rId396"/>
    <p:sldId id="695" r:id="rId397"/>
    <p:sldId id="696" r:id="rId398"/>
    <p:sldId id="697" r:id="rId399"/>
    <p:sldId id="698" r:id="rId400"/>
    <p:sldId id="699" r:id="rId401"/>
    <p:sldId id="700" r:id="rId402"/>
    <p:sldId id="701" r:id="rId403"/>
    <p:sldId id="702" r:id="rId404"/>
    <p:sldId id="703" r:id="rId405"/>
    <p:sldId id="704" r:id="rId406"/>
    <p:sldId id="705" r:id="rId407"/>
    <p:sldId id="706" r:id="rId408"/>
    <p:sldId id="707" r:id="rId409"/>
    <p:sldId id="708" r:id="rId410"/>
    <p:sldId id="709" r:id="rId411"/>
    <p:sldId id="710" r:id="rId412"/>
    <p:sldId id="711" r:id="rId413"/>
    <p:sldId id="712" r:id="rId414"/>
    <p:sldId id="713" r:id="rId415"/>
    <p:sldId id="714" r:id="rId416"/>
    <p:sldId id="715" r:id="rId417"/>
    <p:sldId id="716" r:id="rId418"/>
    <p:sldId id="717" r:id="rId419"/>
    <p:sldId id="718" r:id="rId420"/>
    <p:sldId id="719" r:id="rId421"/>
    <p:sldId id="720" r:id="rId422"/>
    <p:sldId id="721" r:id="rId423"/>
    <p:sldId id="722" r:id="rId424"/>
    <p:sldId id="947" r:id="rId425"/>
    <p:sldId id="724" r:id="rId426"/>
    <p:sldId id="948" r:id="rId427"/>
    <p:sldId id="949" r:id="rId428"/>
    <p:sldId id="727" r:id="rId429"/>
    <p:sldId id="728" r:id="rId430"/>
    <p:sldId id="729" r:id="rId431"/>
    <p:sldId id="730" r:id="rId432"/>
    <p:sldId id="731" r:id="rId433"/>
    <p:sldId id="732" r:id="rId434"/>
    <p:sldId id="733" r:id="rId435"/>
    <p:sldId id="734" r:id="rId436"/>
    <p:sldId id="735" r:id="rId437"/>
    <p:sldId id="736" r:id="rId438"/>
    <p:sldId id="737" r:id="rId439"/>
    <p:sldId id="738" r:id="rId440"/>
    <p:sldId id="739" r:id="rId441"/>
    <p:sldId id="740" r:id="rId442"/>
    <p:sldId id="741" r:id="rId443"/>
    <p:sldId id="742" r:id="rId444"/>
    <p:sldId id="743" r:id="rId445"/>
    <p:sldId id="744" r:id="rId446"/>
    <p:sldId id="745" r:id="rId447"/>
    <p:sldId id="746" r:id="rId448"/>
    <p:sldId id="747" r:id="rId449"/>
    <p:sldId id="748" r:id="rId450"/>
    <p:sldId id="749" r:id="rId451"/>
    <p:sldId id="750" r:id="rId452"/>
    <p:sldId id="751" r:id="rId453"/>
    <p:sldId id="752" r:id="rId454"/>
    <p:sldId id="753" r:id="rId455"/>
    <p:sldId id="754" r:id="rId456"/>
    <p:sldId id="755" r:id="rId457"/>
    <p:sldId id="756" r:id="rId458"/>
    <p:sldId id="757" r:id="rId459"/>
    <p:sldId id="758" r:id="rId460"/>
    <p:sldId id="759" r:id="rId461"/>
    <p:sldId id="760" r:id="rId462"/>
    <p:sldId id="761" r:id="rId463"/>
    <p:sldId id="762" r:id="rId464"/>
    <p:sldId id="763" r:id="rId465"/>
    <p:sldId id="764" r:id="rId466"/>
    <p:sldId id="765" r:id="rId467"/>
    <p:sldId id="766" r:id="rId468"/>
    <p:sldId id="767" r:id="rId469"/>
    <p:sldId id="768" r:id="rId470"/>
    <p:sldId id="769" r:id="rId471"/>
    <p:sldId id="770" r:id="rId472"/>
    <p:sldId id="771" r:id="rId473"/>
    <p:sldId id="772" r:id="rId474"/>
    <p:sldId id="773" r:id="rId475"/>
    <p:sldId id="774" r:id="rId476"/>
    <p:sldId id="775" r:id="rId477"/>
    <p:sldId id="776" r:id="rId478"/>
    <p:sldId id="777" r:id="rId479"/>
    <p:sldId id="778" r:id="rId480"/>
    <p:sldId id="779" r:id="rId481"/>
    <p:sldId id="780" r:id="rId482"/>
    <p:sldId id="781" r:id="rId483"/>
    <p:sldId id="782" r:id="rId484"/>
    <p:sldId id="783" r:id="rId485"/>
    <p:sldId id="784" r:id="rId486"/>
    <p:sldId id="785" r:id="rId487"/>
    <p:sldId id="786" r:id="rId488"/>
    <p:sldId id="787" r:id="rId489"/>
    <p:sldId id="788" r:id="rId490"/>
    <p:sldId id="789" r:id="rId491"/>
    <p:sldId id="790" r:id="rId492"/>
    <p:sldId id="791" r:id="rId493"/>
    <p:sldId id="792" r:id="rId494"/>
    <p:sldId id="793" r:id="rId495"/>
    <p:sldId id="794" r:id="rId496"/>
    <p:sldId id="795" r:id="rId497"/>
    <p:sldId id="796" r:id="rId498"/>
    <p:sldId id="797" r:id="rId499"/>
    <p:sldId id="798" r:id="rId500"/>
    <p:sldId id="799" r:id="rId501"/>
    <p:sldId id="800" r:id="rId502"/>
    <p:sldId id="801" r:id="rId503"/>
    <p:sldId id="802" r:id="rId504"/>
    <p:sldId id="803" r:id="rId505"/>
    <p:sldId id="804" r:id="rId506"/>
    <p:sldId id="805" r:id="rId507"/>
    <p:sldId id="806" r:id="rId508"/>
    <p:sldId id="807" r:id="rId509"/>
    <p:sldId id="808" r:id="rId510"/>
    <p:sldId id="809" r:id="rId511"/>
    <p:sldId id="810" r:id="rId512"/>
    <p:sldId id="811" r:id="rId513"/>
    <p:sldId id="812" r:id="rId514"/>
    <p:sldId id="813" r:id="rId515"/>
    <p:sldId id="814" r:id="rId516"/>
    <p:sldId id="815" r:id="rId517"/>
    <p:sldId id="816" r:id="rId518"/>
    <p:sldId id="817" r:id="rId519"/>
    <p:sldId id="818" r:id="rId520"/>
    <p:sldId id="819" r:id="rId521"/>
    <p:sldId id="820" r:id="rId522"/>
    <p:sldId id="821" r:id="rId523"/>
    <p:sldId id="822" r:id="rId524"/>
    <p:sldId id="823" r:id="rId525"/>
    <p:sldId id="824" r:id="rId526"/>
    <p:sldId id="825" r:id="rId527"/>
    <p:sldId id="826" r:id="rId528"/>
    <p:sldId id="827" r:id="rId529"/>
    <p:sldId id="828" r:id="rId530"/>
    <p:sldId id="829" r:id="rId531"/>
    <p:sldId id="830" r:id="rId532"/>
    <p:sldId id="831" r:id="rId533"/>
    <p:sldId id="832" r:id="rId534"/>
    <p:sldId id="833" r:id="rId535"/>
    <p:sldId id="834" r:id="rId536"/>
    <p:sldId id="835" r:id="rId537"/>
    <p:sldId id="836" r:id="rId538"/>
    <p:sldId id="837" r:id="rId539"/>
    <p:sldId id="838" r:id="rId540"/>
    <p:sldId id="839" r:id="rId541"/>
    <p:sldId id="840" r:id="rId542"/>
    <p:sldId id="841" r:id="rId543"/>
    <p:sldId id="842" r:id="rId544"/>
    <p:sldId id="843" r:id="rId545"/>
    <p:sldId id="844" r:id="rId546"/>
    <p:sldId id="845" r:id="rId547"/>
    <p:sldId id="846" r:id="rId548"/>
    <p:sldId id="847" r:id="rId549"/>
    <p:sldId id="848" r:id="rId550"/>
    <p:sldId id="849" r:id="rId551"/>
    <p:sldId id="850" r:id="rId552"/>
    <p:sldId id="851" r:id="rId553"/>
    <p:sldId id="852" r:id="rId554"/>
    <p:sldId id="853" r:id="rId555"/>
    <p:sldId id="854" r:id="rId556"/>
    <p:sldId id="855" r:id="rId557"/>
    <p:sldId id="856" r:id="rId558"/>
    <p:sldId id="857" r:id="rId559"/>
    <p:sldId id="858" r:id="rId560"/>
    <p:sldId id="859" r:id="rId561"/>
    <p:sldId id="860" r:id="rId562"/>
    <p:sldId id="861" r:id="rId563"/>
    <p:sldId id="862" r:id="rId564"/>
    <p:sldId id="863" r:id="rId565"/>
    <p:sldId id="864" r:id="rId566"/>
    <p:sldId id="865" r:id="rId567"/>
    <p:sldId id="866" r:id="rId568"/>
    <p:sldId id="867" r:id="rId569"/>
    <p:sldId id="868" r:id="rId570"/>
    <p:sldId id="869" r:id="rId571"/>
    <p:sldId id="870" r:id="rId572"/>
    <p:sldId id="871" r:id="rId573"/>
    <p:sldId id="872" r:id="rId574"/>
    <p:sldId id="873" r:id="rId575"/>
    <p:sldId id="874" r:id="rId576"/>
    <p:sldId id="875" r:id="rId577"/>
    <p:sldId id="876" r:id="rId578"/>
    <p:sldId id="877" r:id="rId579"/>
    <p:sldId id="878" r:id="rId580"/>
    <p:sldId id="879" r:id="rId581"/>
    <p:sldId id="880" r:id="rId582"/>
    <p:sldId id="881" r:id="rId583"/>
    <p:sldId id="882" r:id="rId584"/>
    <p:sldId id="883" r:id="rId585"/>
    <p:sldId id="884" r:id="rId586"/>
    <p:sldId id="885" r:id="rId587"/>
    <p:sldId id="886" r:id="rId588"/>
    <p:sldId id="887" r:id="rId589"/>
    <p:sldId id="888" r:id="rId590"/>
    <p:sldId id="889" r:id="rId591"/>
    <p:sldId id="890" r:id="rId592"/>
    <p:sldId id="891" r:id="rId593"/>
    <p:sldId id="892" r:id="rId594"/>
    <p:sldId id="893" r:id="rId595"/>
    <p:sldId id="894" r:id="rId596"/>
    <p:sldId id="895" r:id="rId597"/>
    <p:sldId id="896" r:id="rId598"/>
    <p:sldId id="897" r:id="rId599"/>
    <p:sldId id="898" r:id="rId600"/>
    <p:sldId id="899" r:id="rId601"/>
    <p:sldId id="900" r:id="rId602"/>
    <p:sldId id="901" r:id="rId603"/>
    <p:sldId id="902" r:id="rId604"/>
    <p:sldId id="903" r:id="rId605"/>
    <p:sldId id="904" r:id="rId606"/>
    <p:sldId id="905" r:id="rId607"/>
    <p:sldId id="906" r:id="rId608"/>
    <p:sldId id="907" r:id="rId609"/>
    <p:sldId id="908" r:id="rId610"/>
    <p:sldId id="909" r:id="rId611"/>
    <p:sldId id="910" r:id="rId612"/>
    <p:sldId id="911" r:id="rId613"/>
    <p:sldId id="912" r:id="rId614"/>
    <p:sldId id="913" r:id="rId615"/>
    <p:sldId id="914" r:id="rId616"/>
    <p:sldId id="915" r:id="rId617"/>
    <p:sldId id="916" r:id="rId618"/>
    <p:sldId id="917" r:id="rId619"/>
    <p:sldId id="918" r:id="rId620"/>
    <p:sldId id="919" r:id="rId621"/>
    <p:sldId id="920" r:id="rId622"/>
    <p:sldId id="921" r:id="rId623"/>
    <p:sldId id="922" r:id="rId624"/>
    <p:sldId id="923" r:id="rId625"/>
    <p:sldId id="924" r:id="rId626"/>
    <p:sldId id="925" r:id="rId627"/>
    <p:sldId id="926" r:id="rId628"/>
    <p:sldId id="927" r:id="rId629"/>
    <p:sldId id="928" r:id="rId630"/>
    <p:sldId id="929" r:id="rId631"/>
    <p:sldId id="930" r:id="rId632"/>
    <p:sldId id="931" r:id="rId633"/>
    <p:sldId id="932" r:id="rId634"/>
    <p:sldId id="933" r:id="rId6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065" autoAdjust="0"/>
    <p:restoredTop sz="94693" autoAdjust="0"/>
  </p:normalViewPr>
  <p:slideViewPr>
    <p:cSldViewPr>
      <p:cViewPr>
        <p:scale>
          <a:sx n="75" d="100"/>
          <a:sy n="75" d="100"/>
        </p:scale>
        <p:origin x="-7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39327138" cy="3932713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573" Type="http://schemas.openxmlformats.org/officeDocument/2006/relationships/slide" Target="slides/slide572.xml"/><Relationship Id="rId629" Type="http://schemas.openxmlformats.org/officeDocument/2006/relationships/slide" Target="slides/slide628.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640" Type="http://schemas.openxmlformats.org/officeDocument/2006/relationships/tableStyles" Target="tableStyles.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84" Type="http://schemas.openxmlformats.org/officeDocument/2006/relationships/slide" Target="slides/slide583.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553" Type="http://schemas.openxmlformats.org/officeDocument/2006/relationships/slide" Target="slides/slide552.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620" Type="http://schemas.openxmlformats.org/officeDocument/2006/relationships/slide" Target="slides/slide619.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564" Type="http://schemas.openxmlformats.org/officeDocument/2006/relationships/slide" Target="slides/slide563.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631" Type="http://schemas.openxmlformats.org/officeDocument/2006/relationships/slide" Target="slides/slide630.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600" Type="http://schemas.openxmlformats.org/officeDocument/2006/relationships/slide" Target="slides/slide599.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586" Type="http://schemas.openxmlformats.org/officeDocument/2006/relationships/slide" Target="slides/slide585.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611" Type="http://schemas.openxmlformats.org/officeDocument/2006/relationships/slide" Target="slides/slide610.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slide" Target="slides/slide554.xml"/><Relationship Id="rId597" Type="http://schemas.openxmlformats.org/officeDocument/2006/relationships/slide" Target="slides/slide596.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566" Type="http://schemas.openxmlformats.org/officeDocument/2006/relationships/slide" Target="slides/slide565.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633" Type="http://schemas.openxmlformats.org/officeDocument/2006/relationships/slide" Target="slides/slide632.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577" Type="http://schemas.openxmlformats.org/officeDocument/2006/relationships/slide" Target="slides/slide576.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slide" Target="slides/slide545.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613" Type="http://schemas.openxmlformats.org/officeDocument/2006/relationships/slide" Target="slides/slide612.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557" Type="http://schemas.openxmlformats.org/officeDocument/2006/relationships/slide" Target="slides/slide556.xml"/><Relationship Id="rId599" Type="http://schemas.openxmlformats.org/officeDocument/2006/relationships/slide" Target="slides/slide598.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624" Type="http://schemas.openxmlformats.org/officeDocument/2006/relationships/slide" Target="slides/slide623.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635" Type="http://schemas.openxmlformats.org/officeDocument/2006/relationships/slide" Target="slides/slide634.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openxmlformats.org/officeDocument/2006/relationships/slide" Target="slides/slide589.xml"/><Relationship Id="rId604" Type="http://schemas.openxmlformats.org/officeDocument/2006/relationships/slide" Target="slides/slide603.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580" Type="http://schemas.openxmlformats.org/officeDocument/2006/relationships/slide" Target="slides/slide579.xml"/><Relationship Id="rId615" Type="http://schemas.openxmlformats.org/officeDocument/2006/relationships/slide" Target="slides/slide614.xml"/><Relationship Id="rId636"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slide" Target="slides/slide537.xml"/><Relationship Id="rId559" Type="http://schemas.openxmlformats.org/officeDocument/2006/relationships/slide" Target="slides/slide558.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570" Type="http://schemas.openxmlformats.org/officeDocument/2006/relationships/slide" Target="slides/slide569.xml"/><Relationship Id="rId591" Type="http://schemas.openxmlformats.org/officeDocument/2006/relationships/slide" Target="slides/slide590.xml"/><Relationship Id="rId605" Type="http://schemas.openxmlformats.org/officeDocument/2006/relationships/slide" Target="slides/slide604.xml"/><Relationship Id="rId626" Type="http://schemas.openxmlformats.org/officeDocument/2006/relationships/slide" Target="slides/slide625.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581" Type="http://schemas.openxmlformats.org/officeDocument/2006/relationships/slide" Target="slides/slide58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616" Type="http://schemas.openxmlformats.org/officeDocument/2006/relationships/slide" Target="slides/slide615.xml"/><Relationship Id="rId637"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slide" Target="slides/slide53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550" Type="http://schemas.openxmlformats.org/officeDocument/2006/relationships/slide" Target="slides/slide549.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571" Type="http://schemas.openxmlformats.org/officeDocument/2006/relationships/slide" Target="slides/slide570.xml"/><Relationship Id="rId592" Type="http://schemas.openxmlformats.org/officeDocument/2006/relationships/slide" Target="slides/slide591.xml"/><Relationship Id="rId606" Type="http://schemas.openxmlformats.org/officeDocument/2006/relationships/slide" Target="slides/slide605.xml"/><Relationship Id="rId627" Type="http://schemas.openxmlformats.org/officeDocument/2006/relationships/slide" Target="slides/slide626.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561" Type="http://schemas.openxmlformats.org/officeDocument/2006/relationships/slide" Target="slides/slide560.xml"/><Relationship Id="rId582" Type="http://schemas.openxmlformats.org/officeDocument/2006/relationships/slide" Target="slides/slide581.xml"/><Relationship Id="rId617" Type="http://schemas.openxmlformats.org/officeDocument/2006/relationships/slide" Target="slides/slide616.xml"/><Relationship Id="rId638" Type="http://schemas.openxmlformats.org/officeDocument/2006/relationships/viewProps" Target="viewProps.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551" Type="http://schemas.openxmlformats.org/officeDocument/2006/relationships/slide" Target="slides/slide550.xml"/><Relationship Id="rId572" Type="http://schemas.openxmlformats.org/officeDocument/2006/relationships/slide" Target="slides/slide571.xml"/><Relationship Id="rId593" Type="http://schemas.openxmlformats.org/officeDocument/2006/relationships/slide" Target="slides/slide592.xml"/><Relationship Id="rId607" Type="http://schemas.openxmlformats.org/officeDocument/2006/relationships/slide" Target="slides/slide606.xml"/><Relationship Id="rId628" Type="http://schemas.openxmlformats.org/officeDocument/2006/relationships/slide" Target="slides/slide627.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562" Type="http://schemas.openxmlformats.org/officeDocument/2006/relationships/slide" Target="slides/slide561.xml"/><Relationship Id="rId583" Type="http://schemas.openxmlformats.org/officeDocument/2006/relationships/slide" Target="slides/slide582.xml"/><Relationship Id="rId618" Type="http://schemas.openxmlformats.org/officeDocument/2006/relationships/slide" Target="slides/slide617.xml"/><Relationship Id="rId639" Type="http://schemas.openxmlformats.org/officeDocument/2006/relationships/theme" Target="theme/theme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2242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65229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242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42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2242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58B99B28-F0C5-48A2-99DA-223CDB5EE00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miter lim="800000"/>
            <a:headEnd/>
            <a:tailEnd/>
          </a:ln>
        </p:spPr>
        <p:txBody>
          <a:bodyPr/>
          <a:lstStyle/>
          <a:p>
            <a:fld id="{30040D06-E1E0-4082-975A-582B5AA70949}" type="slidenum">
              <a:rPr lang="en-US"/>
              <a:pPr/>
              <a:t>1</a:t>
            </a:fld>
            <a:endParaRPr lang="en-US"/>
          </a:p>
        </p:txBody>
      </p:sp>
      <p:sp>
        <p:nvSpPr>
          <p:cNvPr id="653315"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53316" name="Rectangle 3"/>
          <p:cNvSpPr>
            <a:spLocks noChangeArrowheads="1"/>
          </p:cNvSpPr>
          <p:nvPr>
            <p:ph type="body"/>
          </p:nvPr>
        </p:nvSpPr>
        <p:spPr>
          <a:xfrm>
            <a:off x="914400" y="4343400"/>
            <a:ext cx="5026025" cy="4114800"/>
          </a:xfrm>
          <a:noFill/>
        </p:spPr>
        <p:txBody>
          <a:bodyPr wrap="none" anchor="ct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2530" name="Rectangle 7"/>
          <p:cNvSpPr>
            <a:spLocks noGrp="1" noChangeArrowheads="1"/>
          </p:cNvSpPr>
          <p:nvPr>
            <p:ph type="sldNum" sz="quarter" idx="5"/>
          </p:nvPr>
        </p:nvSpPr>
        <p:spPr>
          <a:noFill/>
          <a:ln>
            <a:miter lim="800000"/>
            <a:headEnd/>
            <a:tailEnd/>
          </a:ln>
        </p:spPr>
        <p:txBody>
          <a:bodyPr/>
          <a:lstStyle/>
          <a:p>
            <a:fld id="{FADFB6DD-DA38-40BA-AD72-A91EDB647898}" type="slidenum">
              <a:rPr lang="en-US"/>
              <a:pPr/>
              <a:t>241</a:t>
            </a:fld>
            <a:endParaRPr lang="en-US"/>
          </a:p>
        </p:txBody>
      </p:sp>
      <p:sp>
        <p:nvSpPr>
          <p:cNvPr id="662531"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62532" name="Rectangle 3"/>
          <p:cNvSpPr>
            <a:spLocks noChangeArrowheads="1"/>
          </p:cNvSpPr>
          <p:nvPr>
            <p:ph type="body"/>
          </p:nvPr>
        </p:nvSpPr>
        <p:spPr>
          <a:xfrm>
            <a:off x="914400" y="4343400"/>
            <a:ext cx="5026025" cy="4114800"/>
          </a:xfrm>
          <a:noFill/>
        </p:spPr>
        <p:txBody>
          <a:bodyPr wrap="none" anchor="ct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3554" name="Rectangle 7"/>
          <p:cNvSpPr>
            <a:spLocks noGrp="1" noChangeArrowheads="1"/>
          </p:cNvSpPr>
          <p:nvPr>
            <p:ph type="sldNum" sz="quarter" idx="5"/>
          </p:nvPr>
        </p:nvSpPr>
        <p:spPr>
          <a:noFill/>
          <a:ln>
            <a:miter lim="800000"/>
            <a:headEnd/>
            <a:tailEnd/>
          </a:ln>
        </p:spPr>
        <p:txBody>
          <a:bodyPr/>
          <a:lstStyle/>
          <a:p>
            <a:fld id="{420CC87A-8F5B-4EF1-8A07-A0E5333D58A0}" type="slidenum">
              <a:rPr lang="en-US"/>
              <a:pPr/>
              <a:t>269</a:t>
            </a:fld>
            <a:endParaRPr lang="en-US"/>
          </a:p>
        </p:txBody>
      </p:sp>
      <p:sp>
        <p:nvSpPr>
          <p:cNvPr id="663555" name="Rectangle 2"/>
          <p:cNvSpPr>
            <a:spLocks noChangeArrowheads="1" noTextEdit="1"/>
          </p:cNvSpPr>
          <p:nvPr>
            <p:ph type="sldImg"/>
          </p:nvPr>
        </p:nvSpPr>
        <p:spPr>
          <a:xfrm>
            <a:off x="1150938" y="692150"/>
            <a:ext cx="4556125" cy="3416300"/>
          </a:xfrm>
          <a:solidFill>
            <a:srgbClr val="FFFFFF"/>
          </a:solidFill>
          <a:ln/>
        </p:spPr>
      </p:sp>
      <p:sp>
        <p:nvSpPr>
          <p:cNvPr id="663556" name="Rectangle 3"/>
          <p:cNvSpPr>
            <a:spLocks noChangeArrowheads="1"/>
          </p:cNvSpPr>
          <p:nvPr>
            <p:ph type="body" idx="1"/>
          </p:nvPr>
        </p:nvSpPr>
        <p:spPr>
          <a:xfrm>
            <a:off x="914400" y="4343400"/>
            <a:ext cx="5029200" cy="4114800"/>
          </a:xfrm>
          <a:noFill/>
        </p:spPr>
        <p:txBody>
          <a:bodyPr wrap="none" anchor="ct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4578" name="Rectangle 7"/>
          <p:cNvSpPr>
            <a:spLocks noGrp="1" noChangeArrowheads="1"/>
          </p:cNvSpPr>
          <p:nvPr>
            <p:ph type="sldNum" sz="quarter" idx="5"/>
          </p:nvPr>
        </p:nvSpPr>
        <p:spPr>
          <a:noFill/>
          <a:ln>
            <a:miter lim="800000"/>
            <a:headEnd/>
            <a:tailEnd/>
          </a:ln>
        </p:spPr>
        <p:txBody>
          <a:bodyPr/>
          <a:lstStyle/>
          <a:p>
            <a:fld id="{38B02B11-BB57-4FC1-B161-B1C8159E7331}" type="slidenum">
              <a:rPr lang="en-US"/>
              <a:pPr/>
              <a:t>315</a:t>
            </a:fld>
            <a:endParaRPr lang="en-US"/>
          </a:p>
        </p:txBody>
      </p:sp>
      <p:sp>
        <p:nvSpPr>
          <p:cNvPr id="664579"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64580" name="Rectangle 3"/>
          <p:cNvSpPr>
            <a:spLocks noChangeArrowheads="1"/>
          </p:cNvSpPr>
          <p:nvPr>
            <p:ph type="body"/>
          </p:nvPr>
        </p:nvSpPr>
        <p:spPr>
          <a:xfrm>
            <a:off x="914400" y="4343400"/>
            <a:ext cx="5026025" cy="4114800"/>
          </a:xfrm>
          <a:noFill/>
        </p:spPr>
        <p:txBody>
          <a:bodyPr wrap="none" anchor="ct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02" name="Rectangle 7"/>
          <p:cNvSpPr>
            <a:spLocks noGrp="1" noChangeArrowheads="1"/>
          </p:cNvSpPr>
          <p:nvPr>
            <p:ph type="sldNum" sz="quarter" idx="5"/>
          </p:nvPr>
        </p:nvSpPr>
        <p:spPr>
          <a:noFill/>
          <a:ln>
            <a:miter lim="800000"/>
            <a:headEnd/>
            <a:tailEnd/>
          </a:ln>
        </p:spPr>
        <p:txBody>
          <a:bodyPr/>
          <a:lstStyle/>
          <a:p>
            <a:fld id="{074EED72-6816-4E86-9737-BA707ADA0609}" type="slidenum">
              <a:rPr lang="en-US"/>
              <a:pPr/>
              <a:t>346</a:t>
            </a:fld>
            <a:endParaRPr lang="en-US"/>
          </a:p>
        </p:txBody>
      </p:sp>
      <p:sp>
        <p:nvSpPr>
          <p:cNvPr id="665603" name="Rectangle 2"/>
          <p:cNvSpPr>
            <a:spLocks noChangeArrowheads="1" noTextEdit="1"/>
          </p:cNvSpPr>
          <p:nvPr>
            <p:ph type="sldImg"/>
          </p:nvPr>
        </p:nvSpPr>
        <p:spPr>
          <a:xfrm>
            <a:off x="1150938" y="692150"/>
            <a:ext cx="4556125" cy="3416300"/>
          </a:xfrm>
          <a:solidFill>
            <a:srgbClr val="FFFFFF"/>
          </a:solidFill>
          <a:ln/>
        </p:spPr>
      </p:sp>
      <p:sp>
        <p:nvSpPr>
          <p:cNvPr id="665604" name="Rectangle 3"/>
          <p:cNvSpPr>
            <a:spLocks noChangeArrowheads="1"/>
          </p:cNvSpPr>
          <p:nvPr>
            <p:ph type="body" idx="1"/>
          </p:nvPr>
        </p:nvSpPr>
        <p:spPr>
          <a:xfrm>
            <a:off x="914400" y="4343400"/>
            <a:ext cx="5029200" cy="4114800"/>
          </a:xfrm>
          <a:noFill/>
        </p:spPr>
        <p:txBody>
          <a:bodyPr wrap="none" anchor="ct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6626" name="Rectangle 7"/>
          <p:cNvSpPr>
            <a:spLocks noGrp="1" noChangeArrowheads="1"/>
          </p:cNvSpPr>
          <p:nvPr>
            <p:ph type="sldNum" sz="quarter" idx="5"/>
          </p:nvPr>
        </p:nvSpPr>
        <p:spPr>
          <a:noFill/>
          <a:ln>
            <a:miter lim="800000"/>
            <a:headEnd/>
            <a:tailEnd/>
          </a:ln>
        </p:spPr>
        <p:txBody>
          <a:bodyPr/>
          <a:lstStyle/>
          <a:p>
            <a:fld id="{EEB50F46-3D7B-449C-8A9A-A90B73AE2699}" type="slidenum">
              <a:rPr lang="en-US"/>
              <a:pPr/>
              <a:t>394</a:t>
            </a:fld>
            <a:endParaRPr lang="en-US"/>
          </a:p>
        </p:txBody>
      </p:sp>
      <p:sp>
        <p:nvSpPr>
          <p:cNvPr id="666627"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66628" name="Rectangle 3"/>
          <p:cNvSpPr>
            <a:spLocks noChangeArrowheads="1"/>
          </p:cNvSpPr>
          <p:nvPr>
            <p:ph type="body"/>
          </p:nvPr>
        </p:nvSpPr>
        <p:spPr>
          <a:xfrm>
            <a:off x="914400" y="4343400"/>
            <a:ext cx="5026025" cy="4114800"/>
          </a:xfrm>
          <a:noFill/>
        </p:spPr>
        <p:txBody>
          <a:bodyPr wrap="none" anchor="ct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7650" name="Rectangle 7"/>
          <p:cNvSpPr>
            <a:spLocks noGrp="1" noChangeArrowheads="1"/>
          </p:cNvSpPr>
          <p:nvPr>
            <p:ph type="sldNum" sz="quarter" idx="5"/>
          </p:nvPr>
        </p:nvSpPr>
        <p:spPr>
          <a:noFill/>
          <a:ln>
            <a:miter lim="800000"/>
            <a:headEnd/>
            <a:tailEnd/>
          </a:ln>
        </p:spPr>
        <p:txBody>
          <a:bodyPr/>
          <a:lstStyle/>
          <a:p>
            <a:fld id="{B488DC02-7DD3-4522-9303-A654FFE6E38C}" type="slidenum">
              <a:rPr lang="en-US"/>
              <a:pPr/>
              <a:t>417</a:t>
            </a:fld>
            <a:endParaRPr lang="en-US"/>
          </a:p>
        </p:txBody>
      </p:sp>
      <p:sp>
        <p:nvSpPr>
          <p:cNvPr id="6676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959E5B9-0209-435B-BA29-DD1E0E690B4A}" type="slidenum">
              <a:rPr lang="en-US" sz="1200">
                <a:latin typeface="Arial" charset="0"/>
              </a:rPr>
              <a:pPr algn="r"/>
              <a:t>417</a:t>
            </a:fld>
            <a:endParaRPr lang="en-US" sz="1200">
              <a:latin typeface="Arial" charset="0"/>
            </a:endParaRPr>
          </a:p>
        </p:txBody>
      </p:sp>
      <p:sp>
        <p:nvSpPr>
          <p:cNvPr id="66765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4F0FE23-9FBC-4CAD-86F2-E342F898F133}" type="slidenum">
              <a:rPr lang="en-US" sz="1200">
                <a:latin typeface="Arial" charset="0"/>
              </a:rPr>
              <a:pPr algn="r"/>
              <a:t>417</a:t>
            </a:fld>
            <a:endParaRPr lang="en-US" sz="1200">
              <a:latin typeface="Arial" charset="0"/>
            </a:endParaRPr>
          </a:p>
        </p:txBody>
      </p:sp>
      <p:sp>
        <p:nvSpPr>
          <p:cNvPr id="667653" name="Text Box 2"/>
          <p:cNvSpPr txBox="1">
            <a:spLocks noChangeArrowheads="1"/>
          </p:cNvSpPr>
          <p:nvPr/>
        </p:nvSpPr>
        <p:spPr bwMode="auto">
          <a:xfrm>
            <a:off x="1149350" y="692150"/>
            <a:ext cx="4559300" cy="34163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667654" name="Rectangle 3"/>
          <p:cNvSpPr>
            <a:spLocks noChangeArrowheads="1"/>
          </p:cNvSpPr>
          <p:nvPr>
            <p:ph type="body"/>
          </p:nvPr>
        </p:nvSpPr>
        <p:spPr>
          <a:xfrm>
            <a:off x="914400" y="4343400"/>
            <a:ext cx="5027613" cy="4114800"/>
          </a:xfrm>
          <a:noFill/>
        </p:spPr>
        <p:txBody>
          <a:bodyPr wrap="none" anchor="ct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8674" name="Rectangle 7"/>
          <p:cNvSpPr>
            <a:spLocks noGrp="1" noChangeArrowheads="1"/>
          </p:cNvSpPr>
          <p:nvPr>
            <p:ph type="sldNum" sz="quarter" idx="5"/>
          </p:nvPr>
        </p:nvSpPr>
        <p:spPr>
          <a:noFill/>
          <a:ln>
            <a:miter lim="800000"/>
            <a:headEnd/>
            <a:tailEnd/>
          </a:ln>
        </p:spPr>
        <p:txBody>
          <a:bodyPr/>
          <a:lstStyle/>
          <a:p>
            <a:fld id="{4422BC91-BD02-4B99-83CD-1B6D57F87B66}" type="slidenum">
              <a:rPr lang="en-US"/>
              <a:pPr/>
              <a:t>422</a:t>
            </a:fld>
            <a:endParaRPr lang="en-US"/>
          </a:p>
        </p:txBody>
      </p:sp>
      <p:sp>
        <p:nvSpPr>
          <p:cNvPr id="668675" name="Rectangle 2"/>
          <p:cNvSpPr>
            <a:spLocks noChangeArrowheads="1" noTextEdit="1"/>
          </p:cNvSpPr>
          <p:nvPr>
            <p:ph type="sldImg"/>
          </p:nvPr>
        </p:nvSpPr>
        <p:spPr>
          <a:xfrm>
            <a:off x="1150938" y="692150"/>
            <a:ext cx="4556125" cy="3416300"/>
          </a:xfrm>
          <a:solidFill>
            <a:srgbClr val="FFFFFF"/>
          </a:solidFill>
          <a:ln/>
        </p:spPr>
      </p:sp>
      <p:sp>
        <p:nvSpPr>
          <p:cNvPr id="668676" name="Rectangle 3"/>
          <p:cNvSpPr>
            <a:spLocks noChangeArrowheads="1"/>
          </p:cNvSpPr>
          <p:nvPr>
            <p:ph type="body" idx="1"/>
          </p:nvPr>
        </p:nvSpPr>
        <p:spPr>
          <a:xfrm>
            <a:off x="914400" y="4343400"/>
            <a:ext cx="5029200" cy="4114800"/>
          </a:xfrm>
          <a:noFill/>
        </p:spPr>
        <p:txBody>
          <a:bodyPr wrap="none" anchor="ct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9698" name="Rectangle 7"/>
          <p:cNvSpPr>
            <a:spLocks noGrp="1" noChangeArrowheads="1"/>
          </p:cNvSpPr>
          <p:nvPr>
            <p:ph type="sldNum" sz="quarter" idx="5"/>
          </p:nvPr>
        </p:nvSpPr>
        <p:spPr>
          <a:noFill/>
          <a:ln>
            <a:miter lim="800000"/>
            <a:headEnd/>
            <a:tailEnd/>
          </a:ln>
        </p:spPr>
        <p:txBody>
          <a:bodyPr/>
          <a:lstStyle/>
          <a:p>
            <a:fld id="{E30092D0-8A6B-4AD6-AE4A-8D7A97282469}" type="slidenum">
              <a:rPr lang="en-US"/>
              <a:pPr/>
              <a:t>470</a:t>
            </a:fld>
            <a:endParaRPr lang="en-US"/>
          </a:p>
        </p:txBody>
      </p:sp>
      <p:sp>
        <p:nvSpPr>
          <p:cNvPr id="669699"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69700" name="Rectangle 3"/>
          <p:cNvSpPr>
            <a:spLocks noChangeArrowheads="1"/>
          </p:cNvSpPr>
          <p:nvPr>
            <p:ph type="body"/>
          </p:nvPr>
        </p:nvSpPr>
        <p:spPr>
          <a:xfrm>
            <a:off x="914400" y="4343400"/>
            <a:ext cx="5026025" cy="4114800"/>
          </a:xfrm>
          <a:noFill/>
        </p:spPr>
        <p:txBody>
          <a:bodyPr wrap="none" anchor="ct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a:noFill/>
          <a:ln>
            <a:miter lim="800000"/>
            <a:headEnd/>
            <a:tailEnd/>
          </a:ln>
        </p:spPr>
        <p:txBody>
          <a:bodyPr/>
          <a:lstStyle/>
          <a:p>
            <a:fld id="{4C3CAE0E-D0B7-43B6-A636-EA935425FDE4}" type="slidenum">
              <a:rPr lang="en-US"/>
              <a:pPr/>
              <a:t>497</a:t>
            </a:fld>
            <a:endParaRPr lang="en-US"/>
          </a:p>
        </p:txBody>
      </p:sp>
      <p:sp>
        <p:nvSpPr>
          <p:cNvPr id="670723" name="Rectangle 2"/>
          <p:cNvSpPr>
            <a:spLocks noChangeArrowheads="1" noTextEdit="1"/>
          </p:cNvSpPr>
          <p:nvPr>
            <p:ph type="sldImg"/>
          </p:nvPr>
        </p:nvSpPr>
        <p:spPr>
          <a:xfrm>
            <a:off x="1150938" y="692150"/>
            <a:ext cx="4556125" cy="3416300"/>
          </a:xfrm>
          <a:solidFill>
            <a:srgbClr val="FFFFFF"/>
          </a:solidFill>
          <a:ln/>
        </p:spPr>
      </p:sp>
      <p:sp>
        <p:nvSpPr>
          <p:cNvPr id="670724" name="Rectangle 3"/>
          <p:cNvSpPr>
            <a:spLocks noChangeArrowheads="1"/>
          </p:cNvSpPr>
          <p:nvPr>
            <p:ph type="body" idx="1"/>
          </p:nvPr>
        </p:nvSpPr>
        <p:spPr>
          <a:xfrm>
            <a:off x="914400" y="4343400"/>
            <a:ext cx="5029200" cy="4114800"/>
          </a:xfrm>
          <a:noFill/>
        </p:spPr>
        <p:txBody>
          <a:bodyPr wrap="none" anchor="ct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1746" name="Rectangle 7"/>
          <p:cNvSpPr>
            <a:spLocks noGrp="1" noChangeArrowheads="1"/>
          </p:cNvSpPr>
          <p:nvPr>
            <p:ph type="sldNum" sz="quarter" idx="5"/>
          </p:nvPr>
        </p:nvSpPr>
        <p:spPr>
          <a:noFill/>
          <a:ln>
            <a:miter lim="800000"/>
            <a:headEnd/>
            <a:tailEnd/>
          </a:ln>
        </p:spPr>
        <p:txBody>
          <a:bodyPr/>
          <a:lstStyle/>
          <a:p>
            <a:fld id="{B9966635-2E64-4014-9908-780EA1FBB666}" type="slidenum">
              <a:rPr lang="en-US"/>
              <a:pPr/>
              <a:t>542</a:t>
            </a:fld>
            <a:endParaRPr lang="en-US"/>
          </a:p>
        </p:txBody>
      </p:sp>
      <p:sp>
        <p:nvSpPr>
          <p:cNvPr id="671747"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71748" name="Rectangle 3"/>
          <p:cNvSpPr>
            <a:spLocks noChangeArrowheads="1"/>
          </p:cNvSpPr>
          <p:nvPr>
            <p:ph type="body"/>
          </p:nvPr>
        </p:nvSpPr>
        <p:spPr>
          <a:xfrm>
            <a:off x="914400" y="4343400"/>
            <a:ext cx="5026025" cy="4114800"/>
          </a:xfrm>
          <a:noFill/>
        </p:spPr>
        <p:txBody>
          <a:bodyPr wrap="none" anchor="ct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a:noFill/>
          <a:ln>
            <a:miter lim="800000"/>
            <a:headEnd/>
            <a:tailEnd/>
          </a:ln>
        </p:spPr>
        <p:txBody>
          <a:bodyPr/>
          <a:lstStyle/>
          <a:p>
            <a:fld id="{F3BD7465-8737-48C1-910A-DE48132AFBAC}" type="slidenum">
              <a:rPr lang="en-US"/>
              <a:pPr/>
              <a:t>33</a:t>
            </a:fld>
            <a:endParaRPr lang="en-US"/>
          </a:p>
        </p:txBody>
      </p:sp>
      <p:sp>
        <p:nvSpPr>
          <p:cNvPr id="654339" name="Rectangle 2"/>
          <p:cNvSpPr>
            <a:spLocks noChangeArrowheads="1" noTextEdit="1"/>
          </p:cNvSpPr>
          <p:nvPr>
            <p:ph type="sldImg"/>
          </p:nvPr>
        </p:nvSpPr>
        <p:spPr>
          <a:xfrm>
            <a:off x="1150938" y="692150"/>
            <a:ext cx="4556125" cy="3416300"/>
          </a:xfrm>
          <a:solidFill>
            <a:srgbClr val="FFFFFF"/>
          </a:solidFill>
          <a:ln/>
        </p:spPr>
      </p:sp>
      <p:sp>
        <p:nvSpPr>
          <p:cNvPr id="654340" name="Rectangle 3"/>
          <p:cNvSpPr>
            <a:spLocks noChangeArrowheads="1"/>
          </p:cNvSpPr>
          <p:nvPr>
            <p:ph type="body" idx="1"/>
          </p:nvPr>
        </p:nvSpPr>
        <p:spPr>
          <a:xfrm>
            <a:off x="914400" y="4343400"/>
            <a:ext cx="5029200" cy="4114800"/>
          </a:xfrm>
          <a:noFill/>
        </p:spPr>
        <p:txBody>
          <a:bodyPr wrap="none" anchor="ct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a:noFill/>
          <a:ln>
            <a:miter lim="800000"/>
            <a:headEnd/>
            <a:tailEnd/>
          </a:ln>
        </p:spPr>
        <p:txBody>
          <a:bodyPr/>
          <a:lstStyle/>
          <a:p>
            <a:fld id="{89E4E03A-AE4B-466C-A6A3-FE9827C68E59}" type="slidenum">
              <a:rPr lang="en-US"/>
              <a:pPr/>
              <a:t>559</a:t>
            </a:fld>
            <a:endParaRPr lang="en-US"/>
          </a:p>
        </p:txBody>
      </p:sp>
      <p:sp>
        <p:nvSpPr>
          <p:cNvPr id="672771" name="Rectangle 2"/>
          <p:cNvSpPr>
            <a:spLocks noChangeArrowheads="1" noTextEdit="1"/>
          </p:cNvSpPr>
          <p:nvPr>
            <p:ph type="sldImg"/>
          </p:nvPr>
        </p:nvSpPr>
        <p:spPr>
          <a:xfrm>
            <a:off x="1150938" y="692150"/>
            <a:ext cx="4556125" cy="3416300"/>
          </a:xfrm>
          <a:solidFill>
            <a:srgbClr val="FFFFFF"/>
          </a:solidFill>
          <a:ln/>
        </p:spPr>
      </p:sp>
      <p:sp>
        <p:nvSpPr>
          <p:cNvPr id="672772" name="Rectangle 3"/>
          <p:cNvSpPr>
            <a:spLocks noChangeArrowheads="1"/>
          </p:cNvSpPr>
          <p:nvPr>
            <p:ph type="body" idx="1"/>
          </p:nvPr>
        </p:nvSpPr>
        <p:spPr>
          <a:xfrm>
            <a:off x="914400" y="4343400"/>
            <a:ext cx="5029200" cy="4114800"/>
          </a:xfrm>
          <a:noFill/>
        </p:spPr>
        <p:txBody>
          <a:bodyPr wrap="none" anchor="ct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3794" name="Rectangle 7"/>
          <p:cNvSpPr>
            <a:spLocks noGrp="1" noChangeArrowheads="1"/>
          </p:cNvSpPr>
          <p:nvPr>
            <p:ph type="sldNum" sz="quarter" idx="5"/>
          </p:nvPr>
        </p:nvSpPr>
        <p:spPr>
          <a:noFill/>
          <a:ln>
            <a:miter lim="800000"/>
            <a:headEnd/>
            <a:tailEnd/>
          </a:ln>
        </p:spPr>
        <p:txBody>
          <a:bodyPr/>
          <a:lstStyle/>
          <a:p>
            <a:fld id="{8D15E169-C200-42D7-A4A8-293048FEC799}" type="slidenum">
              <a:rPr lang="en-US"/>
              <a:pPr/>
              <a:t>582</a:t>
            </a:fld>
            <a:endParaRPr lang="en-US"/>
          </a:p>
        </p:txBody>
      </p:sp>
      <p:sp>
        <p:nvSpPr>
          <p:cNvPr id="673795"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73796" name="Rectangle 3"/>
          <p:cNvSpPr>
            <a:spLocks noChangeArrowheads="1"/>
          </p:cNvSpPr>
          <p:nvPr>
            <p:ph type="body"/>
          </p:nvPr>
        </p:nvSpPr>
        <p:spPr>
          <a:xfrm>
            <a:off x="914400" y="4343400"/>
            <a:ext cx="5026025" cy="4114800"/>
          </a:xfrm>
          <a:noFill/>
        </p:spPr>
        <p:txBody>
          <a:bodyPr wrap="none" anchor="ct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4818" name="Rectangle 7"/>
          <p:cNvSpPr>
            <a:spLocks noGrp="1" noChangeArrowheads="1"/>
          </p:cNvSpPr>
          <p:nvPr>
            <p:ph type="sldNum" sz="quarter" idx="5"/>
          </p:nvPr>
        </p:nvSpPr>
        <p:spPr>
          <a:noFill/>
          <a:ln>
            <a:miter lim="800000"/>
            <a:headEnd/>
            <a:tailEnd/>
          </a:ln>
        </p:spPr>
        <p:txBody>
          <a:bodyPr/>
          <a:lstStyle/>
          <a:p>
            <a:fld id="{432B1582-1011-427C-9E16-75377750A327}" type="slidenum">
              <a:rPr lang="en-US"/>
              <a:pPr/>
              <a:t>599</a:t>
            </a:fld>
            <a:endParaRPr lang="en-US"/>
          </a:p>
        </p:txBody>
      </p:sp>
      <p:sp>
        <p:nvSpPr>
          <p:cNvPr id="674819" name="Rectangle 2"/>
          <p:cNvSpPr>
            <a:spLocks noChangeArrowheads="1" noTextEdit="1"/>
          </p:cNvSpPr>
          <p:nvPr>
            <p:ph type="sldImg"/>
          </p:nvPr>
        </p:nvSpPr>
        <p:spPr>
          <a:xfrm>
            <a:off x="1150938" y="692150"/>
            <a:ext cx="4556125" cy="3416300"/>
          </a:xfrm>
          <a:solidFill>
            <a:srgbClr val="FFFFFF"/>
          </a:solidFill>
          <a:ln/>
        </p:spPr>
      </p:sp>
      <p:sp>
        <p:nvSpPr>
          <p:cNvPr id="674820" name="Rectangle 3"/>
          <p:cNvSpPr>
            <a:spLocks noChangeArrowheads="1"/>
          </p:cNvSpPr>
          <p:nvPr>
            <p:ph type="body" idx="1"/>
          </p:nvPr>
        </p:nvSpPr>
        <p:spPr>
          <a:xfrm>
            <a:off x="914400" y="4343400"/>
            <a:ext cx="5029200" cy="4114800"/>
          </a:xfrm>
          <a:noFill/>
        </p:spPr>
        <p:txBody>
          <a:bodyPr wrap="none" anchor="ct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a:ln>
            <a:miter lim="800000"/>
            <a:headEnd/>
            <a:tailEnd/>
          </a:ln>
        </p:spPr>
        <p:txBody>
          <a:bodyPr/>
          <a:lstStyle/>
          <a:p>
            <a:fld id="{9D65C55A-197A-41E6-8EAA-D7714C7C66A0}" type="slidenum">
              <a:rPr lang="en-US"/>
              <a:pPr/>
              <a:t>102</a:t>
            </a:fld>
            <a:endParaRPr lang="en-US"/>
          </a:p>
        </p:txBody>
      </p:sp>
      <p:sp>
        <p:nvSpPr>
          <p:cNvPr id="655363"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55364" name="Rectangle 3"/>
          <p:cNvSpPr>
            <a:spLocks noChangeArrowheads="1"/>
          </p:cNvSpPr>
          <p:nvPr>
            <p:ph type="body"/>
          </p:nvPr>
        </p:nvSpPr>
        <p:spPr>
          <a:xfrm>
            <a:off x="914400" y="4343400"/>
            <a:ext cx="5026025" cy="4114800"/>
          </a:xfrm>
          <a:noFill/>
        </p:spPr>
        <p:txBody>
          <a:bodyPr wrap="none" anchor="ct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a:ln>
            <a:miter lim="800000"/>
            <a:headEnd/>
            <a:tailEnd/>
          </a:ln>
        </p:spPr>
        <p:txBody>
          <a:bodyPr/>
          <a:lstStyle/>
          <a:p>
            <a:fld id="{9BB14C8E-A6CF-4DB3-8523-EBF224946B97}" type="slidenum">
              <a:rPr lang="en-US"/>
              <a:pPr/>
              <a:t>112</a:t>
            </a:fld>
            <a:endParaRPr lang="en-US"/>
          </a:p>
        </p:txBody>
      </p:sp>
      <p:sp>
        <p:nvSpPr>
          <p:cNvPr id="65638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EEBAE59-0C17-4707-8767-CD39070AD37C}" type="slidenum">
              <a:rPr lang="en-US" sz="1200">
                <a:latin typeface="Arial" charset="0"/>
              </a:rPr>
              <a:pPr algn="r"/>
              <a:t>112</a:t>
            </a:fld>
            <a:endParaRPr lang="en-US" sz="1200">
              <a:latin typeface="Arial" charset="0"/>
            </a:endParaRPr>
          </a:p>
        </p:txBody>
      </p:sp>
      <p:sp>
        <p:nvSpPr>
          <p:cNvPr id="656388" name="Rectangle 2"/>
          <p:cNvSpPr>
            <a:spLocks noChangeArrowheads="1" noTextEdit="1"/>
          </p:cNvSpPr>
          <p:nvPr>
            <p:ph type="sldImg"/>
          </p:nvPr>
        </p:nvSpPr>
        <p:spPr>
          <a:xfrm>
            <a:off x="1150938" y="692150"/>
            <a:ext cx="4556125" cy="3416300"/>
          </a:xfrm>
          <a:ln/>
        </p:spPr>
      </p:sp>
      <p:sp>
        <p:nvSpPr>
          <p:cNvPr id="656389" name="Rectangle 3"/>
          <p:cNvSpPr>
            <a:spLocks noChangeArrowheads="1"/>
          </p:cNvSpPr>
          <p:nvPr>
            <p:ph type="body" idx="1"/>
          </p:nvPr>
        </p:nvSpPr>
        <p:spPr>
          <a:xfrm>
            <a:off x="914400" y="4343400"/>
            <a:ext cx="5029200" cy="4116388"/>
          </a:xfrm>
          <a:noFill/>
        </p:spPr>
        <p:txBody>
          <a:bodyPr wrap="none" lIns="0" tIns="0" rIns="0" bIns="0" anchor="ct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a:ln>
            <a:miter lim="800000"/>
            <a:headEnd/>
            <a:tailEnd/>
          </a:ln>
        </p:spPr>
        <p:txBody>
          <a:bodyPr/>
          <a:lstStyle/>
          <a:p>
            <a:fld id="{EAC1A425-CA25-4F18-B63E-75E23E8A76CC}" type="slidenum">
              <a:rPr lang="en-US"/>
              <a:pPr/>
              <a:t>118</a:t>
            </a:fld>
            <a:endParaRPr lang="en-US"/>
          </a:p>
        </p:txBody>
      </p:sp>
      <p:sp>
        <p:nvSpPr>
          <p:cNvPr id="657411" name="Rectangle 2"/>
          <p:cNvSpPr>
            <a:spLocks noChangeArrowheads="1" noTextEdit="1"/>
          </p:cNvSpPr>
          <p:nvPr>
            <p:ph type="sldImg"/>
          </p:nvPr>
        </p:nvSpPr>
        <p:spPr>
          <a:xfrm>
            <a:off x="1150938" y="692150"/>
            <a:ext cx="4556125" cy="3416300"/>
          </a:xfrm>
          <a:solidFill>
            <a:srgbClr val="FFFFFF"/>
          </a:solidFill>
          <a:ln/>
        </p:spPr>
      </p:sp>
      <p:sp>
        <p:nvSpPr>
          <p:cNvPr id="657412" name="Rectangle 3"/>
          <p:cNvSpPr>
            <a:spLocks noChangeArrowheads="1"/>
          </p:cNvSpPr>
          <p:nvPr>
            <p:ph type="body" idx="1"/>
          </p:nvPr>
        </p:nvSpPr>
        <p:spPr>
          <a:xfrm>
            <a:off x="914400" y="4343400"/>
            <a:ext cx="5029200" cy="4114800"/>
          </a:xfrm>
          <a:noFill/>
        </p:spPr>
        <p:txBody>
          <a:bodyPr wrap="none" anchor="ct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a:ln>
            <a:miter lim="800000"/>
            <a:headEnd/>
            <a:tailEnd/>
          </a:ln>
        </p:spPr>
        <p:txBody>
          <a:bodyPr/>
          <a:lstStyle/>
          <a:p>
            <a:fld id="{757007B3-2BF4-4640-90F0-59B42A322D24}" type="slidenum">
              <a:rPr lang="en-US"/>
              <a:pPr/>
              <a:t>150</a:t>
            </a:fld>
            <a:endParaRPr lang="en-US"/>
          </a:p>
        </p:txBody>
      </p:sp>
      <p:sp>
        <p:nvSpPr>
          <p:cNvPr id="658435"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58436" name="Rectangle 3"/>
          <p:cNvSpPr>
            <a:spLocks noChangeArrowheads="1"/>
          </p:cNvSpPr>
          <p:nvPr>
            <p:ph type="body"/>
          </p:nvPr>
        </p:nvSpPr>
        <p:spPr>
          <a:xfrm>
            <a:off x="914400" y="4343400"/>
            <a:ext cx="5026025" cy="4114800"/>
          </a:xfrm>
          <a:noFill/>
        </p:spPr>
        <p:txBody>
          <a:bodyPr wrap="none" anchor="ct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a:ln>
            <a:miter lim="800000"/>
            <a:headEnd/>
            <a:tailEnd/>
          </a:ln>
        </p:spPr>
        <p:txBody>
          <a:bodyPr/>
          <a:lstStyle/>
          <a:p>
            <a:fld id="{3AFF8EF2-492E-4C87-B96F-8D1F81B4AA21}" type="slidenum">
              <a:rPr lang="en-US"/>
              <a:pPr/>
              <a:t>169</a:t>
            </a:fld>
            <a:endParaRPr lang="en-US"/>
          </a:p>
        </p:txBody>
      </p:sp>
      <p:sp>
        <p:nvSpPr>
          <p:cNvPr id="659459" name="Rectangle 2"/>
          <p:cNvSpPr>
            <a:spLocks noChangeArrowheads="1" noTextEdit="1"/>
          </p:cNvSpPr>
          <p:nvPr>
            <p:ph type="sldImg"/>
          </p:nvPr>
        </p:nvSpPr>
        <p:spPr>
          <a:xfrm>
            <a:off x="1150938" y="692150"/>
            <a:ext cx="4556125" cy="3416300"/>
          </a:xfrm>
          <a:solidFill>
            <a:srgbClr val="FFFFFF"/>
          </a:solidFill>
          <a:ln/>
        </p:spPr>
      </p:sp>
      <p:sp>
        <p:nvSpPr>
          <p:cNvPr id="659460" name="Rectangle 3"/>
          <p:cNvSpPr>
            <a:spLocks noChangeArrowheads="1"/>
          </p:cNvSpPr>
          <p:nvPr>
            <p:ph type="body" idx="1"/>
          </p:nvPr>
        </p:nvSpPr>
        <p:spPr>
          <a:xfrm>
            <a:off x="914400" y="4343400"/>
            <a:ext cx="5029200" cy="4114800"/>
          </a:xfrm>
          <a:noFill/>
        </p:spPr>
        <p:txBody>
          <a:bodyPr wrap="none" anchor="ct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0482" name="Rectangle 7"/>
          <p:cNvSpPr>
            <a:spLocks noGrp="1" noChangeArrowheads="1"/>
          </p:cNvSpPr>
          <p:nvPr>
            <p:ph type="sldNum" sz="quarter" idx="5"/>
          </p:nvPr>
        </p:nvSpPr>
        <p:spPr>
          <a:noFill/>
          <a:ln>
            <a:miter lim="800000"/>
            <a:headEnd/>
            <a:tailEnd/>
          </a:ln>
        </p:spPr>
        <p:txBody>
          <a:bodyPr/>
          <a:lstStyle/>
          <a:p>
            <a:fld id="{D6B5E58C-C679-44E6-8101-1C0C1EC35A10}" type="slidenum">
              <a:rPr lang="en-US"/>
              <a:pPr/>
              <a:t>203</a:t>
            </a:fld>
            <a:endParaRPr lang="en-US"/>
          </a:p>
        </p:txBody>
      </p:sp>
      <p:sp>
        <p:nvSpPr>
          <p:cNvPr id="660483"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60484" name="Rectangle 3"/>
          <p:cNvSpPr>
            <a:spLocks noChangeArrowheads="1"/>
          </p:cNvSpPr>
          <p:nvPr>
            <p:ph type="body"/>
          </p:nvPr>
        </p:nvSpPr>
        <p:spPr>
          <a:xfrm>
            <a:off x="914400" y="4343400"/>
            <a:ext cx="5026025" cy="4114800"/>
          </a:xfrm>
          <a:noFill/>
        </p:spPr>
        <p:txBody>
          <a:bodyPr wrap="none" anchor="ct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1506" name="Rectangle 7"/>
          <p:cNvSpPr>
            <a:spLocks noGrp="1" noChangeArrowheads="1"/>
          </p:cNvSpPr>
          <p:nvPr>
            <p:ph type="sldNum" sz="quarter" idx="5"/>
          </p:nvPr>
        </p:nvSpPr>
        <p:spPr>
          <a:noFill/>
          <a:ln>
            <a:miter lim="800000"/>
            <a:headEnd/>
            <a:tailEnd/>
          </a:ln>
        </p:spPr>
        <p:txBody>
          <a:bodyPr/>
          <a:lstStyle/>
          <a:p>
            <a:fld id="{EB65D4CE-7C40-45F1-B114-623776E32B3C}" type="slidenum">
              <a:rPr lang="en-US"/>
              <a:pPr/>
              <a:t>218</a:t>
            </a:fld>
            <a:endParaRPr lang="en-US"/>
          </a:p>
        </p:txBody>
      </p:sp>
      <p:sp>
        <p:nvSpPr>
          <p:cNvPr id="661507" name="Rectangle 2"/>
          <p:cNvSpPr>
            <a:spLocks noChangeArrowheads="1" noTextEdit="1"/>
          </p:cNvSpPr>
          <p:nvPr>
            <p:ph type="sldImg"/>
          </p:nvPr>
        </p:nvSpPr>
        <p:spPr>
          <a:xfrm>
            <a:off x="1150938" y="692150"/>
            <a:ext cx="4556125" cy="3416300"/>
          </a:xfrm>
          <a:solidFill>
            <a:srgbClr val="FFFFFF"/>
          </a:solidFill>
          <a:ln/>
        </p:spPr>
      </p:sp>
      <p:sp>
        <p:nvSpPr>
          <p:cNvPr id="661508" name="Rectangle 3"/>
          <p:cNvSpPr>
            <a:spLocks noChangeArrowheads="1"/>
          </p:cNvSpPr>
          <p:nvPr>
            <p:ph type="body" idx="1"/>
          </p:nvPr>
        </p:nvSpPr>
        <p:spPr>
          <a:xfrm>
            <a:off x="914400" y="4343400"/>
            <a:ext cx="5029200" cy="4114800"/>
          </a:xfrm>
          <a:noFill/>
        </p:spPr>
        <p:txBody>
          <a:bodyPr wrap="none" anchor="ct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ctrTitle"/>
          </p:nvPr>
        </p:nvSpPr>
        <p:spPr>
          <a:xfrm>
            <a:off x="1331913" y="4652963"/>
            <a:ext cx="7578725" cy="1009650"/>
          </a:xfrm>
        </p:spPr>
        <p:txBody>
          <a:bodyPr/>
          <a:lstStyle>
            <a:lvl1pPr algn="r">
              <a:defRPr sz="4400"/>
            </a:lvl1pPr>
          </a:lstStyle>
          <a:p>
            <a:pPr lvl="0"/>
            <a:r>
              <a:rPr lang="en-US" noProof="0" smtClean="0"/>
              <a:t>Click to edit Master title style</a:t>
            </a:r>
          </a:p>
        </p:txBody>
      </p:sp>
      <p:sp>
        <p:nvSpPr>
          <p:cNvPr id="254979" name="Rectangle 3"/>
          <p:cNvSpPr>
            <a:spLocks noGrp="1" noChangeArrowheads="1"/>
          </p:cNvSpPr>
          <p:nvPr>
            <p:ph type="subTitle" idx="1"/>
          </p:nvPr>
        </p:nvSpPr>
        <p:spPr>
          <a:xfrm>
            <a:off x="1331913" y="5662613"/>
            <a:ext cx="7553325" cy="936625"/>
          </a:xfrm>
        </p:spPr>
        <p:txBody>
          <a:bodyPr/>
          <a:lstStyle>
            <a:lvl1pPr marL="0" indent="0" algn="r">
              <a:buFontTx/>
              <a:buNone/>
              <a:defRPr sz="2800">
                <a:solidFill>
                  <a:schemeClr val="bg1"/>
                </a:solidFill>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smtClean="0"/>
            </a:lvl1pPr>
          </a:lstStyle>
          <a:p>
            <a:pPr>
              <a:defRPr/>
            </a:pPr>
            <a:fld id="{1D5BF647-032A-4C59-A07F-0CBE91CDEBCB}"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6F26D8-485A-44A6-8FCE-986DE82B4E3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260350"/>
            <a:ext cx="2160587" cy="64087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825" y="260350"/>
            <a:ext cx="6329363" cy="64087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1826A5-ABC0-4D48-9D41-A74AF2278A6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260350"/>
            <a:ext cx="864235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0825" y="1706563"/>
            <a:ext cx="4244975" cy="4962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06563"/>
            <a:ext cx="4244975" cy="4962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CDCA07-69F0-4151-97C5-C1B45D25652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3C9F05-5268-443A-B140-E7DFF67FCE1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24A4FC-2BC5-4EC0-90B8-4D2CE403355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825" y="1706563"/>
            <a:ext cx="4244975" cy="4962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06563"/>
            <a:ext cx="4244975" cy="4962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C1EF48-0542-4297-BBA7-4277885C530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DBE53C-2A2A-4FAE-ABAC-1D7168D5E32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7BF4A9-E753-422C-8BC2-E6E5D2C477D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6FD06F-DADB-4165-BB16-2EAE217063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CA2F54-7D39-43EF-968D-BBBAFF3CEB2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554BAB-2A01-47CC-A2C0-9B88FC29B08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0825" y="260350"/>
            <a:ext cx="8642350" cy="868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50825" y="1706563"/>
            <a:ext cx="8642350" cy="4962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39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defRPr>
            </a:lvl1pPr>
          </a:lstStyle>
          <a:p>
            <a:pPr>
              <a:defRPr/>
            </a:pPr>
            <a:endParaRPr lang="en-US"/>
          </a:p>
        </p:txBody>
      </p:sp>
      <p:sp>
        <p:nvSpPr>
          <p:cNvPr id="2539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a:defRPr/>
            </a:pPr>
            <a:endParaRPr lang="en-US"/>
          </a:p>
        </p:txBody>
      </p:sp>
      <p:sp>
        <p:nvSpPr>
          <p:cNvPr id="2539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Times New Roman" pitchFamily="18" charset="0"/>
              </a:defRPr>
            </a:lvl1pPr>
          </a:lstStyle>
          <a:p>
            <a:pPr>
              <a:defRPr/>
            </a:pPr>
            <a:fld id="{9CE9F345-5332-4B1F-9188-289EC098BA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8"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hf hdr="0" ftr="0" dt="0"/>
  <p:txStyles>
    <p:title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Arial" charset="0"/>
        </a:defRPr>
      </a:lvl2pPr>
      <a:lvl3pPr algn="l" rtl="0" eaLnBrk="0" fontAlgn="base" hangingPunct="0">
        <a:spcBef>
          <a:spcPct val="0"/>
        </a:spcBef>
        <a:spcAft>
          <a:spcPct val="0"/>
        </a:spcAft>
        <a:defRPr sz="4000">
          <a:solidFill>
            <a:schemeClr val="bg1"/>
          </a:solidFill>
          <a:latin typeface="Arial" charset="0"/>
        </a:defRPr>
      </a:lvl3pPr>
      <a:lvl4pPr algn="l" rtl="0" eaLnBrk="0" fontAlgn="base" hangingPunct="0">
        <a:spcBef>
          <a:spcPct val="0"/>
        </a:spcBef>
        <a:spcAft>
          <a:spcPct val="0"/>
        </a:spcAft>
        <a:defRPr sz="4000">
          <a:solidFill>
            <a:schemeClr val="bg1"/>
          </a:solidFill>
          <a:latin typeface="Arial" charset="0"/>
        </a:defRPr>
      </a:lvl4pPr>
      <a:lvl5pPr algn="l" rtl="0" eaLnBrk="0" fontAlgn="base" hangingPunct="0">
        <a:spcBef>
          <a:spcPct val="0"/>
        </a:spcBef>
        <a:spcAft>
          <a:spcPct val="0"/>
        </a:spcAft>
        <a:defRPr sz="4000">
          <a:solidFill>
            <a:schemeClr val="bg1"/>
          </a:solidFill>
          <a:latin typeface="Arial" charset="0"/>
        </a:defRPr>
      </a:lvl5pPr>
      <a:lvl6pPr marL="457200" algn="l" rtl="0" fontAlgn="base">
        <a:spcBef>
          <a:spcPct val="0"/>
        </a:spcBef>
        <a:spcAft>
          <a:spcPct val="0"/>
        </a:spcAft>
        <a:defRPr sz="4000">
          <a:solidFill>
            <a:schemeClr val="bg1"/>
          </a:solidFill>
          <a:latin typeface="Arial" charset="0"/>
        </a:defRPr>
      </a:lvl6pPr>
      <a:lvl7pPr marL="914400" algn="l" rtl="0" fontAlgn="base">
        <a:spcBef>
          <a:spcPct val="0"/>
        </a:spcBef>
        <a:spcAft>
          <a:spcPct val="0"/>
        </a:spcAft>
        <a:defRPr sz="4000">
          <a:solidFill>
            <a:schemeClr val="bg1"/>
          </a:solidFill>
          <a:latin typeface="Arial" charset="0"/>
        </a:defRPr>
      </a:lvl7pPr>
      <a:lvl8pPr marL="1371600" algn="l" rtl="0" fontAlgn="base">
        <a:spcBef>
          <a:spcPct val="0"/>
        </a:spcBef>
        <a:spcAft>
          <a:spcPct val="0"/>
        </a:spcAft>
        <a:defRPr sz="4000">
          <a:solidFill>
            <a:schemeClr val="bg1"/>
          </a:solidFill>
          <a:latin typeface="Arial" charset="0"/>
        </a:defRPr>
      </a:lvl8pPr>
      <a:lvl9pPr marL="1828800" algn="l" rtl="0" fontAlgn="base">
        <a:spcBef>
          <a:spcPct val="0"/>
        </a:spcBef>
        <a:spcAft>
          <a:spcPct val="0"/>
        </a:spcAft>
        <a:defRPr sz="4000">
          <a:solidFill>
            <a:schemeClr val="bg1"/>
          </a:solidFill>
          <a:latin typeface="Arial" charset="0"/>
        </a:defRPr>
      </a:lvl9pPr>
    </p:titleStyle>
    <p:bodyStyle>
      <a:lvl1pPr marL="342900" indent="-342900" algn="l" rtl="0" eaLnBrk="0" fontAlgn="base" hangingPunct="0">
        <a:spcBef>
          <a:spcPct val="20000"/>
        </a:spcBef>
        <a:spcAft>
          <a:spcPct val="0"/>
        </a:spcAft>
        <a:buClr>
          <a:srgbClr val="FF1515"/>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1515"/>
        </a:buClr>
        <a:buChar char="•"/>
        <a:defRPr sz="2800">
          <a:solidFill>
            <a:schemeClr val="tx1"/>
          </a:solidFill>
          <a:latin typeface="+mn-lt"/>
        </a:defRPr>
      </a:lvl2pPr>
      <a:lvl3pPr marL="1143000" indent="-228600" algn="l" rtl="0" eaLnBrk="0" fontAlgn="base" hangingPunct="0">
        <a:spcBef>
          <a:spcPct val="20000"/>
        </a:spcBef>
        <a:spcAft>
          <a:spcPct val="0"/>
        </a:spcAft>
        <a:buClr>
          <a:srgbClr val="FF1515"/>
        </a:buClr>
        <a:buChar char="•"/>
        <a:defRPr sz="2400">
          <a:solidFill>
            <a:schemeClr val="tx1"/>
          </a:solidFill>
          <a:latin typeface="+mn-lt"/>
        </a:defRPr>
      </a:lvl3pPr>
      <a:lvl4pPr marL="1600200" indent="-228600" algn="l" rtl="0" eaLnBrk="0" fontAlgn="base" hangingPunct="0">
        <a:spcBef>
          <a:spcPct val="20000"/>
        </a:spcBef>
        <a:spcAft>
          <a:spcPct val="0"/>
        </a:spcAft>
        <a:buClr>
          <a:srgbClr val="FF1515"/>
        </a:buClr>
        <a:buChar char="•"/>
        <a:defRPr sz="2000">
          <a:solidFill>
            <a:schemeClr val="tx1"/>
          </a:solidFill>
          <a:latin typeface="+mn-lt"/>
        </a:defRPr>
      </a:lvl4pPr>
      <a:lvl5pPr marL="2057400" indent="-228600" algn="l" rtl="0" eaLnBrk="0" fontAlgn="base" hangingPunct="0">
        <a:spcBef>
          <a:spcPct val="20000"/>
        </a:spcBef>
        <a:spcAft>
          <a:spcPct val="0"/>
        </a:spcAft>
        <a:buClr>
          <a:srgbClr val="FF1515"/>
        </a:buClr>
        <a:buChar char="•"/>
        <a:defRPr sz="2000">
          <a:solidFill>
            <a:schemeClr val="tx1"/>
          </a:solidFill>
          <a:latin typeface="+mn-lt"/>
        </a:defRPr>
      </a:lvl5pPr>
      <a:lvl6pPr marL="2514600" indent="-228600" algn="l" rtl="0" fontAlgn="base">
        <a:spcBef>
          <a:spcPct val="20000"/>
        </a:spcBef>
        <a:spcAft>
          <a:spcPct val="0"/>
        </a:spcAft>
        <a:buClr>
          <a:srgbClr val="FF1515"/>
        </a:buClr>
        <a:buChar char="•"/>
        <a:defRPr sz="2000">
          <a:solidFill>
            <a:schemeClr val="tx1"/>
          </a:solidFill>
          <a:latin typeface="+mn-lt"/>
        </a:defRPr>
      </a:lvl6pPr>
      <a:lvl7pPr marL="2971800" indent="-228600" algn="l" rtl="0" fontAlgn="base">
        <a:spcBef>
          <a:spcPct val="20000"/>
        </a:spcBef>
        <a:spcAft>
          <a:spcPct val="0"/>
        </a:spcAft>
        <a:buClr>
          <a:srgbClr val="FF1515"/>
        </a:buClr>
        <a:buChar char="•"/>
        <a:defRPr sz="2000">
          <a:solidFill>
            <a:schemeClr val="tx1"/>
          </a:solidFill>
          <a:latin typeface="+mn-lt"/>
        </a:defRPr>
      </a:lvl7pPr>
      <a:lvl8pPr marL="3429000" indent="-228600" algn="l" rtl="0" fontAlgn="base">
        <a:spcBef>
          <a:spcPct val="20000"/>
        </a:spcBef>
        <a:spcAft>
          <a:spcPct val="0"/>
        </a:spcAft>
        <a:buClr>
          <a:srgbClr val="FF1515"/>
        </a:buClr>
        <a:buChar char="•"/>
        <a:defRPr sz="2000">
          <a:solidFill>
            <a:schemeClr val="tx1"/>
          </a:solidFill>
          <a:latin typeface="+mn-lt"/>
        </a:defRPr>
      </a:lvl8pPr>
      <a:lvl9pPr marL="3886200" indent="-228600" algn="l" rtl="0" fontAlgn="base">
        <a:spcBef>
          <a:spcPct val="20000"/>
        </a:spcBef>
        <a:spcAft>
          <a:spcPct val="0"/>
        </a:spcAft>
        <a:buClr>
          <a:srgbClr val="FF1515"/>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0.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jpeg"/></Relationships>
</file>

<file path=ppt/slides/_rels/slide20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31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2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32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3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32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328.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0.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3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341.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3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345.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hyperlink" Target="http://www.thp.co.jp/amateur/jpg/50bl.jpg" TargetMode="External"/><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41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41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47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47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47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47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Word_97_-_2003_Document3.doc"/></Relationships>
</file>

<file path=ppt/slides/_rels/slide479.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48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48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48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48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emf"/><Relationship Id="rId1" Type="http://schemas.openxmlformats.org/officeDocument/2006/relationships/slideLayout" Target="../slideLayouts/slideLayout7.xml"/></Relationships>
</file>

<file path=ppt/slides/_rels/slide48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7.xml"/><Relationship Id="rId4" Type="http://schemas.openxmlformats.org/officeDocument/2006/relationships/image" Target="../media/image193.jpeg"/></Relationships>
</file>

<file path=ppt/slides/_rels/slide48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48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48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48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49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49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54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54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54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55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55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55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jpeg"/></Relationships>
</file>

<file path=ppt/slides/_rels/slide55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555.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556.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8.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7.xml"/></Relationships>
</file>

<file path=ppt/slides/_rels/slide5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23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586.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59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5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9563" y="241300"/>
            <a:ext cx="8610600" cy="1219200"/>
          </a:xfrm>
        </p:spPr>
        <p:txBody>
          <a:bodyPr lIns="0" tIns="0" rIns="0" bIns="0" anchor="ctr">
            <a:spAutoFit/>
          </a:bodyPr>
          <a:lstStyle/>
          <a:p>
            <a:pPr algn="ct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smtClean="0"/>
              <a:t>Technician Licensing Class</a:t>
            </a:r>
            <a:br>
              <a:rPr lang="en-GB" b="1" smtClean="0"/>
            </a:br>
            <a:r>
              <a:rPr lang="en-GB" b="1" smtClean="0"/>
              <a:t>“T1”</a:t>
            </a:r>
          </a:p>
        </p:txBody>
      </p:sp>
      <p:sp>
        <p:nvSpPr>
          <p:cNvPr id="3075" name="Text Box 8"/>
          <p:cNvSpPr txBox="1">
            <a:spLocks noChangeArrowheads="1"/>
          </p:cNvSpPr>
          <p:nvPr/>
        </p:nvSpPr>
        <p:spPr bwMode="auto">
          <a:xfrm>
            <a:off x="3727450" y="4887913"/>
            <a:ext cx="3802063" cy="77946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Valid dates:</a:t>
            </a:r>
          </a:p>
          <a:p>
            <a:pPr algn="ctr">
              <a:spcBef>
                <a:spcPct val="50000"/>
              </a:spcBef>
            </a:pPr>
            <a:r>
              <a:rPr lang="en-US">
                <a:solidFill>
                  <a:srgbClr val="FF0000"/>
                </a:solidFill>
                <a:latin typeface="Rockwell" pitchFamily="18" charset="0"/>
              </a:rPr>
              <a:t>July 1, 2010 – June 30, 2014</a:t>
            </a:r>
          </a:p>
        </p:txBody>
      </p:sp>
      <p:pic>
        <p:nvPicPr>
          <p:cNvPr id="3076" name="Picture 10" descr="DIAMOND_gold"/>
          <p:cNvPicPr>
            <a:picLocks noChangeAspect="1" noChangeArrowheads="1"/>
          </p:cNvPicPr>
          <p:nvPr/>
        </p:nvPicPr>
        <p:blipFill>
          <a:blip r:embed="rId3" cstate="print"/>
          <a:srcRect/>
          <a:stretch>
            <a:fillRect/>
          </a:stretch>
        </p:blipFill>
        <p:spPr bwMode="auto">
          <a:xfrm>
            <a:off x="385763" y="1662113"/>
            <a:ext cx="1122362" cy="2459037"/>
          </a:xfrm>
          <a:prstGeom prst="rect">
            <a:avLst/>
          </a:prstGeom>
          <a:noFill/>
          <a:ln w="9525">
            <a:noFill/>
            <a:miter lim="800000"/>
            <a:headEnd/>
            <a:tailEnd/>
          </a:ln>
        </p:spPr>
      </p:pic>
      <p:pic>
        <p:nvPicPr>
          <p:cNvPr id="3077" name="Picture 11"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a:ln>
            <a:miter lim="800000"/>
            <a:headEnd/>
            <a:tailEnd/>
          </a:ln>
        </p:spPr>
        <p:txBody>
          <a:bodyPr/>
          <a:lstStyle/>
          <a:p>
            <a:fld id="{D56211D0-86EE-4D0C-94DA-86DECC0AB40F}" type="slidenum">
              <a:rPr lang="en-US"/>
              <a:pPr/>
              <a:t>10</a:t>
            </a:fld>
            <a:endParaRPr lang="en-US"/>
          </a:p>
        </p:txBody>
      </p:sp>
      <p:sp>
        <p:nvSpPr>
          <p:cNvPr id="12291" name="Rectangle 2"/>
          <p:cNvSpPr>
            <a:spLocks noGrp="1" noChangeArrowheads="1"/>
          </p:cNvSpPr>
          <p:nvPr>
            <p:ph type="title"/>
          </p:nvPr>
        </p:nvSpPr>
        <p:spPr>
          <a:xfrm>
            <a:off x="231775" y="549275"/>
            <a:ext cx="8912225" cy="614363"/>
          </a:xfrm>
        </p:spPr>
        <p:txBody>
          <a:bodyPr/>
          <a:lstStyle/>
          <a:p>
            <a:pPr eaLnBrk="1" hangingPunct="1"/>
            <a:r>
              <a:rPr lang="en-US" sz="2600" b="1" smtClean="0">
                <a:latin typeface="Rockwell" pitchFamily="18" charset="0"/>
              </a:rPr>
              <a:t>T1B: </a:t>
            </a:r>
            <a:r>
              <a:rPr lang="en-US" sz="1800" b="1" smtClean="0"/>
              <a:t>	</a:t>
            </a:r>
            <a:r>
              <a:rPr lang="en-US" sz="1800" b="1" smtClean="0">
                <a:latin typeface="Rockwell" pitchFamily="18" charset="0"/>
              </a:rPr>
              <a:t>Authorized frequencies; frequency allocations, ITU regions, 	emission type, restricted sub-bands, spectrum sharing, 	transmissions near band edges.</a:t>
            </a:r>
            <a:r>
              <a:rPr lang="en-US" sz="1800" b="1" smtClean="0"/>
              <a:t>	</a:t>
            </a:r>
            <a:r>
              <a:rPr lang="en-US" sz="1800" b="1" smtClean="0">
                <a:solidFill>
                  <a:srgbClr val="0099FF"/>
                </a:solidFill>
              </a:rPr>
              <a:t>			         	</a:t>
            </a:r>
          </a:p>
        </p:txBody>
      </p:sp>
      <p:sp>
        <p:nvSpPr>
          <p:cNvPr id="588803" name="Rectangle 3"/>
          <p:cNvSpPr>
            <a:spLocks noGrp="1" noChangeArrowheads="1"/>
          </p:cNvSpPr>
          <p:nvPr>
            <p:ph type="body" idx="1"/>
          </p:nvPr>
        </p:nvSpPr>
        <p:spPr>
          <a:xfrm>
            <a:off x="0" y="1508125"/>
            <a:ext cx="8642350" cy="5070475"/>
          </a:xfrm>
        </p:spPr>
        <p:txBody>
          <a:bodyPr/>
          <a:lstStyle/>
          <a:p>
            <a:pPr lvl="1" eaLnBrk="1" hangingPunct="1">
              <a:lnSpc>
                <a:spcPct val="80000"/>
              </a:lnSpc>
            </a:pPr>
            <a:r>
              <a:rPr lang="en-US" sz="1200" smtClean="0">
                <a:latin typeface="Rockwell" pitchFamily="18" charset="0"/>
              </a:rPr>
              <a:t>T1B3</a:t>
            </a:r>
            <a:r>
              <a:rPr lang="en-US" sz="1000" smtClean="0">
                <a:latin typeface="Rockwell" pitchFamily="18" charset="0"/>
              </a:rPr>
              <a:t>  </a:t>
            </a:r>
            <a:r>
              <a:rPr lang="en-US" sz="2000" smtClean="0">
                <a:latin typeface="Rockwell" pitchFamily="18" charset="0"/>
              </a:rPr>
              <a:t>52.525 MHz is a frequency is within the 6 meter band .</a:t>
            </a:r>
          </a:p>
          <a:p>
            <a:pPr lvl="1" eaLnBrk="1" hangingPunct="1">
              <a:lnSpc>
                <a:spcPct val="80000"/>
              </a:lnSpc>
            </a:pPr>
            <a:endParaRPr lang="en-US" sz="2000" smtClean="0">
              <a:latin typeface="Rockwell" pitchFamily="18" charset="0"/>
            </a:endParaRPr>
          </a:p>
          <a:p>
            <a:pPr lvl="1" eaLnBrk="1" hangingPunct="1">
              <a:lnSpc>
                <a:spcPct val="80000"/>
              </a:lnSpc>
            </a:pPr>
            <a:endParaRPr lang="en-US" sz="500" smtClean="0">
              <a:latin typeface="Rockwell" pitchFamily="18" charset="0"/>
            </a:endParaRPr>
          </a:p>
          <a:p>
            <a:pPr lvl="1" eaLnBrk="1" hangingPunct="1">
              <a:lnSpc>
                <a:spcPct val="80000"/>
              </a:lnSpc>
            </a:pPr>
            <a:endParaRPr lang="en-US" sz="500" smtClean="0">
              <a:latin typeface="Rockwell" pitchFamily="18" charset="0"/>
            </a:endParaRPr>
          </a:p>
          <a:p>
            <a:pPr lvl="1" eaLnBrk="1" hangingPunct="1">
              <a:lnSpc>
                <a:spcPct val="80000"/>
              </a:lnSpc>
            </a:pPr>
            <a:endParaRPr lang="en-US" sz="500" smtClean="0">
              <a:latin typeface="Rockwell" pitchFamily="18" charset="0"/>
            </a:endParaRPr>
          </a:p>
          <a:p>
            <a:pPr lvl="1" eaLnBrk="1" hangingPunct="1">
              <a:lnSpc>
                <a:spcPct val="80000"/>
              </a:lnSpc>
            </a:pPr>
            <a:endParaRPr lang="en-US" sz="600" smtClean="0">
              <a:latin typeface="Rockwell" pitchFamily="18" charset="0"/>
            </a:endParaRPr>
          </a:p>
          <a:p>
            <a:pPr lvl="1" eaLnBrk="1" hangingPunct="1">
              <a:lnSpc>
                <a:spcPct val="80000"/>
              </a:lnSpc>
            </a:pPr>
            <a:endParaRPr lang="en-US" sz="600" smtClean="0">
              <a:latin typeface="Rockwell" pitchFamily="18" charset="0"/>
            </a:endParaRPr>
          </a:p>
          <a:p>
            <a:pPr lvl="1" eaLnBrk="1" hangingPunct="1">
              <a:lnSpc>
                <a:spcPct val="80000"/>
              </a:lnSpc>
            </a:pPr>
            <a:endParaRPr lang="en-US" sz="6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r>
              <a:rPr lang="en-US" sz="1200" smtClean="0">
                <a:latin typeface="Rockwell" pitchFamily="18" charset="0"/>
              </a:rPr>
              <a:t>T1B4</a:t>
            </a:r>
            <a:r>
              <a:rPr lang="en-US" sz="1000" smtClean="0">
                <a:latin typeface="Rockwell" pitchFamily="18" charset="0"/>
              </a:rPr>
              <a:t>  </a:t>
            </a:r>
            <a:r>
              <a:rPr lang="en-US" sz="2000" smtClean="0">
                <a:latin typeface="Rockwell" pitchFamily="18" charset="0"/>
              </a:rPr>
              <a:t>146.52 MHz is a frequency is within the 2 meter band. </a:t>
            </a:r>
          </a:p>
          <a:p>
            <a:pPr lvl="1" eaLnBrk="1" hangingPunct="1">
              <a:lnSpc>
                <a:spcPct val="80000"/>
              </a:lnSpc>
            </a:pPr>
            <a:endParaRPr lang="en-US" sz="2000" smtClean="0">
              <a:latin typeface="Rockwell" pitchFamily="18" charset="0"/>
            </a:endParaRPr>
          </a:p>
          <a:p>
            <a:pPr lvl="1" eaLnBrk="1" hangingPunct="1">
              <a:lnSpc>
                <a:spcPct val="80000"/>
              </a:lnSpc>
            </a:pPr>
            <a:endParaRPr lang="en-US" sz="600" smtClean="0">
              <a:latin typeface="Rockwell" pitchFamily="18" charset="0"/>
            </a:endParaRPr>
          </a:p>
          <a:p>
            <a:pPr lvl="1" eaLnBrk="1" hangingPunct="1">
              <a:lnSpc>
                <a:spcPct val="80000"/>
              </a:lnSpc>
            </a:pPr>
            <a:endParaRPr lang="en-US" sz="600" smtClean="0">
              <a:latin typeface="Rockwell" pitchFamily="18" charset="0"/>
            </a:endParaRPr>
          </a:p>
          <a:p>
            <a:pPr lvl="1" eaLnBrk="1" hangingPunct="1">
              <a:lnSpc>
                <a:spcPct val="80000"/>
              </a:lnSpc>
            </a:pPr>
            <a:endParaRPr lang="en-US" sz="600" smtClean="0">
              <a:latin typeface="Rockwell" pitchFamily="18" charset="0"/>
            </a:endParaRPr>
          </a:p>
          <a:p>
            <a:pPr lvl="1" eaLnBrk="1" hangingPunct="1">
              <a:lnSpc>
                <a:spcPct val="80000"/>
              </a:lnSpc>
            </a:pPr>
            <a:endParaRPr lang="en-US" sz="600" smtClean="0">
              <a:latin typeface="Rockwell" pitchFamily="18" charset="0"/>
            </a:endParaRPr>
          </a:p>
          <a:p>
            <a:pPr lvl="1" eaLnBrk="1" hangingPunct="1">
              <a:lnSpc>
                <a:spcPct val="80000"/>
              </a:lnSpc>
            </a:pPr>
            <a:endParaRPr lang="en-US" sz="600" smtClean="0">
              <a:latin typeface="Rockwell" pitchFamily="18" charset="0"/>
            </a:endParaRPr>
          </a:p>
          <a:p>
            <a:pPr eaLnBrk="1" hangingPunct="1">
              <a:lnSpc>
                <a:spcPct val="80000"/>
              </a:lnSpc>
            </a:pPr>
            <a:endParaRPr lang="en-US" sz="7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r>
              <a:rPr lang="en-US" sz="1200" smtClean="0">
                <a:latin typeface="Rockwell" pitchFamily="18" charset="0"/>
              </a:rPr>
              <a:t>T1B5</a:t>
            </a:r>
            <a:r>
              <a:rPr lang="en-US" sz="1000" smtClean="0">
                <a:latin typeface="Rockwell" pitchFamily="18" charset="0"/>
              </a:rPr>
              <a:t>  </a:t>
            </a:r>
            <a:r>
              <a:rPr lang="en-US" sz="2000" smtClean="0">
                <a:latin typeface="Rockwell" pitchFamily="18" charset="0"/>
              </a:rPr>
              <a:t>443.350 is a 70 cm frequency authorized to a Technician Class license holder operating in ITU Region 2.</a:t>
            </a:r>
          </a:p>
          <a:p>
            <a:pPr lvl="1" eaLnBrk="1" hangingPunct="1">
              <a:lnSpc>
                <a:spcPct val="80000"/>
              </a:lnSpc>
            </a:pPr>
            <a:endParaRPr lang="en-US" sz="800" smtClean="0">
              <a:latin typeface="Rockwell" pitchFamily="18" charset="0"/>
            </a:endParaRPr>
          </a:p>
          <a:p>
            <a:pPr lvl="4" eaLnBrk="1" hangingPunct="1">
              <a:lnSpc>
                <a:spcPct val="80000"/>
              </a:lnSpc>
            </a:pPr>
            <a:r>
              <a:rPr lang="en-US" sz="1600" smtClean="0">
                <a:solidFill>
                  <a:schemeClr val="accent1"/>
                </a:solidFill>
                <a:latin typeface="Rockwell" pitchFamily="18" charset="0"/>
              </a:rPr>
              <a:t>443.350 MHz is in the upper third of the 70 cm band</a:t>
            </a:r>
          </a:p>
          <a:p>
            <a:pPr eaLnBrk="1" hangingPunct="1">
              <a:lnSpc>
                <a:spcPct val="80000"/>
              </a:lnSpc>
            </a:pPr>
            <a:endParaRPr lang="en-US" sz="1800" smtClean="0">
              <a:solidFill>
                <a:schemeClr val="accent1"/>
              </a:solidFill>
              <a:latin typeface="Rockwell" pitchFamily="18" charset="0"/>
            </a:endParaRPr>
          </a:p>
          <a:p>
            <a:pPr lvl="1" eaLnBrk="1" hangingPunct="1">
              <a:lnSpc>
                <a:spcPct val="80000"/>
              </a:lnSpc>
            </a:pPr>
            <a:endParaRPr lang="en-US" sz="2000" smtClean="0">
              <a:latin typeface="Rockwell" pitchFamily="18" charset="0"/>
            </a:endParaRPr>
          </a:p>
          <a:p>
            <a:pPr lvl="1" eaLnBrk="1" hangingPunct="1">
              <a:lnSpc>
                <a:spcPct val="80000"/>
              </a:lnSpc>
            </a:pPr>
            <a:endParaRPr lang="en-US" sz="600" smtClean="0">
              <a:latin typeface="Rockwell" pitchFamily="18" charset="0"/>
            </a:endParaRPr>
          </a:p>
          <a:p>
            <a:pPr lvl="1" eaLnBrk="1" hangingPunct="1">
              <a:lnSpc>
                <a:spcPct val="80000"/>
              </a:lnSpc>
            </a:pPr>
            <a:endParaRPr lang="en-US" sz="6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endParaRPr lang="en-US" sz="600" smtClean="0">
              <a:latin typeface="Rockwell" pitchFamily="18" charset="0"/>
            </a:endParaRPr>
          </a:p>
          <a:p>
            <a:pPr lvl="1" eaLnBrk="1" hangingPunct="1">
              <a:lnSpc>
                <a:spcPct val="80000"/>
              </a:lnSpc>
            </a:pPr>
            <a:endParaRPr lang="en-US" sz="600" smtClean="0">
              <a:latin typeface="Rockwell" pitchFamily="18" charset="0"/>
            </a:endParaRPr>
          </a:p>
        </p:txBody>
      </p:sp>
      <p:sp>
        <p:nvSpPr>
          <p:cNvPr id="588807" name="Text Box 7"/>
          <p:cNvSpPr txBox="1">
            <a:spLocks noChangeArrowheads="1"/>
          </p:cNvSpPr>
          <p:nvPr/>
        </p:nvSpPr>
        <p:spPr bwMode="auto">
          <a:xfrm>
            <a:off x="2805113" y="4119563"/>
            <a:ext cx="3111500"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chemeClr val="accent1"/>
                </a:solidFill>
              </a:rPr>
              <a:t>2-Meter Wavelength Band Privileges</a:t>
            </a:r>
          </a:p>
        </p:txBody>
      </p:sp>
      <p:sp>
        <p:nvSpPr>
          <p:cNvPr id="588810" name="Rectangle 10"/>
          <p:cNvSpPr>
            <a:spLocks noChangeArrowheads="1"/>
          </p:cNvSpPr>
          <p:nvPr/>
        </p:nvSpPr>
        <p:spPr bwMode="auto">
          <a:xfrm>
            <a:off x="1576388" y="2162175"/>
            <a:ext cx="4916487" cy="384175"/>
          </a:xfrm>
          <a:prstGeom prst="rect">
            <a:avLst/>
          </a:prstGeom>
          <a:noFill/>
          <a:ln w="19050" cap="sq">
            <a:solidFill>
              <a:schemeClr val="folHlink"/>
            </a:solidFill>
            <a:miter lim="800000"/>
            <a:headEnd type="none" w="sm" len="sm"/>
            <a:tailEnd type="none" w="sm" len="sm"/>
          </a:ln>
          <a:effectLst/>
        </p:spPr>
        <p:txBody>
          <a:bodyPr wrap="none" anchor="ctr"/>
          <a:lstStyle/>
          <a:p>
            <a:endParaRPr lang="en-US"/>
          </a:p>
        </p:txBody>
      </p:sp>
      <p:sp>
        <p:nvSpPr>
          <p:cNvPr id="653318" name="Text Box 6"/>
          <p:cNvSpPr txBox="1">
            <a:spLocks noChangeArrowheads="1"/>
          </p:cNvSpPr>
          <p:nvPr/>
        </p:nvSpPr>
        <p:spPr bwMode="auto">
          <a:xfrm>
            <a:off x="2690813" y="2584450"/>
            <a:ext cx="3111500"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rPr>
              <a:t>6-Meter Wavelength Band Privileges</a:t>
            </a:r>
          </a:p>
        </p:txBody>
      </p:sp>
      <p:sp>
        <p:nvSpPr>
          <p:cNvPr id="588812" name="Text Box 12"/>
          <p:cNvSpPr txBox="1">
            <a:spLocks noChangeArrowheads="1"/>
          </p:cNvSpPr>
          <p:nvPr/>
        </p:nvSpPr>
        <p:spPr bwMode="auto">
          <a:xfrm>
            <a:off x="1154113" y="1930400"/>
            <a:ext cx="1652587"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50 MHz    50.1 MHz</a:t>
            </a:r>
          </a:p>
        </p:txBody>
      </p:sp>
      <p:sp>
        <p:nvSpPr>
          <p:cNvPr id="588813" name="Text Box 13"/>
          <p:cNvSpPr txBox="1">
            <a:spLocks noChangeArrowheads="1"/>
          </p:cNvSpPr>
          <p:nvPr/>
        </p:nvSpPr>
        <p:spPr bwMode="auto">
          <a:xfrm>
            <a:off x="1576388" y="2238375"/>
            <a:ext cx="460375"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CW</a:t>
            </a:r>
          </a:p>
        </p:txBody>
      </p:sp>
      <p:sp>
        <p:nvSpPr>
          <p:cNvPr id="588814" name="Line 14"/>
          <p:cNvSpPr>
            <a:spLocks noChangeShapeType="1"/>
          </p:cNvSpPr>
          <p:nvPr/>
        </p:nvSpPr>
        <p:spPr bwMode="auto">
          <a:xfrm>
            <a:off x="1960563" y="2162175"/>
            <a:ext cx="0" cy="384175"/>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588815" name="Text Box 15"/>
          <p:cNvSpPr txBox="1">
            <a:spLocks noChangeArrowheads="1"/>
          </p:cNvSpPr>
          <p:nvPr/>
        </p:nvSpPr>
        <p:spPr bwMode="auto">
          <a:xfrm>
            <a:off x="4111625" y="2162175"/>
            <a:ext cx="1112838"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52.525 MHz  </a:t>
            </a:r>
          </a:p>
        </p:txBody>
      </p:sp>
      <p:sp>
        <p:nvSpPr>
          <p:cNvPr id="588816" name="Line 16"/>
          <p:cNvSpPr>
            <a:spLocks noChangeShapeType="1"/>
          </p:cNvSpPr>
          <p:nvPr/>
        </p:nvSpPr>
        <p:spPr bwMode="auto">
          <a:xfrm flipV="1">
            <a:off x="4533900" y="2354263"/>
            <a:ext cx="0" cy="192087"/>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588817" name="Text Box 17"/>
          <p:cNvSpPr txBox="1">
            <a:spLocks noChangeArrowheads="1"/>
          </p:cNvSpPr>
          <p:nvPr/>
        </p:nvSpPr>
        <p:spPr bwMode="auto">
          <a:xfrm>
            <a:off x="6223000" y="1970088"/>
            <a:ext cx="652463"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54 MHz  </a:t>
            </a:r>
          </a:p>
        </p:txBody>
      </p:sp>
      <p:sp>
        <p:nvSpPr>
          <p:cNvPr id="588818" name="Line 18"/>
          <p:cNvSpPr>
            <a:spLocks noChangeShapeType="1"/>
          </p:cNvSpPr>
          <p:nvPr/>
        </p:nvSpPr>
        <p:spPr bwMode="auto">
          <a:xfrm>
            <a:off x="1844675" y="1778000"/>
            <a:ext cx="2343150" cy="460375"/>
          </a:xfrm>
          <a:prstGeom prst="line">
            <a:avLst/>
          </a:prstGeom>
          <a:noFill/>
          <a:ln w="28575" cap="sq">
            <a:solidFill>
              <a:srgbClr val="FF0000"/>
            </a:solidFill>
            <a:round/>
            <a:headEnd type="none" w="sm" len="sm"/>
            <a:tailEnd type="triangle" w="med" len="med"/>
          </a:ln>
          <a:effectLst/>
        </p:spPr>
        <p:txBody>
          <a:bodyPr wrap="none"/>
          <a:lstStyle/>
          <a:p>
            <a:endParaRPr lang="en-US"/>
          </a:p>
        </p:txBody>
      </p:sp>
      <p:sp>
        <p:nvSpPr>
          <p:cNvPr id="588819" name="Rectangle 19"/>
          <p:cNvSpPr>
            <a:spLocks noChangeArrowheads="1"/>
          </p:cNvSpPr>
          <p:nvPr/>
        </p:nvSpPr>
        <p:spPr bwMode="auto">
          <a:xfrm>
            <a:off x="1614488" y="3659188"/>
            <a:ext cx="4954587" cy="422275"/>
          </a:xfrm>
          <a:prstGeom prst="rect">
            <a:avLst/>
          </a:prstGeom>
          <a:noFill/>
          <a:ln w="19050" cap="sq">
            <a:solidFill>
              <a:schemeClr val="folHlink"/>
            </a:solidFill>
            <a:miter lim="800000"/>
            <a:headEnd type="none" w="sm" len="sm"/>
            <a:tailEnd type="none" w="sm" len="sm"/>
          </a:ln>
          <a:effectLst/>
        </p:spPr>
        <p:txBody>
          <a:bodyPr wrap="none" anchor="ctr"/>
          <a:lstStyle/>
          <a:p>
            <a:endParaRPr lang="en-US"/>
          </a:p>
        </p:txBody>
      </p:sp>
      <p:sp>
        <p:nvSpPr>
          <p:cNvPr id="588820" name="Line 20"/>
          <p:cNvSpPr>
            <a:spLocks noChangeShapeType="1"/>
          </p:cNvSpPr>
          <p:nvPr/>
        </p:nvSpPr>
        <p:spPr bwMode="auto">
          <a:xfrm>
            <a:off x="1884363" y="3275013"/>
            <a:ext cx="2379662" cy="500062"/>
          </a:xfrm>
          <a:prstGeom prst="line">
            <a:avLst/>
          </a:prstGeom>
          <a:noFill/>
          <a:ln w="28575" cap="sq">
            <a:solidFill>
              <a:srgbClr val="FF0000"/>
            </a:solidFill>
            <a:round/>
            <a:headEnd type="none" w="sm" len="sm"/>
            <a:tailEnd type="triangle" w="med" len="med"/>
          </a:ln>
          <a:effectLst/>
        </p:spPr>
        <p:txBody>
          <a:bodyPr wrap="none"/>
          <a:lstStyle/>
          <a:p>
            <a:endParaRPr lang="en-US"/>
          </a:p>
        </p:txBody>
      </p:sp>
      <p:sp>
        <p:nvSpPr>
          <p:cNvPr id="588821" name="Text Box 21"/>
          <p:cNvSpPr txBox="1">
            <a:spLocks noChangeArrowheads="1"/>
          </p:cNvSpPr>
          <p:nvPr/>
        </p:nvSpPr>
        <p:spPr bwMode="auto">
          <a:xfrm>
            <a:off x="1192213" y="3467100"/>
            <a:ext cx="1882775"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144 MHz  144.1 MHz</a:t>
            </a:r>
          </a:p>
        </p:txBody>
      </p:sp>
      <p:sp>
        <p:nvSpPr>
          <p:cNvPr id="588822" name="Text Box 22"/>
          <p:cNvSpPr txBox="1">
            <a:spLocks noChangeArrowheads="1"/>
          </p:cNvSpPr>
          <p:nvPr/>
        </p:nvSpPr>
        <p:spPr bwMode="auto">
          <a:xfrm>
            <a:off x="6184900" y="3467100"/>
            <a:ext cx="652463"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148 MHz  </a:t>
            </a:r>
          </a:p>
        </p:txBody>
      </p:sp>
      <p:sp>
        <p:nvSpPr>
          <p:cNvPr id="588823" name="Text Box 23"/>
          <p:cNvSpPr txBox="1">
            <a:spLocks noChangeArrowheads="1"/>
          </p:cNvSpPr>
          <p:nvPr/>
        </p:nvSpPr>
        <p:spPr bwMode="auto">
          <a:xfrm>
            <a:off x="4187825" y="3659188"/>
            <a:ext cx="1112838"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146.52 MHz  </a:t>
            </a:r>
          </a:p>
        </p:txBody>
      </p:sp>
      <p:sp>
        <p:nvSpPr>
          <p:cNvPr id="588824" name="Line 24"/>
          <p:cNvSpPr>
            <a:spLocks noChangeShapeType="1"/>
          </p:cNvSpPr>
          <p:nvPr/>
        </p:nvSpPr>
        <p:spPr bwMode="auto">
          <a:xfrm flipV="1">
            <a:off x="4572000" y="3889375"/>
            <a:ext cx="0" cy="192088"/>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588825" name="Line 25"/>
          <p:cNvSpPr>
            <a:spLocks noChangeShapeType="1"/>
          </p:cNvSpPr>
          <p:nvPr/>
        </p:nvSpPr>
        <p:spPr bwMode="auto">
          <a:xfrm>
            <a:off x="1998663" y="3659188"/>
            <a:ext cx="0" cy="384175"/>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588826" name="Text Box 26"/>
          <p:cNvSpPr txBox="1">
            <a:spLocks noChangeArrowheads="1"/>
          </p:cNvSpPr>
          <p:nvPr/>
        </p:nvSpPr>
        <p:spPr bwMode="auto">
          <a:xfrm>
            <a:off x="1614488" y="3736975"/>
            <a:ext cx="460375"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CW</a:t>
            </a:r>
          </a:p>
        </p:txBody>
      </p:sp>
      <p:sp>
        <p:nvSpPr>
          <p:cNvPr id="588827" name="Rectangle 27"/>
          <p:cNvSpPr>
            <a:spLocks noChangeArrowheads="1"/>
          </p:cNvSpPr>
          <p:nvPr/>
        </p:nvSpPr>
        <p:spPr bwMode="auto">
          <a:xfrm>
            <a:off x="1460500" y="5886450"/>
            <a:ext cx="1997075" cy="384175"/>
          </a:xfrm>
          <a:prstGeom prst="rect">
            <a:avLst/>
          </a:prstGeom>
          <a:noFill/>
          <a:ln w="19050" cap="sq">
            <a:solidFill>
              <a:schemeClr val="folHlink"/>
            </a:solidFill>
            <a:miter lim="800000"/>
            <a:headEnd type="none" w="sm" len="sm"/>
            <a:tailEnd type="none" w="sm" len="sm"/>
          </a:ln>
          <a:effectLst/>
        </p:spPr>
        <p:txBody>
          <a:bodyPr wrap="none" anchor="ctr"/>
          <a:lstStyle/>
          <a:p>
            <a:endParaRPr lang="en-US"/>
          </a:p>
        </p:txBody>
      </p:sp>
      <p:sp>
        <p:nvSpPr>
          <p:cNvPr id="588828" name="Rectangle 28"/>
          <p:cNvSpPr>
            <a:spLocks noChangeArrowheads="1"/>
          </p:cNvSpPr>
          <p:nvPr/>
        </p:nvSpPr>
        <p:spPr bwMode="auto">
          <a:xfrm>
            <a:off x="3457575" y="5886450"/>
            <a:ext cx="1997075" cy="384175"/>
          </a:xfrm>
          <a:prstGeom prst="rect">
            <a:avLst/>
          </a:prstGeom>
          <a:noFill/>
          <a:ln w="19050" cap="sq">
            <a:solidFill>
              <a:schemeClr val="folHlink"/>
            </a:solidFill>
            <a:miter lim="800000"/>
            <a:headEnd type="none" w="sm" len="sm"/>
            <a:tailEnd type="none" w="sm" len="sm"/>
          </a:ln>
          <a:effectLst/>
        </p:spPr>
        <p:txBody>
          <a:bodyPr wrap="none" anchor="ctr"/>
          <a:lstStyle/>
          <a:p>
            <a:endParaRPr lang="en-US"/>
          </a:p>
        </p:txBody>
      </p:sp>
      <p:sp>
        <p:nvSpPr>
          <p:cNvPr id="588829" name="Rectangle 29"/>
          <p:cNvSpPr>
            <a:spLocks noChangeArrowheads="1"/>
          </p:cNvSpPr>
          <p:nvPr/>
        </p:nvSpPr>
        <p:spPr bwMode="auto">
          <a:xfrm>
            <a:off x="5454650" y="5886450"/>
            <a:ext cx="1997075" cy="384175"/>
          </a:xfrm>
          <a:prstGeom prst="rect">
            <a:avLst/>
          </a:prstGeom>
          <a:noFill/>
          <a:ln w="19050" cap="sq">
            <a:solidFill>
              <a:schemeClr val="folHlink"/>
            </a:solidFill>
            <a:miter lim="800000"/>
            <a:headEnd type="none" w="sm" len="sm"/>
            <a:tailEnd type="none" w="sm" len="sm"/>
          </a:ln>
          <a:effectLst/>
        </p:spPr>
        <p:txBody>
          <a:bodyPr wrap="none" anchor="ctr"/>
          <a:lstStyle/>
          <a:p>
            <a:endParaRPr lang="en-US"/>
          </a:p>
        </p:txBody>
      </p:sp>
      <p:sp>
        <p:nvSpPr>
          <p:cNvPr id="588830" name="Line 30"/>
          <p:cNvSpPr>
            <a:spLocks noChangeShapeType="1"/>
          </p:cNvSpPr>
          <p:nvPr/>
        </p:nvSpPr>
        <p:spPr bwMode="auto">
          <a:xfrm>
            <a:off x="2767013" y="5426075"/>
            <a:ext cx="2881312" cy="614363"/>
          </a:xfrm>
          <a:prstGeom prst="line">
            <a:avLst/>
          </a:prstGeom>
          <a:noFill/>
          <a:ln w="28575" cap="sq">
            <a:solidFill>
              <a:srgbClr val="FF0000"/>
            </a:solidFill>
            <a:round/>
            <a:headEnd type="none" w="sm" len="sm"/>
            <a:tailEnd type="triangle" w="med" len="med"/>
          </a:ln>
          <a:effectLst/>
        </p:spPr>
        <p:txBody>
          <a:bodyPr wrap="none"/>
          <a:lstStyle/>
          <a:p>
            <a:endParaRPr lang="en-US"/>
          </a:p>
        </p:txBody>
      </p:sp>
      <p:sp>
        <p:nvSpPr>
          <p:cNvPr id="588831" name="Line 31"/>
          <p:cNvSpPr>
            <a:spLocks noChangeShapeType="1"/>
          </p:cNvSpPr>
          <p:nvPr/>
        </p:nvSpPr>
        <p:spPr bwMode="auto">
          <a:xfrm flipV="1">
            <a:off x="5992813" y="5886450"/>
            <a:ext cx="0" cy="115888"/>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588832" name="Text Box 32"/>
          <p:cNvSpPr txBox="1">
            <a:spLocks noChangeArrowheads="1"/>
          </p:cNvSpPr>
          <p:nvPr/>
        </p:nvSpPr>
        <p:spPr bwMode="auto">
          <a:xfrm>
            <a:off x="5646738" y="6002338"/>
            <a:ext cx="998537"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443.350 MHz</a:t>
            </a:r>
          </a:p>
        </p:txBody>
      </p:sp>
      <p:sp>
        <p:nvSpPr>
          <p:cNvPr id="588833" name="Text Box 33"/>
          <p:cNvSpPr txBox="1">
            <a:spLocks noChangeArrowheads="1"/>
          </p:cNvSpPr>
          <p:nvPr/>
        </p:nvSpPr>
        <p:spPr bwMode="auto">
          <a:xfrm>
            <a:off x="7029450" y="5694363"/>
            <a:ext cx="8064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450 MHz</a:t>
            </a:r>
          </a:p>
        </p:txBody>
      </p:sp>
      <p:sp>
        <p:nvSpPr>
          <p:cNvPr id="655365" name="Text Box 5"/>
          <p:cNvSpPr txBox="1">
            <a:spLocks noChangeArrowheads="1"/>
          </p:cNvSpPr>
          <p:nvPr/>
        </p:nvSpPr>
        <p:spPr bwMode="auto">
          <a:xfrm>
            <a:off x="3035300" y="6308725"/>
            <a:ext cx="3378200"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rPr>
              <a:t>70-CM Wavelength Band Privileges</a:t>
            </a:r>
          </a:p>
        </p:txBody>
      </p:sp>
      <p:sp>
        <p:nvSpPr>
          <p:cNvPr id="588835" name="Text Box 35"/>
          <p:cNvSpPr txBox="1">
            <a:spLocks noChangeArrowheads="1"/>
          </p:cNvSpPr>
          <p:nvPr/>
        </p:nvSpPr>
        <p:spPr bwMode="auto">
          <a:xfrm>
            <a:off x="5110163" y="5694363"/>
            <a:ext cx="8064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440 MHz</a:t>
            </a:r>
          </a:p>
        </p:txBody>
      </p:sp>
      <p:sp>
        <p:nvSpPr>
          <p:cNvPr id="588836" name="Text Box 36"/>
          <p:cNvSpPr txBox="1">
            <a:spLocks noChangeArrowheads="1"/>
          </p:cNvSpPr>
          <p:nvPr/>
        </p:nvSpPr>
        <p:spPr bwMode="auto">
          <a:xfrm>
            <a:off x="3113088" y="5694363"/>
            <a:ext cx="8064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430 MHz</a:t>
            </a:r>
          </a:p>
        </p:txBody>
      </p:sp>
      <p:sp>
        <p:nvSpPr>
          <p:cNvPr id="588837" name="Text Box 37"/>
          <p:cNvSpPr txBox="1">
            <a:spLocks noChangeArrowheads="1"/>
          </p:cNvSpPr>
          <p:nvPr/>
        </p:nvSpPr>
        <p:spPr bwMode="auto">
          <a:xfrm>
            <a:off x="1154113" y="5694363"/>
            <a:ext cx="8064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420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88803">
                                            <p:txEl>
                                              <p:pRg st="0" end="0"/>
                                            </p:txEl>
                                          </p:spTgt>
                                        </p:tgtEl>
                                        <p:attrNameLst>
                                          <p:attrName>style.visibility</p:attrName>
                                        </p:attrNameLst>
                                      </p:cBhvr>
                                      <p:to>
                                        <p:strVal val="visible"/>
                                      </p:to>
                                    </p:set>
                                    <p:animEffect transition="in" filter="wipe(up)">
                                      <p:cBhvr>
                                        <p:cTn id="7" dur="500"/>
                                        <p:tgtEl>
                                          <p:spTgt spid="588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8810"/>
                                        </p:tgtEl>
                                        <p:attrNameLst>
                                          <p:attrName>style.visibility</p:attrName>
                                        </p:attrNameLst>
                                      </p:cBhvr>
                                      <p:to>
                                        <p:strVal val="visible"/>
                                      </p:to>
                                    </p:set>
                                    <p:animEffect transition="in" filter="dissolve">
                                      <p:cBhvr>
                                        <p:cTn id="12" dur="500"/>
                                        <p:tgtEl>
                                          <p:spTgt spid="5888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88813"/>
                                        </p:tgtEl>
                                        <p:attrNameLst>
                                          <p:attrName>style.visibility</p:attrName>
                                        </p:attrNameLst>
                                      </p:cBhvr>
                                      <p:to>
                                        <p:strVal val="visible"/>
                                      </p:to>
                                    </p:set>
                                    <p:animEffect transition="in" filter="dissolve">
                                      <p:cBhvr>
                                        <p:cTn id="15" dur="500"/>
                                        <p:tgtEl>
                                          <p:spTgt spid="588813"/>
                                        </p:tgtEl>
                                      </p:cBhvr>
                                    </p:animEffect>
                                  </p:childTnLst>
                                </p:cTn>
                              </p:par>
                              <p:par>
                                <p:cTn id="16" presetID="9" presetClass="entr" presetSubtype="0" fill="hold" nodeType="withEffect">
                                  <p:stCondLst>
                                    <p:cond delay="0"/>
                                  </p:stCondLst>
                                  <p:childTnLst>
                                    <p:set>
                                      <p:cBhvr>
                                        <p:cTn id="17" dur="1" fill="hold">
                                          <p:stCondLst>
                                            <p:cond delay="0"/>
                                          </p:stCondLst>
                                        </p:cTn>
                                        <p:tgtEl>
                                          <p:spTgt spid="588812">
                                            <p:txEl>
                                              <p:pRg st="0" end="0"/>
                                            </p:txEl>
                                          </p:spTgt>
                                        </p:tgtEl>
                                        <p:attrNameLst>
                                          <p:attrName>style.visibility</p:attrName>
                                        </p:attrNameLst>
                                      </p:cBhvr>
                                      <p:to>
                                        <p:strVal val="visible"/>
                                      </p:to>
                                    </p:set>
                                    <p:animEffect transition="in" filter="dissolve">
                                      <p:cBhvr>
                                        <p:cTn id="18" dur="500"/>
                                        <p:tgtEl>
                                          <p:spTgt spid="588812">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88814"/>
                                        </p:tgtEl>
                                        <p:attrNameLst>
                                          <p:attrName>style.visibility</p:attrName>
                                        </p:attrNameLst>
                                      </p:cBhvr>
                                      <p:to>
                                        <p:strVal val="visible"/>
                                      </p:to>
                                    </p:set>
                                    <p:animEffect transition="in" filter="dissolve">
                                      <p:cBhvr>
                                        <p:cTn id="21" dur="500"/>
                                        <p:tgtEl>
                                          <p:spTgt spid="58881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88817"/>
                                        </p:tgtEl>
                                        <p:attrNameLst>
                                          <p:attrName>style.visibility</p:attrName>
                                        </p:attrNameLst>
                                      </p:cBhvr>
                                      <p:to>
                                        <p:strVal val="visible"/>
                                      </p:to>
                                    </p:set>
                                    <p:animEffect transition="in" filter="dissolve">
                                      <p:cBhvr>
                                        <p:cTn id="24" dur="500"/>
                                        <p:tgtEl>
                                          <p:spTgt spid="58881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88816"/>
                                        </p:tgtEl>
                                        <p:attrNameLst>
                                          <p:attrName>style.visibility</p:attrName>
                                        </p:attrNameLst>
                                      </p:cBhvr>
                                      <p:to>
                                        <p:strVal val="visible"/>
                                      </p:to>
                                    </p:set>
                                    <p:animEffect transition="in" filter="dissolve">
                                      <p:cBhvr>
                                        <p:cTn id="27" dur="500"/>
                                        <p:tgtEl>
                                          <p:spTgt spid="58881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88815"/>
                                        </p:tgtEl>
                                        <p:attrNameLst>
                                          <p:attrName>style.visibility</p:attrName>
                                        </p:attrNameLst>
                                      </p:cBhvr>
                                      <p:to>
                                        <p:strVal val="visible"/>
                                      </p:to>
                                    </p:set>
                                    <p:animEffect transition="in" filter="dissolve">
                                      <p:cBhvr>
                                        <p:cTn id="30" dur="500"/>
                                        <p:tgtEl>
                                          <p:spTgt spid="588815"/>
                                        </p:tgtEl>
                                      </p:cBhvr>
                                    </p:animEffect>
                                  </p:childTnLst>
                                </p:cTn>
                              </p:par>
                              <p:par>
                                <p:cTn id="31" presetID="9" presetClass="entr" presetSubtype="0" fill="hold" nodeType="withEffect">
                                  <p:stCondLst>
                                    <p:cond delay="0"/>
                                  </p:stCondLst>
                                  <p:childTnLst>
                                    <p:set>
                                      <p:cBhvr>
                                        <p:cTn id="32" dur="1" fill="hold">
                                          <p:stCondLst>
                                            <p:cond delay="0"/>
                                          </p:stCondLst>
                                        </p:cTn>
                                        <p:tgtEl>
                                          <p:spTgt spid="653318">
                                            <p:txEl>
                                              <p:pRg st="0" end="0"/>
                                            </p:txEl>
                                          </p:spTgt>
                                        </p:tgtEl>
                                        <p:attrNameLst>
                                          <p:attrName>style.visibility</p:attrName>
                                        </p:attrNameLst>
                                      </p:cBhvr>
                                      <p:to>
                                        <p:strVal val="visible"/>
                                      </p:to>
                                    </p:set>
                                    <p:animEffect transition="in" filter="dissolve">
                                      <p:cBhvr>
                                        <p:cTn id="33" dur="500"/>
                                        <p:tgtEl>
                                          <p:spTgt spid="653318">
                                            <p:txEl>
                                              <p:pRg st="0" end="0"/>
                                            </p:txEl>
                                          </p:spTgt>
                                        </p:tgtEl>
                                      </p:cBhvr>
                                    </p:animEffect>
                                  </p:childTnLst>
                                </p:cTn>
                              </p:par>
                            </p:childTnLst>
                          </p:cTn>
                        </p:par>
                        <p:par>
                          <p:cTn id="34" fill="hold" nodeType="afterGroup">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88818"/>
                                        </p:tgtEl>
                                        <p:attrNameLst>
                                          <p:attrName>style.visibility</p:attrName>
                                        </p:attrNameLst>
                                      </p:cBhvr>
                                      <p:to>
                                        <p:strVal val="visible"/>
                                      </p:to>
                                    </p:set>
                                    <p:animEffect transition="in" filter="wipe(left)">
                                      <p:cBhvr>
                                        <p:cTn id="37" dur="500"/>
                                        <p:tgtEl>
                                          <p:spTgt spid="5888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588803">
                                            <p:txEl>
                                              <p:pRg st="10" end="10"/>
                                            </p:txEl>
                                          </p:spTgt>
                                        </p:tgtEl>
                                        <p:attrNameLst>
                                          <p:attrName>style.visibility</p:attrName>
                                        </p:attrNameLst>
                                      </p:cBhvr>
                                      <p:to>
                                        <p:strVal val="visible"/>
                                      </p:to>
                                    </p:set>
                                    <p:animEffect transition="in" filter="wipe(left)">
                                      <p:cBhvr>
                                        <p:cTn id="42" dur="500"/>
                                        <p:tgtEl>
                                          <p:spTgt spid="588803">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88819"/>
                                        </p:tgtEl>
                                        <p:attrNameLst>
                                          <p:attrName>style.visibility</p:attrName>
                                        </p:attrNameLst>
                                      </p:cBhvr>
                                      <p:to>
                                        <p:strVal val="visible"/>
                                      </p:to>
                                    </p:set>
                                    <p:animEffect transition="in" filter="dissolve">
                                      <p:cBhvr>
                                        <p:cTn id="47" dur="500"/>
                                        <p:tgtEl>
                                          <p:spTgt spid="58881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88825"/>
                                        </p:tgtEl>
                                        <p:attrNameLst>
                                          <p:attrName>style.visibility</p:attrName>
                                        </p:attrNameLst>
                                      </p:cBhvr>
                                      <p:to>
                                        <p:strVal val="visible"/>
                                      </p:to>
                                    </p:set>
                                    <p:animEffect transition="in" filter="dissolve">
                                      <p:cBhvr>
                                        <p:cTn id="50" dur="500"/>
                                        <p:tgtEl>
                                          <p:spTgt spid="588825"/>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588826"/>
                                        </p:tgtEl>
                                        <p:attrNameLst>
                                          <p:attrName>style.visibility</p:attrName>
                                        </p:attrNameLst>
                                      </p:cBhvr>
                                      <p:to>
                                        <p:strVal val="visible"/>
                                      </p:to>
                                    </p:set>
                                    <p:animEffect transition="in" filter="dissolve">
                                      <p:cBhvr>
                                        <p:cTn id="53" dur="500"/>
                                        <p:tgtEl>
                                          <p:spTgt spid="588826"/>
                                        </p:tgtEl>
                                      </p:cBhvr>
                                    </p:animEffect>
                                  </p:childTnLst>
                                </p:cTn>
                              </p:par>
                              <p:par>
                                <p:cTn id="54" presetID="9" presetClass="entr" presetSubtype="0" fill="hold" nodeType="withEffect">
                                  <p:stCondLst>
                                    <p:cond delay="0"/>
                                  </p:stCondLst>
                                  <p:childTnLst>
                                    <p:set>
                                      <p:cBhvr>
                                        <p:cTn id="55" dur="1" fill="hold">
                                          <p:stCondLst>
                                            <p:cond delay="0"/>
                                          </p:stCondLst>
                                        </p:cTn>
                                        <p:tgtEl>
                                          <p:spTgt spid="588821">
                                            <p:txEl>
                                              <p:pRg st="0" end="0"/>
                                            </p:txEl>
                                          </p:spTgt>
                                        </p:tgtEl>
                                        <p:attrNameLst>
                                          <p:attrName>style.visibility</p:attrName>
                                        </p:attrNameLst>
                                      </p:cBhvr>
                                      <p:to>
                                        <p:strVal val="visible"/>
                                      </p:to>
                                    </p:set>
                                    <p:animEffect transition="in" filter="dissolve">
                                      <p:cBhvr>
                                        <p:cTn id="56" dur="500"/>
                                        <p:tgtEl>
                                          <p:spTgt spid="588821">
                                            <p:txEl>
                                              <p:pRg st="0" end="0"/>
                                            </p:txEl>
                                          </p:spTgt>
                                        </p:tgtEl>
                                      </p:cBhvr>
                                    </p:animEffect>
                                  </p:childTnLst>
                                </p:cTn>
                              </p:par>
                              <p:par>
                                <p:cTn id="57" presetID="9" presetClass="entr" presetSubtype="0" fill="hold" nodeType="withEffect">
                                  <p:stCondLst>
                                    <p:cond delay="0"/>
                                  </p:stCondLst>
                                  <p:childTnLst>
                                    <p:set>
                                      <p:cBhvr>
                                        <p:cTn id="58" dur="1" fill="hold">
                                          <p:stCondLst>
                                            <p:cond delay="0"/>
                                          </p:stCondLst>
                                        </p:cTn>
                                        <p:tgtEl>
                                          <p:spTgt spid="588823">
                                            <p:txEl>
                                              <p:pRg st="0" end="0"/>
                                            </p:txEl>
                                          </p:spTgt>
                                        </p:tgtEl>
                                        <p:attrNameLst>
                                          <p:attrName>style.visibility</p:attrName>
                                        </p:attrNameLst>
                                      </p:cBhvr>
                                      <p:to>
                                        <p:strVal val="visible"/>
                                      </p:to>
                                    </p:set>
                                    <p:animEffect transition="in" filter="dissolve">
                                      <p:cBhvr>
                                        <p:cTn id="59" dur="500"/>
                                        <p:tgtEl>
                                          <p:spTgt spid="588823">
                                            <p:txEl>
                                              <p:pRg st="0" end="0"/>
                                            </p:tx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588824"/>
                                        </p:tgtEl>
                                        <p:attrNameLst>
                                          <p:attrName>style.visibility</p:attrName>
                                        </p:attrNameLst>
                                      </p:cBhvr>
                                      <p:to>
                                        <p:strVal val="visible"/>
                                      </p:to>
                                    </p:set>
                                    <p:animEffect transition="in" filter="dissolve">
                                      <p:cBhvr>
                                        <p:cTn id="62" dur="500"/>
                                        <p:tgtEl>
                                          <p:spTgt spid="588824"/>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588822"/>
                                        </p:tgtEl>
                                        <p:attrNameLst>
                                          <p:attrName>style.visibility</p:attrName>
                                        </p:attrNameLst>
                                      </p:cBhvr>
                                      <p:to>
                                        <p:strVal val="visible"/>
                                      </p:to>
                                    </p:set>
                                    <p:animEffect transition="in" filter="dissolve">
                                      <p:cBhvr>
                                        <p:cTn id="65" dur="500"/>
                                        <p:tgtEl>
                                          <p:spTgt spid="588822"/>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588807"/>
                                        </p:tgtEl>
                                        <p:attrNameLst>
                                          <p:attrName>style.visibility</p:attrName>
                                        </p:attrNameLst>
                                      </p:cBhvr>
                                      <p:to>
                                        <p:strVal val="visible"/>
                                      </p:to>
                                    </p:set>
                                    <p:animEffect transition="in" filter="dissolve">
                                      <p:cBhvr>
                                        <p:cTn id="68" dur="500"/>
                                        <p:tgtEl>
                                          <p:spTgt spid="588807"/>
                                        </p:tgtEl>
                                      </p:cBhvr>
                                    </p:animEffect>
                                  </p:childTnLst>
                                </p:cTn>
                              </p:par>
                            </p:childTnLst>
                          </p:cTn>
                        </p:par>
                        <p:par>
                          <p:cTn id="69" fill="hold" nodeType="afterGroup">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588820"/>
                                        </p:tgtEl>
                                        <p:attrNameLst>
                                          <p:attrName>style.visibility</p:attrName>
                                        </p:attrNameLst>
                                      </p:cBhvr>
                                      <p:to>
                                        <p:strVal val="visible"/>
                                      </p:to>
                                    </p:set>
                                    <p:animEffect transition="in" filter="wipe(left)">
                                      <p:cBhvr>
                                        <p:cTn id="72" dur="500"/>
                                        <p:tgtEl>
                                          <p:spTgt spid="58882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588803">
                                            <p:txEl>
                                              <p:pRg st="20" end="20"/>
                                            </p:txEl>
                                          </p:spTgt>
                                        </p:tgtEl>
                                        <p:attrNameLst>
                                          <p:attrName>style.visibility</p:attrName>
                                        </p:attrNameLst>
                                      </p:cBhvr>
                                      <p:to>
                                        <p:strVal val="visible"/>
                                      </p:to>
                                    </p:set>
                                    <p:animEffect transition="in" filter="wipe(left)">
                                      <p:cBhvr>
                                        <p:cTn id="77" dur="500"/>
                                        <p:tgtEl>
                                          <p:spTgt spid="588803">
                                            <p:txEl>
                                              <p:pRg st="20" end="2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588803">
                                            <p:txEl>
                                              <p:pRg st="22" end="22"/>
                                            </p:txEl>
                                          </p:spTgt>
                                        </p:tgtEl>
                                        <p:attrNameLst>
                                          <p:attrName>style.visibility</p:attrName>
                                        </p:attrNameLst>
                                      </p:cBhvr>
                                      <p:to>
                                        <p:strVal val="visible"/>
                                      </p:to>
                                    </p:set>
                                    <p:animEffect transition="in" filter="wipe(left)">
                                      <p:cBhvr>
                                        <p:cTn id="82" dur="500"/>
                                        <p:tgtEl>
                                          <p:spTgt spid="588803">
                                            <p:txEl>
                                              <p:pRg st="22" end="2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588827"/>
                                        </p:tgtEl>
                                        <p:attrNameLst>
                                          <p:attrName>style.visibility</p:attrName>
                                        </p:attrNameLst>
                                      </p:cBhvr>
                                      <p:to>
                                        <p:strVal val="visible"/>
                                      </p:to>
                                    </p:set>
                                    <p:animEffect transition="in" filter="wipe(down)">
                                      <p:cBhvr>
                                        <p:cTn id="87" dur="500"/>
                                        <p:tgtEl>
                                          <p:spTgt spid="588827"/>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588828"/>
                                        </p:tgtEl>
                                        <p:attrNameLst>
                                          <p:attrName>style.visibility</p:attrName>
                                        </p:attrNameLst>
                                      </p:cBhvr>
                                      <p:to>
                                        <p:strVal val="visible"/>
                                      </p:to>
                                    </p:set>
                                    <p:animEffect transition="in" filter="wipe(down)">
                                      <p:cBhvr>
                                        <p:cTn id="90" dur="500"/>
                                        <p:tgtEl>
                                          <p:spTgt spid="588828"/>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588829"/>
                                        </p:tgtEl>
                                        <p:attrNameLst>
                                          <p:attrName>style.visibility</p:attrName>
                                        </p:attrNameLst>
                                      </p:cBhvr>
                                      <p:to>
                                        <p:strVal val="visible"/>
                                      </p:to>
                                    </p:set>
                                    <p:animEffect transition="in" filter="wipe(down)">
                                      <p:cBhvr>
                                        <p:cTn id="93" dur="500"/>
                                        <p:tgtEl>
                                          <p:spTgt spid="588829"/>
                                        </p:tgtEl>
                                      </p:cBhvr>
                                    </p:animEffect>
                                  </p:childTnLst>
                                </p:cTn>
                              </p:par>
                              <p:par>
                                <p:cTn id="94" presetID="22" presetClass="entr" presetSubtype="4" fill="hold" nodeType="withEffect">
                                  <p:stCondLst>
                                    <p:cond delay="0"/>
                                  </p:stCondLst>
                                  <p:childTnLst>
                                    <p:set>
                                      <p:cBhvr>
                                        <p:cTn id="95" dur="1" fill="hold">
                                          <p:stCondLst>
                                            <p:cond delay="0"/>
                                          </p:stCondLst>
                                        </p:cTn>
                                        <p:tgtEl>
                                          <p:spTgt spid="655365">
                                            <p:txEl>
                                              <p:pRg st="0" end="0"/>
                                            </p:txEl>
                                          </p:spTgt>
                                        </p:tgtEl>
                                        <p:attrNameLst>
                                          <p:attrName>style.visibility</p:attrName>
                                        </p:attrNameLst>
                                      </p:cBhvr>
                                      <p:to>
                                        <p:strVal val="visible"/>
                                      </p:to>
                                    </p:set>
                                    <p:animEffect transition="in" filter="wipe(down)">
                                      <p:cBhvr>
                                        <p:cTn id="96" dur="500"/>
                                        <p:tgtEl>
                                          <p:spTgt spid="655365">
                                            <p:txEl>
                                              <p:pRg st="0" end="0"/>
                                            </p:txEl>
                                          </p:spTgt>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588837"/>
                                        </p:tgtEl>
                                        <p:attrNameLst>
                                          <p:attrName>style.visibility</p:attrName>
                                        </p:attrNameLst>
                                      </p:cBhvr>
                                      <p:to>
                                        <p:strVal val="visible"/>
                                      </p:to>
                                    </p:set>
                                    <p:animEffect transition="in" filter="dissolve">
                                      <p:cBhvr>
                                        <p:cTn id="99" dur="500"/>
                                        <p:tgtEl>
                                          <p:spTgt spid="588837"/>
                                        </p:tgtEl>
                                      </p:cBhvr>
                                    </p:animEffect>
                                  </p:childTnLst>
                                </p:cTn>
                              </p:par>
                              <p:par>
                                <p:cTn id="100" presetID="9" presetClass="entr" presetSubtype="0" fill="hold" nodeType="withEffect">
                                  <p:stCondLst>
                                    <p:cond delay="0"/>
                                  </p:stCondLst>
                                  <p:childTnLst>
                                    <p:set>
                                      <p:cBhvr>
                                        <p:cTn id="101" dur="1" fill="hold">
                                          <p:stCondLst>
                                            <p:cond delay="0"/>
                                          </p:stCondLst>
                                        </p:cTn>
                                        <p:tgtEl>
                                          <p:spTgt spid="588836">
                                            <p:txEl>
                                              <p:pRg st="0" end="0"/>
                                            </p:txEl>
                                          </p:spTgt>
                                        </p:tgtEl>
                                        <p:attrNameLst>
                                          <p:attrName>style.visibility</p:attrName>
                                        </p:attrNameLst>
                                      </p:cBhvr>
                                      <p:to>
                                        <p:strVal val="visible"/>
                                      </p:to>
                                    </p:set>
                                    <p:animEffect transition="in" filter="dissolve">
                                      <p:cBhvr>
                                        <p:cTn id="102" dur="500"/>
                                        <p:tgtEl>
                                          <p:spTgt spid="588836">
                                            <p:txEl>
                                              <p:pRg st="0" end="0"/>
                                            </p:txEl>
                                          </p:spTgt>
                                        </p:tgtEl>
                                      </p:cBhvr>
                                    </p:animEffect>
                                  </p:childTnLst>
                                </p:cTn>
                              </p:par>
                              <p:par>
                                <p:cTn id="103" presetID="9" presetClass="entr" presetSubtype="0" fill="hold" nodeType="withEffect">
                                  <p:stCondLst>
                                    <p:cond delay="0"/>
                                  </p:stCondLst>
                                  <p:childTnLst>
                                    <p:set>
                                      <p:cBhvr>
                                        <p:cTn id="104" dur="1" fill="hold">
                                          <p:stCondLst>
                                            <p:cond delay="0"/>
                                          </p:stCondLst>
                                        </p:cTn>
                                        <p:tgtEl>
                                          <p:spTgt spid="588835">
                                            <p:txEl>
                                              <p:pRg st="0" end="0"/>
                                            </p:txEl>
                                          </p:spTgt>
                                        </p:tgtEl>
                                        <p:attrNameLst>
                                          <p:attrName>style.visibility</p:attrName>
                                        </p:attrNameLst>
                                      </p:cBhvr>
                                      <p:to>
                                        <p:strVal val="visible"/>
                                      </p:to>
                                    </p:set>
                                    <p:animEffect transition="in" filter="dissolve">
                                      <p:cBhvr>
                                        <p:cTn id="105" dur="500"/>
                                        <p:tgtEl>
                                          <p:spTgt spid="588835">
                                            <p:txEl>
                                              <p:pRg st="0" end="0"/>
                                            </p:txEl>
                                          </p:spTgt>
                                        </p:tgtEl>
                                      </p:cBhvr>
                                    </p:animEffect>
                                  </p:childTnLst>
                                </p:cTn>
                              </p:par>
                              <p:par>
                                <p:cTn id="106" presetID="9" presetClass="entr" presetSubtype="0" fill="hold" nodeType="withEffect">
                                  <p:stCondLst>
                                    <p:cond delay="0"/>
                                  </p:stCondLst>
                                  <p:childTnLst>
                                    <p:set>
                                      <p:cBhvr>
                                        <p:cTn id="107" dur="1" fill="hold">
                                          <p:stCondLst>
                                            <p:cond delay="0"/>
                                          </p:stCondLst>
                                        </p:cTn>
                                        <p:tgtEl>
                                          <p:spTgt spid="588833">
                                            <p:txEl>
                                              <p:pRg st="0" end="0"/>
                                            </p:txEl>
                                          </p:spTgt>
                                        </p:tgtEl>
                                        <p:attrNameLst>
                                          <p:attrName>style.visibility</p:attrName>
                                        </p:attrNameLst>
                                      </p:cBhvr>
                                      <p:to>
                                        <p:strVal val="visible"/>
                                      </p:to>
                                    </p:set>
                                    <p:animEffect transition="in" filter="dissolve">
                                      <p:cBhvr>
                                        <p:cTn id="108" dur="500"/>
                                        <p:tgtEl>
                                          <p:spTgt spid="588833">
                                            <p:txEl>
                                              <p:pRg st="0" end="0"/>
                                            </p:txEl>
                                          </p:spTgt>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588832"/>
                                        </p:tgtEl>
                                        <p:attrNameLst>
                                          <p:attrName>style.visibility</p:attrName>
                                        </p:attrNameLst>
                                      </p:cBhvr>
                                      <p:to>
                                        <p:strVal val="visible"/>
                                      </p:to>
                                    </p:set>
                                    <p:animEffect transition="in" filter="dissolve">
                                      <p:cBhvr>
                                        <p:cTn id="111" dur="500"/>
                                        <p:tgtEl>
                                          <p:spTgt spid="588832"/>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588831"/>
                                        </p:tgtEl>
                                        <p:attrNameLst>
                                          <p:attrName>style.visibility</p:attrName>
                                        </p:attrNameLst>
                                      </p:cBhvr>
                                      <p:to>
                                        <p:strVal val="visible"/>
                                      </p:to>
                                    </p:set>
                                    <p:animEffect transition="in" filter="dissolve">
                                      <p:cBhvr>
                                        <p:cTn id="114" dur="500"/>
                                        <p:tgtEl>
                                          <p:spTgt spid="588831"/>
                                        </p:tgtEl>
                                      </p:cBhvr>
                                    </p:animEffect>
                                  </p:childTnLst>
                                </p:cTn>
                              </p:par>
                            </p:childTnLst>
                          </p:cTn>
                        </p:par>
                        <p:par>
                          <p:cTn id="115" fill="hold" nodeType="afterGroup">
                            <p:stCondLst>
                              <p:cond delay="500"/>
                            </p:stCondLst>
                            <p:childTnLst>
                              <p:par>
                                <p:cTn id="116" presetID="22" presetClass="entr" presetSubtype="8" fill="hold" grpId="0" nodeType="afterEffect">
                                  <p:stCondLst>
                                    <p:cond delay="0"/>
                                  </p:stCondLst>
                                  <p:childTnLst>
                                    <p:set>
                                      <p:cBhvr>
                                        <p:cTn id="117" dur="1" fill="hold">
                                          <p:stCondLst>
                                            <p:cond delay="0"/>
                                          </p:stCondLst>
                                        </p:cTn>
                                        <p:tgtEl>
                                          <p:spTgt spid="588830"/>
                                        </p:tgtEl>
                                        <p:attrNameLst>
                                          <p:attrName>style.visibility</p:attrName>
                                        </p:attrNameLst>
                                      </p:cBhvr>
                                      <p:to>
                                        <p:strVal val="visible"/>
                                      </p:to>
                                    </p:set>
                                    <p:animEffect transition="in" filter="wipe(left)">
                                      <p:cBhvr>
                                        <p:cTn id="118" dur="500"/>
                                        <p:tgtEl>
                                          <p:spTgt spid="588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3" grpId="0" build="p"/>
      <p:bldP spid="588807" grpId="0"/>
      <p:bldP spid="588810" grpId="0" animBg="1"/>
      <p:bldP spid="588813" grpId="0"/>
      <p:bldP spid="588814" grpId="0" animBg="1"/>
      <p:bldP spid="588815" grpId="0"/>
      <p:bldP spid="588816" grpId="0" animBg="1"/>
      <p:bldP spid="588817" grpId="0"/>
      <p:bldP spid="588818" grpId="0" animBg="1"/>
      <p:bldP spid="588819" grpId="0" animBg="1"/>
      <p:bldP spid="588820" grpId="0" animBg="1"/>
      <p:bldP spid="588822" grpId="0"/>
      <p:bldP spid="588824" grpId="0" animBg="1"/>
      <p:bldP spid="588825" grpId="0" animBg="1"/>
      <p:bldP spid="588826" grpId="0"/>
      <p:bldP spid="588827" grpId="0" animBg="1"/>
      <p:bldP spid="588828" grpId="0" animBg="1"/>
      <p:bldP spid="588829" grpId="0" animBg="1"/>
      <p:bldP spid="588830" grpId="0" animBg="1"/>
      <p:bldP spid="588831" grpId="0" animBg="1"/>
      <p:bldP spid="588832" grpId="0"/>
      <p:bldP spid="58883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5"/>
          <p:cNvSpPr>
            <a:spLocks noGrp="1"/>
          </p:cNvSpPr>
          <p:nvPr>
            <p:ph type="sldNum" sz="quarter" idx="12"/>
          </p:nvPr>
        </p:nvSpPr>
        <p:spPr>
          <a:noFill/>
          <a:ln>
            <a:miter lim="800000"/>
            <a:headEnd/>
            <a:tailEnd/>
          </a:ln>
        </p:spPr>
        <p:txBody>
          <a:bodyPr/>
          <a:lstStyle/>
          <a:p>
            <a:fld id="{E65E857F-0FA7-4884-9132-5B2B8D0A837C}" type="slidenum">
              <a:rPr lang="en-US"/>
              <a:pPr/>
              <a:t>100</a:t>
            </a:fld>
            <a:endParaRPr lang="en-US"/>
          </a:p>
        </p:txBody>
      </p:sp>
      <p:sp>
        <p:nvSpPr>
          <p:cNvPr id="104451" name="Rectangle 2"/>
          <p:cNvSpPr>
            <a:spLocks noGrp="1" noChangeArrowheads="1"/>
          </p:cNvSpPr>
          <p:nvPr>
            <p:ph type="title"/>
          </p:nvPr>
        </p:nvSpPr>
        <p:spPr>
          <a:xfrm>
            <a:off x="193675" y="549275"/>
            <a:ext cx="8642350" cy="868363"/>
          </a:xfrm>
        </p:spPr>
        <p:txBody>
          <a:bodyPr/>
          <a:lstStyle/>
          <a:p>
            <a:pPr eaLnBrk="1" hangingPunct="1"/>
            <a:r>
              <a:rPr lang="en-US" sz="3600" smtClean="0"/>
              <a:t>T1F12	</a:t>
            </a:r>
            <a:r>
              <a:rPr lang="en-US" sz="2800" smtClean="0">
                <a:latin typeface="Rockwell" pitchFamily="18" charset="0"/>
              </a:rPr>
              <a:t>How many persons are required to be 			members of a club for a club station 			license to be issued by the FCC?</a:t>
            </a:r>
          </a:p>
        </p:txBody>
      </p:sp>
      <p:sp>
        <p:nvSpPr>
          <p:cNvPr id="681987" name="Rectangle 3"/>
          <p:cNvSpPr>
            <a:spLocks noGrp="1" noChangeArrowheads="1"/>
          </p:cNvSpPr>
          <p:nvPr>
            <p:ph type="body" idx="1"/>
          </p:nvPr>
        </p:nvSpPr>
        <p:spPr>
          <a:xfrm>
            <a:off x="1500188" y="2046288"/>
            <a:ext cx="6472237" cy="2874962"/>
          </a:xfrm>
        </p:spPr>
        <p:txBody>
          <a:bodyPr/>
          <a:lstStyle/>
          <a:p>
            <a:pPr marL="609600" indent="-609600" eaLnBrk="1" hangingPunct="1">
              <a:buFontTx/>
              <a:buAutoNum type="alphaUcPeriod"/>
            </a:pPr>
            <a:r>
              <a:rPr lang="en-US" smtClean="0"/>
              <a:t>At least 5</a:t>
            </a:r>
          </a:p>
          <a:p>
            <a:pPr marL="609600" indent="-609600" eaLnBrk="1" hangingPunct="1">
              <a:buFontTx/>
              <a:buAutoNum type="alphaUcPeriod"/>
            </a:pPr>
            <a:r>
              <a:rPr lang="en-US" smtClean="0"/>
              <a:t>At least 4</a:t>
            </a:r>
          </a:p>
          <a:p>
            <a:pPr marL="609600" indent="-609600" eaLnBrk="1" hangingPunct="1">
              <a:buFontTx/>
              <a:buAutoNum type="alphaUcPeriod"/>
            </a:pPr>
            <a:r>
              <a:rPr lang="en-US" smtClean="0"/>
              <a:t>A trustee and 2 officers</a:t>
            </a:r>
          </a:p>
          <a:p>
            <a:pPr marL="609600" indent="-609600" eaLnBrk="1" hangingPunct="1">
              <a:buFontTx/>
              <a:buAutoNum type="alphaUcPeriod"/>
            </a:pPr>
            <a:r>
              <a:rPr lang="en-US" smtClean="0"/>
              <a:t>At least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8198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8198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a:ln>
            <a:miter lim="800000"/>
            <a:headEnd/>
            <a:tailEnd/>
          </a:ln>
        </p:spPr>
        <p:txBody>
          <a:bodyPr/>
          <a:lstStyle/>
          <a:p>
            <a:fld id="{95731CC1-568E-4433-9BD9-C5A6A1B51848}" type="slidenum">
              <a:rPr lang="en-US"/>
              <a:pPr/>
              <a:t>101</a:t>
            </a:fld>
            <a:endParaRPr lang="en-US"/>
          </a:p>
        </p:txBody>
      </p:sp>
      <p:sp>
        <p:nvSpPr>
          <p:cNvPr id="105475" name="Rectangle 2"/>
          <p:cNvSpPr>
            <a:spLocks noGrp="1" noChangeArrowheads="1"/>
          </p:cNvSpPr>
          <p:nvPr>
            <p:ph type="title"/>
          </p:nvPr>
        </p:nvSpPr>
        <p:spPr>
          <a:xfrm>
            <a:off x="231775" y="549275"/>
            <a:ext cx="8642350" cy="868363"/>
          </a:xfrm>
        </p:spPr>
        <p:txBody>
          <a:bodyPr/>
          <a:lstStyle/>
          <a:p>
            <a:pPr eaLnBrk="1" hangingPunct="1"/>
            <a:r>
              <a:rPr lang="en-US" sz="3600" smtClean="0"/>
              <a:t>T1F13	</a:t>
            </a:r>
            <a:r>
              <a:rPr lang="en-US" sz="2800" smtClean="0">
                <a:latin typeface="Rockwell" pitchFamily="18" charset="0"/>
              </a:rPr>
              <a:t>When must the station licensee make 			the station and its records available for 		FCC inspection?	</a:t>
            </a:r>
          </a:p>
        </p:txBody>
      </p:sp>
      <p:sp>
        <p:nvSpPr>
          <p:cNvPr id="683011" name="Rectangle 3"/>
          <p:cNvSpPr>
            <a:spLocks noGrp="1" noChangeArrowheads="1"/>
          </p:cNvSpPr>
          <p:nvPr>
            <p:ph type="body" idx="1"/>
          </p:nvPr>
        </p:nvSpPr>
        <p:spPr>
          <a:xfrm>
            <a:off x="231775" y="1854200"/>
            <a:ext cx="8794750" cy="2951163"/>
          </a:xfrm>
        </p:spPr>
        <p:txBody>
          <a:bodyPr/>
          <a:lstStyle/>
          <a:p>
            <a:pPr marL="609600" indent="-609600" eaLnBrk="1" hangingPunct="1">
              <a:buFontTx/>
              <a:buAutoNum type="alphaUcPeriod"/>
            </a:pPr>
            <a:r>
              <a:rPr lang="en-US" sz="2600" smtClean="0">
                <a:latin typeface="Rockwell" pitchFamily="18" charset="0"/>
              </a:rPr>
              <a:t>Any time upon request by an official observer</a:t>
            </a:r>
          </a:p>
          <a:p>
            <a:pPr marL="609600" indent="-609600" eaLnBrk="1" hangingPunct="1">
              <a:buFontTx/>
              <a:buAutoNum type="alphaUcPeriod"/>
            </a:pPr>
            <a:r>
              <a:rPr lang="en-US" sz="2600" smtClean="0">
                <a:latin typeface="Rockwell" pitchFamily="18" charset="0"/>
              </a:rPr>
              <a:t>Any time upon request by an FCC representative</a:t>
            </a:r>
          </a:p>
          <a:p>
            <a:pPr marL="609600" indent="-609600" eaLnBrk="1" hangingPunct="1">
              <a:buFontTx/>
              <a:buAutoNum type="alphaUcPeriod"/>
            </a:pPr>
            <a:r>
              <a:rPr lang="en-US" sz="2600" smtClean="0">
                <a:latin typeface="Rockwell" pitchFamily="18" charset="0"/>
              </a:rPr>
              <a:t>30 days prior to renewal of the station license</a:t>
            </a:r>
          </a:p>
          <a:p>
            <a:pPr marL="609600" indent="-609600" eaLnBrk="1" hangingPunct="1">
              <a:buFontTx/>
              <a:buAutoNum type="alphaUcPeriod"/>
            </a:pPr>
            <a:r>
              <a:rPr lang="en-US" sz="2600" smtClean="0">
                <a:latin typeface="Rockwell" pitchFamily="18" charset="0"/>
              </a:rPr>
              <a:t>10 days before the first transmission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8301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8301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09563" y="241300"/>
            <a:ext cx="8610600" cy="1219200"/>
          </a:xfrm>
        </p:spPr>
        <p:txBody>
          <a:bodyPr lIns="0" tIns="0" rIns="0" bIns="0" anchor="ctr">
            <a:spAutoFit/>
          </a:bodyPr>
          <a:lstStyle/>
          <a:p>
            <a:pPr algn="ct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smtClean="0"/>
              <a:t>Technician Licensing Class</a:t>
            </a:r>
            <a:br>
              <a:rPr lang="en-GB" b="1" smtClean="0"/>
            </a:br>
            <a:r>
              <a:rPr lang="en-GB" b="1" smtClean="0"/>
              <a:t>“T2”</a:t>
            </a:r>
          </a:p>
        </p:txBody>
      </p:sp>
      <p:sp>
        <p:nvSpPr>
          <p:cNvPr id="106499" name="Text Box 3"/>
          <p:cNvSpPr txBox="1">
            <a:spLocks noChangeArrowheads="1"/>
          </p:cNvSpPr>
          <p:nvPr/>
        </p:nvSpPr>
        <p:spPr bwMode="auto">
          <a:xfrm>
            <a:off x="3727450" y="4887913"/>
            <a:ext cx="3802063" cy="77946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Valid dates:</a:t>
            </a:r>
          </a:p>
          <a:p>
            <a:pPr algn="ctr">
              <a:spcBef>
                <a:spcPct val="50000"/>
              </a:spcBef>
            </a:pPr>
            <a:r>
              <a:rPr lang="en-US">
                <a:solidFill>
                  <a:srgbClr val="FF0000"/>
                </a:solidFill>
                <a:latin typeface="Rockwell" pitchFamily="18" charset="0"/>
              </a:rPr>
              <a:t>July 1, 2010 – June 30, 2014</a:t>
            </a:r>
          </a:p>
        </p:txBody>
      </p:sp>
      <p:pic>
        <p:nvPicPr>
          <p:cNvPr id="106500" name="Picture 4" descr="DIAMOND_gold"/>
          <p:cNvPicPr>
            <a:picLocks noChangeAspect="1" noChangeArrowheads="1"/>
          </p:cNvPicPr>
          <p:nvPr/>
        </p:nvPicPr>
        <p:blipFill>
          <a:blip r:embed="rId3" cstate="print"/>
          <a:srcRect/>
          <a:stretch>
            <a:fillRect/>
          </a:stretch>
        </p:blipFill>
        <p:spPr bwMode="auto">
          <a:xfrm>
            <a:off x="385763" y="1662113"/>
            <a:ext cx="1122362" cy="2459037"/>
          </a:xfrm>
          <a:prstGeom prst="rect">
            <a:avLst/>
          </a:prstGeom>
          <a:noFill/>
          <a:ln w="9525">
            <a:noFill/>
            <a:miter lim="800000"/>
            <a:headEnd/>
            <a:tailEnd/>
          </a:ln>
        </p:spPr>
      </p:pic>
      <p:pic>
        <p:nvPicPr>
          <p:cNvPr id="106501" name="Picture 5"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a:spLocks noGrp="1"/>
          </p:cNvSpPr>
          <p:nvPr>
            <p:ph type="sldNum" sz="quarter" idx="12"/>
          </p:nvPr>
        </p:nvSpPr>
        <p:spPr>
          <a:noFill/>
          <a:ln>
            <a:miter lim="800000"/>
            <a:headEnd/>
            <a:tailEnd/>
          </a:ln>
        </p:spPr>
        <p:txBody>
          <a:bodyPr/>
          <a:lstStyle/>
          <a:p>
            <a:fld id="{F5A42193-9133-4390-BDC3-58B1539214F4}" type="slidenum">
              <a:rPr lang="en-US"/>
              <a:pPr/>
              <a:t>103</a:t>
            </a:fld>
            <a:endParaRPr lang="en-US"/>
          </a:p>
        </p:txBody>
      </p:sp>
      <p:sp>
        <p:nvSpPr>
          <p:cNvPr id="107523" name="Rectangle 2"/>
          <p:cNvSpPr>
            <a:spLocks noGrp="1" noChangeArrowheads="1"/>
          </p:cNvSpPr>
          <p:nvPr>
            <p:ph type="title"/>
          </p:nvPr>
        </p:nvSpPr>
        <p:spPr/>
        <p:txBody>
          <a:bodyPr/>
          <a:lstStyle/>
          <a:p>
            <a:pPr algn="ctr" eaLnBrk="1" hangingPunct="1"/>
            <a:r>
              <a:rPr lang="en-US" sz="2800" smtClean="0"/>
              <a:t>Amateur Radio Technician Class</a:t>
            </a:r>
            <a:br>
              <a:rPr lang="en-US" sz="2800" smtClean="0"/>
            </a:br>
            <a:r>
              <a:rPr lang="en-US" sz="2800" smtClean="0"/>
              <a:t>Element 2 Course Presentation</a:t>
            </a:r>
          </a:p>
        </p:txBody>
      </p:sp>
      <p:sp>
        <p:nvSpPr>
          <p:cNvPr id="1253379" name="Rectangle 3"/>
          <p:cNvSpPr>
            <a:spLocks noGrp="1" noChangeArrowheads="1"/>
          </p:cNvSpPr>
          <p:nvPr>
            <p:ph type="body" idx="1"/>
          </p:nvPr>
        </p:nvSpPr>
        <p:spPr>
          <a:xfrm>
            <a:off x="0" y="1470025"/>
            <a:ext cx="8642350" cy="4962525"/>
          </a:xfrm>
        </p:spPr>
        <p:txBody>
          <a:bodyPr/>
          <a:lstStyle/>
          <a:p>
            <a:pPr eaLnBrk="1" hangingPunct="1">
              <a:lnSpc>
                <a:spcPct val="80000"/>
              </a:lnSpc>
              <a:buFontTx/>
              <a:buNone/>
            </a:pPr>
            <a:r>
              <a:rPr lang="en-US" sz="2000" b="1" smtClean="0">
                <a:latin typeface="Rockwell" pitchFamily="18" charset="0"/>
              </a:rPr>
              <a:t>ELEMENT 2 SUB-ELEMENTS</a:t>
            </a:r>
          </a:p>
          <a:p>
            <a:pPr eaLnBrk="1" hangingPunct="1">
              <a:lnSpc>
                <a:spcPct val="80000"/>
              </a:lnSpc>
            </a:pPr>
            <a:endParaRPr lang="en-US" sz="1200" b="1" smtClean="0">
              <a:latin typeface="Rockwell" pitchFamily="18" charset="0"/>
            </a:endParaRPr>
          </a:p>
          <a:p>
            <a:pPr lvl="1" eaLnBrk="1" hangingPunct="1">
              <a:lnSpc>
                <a:spcPct val="80000"/>
              </a:lnSpc>
            </a:pPr>
            <a:r>
              <a:rPr lang="en-US" sz="1800" smtClean="0">
                <a:latin typeface="Rockwell" pitchFamily="18" charset="0"/>
              </a:rPr>
              <a:t>T1 - FCC Rules, descriptions and definitions for the amateur radio service, operator and station license responsibilities.</a:t>
            </a:r>
          </a:p>
          <a:p>
            <a:pPr lvl="1" eaLnBrk="1" hangingPunct="1">
              <a:lnSpc>
                <a:spcPct val="80000"/>
              </a:lnSpc>
              <a:buFont typeface="Wingdings" pitchFamily="2" charset="2"/>
              <a:buChar char="Ø"/>
            </a:pPr>
            <a:r>
              <a:rPr lang="en-US" sz="1800" b="1" smtClean="0">
                <a:solidFill>
                  <a:srgbClr val="FF0000"/>
                </a:solidFill>
                <a:latin typeface="Rockwell" pitchFamily="18" charset="0"/>
              </a:rPr>
              <a:t>T2 – Operating Procedures</a:t>
            </a:r>
          </a:p>
          <a:p>
            <a:pPr lvl="1" eaLnBrk="1" hangingPunct="1">
              <a:lnSpc>
                <a:spcPct val="80000"/>
              </a:lnSpc>
            </a:pPr>
            <a:r>
              <a:rPr lang="en-US" sz="1800" smtClean="0">
                <a:latin typeface="Rockwell" pitchFamily="18" charset="0"/>
              </a:rPr>
              <a:t>T3 – Radio wave characteristics, radio and electromagnetic properties, 	     propagation modes</a:t>
            </a:r>
          </a:p>
          <a:p>
            <a:pPr lvl="1" eaLnBrk="1" hangingPunct="1">
              <a:lnSpc>
                <a:spcPct val="80000"/>
              </a:lnSpc>
            </a:pPr>
            <a:r>
              <a:rPr lang="en-US" sz="1800" smtClean="0">
                <a:latin typeface="Rockwell" pitchFamily="18" charset="0"/>
              </a:rPr>
              <a:t>T4 – Amateur radio practices and station set up</a:t>
            </a:r>
          </a:p>
          <a:p>
            <a:pPr lvl="1" eaLnBrk="1" hangingPunct="1">
              <a:lnSpc>
                <a:spcPct val="80000"/>
              </a:lnSpc>
            </a:pPr>
            <a:r>
              <a:rPr lang="en-US" sz="1800" smtClean="0">
                <a:latin typeface="Rockwell" pitchFamily="18" charset="0"/>
              </a:rPr>
              <a:t>T5 – Electrical principles, math for electronics, electronic principles, Ohm’s Law</a:t>
            </a:r>
          </a:p>
          <a:p>
            <a:pPr lvl="1" eaLnBrk="1" hangingPunct="1">
              <a:lnSpc>
                <a:spcPct val="80000"/>
              </a:lnSpc>
            </a:pPr>
            <a:r>
              <a:rPr lang="en-US" sz="1800" smtClean="0">
                <a:latin typeface="Rockwell" pitchFamily="18" charset="0"/>
              </a:rPr>
              <a:t>T6 – Electrical components, semiconductors, circuit diagrams, component functions</a:t>
            </a:r>
          </a:p>
          <a:p>
            <a:pPr lvl="1" eaLnBrk="1" hangingPunct="1">
              <a:lnSpc>
                <a:spcPct val="80000"/>
              </a:lnSpc>
            </a:pPr>
            <a:r>
              <a:rPr lang="en-US" sz="1800" smtClean="0">
                <a:latin typeface="Rockwell" pitchFamily="18" charset="0"/>
              </a:rPr>
              <a:t>T7 – Station equipment, common transmitter and receiver problems, antenna measurements and troubleshooting, basic repair and testing</a:t>
            </a:r>
          </a:p>
          <a:p>
            <a:pPr lvl="1" eaLnBrk="1" hangingPunct="1">
              <a:lnSpc>
                <a:spcPct val="80000"/>
              </a:lnSpc>
            </a:pPr>
            <a:r>
              <a:rPr lang="en-US" sz="1800" smtClean="0">
                <a:latin typeface="Rockwell" pitchFamily="18" charset="0"/>
              </a:rPr>
              <a:t>T8 – Modulation modes, amateur satellite operation, operating activities, non-voice communications</a:t>
            </a:r>
          </a:p>
          <a:p>
            <a:pPr lvl="1" eaLnBrk="1" hangingPunct="1">
              <a:lnSpc>
                <a:spcPct val="80000"/>
              </a:lnSpc>
            </a:pPr>
            <a:r>
              <a:rPr lang="en-US" sz="1800" smtClean="0">
                <a:latin typeface="Rockwell" pitchFamily="18" charset="0"/>
              </a:rPr>
              <a:t>T9 – Antennas, feedlines</a:t>
            </a:r>
          </a:p>
          <a:p>
            <a:pPr lvl="1" eaLnBrk="1" hangingPunct="1">
              <a:lnSpc>
                <a:spcPct val="80000"/>
              </a:lnSpc>
            </a:pPr>
            <a:r>
              <a:rPr lang="en-US" sz="1800" smtClean="0">
                <a:latin typeface="Rockwell" pitchFamily="18" charset="0"/>
              </a:rPr>
              <a:t>T0 – AC power circuits, antenna installation, RF hazards</a:t>
            </a:r>
          </a:p>
          <a:p>
            <a:pPr lvl="1" eaLnBrk="1" hangingPunct="1">
              <a:lnSpc>
                <a:spcPct val="80000"/>
              </a:lnSpc>
            </a:pPr>
            <a:endParaRPr lang="en-US" sz="1800"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253379">
                                            <p:txEl>
                                              <p:pRg st="3" end="3"/>
                                            </p:txEl>
                                          </p:spTgt>
                                        </p:tgtEl>
                                        <p:attrNameLst>
                                          <p:attrName>style.visibility</p:attrName>
                                        </p:attrNameLst>
                                      </p:cBhvr>
                                      <p:to>
                                        <p:strVal val="visible"/>
                                      </p:to>
                                    </p:set>
                                    <p:animScale>
                                      <p:cBhvr>
                                        <p:cTn id="7" dur="1000" decel="50000" fill="hold">
                                          <p:stCondLst>
                                            <p:cond delay="0"/>
                                          </p:stCondLst>
                                        </p:cTn>
                                        <p:tgtEl>
                                          <p:spTgt spid="1253379">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53379">
                                            <p:txEl>
                                              <p:pRg st="3" end="3"/>
                                            </p:txEl>
                                          </p:spTgt>
                                        </p:tgtEl>
                                        <p:attrNameLst>
                                          <p:attrName>ppt_x</p:attrName>
                                          <p:attrName>ppt_y</p:attrName>
                                        </p:attrNameLst>
                                      </p:cBhvr>
                                    </p:animMotion>
                                    <p:animEffect transition="in" filter="fade">
                                      <p:cBhvr>
                                        <p:cTn id="9" dur="1000"/>
                                        <p:tgtEl>
                                          <p:spTgt spid="1253379">
                                            <p:txEl>
                                              <p:pRg st="3" end="3"/>
                                            </p:txEl>
                                          </p:spTgt>
                                        </p:tgtEl>
                                      </p:cBhvr>
                                    </p:animEffect>
                                  </p:childTnLst>
                                </p:cTn>
                              </p:par>
                              <p:par>
                                <p:cTn id="10" presetID="3" presetClass="emph" presetSubtype="2" fill="hold" nodeType="withEffect">
                                  <p:stCondLst>
                                    <p:cond delay="0"/>
                                  </p:stCondLst>
                                  <p:childTnLst>
                                    <p:animClr clrSpc="rgb" dir="cw">
                                      <p:cBhvr override="childStyle">
                                        <p:cTn id="11" dur="2000" fill="hold"/>
                                        <p:tgtEl>
                                          <p:spTgt spid="1253379">
                                            <p:txEl>
                                              <p:pRg st="3" end="3"/>
                                            </p:txEl>
                                          </p:spTgt>
                                        </p:tgtEl>
                                        <p:attrNameLst>
                                          <p:attrName>style.color</p:attrName>
                                        </p:attrNameLst>
                                      </p:cBhvr>
                                      <p:to>
                                        <a:schemeClr val="accent1"/>
                                      </p:to>
                                    </p:animClr>
                                  </p:childTnLst>
                                </p:cTn>
                              </p:par>
                              <p:par>
                                <p:cTn id="12" presetID="5" presetClass="emph" presetSubtype="1" nodeType="withEffect">
                                  <p:stCondLst>
                                    <p:cond delay="0"/>
                                  </p:stCondLst>
                                  <p:childTnLst>
                                    <p:set>
                                      <p:cBhvr override="childStyle">
                                        <p:cTn id="13" dur="indefinite"/>
                                        <p:tgtEl>
                                          <p:spTgt spid="1253379">
                                            <p:txEl>
                                              <p:pRg st="3" end="3"/>
                                            </p:txEl>
                                          </p:spTgt>
                                        </p:tgtEl>
                                        <p:attrNameLst>
                                          <p:attrName>style.fontStyle</p:attrName>
                                        </p:attrNameLst>
                                      </p:cBhvr>
                                      <p:to>
                                        <p:strVal val="normal"/>
                                      </p:to>
                                    </p:set>
                                    <p:set>
                                      <p:cBhvr override="childStyle">
                                        <p:cTn id="14" dur="indefinite"/>
                                        <p:tgtEl>
                                          <p:spTgt spid="1253379">
                                            <p:txEl>
                                              <p:pRg st="3" end="3"/>
                                            </p:txEl>
                                          </p:spTgt>
                                        </p:tgtEl>
                                        <p:attrNameLst>
                                          <p:attrName>style.fontWeight</p:attrName>
                                        </p:attrNameLst>
                                      </p:cBhvr>
                                      <p:to>
                                        <p:strVal val="bold"/>
                                      </p:to>
                                    </p:set>
                                    <p:set>
                                      <p:cBhvr override="childStyle">
                                        <p:cTn id="15" dur="indefinite"/>
                                        <p:tgtEl>
                                          <p:spTgt spid="1253379">
                                            <p:txEl>
                                              <p:pRg st="3" end="3"/>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a:ln>
            <a:miter lim="800000"/>
            <a:headEnd/>
            <a:tailEnd/>
          </a:ln>
        </p:spPr>
        <p:txBody>
          <a:bodyPr/>
          <a:lstStyle/>
          <a:p>
            <a:fld id="{AD7C40A5-7194-4955-9411-979FA5462054}" type="slidenum">
              <a:rPr lang="en-US"/>
              <a:pPr/>
              <a:t>104</a:t>
            </a:fld>
            <a:endParaRPr lang="en-US"/>
          </a:p>
        </p:txBody>
      </p:sp>
      <p:sp>
        <p:nvSpPr>
          <p:cNvPr id="108547" name="Rectangle 2"/>
          <p:cNvSpPr>
            <a:spLocks noGrp="1" noChangeArrowheads="1"/>
          </p:cNvSpPr>
          <p:nvPr>
            <p:ph type="title"/>
          </p:nvPr>
        </p:nvSpPr>
        <p:spPr>
          <a:xfrm>
            <a:off x="231775" y="817563"/>
            <a:ext cx="8912225" cy="614362"/>
          </a:xfrm>
        </p:spPr>
        <p:txBody>
          <a:bodyPr/>
          <a:lstStyle/>
          <a:p>
            <a:pPr eaLnBrk="1" hangingPunct="1"/>
            <a:r>
              <a:rPr lang="en-US" sz="2200" b="1" smtClean="0">
                <a:latin typeface="Rockwell" pitchFamily="18" charset="0"/>
              </a:rPr>
              <a:t>T2A: </a:t>
            </a:r>
            <a:r>
              <a:rPr lang="en-US" sz="1600" b="1" smtClean="0">
                <a:solidFill>
                  <a:srgbClr val="0099FF"/>
                </a:solidFill>
              </a:rPr>
              <a:t>	</a:t>
            </a:r>
            <a:r>
              <a:rPr lang="en-US" sz="2000" b="1" smtClean="0">
                <a:latin typeface="Rockwell" pitchFamily="18" charset="0"/>
              </a:rPr>
              <a:t>Station operation; choosing an operating frequency, calling 	another station, test transmissions, use of minimum power, 	frequency use, band plans.</a:t>
            </a:r>
            <a:r>
              <a:rPr lang="en-US" sz="1600" b="1" smtClean="0"/>
              <a:t>	</a:t>
            </a:r>
            <a:r>
              <a:rPr lang="en-US" sz="1600" b="1" smtClean="0">
                <a:solidFill>
                  <a:srgbClr val="0099FF"/>
                </a:solidFill>
              </a:rPr>
              <a:t>				         	</a:t>
            </a:r>
          </a:p>
        </p:txBody>
      </p:sp>
      <p:sp>
        <p:nvSpPr>
          <p:cNvPr id="1254403" name="Rectangle 3"/>
          <p:cNvSpPr>
            <a:spLocks noGrp="1" noChangeArrowheads="1"/>
          </p:cNvSpPr>
          <p:nvPr>
            <p:ph type="body" idx="1"/>
          </p:nvPr>
        </p:nvSpPr>
        <p:spPr>
          <a:xfrm>
            <a:off x="193675" y="1470025"/>
            <a:ext cx="8642350" cy="5387975"/>
          </a:xfrm>
        </p:spPr>
        <p:txBody>
          <a:bodyPr/>
          <a:lstStyle/>
          <a:p>
            <a:pPr lvl="1" eaLnBrk="1" hangingPunct="1"/>
            <a:r>
              <a:rPr lang="en-US" sz="1200" smtClean="0">
                <a:latin typeface="Rockwell" pitchFamily="18" charset="0"/>
              </a:rPr>
              <a:t>T2A1</a:t>
            </a:r>
            <a:r>
              <a:rPr lang="en-US" sz="2000" smtClean="0">
                <a:latin typeface="Rockwell" pitchFamily="18" charset="0"/>
              </a:rPr>
              <a:t>  The most common repeater frequency offset in the 2 meter band is plus or minus 600 kHz.</a:t>
            </a:r>
          </a:p>
          <a:p>
            <a:pPr lvl="1" eaLnBrk="1" hangingPunct="1"/>
            <a:endParaRPr lang="en-US" sz="600" smtClean="0">
              <a:latin typeface="Rockwell" pitchFamily="18" charset="0"/>
            </a:endParaRPr>
          </a:p>
          <a:p>
            <a:pPr lvl="1" eaLnBrk="1" hangingPunct="1"/>
            <a:r>
              <a:rPr lang="en-US" sz="1200" smtClean="0">
                <a:latin typeface="Rockwell" pitchFamily="18" charset="0"/>
              </a:rPr>
              <a:t>T2A2</a:t>
            </a:r>
            <a:r>
              <a:rPr lang="en-US" sz="2000" smtClean="0">
                <a:latin typeface="Rockwell" pitchFamily="18" charset="0"/>
              </a:rPr>
              <a:t>   The national calling frequency is 446.000 MHz for FM simplex operation on the 70 cm band. </a:t>
            </a:r>
          </a:p>
          <a:p>
            <a:pPr lvl="1" eaLnBrk="1" hangingPunct="1"/>
            <a:endParaRPr lang="en-US" sz="600" smtClean="0">
              <a:latin typeface="Rockwell" pitchFamily="18" charset="0"/>
            </a:endParaRPr>
          </a:p>
          <a:p>
            <a:pPr lvl="1" eaLnBrk="1" hangingPunct="1"/>
            <a:r>
              <a:rPr lang="en-US" sz="1200" smtClean="0">
                <a:latin typeface="Rockwell" pitchFamily="18" charset="0"/>
              </a:rPr>
              <a:t>T2A3</a:t>
            </a:r>
            <a:r>
              <a:rPr lang="en-US" sz="2000" smtClean="0">
                <a:latin typeface="Rockwell" pitchFamily="18" charset="0"/>
              </a:rPr>
              <a:t>  Plus or minus 5 MHz is a common repeater frequency offset in the 70 cm band.</a:t>
            </a:r>
          </a:p>
          <a:p>
            <a:pPr lvl="1" eaLnBrk="1" hangingPunct="1">
              <a:buFont typeface="Symbol" pitchFamily="18" charset="2"/>
              <a:buChar char=""/>
            </a:pPr>
            <a:endParaRPr lang="en-US" sz="600" smtClean="0">
              <a:latin typeface="Rockwell" pitchFamily="18" charset="0"/>
            </a:endParaRPr>
          </a:p>
          <a:p>
            <a:pPr lvl="1" eaLnBrk="1" hangingPunct="1">
              <a:buFont typeface="Symbol" pitchFamily="18" charset="2"/>
              <a:buChar char=""/>
            </a:pPr>
            <a:r>
              <a:rPr lang="en-US" sz="1200" smtClean="0">
                <a:latin typeface="Rockwell" pitchFamily="18" charset="0"/>
              </a:rPr>
              <a:t>T2A4</a:t>
            </a:r>
            <a:r>
              <a:rPr lang="en-US" sz="2000" smtClean="0">
                <a:latin typeface="Rockwell" pitchFamily="18" charset="0"/>
              </a:rPr>
              <a:t>  An appropriate way to call another station on a repeater if you know the other station's call sign is to say the station's call sign then identify with your call sign.</a:t>
            </a:r>
          </a:p>
          <a:p>
            <a:pPr lvl="4" eaLnBrk="1" hangingPunct="1"/>
            <a:r>
              <a:rPr lang="en-US" sz="1600" smtClean="0">
                <a:solidFill>
                  <a:srgbClr val="FF0000"/>
                </a:solidFill>
                <a:latin typeface="Rockwell" pitchFamily="18" charset="0"/>
              </a:rPr>
              <a:t>W2HLD this is K3DIO </a:t>
            </a:r>
          </a:p>
          <a:p>
            <a:pPr lvl="1" eaLnBrk="1" hangingPunct="1">
              <a:buFont typeface="Symbol" pitchFamily="18" charset="2"/>
              <a:buChar char=""/>
            </a:pPr>
            <a:r>
              <a:rPr lang="en-US" sz="1200" smtClean="0">
                <a:latin typeface="Rockwell" pitchFamily="18" charset="0"/>
              </a:rPr>
              <a:t>T2A5</a:t>
            </a:r>
            <a:r>
              <a:rPr lang="en-US" sz="3200" smtClean="0">
                <a:latin typeface="Rockwell" pitchFamily="18" charset="0"/>
              </a:rPr>
              <a:t>  </a:t>
            </a:r>
            <a:r>
              <a:rPr lang="en-US" sz="2000" smtClean="0">
                <a:latin typeface="Rockwell" pitchFamily="18" charset="0"/>
              </a:rPr>
              <a:t>When responding to a call of CQ you should transmit the other station’s call sign followed by your call sign.</a:t>
            </a:r>
            <a:endParaRPr lang="en-US" sz="1000" smtClean="0">
              <a:latin typeface="Rockwell" pitchFamily="18" charset="0"/>
            </a:endParaRPr>
          </a:p>
          <a:p>
            <a:pPr lvl="4" eaLnBrk="1" hangingPunct="1">
              <a:buFont typeface="Symbol" pitchFamily="18" charset="2"/>
              <a:buChar char=""/>
            </a:pPr>
            <a:r>
              <a:rPr lang="en-US" sz="1600" smtClean="0">
                <a:solidFill>
                  <a:srgbClr val="FF0000"/>
                </a:solidFill>
                <a:latin typeface="Rockwell" pitchFamily="18" charset="0"/>
              </a:rPr>
              <a:t>W5YI this is K3DIO</a:t>
            </a:r>
          </a:p>
          <a:p>
            <a:pPr lvl="1" eaLnBrk="1" hangingPunct="1"/>
            <a:endParaRPr lang="en-US" sz="1600" smtClean="0">
              <a:solidFill>
                <a:srgbClr val="FF0000"/>
              </a:solidFill>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54403">
                                            <p:txEl>
                                              <p:pRg st="0" end="0"/>
                                            </p:txEl>
                                          </p:spTgt>
                                        </p:tgtEl>
                                        <p:attrNameLst>
                                          <p:attrName>style.visibility</p:attrName>
                                        </p:attrNameLst>
                                      </p:cBhvr>
                                      <p:to>
                                        <p:strVal val="visible"/>
                                      </p:to>
                                    </p:set>
                                    <p:animEffect transition="in" filter="wipe(up)">
                                      <p:cBhvr>
                                        <p:cTn id="7" dur="500"/>
                                        <p:tgtEl>
                                          <p:spTgt spid="12544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54403">
                                            <p:txEl>
                                              <p:pRg st="2" end="2"/>
                                            </p:txEl>
                                          </p:spTgt>
                                        </p:tgtEl>
                                        <p:attrNameLst>
                                          <p:attrName>style.visibility</p:attrName>
                                        </p:attrNameLst>
                                      </p:cBhvr>
                                      <p:to>
                                        <p:strVal val="visible"/>
                                      </p:to>
                                    </p:set>
                                    <p:animEffect transition="in" filter="wipe(left)">
                                      <p:cBhvr>
                                        <p:cTn id="12" dur="500"/>
                                        <p:tgtEl>
                                          <p:spTgt spid="125440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54403">
                                            <p:txEl>
                                              <p:pRg st="4" end="4"/>
                                            </p:txEl>
                                          </p:spTgt>
                                        </p:tgtEl>
                                        <p:attrNameLst>
                                          <p:attrName>style.visibility</p:attrName>
                                        </p:attrNameLst>
                                      </p:cBhvr>
                                      <p:to>
                                        <p:strVal val="visible"/>
                                      </p:to>
                                    </p:set>
                                    <p:animEffect transition="in" filter="wipe(left)">
                                      <p:cBhvr>
                                        <p:cTn id="17" dur="500"/>
                                        <p:tgtEl>
                                          <p:spTgt spid="125440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54403">
                                            <p:txEl>
                                              <p:pRg st="6" end="6"/>
                                            </p:txEl>
                                          </p:spTgt>
                                        </p:tgtEl>
                                        <p:attrNameLst>
                                          <p:attrName>style.visibility</p:attrName>
                                        </p:attrNameLst>
                                      </p:cBhvr>
                                      <p:to>
                                        <p:strVal val="visible"/>
                                      </p:to>
                                    </p:set>
                                    <p:animEffect transition="in" filter="wipe(left)">
                                      <p:cBhvr>
                                        <p:cTn id="22" dur="500"/>
                                        <p:tgtEl>
                                          <p:spTgt spid="125440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254403">
                                            <p:txEl>
                                              <p:pRg st="7" end="7"/>
                                            </p:txEl>
                                          </p:spTgt>
                                        </p:tgtEl>
                                        <p:attrNameLst>
                                          <p:attrName>style.visibility</p:attrName>
                                        </p:attrNameLst>
                                      </p:cBhvr>
                                      <p:to>
                                        <p:strVal val="visible"/>
                                      </p:to>
                                    </p:set>
                                    <p:animEffect transition="in" filter="wipe(left)">
                                      <p:cBhvr>
                                        <p:cTn id="27" dur="500"/>
                                        <p:tgtEl>
                                          <p:spTgt spid="1254403">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54403">
                                            <p:txEl>
                                              <p:pRg st="8" end="8"/>
                                            </p:txEl>
                                          </p:spTgt>
                                        </p:tgtEl>
                                        <p:attrNameLst>
                                          <p:attrName>style.visibility</p:attrName>
                                        </p:attrNameLst>
                                      </p:cBhvr>
                                      <p:to>
                                        <p:strVal val="visible"/>
                                      </p:to>
                                    </p:set>
                                    <p:animEffect transition="in" filter="wipe(left)">
                                      <p:cBhvr>
                                        <p:cTn id="32" dur="500"/>
                                        <p:tgtEl>
                                          <p:spTgt spid="1254403">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254403">
                                            <p:txEl>
                                              <p:pRg st="9" end="9"/>
                                            </p:txEl>
                                          </p:spTgt>
                                        </p:tgtEl>
                                        <p:attrNameLst>
                                          <p:attrName>style.visibility</p:attrName>
                                        </p:attrNameLst>
                                      </p:cBhvr>
                                      <p:to>
                                        <p:strVal val="visible"/>
                                      </p:to>
                                    </p:set>
                                    <p:animEffect transition="in" filter="wipe(down)">
                                      <p:cBhvr>
                                        <p:cTn id="37" dur="500"/>
                                        <p:tgtEl>
                                          <p:spTgt spid="12544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a:ln>
            <a:miter lim="800000"/>
            <a:headEnd/>
            <a:tailEnd/>
          </a:ln>
        </p:spPr>
        <p:txBody>
          <a:bodyPr/>
          <a:lstStyle/>
          <a:p>
            <a:fld id="{E38B9556-EB68-4FF1-B90E-4819BA0B336C}" type="slidenum">
              <a:rPr lang="en-US"/>
              <a:pPr/>
              <a:t>105</a:t>
            </a:fld>
            <a:endParaRPr lang="en-US"/>
          </a:p>
        </p:txBody>
      </p:sp>
      <p:sp>
        <p:nvSpPr>
          <p:cNvPr id="109571" name="Rectangle 2"/>
          <p:cNvSpPr>
            <a:spLocks noGrp="1" noChangeArrowheads="1"/>
          </p:cNvSpPr>
          <p:nvPr>
            <p:ph type="title"/>
          </p:nvPr>
        </p:nvSpPr>
        <p:spPr>
          <a:xfrm>
            <a:off x="231775" y="817563"/>
            <a:ext cx="8912225" cy="614362"/>
          </a:xfrm>
        </p:spPr>
        <p:txBody>
          <a:bodyPr/>
          <a:lstStyle/>
          <a:p>
            <a:pPr eaLnBrk="1" hangingPunct="1"/>
            <a:r>
              <a:rPr lang="en-US" sz="2200" b="1" smtClean="0">
                <a:latin typeface="Rockwell" pitchFamily="18" charset="0"/>
              </a:rPr>
              <a:t>T2A: </a:t>
            </a:r>
            <a:r>
              <a:rPr lang="en-US" sz="1600" b="1" smtClean="0">
                <a:solidFill>
                  <a:srgbClr val="0099FF"/>
                </a:solidFill>
              </a:rPr>
              <a:t>	</a:t>
            </a:r>
            <a:r>
              <a:rPr lang="en-US" sz="2000" b="1" smtClean="0">
                <a:latin typeface="Rockwell" pitchFamily="18" charset="0"/>
              </a:rPr>
              <a:t>Station operation; choosing an operating frequency, calling 	another station, test transmissions, use of minimum power, 	frequency use, band plans.</a:t>
            </a:r>
            <a:r>
              <a:rPr lang="en-US" sz="1600" b="1" smtClean="0"/>
              <a:t>	</a:t>
            </a:r>
            <a:r>
              <a:rPr lang="en-US" sz="1600" b="1" smtClean="0">
                <a:solidFill>
                  <a:srgbClr val="0099FF"/>
                </a:solidFill>
              </a:rPr>
              <a:t>				         	</a:t>
            </a:r>
          </a:p>
        </p:txBody>
      </p:sp>
      <p:sp>
        <p:nvSpPr>
          <p:cNvPr id="1255427" name="Rectangle 3"/>
          <p:cNvSpPr>
            <a:spLocks noGrp="1" noChangeArrowheads="1"/>
          </p:cNvSpPr>
          <p:nvPr>
            <p:ph type="body" idx="1"/>
          </p:nvPr>
        </p:nvSpPr>
        <p:spPr>
          <a:xfrm>
            <a:off x="193675" y="1470025"/>
            <a:ext cx="8642350" cy="5387975"/>
          </a:xfrm>
        </p:spPr>
        <p:txBody>
          <a:bodyPr/>
          <a:lstStyle/>
          <a:p>
            <a:pPr lvl="1" eaLnBrk="1" hangingPunct="1"/>
            <a:r>
              <a:rPr lang="en-US" sz="1200" smtClean="0">
                <a:latin typeface="Rockwell" pitchFamily="18" charset="0"/>
              </a:rPr>
              <a:t>T2A6</a:t>
            </a:r>
            <a:r>
              <a:rPr lang="en-US" sz="3200" smtClean="0">
                <a:latin typeface="Rockwell" pitchFamily="18" charset="0"/>
              </a:rPr>
              <a:t>  </a:t>
            </a:r>
            <a:r>
              <a:rPr lang="en-US" sz="2000" smtClean="0">
                <a:latin typeface="Rockwell" pitchFamily="18" charset="0"/>
              </a:rPr>
              <a:t>When making on-air transmissions to test equipment or antennas an amateur operator must properly identify the transmitting station.</a:t>
            </a:r>
          </a:p>
          <a:p>
            <a:pPr lvl="4" eaLnBrk="1" hangingPunct="1"/>
            <a:r>
              <a:rPr lang="en-US" sz="1600" smtClean="0">
                <a:solidFill>
                  <a:srgbClr val="FF0000"/>
                </a:solidFill>
                <a:latin typeface="Rockwell" pitchFamily="18" charset="0"/>
              </a:rPr>
              <a:t>All transmissions must be identified</a:t>
            </a:r>
          </a:p>
          <a:p>
            <a:pPr lvl="3" eaLnBrk="1" hangingPunct="1"/>
            <a:endParaRPr lang="en-US" sz="400" smtClean="0">
              <a:solidFill>
                <a:srgbClr val="FF0000"/>
              </a:solidFill>
              <a:latin typeface="Rockwell" pitchFamily="18" charset="0"/>
            </a:endParaRPr>
          </a:p>
          <a:p>
            <a:pPr lvl="1" eaLnBrk="1" hangingPunct="1"/>
            <a:r>
              <a:rPr lang="en-US" sz="1200" smtClean="0">
                <a:latin typeface="Rockwell" pitchFamily="18" charset="0"/>
              </a:rPr>
              <a:t>T2A7  </a:t>
            </a:r>
            <a:r>
              <a:rPr lang="en-US" sz="2000" smtClean="0">
                <a:latin typeface="Rockwell" pitchFamily="18" charset="0"/>
              </a:rPr>
              <a:t>When making a test transmission a station identification is required at least every ten minutes during the test and at the end.</a:t>
            </a:r>
          </a:p>
          <a:p>
            <a:pPr lvl="4" eaLnBrk="1" hangingPunct="1"/>
            <a:r>
              <a:rPr lang="en-US" sz="1600" smtClean="0">
                <a:solidFill>
                  <a:srgbClr val="FF0000"/>
                </a:solidFill>
                <a:latin typeface="Rockwell" pitchFamily="18" charset="0"/>
              </a:rPr>
              <a:t>Just like normal ID requirements for a QSO</a:t>
            </a:r>
          </a:p>
          <a:p>
            <a:pPr lvl="1" eaLnBrk="1" hangingPunct="1"/>
            <a:endParaRPr lang="en-US" sz="400" smtClean="0">
              <a:latin typeface="Rockwell" pitchFamily="18" charset="0"/>
            </a:endParaRPr>
          </a:p>
          <a:p>
            <a:pPr lvl="1" eaLnBrk="1" hangingPunct="1"/>
            <a:r>
              <a:rPr lang="en-US" sz="1200" smtClean="0">
                <a:latin typeface="Rockwell" pitchFamily="18" charset="0"/>
              </a:rPr>
              <a:t>T2A8  </a:t>
            </a:r>
            <a:r>
              <a:rPr lang="en-US" sz="2000" smtClean="0">
                <a:latin typeface="Rockwell" pitchFamily="18" charset="0"/>
              </a:rPr>
              <a:t>The procedural signal "CQ" means calling any station.</a:t>
            </a:r>
          </a:p>
          <a:p>
            <a:pPr lvl="1" eaLnBrk="1" hangingPunct="1"/>
            <a:endParaRPr lang="en-US" sz="600" smtClean="0">
              <a:latin typeface="Rockwell" pitchFamily="18" charset="0"/>
            </a:endParaRPr>
          </a:p>
          <a:p>
            <a:pPr lvl="1" eaLnBrk="1" hangingPunct="1"/>
            <a:r>
              <a:rPr lang="en-US" sz="1200" smtClean="0">
                <a:latin typeface="Rockwell" pitchFamily="18" charset="0"/>
              </a:rPr>
              <a:t> T2A9</a:t>
            </a:r>
            <a:r>
              <a:rPr lang="en-US" sz="1600" smtClean="0">
                <a:latin typeface="Rockwell" pitchFamily="18" charset="0"/>
              </a:rPr>
              <a:t>   </a:t>
            </a:r>
            <a:r>
              <a:rPr lang="en-US" sz="2000" smtClean="0">
                <a:latin typeface="Rockwell" pitchFamily="18" charset="0"/>
              </a:rPr>
              <a:t>A brief statement of saying your call sign is often used in place of "CQ" to indicate that you are listening on a repeater.</a:t>
            </a:r>
          </a:p>
          <a:p>
            <a:pPr lvl="1" eaLnBrk="1" hangingPunct="1">
              <a:buFont typeface="Symbol" pitchFamily="18" charset="2"/>
              <a:buChar char=""/>
            </a:pPr>
            <a:r>
              <a:rPr lang="en-US" sz="1200" smtClean="0">
                <a:latin typeface="Rockwell" pitchFamily="18" charset="0"/>
              </a:rPr>
              <a:t>T2A10</a:t>
            </a:r>
            <a:r>
              <a:rPr lang="en-US" smtClean="0">
                <a:latin typeface="Rockwell" pitchFamily="18" charset="0"/>
              </a:rPr>
              <a:t>  </a:t>
            </a:r>
            <a:r>
              <a:rPr lang="en-US" sz="2000" smtClean="0">
                <a:latin typeface="Rockwell" pitchFamily="18" charset="0"/>
              </a:rPr>
              <a:t>A band plan, beyond the privileges established by the FCC, is a voluntary guideline for using different modes or activities within an amateur band.</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buFontTx/>
              <a:buNone/>
            </a:pPr>
            <a:endParaRPr lang="en-US" sz="1600" smtClean="0">
              <a:solidFill>
                <a:srgbClr val="FF0000"/>
              </a:solidFill>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55427">
                                            <p:txEl>
                                              <p:pRg st="0" end="0"/>
                                            </p:txEl>
                                          </p:spTgt>
                                        </p:tgtEl>
                                        <p:attrNameLst>
                                          <p:attrName>style.visibility</p:attrName>
                                        </p:attrNameLst>
                                      </p:cBhvr>
                                      <p:to>
                                        <p:strVal val="visible"/>
                                      </p:to>
                                    </p:set>
                                    <p:animEffect transition="in" filter="wipe(up)">
                                      <p:cBhvr>
                                        <p:cTn id="7" dur="500"/>
                                        <p:tgtEl>
                                          <p:spTgt spid="1255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55427">
                                            <p:txEl>
                                              <p:pRg st="1" end="1"/>
                                            </p:txEl>
                                          </p:spTgt>
                                        </p:tgtEl>
                                        <p:attrNameLst>
                                          <p:attrName>style.visibility</p:attrName>
                                        </p:attrNameLst>
                                      </p:cBhvr>
                                      <p:to>
                                        <p:strVal val="visible"/>
                                      </p:to>
                                    </p:set>
                                    <p:animEffect transition="in" filter="wipe(left)">
                                      <p:cBhvr>
                                        <p:cTn id="12" dur="500"/>
                                        <p:tgtEl>
                                          <p:spTgt spid="1255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55427">
                                            <p:txEl>
                                              <p:pRg st="3" end="3"/>
                                            </p:txEl>
                                          </p:spTgt>
                                        </p:tgtEl>
                                        <p:attrNameLst>
                                          <p:attrName>style.visibility</p:attrName>
                                        </p:attrNameLst>
                                      </p:cBhvr>
                                      <p:to>
                                        <p:strVal val="visible"/>
                                      </p:to>
                                    </p:set>
                                    <p:animEffect transition="in" filter="wipe(left)">
                                      <p:cBhvr>
                                        <p:cTn id="17" dur="500"/>
                                        <p:tgtEl>
                                          <p:spTgt spid="125542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55427">
                                            <p:txEl>
                                              <p:pRg st="4" end="4"/>
                                            </p:txEl>
                                          </p:spTgt>
                                        </p:tgtEl>
                                        <p:attrNameLst>
                                          <p:attrName>style.visibility</p:attrName>
                                        </p:attrNameLst>
                                      </p:cBhvr>
                                      <p:to>
                                        <p:strVal val="visible"/>
                                      </p:to>
                                    </p:set>
                                    <p:animEffect transition="in" filter="wipe(left)">
                                      <p:cBhvr>
                                        <p:cTn id="22" dur="500"/>
                                        <p:tgtEl>
                                          <p:spTgt spid="125542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255427">
                                            <p:txEl>
                                              <p:pRg st="6" end="6"/>
                                            </p:txEl>
                                          </p:spTgt>
                                        </p:tgtEl>
                                        <p:attrNameLst>
                                          <p:attrName>style.visibility</p:attrName>
                                        </p:attrNameLst>
                                      </p:cBhvr>
                                      <p:to>
                                        <p:strVal val="visible"/>
                                      </p:to>
                                    </p:set>
                                    <p:animEffect transition="in" filter="wipe(left)">
                                      <p:cBhvr>
                                        <p:cTn id="27" dur="500"/>
                                        <p:tgtEl>
                                          <p:spTgt spid="125542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55427">
                                            <p:txEl>
                                              <p:pRg st="8" end="8"/>
                                            </p:txEl>
                                          </p:spTgt>
                                        </p:tgtEl>
                                        <p:attrNameLst>
                                          <p:attrName>style.visibility</p:attrName>
                                        </p:attrNameLst>
                                      </p:cBhvr>
                                      <p:to>
                                        <p:strVal val="visible"/>
                                      </p:to>
                                    </p:set>
                                    <p:animEffect transition="in" filter="wipe(left)">
                                      <p:cBhvr>
                                        <p:cTn id="32" dur="500"/>
                                        <p:tgtEl>
                                          <p:spTgt spid="1255427">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255427">
                                            <p:txEl>
                                              <p:pRg st="9" end="9"/>
                                            </p:txEl>
                                          </p:spTgt>
                                        </p:tgtEl>
                                        <p:attrNameLst>
                                          <p:attrName>style.visibility</p:attrName>
                                        </p:attrNameLst>
                                      </p:cBhvr>
                                      <p:to>
                                        <p:strVal val="visible"/>
                                      </p:to>
                                    </p:set>
                                    <p:animEffect transition="in" filter="wipe(down)">
                                      <p:cBhvr>
                                        <p:cTn id="37" dur="500"/>
                                        <p:tgtEl>
                                          <p:spTgt spid="125542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a:ln>
            <a:miter lim="800000"/>
            <a:headEnd/>
            <a:tailEnd/>
          </a:ln>
        </p:spPr>
        <p:txBody>
          <a:bodyPr/>
          <a:lstStyle/>
          <a:p>
            <a:fld id="{84102839-9FC4-4D7E-8E74-629649A537BB}" type="slidenum">
              <a:rPr lang="en-US"/>
              <a:pPr/>
              <a:t>106</a:t>
            </a:fld>
            <a:endParaRPr lang="en-US"/>
          </a:p>
        </p:txBody>
      </p:sp>
      <p:sp>
        <p:nvSpPr>
          <p:cNvPr id="110595" name="Rectangle 2"/>
          <p:cNvSpPr>
            <a:spLocks noGrp="1" noChangeArrowheads="1"/>
          </p:cNvSpPr>
          <p:nvPr>
            <p:ph type="title"/>
          </p:nvPr>
        </p:nvSpPr>
        <p:spPr>
          <a:xfrm>
            <a:off x="231775" y="279400"/>
            <a:ext cx="8642350" cy="868363"/>
          </a:xfrm>
        </p:spPr>
        <p:txBody>
          <a:bodyPr/>
          <a:lstStyle/>
          <a:p>
            <a:pPr eaLnBrk="1" hangingPunct="1"/>
            <a:r>
              <a:rPr lang="en-US" sz="2200" b="1" smtClean="0">
                <a:latin typeface="Rockwell" pitchFamily="18" charset="0"/>
              </a:rPr>
              <a:t>T2A: </a:t>
            </a:r>
            <a:r>
              <a:rPr lang="en-US" sz="1600" b="1" smtClean="0">
                <a:solidFill>
                  <a:srgbClr val="0099FF"/>
                </a:solidFill>
              </a:rPr>
              <a:t>	</a:t>
            </a:r>
            <a:r>
              <a:rPr lang="en-US" sz="2000" b="1" smtClean="0">
                <a:latin typeface="Rockwell" pitchFamily="18" charset="0"/>
              </a:rPr>
              <a:t>Station operation; choosing an operating frequency, calling 	another station, test transmissions, use of minimum power, 	frequency use, band plans.</a:t>
            </a:r>
          </a:p>
        </p:txBody>
      </p:sp>
      <p:sp>
        <p:nvSpPr>
          <p:cNvPr id="1256451" name="Rectangle 3"/>
          <p:cNvSpPr>
            <a:spLocks noGrp="1" noChangeArrowheads="1"/>
          </p:cNvSpPr>
          <p:nvPr>
            <p:ph type="body" idx="1"/>
          </p:nvPr>
        </p:nvSpPr>
        <p:spPr/>
        <p:txBody>
          <a:bodyPr/>
          <a:lstStyle/>
          <a:p>
            <a:pPr eaLnBrk="1" hangingPunct="1"/>
            <a:r>
              <a:rPr lang="en-US" sz="1200" smtClean="0">
                <a:latin typeface="Rockwell" pitchFamily="18" charset="0"/>
              </a:rPr>
              <a:t>T2A11   </a:t>
            </a:r>
            <a:r>
              <a:rPr lang="en-US" sz="2000" smtClean="0">
                <a:latin typeface="Rockwell" pitchFamily="18" charset="0"/>
              </a:rPr>
              <a:t>FCC rules regarding power levels used in the amateur bands state that an amateur must use the minimum transmitter power necessary to carry out the desired communication.</a:t>
            </a:r>
          </a:p>
        </p:txBody>
      </p:sp>
      <p:pic>
        <p:nvPicPr>
          <p:cNvPr id="638982" name="Picture 6" descr="Q p50"/>
          <p:cNvPicPr>
            <a:picLocks noChangeAspect="1" noChangeArrowheads="1"/>
          </p:cNvPicPr>
          <p:nvPr/>
        </p:nvPicPr>
        <p:blipFill>
          <a:blip r:embed="rId2" cstate="print"/>
          <a:srcRect/>
          <a:stretch>
            <a:fillRect/>
          </a:stretch>
        </p:blipFill>
        <p:spPr bwMode="auto">
          <a:xfrm>
            <a:off x="501650" y="3275013"/>
            <a:ext cx="3957638" cy="2073275"/>
          </a:xfrm>
          <a:prstGeom prst="rect">
            <a:avLst/>
          </a:prstGeom>
          <a:noFill/>
          <a:ln w="9525">
            <a:noFill/>
            <a:miter lim="800000"/>
            <a:headEnd/>
            <a:tailEnd/>
          </a:ln>
        </p:spPr>
      </p:pic>
      <p:pic>
        <p:nvPicPr>
          <p:cNvPr id="638980" name="Picture 4"/>
          <p:cNvPicPr>
            <a:picLocks noChangeAspect="1" noChangeArrowheads="1"/>
          </p:cNvPicPr>
          <p:nvPr/>
        </p:nvPicPr>
        <p:blipFill>
          <a:blip r:embed="rId3" cstate="print"/>
          <a:srcRect/>
          <a:stretch>
            <a:fillRect/>
          </a:stretch>
        </p:blipFill>
        <p:spPr bwMode="auto">
          <a:xfrm>
            <a:off x="4764088" y="3275013"/>
            <a:ext cx="3879850" cy="2036762"/>
          </a:xfrm>
          <a:prstGeom prst="rect">
            <a:avLst/>
          </a:prstGeom>
          <a:noFill/>
          <a:ln w="9525">
            <a:noFill/>
            <a:round/>
            <a:headEnd/>
            <a:tailEnd/>
          </a:ln>
        </p:spPr>
      </p:pic>
      <p:sp>
        <p:nvSpPr>
          <p:cNvPr id="1256454" name="Line 6"/>
          <p:cNvSpPr>
            <a:spLocks noChangeShapeType="1"/>
          </p:cNvSpPr>
          <p:nvPr/>
        </p:nvSpPr>
        <p:spPr bwMode="auto">
          <a:xfrm flipV="1">
            <a:off x="1116013" y="4927600"/>
            <a:ext cx="384175" cy="576263"/>
          </a:xfrm>
          <a:prstGeom prst="line">
            <a:avLst/>
          </a:prstGeom>
          <a:noFill/>
          <a:ln w="38100" cap="sq">
            <a:solidFill>
              <a:schemeClr val="accent1"/>
            </a:solidFill>
            <a:round/>
            <a:headEnd type="none" w="sm" len="sm"/>
            <a:tailEnd type="triangle" w="lg" len="med"/>
          </a:ln>
          <a:effectLst/>
        </p:spPr>
        <p:txBody>
          <a:bodyPr wrap="none"/>
          <a:lstStyle/>
          <a:p>
            <a:endParaRPr lang="en-US"/>
          </a:p>
        </p:txBody>
      </p:sp>
      <p:sp>
        <p:nvSpPr>
          <p:cNvPr id="1256455" name="Line 7"/>
          <p:cNvSpPr>
            <a:spLocks noChangeShapeType="1"/>
          </p:cNvSpPr>
          <p:nvPr/>
        </p:nvSpPr>
        <p:spPr bwMode="auto">
          <a:xfrm flipV="1">
            <a:off x="1844675" y="4927600"/>
            <a:ext cx="382588" cy="614363"/>
          </a:xfrm>
          <a:prstGeom prst="line">
            <a:avLst/>
          </a:prstGeom>
          <a:noFill/>
          <a:ln w="38100" cap="sq">
            <a:solidFill>
              <a:schemeClr val="accent1"/>
            </a:solidFill>
            <a:round/>
            <a:headEnd type="none" w="sm" len="sm"/>
            <a:tailEnd type="triangle" w="lg" len="med"/>
          </a:ln>
          <a:effectLst/>
        </p:spPr>
        <p:txBody>
          <a:bodyPr wrap="none"/>
          <a:lstStyle/>
          <a:p>
            <a:endParaRPr lang="en-US"/>
          </a:p>
        </p:txBody>
      </p:sp>
      <p:sp>
        <p:nvSpPr>
          <p:cNvPr id="1256456" name="Text Box 8"/>
          <p:cNvSpPr txBox="1">
            <a:spLocks noChangeArrowheads="1"/>
          </p:cNvSpPr>
          <p:nvPr/>
        </p:nvSpPr>
        <p:spPr bwMode="auto">
          <a:xfrm>
            <a:off x="577850" y="5541963"/>
            <a:ext cx="1843088" cy="45720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200">
                <a:solidFill>
                  <a:schemeClr val="accent1"/>
                </a:solidFill>
                <a:latin typeface="Rockwell" pitchFamily="18" charset="0"/>
              </a:rPr>
              <a:t>Amateur accepted simplex frequencies</a:t>
            </a:r>
          </a:p>
        </p:txBody>
      </p:sp>
      <p:sp>
        <p:nvSpPr>
          <p:cNvPr id="638981" name="Text Box 5"/>
          <p:cNvSpPr txBox="1">
            <a:spLocks noChangeArrowheads="1"/>
          </p:cNvSpPr>
          <p:nvPr/>
        </p:nvSpPr>
        <p:spPr bwMode="auto">
          <a:xfrm>
            <a:off x="4418013" y="5502275"/>
            <a:ext cx="4608512" cy="5810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Use the minimum amount of power output to make contact with another station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56451">
                                            <p:txEl>
                                              <p:pRg st="0" end="0"/>
                                            </p:txEl>
                                          </p:spTgt>
                                        </p:tgtEl>
                                        <p:attrNameLst>
                                          <p:attrName>style.visibility</p:attrName>
                                        </p:attrNameLst>
                                      </p:cBhvr>
                                      <p:to>
                                        <p:strVal val="visible"/>
                                      </p:to>
                                    </p:set>
                                    <p:animEffect transition="in" filter="wipe(up)">
                                      <p:cBhvr>
                                        <p:cTn id="7" dur="500"/>
                                        <p:tgtEl>
                                          <p:spTgt spid="12564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38982"/>
                                        </p:tgtEl>
                                        <p:attrNameLst>
                                          <p:attrName>style.visibility</p:attrName>
                                        </p:attrNameLst>
                                      </p:cBhvr>
                                      <p:to>
                                        <p:strVal val="visible"/>
                                      </p:to>
                                    </p:set>
                                    <p:animEffect transition="in" filter="wipe(left)">
                                      <p:cBhvr>
                                        <p:cTn id="12" dur="500"/>
                                        <p:tgtEl>
                                          <p:spTgt spid="63898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56454"/>
                                        </p:tgtEl>
                                        <p:attrNameLst>
                                          <p:attrName>style.visibility</p:attrName>
                                        </p:attrNameLst>
                                      </p:cBhvr>
                                      <p:to>
                                        <p:strVal val="visible"/>
                                      </p:to>
                                    </p:set>
                                    <p:animEffect transition="in" filter="wipe(down)">
                                      <p:cBhvr>
                                        <p:cTn id="15" dur="500"/>
                                        <p:tgtEl>
                                          <p:spTgt spid="125645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56455"/>
                                        </p:tgtEl>
                                        <p:attrNameLst>
                                          <p:attrName>style.visibility</p:attrName>
                                        </p:attrNameLst>
                                      </p:cBhvr>
                                      <p:to>
                                        <p:strVal val="visible"/>
                                      </p:to>
                                    </p:set>
                                    <p:animEffect transition="in" filter="wipe(down)">
                                      <p:cBhvr>
                                        <p:cTn id="18" dur="500"/>
                                        <p:tgtEl>
                                          <p:spTgt spid="125645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56456"/>
                                        </p:tgtEl>
                                        <p:attrNameLst>
                                          <p:attrName>style.visibility</p:attrName>
                                        </p:attrNameLst>
                                      </p:cBhvr>
                                      <p:to>
                                        <p:strVal val="visible"/>
                                      </p:to>
                                    </p:set>
                                    <p:animEffect transition="in" filter="wipe(down)">
                                      <p:cBhvr>
                                        <p:cTn id="21" dur="500"/>
                                        <p:tgtEl>
                                          <p:spTgt spid="12564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638980"/>
                                        </p:tgtEl>
                                        <p:attrNameLst>
                                          <p:attrName>style.visibility</p:attrName>
                                        </p:attrNameLst>
                                      </p:cBhvr>
                                      <p:to>
                                        <p:strVal val="visible"/>
                                      </p:to>
                                    </p:set>
                                    <p:animEffect transition="in" filter="wipe(down)">
                                      <p:cBhvr>
                                        <p:cTn id="26" dur="500"/>
                                        <p:tgtEl>
                                          <p:spTgt spid="63898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38981"/>
                                        </p:tgtEl>
                                        <p:attrNameLst>
                                          <p:attrName>style.visibility</p:attrName>
                                        </p:attrNameLst>
                                      </p:cBhvr>
                                      <p:to>
                                        <p:strVal val="visible"/>
                                      </p:to>
                                    </p:set>
                                    <p:animEffect transition="in" filter="wipe(down)">
                                      <p:cBhvr>
                                        <p:cTn id="29" dur="500"/>
                                        <p:tgtEl>
                                          <p:spTgt spid="638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6454" grpId="0" animBg="1"/>
      <p:bldP spid="1256455" grpId="0" animBg="1"/>
      <p:bldP spid="1256456" grpId="0"/>
      <p:bldP spid="63898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5"/>
          <p:cNvSpPr>
            <a:spLocks noGrp="1"/>
          </p:cNvSpPr>
          <p:nvPr>
            <p:ph type="sldNum" sz="quarter" idx="12"/>
          </p:nvPr>
        </p:nvSpPr>
        <p:spPr>
          <a:noFill/>
          <a:ln>
            <a:miter lim="800000"/>
            <a:headEnd/>
            <a:tailEnd/>
          </a:ln>
        </p:spPr>
        <p:txBody>
          <a:bodyPr/>
          <a:lstStyle/>
          <a:p>
            <a:fld id="{A9B43307-A541-4AC3-B97B-DCA299052141}" type="slidenum">
              <a:rPr lang="en-US"/>
              <a:pPr/>
              <a:t>107</a:t>
            </a:fld>
            <a:endParaRPr lang="en-US"/>
          </a:p>
        </p:txBody>
      </p:sp>
      <p:sp>
        <p:nvSpPr>
          <p:cNvPr id="111619" name="Rectangle 2"/>
          <p:cNvSpPr>
            <a:spLocks noGrp="1" noChangeArrowheads="1"/>
          </p:cNvSpPr>
          <p:nvPr>
            <p:ph type="title"/>
          </p:nvPr>
        </p:nvSpPr>
        <p:spPr/>
        <p:txBody>
          <a:bodyPr/>
          <a:lstStyle/>
          <a:p>
            <a:pPr eaLnBrk="1" hangingPunct="1"/>
            <a:r>
              <a:rPr lang="en-US" sz="2200" b="1" smtClean="0">
                <a:latin typeface="Rockwell" pitchFamily="18" charset="0"/>
              </a:rPr>
              <a:t>T2B: </a:t>
            </a:r>
            <a:r>
              <a:rPr lang="en-US" sz="1600" b="1" smtClean="0">
                <a:solidFill>
                  <a:srgbClr val="0099FF"/>
                </a:solidFill>
              </a:rPr>
              <a:t>	</a:t>
            </a:r>
            <a:r>
              <a:rPr lang="en-US" sz="1800" b="1" smtClean="0">
                <a:latin typeface="Rockwell" pitchFamily="18" charset="0"/>
              </a:rPr>
              <a:t>VHF/UHF operating practices; SSB phone, FM repeater, simplex, 	frequency offsets, splits and shifts, CTCSS, DTMF, tone squelch, 	carrier squelch, phonetics.</a:t>
            </a:r>
            <a:endParaRPr lang="en-US" sz="3600" smtClean="0"/>
          </a:p>
        </p:txBody>
      </p:sp>
      <p:sp>
        <p:nvSpPr>
          <p:cNvPr id="1257475" name="Rectangle 3"/>
          <p:cNvSpPr>
            <a:spLocks noGrp="1" noChangeArrowheads="1"/>
          </p:cNvSpPr>
          <p:nvPr>
            <p:ph type="body" idx="1"/>
          </p:nvPr>
        </p:nvSpPr>
        <p:spPr/>
        <p:txBody>
          <a:bodyPr/>
          <a:lstStyle/>
          <a:p>
            <a:pPr eaLnBrk="1" hangingPunct="1">
              <a:buFont typeface="Symbol" pitchFamily="18" charset="2"/>
              <a:buChar char=""/>
            </a:pPr>
            <a:r>
              <a:rPr lang="en-US" sz="1200" smtClean="0">
                <a:latin typeface="Rockwell" pitchFamily="18" charset="0"/>
              </a:rPr>
              <a:t>T2B1</a:t>
            </a:r>
            <a:r>
              <a:rPr lang="en-US" smtClean="0">
                <a:latin typeface="Rockwell" pitchFamily="18" charset="0"/>
              </a:rPr>
              <a:t>  </a:t>
            </a:r>
            <a:r>
              <a:rPr lang="en-US" sz="2000" smtClean="0">
                <a:latin typeface="Rockwell" pitchFamily="18" charset="0"/>
              </a:rPr>
              <a:t>Simplex communication is the term used to describe an amateur station that is transmitting and receiving on the same frequency.</a:t>
            </a: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lvl="1" eaLnBrk="1" hangingPunct="1">
              <a:buFont typeface="Symbol" pitchFamily="18" charset="2"/>
              <a:buChar char=""/>
            </a:pPr>
            <a:r>
              <a:rPr lang="en-US" sz="1800" smtClean="0">
                <a:solidFill>
                  <a:srgbClr val="FF0000"/>
                </a:solidFill>
                <a:latin typeface="Rockwell" pitchFamily="18" charset="0"/>
              </a:rPr>
              <a:t>No offset frequency used for simplex like with a repeater</a:t>
            </a:r>
          </a:p>
          <a:p>
            <a:pPr eaLnBrk="1" hangingPunct="1">
              <a:buFont typeface="Symbol" pitchFamily="18" charset="2"/>
              <a:buChar char=""/>
            </a:pPr>
            <a:endParaRPr lang="en-US" sz="2000" smtClean="0">
              <a:solidFill>
                <a:srgbClr val="FF0000"/>
              </a:solidFill>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000" b="1" smtClean="0">
              <a:latin typeface="Rockwell" pitchFamily="18" charset="0"/>
            </a:endParaRPr>
          </a:p>
          <a:p>
            <a:pPr lvl="1" eaLnBrk="1" hangingPunct="1">
              <a:buFont typeface="Symbol" pitchFamily="18" charset="2"/>
              <a:buChar char=""/>
            </a:pPr>
            <a:endParaRPr lang="en-US" sz="2000" smtClean="0">
              <a:latin typeface="Rockwell" pitchFamily="18" charset="0"/>
            </a:endParaRPr>
          </a:p>
        </p:txBody>
      </p:sp>
      <p:sp>
        <p:nvSpPr>
          <p:cNvPr id="1257476" name="Rectangle 4"/>
          <p:cNvSpPr>
            <a:spLocks noChangeArrowheads="1"/>
          </p:cNvSpPr>
          <p:nvPr/>
        </p:nvSpPr>
        <p:spPr bwMode="auto">
          <a:xfrm>
            <a:off x="962025" y="3390900"/>
            <a:ext cx="882650" cy="728663"/>
          </a:xfrm>
          <a:prstGeom prst="rect">
            <a:avLst/>
          </a:prstGeom>
          <a:noFill/>
          <a:ln w="12700" cap="sq">
            <a:solidFill>
              <a:schemeClr val="tx1"/>
            </a:solidFill>
            <a:miter lim="800000"/>
            <a:headEnd type="none" w="sm" len="sm"/>
            <a:tailEnd type="none" w="sm" len="sm"/>
          </a:ln>
          <a:effectLst/>
        </p:spPr>
        <p:txBody>
          <a:bodyPr wrap="none" anchor="ctr"/>
          <a:lstStyle/>
          <a:p>
            <a:pPr algn="ctr"/>
            <a:r>
              <a:rPr lang="en-US" sz="1100">
                <a:solidFill>
                  <a:schemeClr val="accent1"/>
                </a:solidFill>
                <a:latin typeface="Rockwell" pitchFamily="18" charset="0"/>
              </a:rPr>
              <a:t>Transmitting </a:t>
            </a:r>
          </a:p>
          <a:p>
            <a:pPr algn="ctr"/>
            <a:r>
              <a:rPr lang="en-US" sz="1100">
                <a:solidFill>
                  <a:schemeClr val="accent1"/>
                </a:solidFill>
                <a:latin typeface="Rockwell" pitchFamily="18" charset="0"/>
              </a:rPr>
              <a:t>Frequency:</a:t>
            </a:r>
          </a:p>
          <a:p>
            <a:pPr algn="ctr"/>
            <a:r>
              <a:rPr lang="en-US" sz="1100">
                <a:solidFill>
                  <a:schemeClr val="accent1"/>
                </a:solidFill>
                <a:latin typeface="Rockwell" pitchFamily="18" charset="0"/>
              </a:rPr>
              <a:t>146.52 MHz</a:t>
            </a:r>
          </a:p>
        </p:txBody>
      </p:sp>
      <p:sp>
        <p:nvSpPr>
          <p:cNvPr id="1257477" name="Text Box 5"/>
          <p:cNvSpPr txBox="1">
            <a:spLocks noChangeArrowheads="1"/>
          </p:cNvSpPr>
          <p:nvPr/>
        </p:nvSpPr>
        <p:spPr bwMode="auto">
          <a:xfrm>
            <a:off x="962025" y="3121025"/>
            <a:ext cx="84455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chemeClr val="accent1"/>
                </a:solidFill>
                <a:latin typeface="Rockwell" pitchFamily="18" charset="0"/>
              </a:rPr>
              <a:t>Xcvr #1</a:t>
            </a:r>
          </a:p>
        </p:txBody>
      </p:sp>
      <p:sp>
        <p:nvSpPr>
          <p:cNvPr id="1257478" name="Line 6"/>
          <p:cNvSpPr>
            <a:spLocks noChangeShapeType="1"/>
          </p:cNvSpPr>
          <p:nvPr/>
        </p:nvSpPr>
        <p:spPr bwMode="auto">
          <a:xfrm flipV="1">
            <a:off x="1922463" y="3775075"/>
            <a:ext cx="1036637" cy="0"/>
          </a:xfrm>
          <a:prstGeom prst="line">
            <a:avLst/>
          </a:prstGeom>
          <a:noFill/>
          <a:ln w="101600" cap="sq">
            <a:solidFill>
              <a:schemeClr val="accent1"/>
            </a:solidFill>
            <a:round/>
            <a:headEnd type="none" w="sm" len="sm"/>
            <a:tailEnd type="triangle" w="sm" len="sm"/>
          </a:ln>
          <a:effectLst/>
        </p:spPr>
        <p:txBody>
          <a:bodyPr wrap="none"/>
          <a:lstStyle/>
          <a:p>
            <a:endParaRPr lang="en-US"/>
          </a:p>
        </p:txBody>
      </p:sp>
      <p:sp>
        <p:nvSpPr>
          <p:cNvPr id="1257479" name="Text Box 7"/>
          <p:cNvSpPr txBox="1">
            <a:spLocks noChangeArrowheads="1"/>
          </p:cNvSpPr>
          <p:nvPr/>
        </p:nvSpPr>
        <p:spPr bwMode="auto">
          <a:xfrm>
            <a:off x="2959100" y="3121025"/>
            <a:ext cx="84455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chemeClr val="accent1"/>
                </a:solidFill>
                <a:latin typeface="Rockwell" pitchFamily="18" charset="0"/>
              </a:rPr>
              <a:t>Xcvr #2</a:t>
            </a:r>
          </a:p>
        </p:txBody>
      </p:sp>
      <p:sp>
        <p:nvSpPr>
          <p:cNvPr id="1257480" name="Rectangle 8"/>
          <p:cNvSpPr>
            <a:spLocks noChangeArrowheads="1"/>
          </p:cNvSpPr>
          <p:nvPr/>
        </p:nvSpPr>
        <p:spPr bwMode="auto">
          <a:xfrm>
            <a:off x="2959100" y="3390900"/>
            <a:ext cx="882650" cy="728663"/>
          </a:xfrm>
          <a:prstGeom prst="rect">
            <a:avLst/>
          </a:prstGeom>
          <a:noFill/>
          <a:ln w="12700" cap="sq">
            <a:solidFill>
              <a:schemeClr val="tx1"/>
            </a:solidFill>
            <a:miter lim="800000"/>
            <a:headEnd type="none" w="sm" len="sm"/>
            <a:tailEnd type="none" w="sm" len="sm"/>
          </a:ln>
          <a:effectLst/>
        </p:spPr>
        <p:txBody>
          <a:bodyPr wrap="none" anchor="ctr"/>
          <a:lstStyle/>
          <a:p>
            <a:pPr algn="ctr"/>
            <a:r>
              <a:rPr lang="en-US" sz="1100">
                <a:solidFill>
                  <a:schemeClr val="accent1"/>
                </a:solidFill>
                <a:latin typeface="Rockwell" pitchFamily="18" charset="0"/>
              </a:rPr>
              <a:t>Receiving</a:t>
            </a:r>
          </a:p>
          <a:p>
            <a:pPr algn="ctr"/>
            <a:r>
              <a:rPr lang="en-US" sz="1100">
                <a:solidFill>
                  <a:schemeClr val="accent1"/>
                </a:solidFill>
                <a:latin typeface="Rockwell" pitchFamily="18" charset="0"/>
              </a:rPr>
              <a:t>Frequency</a:t>
            </a:r>
          </a:p>
          <a:p>
            <a:pPr algn="ctr"/>
            <a:r>
              <a:rPr lang="en-US" sz="1100">
                <a:solidFill>
                  <a:schemeClr val="accent1"/>
                </a:solidFill>
                <a:latin typeface="Rockwell" pitchFamily="18" charset="0"/>
              </a:rPr>
              <a:t>146.52 MHz</a:t>
            </a:r>
          </a:p>
        </p:txBody>
      </p:sp>
      <p:sp>
        <p:nvSpPr>
          <p:cNvPr id="1257481" name="AutoShape 9"/>
          <p:cNvSpPr>
            <a:spLocks noChangeArrowheads="1"/>
          </p:cNvSpPr>
          <p:nvPr/>
        </p:nvSpPr>
        <p:spPr bwMode="auto">
          <a:xfrm>
            <a:off x="1998663" y="4465638"/>
            <a:ext cx="976312" cy="485775"/>
          </a:xfrm>
          <a:prstGeom prst="rightArrow">
            <a:avLst>
              <a:gd name="adj1" fmla="val 50000"/>
              <a:gd name="adj2" fmla="val 50245"/>
            </a:avLst>
          </a:prstGeom>
          <a:solidFill>
            <a:schemeClr val="bg1"/>
          </a:solidFill>
          <a:ln w="12700" cap="sq">
            <a:solidFill>
              <a:schemeClr val="tx1"/>
            </a:solidFill>
            <a:miter lim="800000"/>
            <a:headEnd type="none" w="sm" len="sm"/>
            <a:tailEnd type="none" w="sm" len="sm"/>
          </a:ln>
          <a:effectLst/>
        </p:spPr>
        <p:txBody>
          <a:bodyPr wrap="none" anchor="ctr"/>
          <a:lstStyle/>
          <a:p>
            <a:pPr algn="ctr"/>
            <a:r>
              <a:rPr lang="en-US" sz="1200">
                <a:solidFill>
                  <a:schemeClr val="accent1"/>
                </a:solidFill>
                <a:latin typeface="Rockwell" pitchFamily="18" charset="0"/>
              </a:rPr>
              <a:t>One way</a:t>
            </a:r>
          </a:p>
        </p:txBody>
      </p:sp>
      <p:sp>
        <p:nvSpPr>
          <p:cNvPr id="1257482" name="Text Box 10"/>
          <p:cNvSpPr txBox="1">
            <a:spLocks noChangeArrowheads="1"/>
          </p:cNvSpPr>
          <p:nvPr/>
        </p:nvSpPr>
        <p:spPr bwMode="auto">
          <a:xfrm>
            <a:off x="5110163" y="3121025"/>
            <a:ext cx="84455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chemeClr val="accent1"/>
                </a:solidFill>
                <a:latin typeface="Rockwell" pitchFamily="18" charset="0"/>
              </a:rPr>
              <a:t>Xcvr #3</a:t>
            </a:r>
          </a:p>
        </p:txBody>
      </p:sp>
      <p:sp>
        <p:nvSpPr>
          <p:cNvPr id="1257483" name="Text Box 11"/>
          <p:cNvSpPr txBox="1">
            <a:spLocks noChangeArrowheads="1"/>
          </p:cNvSpPr>
          <p:nvPr/>
        </p:nvSpPr>
        <p:spPr bwMode="auto">
          <a:xfrm>
            <a:off x="7069138" y="3121025"/>
            <a:ext cx="84455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chemeClr val="accent1"/>
                </a:solidFill>
                <a:latin typeface="Rockwell" pitchFamily="18" charset="0"/>
              </a:rPr>
              <a:t>Xcvr #4</a:t>
            </a:r>
          </a:p>
        </p:txBody>
      </p:sp>
      <p:sp>
        <p:nvSpPr>
          <p:cNvPr id="1257484" name="Rectangle 12"/>
          <p:cNvSpPr>
            <a:spLocks noChangeArrowheads="1"/>
          </p:cNvSpPr>
          <p:nvPr/>
        </p:nvSpPr>
        <p:spPr bwMode="auto">
          <a:xfrm>
            <a:off x="5110163" y="3390900"/>
            <a:ext cx="882650" cy="728663"/>
          </a:xfrm>
          <a:prstGeom prst="rect">
            <a:avLst/>
          </a:prstGeom>
          <a:noFill/>
          <a:ln w="12700" cap="sq">
            <a:solidFill>
              <a:schemeClr val="tx1"/>
            </a:solidFill>
            <a:miter lim="800000"/>
            <a:headEnd type="none" w="sm" len="sm"/>
            <a:tailEnd type="none" w="sm" len="sm"/>
          </a:ln>
          <a:effectLst/>
        </p:spPr>
        <p:txBody>
          <a:bodyPr wrap="none" anchor="ctr"/>
          <a:lstStyle/>
          <a:p>
            <a:pPr algn="ctr"/>
            <a:r>
              <a:rPr lang="en-US" sz="1100">
                <a:solidFill>
                  <a:schemeClr val="accent1"/>
                </a:solidFill>
                <a:latin typeface="Rockwell" pitchFamily="18" charset="0"/>
              </a:rPr>
              <a:t>Receiving</a:t>
            </a:r>
          </a:p>
          <a:p>
            <a:pPr algn="ctr"/>
            <a:r>
              <a:rPr lang="en-US" sz="1100">
                <a:solidFill>
                  <a:schemeClr val="accent1"/>
                </a:solidFill>
                <a:latin typeface="Rockwell" pitchFamily="18" charset="0"/>
              </a:rPr>
              <a:t>Frequency</a:t>
            </a:r>
          </a:p>
          <a:p>
            <a:pPr algn="ctr"/>
            <a:r>
              <a:rPr lang="en-US" sz="1100">
                <a:solidFill>
                  <a:schemeClr val="accent1"/>
                </a:solidFill>
                <a:latin typeface="Rockwell" pitchFamily="18" charset="0"/>
              </a:rPr>
              <a:t>446.00 MHz</a:t>
            </a:r>
          </a:p>
        </p:txBody>
      </p:sp>
      <p:sp>
        <p:nvSpPr>
          <p:cNvPr id="1257485" name="Line 13"/>
          <p:cNvSpPr>
            <a:spLocks noChangeShapeType="1"/>
          </p:cNvSpPr>
          <p:nvPr/>
        </p:nvSpPr>
        <p:spPr bwMode="auto">
          <a:xfrm flipH="1" flipV="1">
            <a:off x="5992813" y="3736975"/>
            <a:ext cx="998537" cy="0"/>
          </a:xfrm>
          <a:prstGeom prst="line">
            <a:avLst/>
          </a:prstGeom>
          <a:noFill/>
          <a:ln w="101600" cap="sq">
            <a:solidFill>
              <a:schemeClr val="accent1"/>
            </a:solidFill>
            <a:round/>
            <a:headEnd type="none" w="sm" len="sm"/>
            <a:tailEnd type="triangle" w="sm" len="sm"/>
          </a:ln>
          <a:effectLst/>
        </p:spPr>
        <p:txBody>
          <a:bodyPr wrap="none"/>
          <a:lstStyle/>
          <a:p>
            <a:endParaRPr lang="en-US"/>
          </a:p>
        </p:txBody>
      </p:sp>
      <p:sp>
        <p:nvSpPr>
          <p:cNvPr id="1257486" name="Rectangle 14"/>
          <p:cNvSpPr>
            <a:spLocks noChangeArrowheads="1"/>
          </p:cNvSpPr>
          <p:nvPr/>
        </p:nvSpPr>
        <p:spPr bwMode="auto">
          <a:xfrm>
            <a:off x="7069138" y="3390900"/>
            <a:ext cx="882650" cy="728663"/>
          </a:xfrm>
          <a:prstGeom prst="rect">
            <a:avLst/>
          </a:prstGeom>
          <a:noFill/>
          <a:ln w="12700" cap="sq">
            <a:solidFill>
              <a:schemeClr val="tx1"/>
            </a:solidFill>
            <a:miter lim="800000"/>
            <a:headEnd type="none" w="sm" len="sm"/>
            <a:tailEnd type="none" w="sm" len="sm"/>
          </a:ln>
          <a:effectLst/>
        </p:spPr>
        <p:txBody>
          <a:bodyPr wrap="none" anchor="ctr"/>
          <a:lstStyle/>
          <a:p>
            <a:pPr algn="ctr"/>
            <a:r>
              <a:rPr lang="en-US" sz="1100">
                <a:solidFill>
                  <a:schemeClr val="accent1"/>
                </a:solidFill>
                <a:latin typeface="Rockwell" pitchFamily="18" charset="0"/>
              </a:rPr>
              <a:t>Transmitting </a:t>
            </a:r>
          </a:p>
          <a:p>
            <a:pPr algn="ctr"/>
            <a:r>
              <a:rPr lang="en-US" sz="1100">
                <a:solidFill>
                  <a:schemeClr val="accent1"/>
                </a:solidFill>
                <a:latin typeface="Rockwell" pitchFamily="18" charset="0"/>
              </a:rPr>
              <a:t>Frequency:</a:t>
            </a:r>
          </a:p>
          <a:p>
            <a:pPr algn="ctr"/>
            <a:r>
              <a:rPr lang="en-US" sz="1100">
                <a:solidFill>
                  <a:schemeClr val="accent1"/>
                </a:solidFill>
                <a:latin typeface="Rockwell" pitchFamily="18" charset="0"/>
              </a:rPr>
              <a:t>446.00 MHz</a:t>
            </a:r>
          </a:p>
        </p:txBody>
      </p:sp>
      <p:sp>
        <p:nvSpPr>
          <p:cNvPr id="1257487" name="AutoShape 15"/>
          <p:cNvSpPr>
            <a:spLocks noChangeArrowheads="1"/>
          </p:cNvSpPr>
          <p:nvPr/>
        </p:nvSpPr>
        <p:spPr bwMode="auto">
          <a:xfrm>
            <a:off x="5916613" y="4351338"/>
            <a:ext cx="976312" cy="485775"/>
          </a:xfrm>
          <a:prstGeom prst="leftArrow">
            <a:avLst>
              <a:gd name="adj1" fmla="val 50000"/>
              <a:gd name="adj2" fmla="val 50245"/>
            </a:avLst>
          </a:prstGeom>
          <a:solidFill>
            <a:schemeClr val="bg1"/>
          </a:solidFill>
          <a:ln w="12700" cap="sq">
            <a:solidFill>
              <a:schemeClr val="tx1"/>
            </a:solidFill>
            <a:miter lim="800000"/>
            <a:headEnd type="none" w="sm" len="sm"/>
            <a:tailEnd type="none" w="sm" len="sm"/>
          </a:ln>
          <a:effectLst/>
        </p:spPr>
        <p:txBody>
          <a:bodyPr wrap="none" anchor="ctr"/>
          <a:lstStyle/>
          <a:p>
            <a:pPr algn="ctr"/>
            <a:r>
              <a:rPr lang="en-US" sz="1200">
                <a:solidFill>
                  <a:schemeClr val="accent1"/>
                </a:solidFill>
                <a:latin typeface="Rockwell" pitchFamily="18" charset="0"/>
              </a:rPr>
              <a:t>One Way</a:t>
            </a:r>
          </a:p>
        </p:txBody>
      </p:sp>
      <p:pic>
        <p:nvPicPr>
          <p:cNvPr id="1257488" name="Picture 16" descr="CarRight"/>
          <p:cNvPicPr>
            <a:picLocks noChangeAspect="1" noChangeArrowheads="1"/>
          </p:cNvPicPr>
          <p:nvPr/>
        </p:nvPicPr>
        <p:blipFill>
          <a:blip r:embed="rId2" cstate="print"/>
          <a:srcRect/>
          <a:stretch>
            <a:fillRect/>
          </a:stretch>
        </p:blipFill>
        <p:spPr bwMode="auto">
          <a:xfrm>
            <a:off x="1538288" y="5118100"/>
            <a:ext cx="1766887" cy="576263"/>
          </a:xfrm>
          <a:prstGeom prst="rect">
            <a:avLst/>
          </a:prstGeom>
          <a:noFill/>
          <a:ln w="9525">
            <a:noFill/>
            <a:miter lim="800000"/>
            <a:headEnd/>
            <a:tailEnd/>
          </a:ln>
        </p:spPr>
      </p:pic>
      <p:pic>
        <p:nvPicPr>
          <p:cNvPr id="1257489" name="Picture 17" descr="CarLeft"/>
          <p:cNvPicPr>
            <a:picLocks noChangeAspect="1" noChangeArrowheads="1"/>
          </p:cNvPicPr>
          <p:nvPr/>
        </p:nvPicPr>
        <p:blipFill>
          <a:blip r:embed="rId3" cstate="print"/>
          <a:srcRect/>
          <a:stretch>
            <a:fillRect/>
          </a:stretch>
        </p:blipFill>
        <p:spPr bwMode="auto">
          <a:xfrm>
            <a:off x="5724525" y="5118100"/>
            <a:ext cx="1765300" cy="561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57475">
                                            <p:txEl>
                                              <p:pRg st="0" end="0"/>
                                            </p:txEl>
                                          </p:spTgt>
                                        </p:tgtEl>
                                        <p:attrNameLst>
                                          <p:attrName>style.visibility</p:attrName>
                                        </p:attrNameLst>
                                      </p:cBhvr>
                                      <p:to>
                                        <p:strVal val="visible"/>
                                      </p:to>
                                    </p:set>
                                    <p:animEffect transition="in" filter="wipe(up)">
                                      <p:cBhvr>
                                        <p:cTn id="7" dur="500"/>
                                        <p:tgtEl>
                                          <p:spTgt spid="1257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57476">
                                            <p:bg/>
                                          </p:spTgt>
                                        </p:tgtEl>
                                        <p:attrNameLst>
                                          <p:attrName>style.visibility</p:attrName>
                                        </p:attrNameLst>
                                      </p:cBhvr>
                                      <p:to>
                                        <p:strVal val="visible"/>
                                      </p:to>
                                    </p:set>
                                    <p:animEffect transition="in" filter="wipe(left)">
                                      <p:cBhvr>
                                        <p:cTn id="12" dur="500"/>
                                        <p:tgtEl>
                                          <p:spTgt spid="1257476">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57476">
                                            <p:txEl>
                                              <p:pRg st="0" end="0"/>
                                            </p:txEl>
                                          </p:spTgt>
                                        </p:tgtEl>
                                        <p:attrNameLst>
                                          <p:attrName>style.visibility</p:attrName>
                                        </p:attrNameLst>
                                      </p:cBhvr>
                                      <p:to>
                                        <p:strVal val="visible"/>
                                      </p:to>
                                    </p:set>
                                    <p:animEffect transition="in" filter="wipe(left)">
                                      <p:cBhvr>
                                        <p:cTn id="15" dur="500"/>
                                        <p:tgtEl>
                                          <p:spTgt spid="1257476">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57476">
                                            <p:txEl>
                                              <p:pRg st="1" end="1"/>
                                            </p:txEl>
                                          </p:spTgt>
                                        </p:tgtEl>
                                        <p:attrNameLst>
                                          <p:attrName>style.visibility</p:attrName>
                                        </p:attrNameLst>
                                      </p:cBhvr>
                                      <p:to>
                                        <p:strVal val="visible"/>
                                      </p:to>
                                    </p:set>
                                    <p:animEffect transition="in" filter="wipe(left)">
                                      <p:cBhvr>
                                        <p:cTn id="18" dur="500"/>
                                        <p:tgtEl>
                                          <p:spTgt spid="1257476">
                                            <p:txEl>
                                              <p:pRg st="1" end="1"/>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57476">
                                            <p:txEl>
                                              <p:pRg st="2" end="2"/>
                                            </p:txEl>
                                          </p:spTgt>
                                        </p:tgtEl>
                                        <p:attrNameLst>
                                          <p:attrName>style.visibility</p:attrName>
                                        </p:attrNameLst>
                                      </p:cBhvr>
                                      <p:to>
                                        <p:strVal val="visible"/>
                                      </p:to>
                                    </p:set>
                                    <p:animEffect transition="in" filter="wipe(left)">
                                      <p:cBhvr>
                                        <p:cTn id="21" dur="500"/>
                                        <p:tgtEl>
                                          <p:spTgt spid="1257476">
                                            <p:txEl>
                                              <p:pRg st="2" end="2"/>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57477"/>
                                        </p:tgtEl>
                                        <p:attrNameLst>
                                          <p:attrName>style.visibility</p:attrName>
                                        </p:attrNameLst>
                                      </p:cBhvr>
                                      <p:to>
                                        <p:strVal val="visible"/>
                                      </p:to>
                                    </p:set>
                                    <p:animEffect transition="in" filter="wipe(left)">
                                      <p:cBhvr>
                                        <p:cTn id="24" dur="500"/>
                                        <p:tgtEl>
                                          <p:spTgt spid="125747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57478"/>
                                        </p:tgtEl>
                                        <p:attrNameLst>
                                          <p:attrName>style.visibility</p:attrName>
                                        </p:attrNameLst>
                                      </p:cBhvr>
                                      <p:to>
                                        <p:strVal val="visible"/>
                                      </p:to>
                                    </p:set>
                                    <p:animEffect transition="in" filter="wipe(left)">
                                      <p:cBhvr>
                                        <p:cTn id="27" dur="500"/>
                                        <p:tgtEl>
                                          <p:spTgt spid="1257478"/>
                                        </p:tgtEl>
                                      </p:cBhvr>
                                    </p:animEffect>
                                  </p:childTnLst>
                                </p:cTn>
                              </p:par>
                              <p:par>
                                <p:cTn id="28" presetID="22" presetClass="entr" presetSubtype="8" fill="hold" nodeType="withEffect">
                                  <p:stCondLst>
                                    <p:cond delay="0"/>
                                  </p:stCondLst>
                                  <p:childTnLst>
                                    <p:set>
                                      <p:cBhvr>
                                        <p:cTn id="29" dur="1" fill="hold">
                                          <p:stCondLst>
                                            <p:cond delay="0"/>
                                          </p:stCondLst>
                                        </p:cTn>
                                        <p:tgtEl>
                                          <p:spTgt spid="1257479">
                                            <p:txEl>
                                              <p:pRg st="0" end="0"/>
                                            </p:txEl>
                                          </p:spTgt>
                                        </p:tgtEl>
                                        <p:attrNameLst>
                                          <p:attrName>style.visibility</p:attrName>
                                        </p:attrNameLst>
                                      </p:cBhvr>
                                      <p:to>
                                        <p:strVal val="visible"/>
                                      </p:to>
                                    </p:set>
                                    <p:animEffect transition="in" filter="wipe(left)">
                                      <p:cBhvr>
                                        <p:cTn id="30" dur="500"/>
                                        <p:tgtEl>
                                          <p:spTgt spid="1257479">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257480"/>
                                        </p:tgtEl>
                                        <p:attrNameLst>
                                          <p:attrName>style.visibility</p:attrName>
                                        </p:attrNameLst>
                                      </p:cBhvr>
                                      <p:to>
                                        <p:strVal val="visible"/>
                                      </p:to>
                                    </p:set>
                                    <p:animEffect transition="in" filter="wipe(left)">
                                      <p:cBhvr>
                                        <p:cTn id="33" dur="500"/>
                                        <p:tgtEl>
                                          <p:spTgt spid="1257480"/>
                                        </p:tgtEl>
                                      </p:cBhvr>
                                    </p:animEffect>
                                  </p:childTnLst>
                                </p:cTn>
                              </p:par>
                              <p:par>
                                <p:cTn id="34" presetID="22" presetClass="entr" presetSubtype="8" fill="hold" nodeType="withEffect">
                                  <p:stCondLst>
                                    <p:cond delay="0"/>
                                  </p:stCondLst>
                                  <p:childTnLst>
                                    <p:set>
                                      <p:cBhvr>
                                        <p:cTn id="35" dur="1" fill="hold">
                                          <p:stCondLst>
                                            <p:cond delay="0"/>
                                          </p:stCondLst>
                                        </p:cTn>
                                        <p:tgtEl>
                                          <p:spTgt spid="1257488"/>
                                        </p:tgtEl>
                                        <p:attrNameLst>
                                          <p:attrName>style.visibility</p:attrName>
                                        </p:attrNameLst>
                                      </p:cBhvr>
                                      <p:to>
                                        <p:strVal val="visible"/>
                                      </p:to>
                                    </p:set>
                                    <p:animEffect transition="in" filter="wipe(left)">
                                      <p:cBhvr>
                                        <p:cTn id="36" dur="500"/>
                                        <p:tgtEl>
                                          <p:spTgt spid="125748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57481"/>
                                        </p:tgtEl>
                                        <p:attrNameLst>
                                          <p:attrName>style.visibility</p:attrName>
                                        </p:attrNameLst>
                                      </p:cBhvr>
                                      <p:to>
                                        <p:strVal val="visible"/>
                                      </p:to>
                                    </p:set>
                                    <p:animEffect transition="in" filter="wipe(left)">
                                      <p:cBhvr>
                                        <p:cTn id="39" dur="500"/>
                                        <p:tgtEl>
                                          <p:spTgt spid="125748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257482"/>
                                        </p:tgtEl>
                                        <p:attrNameLst>
                                          <p:attrName>style.visibility</p:attrName>
                                        </p:attrNameLst>
                                      </p:cBhvr>
                                      <p:to>
                                        <p:strVal val="visible"/>
                                      </p:to>
                                    </p:set>
                                    <p:animEffect transition="in" filter="wipe(right)">
                                      <p:cBhvr>
                                        <p:cTn id="44" dur="500"/>
                                        <p:tgtEl>
                                          <p:spTgt spid="1257482"/>
                                        </p:tgtEl>
                                      </p:cBhvr>
                                    </p:animEffect>
                                  </p:childTnLst>
                                </p:cTn>
                              </p:par>
                              <p:par>
                                <p:cTn id="45" presetID="22" presetClass="entr" presetSubtype="2" fill="hold" nodeType="withEffect">
                                  <p:stCondLst>
                                    <p:cond delay="0"/>
                                  </p:stCondLst>
                                  <p:childTnLst>
                                    <p:set>
                                      <p:cBhvr>
                                        <p:cTn id="46" dur="1" fill="hold">
                                          <p:stCondLst>
                                            <p:cond delay="0"/>
                                          </p:stCondLst>
                                        </p:cTn>
                                        <p:tgtEl>
                                          <p:spTgt spid="1257483">
                                            <p:txEl>
                                              <p:pRg st="0" end="0"/>
                                            </p:txEl>
                                          </p:spTgt>
                                        </p:tgtEl>
                                        <p:attrNameLst>
                                          <p:attrName>style.visibility</p:attrName>
                                        </p:attrNameLst>
                                      </p:cBhvr>
                                      <p:to>
                                        <p:strVal val="visible"/>
                                      </p:to>
                                    </p:set>
                                    <p:animEffect transition="in" filter="wipe(right)">
                                      <p:cBhvr>
                                        <p:cTn id="47" dur="500"/>
                                        <p:tgtEl>
                                          <p:spTgt spid="1257483">
                                            <p:txEl>
                                              <p:pRg st="0" end="0"/>
                                            </p:txEl>
                                          </p:spTgt>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257484"/>
                                        </p:tgtEl>
                                        <p:attrNameLst>
                                          <p:attrName>style.visibility</p:attrName>
                                        </p:attrNameLst>
                                      </p:cBhvr>
                                      <p:to>
                                        <p:strVal val="visible"/>
                                      </p:to>
                                    </p:set>
                                    <p:animEffect transition="in" filter="wipe(right)">
                                      <p:cBhvr>
                                        <p:cTn id="50" dur="500"/>
                                        <p:tgtEl>
                                          <p:spTgt spid="1257484"/>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1257485"/>
                                        </p:tgtEl>
                                        <p:attrNameLst>
                                          <p:attrName>style.visibility</p:attrName>
                                        </p:attrNameLst>
                                      </p:cBhvr>
                                      <p:to>
                                        <p:strVal val="visible"/>
                                      </p:to>
                                    </p:set>
                                    <p:animEffect transition="in" filter="wipe(right)">
                                      <p:cBhvr>
                                        <p:cTn id="53" dur="500"/>
                                        <p:tgtEl>
                                          <p:spTgt spid="1257485"/>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257486"/>
                                        </p:tgtEl>
                                        <p:attrNameLst>
                                          <p:attrName>style.visibility</p:attrName>
                                        </p:attrNameLst>
                                      </p:cBhvr>
                                      <p:to>
                                        <p:strVal val="visible"/>
                                      </p:to>
                                    </p:set>
                                    <p:animEffect transition="in" filter="wipe(right)">
                                      <p:cBhvr>
                                        <p:cTn id="56" dur="500"/>
                                        <p:tgtEl>
                                          <p:spTgt spid="1257486"/>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1257487"/>
                                        </p:tgtEl>
                                        <p:attrNameLst>
                                          <p:attrName>style.visibility</p:attrName>
                                        </p:attrNameLst>
                                      </p:cBhvr>
                                      <p:to>
                                        <p:strVal val="visible"/>
                                      </p:to>
                                    </p:set>
                                    <p:animEffect transition="in" filter="wipe(right)">
                                      <p:cBhvr>
                                        <p:cTn id="59" dur="500"/>
                                        <p:tgtEl>
                                          <p:spTgt spid="1257487"/>
                                        </p:tgtEl>
                                      </p:cBhvr>
                                    </p:animEffect>
                                  </p:childTnLst>
                                </p:cTn>
                              </p:par>
                              <p:par>
                                <p:cTn id="60" presetID="22" presetClass="entr" presetSubtype="2" fill="hold" nodeType="withEffect">
                                  <p:stCondLst>
                                    <p:cond delay="0"/>
                                  </p:stCondLst>
                                  <p:childTnLst>
                                    <p:set>
                                      <p:cBhvr>
                                        <p:cTn id="61" dur="1" fill="hold">
                                          <p:stCondLst>
                                            <p:cond delay="0"/>
                                          </p:stCondLst>
                                        </p:cTn>
                                        <p:tgtEl>
                                          <p:spTgt spid="1257489"/>
                                        </p:tgtEl>
                                        <p:attrNameLst>
                                          <p:attrName>style.visibility</p:attrName>
                                        </p:attrNameLst>
                                      </p:cBhvr>
                                      <p:to>
                                        <p:strVal val="visible"/>
                                      </p:to>
                                    </p:set>
                                    <p:animEffect transition="in" filter="wipe(right)">
                                      <p:cBhvr>
                                        <p:cTn id="62" dur="500"/>
                                        <p:tgtEl>
                                          <p:spTgt spid="125748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nodeType="clickEffect">
                                  <p:stCondLst>
                                    <p:cond delay="0"/>
                                  </p:stCondLst>
                                  <p:childTnLst>
                                    <p:set>
                                      <p:cBhvr>
                                        <p:cTn id="66" dur="1" fill="hold">
                                          <p:stCondLst>
                                            <p:cond delay="0"/>
                                          </p:stCondLst>
                                        </p:cTn>
                                        <p:tgtEl>
                                          <p:spTgt spid="1257475">
                                            <p:txEl>
                                              <p:pRg st="11" end="11"/>
                                            </p:txEl>
                                          </p:spTgt>
                                        </p:tgtEl>
                                        <p:attrNameLst>
                                          <p:attrName>style.visibility</p:attrName>
                                        </p:attrNameLst>
                                      </p:cBhvr>
                                      <p:to>
                                        <p:strVal val="visible"/>
                                      </p:to>
                                    </p:set>
                                    <p:animEffect transition="in" filter="wipe(down)">
                                      <p:cBhvr>
                                        <p:cTn id="67" dur="500"/>
                                        <p:tgtEl>
                                          <p:spTgt spid="125747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7476" grpId="0" build="allAtOnce" animBg="1"/>
      <p:bldP spid="1257477" grpId="0"/>
      <p:bldP spid="1257478" grpId="0" animBg="1"/>
      <p:bldP spid="1257480" grpId="0" animBg="1"/>
      <p:bldP spid="1257481" grpId="0" animBg="1"/>
      <p:bldP spid="1257482" grpId="0"/>
      <p:bldP spid="1257484" grpId="0" animBg="1"/>
      <p:bldP spid="1257485" grpId="0" animBg="1"/>
      <p:bldP spid="1257486" grpId="0" animBg="1"/>
      <p:bldP spid="125748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p:cNvSpPr>
            <a:spLocks noGrp="1"/>
          </p:cNvSpPr>
          <p:nvPr>
            <p:ph type="sldNum" sz="quarter" idx="12"/>
          </p:nvPr>
        </p:nvSpPr>
        <p:spPr>
          <a:noFill/>
          <a:ln>
            <a:miter lim="800000"/>
            <a:headEnd/>
            <a:tailEnd/>
          </a:ln>
        </p:spPr>
        <p:txBody>
          <a:bodyPr/>
          <a:lstStyle/>
          <a:p>
            <a:fld id="{5877074B-4FB8-455B-B5D5-8DEFBBDBB782}" type="slidenum">
              <a:rPr lang="en-US"/>
              <a:pPr/>
              <a:t>108</a:t>
            </a:fld>
            <a:endParaRPr lang="en-US"/>
          </a:p>
        </p:txBody>
      </p:sp>
      <p:sp>
        <p:nvSpPr>
          <p:cNvPr id="112643" name="Rectangle 2"/>
          <p:cNvSpPr>
            <a:spLocks noGrp="1" noChangeArrowheads="1"/>
          </p:cNvSpPr>
          <p:nvPr>
            <p:ph type="title"/>
          </p:nvPr>
        </p:nvSpPr>
        <p:spPr/>
        <p:txBody>
          <a:bodyPr/>
          <a:lstStyle/>
          <a:p>
            <a:pPr eaLnBrk="1" hangingPunct="1"/>
            <a:r>
              <a:rPr lang="en-US" sz="2200" b="1" smtClean="0">
                <a:latin typeface="Rockwell" pitchFamily="18" charset="0"/>
              </a:rPr>
              <a:t>T2B: </a:t>
            </a:r>
            <a:r>
              <a:rPr lang="en-US" sz="1600" b="1" smtClean="0">
                <a:solidFill>
                  <a:srgbClr val="0099FF"/>
                </a:solidFill>
              </a:rPr>
              <a:t>	</a:t>
            </a:r>
            <a:r>
              <a:rPr lang="en-US" sz="1800" b="1" smtClean="0">
                <a:latin typeface="Rockwell" pitchFamily="18" charset="0"/>
              </a:rPr>
              <a:t>VHF/UHF operating practices; SSB phone, FM repeater, simplex, 	frequency offsets, splits and shifts, CTCSS, DTMF, tone squelch, 	carrier squelch, phonetics.</a:t>
            </a:r>
            <a:endParaRPr lang="en-US" sz="3600" smtClean="0"/>
          </a:p>
        </p:txBody>
      </p:sp>
      <p:sp>
        <p:nvSpPr>
          <p:cNvPr id="1258499" name="Rectangle 3"/>
          <p:cNvSpPr>
            <a:spLocks noGrp="1" noChangeArrowheads="1"/>
          </p:cNvSpPr>
          <p:nvPr>
            <p:ph type="body" idx="1"/>
          </p:nvPr>
        </p:nvSpPr>
        <p:spPr>
          <a:xfrm>
            <a:off x="0" y="1470025"/>
            <a:ext cx="8642350" cy="1612900"/>
          </a:xfrm>
        </p:spPr>
        <p:txBody>
          <a:bodyPr/>
          <a:lstStyle/>
          <a:p>
            <a:pPr eaLnBrk="1" hangingPunct="1">
              <a:buFont typeface="Symbol" pitchFamily="18" charset="2"/>
              <a:buChar char=""/>
            </a:pPr>
            <a:r>
              <a:rPr lang="en-US" sz="1200" smtClean="0">
                <a:latin typeface="Rockwell" pitchFamily="18" charset="0"/>
              </a:rPr>
              <a:t>T2B2</a:t>
            </a:r>
            <a:r>
              <a:rPr lang="en-US" sz="1400" smtClean="0">
                <a:latin typeface="Rockwell" pitchFamily="18" charset="0"/>
              </a:rPr>
              <a:t> </a:t>
            </a:r>
            <a:r>
              <a:rPr lang="en-US" smtClean="0">
                <a:latin typeface="Rockwell" pitchFamily="18" charset="0"/>
              </a:rPr>
              <a:t>  </a:t>
            </a:r>
            <a:r>
              <a:rPr lang="en-US" sz="2000" smtClean="0">
                <a:latin typeface="Rockwell" pitchFamily="18" charset="0"/>
              </a:rPr>
              <a:t>CTCSS is the term used to describe the use of a sub-audible tone transmitted with normal voice audio to open the squelch of a receiver  </a:t>
            </a:r>
            <a:r>
              <a:rPr lang="en-US" sz="2400" smtClean="0">
                <a:latin typeface="Rockwell" pitchFamily="18" charset="0"/>
              </a:rPr>
              <a:t> </a:t>
            </a:r>
            <a:r>
              <a:rPr lang="en-US" sz="2000" smtClean="0">
                <a:solidFill>
                  <a:srgbClr val="FF0000"/>
                </a:solidFill>
                <a:latin typeface="Rockwell" pitchFamily="18" charset="0"/>
              </a:rPr>
              <a:t>(CTCSS – </a:t>
            </a:r>
            <a:r>
              <a:rPr lang="en-US" sz="2000" b="1" smtClean="0">
                <a:solidFill>
                  <a:srgbClr val="FF0000"/>
                </a:solidFill>
                <a:latin typeface="Rockwell" pitchFamily="18" charset="0"/>
              </a:rPr>
              <a:t>C</a:t>
            </a:r>
            <a:r>
              <a:rPr lang="en-US" sz="2000" smtClean="0">
                <a:solidFill>
                  <a:srgbClr val="FF0000"/>
                </a:solidFill>
                <a:latin typeface="Rockwell" pitchFamily="18" charset="0"/>
              </a:rPr>
              <a:t>ontinuous </a:t>
            </a:r>
            <a:r>
              <a:rPr lang="en-US" sz="2000" b="1" smtClean="0">
                <a:solidFill>
                  <a:srgbClr val="FF0000"/>
                </a:solidFill>
                <a:latin typeface="Rockwell" pitchFamily="18" charset="0"/>
              </a:rPr>
              <a:t>T</a:t>
            </a:r>
            <a:r>
              <a:rPr lang="en-US" sz="2000" smtClean="0">
                <a:solidFill>
                  <a:srgbClr val="FF0000"/>
                </a:solidFill>
                <a:latin typeface="Rockwell" pitchFamily="18" charset="0"/>
              </a:rPr>
              <a:t>one-</a:t>
            </a:r>
            <a:r>
              <a:rPr lang="en-US" sz="2000" b="1" smtClean="0">
                <a:solidFill>
                  <a:srgbClr val="FF0000"/>
                </a:solidFill>
                <a:latin typeface="Rockwell" pitchFamily="18" charset="0"/>
              </a:rPr>
              <a:t>C</a:t>
            </a:r>
            <a:r>
              <a:rPr lang="en-US" sz="2000" smtClean="0">
                <a:solidFill>
                  <a:srgbClr val="FF0000"/>
                </a:solidFill>
                <a:latin typeface="Rockwell" pitchFamily="18" charset="0"/>
              </a:rPr>
              <a:t>oded </a:t>
            </a:r>
            <a:r>
              <a:rPr lang="en-US" sz="2000" b="1" smtClean="0">
                <a:solidFill>
                  <a:srgbClr val="FF0000"/>
                </a:solidFill>
                <a:latin typeface="Rockwell" pitchFamily="18" charset="0"/>
              </a:rPr>
              <a:t>S</a:t>
            </a:r>
            <a:r>
              <a:rPr lang="en-US" sz="2000" smtClean="0">
                <a:solidFill>
                  <a:srgbClr val="FF0000"/>
                </a:solidFill>
                <a:latin typeface="Rockwell" pitchFamily="18" charset="0"/>
              </a:rPr>
              <a:t>quelch </a:t>
            </a:r>
            <a:r>
              <a:rPr lang="en-US" sz="2000" b="1" smtClean="0">
                <a:solidFill>
                  <a:srgbClr val="FF0000"/>
                </a:solidFill>
                <a:latin typeface="Rockwell" pitchFamily="18" charset="0"/>
              </a:rPr>
              <a:t>S</a:t>
            </a:r>
            <a:r>
              <a:rPr lang="en-US" sz="2000" smtClean="0">
                <a:solidFill>
                  <a:srgbClr val="FF0000"/>
                </a:solidFill>
                <a:latin typeface="Rockwell" pitchFamily="18" charset="0"/>
              </a:rPr>
              <a:t>ystem)</a:t>
            </a:r>
          </a:p>
          <a:p>
            <a:pPr lvl="4" eaLnBrk="1" hangingPunct="1">
              <a:buFont typeface="Symbol" pitchFamily="18" charset="2"/>
              <a:buChar char=""/>
            </a:pPr>
            <a:r>
              <a:rPr lang="en-US" sz="1800" smtClean="0">
                <a:solidFill>
                  <a:srgbClr val="FF0000"/>
                </a:solidFill>
                <a:latin typeface="Rockwell" pitchFamily="18" charset="0"/>
              </a:rPr>
              <a:t>Also called a PL tone.</a:t>
            </a:r>
          </a:p>
          <a:p>
            <a:pPr eaLnBrk="1" hangingPunct="1">
              <a:buFont typeface="Symbol" pitchFamily="18" charset="2"/>
              <a:buChar char=""/>
            </a:pPr>
            <a:endParaRPr lang="en-US" sz="2800" smtClean="0">
              <a:solidFill>
                <a:srgbClr val="FF0000"/>
              </a:solidFill>
              <a:latin typeface="Rockwell" pitchFamily="18" charset="0"/>
            </a:endParaRPr>
          </a:p>
          <a:p>
            <a:pPr eaLnBrk="1" hangingPunct="1">
              <a:buFont typeface="Symbol" pitchFamily="18" charset="2"/>
              <a:buChar char=""/>
            </a:pPr>
            <a:endParaRPr lang="en-US" sz="2800" smtClean="0">
              <a:solidFill>
                <a:srgbClr val="FF0000"/>
              </a:solidFill>
              <a:latin typeface="Rockwell" pitchFamily="18" charset="0"/>
            </a:endParaRPr>
          </a:p>
          <a:p>
            <a:pPr eaLnBrk="1" hangingPunct="1">
              <a:buFont typeface="Symbol" pitchFamily="18" charset="2"/>
              <a:buNone/>
            </a:pPr>
            <a:endParaRPr lang="en-US" sz="2400" smtClean="0">
              <a:solidFill>
                <a:srgbClr val="FF0000"/>
              </a:solidFill>
              <a:latin typeface="Rockwell" pitchFamily="18" charset="0"/>
            </a:endParaRPr>
          </a:p>
          <a:p>
            <a:pPr lvl="4" eaLnBrk="1" hangingPunct="1"/>
            <a:endParaRPr lang="en-US" sz="1800" smtClean="0">
              <a:solidFill>
                <a:srgbClr val="FF0000"/>
              </a:solidFill>
              <a:latin typeface="Rockwell" pitchFamily="18" charset="0"/>
            </a:endParaRPr>
          </a:p>
          <a:p>
            <a:pPr lvl="4" eaLnBrk="1" hangingPunct="1"/>
            <a:endParaRPr lang="en-US" sz="1800" smtClean="0">
              <a:solidFill>
                <a:srgbClr val="FF0000"/>
              </a:solidFill>
              <a:latin typeface="Rockwell" pitchFamily="18" charset="0"/>
            </a:endParaRPr>
          </a:p>
          <a:p>
            <a:pPr lvl="4" eaLnBrk="1" hangingPunct="1"/>
            <a:endParaRPr lang="en-US" sz="1800" smtClean="0">
              <a:solidFill>
                <a:srgbClr val="FF0000"/>
              </a:solidFill>
              <a:latin typeface="Rockwell" pitchFamily="18" charset="0"/>
            </a:endParaRPr>
          </a:p>
          <a:p>
            <a:pPr lvl="4" eaLnBrk="1" hangingPunct="1"/>
            <a:endParaRPr lang="en-US" sz="1800" smtClean="0">
              <a:solidFill>
                <a:srgbClr val="FF0000"/>
              </a:solidFill>
              <a:latin typeface="Rockwell" pitchFamily="18" charset="0"/>
            </a:endParaRPr>
          </a:p>
          <a:p>
            <a:pPr lvl="4" eaLnBrk="1" hangingPunct="1"/>
            <a:endParaRPr lang="en-US" sz="1800" smtClean="0">
              <a:solidFill>
                <a:srgbClr val="FF0000"/>
              </a:solidFill>
              <a:latin typeface="Rockwell" pitchFamily="18" charset="0"/>
            </a:endParaRPr>
          </a:p>
          <a:p>
            <a:pPr lvl="4" eaLnBrk="1" hangingPunct="1"/>
            <a:endParaRPr lang="en-US" sz="1800" smtClean="0">
              <a:solidFill>
                <a:srgbClr val="FF0000"/>
              </a:solidFill>
              <a:latin typeface="Rockwell" pitchFamily="18" charset="0"/>
            </a:endParaRPr>
          </a:p>
          <a:p>
            <a:pPr lvl="4" eaLnBrk="1" hangingPunct="1"/>
            <a:endParaRPr lang="en-US" sz="1800" smtClean="0">
              <a:solidFill>
                <a:srgbClr val="FF0000"/>
              </a:solidFill>
              <a:latin typeface="Rockwell" pitchFamily="18" charset="0"/>
            </a:endParaRPr>
          </a:p>
          <a:p>
            <a:pPr lvl="4" eaLnBrk="1" hangingPunct="1"/>
            <a:endParaRPr lang="en-US" sz="1800" smtClean="0">
              <a:solidFill>
                <a:srgbClr val="FF0000"/>
              </a:solidFill>
              <a:latin typeface="Rockwell" pitchFamily="18" charset="0"/>
            </a:endParaRPr>
          </a:p>
          <a:p>
            <a:pPr lvl="4" eaLnBrk="1" hangingPunct="1"/>
            <a:endParaRPr lang="en-US" sz="1800" smtClean="0">
              <a:latin typeface="Rockwell" pitchFamily="18" charset="0"/>
            </a:endParaRPr>
          </a:p>
        </p:txBody>
      </p:sp>
      <p:sp>
        <p:nvSpPr>
          <p:cNvPr id="696325" name="Rectangle 5"/>
          <p:cNvSpPr>
            <a:spLocks noChangeArrowheads="1"/>
          </p:cNvSpPr>
          <p:nvPr/>
        </p:nvSpPr>
        <p:spPr bwMode="auto">
          <a:xfrm>
            <a:off x="2228850" y="3813175"/>
            <a:ext cx="4416425" cy="2219325"/>
          </a:xfrm>
          <a:prstGeom prst="rect">
            <a:avLst/>
          </a:prstGeom>
          <a:noFill/>
          <a:ln w="12700" cap="sq">
            <a:noFill/>
            <a:miter lim="800000"/>
            <a:headEnd type="none" w="sm" len="sm"/>
            <a:tailEnd type="none" w="sm" len="sm"/>
          </a:ln>
        </p:spPr>
        <p:txBody>
          <a:bodyPr anchor="ctr">
            <a:spAutoFit/>
          </a:bodyPr>
          <a:lstStyle/>
          <a:p>
            <a:r>
              <a:rPr lang="en-US" sz="1400">
                <a:solidFill>
                  <a:srgbClr val="FF0000"/>
                </a:solidFill>
                <a:latin typeface="Rockwell" pitchFamily="18" charset="0"/>
              </a:rPr>
              <a:t>67.0 Hz     94.8 Hz   131.8 Hz   171.3 Hz   203.5 Hz </a:t>
            </a:r>
            <a:br>
              <a:rPr lang="en-US" sz="1400">
                <a:solidFill>
                  <a:srgbClr val="FF0000"/>
                </a:solidFill>
                <a:latin typeface="Rockwell" pitchFamily="18" charset="0"/>
              </a:rPr>
            </a:br>
            <a:r>
              <a:rPr lang="en-US" sz="1400">
                <a:solidFill>
                  <a:srgbClr val="FF0000"/>
                </a:solidFill>
                <a:latin typeface="Rockwell" pitchFamily="18" charset="0"/>
              </a:rPr>
              <a:t>69.3 Hz     97.4 Hz   136.5 Hz   173.8 Hz   206.5 Hz </a:t>
            </a:r>
            <a:br>
              <a:rPr lang="en-US" sz="1400">
                <a:solidFill>
                  <a:srgbClr val="FF0000"/>
                </a:solidFill>
                <a:latin typeface="Rockwell" pitchFamily="18" charset="0"/>
              </a:rPr>
            </a:br>
            <a:r>
              <a:rPr lang="en-US" sz="1400">
                <a:solidFill>
                  <a:srgbClr val="FF0000"/>
                </a:solidFill>
                <a:latin typeface="Rockwell" pitchFamily="18" charset="0"/>
              </a:rPr>
              <a:t>71.9 Hz   100.0 Hz   141.3 Hz   177.3 Hz   210.7 Hz </a:t>
            </a:r>
            <a:br>
              <a:rPr lang="en-US" sz="1400">
                <a:solidFill>
                  <a:srgbClr val="FF0000"/>
                </a:solidFill>
                <a:latin typeface="Rockwell" pitchFamily="18" charset="0"/>
              </a:rPr>
            </a:br>
            <a:r>
              <a:rPr lang="en-US" sz="1400">
                <a:solidFill>
                  <a:srgbClr val="FF0000"/>
                </a:solidFill>
                <a:latin typeface="Rockwell" pitchFamily="18" charset="0"/>
              </a:rPr>
              <a:t>74.4 Hz   103.5 Hz   146.2 Hz   179.9 Hz   218.1 Hz </a:t>
            </a:r>
            <a:br>
              <a:rPr lang="en-US" sz="1400">
                <a:solidFill>
                  <a:srgbClr val="FF0000"/>
                </a:solidFill>
                <a:latin typeface="Rockwell" pitchFamily="18" charset="0"/>
              </a:rPr>
            </a:br>
            <a:r>
              <a:rPr lang="en-US" sz="1400">
                <a:solidFill>
                  <a:srgbClr val="FF0000"/>
                </a:solidFill>
                <a:latin typeface="Rockwell" pitchFamily="18" charset="0"/>
              </a:rPr>
              <a:t>77.0 Hz   107.2 Hz   151.4 Hz   183.5 Hz   225.7 Hz </a:t>
            </a:r>
            <a:br>
              <a:rPr lang="en-US" sz="1400">
                <a:solidFill>
                  <a:srgbClr val="FF0000"/>
                </a:solidFill>
                <a:latin typeface="Rockwell" pitchFamily="18" charset="0"/>
              </a:rPr>
            </a:br>
            <a:r>
              <a:rPr lang="en-US" sz="1400">
                <a:solidFill>
                  <a:srgbClr val="FF0000"/>
                </a:solidFill>
                <a:latin typeface="Rockwell" pitchFamily="18" charset="0"/>
              </a:rPr>
              <a:t>79.7 Hz   110.9 Hz   156.7 Hz   186.2 Hz   229.1 Hz </a:t>
            </a:r>
            <a:br>
              <a:rPr lang="en-US" sz="1400">
                <a:solidFill>
                  <a:srgbClr val="FF0000"/>
                </a:solidFill>
                <a:latin typeface="Rockwell" pitchFamily="18" charset="0"/>
              </a:rPr>
            </a:br>
            <a:r>
              <a:rPr lang="en-US" sz="1400">
                <a:solidFill>
                  <a:srgbClr val="FF0000"/>
                </a:solidFill>
                <a:latin typeface="Rockwell" pitchFamily="18" charset="0"/>
              </a:rPr>
              <a:t>82.5 Hz   114.8 Hz   159.8 Hz   189.9 Hz   233.6 Hz </a:t>
            </a:r>
            <a:br>
              <a:rPr lang="en-US" sz="1400">
                <a:solidFill>
                  <a:srgbClr val="FF0000"/>
                </a:solidFill>
                <a:latin typeface="Rockwell" pitchFamily="18" charset="0"/>
              </a:rPr>
            </a:br>
            <a:r>
              <a:rPr lang="en-US" sz="1400">
                <a:solidFill>
                  <a:srgbClr val="FF0000"/>
                </a:solidFill>
                <a:latin typeface="Rockwell" pitchFamily="18" charset="0"/>
              </a:rPr>
              <a:t>85.4 Hz   118.8 Hz   162.2 Hz   192.8 Hz   241.8 Hz </a:t>
            </a:r>
            <a:br>
              <a:rPr lang="en-US" sz="1400">
                <a:solidFill>
                  <a:srgbClr val="FF0000"/>
                </a:solidFill>
                <a:latin typeface="Rockwell" pitchFamily="18" charset="0"/>
              </a:rPr>
            </a:br>
            <a:r>
              <a:rPr lang="en-US" sz="1400">
                <a:solidFill>
                  <a:srgbClr val="FF0000"/>
                </a:solidFill>
                <a:latin typeface="Rockwell" pitchFamily="18" charset="0"/>
              </a:rPr>
              <a:t>88.5 Hz   123.0 Hz   165.5 Hz   196.6 Hz   250.3 Hz </a:t>
            </a:r>
            <a:br>
              <a:rPr lang="en-US" sz="1400">
                <a:solidFill>
                  <a:srgbClr val="FF0000"/>
                </a:solidFill>
                <a:latin typeface="Rockwell" pitchFamily="18" charset="0"/>
              </a:rPr>
            </a:br>
            <a:r>
              <a:rPr lang="en-US" sz="1400">
                <a:solidFill>
                  <a:srgbClr val="FF0000"/>
                </a:solidFill>
                <a:latin typeface="Rockwell" pitchFamily="18" charset="0"/>
              </a:rPr>
              <a:t>91.5 Hz   127.3 Hz   167.9 Hz   199.5 Hz   254.1 Hz</a:t>
            </a:r>
          </a:p>
        </p:txBody>
      </p:sp>
      <p:sp>
        <p:nvSpPr>
          <p:cNvPr id="696324" name="Rectangle 4"/>
          <p:cNvSpPr>
            <a:spLocks noChangeArrowheads="1"/>
          </p:cNvSpPr>
          <p:nvPr/>
        </p:nvSpPr>
        <p:spPr bwMode="auto">
          <a:xfrm>
            <a:off x="2997200" y="3313113"/>
            <a:ext cx="2508250" cy="366712"/>
          </a:xfrm>
          <a:prstGeom prst="rect">
            <a:avLst/>
          </a:prstGeom>
          <a:noFill/>
          <a:ln w="12700" cap="sq">
            <a:noFill/>
            <a:miter lim="800000"/>
            <a:headEnd type="none" w="sm" len="sm"/>
            <a:tailEnd type="none" w="sm" len="sm"/>
          </a:ln>
        </p:spPr>
        <p:txBody>
          <a:bodyPr wrap="none" anchor="ctr">
            <a:spAutoFit/>
          </a:bodyPr>
          <a:lstStyle/>
          <a:p>
            <a:r>
              <a:rPr lang="en-US" b="1">
                <a:latin typeface="Arial" charset="0"/>
              </a:rPr>
              <a:t>CTCSS Tones In Use</a:t>
            </a:r>
            <a:r>
              <a:rPr lang="en-US">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58499">
                                            <p:txEl>
                                              <p:pRg st="0" end="0"/>
                                            </p:txEl>
                                          </p:spTgt>
                                        </p:tgtEl>
                                        <p:attrNameLst>
                                          <p:attrName>style.visibility</p:attrName>
                                        </p:attrNameLst>
                                      </p:cBhvr>
                                      <p:to>
                                        <p:strVal val="visible"/>
                                      </p:to>
                                    </p:set>
                                    <p:animEffect transition="in" filter="wipe(up)">
                                      <p:cBhvr>
                                        <p:cTn id="7" dur="500"/>
                                        <p:tgtEl>
                                          <p:spTgt spid="1258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58499">
                                            <p:txEl>
                                              <p:pRg st="1" end="1"/>
                                            </p:txEl>
                                          </p:spTgt>
                                        </p:tgtEl>
                                        <p:attrNameLst>
                                          <p:attrName>style.visibility</p:attrName>
                                        </p:attrNameLst>
                                      </p:cBhvr>
                                      <p:to>
                                        <p:strVal val="visible"/>
                                      </p:to>
                                    </p:set>
                                    <p:animEffect transition="in" filter="wipe(left)">
                                      <p:cBhvr>
                                        <p:cTn id="12" dur="500"/>
                                        <p:tgtEl>
                                          <p:spTgt spid="12584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96324"/>
                                        </p:tgtEl>
                                        <p:attrNameLst>
                                          <p:attrName>style.visibility</p:attrName>
                                        </p:attrNameLst>
                                      </p:cBhvr>
                                      <p:to>
                                        <p:strVal val="visible"/>
                                      </p:to>
                                    </p:set>
                                    <p:animEffect transition="in" filter="wipe(down)">
                                      <p:cBhvr>
                                        <p:cTn id="17" dur="500"/>
                                        <p:tgtEl>
                                          <p:spTgt spid="6963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96325"/>
                                        </p:tgtEl>
                                        <p:attrNameLst>
                                          <p:attrName>style.visibility</p:attrName>
                                        </p:attrNameLst>
                                      </p:cBhvr>
                                      <p:to>
                                        <p:strVal val="visible"/>
                                      </p:to>
                                    </p:set>
                                    <p:animEffect transition="in" filter="wipe(down)">
                                      <p:cBhvr>
                                        <p:cTn id="20" dur="500"/>
                                        <p:tgtEl>
                                          <p:spTgt spid="69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5" grpId="0"/>
      <p:bldP spid="69632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a:ln>
            <a:miter lim="800000"/>
            <a:headEnd/>
            <a:tailEnd/>
          </a:ln>
        </p:spPr>
        <p:txBody>
          <a:bodyPr/>
          <a:lstStyle/>
          <a:p>
            <a:fld id="{39653F71-923B-4563-8B39-865A8A780101}" type="slidenum">
              <a:rPr lang="en-US"/>
              <a:pPr/>
              <a:t>109</a:t>
            </a:fld>
            <a:endParaRPr lang="en-US"/>
          </a:p>
        </p:txBody>
      </p:sp>
      <p:sp>
        <p:nvSpPr>
          <p:cNvPr id="113667" name="Rectangle 2"/>
          <p:cNvSpPr>
            <a:spLocks noGrp="1" noChangeArrowheads="1"/>
          </p:cNvSpPr>
          <p:nvPr>
            <p:ph type="title"/>
          </p:nvPr>
        </p:nvSpPr>
        <p:spPr/>
        <p:txBody>
          <a:bodyPr/>
          <a:lstStyle/>
          <a:p>
            <a:pPr eaLnBrk="1" hangingPunct="1"/>
            <a:r>
              <a:rPr lang="en-US" sz="2200" b="1" smtClean="0">
                <a:latin typeface="Rockwell" pitchFamily="18" charset="0"/>
              </a:rPr>
              <a:t>T2B: </a:t>
            </a:r>
            <a:r>
              <a:rPr lang="en-US" sz="1600" b="1" smtClean="0">
                <a:solidFill>
                  <a:srgbClr val="0099FF"/>
                </a:solidFill>
              </a:rPr>
              <a:t>	</a:t>
            </a:r>
            <a:r>
              <a:rPr lang="en-US" sz="1800" b="1" smtClean="0">
                <a:latin typeface="Rockwell" pitchFamily="18" charset="0"/>
              </a:rPr>
              <a:t>VHF/UHF operating practices; SSB phone, FM repeater, simplex, 	frequency offsets, splits and shifts, CTCSS, DTMF, tone squelch, 	carrier squelch, phonetics.</a:t>
            </a:r>
            <a:endParaRPr lang="en-US" sz="3600" smtClean="0"/>
          </a:p>
        </p:txBody>
      </p:sp>
      <p:sp>
        <p:nvSpPr>
          <p:cNvPr id="1259523" name="Rectangle 3"/>
          <p:cNvSpPr>
            <a:spLocks noGrp="1" noChangeArrowheads="1"/>
          </p:cNvSpPr>
          <p:nvPr>
            <p:ph type="body" idx="1"/>
          </p:nvPr>
        </p:nvSpPr>
        <p:spPr>
          <a:xfrm>
            <a:off x="309563" y="1431925"/>
            <a:ext cx="8642350" cy="5184775"/>
          </a:xfrm>
        </p:spPr>
        <p:txBody>
          <a:bodyPr/>
          <a:lstStyle/>
          <a:p>
            <a:pPr eaLnBrk="1" hangingPunct="1">
              <a:buFont typeface="Symbol" pitchFamily="18" charset="2"/>
              <a:buChar char=""/>
            </a:pPr>
            <a:r>
              <a:rPr lang="en-US" sz="1200" smtClean="0">
                <a:latin typeface="Rockwell" pitchFamily="18" charset="0"/>
              </a:rPr>
              <a:t>T2B3</a:t>
            </a:r>
            <a:r>
              <a:rPr lang="en-US" smtClean="0">
                <a:latin typeface="Rockwell" pitchFamily="18" charset="0"/>
              </a:rPr>
              <a:t>  </a:t>
            </a:r>
            <a:r>
              <a:rPr lang="en-US" sz="2000" smtClean="0">
                <a:latin typeface="Rockwell" pitchFamily="18" charset="0"/>
              </a:rPr>
              <a:t>Carrier squelch describes the muting of receiver audio controlled solely by the presence or absence of an RF signal.</a:t>
            </a:r>
            <a:endParaRPr lang="en-US" sz="2000" smtClean="0">
              <a:solidFill>
                <a:srgbClr val="FF0000"/>
              </a:solidFill>
              <a:latin typeface="Rockwell" pitchFamily="18" charset="0"/>
            </a:endParaRPr>
          </a:p>
          <a:p>
            <a:pPr eaLnBrk="1" hangingPunct="1">
              <a:buFont typeface="Symbol" pitchFamily="18" charset="2"/>
              <a:buChar char=""/>
            </a:pPr>
            <a:r>
              <a:rPr lang="en-US" sz="1200" smtClean="0">
                <a:latin typeface="Rockwell" pitchFamily="18" charset="0"/>
              </a:rPr>
              <a:t>T2B4</a:t>
            </a:r>
            <a:r>
              <a:rPr lang="en-US" sz="3600" smtClean="0">
                <a:latin typeface="Rockwell" pitchFamily="18" charset="0"/>
              </a:rPr>
              <a:t>  </a:t>
            </a:r>
            <a:r>
              <a:rPr lang="en-US" sz="2000" smtClean="0">
                <a:latin typeface="Rockwell" pitchFamily="18" charset="0"/>
              </a:rPr>
              <a:t>Common problems that cause you to be able to hear but not access a repeater even when transmitting with the proper offset:</a:t>
            </a:r>
          </a:p>
          <a:p>
            <a:pPr eaLnBrk="1" hangingPunct="1">
              <a:buFont typeface="Symbol" pitchFamily="18" charset="2"/>
              <a:buChar char=""/>
            </a:pPr>
            <a:endParaRPr lang="en-US" sz="2000" smtClean="0">
              <a:latin typeface="Rockwell" pitchFamily="18" charset="0"/>
            </a:endParaRPr>
          </a:p>
          <a:p>
            <a:pPr lvl="2" eaLnBrk="1" hangingPunct="1">
              <a:buFont typeface="Wingdings" pitchFamily="2" charset="2"/>
              <a:buChar char="Ø"/>
            </a:pPr>
            <a:r>
              <a:rPr lang="en-US" sz="1800" smtClean="0">
                <a:latin typeface="Rockwell" pitchFamily="18" charset="0"/>
              </a:rPr>
              <a:t>The repeater receiver requires audio burst for access</a:t>
            </a:r>
          </a:p>
          <a:p>
            <a:pPr lvl="2" eaLnBrk="1" hangingPunct="1">
              <a:buFont typeface="Wingdings" pitchFamily="2" charset="2"/>
              <a:buChar char="Ø"/>
            </a:pPr>
            <a:endParaRPr lang="en-US" sz="1800" smtClean="0">
              <a:latin typeface="Rockwell" pitchFamily="18" charset="0"/>
            </a:endParaRPr>
          </a:p>
          <a:p>
            <a:pPr lvl="2" eaLnBrk="1" hangingPunct="1">
              <a:buFont typeface="Wingdings" pitchFamily="2" charset="2"/>
              <a:buChar char="Ø"/>
            </a:pPr>
            <a:r>
              <a:rPr lang="en-US" sz="1800" smtClean="0">
                <a:latin typeface="Rockwell" pitchFamily="18" charset="0"/>
              </a:rPr>
              <a:t>The repeater receiver requires a CTCSS tone for access</a:t>
            </a:r>
          </a:p>
          <a:p>
            <a:pPr lvl="4" eaLnBrk="1" hangingPunct="1"/>
            <a:r>
              <a:rPr lang="en-US" sz="1600" smtClean="0">
                <a:solidFill>
                  <a:srgbClr val="FF0000"/>
                </a:solidFill>
                <a:latin typeface="Rockwell" pitchFamily="18" charset="0"/>
              </a:rPr>
              <a:t>CTCSS – </a:t>
            </a:r>
            <a:r>
              <a:rPr lang="en-US" sz="1600" b="1" smtClean="0">
                <a:solidFill>
                  <a:srgbClr val="FF0000"/>
                </a:solidFill>
                <a:latin typeface="Rockwell" pitchFamily="18" charset="0"/>
              </a:rPr>
              <a:t>C</a:t>
            </a:r>
            <a:r>
              <a:rPr lang="en-US" sz="1600" smtClean="0">
                <a:solidFill>
                  <a:srgbClr val="FF0000"/>
                </a:solidFill>
                <a:latin typeface="Rockwell" pitchFamily="18" charset="0"/>
              </a:rPr>
              <a:t>ontinuous </a:t>
            </a:r>
            <a:r>
              <a:rPr lang="en-US" sz="1600" b="1" smtClean="0">
                <a:solidFill>
                  <a:srgbClr val="FF0000"/>
                </a:solidFill>
                <a:latin typeface="Rockwell" pitchFamily="18" charset="0"/>
              </a:rPr>
              <a:t>T</a:t>
            </a:r>
            <a:r>
              <a:rPr lang="en-US" sz="1600" smtClean="0">
                <a:solidFill>
                  <a:srgbClr val="FF0000"/>
                </a:solidFill>
                <a:latin typeface="Rockwell" pitchFamily="18" charset="0"/>
              </a:rPr>
              <a:t>one </a:t>
            </a:r>
            <a:r>
              <a:rPr lang="en-US" sz="1600" b="1" smtClean="0">
                <a:solidFill>
                  <a:srgbClr val="FF0000"/>
                </a:solidFill>
                <a:latin typeface="Rockwell" pitchFamily="18" charset="0"/>
              </a:rPr>
              <a:t>C</a:t>
            </a:r>
            <a:r>
              <a:rPr lang="en-US" sz="1600" smtClean="0">
                <a:solidFill>
                  <a:srgbClr val="FF0000"/>
                </a:solidFill>
                <a:latin typeface="Rockwell" pitchFamily="18" charset="0"/>
              </a:rPr>
              <a:t>ontrol </a:t>
            </a:r>
            <a:r>
              <a:rPr lang="en-US" sz="1600" b="1" smtClean="0">
                <a:solidFill>
                  <a:srgbClr val="FF0000"/>
                </a:solidFill>
                <a:latin typeface="Rockwell" pitchFamily="18" charset="0"/>
              </a:rPr>
              <a:t>S</a:t>
            </a:r>
            <a:r>
              <a:rPr lang="en-US" sz="1600" smtClean="0">
                <a:solidFill>
                  <a:srgbClr val="FF0000"/>
                </a:solidFill>
                <a:latin typeface="Rockwell" pitchFamily="18" charset="0"/>
              </a:rPr>
              <a:t>quelch </a:t>
            </a:r>
            <a:r>
              <a:rPr lang="en-US" sz="1600" b="1" smtClean="0">
                <a:solidFill>
                  <a:srgbClr val="FF0000"/>
                </a:solidFill>
                <a:latin typeface="Rockwell" pitchFamily="18" charset="0"/>
              </a:rPr>
              <a:t>S</a:t>
            </a:r>
            <a:r>
              <a:rPr lang="en-US" sz="1600" smtClean="0">
                <a:solidFill>
                  <a:srgbClr val="FF0000"/>
                </a:solidFill>
                <a:latin typeface="Rockwell" pitchFamily="18" charset="0"/>
              </a:rPr>
              <a:t>ystem</a:t>
            </a:r>
          </a:p>
          <a:p>
            <a:pPr lvl="4" eaLnBrk="1" hangingPunct="1">
              <a:buFontTx/>
              <a:buNone/>
            </a:pPr>
            <a:endParaRPr lang="en-US" sz="1600" smtClean="0">
              <a:solidFill>
                <a:srgbClr val="FF0000"/>
              </a:solidFill>
              <a:latin typeface="Rockwell" pitchFamily="18" charset="0"/>
            </a:endParaRPr>
          </a:p>
          <a:p>
            <a:pPr lvl="2" eaLnBrk="1" hangingPunct="1">
              <a:buFont typeface="Wingdings" pitchFamily="2" charset="2"/>
              <a:buChar char="Ø"/>
            </a:pPr>
            <a:r>
              <a:rPr lang="en-US" sz="1800" smtClean="0">
                <a:latin typeface="Rockwell" pitchFamily="18" charset="0"/>
              </a:rPr>
              <a:t>The repeater receiver may require a DCS tone sequence for access</a:t>
            </a:r>
          </a:p>
          <a:p>
            <a:pPr lvl="4" eaLnBrk="1" hangingPunct="1"/>
            <a:r>
              <a:rPr lang="en-US" sz="1600" smtClean="0">
                <a:solidFill>
                  <a:srgbClr val="FF0000"/>
                </a:solidFill>
                <a:latin typeface="Rockwell" pitchFamily="18" charset="0"/>
              </a:rPr>
              <a:t>DCS – </a:t>
            </a:r>
            <a:r>
              <a:rPr lang="en-US" sz="1600" b="1" smtClean="0">
                <a:solidFill>
                  <a:srgbClr val="FF0000"/>
                </a:solidFill>
                <a:latin typeface="Rockwell" pitchFamily="18" charset="0"/>
              </a:rPr>
              <a:t>D</a:t>
            </a:r>
            <a:r>
              <a:rPr lang="en-US" sz="1600" smtClean="0">
                <a:solidFill>
                  <a:srgbClr val="FF0000"/>
                </a:solidFill>
                <a:latin typeface="Rockwell" pitchFamily="18" charset="0"/>
              </a:rPr>
              <a:t>igital </a:t>
            </a:r>
            <a:r>
              <a:rPr lang="en-US" sz="1600" b="1" smtClean="0">
                <a:solidFill>
                  <a:srgbClr val="FF0000"/>
                </a:solidFill>
                <a:latin typeface="Rockwell" pitchFamily="18" charset="0"/>
              </a:rPr>
              <a:t>C</a:t>
            </a:r>
            <a:r>
              <a:rPr lang="en-US" sz="1600" smtClean="0">
                <a:solidFill>
                  <a:srgbClr val="FF0000"/>
                </a:solidFill>
                <a:latin typeface="Rockwell" pitchFamily="18" charset="0"/>
              </a:rPr>
              <a:t>ode </a:t>
            </a:r>
            <a:r>
              <a:rPr lang="en-US" sz="1600" b="1" smtClean="0">
                <a:solidFill>
                  <a:srgbClr val="FF0000"/>
                </a:solidFill>
                <a:latin typeface="Rockwell" pitchFamily="18" charset="0"/>
              </a:rPr>
              <a:t>S</a:t>
            </a:r>
            <a:r>
              <a:rPr lang="en-US" sz="1600" smtClean="0">
                <a:solidFill>
                  <a:srgbClr val="FF0000"/>
                </a:solidFill>
                <a:latin typeface="Rockwell" pitchFamily="18" charset="0"/>
              </a:rPr>
              <a:t>quelch</a:t>
            </a:r>
          </a:p>
          <a:p>
            <a:pPr lvl="4" eaLnBrk="1" hangingPunct="1"/>
            <a:endParaRPr lang="en-US" sz="400" smtClean="0">
              <a:latin typeface="Rockwell" pitchFamily="18" charset="0"/>
            </a:endParaRPr>
          </a:p>
          <a:p>
            <a:pPr eaLnBrk="1" hangingPunct="1">
              <a:buFont typeface="Symbol" pitchFamily="18" charset="2"/>
              <a:buChar char=""/>
            </a:pPr>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59523">
                                            <p:txEl>
                                              <p:pRg st="0" end="0"/>
                                            </p:txEl>
                                          </p:spTgt>
                                        </p:tgtEl>
                                        <p:attrNameLst>
                                          <p:attrName>style.visibility</p:attrName>
                                        </p:attrNameLst>
                                      </p:cBhvr>
                                      <p:to>
                                        <p:strVal val="visible"/>
                                      </p:to>
                                    </p:set>
                                    <p:animEffect transition="in" filter="wipe(up)">
                                      <p:cBhvr>
                                        <p:cTn id="7" dur="500"/>
                                        <p:tgtEl>
                                          <p:spTgt spid="12595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59523">
                                            <p:txEl>
                                              <p:pRg st="1" end="1"/>
                                            </p:txEl>
                                          </p:spTgt>
                                        </p:tgtEl>
                                        <p:attrNameLst>
                                          <p:attrName>style.visibility</p:attrName>
                                        </p:attrNameLst>
                                      </p:cBhvr>
                                      <p:to>
                                        <p:strVal val="visible"/>
                                      </p:to>
                                    </p:set>
                                    <p:animEffect transition="in" filter="wipe(left)">
                                      <p:cBhvr>
                                        <p:cTn id="12" dur="500"/>
                                        <p:tgtEl>
                                          <p:spTgt spid="12595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59523">
                                            <p:txEl>
                                              <p:pRg st="3" end="3"/>
                                            </p:txEl>
                                          </p:spTgt>
                                        </p:tgtEl>
                                        <p:attrNameLst>
                                          <p:attrName>style.visibility</p:attrName>
                                        </p:attrNameLst>
                                      </p:cBhvr>
                                      <p:to>
                                        <p:strVal val="visible"/>
                                      </p:to>
                                    </p:set>
                                    <p:animEffect transition="in" filter="wipe(left)">
                                      <p:cBhvr>
                                        <p:cTn id="17" dur="500"/>
                                        <p:tgtEl>
                                          <p:spTgt spid="125952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59523">
                                            <p:txEl>
                                              <p:pRg st="5" end="5"/>
                                            </p:txEl>
                                          </p:spTgt>
                                        </p:tgtEl>
                                        <p:attrNameLst>
                                          <p:attrName>style.visibility</p:attrName>
                                        </p:attrNameLst>
                                      </p:cBhvr>
                                      <p:to>
                                        <p:strVal val="visible"/>
                                      </p:to>
                                    </p:set>
                                    <p:animEffect transition="in" filter="wipe(left)">
                                      <p:cBhvr>
                                        <p:cTn id="22" dur="500"/>
                                        <p:tgtEl>
                                          <p:spTgt spid="1259523">
                                            <p:txEl>
                                              <p:pRg st="5" end="5"/>
                                            </p:txEl>
                                          </p:spTgt>
                                        </p:tgtEl>
                                      </p:cBhvr>
                                    </p:animEffect>
                                  </p:childTnLst>
                                </p:cTn>
                              </p:par>
                            </p:childTnLst>
                          </p:cTn>
                        </p:par>
                        <p:par>
                          <p:cTn id="23" fill="hold" nodeType="afterGroup">
                            <p:stCondLst>
                              <p:cond delay="500"/>
                            </p:stCondLst>
                            <p:childTnLst>
                              <p:par>
                                <p:cTn id="24" presetID="22" presetClass="entr" presetSubtype="8" fill="hold" nodeType="afterEffect">
                                  <p:stCondLst>
                                    <p:cond delay="0"/>
                                  </p:stCondLst>
                                  <p:childTnLst>
                                    <p:set>
                                      <p:cBhvr>
                                        <p:cTn id="25" dur="1" fill="hold">
                                          <p:stCondLst>
                                            <p:cond delay="0"/>
                                          </p:stCondLst>
                                        </p:cTn>
                                        <p:tgtEl>
                                          <p:spTgt spid="1259523">
                                            <p:txEl>
                                              <p:pRg st="6" end="6"/>
                                            </p:txEl>
                                          </p:spTgt>
                                        </p:tgtEl>
                                        <p:attrNameLst>
                                          <p:attrName>style.visibility</p:attrName>
                                        </p:attrNameLst>
                                      </p:cBhvr>
                                      <p:to>
                                        <p:strVal val="visible"/>
                                      </p:to>
                                    </p:set>
                                    <p:animEffect transition="in" filter="wipe(left)">
                                      <p:cBhvr>
                                        <p:cTn id="26" dur="500"/>
                                        <p:tgtEl>
                                          <p:spTgt spid="1259523">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259523">
                                            <p:txEl>
                                              <p:pRg st="8" end="8"/>
                                            </p:txEl>
                                          </p:spTgt>
                                        </p:tgtEl>
                                        <p:attrNameLst>
                                          <p:attrName>style.visibility</p:attrName>
                                        </p:attrNameLst>
                                      </p:cBhvr>
                                      <p:to>
                                        <p:strVal val="visible"/>
                                      </p:to>
                                    </p:set>
                                    <p:animEffect transition="in" filter="wipe(down)">
                                      <p:cBhvr>
                                        <p:cTn id="31" dur="500"/>
                                        <p:tgtEl>
                                          <p:spTgt spid="1259523">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59523">
                                            <p:txEl>
                                              <p:pRg st="9" end="9"/>
                                            </p:txEl>
                                          </p:spTgt>
                                        </p:tgtEl>
                                        <p:attrNameLst>
                                          <p:attrName>style.visibility</p:attrName>
                                        </p:attrNameLst>
                                      </p:cBhvr>
                                      <p:to>
                                        <p:strVal val="visible"/>
                                      </p:to>
                                    </p:set>
                                    <p:animEffect transition="in" filter="wipe(down)">
                                      <p:cBhvr>
                                        <p:cTn id="34" dur="500"/>
                                        <p:tgtEl>
                                          <p:spTgt spid="12595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a:ln>
            <a:miter lim="800000"/>
            <a:headEnd/>
            <a:tailEnd/>
          </a:ln>
        </p:spPr>
        <p:txBody>
          <a:bodyPr/>
          <a:lstStyle/>
          <a:p>
            <a:fld id="{4C795E0A-C4DF-4D73-9E93-0DCCB17394F6}" type="slidenum">
              <a:rPr lang="en-US"/>
              <a:pPr/>
              <a:t>11</a:t>
            </a:fld>
            <a:endParaRPr lang="en-US"/>
          </a:p>
        </p:txBody>
      </p:sp>
      <p:sp>
        <p:nvSpPr>
          <p:cNvPr id="13315" name="Rectangle 2"/>
          <p:cNvSpPr>
            <a:spLocks noGrp="1" noChangeArrowheads="1"/>
          </p:cNvSpPr>
          <p:nvPr>
            <p:ph type="title"/>
          </p:nvPr>
        </p:nvSpPr>
        <p:spPr>
          <a:xfrm>
            <a:off x="231775" y="549275"/>
            <a:ext cx="8912225" cy="614363"/>
          </a:xfrm>
        </p:spPr>
        <p:txBody>
          <a:bodyPr/>
          <a:lstStyle/>
          <a:p>
            <a:pPr eaLnBrk="1" hangingPunct="1"/>
            <a:r>
              <a:rPr lang="en-US" sz="2600" b="1" smtClean="0">
                <a:latin typeface="Rockwell" pitchFamily="18" charset="0"/>
              </a:rPr>
              <a:t>T1B: </a:t>
            </a:r>
            <a:r>
              <a:rPr lang="en-US" sz="1800" b="1" smtClean="0"/>
              <a:t>	</a:t>
            </a:r>
            <a:r>
              <a:rPr lang="en-US" sz="1800" b="1" smtClean="0">
                <a:latin typeface="Rockwell" pitchFamily="18" charset="0"/>
              </a:rPr>
              <a:t>Authorized frequencies; frequency allocations, ITU regions, 	emission type, restricted sub-bands, spectrum sharing, 	transmissions near band edges.</a:t>
            </a:r>
            <a:r>
              <a:rPr lang="en-US" sz="1800" b="1" smtClean="0"/>
              <a:t>	</a:t>
            </a:r>
            <a:r>
              <a:rPr lang="en-US" sz="1800" b="1" smtClean="0">
                <a:solidFill>
                  <a:srgbClr val="0099FF"/>
                </a:solidFill>
              </a:rPr>
              <a:t>			         	</a:t>
            </a:r>
          </a:p>
        </p:txBody>
      </p:sp>
      <p:sp>
        <p:nvSpPr>
          <p:cNvPr id="587779" name="Rectangle 3"/>
          <p:cNvSpPr>
            <a:spLocks noGrp="1" noChangeArrowheads="1"/>
          </p:cNvSpPr>
          <p:nvPr>
            <p:ph type="body" idx="1"/>
          </p:nvPr>
        </p:nvSpPr>
        <p:spPr>
          <a:xfrm>
            <a:off x="0" y="1547813"/>
            <a:ext cx="8642350" cy="5070475"/>
          </a:xfrm>
        </p:spPr>
        <p:txBody>
          <a:bodyPr/>
          <a:lstStyle/>
          <a:p>
            <a:pPr lvl="1" eaLnBrk="1" hangingPunct="1">
              <a:lnSpc>
                <a:spcPct val="90000"/>
              </a:lnSpc>
            </a:pPr>
            <a:r>
              <a:rPr lang="en-US" sz="1200" smtClean="0">
                <a:latin typeface="Rockwell" pitchFamily="18" charset="0"/>
              </a:rPr>
              <a:t>T1B6</a:t>
            </a:r>
            <a:r>
              <a:rPr lang="en-US" sz="1400" smtClean="0">
                <a:latin typeface="Rockwell" pitchFamily="18" charset="0"/>
              </a:rPr>
              <a:t>  </a:t>
            </a:r>
            <a:r>
              <a:rPr lang="en-US" sz="2000" smtClean="0">
                <a:latin typeface="Rockwell" pitchFamily="18" charset="0"/>
              </a:rPr>
              <a:t>A Technician Class operator is authorized to operate on a 23 cm frequency of 1296 MHz.</a:t>
            </a: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600" smtClean="0">
              <a:solidFill>
                <a:srgbClr val="FF0000"/>
              </a:solidFill>
              <a:latin typeface="Rockwell" pitchFamily="18" charset="0"/>
            </a:endParaRPr>
          </a:p>
          <a:p>
            <a:pPr lvl="1" eaLnBrk="1" hangingPunct="1">
              <a:lnSpc>
                <a:spcPct val="90000"/>
              </a:lnSpc>
            </a:pPr>
            <a:r>
              <a:rPr lang="en-US" sz="1200" smtClean="0">
                <a:latin typeface="Rockwell" pitchFamily="18" charset="0"/>
              </a:rPr>
              <a:t>T1B7</a:t>
            </a:r>
            <a:r>
              <a:rPr lang="en-US" sz="2400" smtClean="0">
                <a:latin typeface="Rockwell" pitchFamily="18" charset="0"/>
              </a:rPr>
              <a:t>  </a:t>
            </a:r>
            <a:r>
              <a:rPr lang="en-US" sz="2000" smtClean="0">
                <a:latin typeface="Rockwell" pitchFamily="18" charset="0"/>
              </a:rPr>
              <a:t>Transmitting on 223.500 MHz, you are using the 1.25 meter band.</a:t>
            </a:r>
          </a:p>
          <a:p>
            <a:pPr lvl="1" eaLnBrk="1" hangingPunct="1">
              <a:lnSpc>
                <a:spcPct val="90000"/>
              </a:lnSpc>
            </a:pPr>
            <a:endParaRPr lang="en-US" sz="2000" smtClean="0">
              <a:latin typeface="Rockwell" pitchFamily="18" charset="0"/>
            </a:endParaRPr>
          </a:p>
          <a:p>
            <a:pPr lvl="1" eaLnBrk="1" hangingPunct="1">
              <a:lnSpc>
                <a:spcPct val="90000"/>
              </a:lnSpc>
            </a:pPr>
            <a:endParaRPr lang="en-US" sz="24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r>
              <a:rPr lang="en-US" sz="1200" smtClean="0">
                <a:latin typeface="Rockwell" pitchFamily="18" charset="0"/>
              </a:rPr>
              <a:t>T1B8</a:t>
            </a:r>
            <a:r>
              <a:rPr lang="en-US" smtClean="0">
                <a:latin typeface="Rockwell" pitchFamily="18" charset="0"/>
              </a:rPr>
              <a:t>  </a:t>
            </a:r>
            <a:r>
              <a:rPr lang="en-US" sz="2000" smtClean="0">
                <a:latin typeface="Rockwell" pitchFamily="18" charset="0"/>
              </a:rPr>
              <a:t>When an amateur frequency band is said to be available on a secondary basis, amateurs may not cause harmful interference to primary users.</a:t>
            </a:r>
          </a:p>
          <a:p>
            <a:pPr lvl="1" eaLnBrk="1" hangingPunct="1">
              <a:lnSpc>
                <a:spcPct val="90000"/>
              </a:lnSpc>
            </a:pPr>
            <a:endParaRPr lang="en-US" sz="2000" smtClean="0">
              <a:latin typeface="Rockwell" pitchFamily="18" charset="0"/>
            </a:endParaRPr>
          </a:p>
        </p:txBody>
      </p:sp>
      <p:sp>
        <p:nvSpPr>
          <p:cNvPr id="587781" name="Text Box 5"/>
          <p:cNvSpPr txBox="1">
            <a:spLocks noChangeArrowheads="1"/>
          </p:cNvSpPr>
          <p:nvPr/>
        </p:nvSpPr>
        <p:spPr bwMode="auto">
          <a:xfrm>
            <a:off x="2843213" y="4849813"/>
            <a:ext cx="3225800"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chemeClr val="accent1"/>
                </a:solidFill>
              </a:rPr>
              <a:t>1.25-Meter Wavelength Band Privileges</a:t>
            </a:r>
          </a:p>
        </p:txBody>
      </p:sp>
      <p:sp>
        <p:nvSpPr>
          <p:cNvPr id="587783" name="Text Box 7"/>
          <p:cNvSpPr txBox="1">
            <a:spLocks noChangeArrowheads="1"/>
          </p:cNvSpPr>
          <p:nvPr/>
        </p:nvSpPr>
        <p:spPr bwMode="auto">
          <a:xfrm>
            <a:off x="2613025" y="2928938"/>
            <a:ext cx="3341688"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chemeClr val="accent1"/>
                </a:solidFill>
              </a:rPr>
              <a:t>23-CM Wavelength Band Privileges</a:t>
            </a:r>
          </a:p>
        </p:txBody>
      </p:sp>
      <p:sp>
        <p:nvSpPr>
          <p:cNvPr id="587784" name="Rectangle 8"/>
          <p:cNvSpPr>
            <a:spLocks noChangeArrowheads="1"/>
          </p:cNvSpPr>
          <p:nvPr/>
        </p:nvSpPr>
        <p:spPr bwMode="auto">
          <a:xfrm>
            <a:off x="1460500" y="2506663"/>
            <a:ext cx="5837238" cy="384175"/>
          </a:xfrm>
          <a:prstGeom prst="rect">
            <a:avLst/>
          </a:prstGeom>
          <a:noFill/>
          <a:ln w="19050" cap="sq">
            <a:solidFill>
              <a:schemeClr val="folHlink"/>
            </a:solidFill>
            <a:miter lim="800000"/>
            <a:headEnd type="none" w="sm" len="sm"/>
            <a:tailEnd type="none" w="sm" len="sm"/>
          </a:ln>
          <a:effectLst/>
        </p:spPr>
        <p:txBody>
          <a:bodyPr wrap="none" anchor="ctr"/>
          <a:lstStyle/>
          <a:p>
            <a:endParaRPr lang="en-US"/>
          </a:p>
        </p:txBody>
      </p:sp>
      <p:sp>
        <p:nvSpPr>
          <p:cNvPr id="587786" name="Text Box 10"/>
          <p:cNvSpPr txBox="1">
            <a:spLocks noChangeArrowheads="1"/>
          </p:cNvSpPr>
          <p:nvPr/>
        </p:nvSpPr>
        <p:spPr bwMode="auto">
          <a:xfrm>
            <a:off x="1038225" y="2276475"/>
            <a:ext cx="806450"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1240 MHz</a:t>
            </a:r>
          </a:p>
        </p:txBody>
      </p:sp>
      <p:sp>
        <p:nvSpPr>
          <p:cNvPr id="587787" name="Text Box 11"/>
          <p:cNvSpPr txBox="1">
            <a:spLocks noChangeArrowheads="1"/>
          </p:cNvSpPr>
          <p:nvPr/>
        </p:nvSpPr>
        <p:spPr bwMode="auto">
          <a:xfrm>
            <a:off x="6877050" y="2276475"/>
            <a:ext cx="806450"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1300 MHz</a:t>
            </a:r>
          </a:p>
        </p:txBody>
      </p:sp>
      <p:sp>
        <p:nvSpPr>
          <p:cNvPr id="587788" name="Line 12"/>
          <p:cNvSpPr>
            <a:spLocks noChangeShapeType="1"/>
          </p:cNvSpPr>
          <p:nvPr/>
        </p:nvSpPr>
        <p:spPr bwMode="auto">
          <a:xfrm flipV="1">
            <a:off x="7069138" y="2776538"/>
            <a:ext cx="0" cy="115887"/>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587789" name="Text Box 13"/>
          <p:cNvSpPr txBox="1">
            <a:spLocks noChangeArrowheads="1"/>
          </p:cNvSpPr>
          <p:nvPr/>
        </p:nvSpPr>
        <p:spPr bwMode="auto">
          <a:xfrm>
            <a:off x="6569075" y="2584450"/>
            <a:ext cx="806450"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1296 MHz</a:t>
            </a:r>
          </a:p>
        </p:txBody>
      </p:sp>
      <p:sp>
        <p:nvSpPr>
          <p:cNvPr id="587790" name="Line 14"/>
          <p:cNvSpPr>
            <a:spLocks noChangeShapeType="1"/>
          </p:cNvSpPr>
          <p:nvPr/>
        </p:nvSpPr>
        <p:spPr bwMode="auto">
          <a:xfrm>
            <a:off x="3305175" y="2200275"/>
            <a:ext cx="3187700" cy="460375"/>
          </a:xfrm>
          <a:prstGeom prst="line">
            <a:avLst/>
          </a:prstGeom>
          <a:noFill/>
          <a:ln w="28575" cap="sq">
            <a:solidFill>
              <a:schemeClr val="accent1"/>
            </a:solidFill>
            <a:round/>
            <a:headEnd type="none" w="sm" len="sm"/>
            <a:tailEnd type="triangle" w="med" len="med"/>
          </a:ln>
          <a:effectLst/>
        </p:spPr>
        <p:txBody>
          <a:bodyPr wrap="none"/>
          <a:lstStyle/>
          <a:p>
            <a:endParaRPr lang="en-US"/>
          </a:p>
        </p:txBody>
      </p:sp>
      <p:sp>
        <p:nvSpPr>
          <p:cNvPr id="587791" name="Rectangle 15" descr="10%"/>
          <p:cNvSpPr>
            <a:spLocks noChangeArrowheads="1"/>
          </p:cNvSpPr>
          <p:nvPr/>
        </p:nvSpPr>
        <p:spPr bwMode="auto">
          <a:xfrm>
            <a:off x="1768475" y="4311650"/>
            <a:ext cx="690563" cy="384175"/>
          </a:xfrm>
          <a:prstGeom prst="rect">
            <a:avLst/>
          </a:prstGeom>
          <a:noFill/>
          <a:ln w="12700" cap="sq">
            <a:solidFill>
              <a:schemeClr val="tx1"/>
            </a:solidFill>
            <a:miter lim="800000"/>
            <a:headEnd type="none" w="sm" len="sm"/>
            <a:tailEnd type="none" w="sm" len="sm"/>
          </a:ln>
          <a:effectLst/>
        </p:spPr>
        <p:txBody>
          <a:bodyPr wrap="none" anchor="ctr"/>
          <a:lstStyle/>
          <a:p>
            <a:endParaRPr lang="en-US"/>
          </a:p>
        </p:txBody>
      </p:sp>
      <p:sp>
        <p:nvSpPr>
          <p:cNvPr id="587792" name="Rectangle 16" descr="5%"/>
          <p:cNvSpPr>
            <a:spLocks noChangeArrowheads="1"/>
          </p:cNvSpPr>
          <p:nvPr/>
        </p:nvSpPr>
        <p:spPr bwMode="auto">
          <a:xfrm>
            <a:off x="2459038" y="4311650"/>
            <a:ext cx="1382712" cy="384175"/>
          </a:xfrm>
          <a:prstGeom prst="rect">
            <a:avLst/>
          </a:prstGeom>
          <a:pattFill prst="pct5">
            <a:fgClr>
              <a:srgbClr val="D7483D"/>
            </a:fgClr>
            <a:bgClr>
              <a:schemeClr val="bg1"/>
            </a:bgClr>
          </a:pattFill>
          <a:ln w="12700" cap="sq">
            <a:solidFill>
              <a:schemeClr val="tx1"/>
            </a:solidFill>
            <a:miter lim="800000"/>
            <a:headEnd type="none" w="sm" len="sm"/>
            <a:tailEnd type="none" w="sm" len="sm"/>
          </a:ln>
          <a:effectLst/>
        </p:spPr>
        <p:txBody>
          <a:bodyPr wrap="none" anchor="ctr"/>
          <a:lstStyle/>
          <a:p>
            <a:endParaRPr lang="en-US"/>
          </a:p>
        </p:txBody>
      </p:sp>
      <p:sp>
        <p:nvSpPr>
          <p:cNvPr id="587793" name="Rectangle 17"/>
          <p:cNvSpPr>
            <a:spLocks noChangeArrowheads="1"/>
          </p:cNvSpPr>
          <p:nvPr/>
        </p:nvSpPr>
        <p:spPr bwMode="auto">
          <a:xfrm>
            <a:off x="3841750" y="4311650"/>
            <a:ext cx="1997075" cy="384175"/>
          </a:xfrm>
          <a:prstGeom prst="rect">
            <a:avLst/>
          </a:prstGeom>
          <a:noFill/>
          <a:ln w="19050" cap="sq">
            <a:solidFill>
              <a:schemeClr val="folHlink"/>
            </a:solidFill>
            <a:miter lim="800000"/>
            <a:headEnd type="none" w="sm" len="sm"/>
            <a:tailEnd type="none" w="sm" len="sm"/>
          </a:ln>
          <a:effectLst/>
        </p:spPr>
        <p:txBody>
          <a:bodyPr wrap="none" anchor="ctr"/>
          <a:lstStyle/>
          <a:p>
            <a:endParaRPr lang="en-US"/>
          </a:p>
        </p:txBody>
      </p:sp>
      <p:sp>
        <p:nvSpPr>
          <p:cNvPr id="587794" name="Line 18"/>
          <p:cNvSpPr>
            <a:spLocks noChangeShapeType="1"/>
          </p:cNvSpPr>
          <p:nvPr/>
        </p:nvSpPr>
        <p:spPr bwMode="auto">
          <a:xfrm flipV="1">
            <a:off x="5032375" y="4503738"/>
            <a:ext cx="0" cy="192087"/>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587795" name="Text Box 19"/>
          <p:cNvSpPr txBox="1">
            <a:spLocks noChangeArrowheads="1"/>
          </p:cNvSpPr>
          <p:nvPr/>
        </p:nvSpPr>
        <p:spPr bwMode="auto">
          <a:xfrm>
            <a:off x="1422400" y="4081463"/>
            <a:ext cx="1690688"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219 MHz        220 MHz</a:t>
            </a:r>
          </a:p>
        </p:txBody>
      </p:sp>
      <p:sp>
        <p:nvSpPr>
          <p:cNvPr id="587797" name="Text Box 21"/>
          <p:cNvSpPr txBox="1">
            <a:spLocks noChangeArrowheads="1"/>
          </p:cNvSpPr>
          <p:nvPr/>
        </p:nvSpPr>
        <p:spPr bwMode="auto">
          <a:xfrm>
            <a:off x="3535363" y="4081463"/>
            <a:ext cx="8064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222 MHz</a:t>
            </a:r>
          </a:p>
        </p:txBody>
      </p:sp>
      <p:sp>
        <p:nvSpPr>
          <p:cNvPr id="587798" name="Text Box 22"/>
          <p:cNvSpPr txBox="1">
            <a:spLocks noChangeArrowheads="1"/>
          </p:cNvSpPr>
          <p:nvPr/>
        </p:nvSpPr>
        <p:spPr bwMode="auto">
          <a:xfrm>
            <a:off x="4495800" y="4311650"/>
            <a:ext cx="958850"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223.50  MHz</a:t>
            </a:r>
          </a:p>
        </p:txBody>
      </p:sp>
      <p:sp>
        <p:nvSpPr>
          <p:cNvPr id="587799" name="Text Box 23"/>
          <p:cNvSpPr txBox="1">
            <a:spLocks noChangeArrowheads="1"/>
          </p:cNvSpPr>
          <p:nvPr/>
        </p:nvSpPr>
        <p:spPr bwMode="auto">
          <a:xfrm>
            <a:off x="5570538" y="4119563"/>
            <a:ext cx="8064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225 MHz</a:t>
            </a:r>
          </a:p>
        </p:txBody>
      </p:sp>
      <p:sp>
        <p:nvSpPr>
          <p:cNvPr id="587800" name="Line 24"/>
          <p:cNvSpPr>
            <a:spLocks noChangeShapeType="1"/>
          </p:cNvSpPr>
          <p:nvPr/>
        </p:nvSpPr>
        <p:spPr bwMode="auto">
          <a:xfrm>
            <a:off x="3649663" y="3813175"/>
            <a:ext cx="922337" cy="576263"/>
          </a:xfrm>
          <a:prstGeom prst="line">
            <a:avLst/>
          </a:prstGeom>
          <a:noFill/>
          <a:ln w="28575" cap="sq">
            <a:solidFill>
              <a:srgbClr val="FF0000"/>
            </a:solidFill>
            <a:round/>
            <a:headEnd type="none" w="sm" len="sm"/>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87779">
                                            <p:txEl>
                                              <p:pRg st="0" end="0"/>
                                            </p:txEl>
                                          </p:spTgt>
                                        </p:tgtEl>
                                        <p:attrNameLst>
                                          <p:attrName>style.visibility</p:attrName>
                                        </p:attrNameLst>
                                      </p:cBhvr>
                                      <p:to>
                                        <p:strVal val="visible"/>
                                      </p:to>
                                    </p:set>
                                    <p:animEffect transition="in" filter="wipe(up)">
                                      <p:cBhvr>
                                        <p:cTn id="7" dur="500"/>
                                        <p:tgtEl>
                                          <p:spTgt spid="587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7784"/>
                                        </p:tgtEl>
                                        <p:attrNameLst>
                                          <p:attrName>style.visibility</p:attrName>
                                        </p:attrNameLst>
                                      </p:cBhvr>
                                      <p:to>
                                        <p:strVal val="visible"/>
                                      </p:to>
                                    </p:set>
                                    <p:animEffect transition="in" filter="dissolve">
                                      <p:cBhvr>
                                        <p:cTn id="12" dur="500"/>
                                        <p:tgtEl>
                                          <p:spTgt spid="587784"/>
                                        </p:tgtEl>
                                      </p:cBhvr>
                                    </p:animEffect>
                                  </p:childTnLst>
                                </p:cTn>
                              </p:par>
                              <p:par>
                                <p:cTn id="13" presetID="9" presetClass="entr" presetSubtype="0" fill="hold" nodeType="withEffect">
                                  <p:stCondLst>
                                    <p:cond delay="0"/>
                                  </p:stCondLst>
                                  <p:childTnLst>
                                    <p:set>
                                      <p:cBhvr>
                                        <p:cTn id="14" dur="1" fill="hold">
                                          <p:stCondLst>
                                            <p:cond delay="0"/>
                                          </p:stCondLst>
                                        </p:cTn>
                                        <p:tgtEl>
                                          <p:spTgt spid="587786">
                                            <p:txEl>
                                              <p:pRg st="0" end="0"/>
                                            </p:txEl>
                                          </p:spTgt>
                                        </p:tgtEl>
                                        <p:attrNameLst>
                                          <p:attrName>style.visibility</p:attrName>
                                        </p:attrNameLst>
                                      </p:cBhvr>
                                      <p:to>
                                        <p:strVal val="visible"/>
                                      </p:to>
                                    </p:set>
                                    <p:animEffect transition="in" filter="dissolve">
                                      <p:cBhvr>
                                        <p:cTn id="15" dur="500"/>
                                        <p:tgtEl>
                                          <p:spTgt spid="587786">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87783">
                                            <p:txEl>
                                              <p:pRg st="0" end="0"/>
                                            </p:txEl>
                                          </p:spTgt>
                                        </p:tgtEl>
                                        <p:attrNameLst>
                                          <p:attrName>style.visibility</p:attrName>
                                        </p:attrNameLst>
                                      </p:cBhvr>
                                      <p:to>
                                        <p:strVal val="visible"/>
                                      </p:to>
                                    </p:set>
                                    <p:animEffect transition="in" filter="dissolve">
                                      <p:cBhvr>
                                        <p:cTn id="18" dur="500"/>
                                        <p:tgtEl>
                                          <p:spTgt spid="587783">
                                            <p:txEl>
                                              <p:pRg st="0" end="0"/>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87787">
                                            <p:txEl>
                                              <p:pRg st="0" end="0"/>
                                            </p:txEl>
                                          </p:spTgt>
                                        </p:tgtEl>
                                        <p:attrNameLst>
                                          <p:attrName>style.visibility</p:attrName>
                                        </p:attrNameLst>
                                      </p:cBhvr>
                                      <p:to>
                                        <p:strVal val="visible"/>
                                      </p:to>
                                    </p:set>
                                    <p:animEffect transition="in" filter="dissolve">
                                      <p:cBhvr>
                                        <p:cTn id="21" dur="500"/>
                                        <p:tgtEl>
                                          <p:spTgt spid="587787">
                                            <p:txEl>
                                              <p:pRg st="0" end="0"/>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87789"/>
                                        </p:tgtEl>
                                        <p:attrNameLst>
                                          <p:attrName>style.visibility</p:attrName>
                                        </p:attrNameLst>
                                      </p:cBhvr>
                                      <p:to>
                                        <p:strVal val="visible"/>
                                      </p:to>
                                    </p:set>
                                    <p:animEffect transition="in" filter="dissolve">
                                      <p:cBhvr>
                                        <p:cTn id="24" dur="500"/>
                                        <p:tgtEl>
                                          <p:spTgt spid="58778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87788"/>
                                        </p:tgtEl>
                                        <p:attrNameLst>
                                          <p:attrName>style.visibility</p:attrName>
                                        </p:attrNameLst>
                                      </p:cBhvr>
                                      <p:to>
                                        <p:strVal val="visible"/>
                                      </p:to>
                                    </p:set>
                                    <p:animEffect transition="in" filter="dissolve">
                                      <p:cBhvr>
                                        <p:cTn id="27" dur="500"/>
                                        <p:tgtEl>
                                          <p:spTgt spid="587788"/>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87790"/>
                                        </p:tgtEl>
                                        <p:attrNameLst>
                                          <p:attrName>style.visibility</p:attrName>
                                        </p:attrNameLst>
                                      </p:cBhvr>
                                      <p:to>
                                        <p:strVal val="visible"/>
                                      </p:to>
                                    </p:set>
                                    <p:animEffect transition="in" filter="wipe(left)">
                                      <p:cBhvr>
                                        <p:cTn id="31" dur="500"/>
                                        <p:tgtEl>
                                          <p:spTgt spid="58779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587779">
                                            <p:txEl>
                                              <p:pRg st="7" end="7"/>
                                            </p:txEl>
                                          </p:spTgt>
                                        </p:tgtEl>
                                        <p:attrNameLst>
                                          <p:attrName>style.visibility</p:attrName>
                                        </p:attrNameLst>
                                      </p:cBhvr>
                                      <p:to>
                                        <p:strVal val="visible"/>
                                      </p:to>
                                    </p:set>
                                    <p:animEffect transition="in" filter="wipe(left)">
                                      <p:cBhvr>
                                        <p:cTn id="36" dur="500"/>
                                        <p:tgtEl>
                                          <p:spTgt spid="587779">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87791"/>
                                        </p:tgtEl>
                                        <p:attrNameLst>
                                          <p:attrName>style.visibility</p:attrName>
                                        </p:attrNameLst>
                                      </p:cBhvr>
                                      <p:to>
                                        <p:strVal val="visible"/>
                                      </p:to>
                                    </p:set>
                                    <p:animEffect transition="in" filter="dissolve">
                                      <p:cBhvr>
                                        <p:cTn id="41" dur="500"/>
                                        <p:tgtEl>
                                          <p:spTgt spid="587791"/>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587792"/>
                                        </p:tgtEl>
                                        <p:attrNameLst>
                                          <p:attrName>style.visibility</p:attrName>
                                        </p:attrNameLst>
                                      </p:cBhvr>
                                      <p:to>
                                        <p:strVal val="visible"/>
                                      </p:to>
                                    </p:set>
                                    <p:animEffect transition="in" filter="dissolve">
                                      <p:cBhvr>
                                        <p:cTn id="44" dur="500"/>
                                        <p:tgtEl>
                                          <p:spTgt spid="587792"/>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587793"/>
                                        </p:tgtEl>
                                        <p:attrNameLst>
                                          <p:attrName>style.visibility</p:attrName>
                                        </p:attrNameLst>
                                      </p:cBhvr>
                                      <p:to>
                                        <p:strVal val="visible"/>
                                      </p:to>
                                    </p:set>
                                    <p:animEffect transition="in" filter="dissolve">
                                      <p:cBhvr>
                                        <p:cTn id="47" dur="500"/>
                                        <p:tgtEl>
                                          <p:spTgt spid="587793"/>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87795"/>
                                        </p:tgtEl>
                                        <p:attrNameLst>
                                          <p:attrName>style.visibility</p:attrName>
                                        </p:attrNameLst>
                                      </p:cBhvr>
                                      <p:to>
                                        <p:strVal val="visible"/>
                                      </p:to>
                                    </p:set>
                                    <p:animEffect transition="in" filter="dissolve">
                                      <p:cBhvr>
                                        <p:cTn id="50" dur="500"/>
                                        <p:tgtEl>
                                          <p:spTgt spid="587795"/>
                                        </p:tgtEl>
                                      </p:cBhvr>
                                    </p:animEffect>
                                  </p:childTnLst>
                                </p:cTn>
                              </p:par>
                              <p:par>
                                <p:cTn id="51" presetID="9" presetClass="entr" presetSubtype="0" fill="hold" nodeType="withEffect">
                                  <p:stCondLst>
                                    <p:cond delay="0"/>
                                  </p:stCondLst>
                                  <p:childTnLst>
                                    <p:set>
                                      <p:cBhvr>
                                        <p:cTn id="52" dur="1" fill="hold">
                                          <p:stCondLst>
                                            <p:cond delay="0"/>
                                          </p:stCondLst>
                                        </p:cTn>
                                        <p:tgtEl>
                                          <p:spTgt spid="587797">
                                            <p:txEl>
                                              <p:pRg st="0" end="0"/>
                                            </p:txEl>
                                          </p:spTgt>
                                        </p:tgtEl>
                                        <p:attrNameLst>
                                          <p:attrName>style.visibility</p:attrName>
                                        </p:attrNameLst>
                                      </p:cBhvr>
                                      <p:to>
                                        <p:strVal val="visible"/>
                                      </p:to>
                                    </p:set>
                                    <p:animEffect transition="in" filter="dissolve">
                                      <p:cBhvr>
                                        <p:cTn id="53" dur="500"/>
                                        <p:tgtEl>
                                          <p:spTgt spid="587797">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587799">
                                            <p:txEl>
                                              <p:pRg st="0" end="0"/>
                                            </p:txEl>
                                          </p:spTgt>
                                        </p:tgtEl>
                                        <p:attrNameLst>
                                          <p:attrName>style.visibility</p:attrName>
                                        </p:attrNameLst>
                                      </p:cBhvr>
                                      <p:to>
                                        <p:strVal val="visible"/>
                                      </p:to>
                                    </p:set>
                                    <p:animEffect transition="in" filter="dissolve">
                                      <p:cBhvr>
                                        <p:cTn id="56" dur="500"/>
                                        <p:tgtEl>
                                          <p:spTgt spid="587799">
                                            <p:txEl>
                                              <p:pRg st="0" end="0"/>
                                            </p:txEl>
                                          </p:spTgt>
                                        </p:tgtEl>
                                      </p:cBhvr>
                                    </p:animEffect>
                                  </p:childTnLst>
                                </p:cTn>
                              </p:par>
                              <p:par>
                                <p:cTn id="57" presetID="9" presetClass="entr" presetSubtype="0" fill="hold" nodeType="withEffect">
                                  <p:stCondLst>
                                    <p:cond delay="0"/>
                                  </p:stCondLst>
                                  <p:childTnLst>
                                    <p:set>
                                      <p:cBhvr>
                                        <p:cTn id="58" dur="1" fill="hold">
                                          <p:stCondLst>
                                            <p:cond delay="0"/>
                                          </p:stCondLst>
                                        </p:cTn>
                                        <p:tgtEl>
                                          <p:spTgt spid="587781">
                                            <p:txEl>
                                              <p:pRg st="0" end="0"/>
                                            </p:txEl>
                                          </p:spTgt>
                                        </p:tgtEl>
                                        <p:attrNameLst>
                                          <p:attrName>style.visibility</p:attrName>
                                        </p:attrNameLst>
                                      </p:cBhvr>
                                      <p:to>
                                        <p:strVal val="visible"/>
                                      </p:to>
                                    </p:set>
                                    <p:animEffect transition="in" filter="dissolve">
                                      <p:cBhvr>
                                        <p:cTn id="59" dur="500"/>
                                        <p:tgtEl>
                                          <p:spTgt spid="587781">
                                            <p:txEl>
                                              <p:pRg st="0" end="0"/>
                                            </p:tx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587794"/>
                                        </p:tgtEl>
                                        <p:attrNameLst>
                                          <p:attrName>style.visibility</p:attrName>
                                        </p:attrNameLst>
                                      </p:cBhvr>
                                      <p:to>
                                        <p:strVal val="visible"/>
                                      </p:to>
                                    </p:set>
                                    <p:animEffect transition="in" filter="dissolve">
                                      <p:cBhvr>
                                        <p:cTn id="62" dur="500"/>
                                        <p:tgtEl>
                                          <p:spTgt spid="587794"/>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587798"/>
                                        </p:tgtEl>
                                        <p:attrNameLst>
                                          <p:attrName>style.visibility</p:attrName>
                                        </p:attrNameLst>
                                      </p:cBhvr>
                                      <p:to>
                                        <p:strVal val="visible"/>
                                      </p:to>
                                    </p:set>
                                    <p:animEffect transition="in" filter="dissolve">
                                      <p:cBhvr>
                                        <p:cTn id="65" dur="500"/>
                                        <p:tgtEl>
                                          <p:spTgt spid="587798"/>
                                        </p:tgtEl>
                                      </p:cBhvr>
                                    </p:animEffect>
                                  </p:childTnLst>
                                </p:cTn>
                              </p:par>
                            </p:childTnLst>
                          </p:cTn>
                        </p:par>
                        <p:par>
                          <p:cTn id="66" fill="hold" nodeType="afterGroup">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587800"/>
                                        </p:tgtEl>
                                        <p:attrNameLst>
                                          <p:attrName>style.visibility</p:attrName>
                                        </p:attrNameLst>
                                      </p:cBhvr>
                                      <p:to>
                                        <p:strVal val="visible"/>
                                      </p:to>
                                    </p:set>
                                    <p:animEffect transition="in" filter="wipe(left)">
                                      <p:cBhvr>
                                        <p:cTn id="69" dur="500"/>
                                        <p:tgtEl>
                                          <p:spTgt spid="58780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4" fill="hold" nodeType="clickEffect">
                                  <p:stCondLst>
                                    <p:cond delay="0"/>
                                  </p:stCondLst>
                                  <p:childTnLst>
                                    <p:set>
                                      <p:cBhvr>
                                        <p:cTn id="73" dur="1" fill="hold">
                                          <p:stCondLst>
                                            <p:cond delay="0"/>
                                          </p:stCondLst>
                                        </p:cTn>
                                        <p:tgtEl>
                                          <p:spTgt spid="587779">
                                            <p:txEl>
                                              <p:pRg st="13" end="13"/>
                                            </p:txEl>
                                          </p:spTgt>
                                        </p:tgtEl>
                                        <p:attrNameLst>
                                          <p:attrName>style.visibility</p:attrName>
                                        </p:attrNameLst>
                                      </p:cBhvr>
                                      <p:to>
                                        <p:strVal val="visible"/>
                                      </p:to>
                                    </p:set>
                                    <p:animEffect transition="in" filter="wipe(down)">
                                      <p:cBhvr>
                                        <p:cTn id="74" dur="500"/>
                                        <p:tgtEl>
                                          <p:spTgt spid="58777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84" grpId="0" animBg="1"/>
      <p:bldP spid="587788" grpId="0" animBg="1"/>
      <p:bldP spid="587789" grpId="0"/>
      <p:bldP spid="587790" grpId="0" animBg="1"/>
      <p:bldP spid="587791" grpId="0" animBg="1"/>
      <p:bldP spid="587792" grpId="0" animBg="1"/>
      <p:bldP spid="587793" grpId="0" animBg="1"/>
      <p:bldP spid="587794" grpId="0" animBg="1"/>
      <p:bldP spid="587795" grpId="0"/>
      <p:bldP spid="587798" grpId="0"/>
      <p:bldP spid="58780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5"/>
          <p:cNvSpPr>
            <a:spLocks noGrp="1"/>
          </p:cNvSpPr>
          <p:nvPr>
            <p:ph type="sldNum" sz="quarter" idx="12"/>
          </p:nvPr>
        </p:nvSpPr>
        <p:spPr>
          <a:noFill/>
          <a:ln>
            <a:miter lim="800000"/>
            <a:headEnd/>
            <a:tailEnd/>
          </a:ln>
        </p:spPr>
        <p:txBody>
          <a:bodyPr/>
          <a:lstStyle/>
          <a:p>
            <a:fld id="{900254F0-FFE1-4CCB-A6E4-47F1744DB93E}" type="slidenum">
              <a:rPr lang="en-US"/>
              <a:pPr/>
              <a:t>110</a:t>
            </a:fld>
            <a:endParaRPr lang="en-US"/>
          </a:p>
        </p:txBody>
      </p:sp>
      <p:sp>
        <p:nvSpPr>
          <p:cNvPr id="114691" name="Rectangle 2"/>
          <p:cNvSpPr>
            <a:spLocks noGrp="1" noChangeArrowheads="1"/>
          </p:cNvSpPr>
          <p:nvPr>
            <p:ph type="title"/>
          </p:nvPr>
        </p:nvSpPr>
        <p:spPr/>
        <p:txBody>
          <a:bodyPr/>
          <a:lstStyle/>
          <a:p>
            <a:pPr eaLnBrk="1" hangingPunct="1"/>
            <a:r>
              <a:rPr lang="en-US" sz="2200" b="1" smtClean="0">
                <a:latin typeface="Rockwell" pitchFamily="18" charset="0"/>
              </a:rPr>
              <a:t>T2B: </a:t>
            </a:r>
            <a:r>
              <a:rPr lang="en-US" sz="1600" b="1" smtClean="0">
                <a:solidFill>
                  <a:srgbClr val="0099FF"/>
                </a:solidFill>
              </a:rPr>
              <a:t>	</a:t>
            </a:r>
            <a:r>
              <a:rPr lang="en-US" sz="1800" b="1" smtClean="0">
                <a:latin typeface="Rockwell" pitchFamily="18" charset="0"/>
              </a:rPr>
              <a:t>VHF/UHF operating practices; SSB phone, FM repeater, simplex, 	frequency offsets, splits and shifts, CTCSS, DTMF, tone squelch, 	carrier squelch, phonetics.</a:t>
            </a:r>
            <a:endParaRPr lang="en-US" sz="3600" smtClean="0"/>
          </a:p>
        </p:txBody>
      </p:sp>
      <p:sp>
        <p:nvSpPr>
          <p:cNvPr id="1260547" name="Rectangle 3"/>
          <p:cNvSpPr>
            <a:spLocks noGrp="1" noChangeArrowheads="1"/>
          </p:cNvSpPr>
          <p:nvPr>
            <p:ph type="body" idx="1"/>
          </p:nvPr>
        </p:nvSpPr>
        <p:spPr>
          <a:xfrm>
            <a:off x="0" y="1778000"/>
            <a:ext cx="8642350" cy="4262438"/>
          </a:xfrm>
        </p:spPr>
        <p:txBody>
          <a:bodyPr/>
          <a:lstStyle/>
          <a:p>
            <a:pPr eaLnBrk="1" hangingPunct="1">
              <a:lnSpc>
                <a:spcPct val="90000"/>
              </a:lnSpc>
              <a:buFont typeface="Symbol" pitchFamily="18" charset="2"/>
              <a:buChar char=""/>
            </a:pPr>
            <a:r>
              <a:rPr lang="en-US" sz="1200" smtClean="0">
                <a:latin typeface="Rockwell" pitchFamily="18" charset="0"/>
              </a:rPr>
              <a:t>T2B5 </a:t>
            </a:r>
            <a:r>
              <a:rPr lang="en-US" sz="1000" smtClean="0">
                <a:latin typeface="Rockwell" pitchFamily="18" charset="0"/>
              </a:rPr>
              <a:t>  </a:t>
            </a:r>
            <a:r>
              <a:rPr lang="en-US" sz="2000" smtClean="0">
                <a:latin typeface="Rockwell" pitchFamily="18" charset="0"/>
              </a:rPr>
              <a:t>The amplitude of the modulating signal determines the amount of deviation of an FM signal.</a:t>
            </a:r>
          </a:p>
          <a:p>
            <a:pPr eaLnBrk="1" hangingPunct="1">
              <a:lnSpc>
                <a:spcPct val="90000"/>
              </a:lnSpc>
              <a:buFont typeface="Symbol" pitchFamily="18" charset="2"/>
              <a:buChar char=""/>
            </a:pPr>
            <a:endParaRPr lang="en-US" sz="1600" smtClean="0">
              <a:latin typeface="Rockwell" pitchFamily="18" charset="0"/>
            </a:endParaRPr>
          </a:p>
          <a:p>
            <a:pPr eaLnBrk="1" hangingPunct="1">
              <a:lnSpc>
                <a:spcPct val="90000"/>
              </a:lnSpc>
              <a:buFont typeface="Symbol" pitchFamily="18" charset="2"/>
              <a:buChar char=""/>
            </a:pPr>
            <a:r>
              <a:rPr lang="en-US" sz="1200" smtClean="0">
                <a:latin typeface="Rockwell" pitchFamily="18" charset="0"/>
              </a:rPr>
              <a:t>T2B6</a:t>
            </a:r>
            <a:r>
              <a:rPr lang="en-US" sz="2000" smtClean="0">
                <a:latin typeface="Rockwell" pitchFamily="18" charset="0"/>
              </a:rPr>
              <a:t>  When the deviation of an FM transmitter is increased its signal occupies more bandwidth. </a:t>
            </a:r>
          </a:p>
          <a:p>
            <a:pPr eaLnBrk="1" hangingPunct="1">
              <a:lnSpc>
                <a:spcPct val="90000"/>
              </a:lnSpc>
              <a:buFont typeface="Symbol" pitchFamily="18" charset="2"/>
              <a:buChar char=""/>
            </a:pPr>
            <a:endParaRPr lang="en-US" sz="2000" smtClean="0">
              <a:latin typeface="Rockwell" pitchFamily="18" charset="0"/>
            </a:endParaRPr>
          </a:p>
          <a:p>
            <a:pPr eaLnBrk="1" hangingPunct="1">
              <a:lnSpc>
                <a:spcPct val="90000"/>
              </a:lnSpc>
              <a:buFont typeface="Symbol" pitchFamily="18" charset="2"/>
              <a:buChar char=""/>
            </a:pPr>
            <a:r>
              <a:rPr lang="en-US" sz="1200" smtClean="0">
                <a:latin typeface="Rockwell" pitchFamily="18" charset="0"/>
              </a:rPr>
              <a:t>T2B7</a:t>
            </a:r>
            <a:r>
              <a:rPr lang="en-US" sz="2800" smtClean="0">
                <a:latin typeface="Rockwell" pitchFamily="18" charset="0"/>
              </a:rPr>
              <a:t>  </a:t>
            </a:r>
            <a:r>
              <a:rPr lang="en-US" sz="2000" smtClean="0">
                <a:latin typeface="Rockwell" pitchFamily="18" charset="0"/>
              </a:rPr>
              <a:t>If you receive a report that your station’s transmissions are causing splatter or interference on nearby frequencies check your transmitter for off-frequency operation or spurious emissions. </a:t>
            </a:r>
          </a:p>
          <a:p>
            <a:pPr eaLnBrk="1" hangingPunct="1">
              <a:lnSpc>
                <a:spcPct val="90000"/>
              </a:lnSpc>
              <a:buFont typeface="Symbol" pitchFamily="18" charset="2"/>
              <a:buChar char=""/>
            </a:pPr>
            <a:endParaRPr lang="en-US" sz="2000" smtClean="0">
              <a:latin typeface="Rockwell" pitchFamily="18" charset="0"/>
            </a:endParaRPr>
          </a:p>
          <a:p>
            <a:pPr eaLnBrk="1" hangingPunct="1">
              <a:lnSpc>
                <a:spcPct val="90000"/>
              </a:lnSpc>
              <a:buFont typeface="Symbol" pitchFamily="18" charset="2"/>
              <a:buChar char=""/>
            </a:pPr>
            <a:r>
              <a:rPr lang="en-US" sz="1200" smtClean="0">
                <a:latin typeface="Rockwell" pitchFamily="18" charset="0"/>
              </a:rPr>
              <a:t>T2B8</a:t>
            </a:r>
            <a:r>
              <a:rPr lang="en-US" sz="2400" smtClean="0">
                <a:latin typeface="Rockwell" pitchFamily="18" charset="0"/>
              </a:rPr>
              <a:t>  </a:t>
            </a:r>
            <a:r>
              <a:rPr lang="en-US" sz="2000" smtClean="0">
                <a:latin typeface="Rockwell" pitchFamily="18" charset="0"/>
              </a:rPr>
              <a:t>The proper course of action to take if your station’s transmission unintentionally interferes with another station is to properly identify your transmission and move to a different frequency.</a:t>
            </a:r>
          </a:p>
          <a:p>
            <a:pPr eaLnBrk="1" hangingPunct="1">
              <a:lnSpc>
                <a:spcPct val="90000"/>
              </a:lnSpc>
              <a:buFont typeface="Symbol" pitchFamily="18" charset="2"/>
              <a:buChar char=""/>
            </a:pPr>
            <a:endParaRPr lang="en-US" sz="2000" smtClean="0">
              <a:latin typeface="Rockwell" pitchFamily="18" charset="0"/>
            </a:endParaRPr>
          </a:p>
          <a:p>
            <a:pPr eaLnBrk="1" hangingPunct="1">
              <a:lnSpc>
                <a:spcPct val="90000"/>
              </a:lnSpc>
              <a:buFont typeface="Symbol" pitchFamily="18" charset="2"/>
              <a:buChar char=""/>
            </a:pPr>
            <a:endParaRPr lang="en-US" sz="2800" smtClean="0">
              <a:latin typeface="Rockwell" pitchFamily="18" charset="0"/>
            </a:endParaRPr>
          </a:p>
          <a:p>
            <a:pPr eaLnBrk="1" hangingPunct="1">
              <a:lnSpc>
                <a:spcPct val="90000"/>
              </a:lnSpc>
              <a:buFont typeface="Symbol" pitchFamily="18" charset="2"/>
              <a:buChar char=""/>
            </a:pPr>
            <a:endParaRPr lang="en-US" sz="2800" smtClean="0">
              <a:latin typeface="Rockwell" pitchFamily="18" charset="0"/>
            </a:endParaRPr>
          </a:p>
          <a:p>
            <a:pPr eaLnBrk="1" hangingPunct="1">
              <a:lnSpc>
                <a:spcPct val="90000"/>
              </a:lnSpc>
              <a:buFont typeface="Symbol" pitchFamily="18" charset="2"/>
              <a:buChar char=""/>
            </a:pPr>
            <a:endParaRPr lang="en-US" sz="28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60547">
                                            <p:txEl>
                                              <p:pRg st="0" end="0"/>
                                            </p:txEl>
                                          </p:spTgt>
                                        </p:tgtEl>
                                        <p:attrNameLst>
                                          <p:attrName>style.visibility</p:attrName>
                                        </p:attrNameLst>
                                      </p:cBhvr>
                                      <p:to>
                                        <p:strVal val="visible"/>
                                      </p:to>
                                    </p:set>
                                    <p:animEffect transition="in" filter="wipe(up)">
                                      <p:cBhvr>
                                        <p:cTn id="7" dur="500"/>
                                        <p:tgtEl>
                                          <p:spTgt spid="1260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60547">
                                            <p:txEl>
                                              <p:pRg st="2" end="2"/>
                                            </p:txEl>
                                          </p:spTgt>
                                        </p:tgtEl>
                                        <p:attrNameLst>
                                          <p:attrName>style.visibility</p:attrName>
                                        </p:attrNameLst>
                                      </p:cBhvr>
                                      <p:to>
                                        <p:strVal val="visible"/>
                                      </p:to>
                                    </p:set>
                                    <p:animEffect transition="in" filter="wipe(left)">
                                      <p:cBhvr>
                                        <p:cTn id="12" dur="500"/>
                                        <p:tgtEl>
                                          <p:spTgt spid="12605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60547">
                                            <p:txEl>
                                              <p:pRg st="4" end="4"/>
                                            </p:txEl>
                                          </p:spTgt>
                                        </p:tgtEl>
                                        <p:attrNameLst>
                                          <p:attrName>style.visibility</p:attrName>
                                        </p:attrNameLst>
                                      </p:cBhvr>
                                      <p:to>
                                        <p:strVal val="visible"/>
                                      </p:to>
                                    </p:set>
                                    <p:animEffect transition="in" filter="wipe(left)">
                                      <p:cBhvr>
                                        <p:cTn id="17" dur="500"/>
                                        <p:tgtEl>
                                          <p:spTgt spid="12605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260547">
                                            <p:txEl>
                                              <p:pRg st="6" end="6"/>
                                            </p:txEl>
                                          </p:spTgt>
                                        </p:tgtEl>
                                        <p:attrNameLst>
                                          <p:attrName>style.visibility</p:attrName>
                                        </p:attrNameLst>
                                      </p:cBhvr>
                                      <p:to>
                                        <p:strVal val="visible"/>
                                      </p:to>
                                    </p:set>
                                    <p:animEffect transition="in" filter="wipe(down)">
                                      <p:cBhvr>
                                        <p:cTn id="22" dur="500"/>
                                        <p:tgtEl>
                                          <p:spTgt spid="1260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2"/>
          </p:nvPr>
        </p:nvSpPr>
        <p:spPr>
          <a:noFill/>
          <a:ln>
            <a:miter lim="800000"/>
            <a:headEnd/>
            <a:tailEnd/>
          </a:ln>
        </p:spPr>
        <p:txBody>
          <a:bodyPr/>
          <a:lstStyle/>
          <a:p>
            <a:fld id="{471712D7-70E3-40B1-8DC1-8A66A2B15038}" type="slidenum">
              <a:rPr lang="en-US"/>
              <a:pPr/>
              <a:t>111</a:t>
            </a:fld>
            <a:endParaRPr lang="en-US"/>
          </a:p>
        </p:txBody>
      </p:sp>
      <p:sp>
        <p:nvSpPr>
          <p:cNvPr id="11571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AF5DA18-EA1A-4056-A8EE-99ECEBB35600}" type="slidenum">
              <a:rPr lang="en-US" sz="1400">
                <a:latin typeface="Times New Roman" pitchFamily="18" charset="0"/>
              </a:rPr>
              <a:pPr algn="r"/>
              <a:t>111</a:t>
            </a:fld>
            <a:endParaRPr lang="en-US" sz="1400">
              <a:latin typeface="Times New Roman" pitchFamily="18" charset="0"/>
            </a:endParaRPr>
          </a:p>
        </p:txBody>
      </p:sp>
      <p:sp>
        <p:nvSpPr>
          <p:cNvPr id="115716" name="Rectangle 2"/>
          <p:cNvSpPr>
            <a:spLocks noGrp="1" noChangeArrowheads="1"/>
          </p:cNvSpPr>
          <p:nvPr>
            <p:ph type="title" idx="4294967295"/>
          </p:nvPr>
        </p:nvSpPr>
        <p:spPr>
          <a:xfrm>
            <a:off x="385763" y="125413"/>
            <a:ext cx="9144000" cy="998537"/>
          </a:xfrm>
        </p:spPr>
        <p:txBody>
          <a:bodyPr/>
          <a:lstStyle/>
          <a:p>
            <a:pPr eaLnBrk="1" hangingPunct="1"/>
            <a:r>
              <a:rPr lang="en-US" sz="2200" b="1" smtClean="0">
                <a:latin typeface="Rockwell" pitchFamily="18" charset="0"/>
              </a:rPr>
              <a:t>T2B: </a:t>
            </a:r>
            <a:r>
              <a:rPr lang="en-US" sz="1600" b="1" smtClean="0">
                <a:solidFill>
                  <a:srgbClr val="0099FF"/>
                </a:solidFill>
              </a:rPr>
              <a:t>	</a:t>
            </a:r>
            <a:r>
              <a:rPr lang="en-US" sz="1800" b="1" smtClean="0">
                <a:latin typeface="Rockwell" pitchFamily="18" charset="0"/>
              </a:rPr>
              <a:t>VHF/UHF operating practices; SSB phone, FM repeater, simplex, 	frequency offsets, splits and shifts, CTCSS, DTMF, tone squelch, 	carrier squelch, phonetics.</a:t>
            </a:r>
          </a:p>
        </p:txBody>
      </p:sp>
      <p:sp>
        <p:nvSpPr>
          <p:cNvPr id="615427" name="Rectangle 3"/>
          <p:cNvSpPr>
            <a:spLocks noGrp="1" noChangeArrowheads="1"/>
          </p:cNvSpPr>
          <p:nvPr>
            <p:ph type="body" idx="4294967295"/>
          </p:nvPr>
        </p:nvSpPr>
        <p:spPr>
          <a:xfrm>
            <a:off x="193675" y="1470025"/>
            <a:ext cx="8642350" cy="4962525"/>
          </a:xfrm>
        </p:spPr>
        <p:txBody>
          <a:bodyPr/>
          <a:lstStyle/>
          <a:p>
            <a:pPr lvl="1" eaLnBrk="1" hangingPunct="1"/>
            <a:r>
              <a:rPr lang="en-US" sz="1200" smtClean="0">
                <a:latin typeface="Rockwell" pitchFamily="18" charset="0"/>
              </a:rPr>
              <a:t>T2B9</a:t>
            </a:r>
            <a:r>
              <a:rPr lang="en-US" sz="2000" smtClean="0">
                <a:latin typeface="Rockwell" pitchFamily="18" charset="0"/>
              </a:rPr>
              <a:t>  Use of a phonetic alphabet is the method encouraged by the FCC when identifying your station when using phone.</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T2B10</a:t>
            </a:r>
            <a:r>
              <a:rPr lang="en-US" sz="2000" smtClean="0">
                <a:latin typeface="Rockwell" pitchFamily="18" charset="0"/>
              </a:rPr>
              <a:t>  QRM is the "Q" signal used to indicate that you are receiving interference from other stations.</a:t>
            </a:r>
          </a:p>
          <a:p>
            <a:pPr lvl="1" eaLnBrk="1" hangingPunct="1"/>
            <a:endParaRPr lang="en-US" sz="200" smtClean="0">
              <a:latin typeface="Rockwell" pitchFamily="18" charset="0"/>
            </a:endParaRPr>
          </a:p>
          <a:p>
            <a:pPr lvl="1" eaLnBrk="1" hangingPunct="1"/>
            <a:r>
              <a:rPr lang="en-US" sz="1200" smtClean="0">
                <a:latin typeface="Rockwell" pitchFamily="18" charset="0"/>
              </a:rPr>
              <a:t>T2B11</a:t>
            </a:r>
            <a:r>
              <a:rPr lang="en-US" sz="2000" smtClean="0">
                <a:latin typeface="Rockwell" pitchFamily="18" charset="0"/>
              </a:rPr>
              <a:t>  QSY is the "Q" signal used to indicate that you are changing frequency. </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graphicFrame>
        <p:nvGraphicFramePr>
          <p:cNvPr id="615428" name="Object 3"/>
          <p:cNvGraphicFramePr>
            <a:graphicFrameLocks noChangeAspect="1"/>
          </p:cNvGraphicFramePr>
          <p:nvPr/>
        </p:nvGraphicFramePr>
        <p:xfrm>
          <a:off x="1038225" y="2468563"/>
          <a:ext cx="7604125" cy="2157412"/>
        </p:xfrm>
        <a:graphic>
          <a:graphicData uri="http://schemas.openxmlformats.org/presentationml/2006/ole">
            <p:oleObj spid="_x0000_s115718" name="Document" r:id="rId3" imgW="8318439" imgH="3934062" progId="Word.Documen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15427">
                                            <p:txEl>
                                              <p:pRg st="0" end="0"/>
                                            </p:txEl>
                                          </p:spTgt>
                                        </p:tgtEl>
                                        <p:attrNameLst>
                                          <p:attrName>style.visibility</p:attrName>
                                        </p:attrNameLst>
                                      </p:cBhvr>
                                      <p:to>
                                        <p:strVal val="visible"/>
                                      </p:to>
                                    </p:set>
                                    <p:animEffect transition="in" filter="wipe(up)">
                                      <p:cBhvr>
                                        <p:cTn id="7" dur="500"/>
                                        <p:tgtEl>
                                          <p:spTgt spid="615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15428"/>
                                        </p:tgtEl>
                                        <p:attrNameLst>
                                          <p:attrName>style.visibility</p:attrName>
                                        </p:attrNameLst>
                                      </p:cBhvr>
                                      <p:to>
                                        <p:strVal val="visible"/>
                                      </p:to>
                                    </p:set>
                                    <p:animEffect transition="in" filter="wipe(left)">
                                      <p:cBhvr>
                                        <p:cTn id="12" dur="500"/>
                                        <p:tgtEl>
                                          <p:spTgt spid="6154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15427">
                                            <p:txEl>
                                              <p:pRg st="10" end="10"/>
                                            </p:txEl>
                                          </p:spTgt>
                                        </p:tgtEl>
                                        <p:attrNameLst>
                                          <p:attrName>style.visibility</p:attrName>
                                        </p:attrNameLst>
                                      </p:cBhvr>
                                      <p:to>
                                        <p:strVal val="visible"/>
                                      </p:to>
                                    </p:set>
                                    <p:animEffect transition="in" filter="wipe(left)">
                                      <p:cBhvr>
                                        <p:cTn id="17" dur="500"/>
                                        <p:tgtEl>
                                          <p:spTgt spid="615427">
                                            <p:txEl>
                                              <p:pRg st="10" end="1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15427">
                                            <p:txEl>
                                              <p:pRg st="12" end="12"/>
                                            </p:txEl>
                                          </p:spTgt>
                                        </p:tgtEl>
                                        <p:attrNameLst>
                                          <p:attrName>style.visibility</p:attrName>
                                        </p:attrNameLst>
                                      </p:cBhvr>
                                      <p:to>
                                        <p:strVal val="visible"/>
                                      </p:to>
                                    </p:set>
                                    <p:animEffect transition="in" filter="wipe(down)">
                                      <p:cBhvr>
                                        <p:cTn id="22" dur="500"/>
                                        <p:tgtEl>
                                          <p:spTgt spid="61542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12"/>
          </p:nvPr>
        </p:nvSpPr>
        <p:spPr>
          <a:noFill/>
          <a:ln>
            <a:miter lim="800000"/>
            <a:headEnd/>
            <a:tailEnd/>
          </a:ln>
        </p:spPr>
        <p:txBody>
          <a:bodyPr/>
          <a:lstStyle/>
          <a:p>
            <a:fld id="{31328299-E9FA-41C5-BA7C-410979F92821}" type="slidenum">
              <a:rPr lang="en-US"/>
              <a:pPr/>
              <a:t>112</a:t>
            </a:fld>
            <a:endParaRPr lang="en-US"/>
          </a:p>
        </p:txBody>
      </p:sp>
      <p:sp>
        <p:nvSpPr>
          <p:cNvPr id="116739"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1CDEF65-A2BB-466C-82B1-B439024B7284}" type="slidenum">
              <a:rPr lang="en-US" sz="1400">
                <a:latin typeface="Times New Roman" pitchFamily="18" charset="0"/>
              </a:rPr>
              <a:pPr algn="r"/>
              <a:t>112</a:t>
            </a:fld>
            <a:endParaRPr lang="en-US" sz="1400">
              <a:latin typeface="Times New Roman" pitchFamily="18" charset="0"/>
            </a:endParaRPr>
          </a:p>
        </p:txBody>
      </p:sp>
      <p:sp>
        <p:nvSpPr>
          <p:cNvPr id="116740"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80344A6-4407-4778-A503-64E52AD25449}" type="slidenum">
              <a:rPr lang="en-US" sz="1400">
                <a:latin typeface="Times New Roman" pitchFamily="18" charset="0"/>
              </a:rPr>
              <a:pPr algn="r"/>
              <a:t>112</a:t>
            </a:fld>
            <a:endParaRPr lang="en-US" sz="1400">
              <a:latin typeface="Times New Roman" pitchFamily="18" charset="0"/>
            </a:endParaRPr>
          </a:p>
        </p:txBody>
      </p:sp>
      <p:sp>
        <p:nvSpPr>
          <p:cNvPr id="116741" name="Rectangle 2"/>
          <p:cNvSpPr>
            <a:spLocks noGrp="1" noChangeArrowheads="1"/>
          </p:cNvSpPr>
          <p:nvPr>
            <p:ph type="title" idx="4294967295"/>
          </p:nvPr>
        </p:nvSpPr>
        <p:spPr>
          <a:xfrm>
            <a:off x="193675" y="125413"/>
            <a:ext cx="8950325" cy="976312"/>
          </a:xfrm>
        </p:spPr>
        <p:txBody>
          <a:bodyPr lIns="92160" tIns="46080" rIns="92160" bIns="46080" anchor="ctr">
            <a:spAutoFit/>
          </a:bodyPr>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smtClean="0">
                <a:latin typeface="Rockwell" pitchFamily="18" charset="0"/>
              </a:rPr>
              <a:t>T2B: </a:t>
            </a:r>
            <a:r>
              <a:rPr lang="en-US" sz="1600" b="1" smtClean="0">
                <a:solidFill>
                  <a:srgbClr val="0099FF"/>
                </a:solidFill>
              </a:rPr>
              <a:t>	</a:t>
            </a:r>
            <a:r>
              <a:rPr lang="en-US" sz="1800" b="1" smtClean="0">
                <a:latin typeface="Rockwell" pitchFamily="18" charset="0"/>
              </a:rPr>
              <a:t>VHF/UHF operating practices; SSB phone, FM repeater, simplex, 	frequency offsets, splits and shifts, CTCSS, DTMF, tone squelch, 	carrier squelch, phonetics.</a:t>
            </a:r>
            <a:endParaRPr lang="en-GB" sz="1800" b="1" smtClean="0">
              <a:latin typeface="Rockwell" pitchFamily="18" charset="0"/>
            </a:endParaRPr>
          </a:p>
        </p:txBody>
      </p:sp>
      <p:sp>
        <p:nvSpPr>
          <p:cNvPr id="2805763" name="Rectangle 3"/>
          <p:cNvSpPr>
            <a:spLocks noGrp="1" noChangeArrowheads="1"/>
          </p:cNvSpPr>
          <p:nvPr>
            <p:ph type="body" idx="4294967295"/>
          </p:nvPr>
        </p:nvSpPr>
        <p:spPr>
          <a:xfrm>
            <a:off x="1538288" y="1739900"/>
            <a:ext cx="7391400" cy="4448175"/>
          </a:xfrm>
        </p:spPr>
        <p:txBody>
          <a:bodyPr lIns="92160" tIns="46080" rIns="92160" bIns="46080">
            <a:spAutoFit/>
          </a:bodyPr>
          <a:lstStyle/>
          <a:p>
            <a:pPr marL="341313" indent="-341313" defTabSz="457200" eaLnBrk="1" hangingPunct="1">
              <a:lnSpc>
                <a:spcPct val="90000"/>
              </a:lnSpc>
              <a:spcBef>
                <a:spcPts val="45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b="1">
                <a:solidFill>
                  <a:srgbClr val="FF0000"/>
                </a:solidFill>
                <a:latin typeface="Rockwell" pitchFamily="18" charset="0"/>
              </a:rPr>
              <a:t>Something is causing interference</a:t>
            </a:r>
            <a:r>
              <a:rPr lang="en-GB" sz="2800">
                <a:solidFill>
                  <a:srgbClr val="FF0000"/>
                </a:solidFill>
                <a:effectLst>
                  <a:outerShdw blurRad="38100" dist="38100" dir="2700000" algn="tl">
                    <a:srgbClr val="C0C0C0"/>
                  </a:outerShdw>
                </a:effectLst>
                <a:latin typeface="Rockwell" pitchFamily="18" charset="0"/>
              </a:rPr>
              <a:t> </a:t>
            </a:r>
          </a:p>
          <a:p>
            <a:pPr marL="341313" indent="-341313" defTabSz="457200" eaLnBrk="1" hangingPunct="1">
              <a:lnSpc>
                <a:spcPct val="90000"/>
              </a:lnSpc>
              <a:spcBef>
                <a:spcPts val="45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a:solidFill>
                  <a:srgbClr val="FF0000"/>
                </a:solidFill>
                <a:effectLst>
                  <a:outerShdw blurRad="38100" dist="38100" dir="2700000" algn="tl">
                    <a:srgbClr val="C0C0C0"/>
                  </a:outerShdw>
                </a:effectLst>
                <a:latin typeface="Rockwell" pitchFamily="18" charset="0"/>
              </a:rPr>
              <a:t>I am troubled by static/noise.</a:t>
            </a:r>
          </a:p>
          <a:p>
            <a:pPr marL="341313" indent="-341313" defTabSz="457200" eaLnBrk="1" hangingPunct="1">
              <a:lnSpc>
                <a:spcPct val="90000"/>
              </a:lnSpc>
              <a:spcBef>
                <a:spcPts val="45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a:solidFill>
                  <a:srgbClr val="FF0000"/>
                </a:solidFill>
                <a:effectLst>
                  <a:outerShdw blurRad="38100" dist="38100" dir="2700000" algn="tl">
                    <a:srgbClr val="C0C0C0"/>
                  </a:outerShdw>
                </a:effectLst>
                <a:latin typeface="Rockwell" pitchFamily="18" charset="0"/>
              </a:rPr>
              <a:t>I am running low power.</a:t>
            </a:r>
          </a:p>
          <a:p>
            <a:pPr marL="341313" indent="-341313" defTabSz="457200" eaLnBrk="1" hangingPunct="1">
              <a:lnSpc>
                <a:spcPct val="90000"/>
              </a:lnSpc>
              <a:spcBef>
                <a:spcPts val="45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a:solidFill>
                  <a:srgbClr val="FF0000"/>
                </a:solidFill>
                <a:effectLst>
                  <a:outerShdw blurRad="38100" dist="38100" dir="2700000" algn="tl">
                    <a:srgbClr val="C0C0C0"/>
                  </a:outerShdw>
                </a:effectLst>
                <a:latin typeface="Rockwell" pitchFamily="18" charset="0"/>
              </a:rPr>
              <a:t>I am going off the air.</a:t>
            </a:r>
          </a:p>
          <a:p>
            <a:pPr marL="341313" indent="-341313" defTabSz="457200" eaLnBrk="1" hangingPunct="1">
              <a:lnSpc>
                <a:spcPct val="90000"/>
              </a:lnSpc>
              <a:spcBef>
                <a:spcPts val="45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a:solidFill>
                  <a:srgbClr val="FF0000"/>
                </a:solidFill>
                <a:effectLst>
                  <a:outerShdw blurRad="38100" dist="38100" dir="2700000" algn="tl">
                    <a:srgbClr val="C0C0C0"/>
                  </a:outerShdw>
                </a:effectLst>
                <a:latin typeface="Rockwell" pitchFamily="18" charset="0"/>
              </a:rPr>
              <a:t>Who is calling me?</a:t>
            </a:r>
          </a:p>
          <a:p>
            <a:pPr marL="341313" indent="-341313" defTabSz="457200" eaLnBrk="1" hangingPunct="1">
              <a:lnSpc>
                <a:spcPct val="90000"/>
              </a:lnSpc>
              <a:spcBef>
                <a:spcPts val="45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a:solidFill>
                  <a:srgbClr val="FF0000"/>
                </a:solidFill>
                <a:effectLst>
                  <a:outerShdw blurRad="38100" dist="38100" dir="2700000" algn="tl">
                    <a:srgbClr val="C0C0C0"/>
                  </a:outerShdw>
                </a:effectLst>
                <a:latin typeface="Rockwell" pitchFamily="18" charset="0"/>
              </a:rPr>
              <a:t>Your signal is fading.</a:t>
            </a:r>
          </a:p>
          <a:p>
            <a:pPr marL="341313" indent="-341313" defTabSz="457200" eaLnBrk="1" hangingPunct="1">
              <a:lnSpc>
                <a:spcPct val="90000"/>
              </a:lnSpc>
              <a:spcBef>
                <a:spcPts val="45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a:solidFill>
                  <a:srgbClr val="FF0000"/>
                </a:solidFill>
                <a:effectLst>
                  <a:outerShdw blurRad="38100" dist="38100" dir="2700000" algn="tl">
                    <a:srgbClr val="C0C0C0"/>
                  </a:outerShdw>
                </a:effectLst>
                <a:latin typeface="Rockwell" pitchFamily="18" charset="0"/>
              </a:rPr>
              <a:t>I received the message.</a:t>
            </a:r>
          </a:p>
          <a:p>
            <a:pPr marL="341313" indent="-341313" defTabSz="457200" eaLnBrk="1" hangingPunct="1">
              <a:lnSpc>
                <a:spcPct val="90000"/>
              </a:lnSpc>
              <a:spcBef>
                <a:spcPts val="45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a:solidFill>
                  <a:srgbClr val="FF0000"/>
                </a:solidFill>
                <a:effectLst>
                  <a:outerShdw blurRad="38100" dist="38100" dir="2700000" algn="tl">
                    <a:srgbClr val="C0C0C0"/>
                  </a:outerShdw>
                </a:effectLst>
                <a:latin typeface="Rockwell" pitchFamily="18" charset="0"/>
              </a:rPr>
              <a:t>I will communicate  with ________ directly.</a:t>
            </a:r>
          </a:p>
          <a:p>
            <a:pPr marL="341313" indent="-341313" defTabSz="457200" eaLnBrk="1" hangingPunct="1">
              <a:lnSpc>
                <a:spcPct val="90000"/>
              </a:lnSpc>
              <a:spcBef>
                <a:spcPts val="45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b="1">
                <a:solidFill>
                  <a:srgbClr val="FF0000"/>
                </a:solidFill>
                <a:effectLst>
                  <a:outerShdw blurRad="38100" dist="38100" dir="2700000" algn="tl">
                    <a:srgbClr val="C0C0C0"/>
                  </a:outerShdw>
                </a:effectLst>
                <a:latin typeface="Rockwell" pitchFamily="18" charset="0"/>
              </a:rPr>
              <a:t>I am changing frequency to _____.</a:t>
            </a:r>
          </a:p>
          <a:p>
            <a:pPr marL="341313" indent="-341313" defTabSz="457200" eaLnBrk="1" hangingPunct="1">
              <a:lnSpc>
                <a:spcPct val="90000"/>
              </a:lnSpc>
              <a:spcBef>
                <a:spcPts val="45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a:solidFill>
                  <a:srgbClr val="FF0000"/>
                </a:solidFill>
                <a:effectLst>
                  <a:outerShdw blurRad="38100" dist="38100" dir="2700000" algn="tl">
                    <a:srgbClr val="C0C0C0"/>
                  </a:outerShdw>
                </a:effectLst>
                <a:latin typeface="Rockwell" pitchFamily="18" charset="0"/>
              </a:rPr>
              <a:t>My location is _______.</a:t>
            </a:r>
          </a:p>
        </p:txBody>
      </p:sp>
      <p:sp>
        <p:nvSpPr>
          <p:cNvPr id="2805765" name="Text Box 5"/>
          <p:cNvSpPr txBox="1">
            <a:spLocks noChangeArrowheads="1"/>
          </p:cNvSpPr>
          <p:nvPr/>
        </p:nvSpPr>
        <p:spPr bwMode="auto">
          <a:xfrm>
            <a:off x="381000" y="1752600"/>
            <a:ext cx="1066800" cy="427038"/>
          </a:xfrm>
          <a:prstGeom prst="rect">
            <a:avLst/>
          </a:prstGeom>
          <a:noFill/>
          <a:ln w="12700" cap="sq">
            <a:noFill/>
            <a:miter lim="800000"/>
            <a:headEnd type="none" w="sm" len="sm"/>
            <a:tailEnd type="none" w="sm" len="sm"/>
          </a:ln>
        </p:spPr>
        <p:txBody>
          <a:bodyPr lIns="0" tIns="0" rIns="0" bIns="0">
            <a:spAutoFit/>
          </a:bodyPr>
          <a:lstStyle/>
          <a:p>
            <a:pPr>
              <a:spcBef>
                <a:spcPct val="50000"/>
              </a:spcBef>
            </a:pPr>
            <a:r>
              <a:rPr lang="en-US" sz="2800" b="1">
                <a:solidFill>
                  <a:srgbClr val="FF0000"/>
                </a:solidFill>
                <a:latin typeface="Rockwell" pitchFamily="18" charset="0"/>
              </a:rPr>
              <a:t>QRM</a:t>
            </a:r>
          </a:p>
        </p:txBody>
      </p:sp>
      <p:sp>
        <p:nvSpPr>
          <p:cNvPr id="2805766" name="Text Box 6"/>
          <p:cNvSpPr txBox="1">
            <a:spLocks noChangeArrowheads="1"/>
          </p:cNvSpPr>
          <p:nvPr/>
        </p:nvSpPr>
        <p:spPr bwMode="auto">
          <a:xfrm>
            <a:off x="385763" y="2238375"/>
            <a:ext cx="762000" cy="365125"/>
          </a:xfrm>
          <a:prstGeom prst="rect">
            <a:avLst/>
          </a:prstGeom>
          <a:noFill/>
          <a:ln w="12700" cap="sq">
            <a:noFill/>
            <a:miter lim="800000"/>
            <a:headEnd type="none" w="sm" len="sm"/>
            <a:tailEnd type="none" w="sm" len="sm"/>
          </a:ln>
        </p:spPr>
        <p:txBody>
          <a:bodyPr lIns="0" tIns="0" rIns="0" bIns="0">
            <a:spAutoFit/>
          </a:bodyPr>
          <a:lstStyle/>
          <a:p>
            <a:pPr>
              <a:spcBef>
                <a:spcPct val="50000"/>
              </a:spcBef>
            </a:pPr>
            <a:r>
              <a:rPr lang="en-US" sz="2400">
                <a:solidFill>
                  <a:srgbClr val="FF0000"/>
                </a:solidFill>
                <a:latin typeface="Rockwell" pitchFamily="18" charset="0"/>
              </a:rPr>
              <a:t>QRN</a:t>
            </a:r>
          </a:p>
        </p:txBody>
      </p:sp>
      <p:sp>
        <p:nvSpPr>
          <p:cNvPr id="2805767" name="Text Box 7"/>
          <p:cNvSpPr txBox="1">
            <a:spLocks noChangeArrowheads="1"/>
          </p:cNvSpPr>
          <p:nvPr/>
        </p:nvSpPr>
        <p:spPr bwMode="auto">
          <a:xfrm>
            <a:off x="381000" y="2667000"/>
            <a:ext cx="609600" cy="365125"/>
          </a:xfrm>
          <a:prstGeom prst="rect">
            <a:avLst/>
          </a:prstGeom>
          <a:noFill/>
          <a:ln w="12700" cap="sq">
            <a:noFill/>
            <a:miter lim="800000"/>
            <a:headEnd type="none" w="sm" len="sm"/>
            <a:tailEnd type="none" w="sm" len="sm"/>
          </a:ln>
        </p:spPr>
        <p:txBody>
          <a:bodyPr lIns="0" tIns="0" rIns="0" bIns="0">
            <a:spAutoFit/>
          </a:bodyPr>
          <a:lstStyle/>
          <a:p>
            <a:pPr>
              <a:spcBef>
                <a:spcPct val="50000"/>
              </a:spcBef>
            </a:pPr>
            <a:r>
              <a:rPr lang="en-US" sz="2400">
                <a:solidFill>
                  <a:srgbClr val="FF0000"/>
                </a:solidFill>
                <a:latin typeface="Rockwell" pitchFamily="18" charset="0"/>
              </a:rPr>
              <a:t>QRP</a:t>
            </a:r>
          </a:p>
        </p:txBody>
      </p:sp>
      <p:sp>
        <p:nvSpPr>
          <p:cNvPr id="2805768" name="Text Box 8"/>
          <p:cNvSpPr txBox="1">
            <a:spLocks noChangeArrowheads="1"/>
          </p:cNvSpPr>
          <p:nvPr/>
        </p:nvSpPr>
        <p:spPr bwMode="auto">
          <a:xfrm>
            <a:off x="385763" y="3582988"/>
            <a:ext cx="685800" cy="365125"/>
          </a:xfrm>
          <a:prstGeom prst="rect">
            <a:avLst/>
          </a:prstGeom>
          <a:noFill/>
          <a:ln w="12700" cap="sq">
            <a:noFill/>
            <a:miter lim="800000"/>
            <a:headEnd type="none" w="sm" len="sm"/>
            <a:tailEnd type="none" w="sm" len="sm"/>
          </a:ln>
        </p:spPr>
        <p:txBody>
          <a:bodyPr lIns="0" tIns="0" rIns="0" bIns="0">
            <a:spAutoFit/>
          </a:bodyPr>
          <a:lstStyle/>
          <a:p>
            <a:pPr>
              <a:spcBef>
                <a:spcPct val="50000"/>
              </a:spcBef>
            </a:pPr>
            <a:r>
              <a:rPr lang="en-US" sz="2400">
                <a:solidFill>
                  <a:srgbClr val="FF0000"/>
                </a:solidFill>
                <a:latin typeface="Rockwell" pitchFamily="18" charset="0"/>
              </a:rPr>
              <a:t>QRZ</a:t>
            </a:r>
          </a:p>
        </p:txBody>
      </p:sp>
      <p:sp>
        <p:nvSpPr>
          <p:cNvPr id="2805769" name="Text Box 9"/>
          <p:cNvSpPr txBox="1">
            <a:spLocks noChangeArrowheads="1"/>
          </p:cNvSpPr>
          <p:nvPr/>
        </p:nvSpPr>
        <p:spPr bwMode="auto">
          <a:xfrm>
            <a:off x="385763" y="4043363"/>
            <a:ext cx="838200" cy="365125"/>
          </a:xfrm>
          <a:prstGeom prst="rect">
            <a:avLst/>
          </a:prstGeom>
          <a:noFill/>
          <a:ln w="12700" cap="sq">
            <a:noFill/>
            <a:miter lim="800000"/>
            <a:headEnd type="none" w="sm" len="sm"/>
            <a:tailEnd type="none" w="sm" len="sm"/>
          </a:ln>
        </p:spPr>
        <p:txBody>
          <a:bodyPr lIns="0" tIns="0" rIns="0" bIns="0">
            <a:spAutoFit/>
          </a:bodyPr>
          <a:lstStyle/>
          <a:p>
            <a:pPr>
              <a:spcBef>
                <a:spcPct val="50000"/>
              </a:spcBef>
            </a:pPr>
            <a:r>
              <a:rPr lang="en-US" sz="2400">
                <a:solidFill>
                  <a:srgbClr val="FF0000"/>
                </a:solidFill>
                <a:latin typeface="Rockwell" pitchFamily="18" charset="0"/>
              </a:rPr>
              <a:t>QSB</a:t>
            </a:r>
          </a:p>
        </p:txBody>
      </p:sp>
      <p:sp>
        <p:nvSpPr>
          <p:cNvPr id="2805770" name="Text Box 10"/>
          <p:cNvSpPr txBox="1">
            <a:spLocks noChangeArrowheads="1"/>
          </p:cNvSpPr>
          <p:nvPr/>
        </p:nvSpPr>
        <p:spPr bwMode="auto">
          <a:xfrm>
            <a:off x="385763" y="4427538"/>
            <a:ext cx="762000" cy="365125"/>
          </a:xfrm>
          <a:prstGeom prst="rect">
            <a:avLst/>
          </a:prstGeom>
          <a:noFill/>
          <a:ln w="12700" cap="sq">
            <a:noFill/>
            <a:miter lim="800000"/>
            <a:headEnd type="none" w="sm" len="sm"/>
            <a:tailEnd type="none" w="sm" len="sm"/>
          </a:ln>
        </p:spPr>
        <p:txBody>
          <a:bodyPr lIns="0" tIns="0" rIns="0" bIns="0">
            <a:spAutoFit/>
          </a:bodyPr>
          <a:lstStyle/>
          <a:p>
            <a:pPr>
              <a:spcBef>
                <a:spcPct val="50000"/>
              </a:spcBef>
            </a:pPr>
            <a:r>
              <a:rPr lang="en-US" sz="2400">
                <a:solidFill>
                  <a:srgbClr val="FF0000"/>
                </a:solidFill>
                <a:latin typeface="Rockwell" pitchFamily="18" charset="0"/>
              </a:rPr>
              <a:t>QSL</a:t>
            </a:r>
          </a:p>
        </p:txBody>
      </p:sp>
      <p:sp>
        <p:nvSpPr>
          <p:cNvPr id="2805771" name="Text Box 11"/>
          <p:cNvSpPr txBox="1">
            <a:spLocks noChangeArrowheads="1"/>
          </p:cNvSpPr>
          <p:nvPr/>
        </p:nvSpPr>
        <p:spPr bwMode="auto">
          <a:xfrm>
            <a:off x="385763" y="4887913"/>
            <a:ext cx="838200" cy="365125"/>
          </a:xfrm>
          <a:prstGeom prst="rect">
            <a:avLst/>
          </a:prstGeom>
          <a:noFill/>
          <a:ln w="12700" cap="sq">
            <a:noFill/>
            <a:miter lim="800000"/>
            <a:headEnd type="none" w="sm" len="sm"/>
            <a:tailEnd type="none" w="sm" len="sm"/>
          </a:ln>
        </p:spPr>
        <p:txBody>
          <a:bodyPr lIns="0" tIns="0" rIns="0" bIns="0">
            <a:spAutoFit/>
          </a:bodyPr>
          <a:lstStyle/>
          <a:p>
            <a:pPr>
              <a:spcBef>
                <a:spcPct val="50000"/>
              </a:spcBef>
            </a:pPr>
            <a:r>
              <a:rPr lang="en-US" sz="2400">
                <a:solidFill>
                  <a:srgbClr val="FF0000"/>
                </a:solidFill>
                <a:latin typeface="Rockwell" pitchFamily="18" charset="0"/>
              </a:rPr>
              <a:t>QSO</a:t>
            </a:r>
          </a:p>
        </p:txBody>
      </p:sp>
      <p:sp>
        <p:nvSpPr>
          <p:cNvPr id="2805772" name="Text Box 12"/>
          <p:cNvSpPr txBox="1">
            <a:spLocks noChangeArrowheads="1"/>
          </p:cNvSpPr>
          <p:nvPr/>
        </p:nvSpPr>
        <p:spPr bwMode="auto">
          <a:xfrm>
            <a:off x="347663" y="5272088"/>
            <a:ext cx="838200" cy="427037"/>
          </a:xfrm>
          <a:prstGeom prst="rect">
            <a:avLst/>
          </a:prstGeom>
          <a:noFill/>
          <a:ln w="12700" cap="sq">
            <a:noFill/>
            <a:miter lim="800000"/>
            <a:headEnd type="none" w="sm" len="sm"/>
            <a:tailEnd type="none" w="sm" len="sm"/>
          </a:ln>
        </p:spPr>
        <p:txBody>
          <a:bodyPr lIns="0" tIns="0" rIns="0" bIns="0">
            <a:spAutoFit/>
          </a:bodyPr>
          <a:lstStyle/>
          <a:p>
            <a:pPr>
              <a:spcBef>
                <a:spcPct val="50000"/>
              </a:spcBef>
            </a:pPr>
            <a:r>
              <a:rPr lang="en-US" sz="2800" b="1">
                <a:solidFill>
                  <a:srgbClr val="FF0000"/>
                </a:solidFill>
                <a:latin typeface="Rockwell" pitchFamily="18" charset="0"/>
              </a:rPr>
              <a:t>QSY</a:t>
            </a:r>
          </a:p>
        </p:txBody>
      </p:sp>
      <p:sp>
        <p:nvSpPr>
          <p:cNvPr id="2805773" name="Text Box 13"/>
          <p:cNvSpPr txBox="1">
            <a:spLocks noChangeArrowheads="1"/>
          </p:cNvSpPr>
          <p:nvPr/>
        </p:nvSpPr>
        <p:spPr bwMode="auto">
          <a:xfrm>
            <a:off x="385763" y="5810250"/>
            <a:ext cx="762000" cy="365125"/>
          </a:xfrm>
          <a:prstGeom prst="rect">
            <a:avLst/>
          </a:prstGeom>
          <a:noFill/>
          <a:ln w="12700" cap="sq">
            <a:noFill/>
            <a:miter lim="800000"/>
            <a:headEnd type="none" w="sm" len="sm"/>
            <a:tailEnd type="none" w="sm" len="sm"/>
          </a:ln>
        </p:spPr>
        <p:txBody>
          <a:bodyPr lIns="0" tIns="0" rIns="0" bIns="0">
            <a:spAutoFit/>
          </a:bodyPr>
          <a:lstStyle/>
          <a:p>
            <a:pPr>
              <a:spcBef>
                <a:spcPct val="50000"/>
              </a:spcBef>
            </a:pPr>
            <a:r>
              <a:rPr lang="en-US" sz="2400">
                <a:solidFill>
                  <a:srgbClr val="FF0000"/>
                </a:solidFill>
                <a:latin typeface="Rockwell" pitchFamily="18" charset="0"/>
              </a:rPr>
              <a:t>QTH</a:t>
            </a:r>
          </a:p>
        </p:txBody>
      </p:sp>
      <p:sp>
        <p:nvSpPr>
          <p:cNvPr id="2805774" name="Text Box 14"/>
          <p:cNvSpPr txBox="1">
            <a:spLocks noChangeArrowheads="1"/>
          </p:cNvSpPr>
          <p:nvPr/>
        </p:nvSpPr>
        <p:spPr bwMode="auto">
          <a:xfrm>
            <a:off x="385763" y="3121025"/>
            <a:ext cx="762000" cy="365125"/>
          </a:xfrm>
          <a:prstGeom prst="rect">
            <a:avLst/>
          </a:prstGeom>
          <a:noFill/>
          <a:ln w="12700" cap="sq">
            <a:noFill/>
            <a:miter lim="800000"/>
            <a:headEnd type="none" w="sm" len="sm"/>
            <a:tailEnd type="none" w="sm" len="sm"/>
          </a:ln>
        </p:spPr>
        <p:txBody>
          <a:bodyPr lIns="0" tIns="0" rIns="0" bIns="0">
            <a:spAutoFit/>
          </a:bodyPr>
          <a:lstStyle/>
          <a:p>
            <a:pPr>
              <a:spcBef>
                <a:spcPct val="50000"/>
              </a:spcBef>
            </a:pPr>
            <a:r>
              <a:rPr lang="en-US" sz="2400">
                <a:solidFill>
                  <a:srgbClr val="FF0000"/>
                </a:solidFill>
                <a:latin typeface="Rockwell" pitchFamily="18" charset="0"/>
              </a:rPr>
              <a:t>QRT</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805765">
                                            <p:txEl>
                                              <p:pRg st="0" end="0"/>
                                            </p:txEl>
                                          </p:spTgt>
                                        </p:tgtEl>
                                        <p:attrNameLst>
                                          <p:attrName>style.visibility</p:attrName>
                                        </p:attrNameLst>
                                      </p:cBhvr>
                                      <p:to>
                                        <p:strVal val="visible"/>
                                      </p:to>
                                    </p:set>
                                    <p:anim calcmode="lin" valueType="num">
                                      <p:cBhvr additive="base">
                                        <p:cTn id="7" dur="500" fill="hold"/>
                                        <p:tgtEl>
                                          <p:spTgt spid="280576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0576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805763">
                                            <p:txEl>
                                              <p:pRg st="0" end="0"/>
                                            </p:txEl>
                                          </p:spTgt>
                                        </p:tgtEl>
                                        <p:attrNameLst>
                                          <p:attrName>style.visibility</p:attrName>
                                        </p:attrNameLst>
                                      </p:cBhvr>
                                      <p:to>
                                        <p:strVal val="visible"/>
                                      </p:to>
                                    </p:set>
                                    <p:anim calcmode="lin" valueType="num">
                                      <p:cBhvr additive="base">
                                        <p:cTn id="12" dur="500" fill="hold"/>
                                        <p:tgtEl>
                                          <p:spTgt spid="280576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8057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805766">
                                            <p:txEl>
                                              <p:pRg st="0" end="0"/>
                                            </p:txEl>
                                          </p:spTgt>
                                        </p:tgtEl>
                                        <p:attrNameLst>
                                          <p:attrName>style.visibility</p:attrName>
                                        </p:attrNameLst>
                                      </p:cBhvr>
                                      <p:to>
                                        <p:strVal val="visible"/>
                                      </p:to>
                                    </p:set>
                                    <p:anim calcmode="lin" valueType="num">
                                      <p:cBhvr additive="base">
                                        <p:cTn id="18" dur="500" fill="hold"/>
                                        <p:tgtEl>
                                          <p:spTgt spid="2805766">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805766">
                                            <p:txEl>
                                              <p:pRg st="0" end="0"/>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2" fill="hold" nodeType="afterEffect">
                                  <p:stCondLst>
                                    <p:cond delay="0"/>
                                  </p:stCondLst>
                                  <p:childTnLst>
                                    <p:set>
                                      <p:cBhvr>
                                        <p:cTn id="22" dur="1" fill="hold">
                                          <p:stCondLst>
                                            <p:cond delay="0"/>
                                          </p:stCondLst>
                                        </p:cTn>
                                        <p:tgtEl>
                                          <p:spTgt spid="2805763">
                                            <p:txEl>
                                              <p:pRg st="1" end="1"/>
                                            </p:txEl>
                                          </p:spTgt>
                                        </p:tgtEl>
                                        <p:attrNameLst>
                                          <p:attrName>style.visibility</p:attrName>
                                        </p:attrNameLst>
                                      </p:cBhvr>
                                      <p:to>
                                        <p:strVal val="visible"/>
                                      </p:to>
                                    </p:set>
                                    <p:anim calcmode="lin" valueType="num">
                                      <p:cBhvr additive="base">
                                        <p:cTn id="23" dur="500" fill="hold"/>
                                        <p:tgtEl>
                                          <p:spTgt spid="2805763">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8057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805767">
                                            <p:txEl>
                                              <p:pRg st="0" end="0"/>
                                            </p:txEl>
                                          </p:spTgt>
                                        </p:tgtEl>
                                        <p:attrNameLst>
                                          <p:attrName>style.visibility</p:attrName>
                                        </p:attrNameLst>
                                      </p:cBhvr>
                                      <p:to>
                                        <p:strVal val="visible"/>
                                      </p:to>
                                    </p:set>
                                    <p:anim calcmode="lin" valueType="num">
                                      <p:cBhvr additive="base">
                                        <p:cTn id="29" dur="500" fill="hold"/>
                                        <p:tgtEl>
                                          <p:spTgt spid="2805767">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805767">
                                            <p:txEl>
                                              <p:pRg st="0" end="0"/>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2" fill="hold" nodeType="afterEffect">
                                  <p:stCondLst>
                                    <p:cond delay="0"/>
                                  </p:stCondLst>
                                  <p:childTnLst>
                                    <p:set>
                                      <p:cBhvr>
                                        <p:cTn id="33" dur="1" fill="hold">
                                          <p:stCondLst>
                                            <p:cond delay="0"/>
                                          </p:stCondLst>
                                        </p:cTn>
                                        <p:tgtEl>
                                          <p:spTgt spid="2805763">
                                            <p:txEl>
                                              <p:pRg st="2" end="2"/>
                                            </p:txEl>
                                          </p:spTgt>
                                        </p:tgtEl>
                                        <p:attrNameLst>
                                          <p:attrName>style.visibility</p:attrName>
                                        </p:attrNameLst>
                                      </p:cBhvr>
                                      <p:to>
                                        <p:strVal val="visible"/>
                                      </p:to>
                                    </p:set>
                                    <p:anim calcmode="lin" valueType="num">
                                      <p:cBhvr additive="base">
                                        <p:cTn id="34" dur="500" fill="hold"/>
                                        <p:tgtEl>
                                          <p:spTgt spid="2805763">
                                            <p:txEl>
                                              <p:pRg st="2" end="2"/>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8057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2805774">
                                            <p:txEl>
                                              <p:pRg st="0" end="0"/>
                                            </p:txEl>
                                          </p:spTgt>
                                        </p:tgtEl>
                                        <p:attrNameLst>
                                          <p:attrName>style.visibility</p:attrName>
                                        </p:attrNameLst>
                                      </p:cBhvr>
                                      <p:to>
                                        <p:strVal val="visible"/>
                                      </p:to>
                                    </p:set>
                                    <p:anim calcmode="lin" valueType="num">
                                      <p:cBhvr additive="base">
                                        <p:cTn id="40" dur="500" fill="hold"/>
                                        <p:tgtEl>
                                          <p:spTgt spid="2805774">
                                            <p:txEl>
                                              <p:pRg st="0" end="0"/>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2805774">
                                            <p:txEl>
                                              <p:pRg st="0" end="0"/>
                                            </p:txEl>
                                          </p:spTgt>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500"/>
                            </p:stCondLst>
                            <p:childTnLst>
                              <p:par>
                                <p:cTn id="43" presetID="2" presetClass="entr" presetSubtype="2" fill="hold" nodeType="afterEffect">
                                  <p:stCondLst>
                                    <p:cond delay="0"/>
                                  </p:stCondLst>
                                  <p:childTnLst>
                                    <p:set>
                                      <p:cBhvr>
                                        <p:cTn id="44" dur="1" fill="hold">
                                          <p:stCondLst>
                                            <p:cond delay="0"/>
                                          </p:stCondLst>
                                        </p:cTn>
                                        <p:tgtEl>
                                          <p:spTgt spid="2805763">
                                            <p:txEl>
                                              <p:pRg st="3" end="3"/>
                                            </p:txEl>
                                          </p:spTgt>
                                        </p:tgtEl>
                                        <p:attrNameLst>
                                          <p:attrName>style.visibility</p:attrName>
                                        </p:attrNameLst>
                                      </p:cBhvr>
                                      <p:to>
                                        <p:strVal val="visible"/>
                                      </p:to>
                                    </p:set>
                                    <p:anim calcmode="lin" valueType="num">
                                      <p:cBhvr additive="base">
                                        <p:cTn id="45" dur="500" fill="hold"/>
                                        <p:tgtEl>
                                          <p:spTgt spid="2805763">
                                            <p:txEl>
                                              <p:pRg st="3" end="3"/>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28057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nodeType="clickEffect">
                                  <p:stCondLst>
                                    <p:cond delay="0"/>
                                  </p:stCondLst>
                                  <p:childTnLst>
                                    <p:set>
                                      <p:cBhvr>
                                        <p:cTn id="50" dur="1" fill="hold">
                                          <p:stCondLst>
                                            <p:cond delay="0"/>
                                          </p:stCondLst>
                                        </p:cTn>
                                        <p:tgtEl>
                                          <p:spTgt spid="2805768">
                                            <p:txEl>
                                              <p:pRg st="0" end="0"/>
                                            </p:txEl>
                                          </p:spTgt>
                                        </p:tgtEl>
                                        <p:attrNameLst>
                                          <p:attrName>style.visibility</p:attrName>
                                        </p:attrNameLst>
                                      </p:cBhvr>
                                      <p:to>
                                        <p:strVal val="visible"/>
                                      </p:to>
                                    </p:set>
                                    <p:anim calcmode="lin" valueType="num">
                                      <p:cBhvr additive="base">
                                        <p:cTn id="51" dur="500" fill="hold"/>
                                        <p:tgtEl>
                                          <p:spTgt spid="2805768">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805768">
                                            <p:txEl>
                                              <p:pRg st="0" end="0"/>
                                            </p:txEl>
                                          </p:spTgt>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500"/>
                            </p:stCondLst>
                            <p:childTnLst>
                              <p:par>
                                <p:cTn id="54" presetID="2" presetClass="entr" presetSubtype="2" fill="hold" nodeType="afterEffect">
                                  <p:stCondLst>
                                    <p:cond delay="0"/>
                                  </p:stCondLst>
                                  <p:childTnLst>
                                    <p:set>
                                      <p:cBhvr>
                                        <p:cTn id="55" dur="1" fill="hold">
                                          <p:stCondLst>
                                            <p:cond delay="0"/>
                                          </p:stCondLst>
                                        </p:cTn>
                                        <p:tgtEl>
                                          <p:spTgt spid="2805763">
                                            <p:txEl>
                                              <p:pRg st="4" end="4"/>
                                            </p:txEl>
                                          </p:spTgt>
                                        </p:tgtEl>
                                        <p:attrNameLst>
                                          <p:attrName>style.visibility</p:attrName>
                                        </p:attrNameLst>
                                      </p:cBhvr>
                                      <p:to>
                                        <p:strVal val="visible"/>
                                      </p:to>
                                    </p:set>
                                    <p:anim calcmode="lin" valueType="num">
                                      <p:cBhvr additive="base">
                                        <p:cTn id="56" dur="500" fill="hold"/>
                                        <p:tgtEl>
                                          <p:spTgt spid="2805763">
                                            <p:txEl>
                                              <p:pRg st="4" end="4"/>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28057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8" fill="hold" nodeType="clickEffect">
                                  <p:stCondLst>
                                    <p:cond delay="0"/>
                                  </p:stCondLst>
                                  <p:childTnLst>
                                    <p:set>
                                      <p:cBhvr>
                                        <p:cTn id="61" dur="1" fill="hold">
                                          <p:stCondLst>
                                            <p:cond delay="0"/>
                                          </p:stCondLst>
                                        </p:cTn>
                                        <p:tgtEl>
                                          <p:spTgt spid="2805769">
                                            <p:txEl>
                                              <p:pRg st="0" end="0"/>
                                            </p:txEl>
                                          </p:spTgt>
                                        </p:tgtEl>
                                        <p:attrNameLst>
                                          <p:attrName>style.visibility</p:attrName>
                                        </p:attrNameLst>
                                      </p:cBhvr>
                                      <p:to>
                                        <p:strVal val="visible"/>
                                      </p:to>
                                    </p:set>
                                    <p:anim calcmode="lin" valueType="num">
                                      <p:cBhvr additive="base">
                                        <p:cTn id="62" dur="500" fill="hold"/>
                                        <p:tgtEl>
                                          <p:spTgt spid="2805769">
                                            <p:txEl>
                                              <p:pRg st="0" end="0"/>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2805769">
                                            <p:txEl>
                                              <p:pRg st="0" end="0"/>
                                            </p:txEl>
                                          </p:spTgt>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500"/>
                            </p:stCondLst>
                            <p:childTnLst>
                              <p:par>
                                <p:cTn id="65" presetID="2" presetClass="entr" presetSubtype="2" fill="hold" nodeType="afterEffect">
                                  <p:stCondLst>
                                    <p:cond delay="0"/>
                                  </p:stCondLst>
                                  <p:childTnLst>
                                    <p:set>
                                      <p:cBhvr>
                                        <p:cTn id="66" dur="1" fill="hold">
                                          <p:stCondLst>
                                            <p:cond delay="0"/>
                                          </p:stCondLst>
                                        </p:cTn>
                                        <p:tgtEl>
                                          <p:spTgt spid="2805763">
                                            <p:txEl>
                                              <p:pRg st="5" end="5"/>
                                            </p:txEl>
                                          </p:spTgt>
                                        </p:tgtEl>
                                        <p:attrNameLst>
                                          <p:attrName>style.visibility</p:attrName>
                                        </p:attrNameLst>
                                      </p:cBhvr>
                                      <p:to>
                                        <p:strVal val="visible"/>
                                      </p:to>
                                    </p:set>
                                    <p:anim calcmode="lin" valueType="num">
                                      <p:cBhvr additive="base">
                                        <p:cTn id="67" dur="500" fill="hold"/>
                                        <p:tgtEl>
                                          <p:spTgt spid="2805763">
                                            <p:txEl>
                                              <p:pRg st="5" end="5"/>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28057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nodeType="clickEffect">
                                  <p:stCondLst>
                                    <p:cond delay="0"/>
                                  </p:stCondLst>
                                  <p:childTnLst>
                                    <p:set>
                                      <p:cBhvr>
                                        <p:cTn id="72" dur="1" fill="hold">
                                          <p:stCondLst>
                                            <p:cond delay="0"/>
                                          </p:stCondLst>
                                        </p:cTn>
                                        <p:tgtEl>
                                          <p:spTgt spid="2805770">
                                            <p:txEl>
                                              <p:pRg st="0" end="0"/>
                                            </p:txEl>
                                          </p:spTgt>
                                        </p:tgtEl>
                                        <p:attrNameLst>
                                          <p:attrName>style.visibility</p:attrName>
                                        </p:attrNameLst>
                                      </p:cBhvr>
                                      <p:to>
                                        <p:strVal val="visible"/>
                                      </p:to>
                                    </p:set>
                                    <p:anim calcmode="lin" valueType="num">
                                      <p:cBhvr additive="base">
                                        <p:cTn id="73" dur="500" fill="hold"/>
                                        <p:tgtEl>
                                          <p:spTgt spid="2805770">
                                            <p:txEl>
                                              <p:pRg st="0" end="0"/>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805770">
                                            <p:txEl>
                                              <p:pRg st="0" end="0"/>
                                            </p:txEl>
                                          </p:spTgt>
                                        </p:tgtEl>
                                        <p:attrNameLst>
                                          <p:attrName>ppt_y</p:attrName>
                                        </p:attrNameLst>
                                      </p:cBhvr>
                                      <p:tavLst>
                                        <p:tav tm="0">
                                          <p:val>
                                            <p:strVal val="#ppt_y"/>
                                          </p:val>
                                        </p:tav>
                                        <p:tav tm="100000">
                                          <p:val>
                                            <p:strVal val="#ppt_y"/>
                                          </p:val>
                                        </p:tav>
                                      </p:tavLst>
                                    </p:anim>
                                  </p:childTnLst>
                                </p:cTn>
                              </p:par>
                            </p:childTnLst>
                          </p:cTn>
                        </p:par>
                        <p:par>
                          <p:cTn id="75" fill="hold" nodeType="afterGroup">
                            <p:stCondLst>
                              <p:cond delay="500"/>
                            </p:stCondLst>
                            <p:childTnLst>
                              <p:par>
                                <p:cTn id="76" presetID="2" presetClass="entr" presetSubtype="2" fill="hold" nodeType="afterEffect">
                                  <p:stCondLst>
                                    <p:cond delay="0"/>
                                  </p:stCondLst>
                                  <p:childTnLst>
                                    <p:set>
                                      <p:cBhvr>
                                        <p:cTn id="77" dur="1" fill="hold">
                                          <p:stCondLst>
                                            <p:cond delay="0"/>
                                          </p:stCondLst>
                                        </p:cTn>
                                        <p:tgtEl>
                                          <p:spTgt spid="2805763">
                                            <p:txEl>
                                              <p:pRg st="6" end="6"/>
                                            </p:txEl>
                                          </p:spTgt>
                                        </p:tgtEl>
                                        <p:attrNameLst>
                                          <p:attrName>style.visibility</p:attrName>
                                        </p:attrNameLst>
                                      </p:cBhvr>
                                      <p:to>
                                        <p:strVal val="visible"/>
                                      </p:to>
                                    </p:set>
                                    <p:anim calcmode="lin" valueType="num">
                                      <p:cBhvr additive="base">
                                        <p:cTn id="78" dur="500" fill="hold"/>
                                        <p:tgtEl>
                                          <p:spTgt spid="2805763">
                                            <p:txEl>
                                              <p:pRg st="6" end="6"/>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28057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8" fill="hold" nodeType="clickEffect">
                                  <p:stCondLst>
                                    <p:cond delay="0"/>
                                  </p:stCondLst>
                                  <p:childTnLst>
                                    <p:set>
                                      <p:cBhvr>
                                        <p:cTn id="83" dur="1" fill="hold">
                                          <p:stCondLst>
                                            <p:cond delay="0"/>
                                          </p:stCondLst>
                                        </p:cTn>
                                        <p:tgtEl>
                                          <p:spTgt spid="2805771">
                                            <p:txEl>
                                              <p:pRg st="0" end="0"/>
                                            </p:txEl>
                                          </p:spTgt>
                                        </p:tgtEl>
                                        <p:attrNameLst>
                                          <p:attrName>style.visibility</p:attrName>
                                        </p:attrNameLst>
                                      </p:cBhvr>
                                      <p:to>
                                        <p:strVal val="visible"/>
                                      </p:to>
                                    </p:set>
                                    <p:anim calcmode="lin" valueType="num">
                                      <p:cBhvr additive="base">
                                        <p:cTn id="84" dur="500" fill="hold"/>
                                        <p:tgtEl>
                                          <p:spTgt spid="2805771">
                                            <p:txEl>
                                              <p:pRg st="0" end="0"/>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2805771">
                                            <p:txEl>
                                              <p:pRg st="0" end="0"/>
                                            </p:txEl>
                                          </p:spTgt>
                                        </p:tgtEl>
                                        <p:attrNameLst>
                                          <p:attrName>ppt_y</p:attrName>
                                        </p:attrNameLst>
                                      </p:cBhvr>
                                      <p:tavLst>
                                        <p:tav tm="0">
                                          <p:val>
                                            <p:strVal val="#ppt_y"/>
                                          </p:val>
                                        </p:tav>
                                        <p:tav tm="100000">
                                          <p:val>
                                            <p:strVal val="#ppt_y"/>
                                          </p:val>
                                        </p:tav>
                                      </p:tavLst>
                                    </p:anim>
                                  </p:childTnLst>
                                </p:cTn>
                              </p:par>
                            </p:childTnLst>
                          </p:cTn>
                        </p:par>
                        <p:par>
                          <p:cTn id="86" fill="hold" nodeType="afterGroup">
                            <p:stCondLst>
                              <p:cond delay="500"/>
                            </p:stCondLst>
                            <p:childTnLst>
                              <p:par>
                                <p:cTn id="87" presetID="2" presetClass="entr" presetSubtype="2" fill="hold" nodeType="afterEffect">
                                  <p:stCondLst>
                                    <p:cond delay="0"/>
                                  </p:stCondLst>
                                  <p:childTnLst>
                                    <p:set>
                                      <p:cBhvr>
                                        <p:cTn id="88" dur="1" fill="hold">
                                          <p:stCondLst>
                                            <p:cond delay="0"/>
                                          </p:stCondLst>
                                        </p:cTn>
                                        <p:tgtEl>
                                          <p:spTgt spid="2805763">
                                            <p:txEl>
                                              <p:pRg st="7" end="7"/>
                                            </p:txEl>
                                          </p:spTgt>
                                        </p:tgtEl>
                                        <p:attrNameLst>
                                          <p:attrName>style.visibility</p:attrName>
                                        </p:attrNameLst>
                                      </p:cBhvr>
                                      <p:to>
                                        <p:strVal val="visible"/>
                                      </p:to>
                                    </p:set>
                                    <p:anim calcmode="lin" valueType="num">
                                      <p:cBhvr additive="base">
                                        <p:cTn id="89" dur="500" fill="hold"/>
                                        <p:tgtEl>
                                          <p:spTgt spid="2805763">
                                            <p:txEl>
                                              <p:pRg st="7" end="7"/>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280576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8" fill="hold" nodeType="clickEffect">
                                  <p:stCondLst>
                                    <p:cond delay="0"/>
                                  </p:stCondLst>
                                  <p:childTnLst>
                                    <p:set>
                                      <p:cBhvr>
                                        <p:cTn id="94" dur="1" fill="hold">
                                          <p:stCondLst>
                                            <p:cond delay="0"/>
                                          </p:stCondLst>
                                        </p:cTn>
                                        <p:tgtEl>
                                          <p:spTgt spid="2805772">
                                            <p:txEl>
                                              <p:pRg st="0" end="0"/>
                                            </p:txEl>
                                          </p:spTgt>
                                        </p:tgtEl>
                                        <p:attrNameLst>
                                          <p:attrName>style.visibility</p:attrName>
                                        </p:attrNameLst>
                                      </p:cBhvr>
                                      <p:to>
                                        <p:strVal val="visible"/>
                                      </p:to>
                                    </p:set>
                                    <p:anim calcmode="lin" valueType="num">
                                      <p:cBhvr additive="base">
                                        <p:cTn id="95" dur="500" fill="hold"/>
                                        <p:tgtEl>
                                          <p:spTgt spid="2805772">
                                            <p:txEl>
                                              <p:pRg st="0" end="0"/>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2805772">
                                            <p:txEl>
                                              <p:pRg st="0" end="0"/>
                                            </p:txEl>
                                          </p:spTgt>
                                        </p:tgtEl>
                                        <p:attrNameLst>
                                          <p:attrName>ppt_y</p:attrName>
                                        </p:attrNameLst>
                                      </p:cBhvr>
                                      <p:tavLst>
                                        <p:tav tm="0">
                                          <p:val>
                                            <p:strVal val="#ppt_y"/>
                                          </p:val>
                                        </p:tav>
                                        <p:tav tm="100000">
                                          <p:val>
                                            <p:strVal val="#ppt_y"/>
                                          </p:val>
                                        </p:tav>
                                      </p:tavLst>
                                    </p:anim>
                                  </p:childTnLst>
                                </p:cTn>
                              </p:par>
                            </p:childTnLst>
                          </p:cTn>
                        </p:par>
                        <p:par>
                          <p:cTn id="97" fill="hold" nodeType="afterGroup">
                            <p:stCondLst>
                              <p:cond delay="500"/>
                            </p:stCondLst>
                            <p:childTnLst>
                              <p:par>
                                <p:cTn id="98" presetID="2" presetClass="entr" presetSubtype="2" fill="hold" nodeType="afterEffect">
                                  <p:stCondLst>
                                    <p:cond delay="0"/>
                                  </p:stCondLst>
                                  <p:childTnLst>
                                    <p:set>
                                      <p:cBhvr>
                                        <p:cTn id="99" dur="1" fill="hold">
                                          <p:stCondLst>
                                            <p:cond delay="0"/>
                                          </p:stCondLst>
                                        </p:cTn>
                                        <p:tgtEl>
                                          <p:spTgt spid="2805763">
                                            <p:txEl>
                                              <p:pRg st="8" end="8"/>
                                            </p:txEl>
                                          </p:spTgt>
                                        </p:tgtEl>
                                        <p:attrNameLst>
                                          <p:attrName>style.visibility</p:attrName>
                                        </p:attrNameLst>
                                      </p:cBhvr>
                                      <p:to>
                                        <p:strVal val="visible"/>
                                      </p:to>
                                    </p:set>
                                    <p:anim calcmode="lin" valueType="num">
                                      <p:cBhvr additive="base">
                                        <p:cTn id="100" dur="500" fill="hold"/>
                                        <p:tgtEl>
                                          <p:spTgt spid="2805763">
                                            <p:txEl>
                                              <p:pRg st="8" end="8"/>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280576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ntr" presetSubtype="8" fill="hold" nodeType="clickEffect">
                                  <p:stCondLst>
                                    <p:cond delay="0"/>
                                  </p:stCondLst>
                                  <p:childTnLst>
                                    <p:set>
                                      <p:cBhvr>
                                        <p:cTn id="105" dur="1" fill="hold">
                                          <p:stCondLst>
                                            <p:cond delay="0"/>
                                          </p:stCondLst>
                                        </p:cTn>
                                        <p:tgtEl>
                                          <p:spTgt spid="2805773">
                                            <p:txEl>
                                              <p:pRg st="0" end="0"/>
                                            </p:txEl>
                                          </p:spTgt>
                                        </p:tgtEl>
                                        <p:attrNameLst>
                                          <p:attrName>style.visibility</p:attrName>
                                        </p:attrNameLst>
                                      </p:cBhvr>
                                      <p:to>
                                        <p:strVal val="visible"/>
                                      </p:to>
                                    </p:set>
                                    <p:anim calcmode="lin" valueType="num">
                                      <p:cBhvr additive="base">
                                        <p:cTn id="106" dur="500" fill="hold"/>
                                        <p:tgtEl>
                                          <p:spTgt spid="2805773">
                                            <p:txEl>
                                              <p:pRg st="0" end="0"/>
                                            </p:txEl>
                                          </p:spTgt>
                                        </p:tgtEl>
                                        <p:attrNameLst>
                                          <p:attrName>ppt_x</p:attrName>
                                        </p:attrNameLst>
                                      </p:cBhvr>
                                      <p:tavLst>
                                        <p:tav tm="0">
                                          <p:val>
                                            <p:strVal val="0-#ppt_w/2"/>
                                          </p:val>
                                        </p:tav>
                                        <p:tav tm="100000">
                                          <p:val>
                                            <p:strVal val="#ppt_x"/>
                                          </p:val>
                                        </p:tav>
                                      </p:tavLst>
                                    </p:anim>
                                    <p:anim calcmode="lin" valueType="num">
                                      <p:cBhvr additive="base">
                                        <p:cTn id="107" dur="500" fill="hold"/>
                                        <p:tgtEl>
                                          <p:spTgt spid="2805773">
                                            <p:txEl>
                                              <p:pRg st="0" end="0"/>
                                            </p:txEl>
                                          </p:spTgt>
                                        </p:tgtEl>
                                        <p:attrNameLst>
                                          <p:attrName>ppt_y</p:attrName>
                                        </p:attrNameLst>
                                      </p:cBhvr>
                                      <p:tavLst>
                                        <p:tav tm="0">
                                          <p:val>
                                            <p:strVal val="#ppt_y"/>
                                          </p:val>
                                        </p:tav>
                                        <p:tav tm="100000">
                                          <p:val>
                                            <p:strVal val="#ppt_y"/>
                                          </p:val>
                                        </p:tav>
                                      </p:tavLst>
                                    </p:anim>
                                  </p:childTnLst>
                                </p:cTn>
                              </p:par>
                            </p:childTnLst>
                          </p:cTn>
                        </p:par>
                        <p:par>
                          <p:cTn id="108" fill="hold" nodeType="afterGroup">
                            <p:stCondLst>
                              <p:cond delay="500"/>
                            </p:stCondLst>
                            <p:childTnLst>
                              <p:par>
                                <p:cTn id="109" presetID="2" presetClass="entr" presetSubtype="2" fill="hold" nodeType="afterEffect">
                                  <p:stCondLst>
                                    <p:cond delay="0"/>
                                  </p:stCondLst>
                                  <p:childTnLst>
                                    <p:set>
                                      <p:cBhvr>
                                        <p:cTn id="110" dur="1" fill="hold">
                                          <p:stCondLst>
                                            <p:cond delay="0"/>
                                          </p:stCondLst>
                                        </p:cTn>
                                        <p:tgtEl>
                                          <p:spTgt spid="2805763">
                                            <p:txEl>
                                              <p:pRg st="9" end="9"/>
                                            </p:txEl>
                                          </p:spTgt>
                                        </p:tgtEl>
                                        <p:attrNameLst>
                                          <p:attrName>style.visibility</p:attrName>
                                        </p:attrNameLst>
                                      </p:cBhvr>
                                      <p:to>
                                        <p:strVal val="visible"/>
                                      </p:to>
                                    </p:set>
                                    <p:anim calcmode="lin" valueType="num">
                                      <p:cBhvr additive="base">
                                        <p:cTn id="111" dur="500" fill="hold"/>
                                        <p:tgtEl>
                                          <p:spTgt spid="2805763">
                                            <p:txEl>
                                              <p:pRg st="9" end="9"/>
                                            </p:txEl>
                                          </p:spTgt>
                                        </p:tgtEl>
                                        <p:attrNameLst>
                                          <p:attrName>ppt_x</p:attrName>
                                        </p:attrNameLst>
                                      </p:cBhvr>
                                      <p:tavLst>
                                        <p:tav tm="0">
                                          <p:val>
                                            <p:strVal val="1+#ppt_w/2"/>
                                          </p:val>
                                        </p:tav>
                                        <p:tav tm="100000">
                                          <p:val>
                                            <p:strVal val="#ppt_x"/>
                                          </p:val>
                                        </p:tav>
                                      </p:tavLst>
                                    </p:anim>
                                    <p:anim calcmode="lin" valueType="num">
                                      <p:cBhvr additive="base">
                                        <p:cTn id="112" dur="500" fill="hold"/>
                                        <p:tgtEl>
                                          <p:spTgt spid="280576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 presetClass="emph" presetSubtype="1" nodeType="clickEffect">
                                  <p:stCondLst>
                                    <p:cond delay="0"/>
                                  </p:stCondLst>
                                  <p:childTnLst>
                                    <p:set>
                                      <p:cBhvr override="childStyle">
                                        <p:cTn id="116" dur="indefinite"/>
                                        <p:tgtEl>
                                          <p:spTgt spid="2805765">
                                            <p:txEl>
                                              <p:pRg st="0" end="0"/>
                                            </p:txEl>
                                          </p:spTgt>
                                        </p:tgtEl>
                                        <p:attrNameLst>
                                          <p:attrName>style.fontStyle</p:attrName>
                                        </p:attrNameLst>
                                      </p:cBhvr>
                                      <p:to>
                                        <p:strVal val="normal"/>
                                      </p:to>
                                    </p:set>
                                    <p:set>
                                      <p:cBhvr override="childStyle">
                                        <p:cTn id="117" dur="indefinite"/>
                                        <p:tgtEl>
                                          <p:spTgt spid="2805765">
                                            <p:txEl>
                                              <p:pRg st="0" end="0"/>
                                            </p:txEl>
                                          </p:spTgt>
                                        </p:tgtEl>
                                        <p:attrNameLst>
                                          <p:attrName>style.fontWeight</p:attrName>
                                        </p:attrNameLst>
                                      </p:cBhvr>
                                      <p:to>
                                        <p:strVal val="bold"/>
                                      </p:to>
                                    </p:set>
                                    <p:set>
                                      <p:cBhvr override="childStyle">
                                        <p:cTn id="118" dur="indefinite"/>
                                        <p:tgtEl>
                                          <p:spTgt spid="2805765">
                                            <p:txEl>
                                              <p:pRg st="0" end="0"/>
                                            </p:txEl>
                                          </p:spTgt>
                                        </p:tgtEl>
                                        <p:attrNameLst>
                                          <p:attrName>style.textDecorationUnderline</p:attrName>
                                        </p:attrNameLst>
                                      </p:cBhvr>
                                      <p:to>
                                        <p:strVal val="false"/>
                                      </p:to>
                                    </p:set>
                                  </p:childTnLst>
                                </p:cTn>
                              </p:par>
                              <p:par>
                                <p:cTn id="119" presetID="8" presetClass="emph" presetSubtype="0" fill="hold" nodeType="withEffect">
                                  <p:stCondLst>
                                    <p:cond delay="0"/>
                                  </p:stCondLst>
                                  <p:childTnLst>
                                    <p:animRot by="21600000">
                                      <p:cBhvr>
                                        <p:cTn id="120" dur="500" fill="hold"/>
                                        <p:tgtEl>
                                          <p:spTgt spid="2805765">
                                            <p:txEl>
                                              <p:pRg st="0" end="0"/>
                                            </p:txEl>
                                          </p:spTgt>
                                        </p:tgtEl>
                                        <p:attrNameLst>
                                          <p:attrName>r</p:attrName>
                                        </p:attrNameLst>
                                      </p:cBhvr>
                                    </p:animRot>
                                  </p:childTnLst>
                                </p:cTn>
                              </p:par>
                              <p:par>
                                <p:cTn id="121" presetID="3" presetClass="emph" presetSubtype="2" fill="hold" nodeType="withEffect">
                                  <p:stCondLst>
                                    <p:cond delay="0"/>
                                  </p:stCondLst>
                                  <p:childTnLst>
                                    <p:animClr clrSpc="rgb" dir="cw">
                                      <p:cBhvr override="childStyle">
                                        <p:cTn id="122" dur="500" fill="hold"/>
                                        <p:tgtEl>
                                          <p:spTgt spid="2805765">
                                            <p:txEl>
                                              <p:pRg st="0" end="0"/>
                                            </p:txEl>
                                          </p:spTgt>
                                        </p:tgtEl>
                                        <p:attrNameLst>
                                          <p:attrName>style.color</p:attrName>
                                        </p:attrNameLst>
                                      </p:cBhvr>
                                      <p:to>
                                        <a:schemeClr val="accent2"/>
                                      </p:to>
                                    </p:animClr>
                                  </p:childTnLst>
                                </p:cTn>
                              </p:par>
                              <p:par>
                                <p:cTn id="123" presetID="3" presetClass="emph" presetSubtype="2" fill="hold" nodeType="withEffect">
                                  <p:stCondLst>
                                    <p:cond delay="0"/>
                                  </p:stCondLst>
                                  <p:childTnLst>
                                    <p:animClr clrSpc="rgb" dir="cw">
                                      <p:cBhvr override="childStyle">
                                        <p:cTn id="124" dur="500" fill="hold"/>
                                        <p:tgtEl>
                                          <p:spTgt spid="2805763">
                                            <p:txEl>
                                              <p:pRg st="0" end="0"/>
                                            </p:txEl>
                                          </p:spTgt>
                                        </p:tgtEl>
                                        <p:attrNameLst>
                                          <p:attrName>style.color</p:attrName>
                                        </p:attrNameLst>
                                      </p:cBhvr>
                                      <p:to>
                                        <a:schemeClr val="accent2"/>
                                      </p:to>
                                    </p:animClr>
                                  </p:childTnLst>
                                </p:cTn>
                              </p:par>
                              <p:par>
                                <p:cTn id="125" presetID="8" presetClass="emph" presetSubtype="0" fill="hold" nodeType="withEffect">
                                  <p:stCondLst>
                                    <p:cond delay="0"/>
                                  </p:stCondLst>
                                  <p:childTnLst>
                                    <p:animRot by="21600000">
                                      <p:cBhvr>
                                        <p:cTn id="126" dur="500" fill="hold"/>
                                        <p:tgtEl>
                                          <p:spTgt spid="2805763">
                                            <p:txEl>
                                              <p:pRg st="0" end="0"/>
                                            </p:txEl>
                                          </p:spTgt>
                                        </p:tgtEl>
                                        <p:attrNameLst>
                                          <p:attrName>r</p:attrName>
                                        </p:attrNameLst>
                                      </p:cBhvr>
                                    </p:animRot>
                                  </p:childTnLst>
                                </p:cTn>
                              </p:par>
                            </p:childTnLst>
                          </p:cTn>
                        </p:par>
                        <p:par>
                          <p:cTn id="127" fill="hold" nodeType="afterGroup">
                            <p:stCondLst>
                              <p:cond delay="500"/>
                            </p:stCondLst>
                            <p:childTnLst>
                              <p:par>
                                <p:cTn id="128" presetID="3" presetClass="emph" presetSubtype="2" fill="hold" nodeType="afterEffect">
                                  <p:stCondLst>
                                    <p:cond delay="0"/>
                                  </p:stCondLst>
                                  <p:childTnLst>
                                    <p:animClr clrSpc="rgb" dir="cw">
                                      <p:cBhvr override="childStyle">
                                        <p:cTn id="129" dur="500" fill="hold"/>
                                        <p:tgtEl>
                                          <p:spTgt spid="2805772">
                                            <p:txEl>
                                              <p:pRg st="0" end="0"/>
                                            </p:txEl>
                                          </p:spTgt>
                                        </p:tgtEl>
                                        <p:attrNameLst>
                                          <p:attrName>style.color</p:attrName>
                                        </p:attrNameLst>
                                      </p:cBhvr>
                                      <p:to>
                                        <a:schemeClr val="accent2"/>
                                      </p:to>
                                    </p:animClr>
                                  </p:childTnLst>
                                </p:cTn>
                              </p:par>
                              <p:par>
                                <p:cTn id="130" presetID="8" presetClass="emph" presetSubtype="0" fill="hold" nodeType="withEffect">
                                  <p:stCondLst>
                                    <p:cond delay="0"/>
                                  </p:stCondLst>
                                  <p:childTnLst>
                                    <p:animRot by="-21600000">
                                      <p:cBhvr>
                                        <p:cTn id="131" dur="500" fill="hold"/>
                                        <p:tgtEl>
                                          <p:spTgt spid="2805772">
                                            <p:txEl>
                                              <p:pRg st="0" end="0"/>
                                            </p:txEl>
                                          </p:spTgt>
                                        </p:tgtEl>
                                        <p:attrNameLst>
                                          <p:attrName>r</p:attrName>
                                        </p:attrNameLst>
                                      </p:cBhvr>
                                    </p:animRot>
                                  </p:childTnLst>
                                </p:cTn>
                              </p:par>
                              <p:par>
                                <p:cTn id="132" presetID="3" presetClass="emph" presetSubtype="2" fill="hold" nodeType="withEffect">
                                  <p:stCondLst>
                                    <p:cond delay="0"/>
                                  </p:stCondLst>
                                  <p:childTnLst>
                                    <p:animClr clrSpc="rgb" dir="cw">
                                      <p:cBhvr override="childStyle">
                                        <p:cTn id="133" dur="500" fill="hold"/>
                                        <p:tgtEl>
                                          <p:spTgt spid="2805763">
                                            <p:txEl>
                                              <p:pRg st="8" end="8"/>
                                            </p:txEl>
                                          </p:spTgt>
                                        </p:tgtEl>
                                        <p:attrNameLst>
                                          <p:attrName>style.color</p:attrName>
                                        </p:attrNameLst>
                                      </p:cBhvr>
                                      <p:to>
                                        <a:schemeClr val="accent2"/>
                                      </p:to>
                                    </p:animClr>
                                  </p:childTnLst>
                                </p:cTn>
                              </p:par>
                              <p:par>
                                <p:cTn id="134" presetID="8" presetClass="emph" presetSubtype="0" fill="hold" nodeType="withEffect">
                                  <p:stCondLst>
                                    <p:cond delay="0"/>
                                  </p:stCondLst>
                                  <p:childTnLst>
                                    <p:animRot by="-21600000">
                                      <p:cBhvr>
                                        <p:cTn id="135" dur="500" fill="hold"/>
                                        <p:tgtEl>
                                          <p:spTgt spid="2805763">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5"/>
          <p:cNvSpPr>
            <a:spLocks noGrp="1"/>
          </p:cNvSpPr>
          <p:nvPr>
            <p:ph type="sldNum" sz="quarter" idx="12"/>
          </p:nvPr>
        </p:nvSpPr>
        <p:spPr>
          <a:noFill/>
          <a:ln>
            <a:miter lim="800000"/>
            <a:headEnd/>
            <a:tailEnd/>
          </a:ln>
        </p:spPr>
        <p:txBody>
          <a:bodyPr/>
          <a:lstStyle/>
          <a:p>
            <a:fld id="{A0B3349A-02D5-4A25-8018-5F20B1428712}" type="slidenum">
              <a:rPr lang="en-US"/>
              <a:pPr/>
              <a:t>113</a:t>
            </a:fld>
            <a:endParaRPr lang="en-US"/>
          </a:p>
        </p:txBody>
      </p:sp>
      <p:sp>
        <p:nvSpPr>
          <p:cNvPr id="117763" name="Rectangle 2"/>
          <p:cNvSpPr>
            <a:spLocks noGrp="1" noChangeArrowheads="1"/>
          </p:cNvSpPr>
          <p:nvPr>
            <p:ph type="title"/>
          </p:nvPr>
        </p:nvSpPr>
        <p:spPr/>
        <p:txBody>
          <a:bodyPr/>
          <a:lstStyle/>
          <a:p>
            <a:pPr eaLnBrk="1" hangingPunct="1"/>
            <a:r>
              <a:rPr lang="en-US" sz="2200" b="1" smtClean="0">
                <a:latin typeface="Rockwell" pitchFamily="18" charset="0"/>
              </a:rPr>
              <a:t>T2C:</a:t>
            </a:r>
            <a:r>
              <a:rPr lang="en-US" sz="2600" b="1" smtClean="0">
                <a:latin typeface="Rockwell" pitchFamily="18" charset="0"/>
              </a:rPr>
              <a:t> </a:t>
            </a:r>
            <a:r>
              <a:rPr lang="en-US" sz="1800" b="1" smtClean="0"/>
              <a:t>	</a:t>
            </a:r>
            <a:r>
              <a:rPr lang="en-US" sz="1800" b="1" smtClean="0">
                <a:latin typeface="Rockwell" pitchFamily="18" charset="0"/>
              </a:rPr>
              <a:t>Public service; emergency and non-emergency operations, 	message traffic handling</a:t>
            </a:r>
          </a:p>
        </p:txBody>
      </p:sp>
      <p:sp>
        <p:nvSpPr>
          <p:cNvPr id="1264643" name="Rectangle 3"/>
          <p:cNvSpPr>
            <a:spLocks noGrp="1" noChangeArrowheads="1"/>
          </p:cNvSpPr>
          <p:nvPr>
            <p:ph type="body" idx="1"/>
          </p:nvPr>
        </p:nvSpPr>
        <p:spPr>
          <a:xfrm>
            <a:off x="0" y="1470025"/>
            <a:ext cx="8950325" cy="5222875"/>
          </a:xfrm>
        </p:spPr>
        <p:txBody>
          <a:bodyPr/>
          <a:lstStyle/>
          <a:p>
            <a:pPr lvl="1" eaLnBrk="1" hangingPunct="1">
              <a:lnSpc>
                <a:spcPct val="90000"/>
              </a:lnSpc>
            </a:pPr>
            <a:r>
              <a:rPr lang="en-US" sz="1200" smtClean="0">
                <a:latin typeface="Rockwell" pitchFamily="18" charset="0"/>
              </a:rPr>
              <a:t>T2C1</a:t>
            </a:r>
            <a:r>
              <a:rPr lang="en-US" sz="2400" smtClean="0">
                <a:latin typeface="Rockwell" pitchFamily="18" charset="0"/>
              </a:rPr>
              <a:t>  </a:t>
            </a:r>
            <a:r>
              <a:rPr lang="en-US" sz="2000" smtClean="0">
                <a:latin typeface="Rockwell" pitchFamily="18" charset="0"/>
              </a:rPr>
              <a:t>FCC rules apply to proper operation of your station when using amateur radio at the request of public service officials.</a:t>
            </a:r>
          </a:p>
          <a:p>
            <a:pPr lvl="3" eaLnBrk="1" hangingPunct="1">
              <a:lnSpc>
                <a:spcPct val="90000"/>
              </a:lnSpc>
            </a:pPr>
            <a:r>
              <a:rPr lang="en-US" sz="1600" smtClean="0">
                <a:solidFill>
                  <a:srgbClr val="FF0000"/>
                </a:solidFill>
                <a:latin typeface="Rockwell" pitchFamily="18" charset="0"/>
              </a:rPr>
              <a:t>Amateur radio operators are not  relieved from FCC rules at request from  FBI, FEMA, or any other Federal agency.</a:t>
            </a:r>
            <a:endParaRPr lang="en-US" sz="1400" smtClean="0">
              <a:latin typeface="Rockwell" pitchFamily="18" charset="0"/>
            </a:endParaRPr>
          </a:p>
          <a:p>
            <a:pPr lvl="1" eaLnBrk="1" hangingPunct="1">
              <a:lnSpc>
                <a:spcPct val="90000"/>
              </a:lnSpc>
            </a:pPr>
            <a:r>
              <a:rPr lang="en-US" sz="1000" smtClean="0">
                <a:latin typeface="Rockwell" pitchFamily="18" charset="0"/>
              </a:rPr>
              <a:t>T2C4</a:t>
            </a:r>
            <a:r>
              <a:rPr lang="en-US" sz="2400" smtClean="0">
                <a:latin typeface="Rockwell" pitchFamily="18" charset="0"/>
              </a:rPr>
              <a:t>  </a:t>
            </a:r>
            <a:r>
              <a:rPr lang="en-US" sz="2000" smtClean="0">
                <a:latin typeface="Rockwell" pitchFamily="18" charset="0"/>
              </a:rPr>
              <a:t>Both RACES (Radio Amateur Civil Emergency Service) and ARES (Amateur Radio Emergency Service) organizations may provide communications during emergencies.</a:t>
            </a:r>
          </a:p>
          <a:p>
            <a:pPr lvl="1" eaLnBrk="1" hangingPunct="1">
              <a:lnSpc>
                <a:spcPct val="90000"/>
              </a:lnSpc>
            </a:pPr>
            <a:endParaRPr lang="en-US" sz="2000" smtClean="0">
              <a:latin typeface="Rockwell" pitchFamily="18" charset="0"/>
            </a:endParaRPr>
          </a:p>
          <a:p>
            <a:pPr lvl="1" eaLnBrk="1" hangingPunct="1">
              <a:lnSpc>
                <a:spcPct val="90000"/>
              </a:lnSpc>
            </a:pPr>
            <a:endParaRPr lang="en-US" sz="1800" smtClean="0">
              <a:latin typeface="Rockwell" pitchFamily="18" charset="0"/>
            </a:endParaRPr>
          </a:p>
          <a:p>
            <a:pPr lvl="1" eaLnBrk="1" hangingPunct="1">
              <a:lnSpc>
                <a:spcPct val="90000"/>
              </a:lnSpc>
            </a:pPr>
            <a:endParaRPr lang="en-US" sz="1800" smtClean="0">
              <a:latin typeface="Rockwell" pitchFamily="18" charset="0"/>
            </a:endParaRPr>
          </a:p>
          <a:p>
            <a:pPr lvl="1" eaLnBrk="1" hangingPunct="1">
              <a:lnSpc>
                <a:spcPct val="90000"/>
              </a:lnSpc>
            </a:pPr>
            <a:endParaRPr lang="en-US" sz="1800" smtClean="0">
              <a:latin typeface="Rockwell" pitchFamily="18" charset="0"/>
            </a:endParaRPr>
          </a:p>
          <a:p>
            <a:pPr lvl="1" eaLnBrk="1" hangingPunct="1">
              <a:lnSpc>
                <a:spcPct val="90000"/>
              </a:lnSpc>
            </a:pPr>
            <a:endParaRPr lang="en-US" sz="18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r>
              <a:rPr lang="en-US" sz="1200" smtClean="0">
                <a:latin typeface="Rockwell" pitchFamily="18" charset="0"/>
              </a:rPr>
              <a:t>T2C5</a:t>
            </a:r>
            <a:r>
              <a:rPr lang="en-US" sz="2400" smtClean="0">
                <a:latin typeface="Rockwell" pitchFamily="18" charset="0"/>
              </a:rPr>
              <a:t>  </a:t>
            </a:r>
            <a:r>
              <a:rPr lang="en-US" sz="2000" smtClean="0">
                <a:latin typeface="Rockwell" pitchFamily="18" charset="0"/>
              </a:rPr>
              <a:t>Radio Amateur Civil Emergency Service (RACES) is a radio service using amateur stations for emergency management or civil defense communications.</a:t>
            </a:r>
            <a:endParaRPr lang="en-US" sz="2000" smtClean="0">
              <a:solidFill>
                <a:srgbClr val="FF0000"/>
              </a:solidFill>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1800" smtClean="0">
              <a:latin typeface="Rockwell" pitchFamily="18" charset="0"/>
            </a:endParaRPr>
          </a:p>
          <a:p>
            <a:pPr lvl="1" eaLnBrk="1" hangingPunct="1">
              <a:lnSpc>
                <a:spcPct val="90000"/>
              </a:lnSpc>
            </a:pPr>
            <a:endParaRPr lang="en-US" sz="1800" smtClean="0">
              <a:latin typeface="Rockwell" pitchFamily="18" charset="0"/>
            </a:endParaRPr>
          </a:p>
          <a:p>
            <a:pPr lvl="3" eaLnBrk="1" hangingPunct="1">
              <a:lnSpc>
                <a:spcPct val="90000"/>
              </a:lnSpc>
            </a:pPr>
            <a:endParaRPr lang="en-US" sz="1600" smtClean="0">
              <a:solidFill>
                <a:srgbClr val="FF0000"/>
              </a:solidFill>
              <a:latin typeface="Rockwell" pitchFamily="18" charset="0"/>
            </a:endParaRPr>
          </a:p>
          <a:p>
            <a:pPr lvl="3" eaLnBrk="1" hangingPunct="1">
              <a:lnSpc>
                <a:spcPct val="90000"/>
              </a:lnSpc>
            </a:pPr>
            <a:endParaRPr lang="en-US" sz="1600" smtClean="0">
              <a:solidFill>
                <a:srgbClr val="FF0000"/>
              </a:solidFill>
              <a:latin typeface="Rockwell" pitchFamily="18" charset="0"/>
            </a:endParaRPr>
          </a:p>
          <a:p>
            <a:pPr lvl="3" eaLnBrk="1" hangingPunct="1">
              <a:lnSpc>
                <a:spcPct val="90000"/>
              </a:lnSpc>
            </a:pPr>
            <a:endParaRPr lang="en-US" sz="1600" smtClean="0">
              <a:solidFill>
                <a:srgbClr val="FF0000"/>
              </a:solidFill>
              <a:latin typeface="Rockwell" pitchFamily="18" charset="0"/>
            </a:endParaRPr>
          </a:p>
        </p:txBody>
      </p:sp>
      <p:pic>
        <p:nvPicPr>
          <p:cNvPr id="2795524" name="Picture 4"/>
          <p:cNvPicPr>
            <a:picLocks noChangeAspect="1" noChangeArrowheads="1"/>
          </p:cNvPicPr>
          <p:nvPr/>
        </p:nvPicPr>
        <p:blipFill>
          <a:blip r:embed="rId2" cstate="print"/>
          <a:srcRect/>
          <a:stretch>
            <a:fillRect/>
          </a:stretch>
        </p:blipFill>
        <p:spPr bwMode="auto">
          <a:xfrm>
            <a:off x="2074863" y="3697288"/>
            <a:ext cx="1651000" cy="1651000"/>
          </a:xfrm>
          <a:prstGeom prst="rect">
            <a:avLst/>
          </a:prstGeom>
          <a:noFill/>
          <a:ln w="9525">
            <a:noFill/>
            <a:miter lim="800000"/>
            <a:headEnd/>
            <a:tailEnd/>
          </a:ln>
        </p:spPr>
      </p:pic>
      <p:pic>
        <p:nvPicPr>
          <p:cNvPr id="2795525" name="Picture 5"/>
          <p:cNvPicPr>
            <a:picLocks noChangeAspect="1" noChangeArrowheads="1"/>
          </p:cNvPicPr>
          <p:nvPr/>
        </p:nvPicPr>
        <p:blipFill>
          <a:blip r:embed="rId3" cstate="print"/>
          <a:srcRect/>
          <a:stretch>
            <a:fillRect/>
          </a:stretch>
        </p:blipFill>
        <p:spPr bwMode="auto">
          <a:xfrm>
            <a:off x="5224463" y="3659188"/>
            <a:ext cx="1728787" cy="1647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64643">
                                            <p:txEl>
                                              <p:pRg st="0" end="0"/>
                                            </p:txEl>
                                          </p:spTgt>
                                        </p:tgtEl>
                                        <p:attrNameLst>
                                          <p:attrName>style.visibility</p:attrName>
                                        </p:attrNameLst>
                                      </p:cBhvr>
                                      <p:to>
                                        <p:strVal val="visible"/>
                                      </p:to>
                                    </p:set>
                                    <p:animEffect transition="in" filter="wipe(up)">
                                      <p:cBhvr>
                                        <p:cTn id="7" dur="500"/>
                                        <p:tgtEl>
                                          <p:spTgt spid="1264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64643">
                                            <p:txEl>
                                              <p:pRg st="1" end="1"/>
                                            </p:txEl>
                                          </p:spTgt>
                                        </p:tgtEl>
                                        <p:attrNameLst>
                                          <p:attrName>style.visibility</p:attrName>
                                        </p:attrNameLst>
                                      </p:cBhvr>
                                      <p:to>
                                        <p:strVal val="visible"/>
                                      </p:to>
                                    </p:set>
                                    <p:animEffect transition="in" filter="wipe(left)">
                                      <p:cBhvr>
                                        <p:cTn id="12" dur="500"/>
                                        <p:tgtEl>
                                          <p:spTgt spid="1264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64643">
                                            <p:txEl>
                                              <p:pRg st="2" end="2"/>
                                            </p:txEl>
                                          </p:spTgt>
                                        </p:tgtEl>
                                        <p:attrNameLst>
                                          <p:attrName>style.visibility</p:attrName>
                                        </p:attrNameLst>
                                      </p:cBhvr>
                                      <p:to>
                                        <p:strVal val="visible"/>
                                      </p:to>
                                    </p:set>
                                    <p:animEffect transition="in" filter="wipe(left)">
                                      <p:cBhvr>
                                        <p:cTn id="17" dur="500"/>
                                        <p:tgtEl>
                                          <p:spTgt spid="12646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795524"/>
                                        </p:tgtEl>
                                        <p:attrNameLst>
                                          <p:attrName>style.visibility</p:attrName>
                                        </p:attrNameLst>
                                      </p:cBhvr>
                                      <p:to>
                                        <p:strVal val="visible"/>
                                      </p:to>
                                    </p:set>
                                    <p:animEffect transition="in" filter="wipe(left)">
                                      <p:cBhvr>
                                        <p:cTn id="22" dur="500"/>
                                        <p:tgtEl>
                                          <p:spTgt spid="2795524"/>
                                        </p:tgtEl>
                                      </p:cBhvr>
                                    </p:animEffect>
                                  </p:childTnLst>
                                </p:cTn>
                              </p:par>
                              <p:par>
                                <p:cTn id="23" presetID="22" presetClass="entr" presetSubtype="2" fill="hold" nodeType="withEffect">
                                  <p:stCondLst>
                                    <p:cond delay="0"/>
                                  </p:stCondLst>
                                  <p:childTnLst>
                                    <p:set>
                                      <p:cBhvr>
                                        <p:cTn id="24" dur="1" fill="hold">
                                          <p:stCondLst>
                                            <p:cond delay="0"/>
                                          </p:stCondLst>
                                        </p:cTn>
                                        <p:tgtEl>
                                          <p:spTgt spid="2795525"/>
                                        </p:tgtEl>
                                        <p:attrNameLst>
                                          <p:attrName>style.visibility</p:attrName>
                                        </p:attrNameLst>
                                      </p:cBhvr>
                                      <p:to>
                                        <p:strVal val="visible"/>
                                      </p:to>
                                    </p:set>
                                    <p:animEffect transition="in" filter="wipe(right)">
                                      <p:cBhvr>
                                        <p:cTn id="25" dur="500"/>
                                        <p:tgtEl>
                                          <p:spTgt spid="279552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1264643">
                                            <p:txEl>
                                              <p:pRg st="10" end="10"/>
                                            </p:txEl>
                                          </p:spTgt>
                                        </p:tgtEl>
                                        <p:attrNameLst>
                                          <p:attrName>style.visibility</p:attrName>
                                        </p:attrNameLst>
                                      </p:cBhvr>
                                      <p:to>
                                        <p:strVal val="visible"/>
                                      </p:to>
                                    </p:set>
                                    <p:animEffect transition="in" filter="wipe(down)">
                                      <p:cBhvr>
                                        <p:cTn id="30" dur="500"/>
                                        <p:tgtEl>
                                          <p:spTgt spid="12646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a:ln>
            <a:miter lim="800000"/>
            <a:headEnd/>
            <a:tailEnd/>
          </a:ln>
        </p:spPr>
        <p:txBody>
          <a:bodyPr/>
          <a:lstStyle/>
          <a:p>
            <a:fld id="{890A12C1-452D-4544-AFF2-1EDF26EF401B}" type="slidenum">
              <a:rPr lang="en-US"/>
              <a:pPr/>
              <a:t>114</a:t>
            </a:fld>
            <a:endParaRPr lang="en-US"/>
          </a:p>
        </p:txBody>
      </p:sp>
      <p:sp>
        <p:nvSpPr>
          <p:cNvPr id="118787" name="Rectangle 2"/>
          <p:cNvSpPr>
            <a:spLocks noGrp="1" noChangeArrowheads="1"/>
          </p:cNvSpPr>
          <p:nvPr>
            <p:ph type="title"/>
          </p:nvPr>
        </p:nvSpPr>
        <p:spPr/>
        <p:txBody>
          <a:bodyPr/>
          <a:lstStyle/>
          <a:p>
            <a:pPr eaLnBrk="1" hangingPunct="1"/>
            <a:r>
              <a:rPr lang="en-US" sz="2200" b="1" smtClean="0">
                <a:latin typeface="Rockwell" pitchFamily="18" charset="0"/>
              </a:rPr>
              <a:t>T2C:</a:t>
            </a:r>
            <a:r>
              <a:rPr lang="en-US" sz="2600" b="1" smtClean="0">
                <a:latin typeface="Rockwell" pitchFamily="18" charset="0"/>
              </a:rPr>
              <a:t> </a:t>
            </a:r>
            <a:r>
              <a:rPr lang="en-US" sz="1800" b="1" smtClean="0"/>
              <a:t>	</a:t>
            </a:r>
            <a:r>
              <a:rPr lang="en-US" sz="1800" b="1" smtClean="0">
                <a:latin typeface="Rockwell" pitchFamily="18" charset="0"/>
              </a:rPr>
              <a:t>Public service; emergency and non-emergency operations, 	message traffic handling</a:t>
            </a:r>
          </a:p>
        </p:txBody>
      </p:sp>
      <p:sp>
        <p:nvSpPr>
          <p:cNvPr id="1265667" name="Rectangle 3"/>
          <p:cNvSpPr>
            <a:spLocks noGrp="1" noChangeArrowheads="1"/>
          </p:cNvSpPr>
          <p:nvPr>
            <p:ph type="body" idx="1"/>
          </p:nvPr>
        </p:nvSpPr>
        <p:spPr>
          <a:xfrm>
            <a:off x="0" y="1470025"/>
            <a:ext cx="8642350" cy="4962525"/>
          </a:xfrm>
        </p:spPr>
        <p:txBody>
          <a:bodyPr/>
          <a:lstStyle/>
          <a:p>
            <a:pPr lvl="1" eaLnBrk="1" hangingPunct="1"/>
            <a:r>
              <a:rPr lang="en-US" sz="1200" smtClean="0">
                <a:latin typeface="Rockwell" pitchFamily="18" charset="0"/>
              </a:rPr>
              <a:t>T2C6</a:t>
            </a:r>
            <a:r>
              <a:rPr lang="en-US" smtClean="0">
                <a:latin typeface="Rockwell" pitchFamily="18" charset="0"/>
              </a:rPr>
              <a:t>  </a:t>
            </a:r>
            <a:r>
              <a:rPr lang="en-US" sz="2000" smtClean="0">
                <a:latin typeface="Rockwell" pitchFamily="18" charset="0"/>
              </a:rPr>
              <a:t>Common practice during net operations to get the immediate attention of the net control station when reporting an emergency is to begin your transmission with “Priority” or “Emergency” followed by your call sign.</a:t>
            </a:r>
          </a:p>
          <a:p>
            <a:pPr eaLnBrk="1" hangingPunct="1"/>
            <a:endParaRPr lang="en-US" sz="2000" smtClean="0"/>
          </a:p>
        </p:txBody>
      </p:sp>
      <p:pic>
        <p:nvPicPr>
          <p:cNvPr id="702468" name="Picture 4" descr="Q p86a"/>
          <p:cNvPicPr>
            <a:picLocks noChangeAspect="1" noChangeArrowheads="1"/>
          </p:cNvPicPr>
          <p:nvPr/>
        </p:nvPicPr>
        <p:blipFill>
          <a:blip r:embed="rId2" cstate="print"/>
          <a:srcRect/>
          <a:stretch>
            <a:fillRect/>
          </a:stretch>
        </p:blipFill>
        <p:spPr bwMode="auto">
          <a:xfrm>
            <a:off x="2420938" y="3121025"/>
            <a:ext cx="4279900" cy="2498725"/>
          </a:xfrm>
          <a:prstGeom prst="rect">
            <a:avLst/>
          </a:prstGeom>
          <a:noFill/>
          <a:ln w="9525">
            <a:noFill/>
            <a:miter lim="800000"/>
            <a:headEnd/>
            <a:tailEnd/>
          </a:ln>
        </p:spPr>
      </p:pic>
      <p:sp>
        <p:nvSpPr>
          <p:cNvPr id="702469" name="Text Box 5"/>
          <p:cNvSpPr txBox="1">
            <a:spLocks noChangeArrowheads="1"/>
          </p:cNvSpPr>
          <p:nvPr/>
        </p:nvSpPr>
        <p:spPr bwMode="auto">
          <a:xfrm>
            <a:off x="1384300" y="5964238"/>
            <a:ext cx="6567488" cy="517525"/>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Another way to interrupt a conversation to signal a distress call is to say the word “BREAK” several times to indicate a priority or emergency distress call.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65667">
                                            <p:txEl>
                                              <p:pRg st="0" end="0"/>
                                            </p:txEl>
                                          </p:spTgt>
                                        </p:tgtEl>
                                        <p:attrNameLst>
                                          <p:attrName>style.visibility</p:attrName>
                                        </p:attrNameLst>
                                      </p:cBhvr>
                                      <p:to>
                                        <p:strVal val="visible"/>
                                      </p:to>
                                    </p:set>
                                    <p:animEffect transition="in" filter="wipe(up)">
                                      <p:cBhvr>
                                        <p:cTn id="7" dur="500"/>
                                        <p:tgtEl>
                                          <p:spTgt spid="12656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02468"/>
                                        </p:tgtEl>
                                        <p:attrNameLst>
                                          <p:attrName>style.visibility</p:attrName>
                                        </p:attrNameLst>
                                      </p:cBhvr>
                                      <p:to>
                                        <p:strVal val="visible"/>
                                      </p:to>
                                    </p:set>
                                    <p:animEffect transition="in" filter="wipe(left)">
                                      <p:cBhvr>
                                        <p:cTn id="12" dur="500"/>
                                        <p:tgtEl>
                                          <p:spTgt spid="7024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02469"/>
                                        </p:tgtEl>
                                        <p:attrNameLst>
                                          <p:attrName>style.visibility</p:attrName>
                                        </p:attrNameLst>
                                      </p:cBhvr>
                                      <p:to>
                                        <p:strVal val="visible"/>
                                      </p:to>
                                    </p:set>
                                    <p:animEffect transition="in" filter="wipe(down)">
                                      <p:cBhvr>
                                        <p:cTn id="17" dur="500"/>
                                        <p:tgtEl>
                                          <p:spTgt spid="70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5"/>
          <p:cNvSpPr>
            <a:spLocks noGrp="1"/>
          </p:cNvSpPr>
          <p:nvPr>
            <p:ph type="sldNum" sz="quarter" idx="12"/>
          </p:nvPr>
        </p:nvSpPr>
        <p:spPr>
          <a:noFill/>
          <a:ln>
            <a:miter lim="800000"/>
            <a:headEnd/>
            <a:tailEnd/>
          </a:ln>
        </p:spPr>
        <p:txBody>
          <a:bodyPr/>
          <a:lstStyle/>
          <a:p>
            <a:fld id="{8ECCE530-9EA1-476E-8DB5-8CB6940E3533}" type="slidenum">
              <a:rPr lang="en-US"/>
              <a:pPr/>
              <a:t>115</a:t>
            </a:fld>
            <a:endParaRPr lang="en-US"/>
          </a:p>
        </p:txBody>
      </p:sp>
      <p:sp>
        <p:nvSpPr>
          <p:cNvPr id="119811" name="Rectangle 2"/>
          <p:cNvSpPr>
            <a:spLocks noGrp="1" noChangeArrowheads="1"/>
          </p:cNvSpPr>
          <p:nvPr>
            <p:ph type="title"/>
          </p:nvPr>
        </p:nvSpPr>
        <p:spPr/>
        <p:txBody>
          <a:bodyPr/>
          <a:lstStyle/>
          <a:p>
            <a:pPr eaLnBrk="1" hangingPunct="1"/>
            <a:r>
              <a:rPr lang="en-US" sz="2200" b="1" smtClean="0">
                <a:latin typeface="Rockwell" pitchFamily="18" charset="0"/>
              </a:rPr>
              <a:t>T2C:</a:t>
            </a:r>
            <a:r>
              <a:rPr lang="en-US" sz="2600" b="1" smtClean="0">
                <a:latin typeface="Rockwell" pitchFamily="18" charset="0"/>
              </a:rPr>
              <a:t> </a:t>
            </a:r>
            <a:r>
              <a:rPr lang="en-US" sz="1800" b="1" smtClean="0"/>
              <a:t>	</a:t>
            </a:r>
            <a:r>
              <a:rPr lang="en-US" sz="1800" b="1" smtClean="0">
                <a:latin typeface="Rockwell" pitchFamily="18" charset="0"/>
              </a:rPr>
              <a:t>Public service; emergency and non-emergency operations, 	message traffic handling</a:t>
            </a:r>
          </a:p>
        </p:txBody>
      </p:sp>
      <p:sp>
        <p:nvSpPr>
          <p:cNvPr id="1266691" name="Rectangle 3"/>
          <p:cNvSpPr>
            <a:spLocks noGrp="1" noChangeArrowheads="1"/>
          </p:cNvSpPr>
          <p:nvPr>
            <p:ph type="body" idx="1"/>
          </p:nvPr>
        </p:nvSpPr>
        <p:spPr>
          <a:xfrm>
            <a:off x="193675" y="1431925"/>
            <a:ext cx="8642350" cy="4962525"/>
          </a:xfrm>
        </p:spPr>
        <p:txBody>
          <a:bodyPr/>
          <a:lstStyle/>
          <a:p>
            <a:pPr eaLnBrk="1" hangingPunct="1"/>
            <a:r>
              <a:rPr lang="en-US" sz="1200" smtClean="0">
                <a:latin typeface="Rockwell" pitchFamily="18" charset="0"/>
              </a:rPr>
              <a:t>T2C7</a:t>
            </a:r>
            <a:r>
              <a:rPr lang="en-US" smtClean="0">
                <a:latin typeface="Rockwell" pitchFamily="18" charset="0"/>
              </a:rPr>
              <a:t>  </a:t>
            </a:r>
            <a:r>
              <a:rPr lang="en-US" sz="2000" smtClean="0">
                <a:latin typeface="Rockwell" pitchFamily="18" charset="0"/>
              </a:rPr>
              <a:t>In order to minimize disruptions to an emergency traffic net once you have checked in, do not transmit on the net frequency until asked to do so by the net control station.</a:t>
            </a:r>
          </a:p>
          <a:p>
            <a:pPr eaLnBrk="1" hangingPunct="1"/>
            <a:r>
              <a:rPr lang="en-US" sz="1200" smtClean="0">
                <a:latin typeface="Rockwell" pitchFamily="18" charset="0"/>
              </a:rPr>
              <a:t> T2C8   </a:t>
            </a:r>
            <a:r>
              <a:rPr lang="en-US" sz="2000" smtClean="0">
                <a:latin typeface="Rockwell" pitchFamily="18" charset="0"/>
              </a:rPr>
              <a:t>Passing messages exactly as written, spoken or as received is usually considered to be the most important job of an amateur operator when handling emergency traffic messages.</a:t>
            </a:r>
          </a:p>
          <a:p>
            <a:pPr eaLnBrk="1" hangingPunct="1"/>
            <a:endParaRPr lang="en-US" sz="100" smtClean="0">
              <a:latin typeface="Rockwell" pitchFamily="18" charset="0"/>
            </a:endParaRPr>
          </a:p>
          <a:p>
            <a:pPr lvl="3" eaLnBrk="1" hangingPunct="1"/>
            <a:r>
              <a:rPr lang="en-US" smtClean="0">
                <a:solidFill>
                  <a:srgbClr val="FF0000"/>
                </a:solidFill>
                <a:latin typeface="Rockwell" pitchFamily="18" charset="0"/>
              </a:rPr>
              <a:t>Write in block letters, word for word.</a:t>
            </a:r>
          </a:p>
          <a:p>
            <a:pPr eaLnBrk="1" hangingPunct="1"/>
            <a:endParaRPr lang="en-US" sz="2000" smtClean="0">
              <a:latin typeface="Rockwell" pitchFamily="18" charset="0"/>
            </a:endParaRPr>
          </a:p>
        </p:txBody>
      </p:sp>
      <p:pic>
        <p:nvPicPr>
          <p:cNvPr id="2787334" name="Picture 6"/>
          <p:cNvPicPr>
            <a:picLocks noChangeAspect="1" noChangeArrowheads="1"/>
          </p:cNvPicPr>
          <p:nvPr/>
        </p:nvPicPr>
        <p:blipFill>
          <a:blip r:embed="rId2" cstate="print"/>
          <a:srcRect r="185" b="4404"/>
          <a:stretch>
            <a:fillRect/>
          </a:stretch>
        </p:blipFill>
        <p:spPr bwMode="auto">
          <a:xfrm>
            <a:off x="2498725" y="4159250"/>
            <a:ext cx="3648075" cy="2479675"/>
          </a:xfrm>
          <a:prstGeom prst="rect">
            <a:avLst/>
          </a:prstGeom>
          <a:solidFill>
            <a:srgbClr val="FFFF00"/>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66691">
                                            <p:txEl>
                                              <p:pRg st="0" end="0"/>
                                            </p:txEl>
                                          </p:spTgt>
                                        </p:tgtEl>
                                        <p:attrNameLst>
                                          <p:attrName>style.visibility</p:attrName>
                                        </p:attrNameLst>
                                      </p:cBhvr>
                                      <p:to>
                                        <p:strVal val="visible"/>
                                      </p:to>
                                    </p:set>
                                    <p:animEffect transition="in" filter="wipe(up)">
                                      <p:cBhvr>
                                        <p:cTn id="7" dur="500"/>
                                        <p:tgtEl>
                                          <p:spTgt spid="1266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66691">
                                            <p:txEl>
                                              <p:pRg st="1" end="1"/>
                                            </p:txEl>
                                          </p:spTgt>
                                        </p:tgtEl>
                                        <p:attrNameLst>
                                          <p:attrName>style.visibility</p:attrName>
                                        </p:attrNameLst>
                                      </p:cBhvr>
                                      <p:to>
                                        <p:strVal val="visible"/>
                                      </p:to>
                                    </p:set>
                                    <p:animEffect transition="in" filter="wipe(left)">
                                      <p:cBhvr>
                                        <p:cTn id="12" dur="500"/>
                                        <p:tgtEl>
                                          <p:spTgt spid="12666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66691">
                                            <p:txEl>
                                              <p:pRg st="3" end="3"/>
                                            </p:txEl>
                                          </p:spTgt>
                                        </p:tgtEl>
                                        <p:attrNameLst>
                                          <p:attrName>style.visibility</p:attrName>
                                        </p:attrNameLst>
                                      </p:cBhvr>
                                      <p:to>
                                        <p:strVal val="visible"/>
                                      </p:to>
                                    </p:set>
                                    <p:animEffect transition="in" filter="wipe(left)">
                                      <p:cBhvr>
                                        <p:cTn id="17" dur="500"/>
                                        <p:tgtEl>
                                          <p:spTgt spid="126669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787334"/>
                                        </p:tgtEl>
                                        <p:attrNameLst>
                                          <p:attrName>style.visibility</p:attrName>
                                        </p:attrNameLst>
                                      </p:cBhvr>
                                      <p:to>
                                        <p:strVal val="visible"/>
                                      </p:to>
                                    </p:set>
                                    <p:animEffect transition="in" filter="wipe(down)">
                                      <p:cBhvr>
                                        <p:cTn id="22" dur="500"/>
                                        <p:tgtEl>
                                          <p:spTgt spid="2787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5"/>
          <p:cNvSpPr>
            <a:spLocks noGrp="1"/>
          </p:cNvSpPr>
          <p:nvPr>
            <p:ph type="sldNum" sz="quarter" idx="12"/>
          </p:nvPr>
        </p:nvSpPr>
        <p:spPr>
          <a:noFill/>
          <a:ln>
            <a:miter lim="800000"/>
            <a:headEnd/>
            <a:tailEnd/>
          </a:ln>
        </p:spPr>
        <p:txBody>
          <a:bodyPr/>
          <a:lstStyle/>
          <a:p>
            <a:fld id="{DD5D60D2-B109-4469-932F-58A74CDC3AD5}" type="slidenum">
              <a:rPr lang="en-US"/>
              <a:pPr/>
              <a:t>116</a:t>
            </a:fld>
            <a:endParaRPr lang="en-US"/>
          </a:p>
        </p:txBody>
      </p:sp>
      <p:sp>
        <p:nvSpPr>
          <p:cNvPr id="120835" name="Rectangle 2"/>
          <p:cNvSpPr>
            <a:spLocks noGrp="1" noChangeArrowheads="1"/>
          </p:cNvSpPr>
          <p:nvPr>
            <p:ph type="title"/>
          </p:nvPr>
        </p:nvSpPr>
        <p:spPr/>
        <p:txBody>
          <a:bodyPr/>
          <a:lstStyle/>
          <a:p>
            <a:pPr eaLnBrk="1" hangingPunct="1"/>
            <a:r>
              <a:rPr lang="en-US" sz="2200" b="1" smtClean="0">
                <a:latin typeface="Rockwell" pitchFamily="18" charset="0"/>
              </a:rPr>
              <a:t>T2C:</a:t>
            </a:r>
            <a:r>
              <a:rPr lang="en-US" sz="2600" b="1" smtClean="0">
                <a:latin typeface="Rockwell" pitchFamily="18" charset="0"/>
              </a:rPr>
              <a:t> </a:t>
            </a:r>
            <a:r>
              <a:rPr lang="en-US" sz="1800" b="1" smtClean="0"/>
              <a:t>	</a:t>
            </a:r>
            <a:r>
              <a:rPr lang="en-US" sz="1800" b="1" smtClean="0">
                <a:latin typeface="Rockwell" pitchFamily="18" charset="0"/>
              </a:rPr>
              <a:t>Public service; emergency and non-emergency operations, 	message traffic handling</a:t>
            </a:r>
          </a:p>
        </p:txBody>
      </p:sp>
      <p:sp>
        <p:nvSpPr>
          <p:cNvPr id="1267715" name="Rectangle 3"/>
          <p:cNvSpPr>
            <a:spLocks noGrp="1" noChangeArrowheads="1"/>
          </p:cNvSpPr>
          <p:nvPr>
            <p:ph type="body" idx="1"/>
          </p:nvPr>
        </p:nvSpPr>
        <p:spPr/>
        <p:txBody>
          <a:bodyPr/>
          <a:lstStyle/>
          <a:p>
            <a:pPr lvl="1" eaLnBrk="1" hangingPunct="1"/>
            <a:r>
              <a:rPr lang="en-US" sz="1200" smtClean="0">
                <a:latin typeface="Rockwell" pitchFamily="18" charset="0"/>
              </a:rPr>
              <a:t>T2C9</a:t>
            </a:r>
            <a:r>
              <a:rPr lang="en-US" smtClean="0">
                <a:latin typeface="Rockwell" pitchFamily="18" charset="0"/>
              </a:rPr>
              <a:t>  </a:t>
            </a:r>
            <a:r>
              <a:rPr lang="en-US" sz="2000" smtClean="0">
                <a:latin typeface="Rockwell" pitchFamily="18" charset="0"/>
              </a:rPr>
              <a:t>When normal communications systems are not available, an amateur station may use any means of radio communications at its disposal for essential communications in connection with immediate safety of human life and protection of property.</a:t>
            </a:r>
          </a:p>
          <a:p>
            <a:pPr lvl="4" eaLnBrk="1" hangingPunct="1"/>
            <a:r>
              <a:rPr lang="en-US" smtClean="0">
                <a:solidFill>
                  <a:srgbClr val="FF0000"/>
                </a:solidFill>
                <a:latin typeface="Rockwell" pitchFamily="18" charset="0"/>
              </a:rPr>
              <a:t>in an </a:t>
            </a:r>
            <a:r>
              <a:rPr lang="en-US" i="1" smtClean="0">
                <a:solidFill>
                  <a:srgbClr val="FF0000"/>
                </a:solidFill>
                <a:latin typeface="Rockwell" pitchFamily="18" charset="0"/>
              </a:rPr>
              <a:t>emergency, anything goes!</a:t>
            </a:r>
            <a:endParaRPr lang="en-US" smtClean="0">
              <a:solidFill>
                <a:srgbClr val="FF0000"/>
              </a:solidFill>
              <a:latin typeface="Rockwell" pitchFamily="18" charset="0"/>
            </a:endParaRPr>
          </a:p>
          <a:p>
            <a:pPr eaLnBrk="1" hangingPunct="1"/>
            <a:endParaRPr lang="en-US" smtClean="0">
              <a:solidFill>
                <a:srgbClr val="FF0000"/>
              </a:solidFill>
            </a:endParaRPr>
          </a:p>
        </p:txBody>
      </p:sp>
      <p:pic>
        <p:nvPicPr>
          <p:cNvPr id="2777093" name="Picture 5" descr="Katrina Cat 4"/>
          <p:cNvPicPr>
            <a:picLocks noChangeAspect="1" noChangeArrowheads="1"/>
          </p:cNvPicPr>
          <p:nvPr/>
        </p:nvPicPr>
        <p:blipFill>
          <a:blip r:embed="rId2" cstate="print"/>
          <a:srcRect l="22949" t="26620" r="-70" b="32828"/>
          <a:stretch>
            <a:fillRect/>
          </a:stretch>
        </p:blipFill>
        <p:spPr bwMode="auto">
          <a:xfrm>
            <a:off x="231775" y="3929063"/>
            <a:ext cx="4606925" cy="2362200"/>
          </a:xfrm>
          <a:prstGeom prst="rect">
            <a:avLst/>
          </a:prstGeom>
          <a:noFill/>
          <a:ln w="9525">
            <a:noFill/>
            <a:miter lim="800000"/>
            <a:headEnd/>
            <a:tailEnd/>
          </a:ln>
        </p:spPr>
      </p:pic>
      <p:pic>
        <p:nvPicPr>
          <p:cNvPr id="2777095" name="Picture 7"/>
          <p:cNvPicPr>
            <a:picLocks noChangeAspect="1" noChangeArrowheads="1"/>
          </p:cNvPicPr>
          <p:nvPr/>
        </p:nvPicPr>
        <p:blipFill>
          <a:blip r:embed="rId3" cstate="print"/>
          <a:srcRect/>
          <a:stretch>
            <a:fillRect/>
          </a:stretch>
        </p:blipFill>
        <p:spPr bwMode="auto">
          <a:xfrm>
            <a:off x="4994275" y="3929063"/>
            <a:ext cx="3725863" cy="2341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67715">
                                            <p:txEl>
                                              <p:pRg st="0" end="0"/>
                                            </p:txEl>
                                          </p:spTgt>
                                        </p:tgtEl>
                                        <p:attrNameLst>
                                          <p:attrName>style.visibility</p:attrName>
                                        </p:attrNameLst>
                                      </p:cBhvr>
                                      <p:to>
                                        <p:strVal val="visible"/>
                                      </p:to>
                                    </p:set>
                                    <p:animEffect transition="in" filter="wipe(up)">
                                      <p:cBhvr>
                                        <p:cTn id="7" dur="500"/>
                                        <p:tgtEl>
                                          <p:spTgt spid="1267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67715">
                                            <p:txEl>
                                              <p:pRg st="1" end="1"/>
                                            </p:txEl>
                                          </p:spTgt>
                                        </p:tgtEl>
                                        <p:attrNameLst>
                                          <p:attrName>style.visibility</p:attrName>
                                        </p:attrNameLst>
                                      </p:cBhvr>
                                      <p:to>
                                        <p:strVal val="visible"/>
                                      </p:to>
                                    </p:set>
                                    <p:animEffect transition="in" filter="wipe(left)">
                                      <p:cBhvr>
                                        <p:cTn id="12" dur="500"/>
                                        <p:tgtEl>
                                          <p:spTgt spid="12677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777093"/>
                                        </p:tgtEl>
                                        <p:attrNameLst>
                                          <p:attrName>style.visibility</p:attrName>
                                        </p:attrNameLst>
                                      </p:cBhvr>
                                      <p:to>
                                        <p:strVal val="visible"/>
                                      </p:to>
                                    </p:set>
                                    <p:animEffect transition="in" filter="wipe(down)">
                                      <p:cBhvr>
                                        <p:cTn id="17" dur="500"/>
                                        <p:tgtEl>
                                          <p:spTgt spid="2777093"/>
                                        </p:tgtEl>
                                      </p:cBhvr>
                                    </p:animEffect>
                                  </p:childTnLst>
                                </p:cTn>
                              </p:par>
                              <p:par>
                                <p:cTn id="18" presetID="22" presetClass="entr" presetSubtype="4" fill="hold" nodeType="withEffect">
                                  <p:stCondLst>
                                    <p:cond delay="0"/>
                                  </p:stCondLst>
                                  <p:childTnLst>
                                    <p:set>
                                      <p:cBhvr>
                                        <p:cTn id="19" dur="1" fill="hold">
                                          <p:stCondLst>
                                            <p:cond delay="0"/>
                                          </p:stCondLst>
                                        </p:cTn>
                                        <p:tgtEl>
                                          <p:spTgt spid="2777095"/>
                                        </p:tgtEl>
                                        <p:attrNameLst>
                                          <p:attrName>style.visibility</p:attrName>
                                        </p:attrNameLst>
                                      </p:cBhvr>
                                      <p:to>
                                        <p:strVal val="visible"/>
                                      </p:to>
                                    </p:set>
                                    <p:animEffect transition="in" filter="wipe(down)">
                                      <p:cBhvr>
                                        <p:cTn id="20" dur="500"/>
                                        <p:tgtEl>
                                          <p:spTgt spid="2777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5"/>
          <p:cNvSpPr>
            <a:spLocks noGrp="1"/>
          </p:cNvSpPr>
          <p:nvPr>
            <p:ph type="sldNum" sz="quarter" idx="12"/>
          </p:nvPr>
        </p:nvSpPr>
        <p:spPr>
          <a:noFill/>
          <a:ln>
            <a:miter lim="800000"/>
            <a:headEnd/>
            <a:tailEnd/>
          </a:ln>
        </p:spPr>
        <p:txBody>
          <a:bodyPr/>
          <a:lstStyle/>
          <a:p>
            <a:fld id="{5108BF17-95D7-4CAB-BC35-DBBA58B14E90}" type="slidenum">
              <a:rPr lang="en-US"/>
              <a:pPr/>
              <a:t>117</a:t>
            </a:fld>
            <a:endParaRPr lang="en-US"/>
          </a:p>
        </p:txBody>
      </p:sp>
      <p:sp>
        <p:nvSpPr>
          <p:cNvPr id="121859" name="Rectangle 2"/>
          <p:cNvSpPr>
            <a:spLocks noGrp="1" noChangeArrowheads="1"/>
          </p:cNvSpPr>
          <p:nvPr>
            <p:ph type="title"/>
          </p:nvPr>
        </p:nvSpPr>
        <p:spPr/>
        <p:txBody>
          <a:bodyPr/>
          <a:lstStyle/>
          <a:p>
            <a:pPr eaLnBrk="1" hangingPunct="1"/>
            <a:r>
              <a:rPr lang="en-US" sz="2200" b="1" smtClean="0">
                <a:latin typeface="Rockwell" pitchFamily="18" charset="0"/>
              </a:rPr>
              <a:t>T2C:</a:t>
            </a:r>
            <a:r>
              <a:rPr lang="en-US" sz="2600" b="1" smtClean="0">
                <a:latin typeface="Rockwell" pitchFamily="18" charset="0"/>
              </a:rPr>
              <a:t> </a:t>
            </a:r>
            <a:r>
              <a:rPr lang="en-US" sz="1800" b="1" smtClean="0"/>
              <a:t>	</a:t>
            </a:r>
            <a:r>
              <a:rPr lang="en-US" sz="1800" b="1" smtClean="0">
                <a:latin typeface="Rockwell" pitchFamily="18" charset="0"/>
              </a:rPr>
              <a:t>Public service; emergency and non-emergency operations, 	message traffic handling</a:t>
            </a:r>
          </a:p>
        </p:txBody>
      </p:sp>
      <p:sp>
        <p:nvSpPr>
          <p:cNvPr id="1268739" name="Rectangle 3"/>
          <p:cNvSpPr>
            <a:spLocks noGrp="1" noChangeArrowheads="1"/>
          </p:cNvSpPr>
          <p:nvPr>
            <p:ph type="body" idx="1"/>
          </p:nvPr>
        </p:nvSpPr>
        <p:spPr/>
        <p:txBody>
          <a:bodyPr/>
          <a:lstStyle/>
          <a:p>
            <a:pPr lvl="1" eaLnBrk="1" hangingPunct="1"/>
            <a:r>
              <a:rPr lang="en-US" sz="1200" smtClean="0">
                <a:latin typeface="Rockwell" pitchFamily="18" charset="0"/>
              </a:rPr>
              <a:t>T2C10</a:t>
            </a:r>
            <a:r>
              <a:rPr lang="en-US" smtClean="0">
                <a:latin typeface="Rockwell" pitchFamily="18" charset="0"/>
              </a:rPr>
              <a:t>  </a:t>
            </a:r>
            <a:r>
              <a:rPr lang="en-US" sz="2000" smtClean="0">
                <a:latin typeface="Rockwell" pitchFamily="18" charset="0"/>
              </a:rPr>
              <a:t>In a formal traffic message the information needed to track the message as it passes through the amateur radio traffic handling system is called the preamble.</a:t>
            </a:r>
          </a:p>
          <a:p>
            <a:pPr lvl="3" eaLnBrk="1" hangingPunct="1"/>
            <a:endParaRPr lang="en-US" sz="1200" smtClean="0">
              <a:solidFill>
                <a:srgbClr val="FF0000"/>
              </a:solidFill>
              <a:latin typeface="Rockwell" pitchFamily="18" charset="0"/>
            </a:endParaRPr>
          </a:p>
          <a:p>
            <a:pPr lvl="3" eaLnBrk="1" hangingPunct="1"/>
            <a:r>
              <a:rPr lang="en-US" sz="1800" smtClean="0">
                <a:solidFill>
                  <a:srgbClr val="FF0000"/>
                </a:solidFill>
                <a:latin typeface="Rockwell" pitchFamily="18" charset="0"/>
              </a:rPr>
              <a:t>Keep track of emergency messages as they pass through the well structured amateur radio traffic-handling system</a:t>
            </a:r>
            <a:r>
              <a:rPr lang="en-US" smtClean="0">
                <a:solidFill>
                  <a:srgbClr val="FF0000"/>
                </a:solidFill>
                <a:latin typeface="Rockwell" pitchFamily="18" charset="0"/>
              </a:rPr>
              <a:t>.</a:t>
            </a:r>
          </a:p>
          <a:p>
            <a:pPr lvl="1" eaLnBrk="1" hangingPunct="1"/>
            <a:r>
              <a:rPr lang="en-US" sz="1200" smtClean="0">
                <a:latin typeface="Rockwell" pitchFamily="18" charset="0"/>
              </a:rPr>
              <a:t>T2C11</a:t>
            </a:r>
            <a:r>
              <a:rPr lang="en-US" smtClean="0">
                <a:latin typeface="Rockwell" pitchFamily="18" charset="0"/>
              </a:rPr>
              <a:t>  </a:t>
            </a:r>
            <a:r>
              <a:rPr lang="en-US" sz="2000" smtClean="0">
                <a:latin typeface="Rockwell" pitchFamily="18" charset="0"/>
              </a:rPr>
              <a:t>The term "check" in reference to a formal traffic message is a count of the number of words or word equivalents in the text portion of the message.</a:t>
            </a:r>
          </a:p>
          <a:p>
            <a:pPr lvl="3" eaLnBrk="1" hangingPunct="1"/>
            <a:endParaRPr lang="en-US" sz="1200" smtClean="0">
              <a:solidFill>
                <a:srgbClr val="FF0000"/>
              </a:solidFill>
              <a:latin typeface="Rockwell" pitchFamily="18" charset="0"/>
            </a:endParaRPr>
          </a:p>
          <a:p>
            <a:pPr lvl="3" eaLnBrk="1" hangingPunct="1"/>
            <a:r>
              <a:rPr lang="en-US" sz="1800" smtClean="0">
                <a:solidFill>
                  <a:srgbClr val="FF0000"/>
                </a:solidFill>
                <a:latin typeface="Rockwell" pitchFamily="18" charset="0"/>
              </a:rPr>
              <a:t>include a ‘check’ to make sure </a:t>
            </a:r>
            <a:r>
              <a:rPr lang="en-US" sz="1800" b="1" smtClean="0">
                <a:solidFill>
                  <a:srgbClr val="FF0000"/>
                </a:solidFill>
                <a:latin typeface="Rockwell" pitchFamily="18" charset="0"/>
              </a:rPr>
              <a:t>all words in a message</a:t>
            </a:r>
            <a:r>
              <a:rPr lang="en-US" sz="1800" smtClean="0">
                <a:solidFill>
                  <a:srgbClr val="FF0000"/>
                </a:solidFill>
                <a:latin typeface="Rockwell" pitchFamily="18" charset="0"/>
              </a:rPr>
              <a:t> indeed were received in their entirety.</a:t>
            </a:r>
          </a:p>
          <a:p>
            <a:pPr eaLnBrk="1" hangingPunct="1"/>
            <a:endParaRPr lang="en-US" sz="18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68739">
                                            <p:txEl>
                                              <p:pRg st="0" end="0"/>
                                            </p:txEl>
                                          </p:spTgt>
                                        </p:tgtEl>
                                        <p:attrNameLst>
                                          <p:attrName>style.visibility</p:attrName>
                                        </p:attrNameLst>
                                      </p:cBhvr>
                                      <p:to>
                                        <p:strVal val="visible"/>
                                      </p:to>
                                    </p:set>
                                    <p:animEffect transition="in" filter="wipe(up)">
                                      <p:cBhvr>
                                        <p:cTn id="7" dur="500"/>
                                        <p:tgtEl>
                                          <p:spTgt spid="12687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68739">
                                            <p:txEl>
                                              <p:pRg st="2" end="2"/>
                                            </p:txEl>
                                          </p:spTgt>
                                        </p:tgtEl>
                                        <p:attrNameLst>
                                          <p:attrName>style.visibility</p:attrName>
                                        </p:attrNameLst>
                                      </p:cBhvr>
                                      <p:to>
                                        <p:strVal val="visible"/>
                                      </p:to>
                                    </p:set>
                                    <p:animEffect transition="in" filter="wipe(left)">
                                      <p:cBhvr>
                                        <p:cTn id="12" dur="500"/>
                                        <p:tgtEl>
                                          <p:spTgt spid="12687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68739">
                                            <p:txEl>
                                              <p:pRg st="3" end="3"/>
                                            </p:txEl>
                                          </p:spTgt>
                                        </p:tgtEl>
                                        <p:attrNameLst>
                                          <p:attrName>style.visibility</p:attrName>
                                        </p:attrNameLst>
                                      </p:cBhvr>
                                      <p:to>
                                        <p:strVal val="visible"/>
                                      </p:to>
                                    </p:set>
                                    <p:animEffect transition="in" filter="wipe(left)">
                                      <p:cBhvr>
                                        <p:cTn id="17" dur="500"/>
                                        <p:tgtEl>
                                          <p:spTgt spid="126873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268739">
                                            <p:txEl>
                                              <p:pRg st="5" end="5"/>
                                            </p:txEl>
                                          </p:spTgt>
                                        </p:tgtEl>
                                        <p:attrNameLst>
                                          <p:attrName>style.visibility</p:attrName>
                                        </p:attrNameLst>
                                      </p:cBhvr>
                                      <p:to>
                                        <p:strVal val="visible"/>
                                      </p:to>
                                    </p:set>
                                    <p:animEffect transition="in" filter="wipe(down)">
                                      <p:cBhvr>
                                        <p:cTn id="22" dur="500"/>
                                        <p:tgtEl>
                                          <p:spTgt spid="12687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614488" y="1277938"/>
            <a:ext cx="6275387" cy="1289050"/>
          </a:xfrm>
        </p:spPr>
        <p:txBody>
          <a:bodyPr lIns="0" tIns="0" rIns="0" bIns="0" anchor="ct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smtClean="0"/>
              <a:t>Element 2 Technician Class Question Pool</a:t>
            </a:r>
            <a:br>
              <a:rPr lang="en-GB" sz="3600" b="1" smtClean="0"/>
            </a:br>
            <a:r>
              <a:rPr lang="en-GB" sz="3600" b="1" smtClean="0">
                <a:solidFill>
                  <a:srgbClr val="FF3300"/>
                </a:solidFill>
              </a:rPr>
              <a:t/>
            </a:r>
            <a:br>
              <a:rPr lang="en-GB" sz="3600" b="1" smtClean="0">
                <a:solidFill>
                  <a:srgbClr val="FF3300"/>
                </a:solidFill>
              </a:rPr>
            </a:br>
            <a:r>
              <a:rPr lang="en-GB" sz="3600" b="1" smtClean="0">
                <a:solidFill>
                  <a:srgbClr val="FF3300"/>
                </a:solidFill>
              </a:rPr>
              <a:t>T2</a:t>
            </a:r>
            <a:br>
              <a:rPr lang="en-GB" sz="3600" b="1" smtClean="0">
                <a:solidFill>
                  <a:srgbClr val="FF3300"/>
                </a:solidFill>
              </a:rPr>
            </a:br>
            <a:r>
              <a:rPr lang="en-GB" sz="3600" b="1" smtClean="0">
                <a:solidFill>
                  <a:srgbClr val="FF3300"/>
                </a:solidFill>
              </a:rPr>
              <a:t/>
            </a:r>
            <a:br>
              <a:rPr lang="en-GB" sz="3600" b="1" smtClean="0">
                <a:solidFill>
                  <a:srgbClr val="FF3300"/>
                </a:solidFill>
              </a:rPr>
            </a:br>
            <a:r>
              <a:rPr lang="en-GB" sz="3600" b="1" smtClean="0">
                <a:solidFill>
                  <a:srgbClr val="FF3300"/>
                </a:solidFill>
              </a:rPr>
              <a:t>Operating Procedures</a:t>
            </a:r>
            <a:br>
              <a:rPr lang="en-GB" sz="3600" b="1" smtClean="0">
                <a:solidFill>
                  <a:srgbClr val="FF3300"/>
                </a:solidFill>
              </a:rPr>
            </a:br>
            <a:r>
              <a:rPr lang="en-GB" sz="2400" b="1" smtClean="0">
                <a:solidFill>
                  <a:srgbClr val="FF3300"/>
                </a:solidFill>
              </a:rPr>
              <a:t>[3 Exam Questions – 3 Groups]</a:t>
            </a:r>
          </a:p>
        </p:txBody>
      </p:sp>
      <p:sp>
        <p:nvSpPr>
          <p:cNvPr id="122883" name="Text Box 3"/>
          <p:cNvSpPr txBox="1">
            <a:spLocks noChangeArrowheads="1"/>
          </p:cNvSpPr>
          <p:nvPr/>
        </p:nvSpPr>
        <p:spPr bwMode="auto">
          <a:xfrm>
            <a:off x="2306638" y="5003800"/>
            <a:ext cx="4648200" cy="1460500"/>
          </a:xfrm>
          <a:prstGeom prst="rect">
            <a:avLst/>
          </a:prstGeom>
          <a:noFill/>
          <a:ln w="9525">
            <a:noFill/>
            <a:miter lim="800000"/>
            <a:headEnd/>
            <a:tailEnd/>
          </a:ln>
          <a:effectLst/>
        </p:spPr>
        <p:txBody>
          <a:bodyPr lIns="0" tIns="0" rIns="0" bIns="0">
            <a:spAutoFit/>
          </a:bodyPr>
          <a:lstStyle/>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Valid July 1, 2010</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Through</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June 30, 2014</a:t>
            </a:r>
          </a:p>
        </p:txBody>
      </p:sp>
      <p:pic>
        <p:nvPicPr>
          <p:cNvPr id="122884" name="Picture 4" descr="2010 Tech Q&amp;A 3D cover"/>
          <p:cNvPicPr>
            <a:picLocks noChangeAspect="1" noChangeArrowheads="1"/>
          </p:cNvPicPr>
          <p:nvPr/>
        </p:nvPicPr>
        <p:blipFill>
          <a:blip r:embed="rId3" cstate="print"/>
          <a:srcRect/>
          <a:stretch>
            <a:fillRect/>
          </a:stretch>
        </p:blipFill>
        <p:spPr bwMode="auto">
          <a:xfrm>
            <a:off x="0" y="4311650"/>
            <a:ext cx="1838325" cy="2546350"/>
          </a:xfrm>
          <a:prstGeom prst="rect">
            <a:avLst/>
          </a:prstGeom>
          <a:noFill/>
          <a:ln w="9525">
            <a:noFill/>
            <a:miter lim="800000"/>
            <a:headEnd/>
            <a:tailEnd/>
          </a:ln>
        </p:spPr>
      </p:pic>
      <p:pic>
        <p:nvPicPr>
          <p:cNvPr id="122885" name="Picture 5" descr="DIAMOND_gold"/>
          <p:cNvPicPr>
            <a:picLocks noChangeAspect="1" noChangeArrowheads="1"/>
          </p:cNvPicPr>
          <p:nvPr/>
        </p:nvPicPr>
        <p:blipFill>
          <a:blip r:embed="rId4" cstate="print"/>
          <a:srcRect/>
          <a:stretch>
            <a:fillRect/>
          </a:stretch>
        </p:blipFill>
        <p:spPr bwMode="auto">
          <a:xfrm>
            <a:off x="8021638" y="4398963"/>
            <a:ext cx="1122362" cy="2459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5"/>
          <p:cNvSpPr>
            <a:spLocks noGrp="1"/>
          </p:cNvSpPr>
          <p:nvPr>
            <p:ph type="sldNum" sz="quarter" idx="12"/>
          </p:nvPr>
        </p:nvSpPr>
        <p:spPr>
          <a:noFill/>
          <a:ln>
            <a:miter lim="800000"/>
            <a:headEnd/>
            <a:tailEnd/>
          </a:ln>
        </p:spPr>
        <p:txBody>
          <a:bodyPr/>
          <a:lstStyle/>
          <a:p>
            <a:fld id="{258E5193-182C-4AD8-AEF4-5436DD3142E3}" type="slidenum">
              <a:rPr lang="en-US"/>
              <a:pPr/>
              <a:t>119</a:t>
            </a:fld>
            <a:endParaRPr lang="en-US"/>
          </a:p>
        </p:txBody>
      </p:sp>
      <p:sp>
        <p:nvSpPr>
          <p:cNvPr id="123907" name="Rectangle 2"/>
          <p:cNvSpPr>
            <a:spLocks noGrp="1" noChangeArrowheads="1"/>
          </p:cNvSpPr>
          <p:nvPr>
            <p:ph type="title"/>
          </p:nvPr>
        </p:nvSpPr>
        <p:spPr>
          <a:xfrm>
            <a:off x="457200" y="228600"/>
            <a:ext cx="8416925" cy="1050925"/>
          </a:xfrm>
        </p:spPr>
        <p:txBody>
          <a:bodyPr/>
          <a:lstStyle/>
          <a:p>
            <a:pPr eaLnBrk="1" hangingPunct="1">
              <a:tabLst>
                <a:tab pos="1376363" algn="l"/>
              </a:tabLst>
            </a:pPr>
            <a:r>
              <a:rPr lang="en-US" sz="3600" smtClean="0"/>
              <a:t>T2A01 	</a:t>
            </a:r>
            <a:r>
              <a:rPr lang="en-US" sz="2800" smtClean="0">
                <a:latin typeface="Rockwell" pitchFamily="18" charset="0"/>
              </a:rPr>
              <a:t>What is the most common repeater 			frequency offset in the 2 meter band?</a:t>
            </a:r>
          </a:p>
        </p:txBody>
      </p:sp>
      <p:sp>
        <p:nvSpPr>
          <p:cNvPr id="127181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Plus 500 kHz</a:t>
            </a:r>
          </a:p>
          <a:p>
            <a:pPr marL="995363" lvl="1" indent="-533400" eaLnBrk="1" hangingPunct="1">
              <a:buFontTx/>
              <a:buAutoNum type="alphaUcPeriod"/>
            </a:pPr>
            <a:r>
              <a:rPr lang="en-US" smtClean="0">
                <a:latin typeface="Rockwell" pitchFamily="18" charset="0"/>
              </a:rPr>
              <a:t>Plus or minus 600 kHz</a:t>
            </a:r>
          </a:p>
          <a:p>
            <a:pPr marL="995363" lvl="1" indent="-533400" eaLnBrk="1" hangingPunct="1">
              <a:buFontTx/>
              <a:buAutoNum type="alphaUcPeriod"/>
            </a:pPr>
            <a:r>
              <a:rPr lang="en-US" smtClean="0">
                <a:latin typeface="Rockwell" pitchFamily="18" charset="0"/>
              </a:rPr>
              <a:t>Minus 500 kHz</a:t>
            </a:r>
          </a:p>
          <a:p>
            <a:pPr marL="995363" lvl="1" indent="-533400" eaLnBrk="1" hangingPunct="1">
              <a:buFontTx/>
              <a:buAutoNum type="alphaUcPeriod"/>
            </a:pPr>
            <a:r>
              <a:rPr lang="en-US" smtClean="0">
                <a:latin typeface="Rockwell" pitchFamily="18" charset="0"/>
              </a:rPr>
              <a:t>Only plus 600 kHz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7181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7181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a:ln>
            <a:miter lim="800000"/>
            <a:headEnd/>
            <a:tailEnd/>
          </a:ln>
        </p:spPr>
        <p:txBody>
          <a:bodyPr/>
          <a:lstStyle/>
          <a:p>
            <a:fld id="{C271F352-E49D-418A-86FF-1852C6F85516}" type="slidenum">
              <a:rPr lang="en-US"/>
              <a:pPr/>
              <a:t>12</a:t>
            </a:fld>
            <a:endParaRPr lang="en-US"/>
          </a:p>
        </p:txBody>
      </p:sp>
      <p:sp>
        <p:nvSpPr>
          <p:cNvPr id="1433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6869B3C-C132-48CB-92A0-33A098CA80FC}" type="slidenum">
              <a:rPr lang="en-US" sz="1400">
                <a:latin typeface="Times New Roman" pitchFamily="18" charset="0"/>
              </a:rPr>
              <a:pPr algn="r"/>
              <a:t>12</a:t>
            </a:fld>
            <a:endParaRPr lang="en-US" sz="1400">
              <a:latin typeface="Times New Roman" pitchFamily="18" charset="0"/>
            </a:endParaRPr>
          </a:p>
        </p:txBody>
      </p:sp>
      <p:sp>
        <p:nvSpPr>
          <p:cNvPr id="14340" name="Rectangle 2"/>
          <p:cNvSpPr>
            <a:spLocks noGrp="1" noChangeArrowheads="1"/>
          </p:cNvSpPr>
          <p:nvPr>
            <p:ph type="title" idx="4294967295"/>
          </p:nvPr>
        </p:nvSpPr>
        <p:spPr>
          <a:xfrm>
            <a:off x="269875" y="587375"/>
            <a:ext cx="8874125" cy="614363"/>
          </a:xfrm>
        </p:spPr>
        <p:txBody>
          <a:bodyPr/>
          <a:lstStyle/>
          <a:p>
            <a:pPr eaLnBrk="1" hangingPunct="1"/>
            <a:r>
              <a:rPr lang="en-US" sz="2600" b="1" smtClean="0">
                <a:latin typeface="Rockwell" pitchFamily="18" charset="0"/>
              </a:rPr>
              <a:t>T1B: </a:t>
            </a:r>
            <a:r>
              <a:rPr lang="en-US" sz="1800" b="1" smtClean="0"/>
              <a:t>	</a:t>
            </a:r>
            <a:r>
              <a:rPr lang="en-US" sz="1800" b="1" smtClean="0">
                <a:latin typeface="Rockwell" pitchFamily="18" charset="0"/>
              </a:rPr>
              <a:t>Authorized frequencies; frequency allocations, ITU regions, 	emission type, restricted sub-bands, spectrum sharing, 	transmissions near band edges.</a:t>
            </a:r>
            <a:r>
              <a:rPr lang="en-US" sz="1800" b="1" smtClean="0"/>
              <a:t>	</a:t>
            </a:r>
            <a:r>
              <a:rPr lang="en-US" sz="1800" b="1" smtClean="0">
                <a:solidFill>
                  <a:srgbClr val="0099FF"/>
                </a:solidFill>
              </a:rPr>
              <a:t>			         	</a:t>
            </a:r>
          </a:p>
        </p:txBody>
      </p:sp>
      <p:sp>
        <p:nvSpPr>
          <p:cNvPr id="654339" name="Rectangle 3"/>
          <p:cNvSpPr>
            <a:spLocks noGrp="1" noChangeArrowheads="1"/>
          </p:cNvSpPr>
          <p:nvPr>
            <p:ph type="body" idx="4294967295"/>
          </p:nvPr>
        </p:nvSpPr>
        <p:spPr>
          <a:xfrm>
            <a:off x="-458788" y="1470025"/>
            <a:ext cx="9602788" cy="5184775"/>
          </a:xfrm>
        </p:spPr>
        <p:txBody>
          <a:bodyPr/>
          <a:lstStyle/>
          <a:p>
            <a:pPr lvl="1" eaLnBrk="1" hangingPunct="1"/>
            <a:r>
              <a:rPr lang="en-US" sz="1200" smtClean="0">
                <a:latin typeface="Rockwell" pitchFamily="18" charset="0"/>
              </a:rPr>
              <a:t>T1B9</a:t>
            </a:r>
            <a:r>
              <a:rPr lang="en-US" smtClean="0">
                <a:latin typeface="Rockwell" pitchFamily="18" charset="0"/>
              </a:rPr>
              <a:t>  </a:t>
            </a:r>
            <a:r>
              <a:rPr lang="en-US" sz="2000" smtClean="0">
                <a:latin typeface="Rockwell" pitchFamily="18" charset="0"/>
              </a:rPr>
              <a:t>You should not set your transmit frequency to be exactly at the edge of an amateur band or sub-band:</a:t>
            </a:r>
          </a:p>
          <a:p>
            <a:pPr lvl="4" eaLnBrk="1" hangingPunct="1">
              <a:buFont typeface="Wingdings" pitchFamily="2" charset="2"/>
              <a:buChar char="Ø"/>
            </a:pPr>
            <a:r>
              <a:rPr lang="en-US" sz="1800" smtClean="0">
                <a:latin typeface="Rockwell" pitchFamily="18" charset="0"/>
              </a:rPr>
              <a:t>so that modulation sidebands do not extend beyond the band edge; </a:t>
            </a:r>
          </a:p>
          <a:p>
            <a:pPr lvl="4" eaLnBrk="1" hangingPunct="1">
              <a:buFont typeface="Wingdings" pitchFamily="2" charset="2"/>
              <a:buChar char="Ø"/>
            </a:pPr>
            <a:r>
              <a:rPr lang="en-US" sz="1800" smtClean="0">
                <a:latin typeface="Rockwell" pitchFamily="18" charset="0"/>
              </a:rPr>
              <a:t>to allow for calibration error in the transmitter frequency display; </a:t>
            </a:r>
          </a:p>
          <a:p>
            <a:pPr lvl="4" eaLnBrk="1" hangingPunct="1">
              <a:buFont typeface="Wingdings" pitchFamily="2" charset="2"/>
              <a:buChar char="Ø"/>
            </a:pPr>
            <a:r>
              <a:rPr lang="en-US" sz="1800" smtClean="0">
                <a:latin typeface="Rockwell" pitchFamily="18" charset="0"/>
              </a:rPr>
              <a:t>and to allow for transmitter frequency drift.</a:t>
            </a:r>
          </a:p>
          <a:p>
            <a:pPr lvl="1" eaLnBrk="1" hangingPunct="1"/>
            <a:r>
              <a:rPr lang="en-US" sz="1200" smtClean="0">
                <a:latin typeface="Rockwell" pitchFamily="18" charset="0"/>
              </a:rPr>
              <a:t>T1B10</a:t>
            </a:r>
            <a:r>
              <a:rPr lang="en-US" sz="2400" smtClean="0">
                <a:latin typeface="Rockwell" pitchFamily="18" charset="0"/>
              </a:rPr>
              <a:t>  </a:t>
            </a:r>
            <a:r>
              <a:rPr lang="en-US" sz="2000" smtClean="0">
                <a:latin typeface="Rockwell" pitchFamily="18" charset="0"/>
              </a:rPr>
              <a:t>The 6 meter, 2 meter, and 1.25 meter bands available to Technician Class operators have mode-restricted sub-bands.</a:t>
            </a:r>
          </a:p>
          <a:p>
            <a:pPr lvl="3" eaLnBrk="1" hangingPunct="1"/>
            <a:r>
              <a:rPr lang="en-US" sz="1800" smtClean="0">
                <a:solidFill>
                  <a:srgbClr val="FF0000"/>
                </a:solidFill>
                <a:latin typeface="Rockwell" pitchFamily="18" charset="0"/>
              </a:rPr>
              <a:t>6 meters		50.0 – 50.1	No FM!</a:t>
            </a:r>
          </a:p>
          <a:p>
            <a:pPr eaLnBrk="1" hangingPunct="1"/>
            <a:endParaRPr lang="en-US" sz="200" smtClean="0">
              <a:solidFill>
                <a:srgbClr val="FF0000"/>
              </a:solidFill>
              <a:latin typeface="Rockwell" pitchFamily="18" charset="0"/>
            </a:endParaRPr>
          </a:p>
          <a:p>
            <a:pPr lvl="3" eaLnBrk="1" hangingPunct="1"/>
            <a:r>
              <a:rPr lang="en-US" sz="1800" smtClean="0">
                <a:solidFill>
                  <a:srgbClr val="FF0000"/>
                </a:solidFill>
                <a:latin typeface="Rockwell" pitchFamily="18" charset="0"/>
              </a:rPr>
              <a:t>2 meters		144.0 – 144.1	No FM!</a:t>
            </a:r>
          </a:p>
          <a:p>
            <a:pPr lvl="1" eaLnBrk="1" hangingPunct="1"/>
            <a:endParaRPr lang="en-US" sz="200" smtClean="0">
              <a:solidFill>
                <a:srgbClr val="FF0000"/>
              </a:solidFill>
              <a:latin typeface="Rockwell" pitchFamily="18" charset="0"/>
            </a:endParaRPr>
          </a:p>
          <a:p>
            <a:pPr lvl="3" eaLnBrk="1" hangingPunct="1"/>
            <a:r>
              <a:rPr lang="en-US" sz="1800" smtClean="0">
                <a:solidFill>
                  <a:srgbClr val="FF0000"/>
                </a:solidFill>
                <a:latin typeface="Rockwell" pitchFamily="18" charset="0"/>
              </a:rPr>
              <a:t>1.25 meters	222.0 – 222.34	No FM!</a:t>
            </a:r>
          </a:p>
          <a:p>
            <a:pPr eaLnBrk="1" hangingPunct="1"/>
            <a:endParaRPr lang="en-US" sz="400" smtClean="0">
              <a:solidFill>
                <a:srgbClr val="FF0000"/>
              </a:solidFill>
              <a:latin typeface="Rockwell" pitchFamily="18" charset="0"/>
            </a:endParaRPr>
          </a:p>
          <a:p>
            <a:pPr lvl="1" eaLnBrk="1" hangingPunct="1"/>
            <a:r>
              <a:rPr lang="en-US" sz="1200" smtClean="0">
                <a:latin typeface="Rockwell" pitchFamily="18" charset="0"/>
              </a:rPr>
              <a:t>T1B11</a:t>
            </a:r>
            <a:r>
              <a:rPr lang="en-US" smtClean="0">
                <a:latin typeface="Rockwell" pitchFamily="18" charset="0"/>
              </a:rPr>
              <a:t>  </a:t>
            </a:r>
            <a:r>
              <a:rPr lang="en-US" sz="2000" smtClean="0">
                <a:latin typeface="Rockwell" pitchFamily="18" charset="0"/>
              </a:rPr>
              <a:t>In the mode-restricted sub-bands at 50.0 to 50.1 MHz and 144.0 to 144.1 MHz only CW emission modes are permitted.</a:t>
            </a:r>
          </a:p>
          <a:p>
            <a:pPr lvl="4" eaLnBrk="1" hangingPunct="1"/>
            <a:r>
              <a:rPr lang="en-US" sz="1800" smtClean="0">
                <a:solidFill>
                  <a:srgbClr val="FF0000"/>
                </a:solidFill>
                <a:latin typeface="Rockwell" pitchFamily="18" charset="0"/>
              </a:rPr>
              <a:t>CW only on these two sub-bands</a:t>
            </a:r>
          </a:p>
          <a:p>
            <a:pPr lvl="1" eaLnBrk="1" hangingPunct="1"/>
            <a:endParaRPr lang="en-US" sz="1800" smtClean="0">
              <a:solidFill>
                <a:srgbClr val="FF0000"/>
              </a:solidFill>
              <a:latin typeface="Rockwell" pitchFamily="18" charset="0"/>
            </a:endParaRPr>
          </a:p>
          <a:p>
            <a:pPr lvl="1" eaLnBrk="1" hangingPunct="1"/>
            <a:endParaRPr lang="en-US" smtClean="0">
              <a:latin typeface="Rockwell" pitchFamily="18" charset="0"/>
            </a:endParaRPr>
          </a:p>
          <a:p>
            <a:pPr lvl="1" eaLnBrk="1" hangingPunct="1"/>
            <a:endParaRPr lang="en-US" sz="1400" smtClean="0">
              <a:latin typeface="Rockwell" pitchFamily="18" charset="0"/>
            </a:endParaRPr>
          </a:p>
          <a:p>
            <a:pPr lvl="1" eaLnBrk="1" hangingPunct="1"/>
            <a:endParaRPr lang="en-US" sz="14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54339">
                                            <p:txEl>
                                              <p:pRg st="0" end="0"/>
                                            </p:txEl>
                                          </p:spTgt>
                                        </p:tgtEl>
                                        <p:attrNameLst>
                                          <p:attrName>style.visibility</p:attrName>
                                        </p:attrNameLst>
                                      </p:cBhvr>
                                      <p:to>
                                        <p:strVal val="visible"/>
                                      </p:to>
                                    </p:set>
                                    <p:animEffect transition="in" filter="wipe(up)">
                                      <p:cBhvr>
                                        <p:cTn id="7" dur="500"/>
                                        <p:tgtEl>
                                          <p:spTgt spid="65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54339">
                                            <p:txEl>
                                              <p:pRg st="1" end="1"/>
                                            </p:txEl>
                                          </p:spTgt>
                                        </p:tgtEl>
                                        <p:attrNameLst>
                                          <p:attrName>style.visibility</p:attrName>
                                        </p:attrNameLst>
                                      </p:cBhvr>
                                      <p:to>
                                        <p:strVal val="visible"/>
                                      </p:to>
                                    </p:set>
                                    <p:animEffect transition="in" filter="wipe(left)">
                                      <p:cBhvr>
                                        <p:cTn id="12" dur="500"/>
                                        <p:tgtEl>
                                          <p:spTgt spid="65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54339">
                                            <p:txEl>
                                              <p:pRg st="2" end="2"/>
                                            </p:txEl>
                                          </p:spTgt>
                                        </p:tgtEl>
                                        <p:attrNameLst>
                                          <p:attrName>style.visibility</p:attrName>
                                        </p:attrNameLst>
                                      </p:cBhvr>
                                      <p:to>
                                        <p:strVal val="visible"/>
                                      </p:to>
                                    </p:set>
                                    <p:animEffect transition="in" filter="wipe(left)">
                                      <p:cBhvr>
                                        <p:cTn id="17" dur="500"/>
                                        <p:tgtEl>
                                          <p:spTgt spid="654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54339">
                                            <p:txEl>
                                              <p:pRg st="3" end="3"/>
                                            </p:txEl>
                                          </p:spTgt>
                                        </p:tgtEl>
                                        <p:attrNameLst>
                                          <p:attrName>style.visibility</p:attrName>
                                        </p:attrNameLst>
                                      </p:cBhvr>
                                      <p:to>
                                        <p:strVal val="visible"/>
                                      </p:to>
                                    </p:set>
                                    <p:animEffect transition="in" filter="wipe(left)">
                                      <p:cBhvr>
                                        <p:cTn id="22" dur="500"/>
                                        <p:tgtEl>
                                          <p:spTgt spid="6543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54339">
                                            <p:txEl>
                                              <p:pRg st="4" end="4"/>
                                            </p:txEl>
                                          </p:spTgt>
                                        </p:tgtEl>
                                        <p:attrNameLst>
                                          <p:attrName>style.visibility</p:attrName>
                                        </p:attrNameLst>
                                      </p:cBhvr>
                                      <p:to>
                                        <p:strVal val="visible"/>
                                      </p:to>
                                    </p:set>
                                    <p:animEffect transition="in" filter="wipe(left)">
                                      <p:cBhvr>
                                        <p:cTn id="27" dur="500"/>
                                        <p:tgtEl>
                                          <p:spTgt spid="654339">
                                            <p:txEl>
                                              <p:pRg st="4" end="4"/>
                                            </p:txEl>
                                          </p:spTgt>
                                        </p:tgtEl>
                                      </p:cBhvr>
                                    </p:animEffect>
                                  </p:childTnLst>
                                </p:cTn>
                              </p:par>
                            </p:childTnLst>
                          </p:cTn>
                        </p:par>
                        <p:par>
                          <p:cTn id="28" fill="hold" nodeType="afterGroup">
                            <p:stCondLst>
                              <p:cond delay="500"/>
                            </p:stCondLst>
                            <p:childTnLst>
                              <p:par>
                                <p:cTn id="29" presetID="22" presetClass="entr" presetSubtype="8" fill="hold" nodeType="afterEffect">
                                  <p:stCondLst>
                                    <p:cond delay="0"/>
                                  </p:stCondLst>
                                  <p:childTnLst>
                                    <p:set>
                                      <p:cBhvr>
                                        <p:cTn id="30" dur="1" fill="hold">
                                          <p:stCondLst>
                                            <p:cond delay="0"/>
                                          </p:stCondLst>
                                        </p:cTn>
                                        <p:tgtEl>
                                          <p:spTgt spid="654339">
                                            <p:txEl>
                                              <p:pRg st="5" end="5"/>
                                            </p:txEl>
                                          </p:spTgt>
                                        </p:tgtEl>
                                        <p:attrNameLst>
                                          <p:attrName>style.visibility</p:attrName>
                                        </p:attrNameLst>
                                      </p:cBhvr>
                                      <p:to>
                                        <p:strVal val="visible"/>
                                      </p:to>
                                    </p:set>
                                    <p:animEffect transition="in" filter="wipe(left)">
                                      <p:cBhvr>
                                        <p:cTn id="31" dur="2000"/>
                                        <p:tgtEl>
                                          <p:spTgt spid="654339">
                                            <p:txEl>
                                              <p:pRg st="5" end="5"/>
                                            </p:txEl>
                                          </p:spTgt>
                                        </p:tgtEl>
                                      </p:cBhvr>
                                    </p:animEffect>
                                  </p:childTnLst>
                                </p:cTn>
                              </p:par>
                            </p:childTnLst>
                          </p:cTn>
                        </p:par>
                        <p:par>
                          <p:cTn id="32" fill="hold" nodeType="afterGroup">
                            <p:stCondLst>
                              <p:cond delay="2500"/>
                            </p:stCondLst>
                            <p:childTnLst>
                              <p:par>
                                <p:cTn id="33" presetID="22" presetClass="entr" presetSubtype="8" fill="hold" nodeType="afterEffect">
                                  <p:stCondLst>
                                    <p:cond delay="0"/>
                                  </p:stCondLst>
                                  <p:childTnLst>
                                    <p:set>
                                      <p:cBhvr>
                                        <p:cTn id="34" dur="1" fill="hold">
                                          <p:stCondLst>
                                            <p:cond delay="0"/>
                                          </p:stCondLst>
                                        </p:cTn>
                                        <p:tgtEl>
                                          <p:spTgt spid="654339">
                                            <p:txEl>
                                              <p:pRg st="7" end="7"/>
                                            </p:txEl>
                                          </p:spTgt>
                                        </p:tgtEl>
                                        <p:attrNameLst>
                                          <p:attrName>style.visibility</p:attrName>
                                        </p:attrNameLst>
                                      </p:cBhvr>
                                      <p:to>
                                        <p:strVal val="visible"/>
                                      </p:to>
                                    </p:set>
                                    <p:animEffect transition="in" filter="wipe(left)">
                                      <p:cBhvr>
                                        <p:cTn id="35" dur="2000"/>
                                        <p:tgtEl>
                                          <p:spTgt spid="654339">
                                            <p:txEl>
                                              <p:pRg st="7" end="7"/>
                                            </p:txEl>
                                          </p:spTgt>
                                        </p:tgtEl>
                                      </p:cBhvr>
                                    </p:animEffect>
                                  </p:childTnLst>
                                </p:cTn>
                              </p:par>
                            </p:childTnLst>
                          </p:cTn>
                        </p:par>
                        <p:par>
                          <p:cTn id="36" fill="hold" nodeType="afterGroup">
                            <p:stCondLst>
                              <p:cond delay="4500"/>
                            </p:stCondLst>
                            <p:childTnLst>
                              <p:par>
                                <p:cTn id="37" presetID="22" presetClass="entr" presetSubtype="8" fill="hold" nodeType="afterEffect">
                                  <p:stCondLst>
                                    <p:cond delay="0"/>
                                  </p:stCondLst>
                                  <p:childTnLst>
                                    <p:set>
                                      <p:cBhvr>
                                        <p:cTn id="38" dur="1" fill="hold">
                                          <p:stCondLst>
                                            <p:cond delay="0"/>
                                          </p:stCondLst>
                                        </p:cTn>
                                        <p:tgtEl>
                                          <p:spTgt spid="654339">
                                            <p:txEl>
                                              <p:pRg st="9" end="9"/>
                                            </p:txEl>
                                          </p:spTgt>
                                        </p:tgtEl>
                                        <p:attrNameLst>
                                          <p:attrName>style.visibility</p:attrName>
                                        </p:attrNameLst>
                                      </p:cBhvr>
                                      <p:to>
                                        <p:strVal val="visible"/>
                                      </p:to>
                                    </p:set>
                                    <p:animEffect transition="in" filter="wipe(left)">
                                      <p:cBhvr>
                                        <p:cTn id="39" dur="2000"/>
                                        <p:tgtEl>
                                          <p:spTgt spid="654339">
                                            <p:txEl>
                                              <p:pRg st="9" end="9"/>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654339">
                                            <p:txEl>
                                              <p:pRg st="11" end="11"/>
                                            </p:txEl>
                                          </p:spTgt>
                                        </p:tgtEl>
                                        <p:attrNameLst>
                                          <p:attrName>style.visibility</p:attrName>
                                        </p:attrNameLst>
                                      </p:cBhvr>
                                      <p:to>
                                        <p:strVal val="visible"/>
                                      </p:to>
                                    </p:set>
                                    <p:animEffect transition="in" filter="wipe(left)">
                                      <p:cBhvr>
                                        <p:cTn id="44" dur="500"/>
                                        <p:tgtEl>
                                          <p:spTgt spid="654339">
                                            <p:txEl>
                                              <p:pRg st="11" end="11"/>
                                            </p:txEl>
                                          </p:spTgt>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54339">
                                            <p:txEl>
                                              <p:pRg st="12" end="12"/>
                                            </p:txEl>
                                          </p:spTgt>
                                        </p:tgtEl>
                                        <p:attrNameLst>
                                          <p:attrName>style.visibility</p:attrName>
                                        </p:attrNameLst>
                                      </p:cBhvr>
                                      <p:to>
                                        <p:strVal val="visible"/>
                                      </p:to>
                                    </p:set>
                                    <p:animEffect transition="in" filter="wipe(down)">
                                      <p:cBhvr>
                                        <p:cTn id="48" dur="500"/>
                                        <p:tgtEl>
                                          <p:spTgt spid="6543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a:ln>
            <a:miter lim="800000"/>
            <a:headEnd/>
            <a:tailEnd/>
          </a:ln>
        </p:spPr>
        <p:txBody>
          <a:bodyPr/>
          <a:lstStyle/>
          <a:p>
            <a:fld id="{B477AEF8-4285-4864-B501-20236634B780}" type="slidenum">
              <a:rPr lang="en-US"/>
              <a:pPr/>
              <a:t>120</a:t>
            </a:fld>
            <a:endParaRPr lang="en-US"/>
          </a:p>
        </p:txBody>
      </p:sp>
      <p:sp>
        <p:nvSpPr>
          <p:cNvPr id="124931" name="Rectangle 2"/>
          <p:cNvSpPr>
            <a:spLocks noGrp="1" noChangeArrowheads="1"/>
          </p:cNvSpPr>
          <p:nvPr>
            <p:ph type="title"/>
          </p:nvPr>
        </p:nvSpPr>
        <p:spPr/>
        <p:txBody>
          <a:bodyPr/>
          <a:lstStyle/>
          <a:p>
            <a:pPr eaLnBrk="1" hangingPunct="1"/>
            <a:r>
              <a:rPr lang="en-US" sz="3600" smtClean="0"/>
              <a:t>T2A02	</a:t>
            </a:r>
            <a:r>
              <a:rPr lang="en-US" sz="2400" smtClean="0">
                <a:latin typeface="Rockwell" pitchFamily="18" charset="0"/>
              </a:rPr>
              <a:t>What is the national calling frequency for FM 			simplex operations in the 70 cm band?</a:t>
            </a:r>
          </a:p>
        </p:txBody>
      </p:sp>
      <p:sp>
        <p:nvSpPr>
          <p:cNvPr id="1272835" name="Rectangle 3"/>
          <p:cNvSpPr>
            <a:spLocks noGrp="1" noChangeArrowheads="1"/>
          </p:cNvSpPr>
          <p:nvPr>
            <p:ph type="body" idx="1"/>
          </p:nvPr>
        </p:nvSpPr>
        <p:spPr>
          <a:xfrm>
            <a:off x="1192213" y="1816100"/>
            <a:ext cx="5819775" cy="3373438"/>
          </a:xfrm>
        </p:spPr>
        <p:txBody>
          <a:bodyPr/>
          <a:lstStyle/>
          <a:p>
            <a:pPr marL="609600" indent="-609600" eaLnBrk="1" hangingPunct="1">
              <a:buFontTx/>
              <a:buAutoNum type="alphaUcPeriod"/>
            </a:pPr>
            <a:r>
              <a:rPr lang="en-US" sz="2800" smtClean="0">
                <a:latin typeface="Rockwell" pitchFamily="18" charset="0"/>
              </a:rPr>
              <a:t>146.520 MHz</a:t>
            </a:r>
          </a:p>
          <a:p>
            <a:pPr marL="609600" indent="-609600" eaLnBrk="1" hangingPunct="1">
              <a:buFontTx/>
              <a:buAutoNum type="alphaUcPeriod"/>
            </a:pPr>
            <a:r>
              <a:rPr lang="en-US" sz="2800" smtClean="0">
                <a:latin typeface="Rockwell" pitchFamily="18" charset="0"/>
              </a:rPr>
              <a:t>145.000 MHz</a:t>
            </a:r>
          </a:p>
          <a:p>
            <a:pPr marL="609600" indent="-609600" eaLnBrk="1" hangingPunct="1">
              <a:buFontTx/>
              <a:buAutoNum type="alphaUcPeriod"/>
            </a:pPr>
            <a:r>
              <a:rPr lang="en-US" sz="2800" smtClean="0">
                <a:latin typeface="Rockwell" pitchFamily="18" charset="0"/>
              </a:rPr>
              <a:t>432.100 MHz</a:t>
            </a:r>
          </a:p>
          <a:p>
            <a:pPr marL="609600" indent="-609600" eaLnBrk="1" hangingPunct="1">
              <a:buFontTx/>
              <a:buAutoNum type="alphaUcPeriod"/>
            </a:pPr>
            <a:r>
              <a:rPr lang="en-US" sz="2800" smtClean="0">
                <a:latin typeface="Rockwell" pitchFamily="18" charset="0"/>
              </a:rPr>
              <a:t>446.000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7283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7283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5"/>
          <p:cNvSpPr>
            <a:spLocks noGrp="1"/>
          </p:cNvSpPr>
          <p:nvPr>
            <p:ph type="sldNum" sz="quarter" idx="12"/>
          </p:nvPr>
        </p:nvSpPr>
        <p:spPr>
          <a:noFill/>
          <a:ln>
            <a:miter lim="800000"/>
            <a:headEnd/>
            <a:tailEnd/>
          </a:ln>
        </p:spPr>
        <p:txBody>
          <a:bodyPr/>
          <a:lstStyle/>
          <a:p>
            <a:fld id="{DF508494-2FAE-4BFB-94AA-1D78CDBE04DB}" type="slidenum">
              <a:rPr lang="en-US"/>
              <a:pPr/>
              <a:t>121</a:t>
            </a:fld>
            <a:endParaRPr lang="en-US"/>
          </a:p>
        </p:txBody>
      </p:sp>
      <p:sp>
        <p:nvSpPr>
          <p:cNvPr id="125955" name="Rectangle 2"/>
          <p:cNvSpPr>
            <a:spLocks noGrp="1" noChangeArrowheads="1"/>
          </p:cNvSpPr>
          <p:nvPr>
            <p:ph type="title"/>
          </p:nvPr>
        </p:nvSpPr>
        <p:spPr/>
        <p:txBody>
          <a:bodyPr/>
          <a:lstStyle/>
          <a:p>
            <a:pPr eaLnBrk="1" hangingPunct="1"/>
            <a:r>
              <a:rPr lang="en-US" sz="3600" smtClean="0"/>
              <a:t>T2A03	</a:t>
            </a:r>
            <a:r>
              <a:rPr lang="en-US" sz="2800" smtClean="0">
                <a:latin typeface="Rockwell" pitchFamily="18" charset="0"/>
              </a:rPr>
              <a:t>What is a common repeater frequency 			offset in the 70 cm band?</a:t>
            </a:r>
          </a:p>
        </p:txBody>
      </p:sp>
      <p:sp>
        <p:nvSpPr>
          <p:cNvPr id="1273859" name="Rectangle 3"/>
          <p:cNvSpPr>
            <a:spLocks noGrp="1" noChangeArrowheads="1"/>
          </p:cNvSpPr>
          <p:nvPr>
            <p:ph type="body" idx="1"/>
          </p:nvPr>
        </p:nvSpPr>
        <p:spPr>
          <a:xfrm>
            <a:off x="923925" y="1930400"/>
            <a:ext cx="7008813" cy="3143250"/>
          </a:xfrm>
        </p:spPr>
        <p:txBody>
          <a:bodyPr/>
          <a:lstStyle/>
          <a:p>
            <a:pPr marL="609600" indent="-609600" eaLnBrk="1" hangingPunct="1">
              <a:buFontTx/>
              <a:buAutoNum type="alphaUcPeriod"/>
            </a:pPr>
            <a:r>
              <a:rPr lang="en-US" sz="2800" smtClean="0">
                <a:latin typeface="Rockwell" pitchFamily="18" charset="0"/>
              </a:rPr>
              <a:t>Plus or minus 5 MHz</a:t>
            </a:r>
          </a:p>
          <a:p>
            <a:pPr marL="609600" indent="-609600" eaLnBrk="1" hangingPunct="1">
              <a:buFontTx/>
              <a:buAutoNum type="alphaUcPeriod"/>
            </a:pPr>
            <a:r>
              <a:rPr lang="en-US" sz="2800" smtClean="0">
                <a:latin typeface="Rockwell" pitchFamily="18" charset="0"/>
              </a:rPr>
              <a:t>Plus or minus 600 kHz</a:t>
            </a:r>
          </a:p>
          <a:p>
            <a:pPr marL="609600" indent="-609600" eaLnBrk="1" hangingPunct="1">
              <a:buFontTx/>
              <a:buAutoNum type="alphaUcPeriod"/>
            </a:pPr>
            <a:r>
              <a:rPr lang="en-US" sz="2800" smtClean="0">
                <a:latin typeface="Rockwell" pitchFamily="18" charset="0"/>
              </a:rPr>
              <a:t>Minus 600 kHz</a:t>
            </a:r>
          </a:p>
          <a:p>
            <a:pPr marL="609600" indent="-609600" eaLnBrk="1" hangingPunct="1">
              <a:buFontTx/>
              <a:buAutoNum type="alphaUcPeriod"/>
            </a:pPr>
            <a:r>
              <a:rPr lang="en-US" sz="2800" smtClean="0">
                <a:latin typeface="Rockwell" pitchFamily="18" charset="0"/>
              </a:rPr>
              <a:t>Plus 600 kHz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7385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7385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5"/>
          <p:cNvSpPr>
            <a:spLocks noGrp="1"/>
          </p:cNvSpPr>
          <p:nvPr>
            <p:ph type="sldNum" sz="quarter" idx="12"/>
          </p:nvPr>
        </p:nvSpPr>
        <p:spPr>
          <a:noFill/>
          <a:ln>
            <a:miter lim="800000"/>
            <a:headEnd/>
            <a:tailEnd/>
          </a:ln>
        </p:spPr>
        <p:txBody>
          <a:bodyPr/>
          <a:lstStyle/>
          <a:p>
            <a:fld id="{5847022C-C0AC-4362-A04F-EB84EF39B382}" type="slidenum">
              <a:rPr lang="en-US"/>
              <a:pPr/>
              <a:t>122</a:t>
            </a:fld>
            <a:endParaRPr lang="en-US"/>
          </a:p>
        </p:txBody>
      </p:sp>
      <p:sp>
        <p:nvSpPr>
          <p:cNvPr id="126979" name="Rectangle 2"/>
          <p:cNvSpPr>
            <a:spLocks noGrp="1" noChangeArrowheads="1"/>
          </p:cNvSpPr>
          <p:nvPr>
            <p:ph type="title"/>
          </p:nvPr>
        </p:nvSpPr>
        <p:spPr>
          <a:xfrm>
            <a:off x="155575" y="471488"/>
            <a:ext cx="8642350" cy="868362"/>
          </a:xfrm>
        </p:spPr>
        <p:txBody>
          <a:bodyPr/>
          <a:lstStyle/>
          <a:p>
            <a:pPr eaLnBrk="1" hangingPunct="1"/>
            <a:r>
              <a:rPr lang="en-US" sz="3600" smtClean="0"/>
              <a:t>T2A04	</a:t>
            </a:r>
            <a:r>
              <a:rPr lang="en-US" sz="2400" smtClean="0">
                <a:latin typeface="Rockwell" pitchFamily="18" charset="0"/>
              </a:rPr>
              <a:t>What is an appropriate way to call another 			station on a repeater if you know the other 			station's call sign?</a:t>
            </a:r>
          </a:p>
        </p:txBody>
      </p:sp>
      <p:sp>
        <p:nvSpPr>
          <p:cNvPr id="1274883"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Say "break, break" then say the station's call sign</a:t>
            </a:r>
          </a:p>
          <a:p>
            <a:pPr marL="609600" indent="-609600" eaLnBrk="1" hangingPunct="1">
              <a:buFontTx/>
              <a:buAutoNum type="alphaUcPeriod"/>
            </a:pPr>
            <a:r>
              <a:rPr lang="en-US" sz="2800" smtClean="0">
                <a:latin typeface="Rockwell" pitchFamily="18" charset="0"/>
              </a:rPr>
              <a:t>Say the station's call sign then identify with your call sign</a:t>
            </a:r>
          </a:p>
          <a:p>
            <a:pPr marL="609600" indent="-609600" eaLnBrk="1" hangingPunct="1">
              <a:buFontTx/>
              <a:buAutoNum type="alphaUcPeriod"/>
            </a:pPr>
            <a:r>
              <a:rPr lang="en-US" sz="2800" smtClean="0">
                <a:latin typeface="Rockwell" pitchFamily="18" charset="0"/>
              </a:rPr>
              <a:t>Say "CQ" three times then the other station's call sign</a:t>
            </a:r>
          </a:p>
          <a:p>
            <a:pPr marL="609600" indent="-609600" eaLnBrk="1" hangingPunct="1">
              <a:buFontTx/>
              <a:buAutoNum type="alphaUcPeriod"/>
            </a:pPr>
            <a:r>
              <a:rPr lang="en-US" sz="2800" smtClean="0">
                <a:latin typeface="Rockwell" pitchFamily="18" charset="0"/>
              </a:rPr>
              <a:t>Wait for the station to call "CQ" then answer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7488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7488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a:ln>
            <a:miter lim="800000"/>
            <a:headEnd/>
            <a:tailEnd/>
          </a:ln>
        </p:spPr>
        <p:txBody>
          <a:bodyPr/>
          <a:lstStyle/>
          <a:p>
            <a:fld id="{50EC1262-8663-423A-8EC6-694E3A74B867}" type="slidenum">
              <a:rPr lang="en-US"/>
              <a:pPr/>
              <a:t>123</a:t>
            </a:fld>
            <a:endParaRPr lang="en-US"/>
          </a:p>
        </p:txBody>
      </p:sp>
      <p:sp>
        <p:nvSpPr>
          <p:cNvPr id="128003" name="Rectangle 2"/>
          <p:cNvSpPr>
            <a:spLocks noGrp="1" noChangeArrowheads="1"/>
          </p:cNvSpPr>
          <p:nvPr>
            <p:ph type="title"/>
          </p:nvPr>
        </p:nvSpPr>
        <p:spPr/>
        <p:txBody>
          <a:bodyPr/>
          <a:lstStyle/>
          <a:p>
            <a:pPr eaLnBrk="1" hangingPunct="1"/>
            <a:r>
              <a:rPr lang="en-US" sz="3600" smtClean="0"/>
              <a:t>T2A05	</a:t>
            </a:r>
            <a:r>
              <a:rPr lang="en-US" sz="2800" smtClean="0">
                <a:latin typeface="Rockwell" pitchFamily="18" charset="0"/>
              </a:rPr>
              <a:t>What should you transmit when 				responding to a call of CQ?</a:t>
            </a:r>
          </a:p>
        </p:txBody>
      </p:sp>
      <p:sp>
        <p:nvSpPr>
          <p:cNvPr id="1275907" name="Rectangle 3"/>
          <p:cNvSpPr>
            <a:spLocks noGrp="1" noChangeArrowheads="1"/>
          </p:cNvSpPr>
          <p:nvPr>
            <p:ph type="body" idx="1"/>
          </p:nvPr>
        </p:nvSpPr>
        <p:spPr>
          <a:xfrm>
            <a:off x="385763" y="1892300"/>
            <a:ext cx="8623300" cy="3489325"/>
          </a:xfrm>
        </p:spPr>
        <p:txBody>
          <a:bodyPr/>
          <a:lstStyle/>
          <a:p>
            <a:pPr marL="609600" indent="-609600" eaLnBrk="1" hangingPunct="1">
              <a:buFontTx/>
              <a:buAutoNum type="alphaUcPeriod"/>
            </a:pPr>
            <a:r>
              <a:rPr lang="en-US" sz="2800" smtClean="0">
                <a:latin typeface="Rockwell" pitchFamily="18" charset="0"/>
              </a:rPr>
              <a:t>CQ followed by the other station’s call sign</a:t>
            </a:r>
          </a:p>
          <a:p>
            <a:pPr marL="609600" indent="-609600" eaLnBrk="1" hangingPunct="1">
              <a:buFontTx/>
              <a:buAutoNum type="alphaUcPeriod"/>
            </a:pPr>
            <a:r>
              <a:rPr lang="en-US" sz="2800" smtClean="0">
                <a:latin typeface="Rockwell" pitchFamily="18" charset="0"/>
              </a:rPr>
              <a:t>Your call sign followed by the other station’s call sign</a:t>
            </a:r>
          </a:p>
          <a:p>
            <a:pPr marL="609600" indent="-609600" eaLnBrk="1" hangingPunct="1">
              <a:buFontTx/>
              <a:buAutoNum type="alphaUcPeriod"/>
            </a:pPr>
            <a:r>
              <a:rPr lang="en-US" sz="2800" smtClean="0">
                <a:latin typeface="Rockwell" pitchFamily="18" charset="0"/>
              </a:rPr>
              <a:t>The other station’s call sign followed by your call sign</a:t>
            </a:r>
          </a:p>
          <a:p>
            <a:pPr marL="609600" indent="-609600" eaLnBrk="1" hangingPunct="1">
              <a:buFontTx/>
              <a:buAutoNum type="alphaUcPeriod"/>
            </a:pPr>
            <a:r>
              <a:rPr lang="en-US" sz="2800" smtClean="0">
                <a:latin typeface="Rockwell" pitchFamily="18" charset="0"/>
              </a:rPr>
              <a:t>A signal report followed by your call sign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7590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7590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a:ln>
            <a:miter lim="800000"/>
            <a:headEnd/>
            <a:tailEnd/>
          </a:ln>
        </p:spPr>
        <p:txBody>
          <a:bodyPr/>
          <a:lstStyle/>
          <a:p>
            <a:fld id="{A89C3367-132F-404B-A997-CF35DED2AD6E}" type="slidenum">
              <a:rPr lang="en-US"/>
              <a:pPr/>
              <a:t>124</a:t>
            </a:fld>
            <a:endParaRPr lang="en-US"/>
          </a:p>
        </p:txBody>
      </p:sp>
      <p:sp>
        <p:nvSpPr>
          <p:cNvPr id="129027" name="Rectangle 2"/>
          <p:cNvSpPr>
            <a:spLocks noGrp="1" noChangeArrowheads="1"/>
          </p:cNvSpPr>
          <p:nvPr>
            <p:ph type="title"/>
          </p:nvPr>
        </p:nvSpPr>
        <p:spPr>
          <a:xfrm>
            <a:off x="231775" y="587375"/>
            <a:ext cx="8642350" cy="868363"/>
          </a:xfrm>
        </p:spPr>
        <p:txBody>
          <a:bodyPr/>
          <a:lstStyle/>
          <a:p>
            <a:pPr eaLnBrk="1" hangingPunct="1"/>
            <a:r>
              <a:rPr lang="en-US" sz="3600" smtClean="0"/>
              <a:t>T2A06	</a:t>
            </a:r>
            <a:r>
              <a:rPr lang="en-US" sz="2800" smtClean="0">
                <a:latin typeface="Rockwell" pitchFamily="18" charset="0"/>
              </a:rPr>
              <a:t>What must an amateur operator do 			when making on-air transmissions to 			test equipment or antennas?</a:t>
            </a:r>
          </a:p>
        </p:txBody>
      </p:sp>
      <p:sp>
        <p:nvSpPr>
          <p:cNvPr id="1276931" name="Rectangle 3"/>
          <p:cNvSpPr>
            <a:spLocks noGrp="1" noChangeArrowheads="1"/>
          </p:cNvSpPr>
          <p:nvPr>
            <p:ph type="body" idx="1"/>
          </p:nvPr>
        </p:nvSpPr>
        <p:spPr>
          <a:xfrm>
            <a:off x="385763" y="1739900"/>
            <a:ext cx="8507412" cy="3451225"/>
          </a:xfrm>
        </p:spPr>
        <p:txBody>
          <a:bodyPr/>
          <a:lstStyle/>
          <a:p>
            <a:pPr marL="609600" indent="-609600" eaLnBrk="1" hangingPunct="1">
              <a:buFontTx/>
              <a:buAutoNum type="alphaUcPeriod"/>
            </a:pPr>
            <a:r>
              <a:rPr lang="en-US" sz="2800" smtClean="0">
                <a:latin typeface="Rockwell" pitchFamily="18" charset="0"/>
              </a:rPr>
              <a:t>Properly identify the transmitting station</a:t>
            </a:r>
          </a:p>
          <a:p>
            <a:pPr marL="609600" indent="-609600" eaLnBrk="1" hangingPunct="1">
              <a:buFontTx/>
              <a:buAutoNum type="alphaUcPeriod"/>
            </a:pPr>
            <a:r>
              <a:rPr lang="en-US" sz="2800" smtClean="0">
                <a:latin typeface="Rockwell" pitchFamily="18" charset="0"/>
              </a:rPr>
              <a:t>Make test transmissions only after 10:00 p.m. local time</a:t>
            </a:r>
          </a:p>
          <a:p>
            <a:pPr marL="609600" indent="-609600" eaLnBrk="1" hangingPunct="1">
              <a:buFontTx/>
              <a:buAutoNum type="alphaUcPeriod"/>
            </a:pPr>
            <a:r>
              <a:rPr lang="en-US" sz="2800" smtClean="0">
                <a:latin typeface="Rockwell" pitchFamily="18" charset="0"/>
              </a:rPr>
              <a:t>Notify the FCC of the test transmission</a:t>
            </a:r>
          </a:p>
          <a:p>
            <a:pPr marL="609600" indent="-609600" eaLnBrk="1" hangingPunct="1">
              <a:buFontTx/>
              <a:buAutoNum type="alphaUcPeriod"/>
            </a:pPr>
            <a:r>
              <a:rPr lang="en-US" sz="2800" smtClean="0">
                <a:latin typeface="Rockwell" pitchFamily="18" charset="0"/>
              </a:rPr>
              <a:t>State the purpose of the test during the test procedure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7693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7693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5"/>
          <p:cNvSpPr>
            <a:spLocks noGrp="1"/>
          </p:cNvSpPr>
          <p:nvPr>
            <p:ph type="sldNum" sz="quarter" idx="12"/>
          </p:nvPr>
        </p:nvSpPr>
        <p:spPr>
          <a:noFill/>
          <a:ln>
            <a:miter lim="800000"/>
            <a:headEnd/>
            <a:tailEnd/>
          </a:ln>
        </p:spPr>
        <p:txBody>
          <a:bodyPr/>
          <a:lstStyle/>
          <a:p>
            <a:fld id="{2FEE89DB-3709-413F-BF2C-3CDFAAFE5FDB}" type="slidenum">
              <a:rPr lang="en-US"/>
              <a:pPr/>
              <a:t>125</a:t>
            </a:fld>
            <a:endParaRPr lang="en-US"/>
          </a:p>
        </p:txBody>
      </p:sp>
      <p:sp>
        <p:nvSpPr>
          <p:cNvPr id="130051" name="Rectangle 2"/>
          <p:cNvSpPr>
            <a:spLocks noGrp="1" noChangeArrowheads="1"/>
          </p:cNvSpPr>
          <p:nvPr>
            <p:ph type="title"/>
          </p:nvPr>
        </p:nvSpPr>
        <p:spPr/>
        <p:txBody>
          <a:bodyPr/>
          <a:lstStyle/>
          <a:p>
            <a:pPr eaLnBrk="1" hangingPunct="1"/>
            <a:r>
              <a:rPr lang="en-US" sz="3600" smtClean="0"/>
              <a:t>T2A07	</a:t>
            </a:r>
            <a:r>
              <a:rPr lang="en-US" sz="2800" smtClean="0">
                <a:latin typeface="Rockwell" pitchFamily="18" charset="0"/>
              </a:rPr>
              <a:t>Which of the following is true when 			making a test transmission?</a:t>
            </a:r>
          </a:p>
        </p:txBody>
      </p:sp>
      <p:sp>
        <p:nvSpPr>
          <p:cNvPr id="1277955"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Station identification is not required if the transmission is less than 15 seconds</a:t>
            </a:r>
          </a:p>
          <a:p>
            <a:pPr marL="609600" indent="-609600" eaLnBrk="1" hangingPunct="1">
              <a:buFontTx/>
              <a:buAutoNum type="alphaUcPeriod"/>
            </a:pPr>
            <a:r>
              <a:rPr lang="en-US" sz="2800" smtClean="0">
                <a:latin typeface="Rockwell" pitchFamily="18" charset="0"/>
              </a:rPr>
              <a:t>Station identification is not required if the transmission is less than 1 watt</a:t>
            </a:r>
          </a:p>
          <a:p>
            <a:pPr marL="609600" indent="-609600" eaLnBrk="1" hangingPunct="1">
              <a:buFontTx/>
              <a:buAutoNum type="alphaUcPeriod"/>
            </a:pPr>
            <a:r>
              <a:rPr lang="en-US" sz="2800" smtClean="0">
                <a:latin typeface="Rockwell" pitchFamily="18" charset="0"/>
              </a:rPr>
              <a:t>Station identification is required only if your station can be heard</a:t>
            </a:r>
          </a:p>
          <a:p>
            <a:pPr marL="609600" indent="-609600" eaLnBrk="1" hangingPunct="1">
              <a:buFontTx/>
              <a:buAutoNum type="alphaUcPeriod"/>
            </a:pPr>
            <a:r>
              <a:rPr lang="en-US" sz="2800" smtClean="0">
                <a:latin typeface="Rockwell" pitchFamily="18" charset="0"/>
              </a:rPr>
              <a:t>Station identification is required at least every ten minutes during the test and at the 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7795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7795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a:ln>
            <a:miter lim="800000"/>
            <a:headEnd/>
            <a:tailEnd/>
          </a:ln>
        </p:spPr>
        <p:txBody>
          <a:bodyPr/>
          <a:lstStyle/>
          <a:p>
            <a:fld id="{E805443D-FE1B-4893-A6EB-C1F16A8E443D}" type="slidenum">
              <a:rPr lang="en-US"/>
              <a:pPr/>
              <a:t>126</a:t>
            </a:fld>
            <a:endParaRPr lang="en-US"/>
          </a:p>
        </p:txBody>
      </p:sp>
      <p:sp>
        <p:nvSpPr>
          <p:cNvPr id="131075" name="Rectangle 2"/>
          <p:cNvSpPr>
            <a:spLocks noGrp="1" noChangeArrowheads="1"/>
          </p:cNvSpPr>
          <p:nvPr>
            <p:ph type="title"/>
          </p:nvPr>
        </p:nvSpPr>
        <p:spPr/>
        <p:txBody>
          <a:bodyPr/>
          <a:lstStyle/>
          <a:p>
            <a:pPr eaLnBrk="1" hangingPunct="1"/>
            <a:r>
              <a:rPr lang="en-US" sz="3600" smtClean="0"/>
              <a:t>T2A08	</a:t>
            </a:r>
            <a:r>
              <a:rPr lang="en-US" sz="2800" smtClean="0">
                <a:latin typeface="Rockwell" pitchFamily="18" charset="0"/>
              </a:rPr>
              <a:t>What is the meaning of the procedural 			signal "CQ"?</a:t>
            </a:r>
          </a:p>
        </p:txBody>
      </p:sp>
      <p:sp>
        <p:nvSpPr>
          <p:cNvPr id="1278979" name="Rectangle 3"/>
          <p:cNvSpPr>
            <a:spLocks noGrp="1" noChangeArrowheads="1"/>
          </p:cNvSpPr>
          <p:nvPr>
            <p:ph type="body" idx="1"/>
          </p:nvPr>
        </p:nvSpPr>
        <p:spPr>
          <a:xfrm>
            <a:off x="385763" y="1816100"/>
            <a:ext cx="8623300" cy="3221038"/>
          </a:xfrm>
        </p:spPr>
        <p:txBody>
          <a:bodyPr/>
          <a:lstStyle/>
          <a:p>
            <a:pPr marL="609600" indent="-609600" eaLnBrk="1" hangingPunct="1">
              <a:buFontTx/>
              <a:buAutoNum type="alphaUcPeriod"/>
            </a:pPr>
            <a:r>
              <a:rPr lang="en-US" sz="2800" smtClean="0">
                <a:latin typeface="Rockwell" pitchFamily="18" charset="0"/>
              </a:rPr>
              <a:t>Call on the quarter hour</a:t>
            </a:r>
          </a:p>
          <a:p>
            <a:pPr marL="609600" indent="-609600" eaLnBrk="1" hangingPunct="1">
              <a:buFontTx/>
              <a:buAutoNum type="alphaUcPeriod"/>
            </a:pPr>
            <a:r>
              <a:rPr lang="en-US" sz="2800" smtClean="0">
                <a:latin typeface="Rockwell" pitchFamily="18" charset="0"/>
              </a:rPr>
              <a:t>A new antenna is being tested (no station should answer)</a:t>
            </a:r>
          </a:p>
          <a:p>
            <a:pPr marL="609600" indent="-609600" eaLnBrk="1" hangingPunct="1">
              <a:buFontTx/>
              <a:buAutoNum type="alphaUcPeriod"/>
            </a:pPr>
            <a:r>
              <a:rPr lang="en-US" sz="2800" smtClean="0">
                <a:latin typeface="Rockwell" pitchFamily="18" charset="0"/>
              </a:rPr>
              <a:t>Only the called station should transmit</a:t>
            </a:r>
          </a:p>
          <a:p>
            <a:pPr marL="609600" indent="-609600" eaLnBrk="1" hangingPunct="1">
              <a:buFontTx/>
              <a:buAutoNum type="alphaUcPeriod"/>
            </a:pPr>
            <a:r>
              <a:rPr lang="en-US" sz="2800" smtClean="0">
                <a:latin typeface="Rockwell" pitchFamily="18" charset="0"/>
              </a:rPr>
              <a:t>Calling any station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7897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7897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5"/>
          <p:cNvSpPr>
            <a:spLocks noGrp="1"/>
          </p:cNvSpPr>
          <p:nvPr>
            <p:ph type="sldNum" sz="quarter" idx="12"/>
          </p:nvPr>
        </p:nvSpPr>
        <p:spPr>
          <a:noFill/>
          <a:ln>
            <a:miter lim="800000"/>
            <a:headEnd/>
            <a:tailEnd/>
          </a:ln>
        </p:spPr>
        <p:txBody>
          <a:bodyPr/>
          <a:lstStyle/>
          <a:p>
            <a:fld id="{AEEF7A43-02A0-4910-83B5-0A0AB4F23842}" type="slidenum">
              <a:rPr lang="en-US"/>
              <a:pPr/>
              <a:t>127</a:t>
            </a:fld>
            <a:endParaRPr lang="en-US"/>
          </a:p>
        </p:txBody>
      </p:sp>
      <p:sp>
        <p:nvSpPr>
          <p:cNvPr id="132099" name="Rectangle 2"/>
          <p:cNvSpPr>
            <a:spLocks noGrp="1" noChangeArrowheads="1"/>
          </p:cNvSpPr>
          <p:nvPr>
            <p:ph type="title"/>
          </p:nvPr>
        </p:nvSpPr>
        <p:spPr>
          <a:xfrm>
            <a:off x="155575" y="549275"/>
            <a:ext cx="8642350" cy="868363"/>
          </a:xfrm>
        </p:spPr>
        <p:txBody>
          <a:bodyPr/>
          <a:lstStyle/>
          <a:p>
            <a:pPr eaLnBrk="1" hangingPunct="1"/>
            <a:r>
              <a:rPr lang="en-US" sz="3600" smtClean="0"/>
              <a:t>T2A09	</a:t>
            </a:r>
            <a:r>
              <a:rPr lang="en-US" sz="2800" smtClean="0">
                <a:latin typeface="Rockwell" pitchFamily="18" charset="0"/>
              </a:rPr>
              <a:t>What brief statement is often used in 			place of "CQ" to indicate that you are 			listening on a repeater?</a:t>
            </a:r>
          </a:p>
        </p:txBody>
      </p:sp>
      <p:sp>
        <p:nvSpPr>
          <p:cNvPr id="1280003"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Say "Hello test" followed by your call sign</a:t>
            </a:r>
          </a:p>
          <a:p>
            <a:pPr marL="609600" indent="-609600" eaLnBrk="1" hangingPunct="1">
              <a:buFontTx/>
              <a:buAutoNum type="alphaUcPeriod"/>
            </a:pPr>
            <a:r>
              <a:rPr lang="en-US" sz="2800" smtClean="0">
                <a:latin typeface="Rockwell" pitchFamily="18" charset="0"/>
              </a:rPr>
              <a:t>Say your call sign </a:t>
            </a:r>
          </a:p>
          <a:p>
            <a:pPr marL="609600" indent="-609600" eaLnBrk="1" hangingPunct="1">
              <a:buFontTx/>
              <a:buAutoNum type="alphaUcPeriod"/>
            </a:pPr>
            <a:r>
              <a:rPr lang="en-US" sz="2800" smtClean="0">
                <a:latin typeface="Rockwell" pitchFamily="18" charset="0"/>
              </a:rPr>
              <a:t>Say the repeater call sign followed by your call sign</a:t>
            </a:r>
          </a:p>
          <a:p>
            <a:pPr marL="609600" indent="-609600" eaLnBrk="1" hangingPunct="1">
              <a:buFontTx/>
              <a:buAutoNum type="alphaUcPeriod"/>
            </a:pPr>
            <a:r>
              <a:rPr lang="en-US" sz="2800" smtClean="0">
                <a:latin typeface="Rockwell" pitchFamily="18" charset="0"/>
              </a:rPr>
              <a:t>Say the letters "QSY" followed by your call sign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8000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8000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a:ln>
            <a:miter lim="800000"/>
            <a:headEnd/>
            <a:tailEnd/>
          </a:ln>
        </p:spPr>
        <p:txBody>
          <a:bodyPr/>
          <a:lstStyle/>
          <a:p>
            <a:fld id="{22D0935A-4043-4A32-A9A7-42EC692EBCBE}" type="slidenum">
              <a:rPr lang="en-US"/>
              <a:pPr/>
              <a:t>128</a:t>
            </a:fld>
            <a:endParaRPr lang="en-US"/>
          </a:p>
        </p:txBody>
      </p:sp>
      <p:sp>
        <p:nvSpPr>
          <p:cNvPr id="133123" name="Rectangle 2"/>
          <p:cNvSpPr>
            <a:spLocks noGrp="1" noChangeArrowheads="1"/>
          </p:cNvSpPr>
          <p:nvPr>
            <p:ph type="title"/>
          </p:nvPr>
        </p:nvSpPr>
        <p:spPr>
          <a:xfrm>
            <a:off x="193675" y="317500"/>
            <a:ext cx="8642350" cy="868363"/>
          </a:xfrm>
        </p:spPr>
        <p:txBody>
          <a:bodyPr/>
          <a:lstStyle/>
          <a:p>
            <a:pPr eaLnBrk="1" hangingPunct="1"/>
            <a:r>
              <a:rPr lang="en-US" sz="3600" smtClean="0"/>
              <a:t>T2A10	</a:t>
            </a:r>
            <a:r>
              <a:rPr lang="en-US" sz="2800" smtClean="0">
                <a:latin typeface="Rockwell" pitchFamily="18" charset="0"/>
              </a:rPr>
              <a:t>What is a band plan, beyond the 				privileges established by the FCC?</a:t>
            </a:r>
          </a:p>
        </p:txBody>
      </p:sp>
      <p:sp>
        <p:nvSpPr>
          <p:cNvPr id="1281027" name="Rectangle 3"/>
          <p:cNvSpPr>
            <a:spLocks noGrp="1" noChangeArrowheads="1"/>
          </p:cNvSpPr>
          <p:nvPr>
            <p:ph type="body" idx="1"/>
          </p:nvPr>
        </p:nvSpPr>
        <p:spPr>
          <a:xfrm>
            <a:off x="269875" y="1854200"/>
            <a:ext cx="8583613" cy="3527425"/>
          </a:xfrm>
        </p:spPr>
        <p:txBody>
          <a:bodyPr/>
          <a:lstStyle/>
          <a:p>
            <a:pPr marL="609600" indent="-609600" eaLnBrk="1" hangingPunct="1">
              <a:buFontTx/>
              <a:buAutoNum type="alphaUcPeriod"/>
            </a:pPr>
            <a:r>
              <a:rPr lang="en-US" sz="2800" smtClean="0">
                <a:latin typeface="Rockwell" pitchFamily="18" charset="0"/>
              </a:rPr>
              <a:t>A voluntary guideline for using different modes or activities within an amateur band</a:t>
            </a:r>
          </a:p>
          <a:p>
            <a:pPr marL="609600" indent="-609600" eaLnBrk="1" hangingPunct="1">
              <a:buFontTx/>
              <a:buAutoNum type="alphaUcPeriod"/>
            </a:pPr>
            <a:r>
              <a:rPr lang="en-US" sz="2800" smtClean="0">
                <a:latin typeface="Rockwell" pitchFamily="18" charset="0"/>
              </a:rPr>
              <a:t>A mandated list of operating schedules</a:t>
            </a:r>
          </a:p>
          <a:p>
            <a:pPr marL="609600" indent="-609600" eaLnBrk="1" hangingPunct="1">
              <a:buFontTx/>
              <a:buAutoNum type="alphaUcPeriod"/>
            </a:pPr>
            <a:r>
              <a:rPr lang="en-US" sz="2800" smtClean="0">
                <a:latin typeface="Rockwell" pitchFamily="18" charset="0"/>
              </a:rPr>
              <a:t>A list of scheduled net frequencies	</a:t>
            </a:r>
          </a:p>
          <a:p>
            <a:pPr marL="609600" indent="-609600" eaLnBrk="1" hangingPunct="1">
              <a:buFontTx/>
              <a:buAutoNum type="alphaUcPeriod"/>
            </a:pPr>
            <a:r>
              <a:rPr lang="en-US" sz="2800" smtClean="0">
                <a:latin typeface="Rockwell" pitchFamily="18" charset="0"/>
              </a:rPr>
              <a:t>A plan devised by a club to use a frequency band during a contest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8102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8102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5"/>
          <p:cNvSpPr>
            <a:spLocks noGrp="1"/>
          </p:cNvSpPr>
          <p:nvPr>
            <p:ph type="sldNum" sz="quarter" idx="12"/>
          </p:nvPr>
        </p:nvSpPr>
        <p:spPr>
          <a:noFill/>
          <a:ln>
            <a:miter lim="800000"/>
            <a:headEnd/>
            <a:tailEnd/>
          </a:ln>
        </p:spPr>
        <p:txBody>
          <a:bodyPr/>
          <a:lstStyle/>
          <a:p>
            <a:fld id="{13C9E2A7-519F-46D5-8B9E-403B5D046C1A}" type="slidenum">
              <a:rPr lang="en-US"/>
              <a:pPr/>
              <a:t>129</a:t>
            </a:fld>
            <a:endParaRPr lang="en-US"/>
          </a:p>
        </p:txBody>
      </p:sp>
      <p:sp>
        <p:nvSpPr>
          <p:cNvPr id="134147" name="Rectangle 2"/>
          <p:cNvSpPr>
            <a:spLocks noGrp="1" noChangeArrowheads="1"/>
          </p:cNvSpPr>
          <p:nvPr>
            <p:ph type="title"/>
          </p:nvPr>
        </p:nvSpPr>
        <p:spPr>
          <a:xfrm>
            <a:off x="250825" y="395288"/>
            <a:ext cx="8893175" cy="868362"/>
          </a:xfrm>
        </p:spPr>
        <p:txBody>
          <a:bodyPr/>
          <a:lstStyle/>
          <a:p>
            <a:pPr eaLnBrk="1" hangingPunct="1"/>
            <a:r>
              <a:rPr lang="en-US" sz="3600" smtClean="0"/>
              <a:t>T2A11	</a:t>
            </a:r>
            <a:r>
              <a:rPr lang="en-US" sz="2800" smtClean="0">
                <a:latin typeface="Rockwell" pitchFamily="18" charset="0"/>
              </a:rPr>
              <a:t>What are the FCC rules regarding 			power levels used in the amateur bands?</a:t>
            </a:r>
          </a:p>
        </p:txBody>
      </p:sp>
      <p:sp>
        <p:nvSpPr>
          <p:cNvPr id="1282051" name="Rectangle 3"/>
          <p:cNvSpPr>
            <a:spLocks noGrp="1" noChangeArrowheads="1"/>
          </p:cNvSpPr>
          <p:nvPr>
            <p:ph type="body" idx="1"/>
          </p:nvPr>
        </p:nvSpPr>
        <p:spPr>
          <a:xfrm>
            <a:off x="231775" y="1700213"/>
            <a:ext cx="8642350" cy="4962525"/>
          </a:xfrm>
        </p:spPr>
        <p:txBody>
          <a:bodyPr/>
          <a:lstStyle/>
          <a:p>
            <a:pPr marL="609600" indent="-609600" eaLnBrk="1" hangingPunct="1">
              <a:buFontTx/>
              <a:buAutoNum type="alphaUcPeriod"/>
            </a:pPr>
            <a:r>
              <a:rPr lang="en-US" sz="2800" smtClean="0">
                <a:latin typeface="Rockwell" pitchFamily="18" charset="0"/>
              </a:rPr>
              <a:t>Always use the maximum power allowed to ensure that you complete the contact</a:t>
            </a:r>
          </a:p>
          <a:p>
            <a:pPr marL="609600" indent="-609600" eaLnBrk="1" hangingPunct="1">
              <a:buFontTx/>
              <a:buAutoNum type="alphaUcPeriod"/>
            </a:pPr>
            <a:r>
              <a:rPr lang="en-US" sz="2800" smtClean="0">
                <a:latin typeface="Rockwell" pitchFamily="18" charset="0"/>
              </a:rPr>
              <a:t>An amateur may use no more than 200 watts PEP to make an amateur contact</a:t>
            </a:r>
          </a:p>
          <a:p>
            <a:pPr marL="609600" indent="-609600" eaLnBrk="1" hangingPunct="1">
              <a:buFontTx/>
              <a:buAutoNum type="alphaUcPeriod"/>
            </a:pPr>
            <a:r>
              <a:rPr lang="en-US" sz="2800" smtClean="0">
                <a:latin typeface="Rockwell" pitchFamily="18" charset="0"/>
              </a:rPr>
              <a:t>An amateur may use up to 1500 watts PEP on any amateur frequency</a:t>
            </a:r>
          </a:p>
          <a:p>
            <a:pPr marL="609600" indent="-609600" eaLnBrk="1" hangingPunct="1">
              <a:buFontTx/>
              <a:buAutoNum type="alphaUcPeriod"/>
            </a:pPr>
            <a:r>
              <a:rPr lang="en-US" sz="2800" smtClean="0">
                <a:latin typeface="Rockwell" pitchFamily="18" charset="0"/>
              </a:rPr>
              <a:t>An amateur must use the minimum transmitter power necessary to carry out the desired communication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8205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8205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miter lim="800000"/>
            <a:headEnd/>
            <a:tailEnd/>
          </a:ln>
        </p:spPr>
        <p:txBody>
          <a:bodyPr/>
          <a:lstStyle/>
          <a:p>
            <a:fld id="{6C41B184-2CC7-4A00-A6C1-05CA2609366A}" type="slidenum">
              <a:rPr lang="en-US"/>
              <a:pPr/>
              <a:t>13</a:t>
            </a:fld>
            <a:endParaRPr lang="en-US"/>
          </a:p>
        </p:txBody>
      </p:sp>
      <p:sp>
        <p:nvSpPr>
          <p:cNvPr id="15363" name="Rectangle 2"/>
          <p:cNvSpPr>
            <a:spLocks noGrp="1" noChangeArrowheads="1"/>
          </p:cNvSpPr>
          <p:nvPr>
            <p:ph type="title"/>
          </p:nvPr>
        </p:nvSpPr>
        <p:spPr>
          <a:xfrm>
            <a:off x="0" y="1047750"/>
            <a:ext cx="9296400" cy="614363"/>
          </a:xfrm>
        </p:spPr>
        <p:txBody>
          <a:bodyPr/>
          <a:lstStyle/>
          <a:p>
            <a:pPr eaLnBrk="1" hangingPunct="1"/>
            <a:r>
              <a:rPr lang="en-US" sz="2200" b="1" smtClean="0">
                <a:latin typeface="Rockwell" pitchFamily="18" charset="0"/>
              </a:rPr>
              <a:t>T1C:</a:t>
            </a:r>
            <a:r>
              <a:rPr lang="en-US" sz="2600" b="1" smtClean="0">
                <a:latin typeface="Rockwell" pitchFamily="18" charset="0"/>
              </a:rPr>
              <a:t> </a:t>
            </a:r>
            <a:r>
              <a:rPr lang="en-US" sz="1800" b="1" smtClean="0"/>
              <a:t>	</a:t>
            </a:r>
            <a:r>
              <a:rPr lang="en-US" sz="1600" b="1" smtClean="0">
                <a:latin typeface="Rockwell" pitchFamily="18" charset="0"/>
              </a:rPr>
              <a:t>Operator classes and station call signs; operator classes, sequential, special 	event, and vanity call sign systems, international communications, reciprocal 	operation, station license and licensee, places where the amateur service is 	regulated by the FCC, name and address on ULS, license term, renewal, grace 	period.</a:t>
            </a:r>
            <a:br>
              <a:rPr lang="en-US" sz="1600" b="1" smtClean="0">
                <a:latin typeface="Rockwell" pitchFamily="18" charset="0"/>
              </a:rPr>
            </a:br>
            <a:r>
              <a:rPr lang="en-US" sz="1800" b="1" smtClean="0">
                <a:solidFill>
                  <a:srgbClr val="0099FF"/>
                </a:solidFill>
              </a:rPr>
              <a:t>			         	</a:t>
            </a:r>
          </a:p>
        </p:txBody>
      </p:sp>
      <p:sp>
        <p:nvSpPr>
          <p:cNvPr id="481283" name="Rectangle 3"/>
          <p:cNvSpPr>
            <a:spLocks noGrp="1" noChangeArrowheads="1"/>
          </p:cNvSpPr>
          <p:nvPr>
            <p:ph type="body" idx="1"/>
          </p:nvPr>
        </p:nvSpPr>
        <p:spPr>
          <a:xfrm>
            <a:off x="155575" y="1508125"/>
            <a:ext cx="8066088" cy="4454525"/>
          </a:xfrm>
        </p:spPr>
        <p:txBody>
          <a:bodyPr/>
          <a:lstStyle/>
          <a:p>
            <a:pPr lvl="1" eaLnBrk="1" hangingPunct="1"/>
            <a:r>
              <a:rPr lang="en-US" sz="1200" smtClean="0">
                <a:latin typeface="Rockwell" pitchFamily="18" charset="0"/>
              </a:rPr>
              <a:t>T1C1</a:t>
            </a:r>
            <a:r>
              <a:rPr lang="en-US" sz="1800" smtClean="0">
                <a:latin typeface="Rockwell" pitchFamily="18" charset="0"/>
              </a:rPr>
              <a:t>   </a:t>
            </a:r>
            <a:r>
              <a:rPr lang="en-US" sz="2000" smtClean="0">
                <a:latin typeface="Rockwell" pitchFamily="18" charset="0"/>
              </a:rPr>
              <a:t>A call sign that has a single letter in both the prefix and suffix is used for a Special Event. </a:t>
            </a:r>
          </a:p>
          <a:p>
            <a:pPr lvl="1" eaLnBrk="1" hangingPunct="1"/>
            <a:r>
              <a:rPr lang="en-US" sz="1200" smtClean="0">
                <a:latin typeface="Rockwell" pitchFamily="18" charset="0"/>
              </a:rPr>
              <a:t>T1C2</a:t>
            </a:r>
            <a:r>
              <a:rPr lang="en-US" sz="1600" smtClean="0">
                <a:latin typeface="Rockwell" pitchFamily="18" charset="0"/>
              </a:rPr>
              <a:t> </a:t>
            </a:r>
            <a:r>
              <a:rPr lang="en-US" smtClean="0">
                <a:latin typeface="Rockwell" pitchFamily="18" charset="0"/>
              </a:rPr>
              <a:t> </a:t>
            </a:r>
            <a:r>
              <a:rPr lang="en-US" sz="2000" smtClean="0">
                <a:latin typeface="Rockwell" pitchFamily="18" charset="0"/>
              </a:rPr>
              <a:t>W3ABC is a valid US amateur radio station call sign.</a:t>
            </a:r>
          </a:p>
          <a:p>
            <a:pPr lvl="1" eaLnBrk="1" hangingPunct="1"/>
            <a:endParaRPr lang="en-US" smtClean="0">
              <a:latin typeface="Rockwell" pitchFamily="18" charset="0"/>
            </a:endParaRPr>
          </a:p>
          <a:p>
            <a:pPr lvl="1" eaLnBrk="1" hangingPunct="1"/>
            <a:endParaRPr lang="en-US" smtClean="0">
              <a:latin typeface="Rockwell" pitchFamily="18" charset="0"/>
            </a:endParaRPr>
          </a:p>
        </p:txBody>
      </p:sp>
      <p:pic>
        <p:nvPicPr>
          <p:cNvPr id="481287" name="Picture 7" descr="DIO Car Plates 002"/>
          <p:cNvPicPr>
            <a:picLocks noChangeAspect="1" noChangeArrowheads="1"/>
          </p:cNvPicPr>
          <p:nvPr/>
        </p:nvPicPr>
        <p:blipFill>
          <a:blip r:embed="rId2" cstate="print"/>
          <a:srcRect/>
          <a:stretch>
            <a:fillRect/>
          </a:stretch>
        </p:blipFill>
        <p:spPr bwMode="auto">
          <a:xfrm>
            <a:off x="731838" y="2776538"/>
            <a:ext cx="3576637" cy="2617787"/>
          </a:xfrm>
          <a:prstGeom prst="rect">
            <a:avLst/>
          </a:prstGeom>
          <a:noFill/>
          <a:ln w="9525">
            <a:noFill/>
            <a:miter lim="800000"/>
            <a:headEnd/>
            <a:tailEnd/>
          </a:ln>
        </p:spPr>
      </p:pic>
      <p:pic>
        <p:nvPicPr>
          <p:cNvPr id="481288" name="Picture 8" descr="IMG_3424"/>
          <p:cNvPicPr>
            <a:picLocks noChangeAspect="1" noChangeArrowheads="1"/>
          </p:cNvPicPr>
          <p:nvPr/>
        </p:nvPicPr>
        <p:blipFill>
          <a:blip r:embed="rId3" cstate="print"/>
          <a:srcRect/>
          <a:stretch>
            <a:fillRect/>
          </a:stretch>
        </p:blipFill>
        <p:spPr bwMode="auto">
          <a:xfrm>
            <a:off x="4648200" y="2776538"/>
            <a:ext cx="3533775" cy="2649537"/>
          </a:xfrm>
          <a:prstGeom prst="rect">
            <a:avLst/>
          </a:prstGeom>
          <a:noFill/>
          <a:ln w="9525">
            <a:noFill/>
            <a:miter lim="800000"/>
            <a:headEnd/>
            <a:tailEnd/>
          </a:ln>
        </p:spPr>
      </p:pic>
      <p:sp>
        <p:nvSpPr>
          <p:cNvPr id="613382" name="Text Box 6"/>
          <p:cNvSpPr txBox="1">
            <a:spLocks noChangeArrowheads="1"/>
          </p:cNvSpPr>
          <p:nvPr/>
        </p:nvSpPr>
        <p:spPr bwMode="auto">
          <a:xfrm>
            <a:off x="1806575" y="5926138"/>
            <a:ext cx="5876925" cy="641350"/>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Ham radio call signs, for the U.S, begin with A, K, N, or W.  They also have a single numbers 0 through 9.</a:t>
            </a:r>
          </a:p>
        </p:txBody>
      </p:sp>
      <p:sp>
        <p:nvSpPr>
          <p:cNvPr id="613381" name="Text Box 5"/>
          <p:cNvSpPr txBox="1">
            <a:spLocks noChangeArrowheads="1"/>
          </p:cNvSpPr>
          <p:nvPr/>
        </p:nvSpPr>
        <p:spPr bwMode="auto">
          <a:xfrm>
            <a:off x="2767013" y="5387975"/>
            <a:ext cx="3609975"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Amateur Radio call sign on license plates</a:t>
            </a:r>
            <a:r>
              <a:rPr lang="en-US" sz="1000">
                <a:solidFill>
                  <a:srgbClr val="FF0000"/>
                </a:solidFill>
                <a:latin typeface="Rockwell"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animEffect transition="in" filter="wipe(up)">
                                      <p:cBhvr>
                                        <p:cTn id="7" dur="500"/>
                                        <p:tgtEl>
                                          <p:spTgt spid="4812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81283">
                                            <p:txEl>
                                              <p:pRg st="1" end="1"/>
                                            </p:txEl>
                                          </p:spTgt>
                                        </p:tgtEl>
                                        <p:attrNameLst>
                                          <p:attrName>style.visibility</p:attrName>
                                        </p:attrNameLst>
                                      </p:cBhvr>
                                      <p:to>
                                        <p:strVal val="visible"/>
                                      </p:to>
                                    </p:set>
                                    <p:animEffect transition="in" filter="wipe(left)">
                                      <p:cBhvr>
                                        <p:cTn id="12" dur="500"/>
                                        <p:tgtEl>
                                          <p:spTgt spid="4812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81287"/>
                                        </p:tgtEl>
                                        <p:attrNameLst>
                                          <p:attrName>style.visibility</p:attrName>
                                        </p:attrNameLst>
                                      </p:cBhvr>
                                      <p:to>
                                        <p:strVal val="visible"/>
                                      </p:to>
                                    </p:set>
                                    <p:animEffect transition="in" filter="wipe(left)">
                                      <p:cBhvr>
                                        <p:cTn id="17" dur="500"/>
                                        <p:tgtEl>
                                          <p:spTgt spid="481287"/>
                                        </p:tgtEl>
                                      </p:cBhvr>
                                    </p:animEffect>
                                  </p:childTnLst>
                                </p:cTn>
                              </p:par>
                              <p:par>
                                <p:cTn id="18" presetID="22" presetClass="entr" presetSubtype="2" fill="hold" nodeType="withEffect">
                                  <p:stCondLst>
                                    <p:cond delay="0"/>
                                  </p:stCondLst>
                                  <p:childTnLst>
                                    <p:set>
                                      <p:cBhvr>
                                        <p:cTn id="19" dur="1" fill="hold">
                                          <p:stCondLst>
                                            <p:cond delay="0"/>
                                          </p:stCondLst>
                                        </p:cTn>
                                        <p:tgtEl>
                                          <p:spTgt spid="481288"/>
                                        </p:tgtEl>
                                        <p:attrNameLst>
                                          <p:attrName>style.visibility</p:attrName>
                                        </p:attrNameLst>
                                      </p:cBhvr>
                                      <p:to>
                                        <p:strVal val="visible"/>
                                      </p:to>
                                    </p:set>
                                    <p:animEffect transition="in" filter="wipe(right)">
                                      <p:cBhvr>
                                        <p:cTn id="20" dur="500"/>
                                        <p:tgtEl>
                                          <p:spTgt spid="48128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13381"/>
                                        </p:tgtEl>
                                        <p:attrNameLst>
                                          <p:attrName>style.visibility</p:attrName>
                                        </p:attrNameLst>
                                      </p:cBhvr>
                                      <p:to>
                                        <p:strVal val="visible"/>
                                      </p:to>
                                    </p:set>
                                    <p:animEffect transition="in" filter="wipe(down)">
                                      <p:cBhvr>
                                        <p:cTn id="23" dur="500"/>
                                        <p:tgtEl>
                                          <p:spTgt spid="61338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613382">
                                            <p:txEl>
                                              <p:pRg st="0" end="0"/>
                                            </p:txEl>
                                          </p:spTgt>
                                        </p:tgtEl>
                                        <p:attrNameLst>
                                          <p:attrName>style.visibility</p:attrName>
                                        </p:attrNameLst>
                                      </p:cBhvr>
                                      <p:to>
                                        <p:strVal val="visible"/>
                                      </p:to>
                                    </p:set>
                                    <p:animEffect transition="in" filter="wipe(down)">
                                      <p:cBhvr>
                                        <p:cTn id="28" dur="500"/>
                                        <p:tgtEl>
                                          <p:spTgt spid="6133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5"/>
          <p:cNvSpPr>
            <a:spLocks noGrp="1"/>
          </p:cNvSpPr>
          <p:nvPr>
            <p:ph type="sldNum" sz="quarter" idx="12"/>
          </p:nvPr>
        </p:nvSpPr>
        <p:spPr>
          <a:noFill/>
          <a:ln>
            <a:miter lim="800000"/>
            <a:headEnd/>
            <a:tailEnd/>
          </a:ln>
        </p:spPr>
        <p:txBody>
          <a:bodyPr/>
          <a:lstStyle/>
          <a:p>
            <a:fld id="{B3079BDA-A8B6-4029-9D81-58C327384F72}" type="slidenum">
              <a:rPr lang="en-US"/>
              <a:pPr/>
              <a:t>130</a:t>
            </a:fld>
            <a:endParaRPr lang="en-US"/>
          </a:p>
        </p:txBody>
      </p:sp>
      <p:sp>
        <p:nvSpPr>
          <p:cNvPr id="135171" name="Rectangle 2"/>
          <p:cNvSpPr>
            <a:spLocks noGrp="1" noChangeArrowheads="1"/>
          </p:cNvSpPr>
          <p:nvPr>
            <p:ph type="title"/>
          </p:nvPr>
        </p:nvSpPr>
        <p:spPr>
          <a:xfrm>
            <a:off x="231775" y="549275"/>
            <a:ext cx="8642350" cy="868363"/>
          </a:xfrm>
        </p:spPr>
        <p:txBody>
          <a:bodyPr/>
          <a:lstStyle/>
          <a:p>
            <a:pPr eaLnBrk="1" hangingPunct="1"/>
            <a:r>
              <a:rPr lang="en-US" sz="3600" smtClean="0"/>
              <a:t>T2B01	</a:t>
            </a:r>
            <a:r>
              <a:rPr lang="en-US" sz="2800" smtClean="0">
                <a:latin typeface="Rockwell" pitchFamily="18" charset="0"/>
              </a:rPr>
              <a:t>What is the term used to describe an 			amateur station that is transmitting and 		receiving on the same frequency?</a:t>
            </a:r>
          </a:p>
        </p:txBody>
      </p:sp>
      <p:sp>
        <p:nvSpPr>
          <p:cNvPr id="1283075" name="Rectangle 3"/>
          <p:cNvSpPr>
            <a:spLocks noGrp="1" noChangeArrowheads="1"/>
          </p:cNvSpPr>
          <p:nvPr>
            <p:ph type="body" idx="1"/>
          </p:nvPr>
        </p:nvSpPr>
        <p:spPr>
          <a:xfrm>
            <a:off x="693738" y="2008188"/>
            <a:ext cx="6932612" cy="2836862"/>
          </a:xfrm>
        </p:spPr>
        <p:txBody>
          <a:bodyPr/>
          <a:lstStyle/>
          <a:p>
            <a:pPr marL="609600" indent="-609600" eaLnBrk="1" hangingPunct="1">
              <a:buFontTx/>
              <a:buAutoNum type="alphaUcPeriod"/>
            </a:pPr>
            <a:r>
              <a:rPr lang="en-US" sz="2800" smtClean="0">
                <a:latin typeface="Rockwell" pitchFamily="18" charset="0"/>
              </a:rPr>
              <a:t>Full duplex communication</a:t>
            </a:r>
          </a:p>
          <a:p>
            <a:pPr marL="609600" indent="-609600" eaLnBrk="1" hangingPunct="1">
              <a:buFontTx/>
              <a:buAutoNum type="alphaUcPeriod"/>
            </a:pPr>
            <a:r>
              <a:rPr lang="en-US" sz="2800" smtClean="0">
                <a:latin typeface="Rockwell" pitchFamily="18" charset="0"/>
              </a:rPr>
              <a:t>Diplex communication</a:t>
            </a:r>
          </a:p>
          <a:p>
            <a:pPr marL="609600" indent="-609600" eaLnBrk="1" hangingPunct="1">
              <a:buFontTx/>
              <a:buAutoNum type="alphaUcPeriod"/>
            </a:pPr>
            <a:r>
              <a:rPr lang="en-US" sz="2800" smtClean="0">
                <a:latin typeface="Rockwell" pitchFamily="18" charset="0"/>
              </a:rPr>
              <a:t>Simplex communication</a:t>
            </a:r>
          </a:p>
          <a:p>
            <a:pPr marL="609600" indent="-609600" eaLnBrk="1" hangingPunct="1">
              <a:buFontTx/>
              <a:buAutoNum type="alphaUcPeriod"/>
            </a:pPr>
            <a:r>
              <a:rPr lang="en-US" sz="2800" smtClean="0">
                <a:latin typeface="Rockwell" pitchFamily="18" charset="0"/>
              </a:rPr>
              <a:t>Half duplex communication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8307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8307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5"/>
          <p:cNvSpPr>
            <a:spLocks noGrp="1"/>
          </p:cNvSpPr>
          <p:nvPr>
            <p:ph type="sldNum" sz="quarter" idx="12"/>
          </p:nvPr>
        </p:nvSpPr>
        <p:spPr>
          <a:noFill/>
          <a:ln>
            <a:miter lim="800000"/>
            <a:headEnd/>
            <a:tailEnd/>
          </a:ln>
        </p:spPr>
        <p:txBody>
          <a:bodyPr/>
          <a:lstStyle/>
          <a:p>
            <a:fld id="{815D99FD-B8BF-4B86-B0E9-C66DBA637927}" type="slidenum">
              <a:rPr lang="en-US"/>
              <a:pPr/>
              <a:t>131</a:t>
            </a:fld>
            <a:endParaRPr lang="en-US"/>
          </a:p>
        </p:txBody>
      </p:sp>
      <p:sp>
        <p:nvSpPr>
          <p:cNvPr id="136195" name="Rectangle 2"/>
          <p:cNvSpPr>
            <a:spLocks noGrp="1" noChangeArrowheads="1"/>
          </p:cNvSpPr>
          <p:nvPr>
            <p:ph type="title"/>
          </p:nvPr>
        </p:nvSpPr>
        <p:spPr>
          <a:xfrm>
            <a:off x="193675" y="509588"/>
            <a:ext cx="8642350" cy="868362"/>
          </a:xfrm>
        </p:spPr>
        <p:txBody>
          <a:bodyPr/>
          <a:lstStyle/>
          <a:p>
            <a:pPr eaLnBrk="1" hangingPunct="1"/>
            <a:r>
              <a:rPr lang="en-US" sz="3600" smtClean="0"/>
              <a:t>T2B02	</a:t>
            </a:r>
            <a:r>
              <a:rPr lang="en-US" sz="2400" smtClean="0">
                <a:latin typeface="Rockwell" pitchFamily="18" charset="0"/>
              </a:rPr>
              <a:t>What is the term used to describe the use of a 		sub-audible tone transmitted with normal voice 		audio to open the squelch of a receiver?</a:t>
            </a:r>
          </a:p>
        </p:txBody>
      </p:sp>
      <p:sp>
        <p:nvSpPr>
          <p:cNvPr id="1284099" name="Rectangle 3"/>
          <p:cNvSpPr>
            <a:spLocks noGrp="1" noChangeArrowheads="1"/>
          </p:cNvSpPr>
          <p:nvPr>
            <p:ph type="body" idx="1"/>
          </p:nvPr>
        </p:nvSpPr>
        <p:spPr>
          <a:xfrm>
            <a:off x="923925" y="1930400"/>
            <a:ext cx="6894513" cy="3143250"/>
          </a:xfrm>
        </p:spPr>
        <p:txBody>
          <a:bodyPr/>
          <a:lstStyle/>
          <a:p>
            <a:pPr marL="609600" indent="-609600" eaLnBrk="1" hangingPunct="1">
              <a:buFontTx/>
              <a:buAutoNum type="alphaUcPeriod"/>
            </a:pPr>
            <a:r>
              <a:rPr lang="en-US" sz="2800" smtClean="0">
                <a:latin typeface="Rockwell" pitchFamily="18" charset="0"/>
              </a:rPr>
              <a:t>Carrier squelch</a:t>
            </a:r>
          </a:p>
          <a:p>
            <a:pPr marL="609600" indent="-609600" eaLnBrk="1" hangingPunct="1">
              <a:buFontTx/>
              <a:buAutoNum type="alphaUcPeriod"/>
            </a:pPr>
            <a:r>
              <a:rPr lang="en-US" sz="2800" smtClean="0">
                <a:latin typeface="Rockwell" pitchFamily="18" charset="0"/>
              </a:rPr>
              <a:t>Tone burst</a:t>
            </a:r>
          </a:p>
          <a:p>
            <a:pPr marL="609600" indent="-609600" eaLnBrk="1" hangingPunct="1">
              <a:buFontTx/>
              <a:buAutoNum type="alphaUcPeriod"/>
            </a:pPr>
            <a:r>
              <a:rPr lang="en-US" sz="2800" smtClean="0">
                <a:latin typeface="Rockwell" pitchFamily="18" charset="0"/>
              </a:rPr>
              <a:t>DTMF</a:t>
            </a:r>
          </a:p>
          <a:p>
            <a:pPr marL="609600" indent="-609600" eaLnBrk="1" hangingPunct="1">
              <a:buFontTx/>
              <a:buAutoNum type="alphaUcPeriod"/>
            </a:pPr>
            <a:r>
              <a:rPr lang="en-US" sz="2800" smtClean="0">
                <a:latin typeface="Rockwell" pitchFamily="18" charset="0"/>
              </a:rPr>
              <a:t>CTCSS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8409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8409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a:ln>
            <a:miter lim="800000"/>
            <a:headEnd/>
            <a:tailEnd/>
          </a:ln>
        </p:spPr>
        <p:txBody>
          <a:bodyPr/>
          <a:lstStyle/>
          <a:p>
            <a:fld id="{3F546DC2-D515-400E-BE30-D6DAE6061455}" type="slidenum">
              <a:rPr lang="en-US"/>
              <a:pPr/>
              <a:t>132</a:t>
            </a:fld>
            <a:endParaRPr lang="en-US"/>
          </a:p>
        </p:txBody>
      </p:sp>
      <p:sp>
        <p:nvSpPr>
          <p:cNvPr id="137219" name="Rectangle 2"/>
          <p:cNvSpPr>
            <a:spLocks noGrp="1" noChangeArrowheads="1"/>
          </p:cNvSpPr>
          <p:nvPr>
            <p:ph type="title"/>
          </p:nvPr>
        </p:nvSpPr>
        <p:spPr>
          <a:xfrm>
            <a:off x="231775" y="471488"/>
            <a:ext cx="8642350" cy="868362"/>
          </a:xfrm>
        </p:spPr>
        <p:txBody>
          <a:bodyPr/>
          <a:lstStyle/>
          <a:p>
            <a:pPr eaLnBrk="1" hangingPunct="1"/>
            <a:r>
              <a:rPr lang="en-US" sz="3600" smtClean="0"/>
              <a:t>T2B03	</a:t>
            </a:r>
            <a:r>
              <a:rPr lang="en-US" sz="2400" smtClean="0">
                <a:latin typeface="Rockwell" pitchFamily="18" charset="0"/>
              </a:rPr>
              <a:t>Which of the following describes the muting of 		receiver audio controlled solely by the 			presence or absence of an RF signal?</a:t>
            </a:r>
          </a:p>
        </p:txBody>
      </p:sp>
      <p:sp>
        <p:nvSpPr>
          <p:cNvPr id="1285123" name="Rectangle 3"/>
          <p:cNvSpPr>
            <a:spLocks noGrp="1" noChangeArrowheads="1"/>
          </p:cNvSpPr>
          <p:nvPr>
            <p:ph type="body" idx="1"/>
          </p:nvPr>
        </p:nvSpPr>
        <p:spPr>
          <a:xfrm>
            <a:off x="769938" y="1778000"/>
            <a:ext cx="5857875" cy="3221038"/>
          </a:xfrm>
        </p:spPr>
        <p:txBody>
          <a:bodyPr/>
          <a:lstStyle/>
          <a:p>
            <a:pPr marL="609600" indent="-609600" eaLnBrk="1" hangingPunct="1">
              <a:buFontTx/>
              <a:buAutoNum type="alphaUcPeriod"/>
            </a:pPr>
            <a:r>
              <a:rPr lang="en-US" sz="2800" smtClean="0">
                <a:latin typeface="Rockwell" pitchFamily="18" charset="0"/>
              </a:rPr>
              <a:t>Tone squelch</a:t>
            </a:r>
          </a:p>
          <a:p>
            <a:pPr marL="609600" indent="-609600" eaLnBrk="1" hangingPunct="1">
              <a:buFontTx/>
              <a:buAutoNum type="alphaUcPeriod"/>
            </a:pPr>
            <a:r>
              <a:rPr lang="en-US" sz="2800" smtClean="0">
                <a:latin typeface="Rockwell" pitchFamily="18" charset="0"/>
              </a:rPr>
              <a:t>Carrier squelch</a:t>
            </a:r>
          </a:p>
          <a:p>
            <a:pPr marL="609600" indent="-609600" eaLnBrk="1" hangingPunct="1">
              <a:buFontTx/>
              <a:buAutoNum type="alphaUcPeriod"/>
            </a:pPr>
            <a:r>
              <a:rPr lang="en-US" sz="2800" smtClean="0">
                <a:latin typeface="Rockwell" pitchFamily="18" charset="0"/>
              </a:rPr>
              <a:t>CTCSS</a:t>
            </a:r>
          </a:p>
          <a:p>
            <a:pPr marL="609600" indent="-609600" eaLnBrk="1" hangingPunct="1">
              <a:buFontTx/>
              <a:buAutoNum type="alphaUcPeriod"/>
            </a:pPr>
            <a:r>
              <a:rPr lang="en-US" sz="2800" smtClean="0">
                <a:latin typeface="Rockwell" pitchFamily="18" charset="0"/>
              </a:rPr>
              <a:t>Modulated carrier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8512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8512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5"/>
          <p:cNvSpPr>
            <a:spLocks noGrp="1"/>
          </p:cNvSpPr>
          <p:nvPr>
            <p:ph type="sldNum" sz="quarter" idx="12"/>
          </p:nvPr>
        </p:nvSpPr>
        <p:spPr>
          <a:noFill/>
          <a:ln>
            <a:miter lim="800000"/>
            <a:headEnd/>
            <a:tailEnd/>
          </a:ln>
        </p:spPr>
        <p:txBody>
          <a:bodyPr/>
          <a:lstStyle/>
          <a:p>
            <a:fld id="{9DDC4A3C-72C7-4A62-96E6-45AFFDEEBCF6}" type="slidenum">
              <a:rPr lang="en-US"/>
              <a:pPr/>
              <a:t>133</a:t>
            </a:fld>
            <a:endParaRPr lang="en-US"/>
          </a:p>
        </p:txBody>
      </p:sp>
      <p:sp>
        <p:nvSpPr>
          <p:cNvPr id="138243" name="Rectangle 2"/>
          <p:cNvSpPr>
            <a:spLocks noGrp="1" noChangeArrowheads="1"/>
          </p:cNvSpPr>
          <p:nvPr>
            <p:ph type="title"/>
          </p:nvPr>
        </p:nvSpPr>
        <p:spPr>
          <a:xfrm>
            <a:off x="193675" y="509588"/>
            <a:ext cx="8642350" cy="868362"/>
          </a:xfrm>
        </p:spPr>
        <p:txBody>
          <a:bodyPr/>
          <a:lstStyle/>
          <a:p>
            <a:pPr eaLnBrk="1" hangingPunct="1"/>
            <a:r>
              <a:rPr lang="en-US" sz="3600" smtClean="0"/>
              <a:t>T2B04	</a:t>
            </a:r>
            <a:r>
              <a:rPr lang="en-US" sz="2000" smtClean="0">
                <a:latin typeface="Rockwell" pitchFamily="18" charset="0"/>
              </a:rPr>
              <a:t>Which of the following common problems might cause 		you to be able to hear but not access a repeater even 			when transmitting with the proper offset?</a:t>
            </a:r>
          </a:p>
        </p:txBody>
      </p:sp>
      <p:sp>
        <p:nvSpPr>
          <p:cNvPr id="1286147"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The repeater receiver requires audio tone burst for access</a:t>
            </a:r>
          </a:p>
          <a:p>
            <a:pPr marL="609600" indent="-609600" eaLnBrk="1" hangingPunct="1">
              <a:buFontTx/>
              <a:buAutoNum type="alphaUcPeriod"/>
            </a:pPr>
            <a:r>
              <a:rPr lang="en-US" sz="2800" smtClean="0">
                <a:latin typeface="Rockwell" pitchFamily="18" charset="0"/>
              </a:rPr>
              <a:t>The repeater receiver requires a CTCSS tone for access</a:t>
            </a:r>
          </a:p>
          <a:p>
            <a:pPr marL="609600" indent="-609600" eaLnBrk="1" hangingPunct="1">
              <a:buFontTx/>
              <a:buAutoNum type="alphaUcPeriod"/>
            </a:pPr>
            <a:r>
              <a:rPr lang="en-US" sz="2800" smtClean="0">
                <a:latin typeface="Rockwell" pitchFamily="18" charset="0"/>
              </a:rPr>
              <a:t>The repeater receiver may require a DCS tone sequence for access</a:t>
            </a:r>
          </a:p>
          <a:p>
            <a:pPr marL="609600" indent="-609600" eaLnBrk="1" hangingPunct="1">
              <a:buFontTx/>
              <a:buAutoNum type="alphaUcPeriod"/>
            </a:pPr>
            <a:r>
              <a:rPr lang="en-US" sz="2800"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8614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8614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a:ln>
            <a:miter lim="800000"/>
            <a:headEnd/>
            <a:tailEnd/>
          </a:ln>
        </p:spPr>
        <p:txBody>
          <a:bodyPr/>
          <a:lstStyle/>
          <a:p>
            <a:fld id="{B92B7EA5-F199-4AF3-8809-4F2623C60189}" type="slidenum">
              <a:rPr lang="en-US"/>
              <a:pPr/>
              <a:t>134</a:t>
            </a:fld>
            <a:endParaRPr lang="en-US"/>
          </a:p>
        </p:txBody>
      </p:sp>
      <p:sp>
        <p:nvSpPr>
          <p:cNvPr id="139267" name="Rectangle 2"/>
          <p:cNvSpPr>
            <a:spLocks noGrp="1" noChangeArrowheads="1"/>
          </p:cNvSpPr>
          <p:nvPr>
            <p:ph type="title"/>
          </p:nvPr>
        </p:nvSpPr>
        <p:spPr>
          <a:xfrm>
            <a:off x="155575" y="357188"/>
            <a:ext cx="8642350" cy="868362"/>
          </a:xfrm>
        </p:spPr>
        <p:txBody>
          <a:bodyPr/>
          <a:lstStyle/>
          <a:p>
            <a:pPr eaLnBrk="1" hangingPunct="1"/>
            <a:r>
              <a:rPr lang="en-US" sz="3600" smtClean="0"/>
              <a:t>T2B05	</a:t>
            </a:r>
            <a:r>
              <a:rPr lang="en-US" sz="2800" smtClean="0">
                <a:latin typeface="Rockwell" pitchFamily="18" charset="0"/>
              </a:rPr>
              <a:t>What determines the amount of 				deviation of an FM signal?</a:t>
            </a:r>
          </a:p>
        </p:txBody>
      </p:sp>
      <p:sp>
        <p:nvSpPr>
          <p:cNvPr id="1287171" name="Rectangle 3"/>
          <p:cNvSpPr>
            <a:spLocks noGrp="1" noChangeArrowheads="1"/>
          </p:cNvSpPr>
          <p:nvPr>
            <p:ph type="body" idx="1"/>
          </p:nvPr>
        </p:nvSpPr>
        <p:spPr>
          <a:xfrm>
            <a:off x="347663" y="1816100"/>
            <a:ext cx="8661400" cy="3489325"/>
          </a:xfrm>
        </p:spPr>
        <p:txBody>
          <a:bodyPr/>
          <a:lstStyle/>
          <a:p>
            <a:pPr marL="609600" indent="-609600" eaLnBrk="1" hangingPunct="1">
              <a:buFontTx/>
              <a:buAutoNum type="alphaUcPeriod"/>
            </a:pPr>
            <a:r>
              <a:rPr lang="en-US" sz="2800" smtClean="0">
                <a:latin typeface="Rockwell" pitchFamily="18" charset="0"/>
              </a:rPr>
              <a:t>Both the frequency and amplitude of the modulating signal</a:t>
            </a:r>
          </a:p>
          <a:p>
            <a:pPr marL="609600" indent="-609600" eaLnBrk="1" hangingPunct="1">
              <a:buFontTx/>
              <a:buAutoNum type="alphaUcPeriod"/>
            </a:pPr>
            <a:r>
              <a:rPr lang="en-US" sz="2800" smtClean="0">
                <a:latin typeface="Rockwell" pitchFamily="18" charset="0"/>
              </a:rPr>
              <a:t>The frequency of the modulating signal</a:t>
            </a:r>
          </a:p>
          <a:p>
            <a:pPr marL="609600" indent="-609600" eaLnBrk="1" hangingPunct="1">
              <a:buFontTx/>
              <a:buAutoNum type="alphaUcPeriod"/>
            </a:pPr>
            <a:r>
              <a:rPr lang="en-US" sz="2800" smtClean="0">
                <a:latin typeface="Rockwell" pitchFamily="18" charset="0"/>
              </a:rPr>
              <a:t>The amplitude of the modulating signal</a:t>
            </a:r>
          </a:p>
          <a:p>
            <a:pPr marL="609600" indent="-609600" eaLnBrk="1" hangingPunct="1">
              <a:buFontTx/>
              <a:buAutoNum type="alphaUcPeriod"/>
            </a:pPr>
            <a:r>
              <a:rPr lang="en-US" sz="2800" smtClean="0">
                <a:latin typeface="Rockwell" pitchFamily="18" charset="0"/>
              </a:rPr>
              <a:t>The relative phase of the modulating signal and the carrier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8717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8717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5"/>
          <p:cNvSpPr>
            <a:spLocks noGrp="1"/>
          </p:cNvSpPr>
          <p:nvPr>
            <p:ph type="sldNum" sz="quarter" idx="12"/>
          </p:nvPr>
        </p:nvSpPr>
        <p:spPr>
          <a:noFill/>
          <a:ln>
            <a:miter lim="800000"/>
            <a:headEnd/>
            <a:tailEnd/>
          </a:ln>
        </p:spPr>
        <p:txBody>
          <a:bodyPr/>
          <a:lstStyle/>
          <a:p>
            <a:fld id="{97A8F4A5-2AF0-42E2-94FE-27718ED1B81C}" type="slidenum">
              <a:rPr lang="en-US"/>
              <a:pPr/>
              <a:t>135</a:t>
            </a:fld>
            <a:endParaRPr lang="en-US"/>
          </a:p>
        </p:txBody>
      </p:sp>
      <p:sp>
        <p:nvSpPr>
          <p:cNvPr id="140291" name="Rectangle 2"/>
          <p:cNvSpPr>
            <a:spLocks noGrp="1" noChangeArrowheads="1"/>
          </p:cNvSpPr>
          <p:nvPr>
            <p:ph type="title"/>
          </p:nvPr>
        </p:nvSpPr>
        <p:spPr/>
        <p:txBody>
          <a:bodyPr/>
          <a:lstStyle/>
          <a:p>
            <a:pPr eaLnBrk="1" hangingPunct="1"/>
            <a:r>
              <a:rPr lang="en-US" sz="3600" smtClean="0"/>
              <a:t>T2B06	</a:t>
            </a:r>
            <a:r>
              <a:rPr lang="en-US" sz="2800" smtClean="0">
                <a:latin typeface="Rockwell" pitchFamily="18" charset="0"/>
              </a:rPr>
              <a:t>What happens when the deviation of an 		FM transmitter is increased?</a:t>
            </a:r>
          </a:p>
        </p:txBody>
      </p:sp>
      <p:sp>
        <p:nvSpPr>
          <p:cNvPr id="1288195" name="Rectangle 3"/>
          <p:cNvSpPr>
            <a:spLocks noGrp="1" noChangeArrowheads="1"/>
          </p:cNvSpPr>
          <p:nvPr>
            <p:ph type="body" idx="1"/>
          </p:nvPr>
        </p:nvSpPr>
        <p:spPr>
          <a:xfrm>
            <a:off x="347663" y="1892300"/>
            <a:ext cx="8545512" cy="3181350"/>
          </a:xfrm>
        </p:spPr>
        <p:txBody>
          <a:bodyPr/>
          <a:lstStyle/>
          <a:p>
            <a:pPr marL="609600" indent="-609600" eaLnBrk="1" hangingPunct="1">
              <a:buFontTx/>
              <a:buAutoNum type="alphaUcPeriod"/>
            </a:pPr>
            <a:r>
              <a:rPr lang="en-US" sz="2800" smtClean="0">
                <a:latin typeface="Rockwell" pitchFamily="18" charset="0"/>
              </a:rPr>
              <a:t>Its signal occupies more bandwidth</a:t>
            </a:r>
          </a:p>
          <a:p>
            <a:pPr marL="609600" indent="-609600" eaLnBrk="1" hangingPunct="1">
              <a:buFontTx/>
              <a:buAutoNum type="alphaUcPeriod"/>
            </a:pPr>
            <a:r>
              <a:rPr lang="en-US" sz="2800" smtClean="0">
                <a:latin typeface="Rockwell" pitchFamily="18" charset="0"/>
              </a:rPr>
              <a:t>Its output power increases</a:t>
            </a:r>
          </a:p>
          <a:p>
            <a:pPr marL="609600" indent="-609600" eaLnBrk="1" hangingPunct="1">
              <a:buFontTx/>
              <a:buAutoNum type="alphaUcPeriod"/>
            </a:pPr>
            <a:r>
              <a:rPr lang="en-US" sz="2800" smtClean="0">
                <a:latin typeface="Rockwell" pitchFamily="18" charset="0"/>
              </a:rPr>
              <a:t>Its output power and bandwidth increases</a:t>
            </a:r>
          </a:p>
          <a:p>
            <a:pPr marL="609600" indent="-609600" eaLnBrk="1" hangingPunct="1">
              <a:buFontTx/>
              <a:buAutoNum type="alphaUcPeriod"/>
            </a:pPr>
            <a:r>
              <a:rPr lang="en-US" sz="2800" smtClean="0">
                <a:latin typeface="Rockwell" pitchFamily="18" charset="0"/>
              </a:rPr>
              <a:t>Asymmetric modulation occurs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8819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8819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a:ln>
            <a:miter lim="800000"/>
            <a:headEnd/>
            <a:tailEnd/>
          </a:ln>
        </p:spPr>
        <p:txBody>
          <a:bodyPr/>
          <a:lstStyle/>
          <a:p>
            <a:fld id="{063FA4C5-CFD1-49C2-9182-01B9677CE113}" type="slidenum">
              <a:rPr lang="en-US"/>
              <a:pPr/>
              <a:t>136</a:t>
            </a:fld>
            <a:endParaRPr lang="en-US"/>
          </a:p>
        </p:txBody>
      </p:sp>
      <p:sp>
        <p:nvSpPr>
          <p:cNvPr id="141315" name="Rectangle 2"/>
          <p:cNvSpPr>
            <a:spLocks noGrp="1" noChangeArrowheads="1"/>
          </p:cNvSpPr>
          <p:nvPr>
            <p:ph type="title"/>
          </p:nvPr>
        </p:nvSpPr>
        <p:spPr>
          <a:xfrm>
            <a:off x="250825" y="509588"/>
            <a:ext cx="8893175" cy="868362"/>
          </a:xfrm>
        </p:spPr>
        <p:txBody>
          <a:bodyPr/>
          <a:lstStyle/>
          <a:p>
            <a:pPr eaLnBrk="1" hangingPunct="1"/>
            <a:r>
              <a:rPr lang="en-US" sz="3600" smtClean="0"/>
              <a:t>T2B07	</a:t>
            </a:r>
            <a:r>
              <a:rPr lang="en-US" sz="2400" smtClean="0">
                <a:latin typeface="Rockwell" pitchFamily="18" charset="0"/>
              </a:rPr>
              <a:t>What should you do if you receive a report that 		your station’s transmissions are causing 			splatter or interference on nearby frequencies?</a:t>
            </a:r>
          </a:p>
        </p:txBody>
      </p:sp>
      <p:sp>
        <p:nvSpPr>
          <p:cNvPr id="1289219" name="Rectangle 3"/>
          <p:cNvSpPr>
            <a:spLocks noGrp="1" noChangeArrowheads="1"/>
          </p:cNvSpPr>
          <p:nvPr>
            <p:ph type="body" idx="1"/>
          </p:nvPr>
        </p:nvSpPr>
        <p:spPr>
          <a:xfrm>
            <a:off x="309563" y="1739900"/>
            <a:ext cx="8315325" cy="3527425"/>
          </a:xfrm>
        </p:spPr>
        <p:txBody>
          <a:bodyPr/>
          <a:lstStyle/>
          <a:p>
            <a:pPr marL="609600" indent="-609600" eaLnBrk="1" hangingPunct="1">
              <a:buFontTx/>
              <a:buAutoNum type="alphaUcPeriod"/>
            </a:pPr>
            <a:r>
              <a:rPr lang="en-US" sz="2800" smtClean="0">
                <a:latin typeface="Rockwell" pitchFamily="18" charset="0"/>
              </a:rPr>
              <a:t>Increase transmit power</a:t>
            </a:r>
          </a:p>
          <a:p>
            <a:pPr marL="609600" indent="-609600" eaLnBrk="1" hangingPunct="1">
              <a:buFontTx/>
              <a:buAutoNum type="alphaUcPeriod"/>
            </a:pPr>
            <a:r>
              <a:rPr lang="en-US" sz="2800" smtClean="0">
                <a:latin typeface="Rockwell" pitchFamily="18" charset="0"/>
              </a:rPr>
              <a:t>Change mode of transmission</a:t>
            </a:r>
          </a:p>
          <a:p>
            <a:pPr marL="609600" indent="-609600" eaLnBrk="1" hangingPunct="1">
              <a:buFontTx/>
              <a:buAutoNum type="alphaUcPeriod"/>
            </a:pPr>
            <a:r>
              <a:rPr lang="en-US" sz="2800" smtClean="0">
                <a:latin typeface="Rockwell" pitchFamily="18" charset="0"/>
              </a:rPr>
              <a:t>Report the interference to the equipment manufacturer</a:t>
            </a:r>
          </a:p>
          <a:p>
            <a:pPr marL="609600" indent="-609600" eaLnBrk="1" hangingPunct="1">
              <a:buFontTx/>
              <a:buAutoNum type="alphaUcPeriod"/>
            </a:pPr>
            <a:r>
              <a:rPr lang="en-US" sz="2800" smtClean="0">
                <a:latin typeface="Rockwell" pitchFamily="18" charset="0"/>
              </a:rPr>
              <a:t>Check your transmitter for off-frequency operation or spurious emissions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8921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8921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a:ln>
            <a:miter lim="800000"/>
            <a:headEnd/>
            <a:tailEnd/>
          </a:ln>
        </p:spPr>
        <p:txBody>
          <a:bodyPr/>
          <a:lstStyle/>
          <a:p>
            <a:fld id="{E305DF82-CB16-4796-B835-171C1CAE6ADA}" type="slidenum">
              <a:rPr lang="en-US"/>
              <a:pPr/>
              <a:t>137</a:t>
            </a:fld>
            <a:endParaRPr lang="en-US"/>
          </a:p>
        </p:txBody>
      </p:sp>
      <p:sp>
        <p:nvSpPr>
          <p:cNvPr id="142339" name="Rectangle 2"/>
          <p:cNvSpPr>
            <a:spLocks noGrp="1" noChangeArrowheads="1"/>
          </p:cNvSpPr>
          <p:nvPr>
            <p:ph type="title"/>
          </p:nvPr>
        </p:nvSpPr>
        <p:spPr>
          <a:xfrm>
            <a:off x="231775" y="471488"/>
            <a:ext cx="8642350" cy="868362"/>
          </a:xfrm>
        </p:spPr>
        <p:txBody>
          <a:bodyPr/>
          <a:lstStyle/>
          <a:p>
            <a:pPr eaLnBrk="1" hangingPunct="1"/>
            <a:r>
              <a:rPr lang="en-US" sz="3600" smtClean="0"/>
              <a:t>T2B08	</a:t>
            </a:r>
            <a:r>
              <a:rPr lang="en-US" sz="2400" smtClean="0">
                <a:latin typeface="Rockwell" pitchFamily="18" charset="0"/>
              </a:rPr>
              <a:t>What is the proper course of action if your 			station’s transmission unintentionally interferes 		with another station?</a:t>
            </a:r>
          </a:p>
        </p:txBody>
      </p:sp>
      <p:sp>
        <p:nvSpPr>
          <p:cNvPr id="1290243" name="Rectangle 3"/>
          <p:cNvSpPr>
            <a:spLocks noGrp="1" noChangeArrowheads="1"/>
          </p:cNvSpPr>
          <p:nvPr>
            <p:ph type="body" idx="1"/>
          </p:nvPr>
        </p:nvSpPr>
        <p:spPr>
          <a:xfrm>
            <a:off x="654050" y="1930400"/>
            <a:ext cx="7816850" cy="3143250"/>
          </a:xfrm>
        </p:spPr>
        <p:txBody>
          <a:bodyPr/>
          <a:lstStyle/>
          <a:p>
            <a:pPr marL="609600" indent="-609600" eaLnBrk="1" hangingPunct="1">
              <a:buFontTx/>
              <a:buAutoNum type="alphaUcPeriod"/>
            </a:pPr>
            <a:r>
              <a:rPr lang="en-US" sz="2800" smtClean="0">
                <a:latin typeface="Rockwell" pitchFamily="18" charset="0"/>
              </a:rPr>
              <a:t>Rotate your antenna slightly</a:t>
            </a:r>
          </a:p>
          <a:p>
            <a:pPr marL="609600" indent="-609600" eaLnBrk="1" hangingPunct="1">
              <a:buFontTx/>
              <a:buAutoNum type="alphaUcPeriod"/>
            </a:pPr>
            <a:r>
              <a:rPr lang="en-US" sz="2800" smtClean="0">
                <a:latin typeface="Rockwell" pitchFamily="18" charset="0"/>
              </a:rPr>
              <a:t>Properly identify your transmission and move to a different frequency</a:t>
            </a:r>
          </a:p>
          <a:p>
            <a:pPr marL="609600" indent="-609600" eaLnBrk="1" hangingPunct="1">
              <a:buFontTx/>
              <a:buAutoNum type="alphaUcPeriod"/>
            </a:pPr>
            <a:r>
              <a:rPr lang="en-US" sz="2800" smtClean="0">
                <a:latin typeface="Rockwell" pitchFamily="18" charset="0"/>
              </a:rPr>
              <a:t>Increase power</a:t>
            </a:r>
          </a:p>
          <a:p>
            <a:pPr marL="609600" indent="-609600" eaLnBrk="1" hangingPunct="1">
              <a:buFontTx/>
              <a:buAutoNum type="alphaUcPeriod"/>
            </a:pPr>
            <a:r>
              <a:rPr lang="en-US" sz="2800" smtClean="0">
                <a:latin typeface="Rockwell" pitchFamily="18" charset="0"/>
              </a:rPr>
              <a:t>Change antenna polarization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9024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9024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a:ln>
            <a:miter lim="800000"/>
            <a:headEnd/>
            <a:tailEnd/>
          </a:ln>
        </p:spPr>
        <p:txBody>
          <a:bodyPr/>
          <a:lstStyle/>
          <a:p>
            <a:fld id="{BD910642-EE59-46E9-9F62-81A9F103F7AD}" type="slidenum">
              <a:rPr lang="en-US"/>
              <a:pPr/>
              <a:t>138</a:t>
            </a:fld>
            <a:endParaRPr lang="en-US"/>
          </a:p>
        </p:txBody>
      </p:sp>
      <p:sp>
        <p:nvSpPr>
          <p:cNvPr id="143363" name="Rectangle 2"/>
          <p:cNvSpPr>
            <a:spLocks noGrp="1" noChangeArrowheads="1"/>
          </p:cNvSpPr>
          <p:nvPr>
            <p:ph type="title"/>
          </p:nvPr>
        </p:nvSpPr>
        <p:spPr>
          <a:xfrm>
            <a:off x="231775" y="471488"/>
            <a:ext cx="8642350" cy="868362"/>
          </a:xfrm>
        </p:spPr>
        <p:txBody>
          <a:bodyPr/>
          <a:lstStyle/>
          <a:p>
            <a:pPr eaLnBrk="1" hangingPunct="1"/>
            <a:r>
              <a:rPr lang="en-US" sz="3600" smtClean="0"/>
              <a:t>T2B09	</a:t>
            </a:r>
            <a:r>
              <a:rPr lang="en-US" sz="2400" smtClean="0">
                <a:latin typeface="Rockwell" pitchFamily="18" charset="0"/>
              </a:rPr>
              <a:t>Which of the following methods is 				encouraged by the FCC when 					identifying your station when using phone?</a:t>
            </a:r>
          </a:p>
        </p:txBody>
      </p:sp>
      <p:sp>
        <p:nvSpPr>
          <p:cNvPr id="1291267" name="Rectangle 3"/>
          <p:cNvSpPr>
            <a:spLocks noGrp="1" noChangeArrowheads="1"/>
          </p:cNvSpPr>
          <p:nvPr>
            <p:ph type="body" idx="1"/>
          </p:nvPr>
        </p:nvSpPr>
        <p:spPr>
          <a:xfrm>
            <a:off x="309563" y="1816100"/>
            <a:ext cx="8469312" cy="3297238"/>
          </a:xfrm>
        </p:spPr>
        <p:txBody>
          <a:bodyPr/>
          <a:lstStyle/>
          <a:p>
            <a:pPr marL="609600" indent="-609600" eaLnBrk="1" hangingPunct="1">
              <a:buFontTx/>
              <a:buAutoNum type="alphaUcPeriod"/>
            </a:pPr>
            <a:r>
              <a:rPr lang="en-US" sz="2800" smtClean="0">
                <a:latin typeface="Rockwell" pitchFamily="18" charset="0"/>
              </a:rPr>
              <a:t>Use of a phonetic alphabet</a:t>
            </a:r>
          </a:p>
          <a:p>
            <a:pPr marL="609600" indent="-609600" eaLnBrk="1" hangingPunct="1">
              <a:buFontTx/>
              <a:buAutoNum type="alphaUcPeriod"/>
            </a:pPr>
            <a:r>
              <a:rPr lang="en-US" sz="2800" smtClean="0">
                <a:latin typeface="Rockwell" pitchFamily="18" charset="0"/>
              </a:rPr>
              <a:t>Send your call sign in CW as well as voice</a:t>
            </a:r>
          </a:p>
          <a:p>
            <a:pPr marL="609600" indent="-609600" eaLnBrk="1" hangingPunct="1">
              <a:buFontTx/>
              <a:buAutoNum type="alphaUcPeriod"/>
            </a:pPr>
            <a:r>
              <a:rPr lang="en-US" sz="2800" smtClean="0">
                <a:latin typeface="Rockwell" pitchFamily="18" charset="0"/>
              </a:rPr>
              <a:t>Repeat your call sign three times</a:t>
            </a:r>
          </a:p>
          <a:p>
            <a:pPr marL="609600" indent="-609600" eaLnBrk="1" hangingPunct="1">
              <a:buFontTx/>
              <a:buAutoNum type="alphaUcPeriod"/>
            </a:pPr>
            <a:r>
              <a:rPr lang="en-US" sz="2800" smtClean="0">
                <a:latin typeface="Rockwell" pitchFamily="18" charset="0"/>
              </a:rPr>
              <a:t>Increase your signal to full power when identifying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9126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9126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a:ln>
            <a:miter lim="800000"/>
            <a:headEnd/>
            <a:tailEnd/>
          </a:ln>
        </p:spPr>
        <p:txBody>
          <a:bodyPr/>
          <a:lstStyle/>
          <a:p>
            <a:fld id="{F40D9A27-186B-40D6-912E-CC8BC714BF87}" type="slidenum">
              <a:rPr lang="en-US"/>
              <a:pPr/>
              <a:t>139</a:t>
            </a:fld>
            <a:endParaRPr lang="en-US"/>
          </a:p>
        </p:txBody>
      </p:sp>
      <p:sp>
        <p:nvSpPr>
          <p:cNvPr id="144387" name="Rectangle 2"/>
          <p:cNvSpPr>
            <a:spLocks noGrp="1" noChangeArrowheads="1"/>
          </p:cNvSpPr>
          <p:nvPr>
            <p:ph type="title"/>
          </p:nvPr>
        </p:nvSpPr>
        <p:spPr>
          <a:xfrm>
            <a:off x="231775" y="549275"/>
            <a:ext cx="8642350" cy="868363"/>
          </a:xfrm>
        </p:spPr>
        <p:txBody>
          <a:bodyPr/>
          <a:lstStyle/>
          <a:p>
            <a:pPr eaLnBrk="1" hangingPunct="1"/>
            <a:r>
              <a:rPr lang="en-US" sz="3600" smtClean="0"/>
              <a:t>T2B10	</a:t>
            </a:r>
            <a:r>
              <a:rPr lang="en-US" sz="2800" smtClean="0">
                <a:latin typeface="Rockwell" pitchFamily="18" charset="0"/>
              </a:rPr>
              <a:t>What is the "Q" signal used to indicate 			that you are receiving interference from 		other stations?</a:t>
            </a:r>
          </a:p>
        </p:txBody>
      </p:sp>
      <p:sp>
        <p:nvSpPr>
          <p:cNvPr id="1292291" name="Rectangle 3"/>
          <p:cNvSpPr>
            <a:spLocks noGrp="1" noChangeArrowheads="1"/>
          </p:cNvSpPr>
          <p:nvPr>
            <p:ph type="body" idx="1"/>
          </p:nvPr>
        </p:nvSpPr>
        <p:spPr>
          <a:xfrm>
            <a:off x="923925" y="1700213"/>
            <a:ext cx="4781550" cy="3297237"/>
          </a:xfrm>
        </p:spPr>
        <p:txBody>
          <a:bodyPr/>
          <a:lstStyle/>
          <a:p>
            <a:pPr marL="609600" indent="-609600" eaLnBrk="1" hangingPunct="1">
              <a:buFontTx/>
              <a:buAutoNum type="alphaUcPeriod"/>
            </a:pPr>
            <a:r>
              <a:rPr lang="en-US" sz="2800" smtClean="0">
                <a:latin typeface="Rockwell" pitchFamily="18" charset="0"/>
              </a:rPr>
              <a:t>QRM</a:t>
            </a:r>
          </a:p>
          <a:p>
            <a:pPr marL="609600" indent="-609600" eaLnBrk="1" hangingPunct="1">
              <a:buFontTx/>
              <a:buAutoNum type="alphaUcPeriod"/>
            </a:pPr>
            <a:r>
              <a:rPr lang="en-US" sz="2800" smtClean="0">
                <a:latin typeface="Rockwell" pitchFamily="18" charset="0"/>
              </a:rPr>
              <a:t>QRN</a:t>
            </a:r>
          </a:p>
          <a:p>
            <a:pPr marL="609600" indent="-609600" eaLnBrk="1" hangingPunct="1">
              <a:buFontTx/>
              <a:buAutoNum type="alphaUcPeriod"/>
            </a:pPr>
            <a:r>
              <a:rPr lang="en-US" sz="2800" smtClean="0">
                <a:latin typeface="Rockwell" pitchFamily="18" charset="0"/>
              </a:rPr>
              <a:t>QTH</a:t>
            </a:r>
          </a:p>
          <a:p>
            <a:pPr marL="609600" indent="-609600" eaLnBrk="1" hangingPunct="1">
              <a:buFontTx/>
              <a:buAutoNum type="alphaUcPeriod"/>
            </a:pPr>
            <a:r>
              <a:rPr lang="en-US" sz="2800" smtClean="0">
                <a:latin typeface="Rockwell" pitchFamily="18" charset="0"/>
              </a:rPr>
              <a:t>QSB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9229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9229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miter lim="800000"/>
            <a:headEnd/>
            <a:tailEnd/>
          </a:ln>
        </p:spPr>
        <p:txBody>
          <a:bodyPr/>
          <a:lstStyle/>
          <a:p>
            <a:fld id="{F80872D5-C184-42D1-86B5-C4CD3724B19F}" type="slidenum">
              <a:rPr lang="en-US"/>
              <a:pPr/>
              <a:t>14</a:t>
            </a:fld>
            <a:endParaRPr lang="en-US"/>
          </a:p>
        </p:txBody>
      </p:sp>
      <p:sp>
        <p:nvSpPr>
          <p:cNvPr id="16387" name="Rectangle 2"/>
          <p:cNvSpPr>
            <a:spLocks noGrp="1" noChangeArrowheads="1"/>
          </p:cNvSpPr>
          <p:nvPr>
            <p:ph type="title"/>
          </p:nvPr>
        </p:nvSpPr>
        <p:spPr>
          <a:xfrm>
            <a:off x="0" y="1316038"/>
            <a:ext cx="8912225" cy="614362"/>
          </a:xfrm>
        </p:spPr>
        <p:txBody>
          <a:bodyPr/>
          <a:lstStyle/>
          <a:p>
            <a:pPr eaLnBrk="1" hangingPunct="1"/>
            <a:r>
              <a:rPr lang="en-US" sz="2600" b="1" smtClean="0">
                <a:latin typeface="Rockwell" pitchFamily="18" charset="0"/>
              </a:rPr>
              <a:t>T1C: </a:t>
            </a:r>
            <a:r>
              <a:rPr lang="en-US" sz="1800" b="1" smtClean="0"/>
              <a:t>	</a:t>
            </a:r>
            <a:r>
              <a:rPr lang="en-US" sz="1600" b="1" smtClean="0">
                <a:latin typeface="Rockwell" pitchFamily="18" charset="0"/>
              </a:rPr>
              <a:t>Operator classes and station call signs; operator classes, sequential, special 	event, and vanity call sign systems, international communications, reciprocal 	operation, station license and licensee, places where the amateur service is 	regulated by the FCC, name and address on ULS, license term, renewal, grace 	period.</a:t>
            </a:r>
            <a:br>
              <a:rPr lang="en-US" sz="1600" b="1" smtClean="0">
                <a:latin typeface="Rockwell" pitchFamily="18" charset="0"/>
              </a:rPr>
            </a:br>
            <a:r>
              <a:rPr lang="en-US" sz="1800" b="1" smtClean="0"/>
              <a:t/>
            </a:r>
            <a:br>
              <a:rPr lang="en-US" sz="1800" b="1" smtClean="0"/>
            </a:br>
            <a:r>
              <a:rPr lang="en-US" sz="1800" b="1" smtClean="0">
                <a:solidFill>
                  <a:srgbClr val="0099FF"/>
                </a:solidFill>
              </a:rPr>
              <a:t>			         	</a:t>
            </a:r>
          </a:p>
        </p:txBody>
      </p:sp>
      <p:sp>
        <p:nvSpPr>
          <p:cNvPr id="483331" name="Rectangle 3"/>
          <p:cNvSpPr>
            <a:spLocks noGrp="1" noChangeArrowheads="1"/>
          </p:cNvSpPr>
          <p:nvPr>
            <p:ph type="body" idx="1"/>
          </p:nvPr>
        </p:nvSpPr>
        <p:spPr>
          <a:xfrm>
            <a:off x="231775" y="1816100"/>
            <a:ext cx="8566150" cy="4724400"/>
          </a:xfrm>
        </p:spPr>
        <p:txBody>
          <a:bodyPr/>
          <a:lstStyle/>
          <a:p>
            <a:pPr lvl="1" eaLnBrk="1" hangingPunct="1">
              <a:lnSpc>
                <a:spcPct val="80000"/>
              </a:lnSpc>
            </a:pPr>
            <a:r>
              <a:rPr lang="en-US" sz="1200" smtClean="0">
                <a:latin typeface="Rockwell" pitchFamily="18" charset="0"/>
              </a:rPr>
              <a:t>T1C3   </a:t>
            </a:r>
            <a:r>
              <a:rPr lang="en-US" sz="2000" smtClean="0">
                <a:latin typeface="Rockwell" pitchFamily="18" charset="0"/>
              </a:rPr>
              <a:t>Communications incidental to the purposes of the amateur service and remarks of a personal character are types of international communications permitted by an FCC-licensed amateur station. </a:t>
            </a:r>
          </a:p>
          <a:p>
            <a:pPr lvl="1" eaLnBrk="1" hangingPunct="1">
              <a:lnSpc>
                <a:spcPct val="80000"/>
              </a:lnSpc>
            </a:pPr>
            <a:endParaRPr lang="en-US" sz="2000" smtClean="0">
              <a:latin typeface="Rockwell" pitchFamily="18" charset="0"/>
            </a:endParaRPr>
          </a:p>
          <a:p>
            <a:pPr lvl="1" eaLnBrk="1" hangingPunct="1">
              <a:lnSpc>
                <a:spcPct val="80000"/>
              </a:lnSpc>
            </a:pPr>
            <a:r>
              <a:rPr lang="en-US" sz="1200" smtClean="0">
                <a:latin typeface="Rockwell" pitchFamily="18" charset="0"/>
              </a:rPr>
              <a:t>T1C4   </a:t>
            </a:r>
            <a:r>
              <a:rPr lang="en-US" sz="2000" smtClean="0">
                <a:latin typeface="Rockwell" pitchFamily="18" charset="0"/>
              </a:rPr>
              <a:t>You are allowed to operate your amateur station in a foreign country when the foreign country authorizes it. </a:t>
            </a:r>
          </a:p>
          <a:p>
            <a:pPr lvl="1" eaLnBrk="1" hangingPunct="1">
              <a:lnSpc>
                <a:spcPct val="80000"/>
              </a:lnSpc>
            </a:pPr>
            <a:endParaRPr lang="en-US" sz="2000" smtClean="0">
              <a:latin typeface="Rockwell" pitchFamily="18" charset="0"/>
            </a:endParaRPr>
          </a:p>
          <a:p>
            <a:pPr lvl="1" eaLnBrk="1" hangingPunct="1">
              <a:lnSpc>
                <a:spcPct val="80000"/>
              </a:lnSpc>
            </a:pPr>
            <a:r>
              <a:rPr lang="en-US" sz="1200" smtClean="0">
                <a:latin typeface="Rockwell" pitchFamily="18" charset="0"/>
              </a:rPr>
              <a:t>T1C5 </a:t>
            </a:r>
            <a:r>
              <a:rPr lang="en-US" sz="1800" smtClean="0">
                <a:latin typeface="Rockwell" pitchFamily="18" charset="0"/>
              </a:rPr>
              <a:t> </a:t>
            </a:r>
            <a:r>
              <a:rPr lang="en-US" sz="2000" smtClean="0">
                <a:latin typeface="Rockwell" pitchFamily="18" charset="0"/>
              </a:rPr>
              <a:t>If you are operating on the 23 cm band and learn that you are interfering with a radio location station outside the United States you must stop operating or take steps to eliminate the harmful interference. </a:t>
            </a:r>
          </a:p>
          <a:p>
            <a:pPr lvl="1" eaLnBrk="1" hangingPunct="1">
              <a:lnSpc>
                <a:spcPct val="80000"/>
              </a:lnSpc>
            </a:pPr>
            <a:endParaRPr lang="en-US" sz="2000" smtClean="0">
              <a:latin typeface="Rockwell" pitchFamily="18" charset="0"/>
            </a:endParaRPr>
          </a:p>
          <a:p>
            <a:pPr lvl="1" eaLnBrk="1" hangingPunct="1">
              <a:lnSpc>
                <a:spcPct val="80000"/>
              </a:lnSpc>
            </a:pPr>
            <a:r>
              <a:rPr lang="en-US" sz="1200" smtClean="0">
                <a:latin typeface="Rockwell" pitchFamily="18" charset="0"/>
              </a:rPr>
              <a:t>T1C6   </a:t>
            </a:r>
            <a:r>
              <a:rPr lang="en-US" sz="2000" smtClean="0">
                <a:latin typeface="Rockwell" pitchFamily="18" charset="0"/>
              </a:rPr>
              <a:t>In addition to places where the FCC regulates communications, an FCC-licensed amateur station can transmit from any vessel or craft operating in international waters that is documented or registered in the United States. </a:t>
            </a:r>
          </a:p>
          <a:p>
            <a:pPr lvl="1" eaLnBrk="1" hangingPunct="1">
              <a:lnSpc>
                <a:spcPct val="80000"/>
              </a:lnSpc>
            </a:pPr>
            <a:endParaRPr lang="en-US" sz="2000" smtClean="0">
              <a:latin typeface="Rockwell" pitchFamily="18" charset="0"/>
            </a:endParaRPr>
          </a:p>
          <a:p>
            <a:pPr lvl="1" eaLnBrk="1" hangingPunct="1">
              <a:lnSpc>
                <a:spcPct val="80000"/>
              </a:lnSpc>
            </a:pPr>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83331">
                                            <p:txEl>
                                              <p:pRg st="0" end="0"/>
                                            </p:txEl>
                                          </p:spTgt>
                                        </p:tgtEl>
                                        <p:attrNameLst>
                                          <p:attrName>style.visibility</p:attrName>
                                        </p:attrNameLst>
                                      </p:cBhvr>
                                      <p:to>
                                        <p:strVal val="visible"/>
                                      </p:to>
                                    </p:set>
                                    <p:animEffect transition="in" filter="wipe(up)">
                                      <p:cBhvr>
                                        <p:cTn id="7" dur="500"/>
                                        <p:tgtEl>
                                          <p:spTgt spid="4833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83331">
                                            <p:txEl>
                                              <p:pRg st="2" end="2"/>
                                            </p:txEl>
                                          </p:spTgt>
                                        </p:tgtEl>
                                        <p:attrNameLst>
                                          <p:attrName>style.visibility</p:attrName>
                                        </p:attrNameLst>
                                      </p:cBhvr>
                                      <p:to>
                                        <p:strVal val="visible"/>
                                      </p:to>
                                    </p:set>
                                    <p:animEffect transition="in" filter="wipe(left)">
                                      <p:cBhvr>
                                        <p:cTn id="12" dur="500"/>
                                        <p:tgtEl>
                                          <p:spTgt spid="4833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83331">
                                            <p:txEl>
                                              <p:pRg st="4" end="4"/>
                                            </p:txEl>
                                          </p:spTgt>
                                        </p:tgtEl>
                                        <p:attrNameLst>
                                          <p:attrName>style.visibility</p:attrName>
                                        </p:attrNameLst>
                                      </p:cBhvr>
                                      <p:to>
                                        <p:strVal val="visible"/>
                                      </p:to>
                                    </p:set>
                                    <p:animEffect transition="in" filter="wipe(left)">
                                      <p:cBhvr>
                                        <p:cTn id="17" dur="500"/>
                                        <p:tgtEl>
                                          <p:spTgt spid="48333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483331">
                                            <p:txEl>
                                              <p:pRg st="6" end="6"/>
                                            </p:txEl>
                                          </p:spTgt>
                                        </p:tgtEl>
                                        <p:attrNameLst>
                                          <p:attrName>style.visibility</p:attrName>
                                        </p:attrNameLst>
                                      </p:cBhvr>
                                      <p:to>
                                        <p:strVal val="visible"/>
                                      </p:to>
                                    </p:set>
                                    <p:animEffect transition="in" filter="wipe(down)">
                                      <p:cBhvr>
                                        <p:cTn id="22" dur="500"/>
                                        <p:tgtEl>
                                          <p:spTgt spid="4833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5"/>
          <p:cNvSpPr>
            <a:spLocks noGrp="1"/>
          </p:cNvSpPr>
          <p:nvPr>
            <p:ph type="sldNum" sz="quarter" idx="12"/>
          </p:nvPr>
        </p:nvSpPr>
        <p:spPr>
          <a:noFill/>
          <a:ln>
            <a:miter lim="800000"/>
            <a:headEnd/>
            <a:tailEnd/>
          </a:ln>
        </p:spPr>
        <p:txBody>
          <a:bodyPr/>
          <a:lstStyle/>
          <a:p>
            <a:fld id="{88098E7A-579B-4796-A0F6-1867133B8563}" type="slidenum">
              <a:rPr lang="en-US"/>
              <a:pPr/>
              <a:t>140</a:t>
            </a:fld>
            <a:endParaRPr lang="en-US"/>
          </a:p>
        </p:txBody>
      </p:sp>
      <p:sp>
        <p:nvSpPr>
          <p:cNvPr id="145411" name="Rectangle 2"/>
          <p:cNvSpPr>
            <a:spLocks noGrp="1" noChangeArrowheads="1"/>
          </p:cNvSpPr>
          <p:nvPr>
            <p:ph type="title"/>
          </p:nvPr>
        </p:nvSpPr>
        <p:spPr>
          <a:xfrm>
            <a:off x="231775" y="317500"/>
            <a:ext cx="8642350" cy="868363"/>
          </a:xfrm>
        </p:spPr>
        <p:txBody>
          <a:bodyPr/>
          <a:lstStyle/>
          <a:p>
            <a:pPr eaLnBrk="1" hangingPunct="1"/>
            <a:r>
              <a:rPr lang="en-US" sz="3600" smtClean="0"/>
              <a:t>T2B11	</a:t>
            </a:r>
            <a:r>
              <a:rPr lang="en-US" sz="2800" smtClean="0">
                <a:latin typeface="Rockwell" pitchFamily="18" charset="0"/>
              </a:rPr>
              <a:t>What is the "Q" signal used to indicate 			that you are changing frequency?</a:t>
            </a:r>
          </a:p>
        </p:txBody>
      </p:sp>
      <p:sp>
        <p:nvSpPr>
          <p:cNvPr id="1293315" name="Rectangle 3"/>
          <p:cNvSpPr>
            <a:spLocks noGrp="1" noChangeArrowheads="1"/>
          </p:cNvSpPr>
          <p:nvPr>
            <p:ph type="body" idx="1"/>
          </p:nvPr>
        </p:nvSpPr>
        <p:spPr>
          <a:xfrm>
            <a:off x="693738" y="1892300"/>
            <a:ext cx="5011737" cy="2989263"/>
          </a:xfrm>
        </p:spPr>
        <p:txBody>
          <a:bodyPr/>
          <a:lstStyle/>
          <a:p>
            <a:pPr marL="609600" indent="-609600" eaLnBrk="1" hangingPunct="1">
              <a:buFontTx/>
              <a:buAutoNum type="alphaUcPeriod"/>
            </a:pPr>
            <a:r>
              <a:rPr lang="en-US" sz="2800" smtClean="0">
                <a:latin typeface="Rockwell" pitchFamily="18" charset="0"/>
              </a:rPr>
              <a:t>QRU</a:t>
            </a:r>
          </a:p>
          <a:p>
            <a:pPr marL="609600" indent="-609600" eaLnBrk="1" hangingPunct="1">
              <a:buFontTx/>
              <a:buAutoNum type="alphaUcPeriod"/>
            </a:pPr>
            <a:r>
              <a:rPr lang="en-US" sz="2800" smtClean="0">
                <a:latin typeface="Rockwell" pitchFamily="18" charset="0"/>
              </a:rPr>
              <a:t>QSY</a:t>
            </a:r>
          </a:p>
          <a:p>
            <a:pPr marL="609600" indent="-609600" eaLnBrk="1" hangingPunct="1">
              <a:buFontTx/>
              <a:buAutoNum type="alphaUcPeriod"/>
            </a:pPr>
            <a:r>
              <a:rPr lang="en-US" sz="2800" smtClean="0">
                <a:latin typeface="Rockwell" pitchFamily="18" charset="0"/>
              </a:rPr>
              <a:t>QSL</a:t>
            </a:r>
          </a:p>
          <a:p>
            <a:pPr marL="609600" indent="-609600" eaLnBrk="1" hangingPunct="1">
              <a:buFontTx/>
              <a:buAutoNum type="alphaUcPeriod"/>
            </a:pPr>
            <a:r>
              <a:rPr lang="en-US" sz="2800" smtClean="0">
                <a:latin typeface="Rockwell" pitchFamily="18" charset="0"/>
              </a:rPr>
              <a:t>QRZ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9331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9331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5"/>
          <p:cNvSpPr>
            <a:spLocks noGrp="1"/>
          </p:cNvSpPr>
          <p:nvPr>
            <p:ph type="sldNum" sz="quarter" idx="12"/>
          </p:nvPr>
        </p:nvSpPr>
        <p:spPr>
          <a:noFill/>
          <a:ln>
            <a:miter lim="800000"/>
            <a:headEnd/>
            <a:tailEnd/>
          </a:ln>
        </p:spPr>
        <p:txBody>
          <a:bodyPr/>
          <a:lstStyle/>
          <a:p>
            <a:fld id="{ACE4C717-E377-4660-A0AA-2764AE7C053C}" type="slidenum">
              <a:rPr lang="en-US"/>
              <a:pPr/>
              <a:t>141</a:t>
            </a:fld>
            <a:endParaRPr lang="en-US"/>
          </a:p>
        </p:txBody>
      </p:sp>
      <p:sp>
        <p:nvSpPr>
          <p:cNvPr id="146435" name="Rectangle 2"/>
          <p:cNvSpPr>
            <a:spLocks noGrp="1" noChangeArrowheads="1"/>
          </p:cNvSpPr>
          <p:nvPr>
            <p:ph type="title"/>
          </p:nvPr>
        </p:nvSpPr>
        <p:spPr>
          <a:xfrm>
            <a:off x="0" y="471488"/>
            <a:ext cx="8642350" cy="868362"/>
          </a:xfrm>
        </p:spPr>
        <p:txBody>
          <a:bodyPr/>
          <a:lstStyle/>
          <a:p>
            <a:pPr eaLnBrk="1" hangingPunct="1"/>
            <a:r>
              <a:rPr lang="en-US" sz="3600" smtClean="0"/>
              <a:t>T2C01	</a:t>
            </a:r>
            <a:r>
              <a:rPr lang="en-US" sz="2400" smtClean="0">
                <a:latin typeface="Rockwell" pitchFamily="18" charset="0"/>
              </a:rPr>
              <a:t>What set of rules applies to proper operation of 		your station when using amateur radio at the 			request of public service officials?</a:t>
            </a:r>
          </a:p>
        </p:txBody>
      </p:sp>
      <p:sp>
        <p:nvSpPr>
          <p:cNvPr id="1294339" name="Rectangle 3"/>
          <p:cNvSpPr>
            <a:spLocks noGrp="1" noChangeArrowheads="1"/>
          </p:cNvSpPr>
          <p:nvPr>
            <p:ph type="body" idx="1"/>
          </p:nvPr>
        </p:nvSpPr>
        <p:spPr>
          <a:xfrm>
            <a:off x="885825" y="1970088"/>
            <a:ext cx="5203825" cy="2682875"/>
          </a:xfrm>
        </p:spPr>
        <p:txBody>
          <a:bodyPr/>
          <a:lstStyle/>
          <a:p>
            <a:pPr marL="609600" indent="-609600" eaLnBrk="1" hangingPunct="1">
              <a:buFontTx/>
              <a:buAutoNum type="alphaUcPeriod"/>
            </a:pPr>
            <a:r>
              <a:rPr lang="en-US" sz="2800" smtClean="0">
                <a:latin typeface="Rockwell" pitchFamily="18" charset="0"/>
              </a:rPr>
              <a:t>RACES Rules</a:t>
            </a:r>
          </a:p>
          <a:p>
            <a:pPr marL="609600" indent="-609600" eaLnBrk="1" hangingPunct="1">
              <a:buFontTx/>
              <a:buAutoNum type="alphaUcPeriod"/>
            </a:pPr>
            <a:r>
              <a:rPr lang="en-US" sz="2800" smtClean="0">
                <a:latin typeface="Rockwell" pitchFamily="18" charset="0"/>
              </a:rPr>
              <a:t>ARES Rules</a:t>
            </a:r>
          </a:p>
          <a:p>
            <a:pPr marL="609600" indent="-609600" eaLnBrk="1" hangingPunct="1">
              <a:buFontTx/>
              <a:buAutoNum type="alphaUcPeriod"/>
            </a:pPr>
            <a:r>
              <a:rPr lang="en-US" sz="2800" smtClean="0">
                <a:latin typeface="Rockwell" pitchFamily="18" charset="0"/>
              </a:rPr>
              <a:t>FCC Rules</a:t>
            </a:r>
          </a:p>
          <a:p>
            <a:pPr marL="609600" indent="-609600" eaLnBrk="1" hangingPunct="1">
              <a:buFontTx/>
              <a:buAutoNum type="alphaUcPeriod"/>
            </a:pPr>
            <a:r>
              <a:rPr lang="en-US" sz="2800" smtClean="0">
                <a:latin typeface="Rockwell" pitchFamily="18" charset="0"/>
              </a:rPr>
              <a:t>FEMA Rules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9433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9433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5"/>
          <p:cNvSpPr>
            <a:spLocks noGrp="1"/>
          </p:cNvSpPr>
          <p:nvPr>
            <p:ph type="sldNum" sz="quarter" idx="12"/>
          </p:nvPr>
        </p:nvSpPr>
        <p:spPr>
          <a:noFill/>
          <a:ln>
            <a:miter lim="800000"/>
            <a:headEnd/>
            <a:tailEnd/>
          </a:ln>
        </p:spPr>
        <p:txBody>
          <a:bodyPr/>
          <a:lstStyle/>
          <a:p>
            <a:fld id="{C97BF925-AE6A-4553-A39F-F22597BABCFD}" type="slidenum">
              <a:rPr lang="en-US"/>
              <a:pPr/>
              <a:t>142</a:t>
            </a:fld>
            <a:endParaRPr lang="en-US"/>
          </a:p>
        </p:txBody>
      </p:sp>
      <p:sp>
        <p:nvSpPr>
          <p:cNvPr id="147459" name="Rectangle 2"/>
          <p:cNvSpPr>
            <a:spLocks noGrp="1" noChangeArrowheads="1"/>
          </p:cNvSpPr>
          <p:nvPr>
            <p:ph type="title"/>
          </p:nvPr>
        </p:nvSpPr>
        <p:spPr>
          <a:xfrm>
            <a:off x="231775" y="395288"/>
            <a:ext cx="8642350" cy="868362"/>
          </a:xfrm>
        </p:spPr>
        <p:txBody>
          <a:bodyPr/>
          <a:lstStyle/>
          <a:p>
            <a:pPr eaLnBrk="1" hangingPunct="1"/>
            <a:r>
              <a:rPr lang="en-US" sz="3600" smtClean="0"/>
              <a:t>T2C04	</a:t>
            </a:r>
            <a:r>
              <a:rPr lang="en-US" sz="2800" smtClean="0">
                <a:latin typeface="Rockwell" pitchFamily="18" charset="0"/>
              </a:rPr>
              <a:t>What do RACES and ARES have in 			common?</a:t>
            </a:r>
          </a:p>
        </p:txBody>
      </p:sp>
      <p:sp>
        <p:nvSpPr>
          <p:cNvPr id="1295363"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They represent the two largest ham clubs in the United States</a:t>
            </a:r>
          </a:p>
          <a:p>
            <a:pPr marL="609600" indent="-609600" eaLnBrk="1" hangingPunct="1">
              <a:buFontTx/>
              <a:buAutoNum type="alphaUcPeriod"/>
            </a:pPr>
            <a:r>
              <a:rPr lang="en-US" sz="2800" smtClean="0">
                <a:latin typeface="Rockwell" pitchFamily="18" charset="0"/>
              </a:rPr>
              <a:t>Both organizations broadcast road and weather traffic information</a:t>
            </a:r>
          </a:p>
          <a:p>
            <a:pPr marL="609600" indent="-609600" eaLnBrk="1" hangingPunct="1">
              <a:buFontTx/>
              <a:buAutoNum type="alphaUcPeriod"/>
            </a:pPr>
            <a:r>
              <a:rPr lang="en-US" sz="2800" smtClean="0">
                <a:latin typeface="Rockwell" pitchFamily="18" charset="0"/>
              </a:rPr>
              <a:t>Neither may handle emergency traffic supporting public service agencies</a:t>
            </a:r>
          </a:p>
          <a:p>
            <a:pPr marL="609600" indent="-609600" eaLnBrk="1" hangingPunct="1">
              <a:buFontTx/>
              <a:buAutoNum type="alphaUcPeriod"/>
            </a:pPr>
            <a:r>
              <a:rPr lang="en-US" sz="2800" smtClean="0">
                <a:latin typeface="Rockwell" pitchFamily="18" charset="0"/>
              </a:rPr>
              <a:t>Both organizations may provide communications during emergencies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9536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9536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5"/>
          <p:cNvSpPr>
            <a:spLocks noGrp="1"/>
          </p:cNvSpPr>
          <p:nvPr>
            <p:ph type="sldNum" sz="quarter" idx="12"/>
          </p:nvPr>
        </p:nvSpPr>
        <p:spPr>
          <a:noFill/>
          <a:ln>
            <a:miter lim="800000"/>
            <a:headEnd/>
            <a:tailEnd/>
          </a:ln>
        </p:spPr>
        <p:txBody>
          <a:bodyPr/>
          <a:lstStyle/>
          <a:p>
            <a:fld id="{B5830291-DED2-431C-8C7A-9FBD16BEC78B}" type="slidenum">
              <a:rPr lang="en-US"/>
              <a:pPr/>
              <a:t>143</a:t>
            </a:fld>
            <a:endParaRPr lang="en-US"/>
          </a:p>
        </p:txBody>
      </p:sp>
      <p:sp>
        <p:nvSpPr>
          <p:cNvPr id="148483" name="Rectangle 2"/>
          <p:cNvSpPr>
            <a:spLocks noGrp="1" noChangeArrowheads="1"/>
          </p:cNvSpPr>
          <p:nvPr>
            <p:ph type="title"/>
          </p:nvPr>
        </p:nvSpPr>
        <p:spPr/>
        <p:txBody>
          <a:bodyPr/>
          <a:lstStyle/>
          <a:p>
            <a:pPr eaLnBrk="1" hangingPunct="1"/>
            <a:r>
              <a:rPr lang="en-US" sz="3600" smtClean="0"/>
              <a:t>T2C05	</a:t>
            </a:r>
            <a:r>
              <a:rPr lang="en-US" sz="2800" smtClean="0">
                <a:latin typeface="Rockwell" pitchFamily="18" charset="0"/>
              </a:rPr>
              <a:t>What is the Radio Amateur Civil 				Emergency Service?</a:t>
            </a:r>
          </a:p>
        </p:txBody>
      </p:sp>
      <p:sp>
        <p:nvSpPr>
          <p:cNvPr id="1296387"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An emergency radio service organized by amateur operators</a:t>
            </a:r>
          </a:p>
          <a:p>
            <a:pPr marL="609600" indent="-609600" eaLnBrk="1" hangingPunct="1">
              <a:buFontTx/>
              <a:buAutoNum type="alphaUcPeriod"/>
            </a:pPr>
            <a:r>
              <a:rPr lang="en-US" sz="2800" smtClean="0">
                <a:latin typeface="Rockwell" pitchFamily="18" charset="0"/>
              </a:rPr>
              <a:t>A radio service using amateur stations for emergency management or civil defense communications</a:t>
            </a:r>
          </a:p>
          <a:p>
            <a:pPr marL="609600" indent="-609600" eaLnBrk="1" hangingPunct="1">
              <a:buFontTx/>
              <a:buAutoNum type="alphaUcPeriod"/>
            </a:pPr>
            <a:r>
              <a:rPr lang="en-US" sz="2800" smtClean="0">
                <a:latin typeface="Rockwell" pitchFamily="18" charset="0"/>
              </a:rPr>
              <a:t>A radio service organized to provide communications at civic events</a:t>
            </a:r>
          </a:p>
          <a:p>
            <a:pPr marL="609600" indent="-609600" eaLnBrk="1" hangingPunct="1">
              <a:buFontTx/>
              <a:buAutoNum type="alphaUcPeriod"/>
            </a:pPr>
            <a:r>
              <a:rPr lang="en-US" sz="2800" smtClean="0">
                <a:latin typeface="Rockwell" pitchFamily="18" charset="0"/>
              </a:rPr>
              <a:t>A radio service organized by amateur operators to assist non-military persons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9638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9638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5"/>
          <p:cNvSpPr>
            <a:spLocks noGrp="1"/>
          </p:cNvSpPr>
          <p:nvPr>
            <p:ph type="sldNum" sz="quarter" idx="12"/>
          </p:nvPr>
        </p:nvSpPr>
        <p:spPr>
          <a:noFill/>
          <a:ln>
            <a:miter lim="800000"/>
            <a:headEnd/>
            <a:tailEnd/>
          </a:ln>
        </p:spPr>
        <p:txBody>
          <a:bodyPr/>
          <a:lstStyle/>
          <a:p>
            <a:fld id="{AC4D3D1A-2F6E-4393-83C7-1F2827DEE72E}" type="slidenum">
              <a:rPr lang="en-US"/>
              <a:pPr/>
              <a:t>144</a:t>
            </a:fld>
            <a:endParaRPr lang="en-US"/>
          </a:p>
        </p:txBody>
      </p:sp>
      <p:sp>
        <p:nvSpPr>
          <p:cNvPr id="149507" name="Rectangle 2"/>
          <p:cNvSpPr>
            <a:spLocks noGrp="1" noChangeArrowheads="1"/>
          </p:cNvSpPr>
          <p:nvPr>
            <p:ph type="title"/>
          </p:nvPr>
        </p:nvSpPr>
        <p:spPr>
          <a:xfrm>
            <a:off x="0" y="357188"/>
            <a:ext cx="8893175" cy="868362"/>
          </a:xfrm>
        </p:spPr>
        <p:txBody>
          <a:bodyPr/>
          <a:lstStyle/>
          <a:p>
            <a:pPr eaLnBrk="1" hangingPunct="1"/>
            <a:r>
              <a:rPr lang="en-US" sz="3600" smtClean="0"/>
              <a:t>T2C06	</a:t>
            </a:r>
            <a:r>
              <a:rPr lang="en-US" sz="2000" smtClean="0">
                <a:latin typeface="Rockwell" pitchFamily="18" charset="0"/>
              </a:rPr>
              <a:t>Which of the following is common practice during net 			operations to get the immediate attention of the net control 		station when reporting an emergency?</a:t>
            </a:r>
          </a:p>
        </p:txBody>
      </p:sp>
      <p:sp>
        <p:nvSpPr>
          <p:cNvPr id="1297411" name="Rectangle 3"/>
          <p:cNvSpPr>
            <a:spLocks noGrp="1" noChangeArrowheads="1"/>
          </p:cNvSpPr>
          <p:nvPr>
            <p:ph type="body" idx="1"/>
          </p:nvPr>
        </p:nvSpPr>
        <p:spPr>
          <a:xfrm>
            <a:off x="347663" y="1816100"/>
            <a:ext cx="8583612" cy="3757613"/>
          </a:xfrm>
        </p:spPr>
        <p:txBody>
          <a:bodyPr/>
          <a:lstStyle/>
          <a:p>
            <a:pPr marL="609600" indent="-609600" eaLnBrk="1" hangingPunct="1">
              <a:buFontTx/>
              <a:buAutoNum type="alphaUcPeriod"/>
            </a:pPr>
            <a:r>
              <a:rPr lang="en-US" sz="2800" smtClean="0">
                <a:latin typeface="Rockwell" pitchFamily="18" charset="0"/>
              </a:rPr>
              <a:t>Repeat the words SOS three times followed by the call sign of the reporting station</a:t>
            </a:r>
          </a:p>
          <a:p>
            <a:pPr marL="609600" indent="-609600" eaLnBrk="1" hangingPunct="1">
              <a:buFontTx/>
              <a:buAutoNum type="alphaUcPeriod"/>
            </a:pPr>
            <a:r>
              <a:rPr lang="en-US" sz="2800" smtClean="0">
                <a:latin typeface="Rockwell" pitchFamily="18" charset="0"/>
              </a:rPr>
              <a:t>Press the push-to-talk button three times</a:t>
            </a:r>
          </a:p>
          <a:p>
            <a:pPr marL="609600" indent="-609600" eaLnBrk="1" hangingPunct="1">
              <a:buFontTx/>
              <a:buAutoNum type="alphaUcPeriod"/>
            </a:pPr>
            <a:r>
              <a:rPr lang="en-US" sz="2800" smtClean="0">
                <a:latin typeface="Rockwell" pitchFamily="18" charset="0"/>
              </a:rPr>
              <a:t>Begin your transmission with “Priority” or “Emergency” followed by your call sign</a:t>
            </a:r>
          </a:p>
          <a:p>
            <a:pPr marL="609600" indent="-609600" eaLnBrk="1" hangingPunct="1">
              <a:buFontTx/>
              <a:buAutoNum type="alphaUcPeriod"/>
            </a:pPr>
            <a:r>
              <a:rPr lang="en-US" sz="2800" smtClean="0">
                <a:latin typeface="Rockwell" pitchFamily="18" charset="0"/>
              </a:rPr>
              <a:t>Play a pre-recorded emergency alert tone followed by your call sign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9741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9741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5"/>
          <p:cNvSpPr>
            <a:spLocks noGrp="1"/>
          </p:cNvSpPr>
          <p:nvPr>
            <p:ph type="sldNum" sz="quarter" idx="12"/>
          </p:nvPr>
        </p:nvSpPr>
        <p:spPr>
          <a:noFill/>
          <a:ln>
            <a:miter lim="800000"/>
            <a:headEnd/>
            <a:tailEnd/>
          </a:ln>
        </p:spPr>
        <p:txBody>
          <a:bodyPr/>
          <a:lstStyle/>
          <a:p>
            <a:fld id="{2B652E14-EB3A-46B5-B67D-398BB5AA08F6}" type="slidenum">
              <a:rPr lang="en-US"/>
              <a:pPr/>
              <a:t>145</a:t>
            </a:fld>
            <a:endParaRPr lang="en-US"/>
          </a:p>
        </p:txBody>
      </p:sp>
      <p:sp>
        <p:nvSpPr>
          <p:cNvPr id="150531" name="Rectangle 2"/>
          <p:cNvSpPr>
            <a:spLocks noGrp="1" noChangeArrowheads="1"/>
          </p:cNvSpPr>
          <p:nvPr>
            <p:ph type="title"/>
          </p:nvPr>
        </p:nvSpPr>
        <p:spPr>
          <a:xfrm>
            <a:off x="0" y="587375"/>
            <a:ext cx="9144000" cy="868363"/>
          </a:xfrm>
        </p:spPr>
        <p:txBody>
          <a:bodyPr/>
          <a:lstStyle/>
          <a:p>
            <a:pPr eaLnBrk="1" hangingPunct="1"/>
            <a:r>
              <a:rPr lang="en-US" sz="3600" smtClean="0"/>
              <a:t>T2C07	</a:t>
            </a:r>
            <a:r>
              <a:rPr lang="en-US" sz="2800" smtClean="0">
                <a:latin typeface="Rockwell" pitchFamily="18" charset="0"/>
              </a:rPr>
              <a:t>What should you do to minimize 				disruptions to an emergency traffic net 		once you have checked in?</a:t>
            </a:r>
          </a:p>
        </p:txBody>
      </p:sp>
      <p:sp>
        <p:nvSpPr>
          <p:cNvPr id="1298435" name="Rectangle 3"/>
          <p:cNvSpPr>
            <a:spLocks noGrp="1" noChangeArrowheads="1"/>
          </p:cNvSpPr>
          <p:nvPr>
            <p:ph type="body" idx="1"/>
          </p:nvPr>
        </p:nvSpPr>
        <p:spPr/>
        <p:txBody>
          <a:bodyPr/>
          <a:lstStyle/>
          <a:p>
            <a:pPr marL="533400" indent="-533400" eaLnBrk="1" hangingPunct="1">
              <a:lnSpc>
                <a:spcPct val="90000"/>
              </a:lnSpc>
              <a:buFontTx/>
              <a:buAutoNum type="alphaUcPeriod"/>
            </a:pPr>
            <a:r>
              <a:rPr lang="en-US" sz="2800" smtClean="0">
                <a:latin typeface="Rockwell" pitchFamily="18" charset="0"/>
              </a:rPr>
              <a:t>Whenever the net frequency is quiet, announce your call sign and location</a:t>
            </a:r>
          </a:p>
          <a:p>
            <a:pPr marL="533400" indent="-533400" eaLnBrk="1" hangingPunct="1">
              <a:lnSpc>
                <a:spcPct val="90000"/>
              </a:lnSpc>
              <a:buFontTx/>
              <a:buAutoNum type="alphaUcPeriod"/>
            </a:pPr>
            <a:r>
              <a:rPr lang="en-US" sz="2800" smtClean="0">
                <a:latin typeface="Rockwell" pitchFamily="18" charset="0"/>
              </a:rPr>
              <a:t>Move 5 kHz away from the net's frequency and use high power to ask other hams to keep clear of the net frequency</a:t>
            </a:r>
          </a:p>
          <a:p>
            <a:pPr marL="533400" indent="-533400" eaLnBrk="1" hangingPunct="1">
              <a:lnSpc>
                <a:spcPct val="90000"/>
              </a:lnSpc>
              <a:buFontTx/>
              <a:buAutoNum type="alphaUcPeriod"/>
            </a:pPr>
            <a:r>
              <a:rPr lang="en-US" sz="2800" smtClean="0">
                <a:latin typeface="Rockwell" pitchFamily="18" charset="0"/>
              </a:rPr>
              <a:t>Do not transmit on the net frequency until asked to do so by the net control station</a:t>
            </a:r>
          </a:p>
          <a:p>
            <a:pPr marL="533400" indent="-533400" eaLnBrk="1" hangingPunct="1">
              <a:lnSpc>
                <a:spcPct val="90000"/>
              </a:lnSpc>
              <a:buFontTx/>
              <a:buAutoNum type="alphaUcPeriod"/>
            </a:pPr>
            <a:r>
              <a:rPr lang="en-US" sz="2800" smtClean="0">
                <a:latin typeface="Rockwell" pitchFamily="18" charset="0"/>
              </a:rPr>
              <a:t>Wait until the net frequency is quiet, then ask for any emergency traffic for your area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9843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9843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a:ln>
            <a:miter lim="800000"/>
            <a:headEnd/>
            <a:tailEnd/>
          </a:ln>
        </p:spPr>
        <p:txBody>
          <a:bodyPr/>
          <a:lstStyle/>
          <a:p>
            <a:fld id="{4D1D64A3-330F-477C-A16A-1DD4526FD7E9}" type="slidenum">
              <a:rPr lang="en-US"/>
              <a:pPr/>
              <a:t>146</a:t>
            </a:fld>
            <a:endParaRPr lang="en-US"/>
          </a:p>
        </p:txBody>
      </p:sp>
      <p:sp>
        <p:nvSpPr>
          <p:cNvPr id="151555" name="Rectangle 2"/>
          <p:cNvSpPr>
            <a:spLocks noGrp="1" noChangeArrowheads="1"/>
          </p:cNvSpPr>
          <p:nvPr>
            <p:ph type="title"/>
          </p:nvPr>
        </p:nvSpPr>
        <p:spPr>
          <a:xfrm>
            <a:off x="231775" y="471488"/>
            <a:ext cx="8642350" cy="868362"/>
          </a:xfrm>
        </p:spPr>
        <p:txBody>
          <a:bodyPr/>
          <a:lstStyle/>
          <a:p>
            <a:pPr eaLnBrk="1" hangingPunct="1"/>
            <a:r>
              <a:rPr lang="en-US" sz="3600" smtClean="0"/>
              <a:t>T2C08	</a:t>
            </a:r>
            <a:r>
              <a:rPr lang="en-US" sz="2400" smtClean="0">
                <a:latin typeface="Rockwell" pitchFamily="18" charset="0"/>
              </a:rPr>
              <a:t>What is usually considered to be the most 			important job of an amateur operator when 			handling emergency traffic messages?</a:t>
            </a:r>
          </a:p>
        </p:txBody>
      </p:sp>
      <p:sp>
        <p:nvSpPr>
          <p:cNvPr id="1299459" name="Rectangle 3"/>
          <p:cNvSpPr>
            <a:spLocks noGrp="1" noChangeArrowheads="1"/>
          </p:cNvSpPr>
          <p:nvPr>
            <p:ph type="body" idx="1"/>
          </p:nvPr>
        </p:nvSpPr>
        <p:spPr>
          <a:xfrm>
            <a:off x="250825" y="1706563"/>
            <a:ext cx="8661400" cy="4065587"/>
          </a:xfrm>
        </p:spPr>
        <p:txBody>
          <a:bodyPr/>
          <a:lstStyle/>
          <a:p>
            <a:pPr marL="609600" indent="-609600" eaLnBrk="1" hangingPunct="1">
              <a:buFontTx/>
              <a:buAutoNum type="alphaUcPeriod"/>
            </a:pPr>
            <a:r>
              <a:rPr lang="en-US" sz="2800" smtClean="0">
                <a:latin typeface="Rockwell" pitchFamily="18" charset="0"/>
              </a:rPr>
              <a:t>Passing messages exactly as written, spoken or as received</a:t>
            </a:r>
          </a:p>
          <a:p>
            <a:pPr marL="609600" indent="-609600" eaLnBrk="1" hangingPunct="1">
              <a:buFontTx/>
              <a:buAutoNum type="alphaUcPeriod"/>
            </a:pPr>
            <a:r>
              <a:rPr lang="en-US" sz="2800" smtClean="0">
                <a:latin typeface="Rockwell" pitchFamily="18" charset="0"/>
              </a:rPr>
              <a:t>Estimating the number of people affected by the disaster</a:t>
            </a:r>
          </a:p>
          <a:p>
            <a:pPr marL="609600" indent="-609600" eaLnBrk="1" hangingPunct="1">
              <a:buFontTx/>
              <a:buAutoNum type="alphaUcPeriod"/>
            </a:pPr>
            <a:r>
              <a:rPr lang="en-US" sz="2800" smtClean="0">
                <a:latin typeface="Rockwell" pitchFamily="18" charset="0"/>
              </a:rPr>
              <a:t>Communicating messages to the news media for broadcast outside the disaster area</a:t>
            </a:r>
          </a:p>
          <a:p>
            <a:pPr marL="609600" indent="-609600" eaLnBrk="1" hangingPunct="1">
              <a:buFontTx/>
              <a:buAutoNum type="alphaUcPeriod"/>
            </a:pPr>
            <a:r>
              <a:rPr lang="en-US" sz="2800" smtClean="0">
                <a:latin typeface="Rockwell" pitchFamily="18" charset="0"/>
              </a:rPr>
              <a:t>Broadcasting emergency information to the general public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29945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29945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a:ln>
            <a:miter lim="800000"/>
            <a:headEnd/>
            <a:tailEnd/>
          </a:ln>
        </p:spPr>
        <p:txBody>
          <a:bodyPr/>
          <a:lstStyle/>
          <a:p>
            <a:fld id="{60DAAC41-45E4-4154-8522-30E324B43929}" type="slidenum">
              <a:rPr lang="en-US"/>
              <a:pPr/>
              <a:t>147</a:t>
            </a:fld>
            <a:endParaRPr lang="en-US"/>
          </a:p>
        </p:txBody>
      </p:sp>
      <p:sp>
        <p:nvSpPr>
          <p:cNvPr id="152579" name="Rectangle 2"/>
          <p:cNvSpPr>
            <a:spLocks noGrp="1" noChangeArrowheads="1"/>
          </p:cNvSpPr>
          <p:nvPr>
            <p:ph type="title"/>
          </p:nvPr>
        </p:nvSpPr>
        <p:spPr>
          <a:xfrm>
            <a:off x="0" y="317500"/>
            <a:ext cx="9144000" cy="868363"/>
          </a:xfrm>
        </p:spPr>
        <p:txBody>
          <a:bodyPr/>
          <a:lstStyle/>
          <a:p>
            <a:pPr eaLnBrk="1" hangingPunct="1"/>
            <a:r>
              <a:rPr lang="en-US" sz="3600" smtClean="0"/>
              <a:t>T2C09	</a:t>
            </a:r>
            <a:r>
              <a:rPr lang="en-US" sz="1700" smtClean="0"/>
              <a:t>When may an amateur station use any means of radio communications at 		its disposal for essential communications in connection with immediate 		safety of human life and protection of property?</a:t>
            </a:r>
          </a:p>
        </p:txBody>
      </p:sp>
      <p:sp>
        <p:nvSpPr>
          <p:cNvPr id="1300483"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Only when FEMA authorizes it by declaring an emergency</a:t>
            </a:r>
          </a:p>
          <a:p>
            <a:pPr marL="609600" indent="-609600" eaLnBrk="1" hangingPunct="1">
              <a:buFontTx/>
              <a:buAutoNum type="alphaUcPeriod"/>
            </a:pPr>
            <a:r>
              <a:rPr lang="en-US" sz="2800" smtClean="0">
                <a:latin typeface="Rockwell" pitchFamily="18" charset="0"/>
              </a:rPr>
              <a:t>When normal communications systems are not available</a:t>
            </a:r>
          </a:p>
          <a:p>
            <a:pPr marL="609600" indent="-609600" eaLnBrk="1" hangingPunct="1">
              <a:buFontTx/>
              <a:buAutoNum type="alphaUcPeriod"/>
            </a:pPr>
            <a:r>
              <a:rPr lang="en-US" sz="2800" smtClean="0">
                <a:latin typeface="Rockwell" pitchFamily="18" charset="0"/>
              </a:rPr>
              <a:t>Only when RACES authorizes it by declaring an emergency</a:t>
            </a:r>
          </a:p>
          <a:p>
            <a:pPr marL="609600" indent="-609600" eaLnBrk="1" hangingPunct="1">
              <a:buFontTx/>
              <a:buAutoNum type="alphaUcPeriod"/>
            </a:pPr>
            <a:r>
              <a:rPr lang="en-US" sz="2800" smtClean="0">
                <a:latin typeface="Rockwell" pitchFamily="18" charset="0"/>
              </a:rPr>
              <a:t>Only when authorized by the local MARS program director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0048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0048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5"/>
          <p:cNvSpPr>
            <a:spLocks noGrp="1"/>
          </p:cNvSpPr>
          <p:nvPr>
            <p:ph type="sldNum" sz="quarter" idx="12"/>
          </p:nvPr>
        </p:nvSpPr>
        <p:spPr>
          <a:noFill/>
          <a:ln>
            <a:miter lim="800000"/>
            <a:headEnd/>
            <a:tailEnd/>
          </a:ln>
        </p:spPr>
        <p:txBody>
          <a:bodyPr/>
          <a:lstStyle/>
          <a:p>
            <a:fld id="{81630A76-870A-4686-9ADC-7C898AD88DE2}" type="slidenum">
              <a:rPr lang="en-US"/>
              <a:pPr/>
              <a:t>148</a:t>
            </a:fld>
            <a:endParaRPr lang="en-US"/>
          </a:p>
        </p:txBody>
      </p:sp>
      <p:sp>
        <p:nvSpPr>
          <p:cNvPr id="153603" name="Rectangle 2"/>
          <p:cNvSpPr>
            <a:spLocks noGrp="1" noChangeArrowheads="1"/>
          </p:cNvSpPr>
          <p:nvPr>
            <p:ph type="title"/>
          </p:nvPr>
        </p:nvSpPr>
        <p:spPr/>
        <p:txBody>
          <a:bodyPr/>
          <a:lstStyle/>
          <a:p>
            <a:pPr eaLnBrk="1" hangingPunct="1"/>
            <a:r>
              <a:rPr lang="en-US" sz="3600" smtClean="0"/>
              <a:t>T2C10	</a:t>
            </a:r>
            <a:r>
              <a:rPr lang="en-US" sz="2800" smtClean="0">
                <a:latin typeface="Rockwell" pitchFamily="18" charset="0"/>
              </a:rPr>
              <a:t>What is the preamble in a formal traffic 		message?</a:t>
            </a:r>
          </a:p>
        </p:txBody>
      </p:sp>
      <p:sp>
        <p:nvSpPr>
          <p:cNvPr id="1301507" name="Rectangle 3"/>
          <p:cNvSpPr>
            <a:spLocks noGrp="1" noChangeArrowheads="1"/>
          </p:cNvSpPr>
          <p:nvPr>
            <p:ph type="body" idx="1"/>
          </p:nvPr>
        </p:nvSpPr>
        <p:spPr>
          <a:xfrm>
            <a:off x="461963" y="1739900"/>
            <a:ext cx="8007350" cy="3565525"/>
          </a:xfrm>
        </p:spPr>
        <p:txBody>
          <a:bodyPr/>
          <a:lstStyle/>
          <a:p>
            <a:pPr marL="609600" indent="-609600" eaLnBrk="1" hangingPunct="1">
              <a:buFontTx/>
              <a:buAutoNum type="alphaUcPeriod"/>
            </a:pPr>
            <a:r>
              <a:rPr lang="en-US" sz="2800" smtClean="0">
                <a:latin typeface="Rockwell" pitchFamily="18" charset="0"/>
              </a:rPr>
              <a:t>The first paragraph of the message text</a:t>
            </a:r>
          </a:p>
          <a:p>
            <a:pPr marL="609600" indent="-609600" eaLnBrk="1" hangingPunct="1">
              <a:buFontTx/>
              <a:buAutoNum type="alphaUcPeriod"/>
            </a:pPr>
            <a:r>
              <a:rPr lang="en-US" sz="2800" smtClean="0">
                <a:latin typeface="Rockwell" pitchFamily="18" charset="0"/>
              </a:rPr>
              <a:t>The message number</a:t>
            </a:r>
          </a:p>
          <a:p>
            <a:pPr marL="609600" indent="-609600" eaLnBrk="1" hangingPunct="1">
              <a:buFontTx/>
              <a:buAutoNum type="alphaUcPeriod"/>
            </a:pPr>
            <a:r>
              <a:rPr lang="en-US" sz="2800" smtClean="0">
                <a:latin typeface="Rockwell" pitchFamily="18" charset="0"/>
              </a:rPr>
              <a:t>The priority handling indicator for the message</a:t>
            </a:r>
          </a:p>
          <a:p>
            <a:pPr marL="609600" indent="-609600" eaLnBrk="1" hangingPunct="1">
              <a:buFontTx/>
              <a:buAutoNum type="alphaUcPeriod"/>
            </a:pPr>
            <a:r>
              <a:rPr lang="en-US" sz="2800" smtClean="0">
                <a:latin typeface="Rockwell" pitchFamily="18" charset="0"/>
              </a:rPr>
              <a:t>The information needed to track the message as it passes through the amateur radio traffic handling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0150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0150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a:ln>
            <a:miter lim="800000"/>
            <a:headEnd/>
            <a:tailEnd/>
          </a:ln>
        </p:spPr>
        <p:txBody>
          <a:bodyPr/>
          <a:lstStyle/>
          <a:p>
            <a:fld id="{7D9F8CCC-2DCA-44B5-BEDE-72BA057D1601}" type="slidenum">
              <a:rPr lang="en-US"/>
              <a:pPr/>
              <a:t>149</a:t>
            </a:fld>
            <a:endParaRPr lang="en-US"/>
          </a:p>
        </p:txBody>
      </p:sp>
      <p:sp>
        <p:nvSpPr>
          <p:cNvPr id="154627" name="Rectangle 2"/>
          <p:cNvSpPr>
            <a:spLocks noGrp="1" noChangeArrowheads="1"/>
          </p:cNvSpPr>
          <p:nvPr>
            <p:ph type="title"/>
          </p:nvPr>
        </p:nvSpPr>
        <p:spPr/>
        <p:txBody>
          <a:bodyPr/>
          <a:lstStyle/>
          <a:p>
            <a:pPr eaLnBrk="1" hangingPunct="1"/>
            <a:r>
              <a:rPr lang="en-US" sz="3600" smtClean="0"/>
              <a:t>T2C11	</a:t>
            </a:r>
            <a:r>
              <a:rPr lang="en-US" sz="2800" smtClean="0">
                <a:latin typeface="Rockwell" pitchFamily="18" charset="0"/>
              </a:rPr>
              <a:t>What is meant by the term "check" in 			reference to a formal traffic message?</a:t>
            </a:r>
          </a:p>
        </p:txBody>
      </p:sp>
      <p:sp>
        <p:nvSpPr>
          <p:cNvPr id="1302531"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The check is a count of the number of words or word equivalents in the text portion of the message</a:t>
            </a:r>
          </a:p>
          <a:p>
            <a:pPr marL="609600" indent="-609600" eaLnBrk="1" hangingPunct="1">
              <a:buFontTx/>
              <a:buAutoNum type="alphaUcPeriod"/>
            </a:pPr>
            <a:r>
              <a:rPr lang="en-US" sz="2800" smtClean="0">
                <a:latin typeface="Rockwell" pitchFamily="18" charset="0"/>
              </a:rPr>
              <a:t>The check is the value of a money order attached to the message</a:t>
            </a:r>
          </a:p>
          <a:p>
            <a:pPr marL="609600" indent="-609600" eaLnBrk="1" hangingPunct="1">
              <a:buFontTx/>
              <a:buAutoNum type="alphaUcPeriod"/>
            </a:pPr>
            <a:r>
              <a:rPr lang="en-US" sz="2800" smtClean="0">
                <a:latin typeface="Rockwell" pitchFamily="18" charset="0"/>
              </a:rPr>
              <a:t>The check is a list of stations that have relayed the message</a:t>
            </a:r>
          </a:p>
          <a:p>
            <a:pPr marL="609600" indent="-609600" eaLnBrk="1" hangingPunct="1">
              <a:buFontTx/>
              <a:buAutoNum type="alphaUcPeriod"/>
            </a:pPr>
            <a:r>
              <a:rPr lang="en-US" sz="2800" smtClean="0">
                <a:latin typeface="Rockwell" pitchFamily="18" charset="0"/>
              </a:rPr>
              <a:t>The check is a box on the message form that tells you the message was received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0253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0253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miter lim="800000"/>
            <a:headEnd/>
            <a:tailEnd/>
          </a:ln>
        </p:spPr>
        <p:txBody>
          <a:bodyPr/>
          <a:lstStyle/>
          <a:p>
            <a:fld id="{C0CBEE77-9A5B-4889-AA7C-B57CFFAC1646}" type="slidenum">
              <a:rPr lang="en-US"/>
              <a:pPr/>
              <a:t>15</a:t>
            </a:fld>
            <a:endParaRPr lang="en-US"/>
          </a:p>
        </p:txBody>
      </p:sp>
      <p:sp>
        <p:nvSpPr>
          <p:cNvPr id="17411" name="Rectangle 2"/>
          <p:cNvSpPr>
            <a:spLocks noGrp="1" noChangeArrowheads="1"/>
          </p:cNvSpPr>
          <p:nvPr>
            <p:ph type="title"/>
          </p:nvPr>
        </p:nvSpPr>
        <p:spPr>
          <a:xfrm>
            <a:off x="0" y="1047750"/>
            <a:ext cx="8912225" cy="614363"/>
          </a:xfrm>
        </p:spPr>
        <p:txBody>
          <a:bodyPr/>
          <a:lstStyle/>
          <a:p>
            <a:pPr eaLnBrk="1" hangingPunct="1"/>
            <a:r>
              <a:rPr lang="en-US" sz="2600" b="1" smtClean="0">
                <a:latin typeface="Rockwell" pitchFamily="18" charset="0"/>
              </a:rPr>
              <a:t>T1C: </a:t>
            </a:r>
            <a:r>
              <a:rPr lang="en-US" sz="1800" b="1" smtClean="0"/>
              <a:t>	</a:t>
            </a:r>
            <a:r>
              <a:rPr lang="en-US" sz="1600" b="1" smtClean="0">
                <a:latin typeface="Rockwell" pitchFamily="18" charset="0"/>
              </a:rPr>
              <a:t>Operator classes and station call signs; operator classes, sequential, special 	event, and vanity call sign systems, international communications, reciprocal 	operation, station license and licensee, places where the amateur service is 	regulated by the FCC, name and address on ULS, license term, renewal, grace 	period.</a:t>
            </a:r>
            <a:br>
              <a:rPr lang="en-US" sz="1600" b="1" smtClean="0">
                <a:latin typeface="Rockwell" pitchFamily="18" charset="0"/>
              </a:rPr>
            </a:br>
            <a:r>
              <a:rPr lang="en-US" sz="1800" b="1" smtClean="0">
                <a:solidFill>
                  <a:srgbClr val="0099FF"/>
                </a:solidFill>
              </a:rPr>
              <a:t>			         	</a:t>
            </a:r>
          </a:p>
        </p:txBody>
      </p:sp>
      <p:sp>
        <p:nvSpPr>
          <p:cNvPr id="484355" name="Rectangle 3"/>
          <p:cNvSpPr>
            <a:spLocks noGrp="1" noChangeArrowheads="1"/>
          </p:cNvSpPr>
          <p:nvPr>
            <p:ph type="body" idx="1"/>
          </p:nvPr>
        </p:nvSpPr>
        <p:spPr>
          <a:xfrm>
            <a:off x="0" y="1470025"/>
            <a:ext cx="8682038" cy="5387975"/>
          </a:xfrm>
        </p:spPr>
        <p:txBody>
          <a:bodyPr/>
          <a:lstStyle/>
          <a:p>
            <a:pPr lvl="1" eaLnBrk="1" hangingPunct="1"/>
            <a:r>
              <a:rPr lang="en-US" sz="1200" smtClean="0">
                <a:latin typeface="Rockwell" pitchFamily="18" charset="0"/>
              </a:rPr>
              <a:t>T1C7   </a:t>
            </a:r>
            <a:r>
              <a:rPr lang="en-US" sz="2000" smtClean="0">
                <a:latin typeface="Rockwell" pitchFamily="18" charset="0"/>
              </a:rPr>
              <a:t>Revocation of the station license or suspension of the operator license may result when correspondence from the FCC is returned as undeliverable because the grantee failed to provide the correct mailing address.</a:t>
            </a:r>
          </a:p>
          <a:p>
            <a:pPr lvl="1" eaLnBrk="1" hangingPunct="1"/>
            <a:endParaRPr lang="en-US" sz="800" smtClean="0">
              <a:latin typeface="Rockwell" pitchFamily="18" charset="0"/>
            </a:endParaRPr>
          </a:p>
          <a:p>
            <a:pPr lvl="2" eaLnBrk="1" hangingPunct="1"/>
            <a:r>
              <a:rPr lang="en-US" sz="1000" b="1" smtClean="0">
                <a:solidFill>
                  <a:srgbClr val="FF0000"/>
                </a:solidFill>
              </a:rPr>
              <a:t>The FCC has suspended two Amateur Radio licenses because the holders had failed to maintain correct mailing addresses in the Commission's licensee database.</a:t>
            </a:r>
            <a:r>
              <a:rPr lang="en-US" sz="1000" b="1" smtClean="0"/>
              <a:t> </a:t>
            </a:r>
            <a:endParaRPr lang="en-US" sz="1000" smtClean="0"/>
          </a:p>
          <a:p>
            <a:pPr lvl="2" eaLnBrk="1" hangingPunct="1"/>
            <a:r>
              <a:rPr lang="en-US" sz="1000" smtClean="0"/>
              <a:t>Special Counsel in the FCC Spectrum Enforcement Division Riley Hollingsworth wrote </a:t>
            </a:r>
            <a:r>
              <a:rPr lang="en-US" sz="1000" b="1" smtClean="0"/>
              <a:t>Larry L. Smith, KC7LJR, of Middleton, Idaho, and Larry J. Maniag, KD7JTG, of Payson, Arizona,</a:t>
            </a:r>
            <a:r>
              <a:rPr lang="en-US" sz="1000" smtClean="0"/>
              <a:t> on June 28, 2006 to inform them the FCC was suspending their Technician tickets for the remainder of their license terms or until each licensee provides a valid mailing address.                </a:t>
            </a:r>
            <a:r>
              <a:rPr lang="en-US" sz="1000" smtClean="0">
                <a:solidFill>
                  <a:schemeClr val="accent2"/>
                </a:solidFill>
              </a:rPr>
              <a:t>http://www.arrl.org/news/stories/2006/07/18/100/</a:t>
            </a:r>
          </a:p>
          <a:p>
            <a:pPr lvl="1" eaLnBrk="1" hangingPunct="1"/>
            <a:r>
              <a:rPr lang="en-US" sz="1200" smtClean="0">
                <a:latin typeface="Rockwell" pitchFamily="18" charset="0"/>
              </a:rPr>
              <a:t>T1C8         </a:t>
            </a:r>
            <a:r>
              <a:rPr lang="en-US" sz="2000" smtClean="0">
                <a:latin typeface="Rockwell" pitchFamily="18" charset="0"/>
              </a:rPr>
              <a:t>The normal term for an FCC-issued primary station/operator license grant is ten years.</a:t>
            </a:r>
          </a:p>
          <a:p>
            <a:pPr lvl="1" eaLnBrk="1" hangingPunct="1"/>
            <a:endParaRPr lang="en-US" sz="2000" smtClean="0">
              <a:latin typeface="Rockwell" pitchFamily="18" charset="0"/>
            </a:endParaRPr>
          </a:p>
        </p:txBody>
      </p:sp>
      <p:pic>
        <p:nvPicPr>
          <p:cNvPr id="484356" name="Picture 12"/>
          <p:cNvPicPr>
            <a:picLocks noChangeAspect="1" noChangeArrowheads="1"/>
          </p:cNvPicPr>
          <p:nvPr/>
        </p:nvPicPr>
        <p:blipFill>
          <a:blip r:embed="rId2" cstate="print"/>
          <a:srcRect/>
          <a:stretch>
            <a:fillRect/>
          </a:stretch>
        </p:blipFill>
        <p:spPr bwMode="auto">
          <a:xfrm>
            <a:off x="6991350" y="4081463"/>
            <a:ext cx="1925638" cy="2606675"/>
          </a:xfrm>
          <a:prstGeom prst="rect">
            <a:avLst/>
          </a:prstGeom>
          <a:noFill/>
          <a:ln w="12700" cap="sq">
            <a:noFill/>
            <a:miter lim="800000"/>
            <a:headEnd type="none" w="sm" len="sm"/>
            <a:tailEnd type="none" w="sm" len="sm"/>
          </a:ln>
        </p:spPr>
      </p:pic>
      <p:pic>
        <p:nvPicPr>
          <p:cNvPr id="484357" name="Picture 13"/>
          <p:cNvPicPr>
            <a:picLocks noChangeAspect="1" noChangeArrowheads="1"/>
          </p:cNvPicPr>
          <p:nvPr/>
        </p:nvPicPr>
        <p:blipFill>
          <a:blip r:embed="rId3" cstate="print"/>
          <a:srcRect/>
          <a:stretch>
            <a:fillRect/>
          </a:stretch>
        </p:blipFill>
        <p:spPr bwMode="auto">
          <a:xfrm>
            <a:off x="1268413" y="4927600"/>
            <a:ext cx="5045075" cy="164147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84355">
                                            <p:txEl>
                                              <p:pRg st="0" end="0"/>
                                            </p:txEl>
                                          </p:spTgt>
                                        </p:tgtEl>
                                        <p:attrNameLst>
                                          <p:attrName>style.visibility</p:attrName>
                                        </p:attrNameLst>
                                      </p:cBhvr>
                                      <p:to>
                                        <p:strVal val="visible"/>
                                      </p:to>
                                    </p:set>
                                    <p:animEffect transition="in" filter="wipe(up)">
                                      <p:cBhvr>
                                        <p:cTn id="7" dur="500"/>
                                        <p:tgtEl>
                                          <p:spTgt spid="4843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84355">
                                            <p:txEl>
                                              <p:pRg st="2" end="2"/>
                                            </p:txEl>
                                          </p:spTgt>
                                        </p:tgtEl>
                                        <p:attrNameLst>
                                          <p:attrName>style.visibility</p:attrName>
                                        </p:attrNameLst>
                                      </p:cBhvr>
                                      <p:to>
                                        <p:strVal val="visible"/>
                                      </p:to>
                                    </p:set>
                                    <p:animEffect transition="in" filter="wipe(left)">
                                      <p:cBhvr>
                                        <p:cTn id="12" dur="500"/>
                                        <p:tgtEl>
                                          <p:spTgt spid="4843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84355">
                                            <p:txEl>
                                              <p:pRg st="3" end="3"/>
                                            </p:txEl>
                                          </p:spTgt>
                                        </p:tgtEl>
                                        <p:attrNameLst>
                                          <p:attrName>style.visibility</p:attrName>
                                        </p:attrNameLst>
                                      </p:cBhvr>
                                      <p:to>
                                        <p:strVal val="visible"/>
                                      </p:to>
                                    </p:set>
                                    <p:animEffect transition="in" filter="wipe(left)">
                                      <p:cBhvr>
                                        <p:cTn id="17" dur="500"/>
                                        <p:tgtEl>
                                          <p:spTgt spid="48435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84355">
                                            <p:txEl>
                                              <p:pRg st="4" end="4"/>
                                            </p:txEl>
                                          </p:spTgt>
                                        </p:tgtEl>
                                        <p:attrNameLst>
                                          <p:attrName>style.visibility</p:attrName>
                                        </p:attrNameLst>
                                      </p:cBhvr>
                                      <p:to>
                                        <p:strVal val="visible"/>
                                      </p:to>
                                    </p:set>
                                    <p:animEffect transition="in" filter="wipe(left)">
                                      <p:cBhvr>
                                        <p:cTn id="22" dur="500"/>
                                        <p:tgtEl>
                                          <p:spTgt spid="48435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84356"/>
                                        </p:tgtEl>
                                        <p:attrNameLst>
                                          <p:attrName>style.visibility</p:attrName>
                                        </p:attrNameLst>
                                      </p:cBhvr>
                                      <p:to>
                                        <p:strVal val="visible"/>
                                      </p:to>
                                    </p:set>
                                    <p:animEffect transition="in" filter="wipe(down)">
                                      <p:cBhvr>
                                        <p:cTn id="27" dur="500"/>
                                        <p:tgtEl>
                                          <p:spTgt spid="484356"/>
                                        </p:tgtEl>
                                      </p:cBhvr>
                                    </p:animEffect>
                                  </p:childTnLst>
                                </p:cTn>
                              </p:par>
                              <p:par>
                                <p:cTn id="28" presetID="22" presetClass="entr" presetSubtype="4" fill="hold" nodeType="withEffect">
                                  <p:stCondLst>
                                    <p:cond delay="0"/>
                                  </p:stCondLst>
                                  <p:childTnLst>
                                    <p:set>
                                      <p:cBhvr>
                                        <p:cTn id="29" dur="1" fill="hold">
                                          <p:stCondLst>
                                            <p:cond delay="0"/>
                                          </p:stCondLst>
                                        </p:cTn>
                                        <p:tgtEl>
                                          <p:spTgt spid="484357"/>
                                        </p:tgtEl>
                                        <p:attrNameLst>
                                          <p:attrName>style.visibility</p:attrName>
                                        </p:attrNameLst>
                                      </p:cBhvr>
                                      <p:to>
                                        <p:strVal val="visible"/>
                                      </p:to>
                                    </p:set>
                                    <p:animEffect transition="in" filter="wipe(down)">
                                      <p:cBhvr>
                                        <p:cTn id="30" dur="500"/>
                                        <p:tgtEl>
                                          <p:spTgt spid="484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309563" y="241300"/>
            <a:ext cx="8610600" cy="1219200"/>
          </a:xfrm>
        </p:spPr>
        <p:txBody>
          <a:bodyPr lIns="0" tIns="0" rIns="0" bIns="0" anchor="ctr">
            <a:spAutoFit/>
          </a:bodyPr>
          <a:lstStyle/>
          <a:p>
            <a:pPr algn="ct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smtClean="0"/>
              <a:t>Technician Licensing Class</a:t>
            </a:r>
            <a:br>
              <a:rPr lang="en-GB" b="1" smtClean="0"/>
            </a:br>
            <a:r>
              <a:rPr lang="en-GB" b="1" smtClean="0"/>
              <a:t>“T3”</a:t>
            </a:r>
          </a:p>
        </p:txBody>
      </p:sp>
      <p:sp>
        <p:nvSpPr>
          <p:cNvPr id="155651" name="Text Box 3"/>
          <p:cNvSpPr txBox="1">
            <a:spLocks noChangeArrowheads="1"/>
          </p:cNvSpPr>
          <p:nvPr/>
        </p:nvSpPr>
        <p:spPr bwMode="auto">
          <a:xfrm>
            <a:off x="3727450" y="4887913"/>
            <a:ext cx="3802063" cy="77946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Valid dates:</a:t>
            </a:r>
          </a:p>
          <a:p>
            <a:pPr algn="ctr">
              <a:spcBef>
                <a:spcPct val="50000"/>
              </a:spcBef>
            </a:pPr>
            <a:r>
              <a:rPr lang="en-US">
                <a:solidFill>
                  <a:srgbClr val="FF0000"/>
                </a:solidFill>
                <a:latin typeface="Rockwell" pitchFamily="18" charset="0"/>
              </a:rPr>
              <a:t>July 1, 2010 – June 30, 2014</a:t>
            </a:r>
          </a:p>
        </p:txBody>
      </p:sp>
      <p:pic>
        <p:nvPicPr>
          <p:cNvPr id="155652" name="Picture 4" descr="DIAMOND_gold"/>
          <p:cNvPicPr>
            <a:picLocks noChangeAspect="1" noChangeArrowheads="1"/>
          </p:cNvPicPr>
          <p:nvPr/>
        </p:nvPicPr>
        <p:blipFill>
          <a:blip r:embed="rId3" cstate="print"/>
          <a:srcRect/>
          <a:stretch>
            <a:fillRect/>
          </a:stretch>
        </p:blipFill>
        <p:spPr bwMode="auto">
          <a:xfrm>
            <a:off x="385763" y="1662113"/>
            <a:ext cx="1122362" cy="2459037"/>
          </a:xfrm>
          <a:prstGeom prst="rect">
            <a:avLst/>
          </a:prstGeom>
          <a:noFill/>
          <a:ln w="9525">
            <a:noFill/>
            <a:miter lim="800000"/>
            <a:headEnd/>
            <a:tailEnd/>
          </a:ln>
        </p:spPr>
      </p:pic>
      <p:pic>
        <p:nvPicPr>
          <p:cNvPr id="155653" name="Picture 5"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a:ln>
            <a:miter lim="800000"/>
            <a:headEnd/>
            <a:tailEnd/>
          </a:ln>
        </p:spPr>
        <p:txBody>
          <a:bodyPr/>
          <a:lstStyle/>
          <a:p>
            <a:fld id="{294E4E48-29E2-4FF9-9521-29FD7404419F}" type="slidenum">
              <a:rPr lang="en-US"/>
              <a:pPr/>
              <a:t>151</a:t>
            </a:fld>
            <a:endParaRPr lang="en-US"/>
          </a:p>
        </p:txBody>
      </p:sp>
      <p:sp>
        <p:nvSpPr>
          <p:cNvPr id="156675" name="Rectangle 2"/>
          <p:cNvSpPr>
            <a:spLocks noGrp="1" noChangeArrowheads="1"/>
          </p:cNvSpPr>
          <p:nvPr>
            <p:ph type="title"/>
          </p:nvPr>
        </p:nvSpPr>
        <p:spPr/>
        <p:txBody>
          <a:bodyPr/>
          <a:lstStyle/>
          <a:p>
            <a:pPr algn="ctr" eaLnBrk="1" hangingPunct="1"/>
            <a:r>
              <a:rPr lang="en-US" sz="2800" smtClean="0"/>
              <a:t>Amateur Radio Technician Class</a:t>
            </a:r>
            <a:br>
              <a:rPr lang="en-US" sz="2800" smtClean="0"/>
            </a:br>
            <a:r>
              <a:rPr lang="en-US" sz="2800" smtClean="0"/>
              <a:t>Element 2 Course Presentation</a:t>
            </a:r>
          </a:p>
        </p:txBody>
      </p:sp>
      <p:sp>
        <p:nvSpPr>
          <p:cNvPr id="1305603" name="Rectangle 3"/>
          <p:cNvSpPr>
            <a:spLocks noGrp="1" noChangeArrowheads="1"/>
          </p:cNvSpPr>
          <p:nvPr>
            <p:ph type="body" idx="1"/>
          </p:nvPr>
        </p:nvSpPr>
        <p:spPr/>
        <p:txBody>
          <a:bodyPr/>
          <a:lstStyle/>
          <a:p>
            <a:pPr eaLnBrk="1" hangingPunct="1">
              <a:lnSpc>
                <a:spcPct val="80000"/>
              </a:lnSpc>
            </a:pPr>
            <a:endParaRPr lang="en-US" sz="2400" b="1" smtClean="0"/>
          </a:p>
          <a:p>
            <a:pPr eaLnBrk="1" hangingPunct="1">
              <a:lnSpc>
                <a:spcPct val="80000"/>
              </a:lnSpc>
              <a:buClr>
                <a:schemeClr val="accent2"/>
              </a:buClr>
              <a:buFont typeface="Wingdings" pitchFamily="2" charset="2"/>
              <a:buChar char="Ø"/>
            </a:pPr>
            <a:r>
              <a:rPr lang="en-US" sz="1800" b="1" smtClean="0">
                <a:latin typeface="Rockwell" pitchFamily="18" charset="0"/>
              </a:rPr>
              <a:t>ELEMENT 2 SUB-ELEMENTS</a:t>
            </a:r>
          </a:p>
          <a:p>
            <a:pPr eaLnBrk="1" hangingPunct="1">
              <a:lnSpc>
                <a:spcPct val="80000"/>
              </a:lnSpc>
            </a:pPr>
            <a:endParaRPr lang="en-US" sz="1000" b="1" smtClean="0">
              <a:latin typeface="Rockwell" pitchFamily="18" charset="0"/>
            </a:endParaRPr>
          </a:p>
          <a:p>
            <a:pPr lvl="1" eaLnBrk="1" hangingPunct="1">
              <a:lnSpc>
                <a:spcPct val="80000"/>
              </a:lnSpc>
            </a:pPr>
            <a:r>
              <a:rPr lang="en-US" sz="1600" b="1" smtClean="0">
                <a:latin typeface="Rockwell" pitchFamily="18" charset="0"/>
              </a:rPr>
              <a:t>T1 - FCC Rules, descriptions and definitions for the amateur radio service, operator and station license responsibilities.</a:t>
            </a:r>
          </a:p>
          <a:p>
            <a:pPr lvl="1" eaLnBrk="1" hangingPunct="1">
              <a:lnSpc>
                <a:spcPct val="80000"/>
              </a:lnSpc>
            </a:pPr>
            <a:r>
              <a:rPr lang="en-US" sz="1600" b="1" smtClean="0">
                <a:latin typeface="Rockwell" pitchFamily="18" charset="0"/>
              </a:rPr>
              <a:t>T2 – Operating Procedures</a:t>
            </a:r>
          </a:p>
          <a:p>
            <a:pPr lvl="1" eaLnBrk="1" hangingPunct="1">
              <a:lnSpc>
                <a:spcPct val="80000"/>
              </a:lnSpc>
              <a:buFont typeface="Wingdings" pitchFamily="2" charset="2"/>
              <a:buChar char="Ø"/>
            </a:pPr>
            <a:r>
              <a:rPr lang="en-US" sz="1600" b="1" smtClean="0">
                <a:latin typeface="Rockwell" pitchFamily="18" charset="0"/>
              </a:rPr>
              <a:t>T3 – Radio wave characteristics, radio and electromagnetic properties, 	     propagation modes</a:t>
            </a:r>
          </a:p>
          <a:p>
            <a:pPr lvl="1" eaLnBrk="1" hangingPunct="1">
              <a:lnSpc>
                <a:spcPct val="80000"/>
              </a:lnSpc>
            </a:pPr>
            <a:r>
              <a:rPr lang="en-US" sz="1600" b="1" smtClean="0">
                <a:latin typeface="Rockwell" pitchFamily="18" charset="0"/>
              </a:rPr>
              <a:t>T4 – Amateur radio practices and station set up</a:t>
            </a:r>
          </a:p>
          <a:p>
            <a:pPr lvl="1" eaLnBrk="1" hangingPunct="1">
              <a:lnSpc>
                <a:spcPct val="80000"/>
              </a:lnSpc>
            </a:pPr>
            <a:r>
              <a:rPr lang="en-US" sz="1600" b="1" smtClean="0">
                <a:latin typeface="Rockwell" pitchFamily="18" charset="0"/>
              </a:rPr>
              <a:t>T5 – Electrical principles, math for electronics, electronic principles, Ohm’s Law</a:t>
            </a:r>
          </a:p>
          <a:p>
            <a:pPr lvl="1" eaLnBrk="1" hangingPunct="1">
              <a:lnSpc>
                <a:spcPct val="80000"/>
              </a:lnSpc>
            </a:pPr>
            <a:r>
              <a:rPr lang="en-US" sz="1600" b="1" smtClean="0">
                <a:latin typeface="Rockwell" pitchFamily="18" charset="0"/>
              </a:rPr>
              <a:t>T6 – Electrical components, semiconductors, circuit diagrams, component    functions</a:t>
            </a:r>
          </a:p>
          <a:p>
            <a:pPr lvl="1" eaLnBrk="1" hangingPunct="1">
              <a:lnSpc>
                <a:spcPct val="80000"/>
              </a:lnSpc>
            </a:pPr>
            <a:r>
              <a:rPr lang="en-US" sz="1600" b="1" smtClean="0">
                <a:latin typeface="Rockwell" pitchFamily="18" charset="0"/>
              </a:rPr>
              <a:t>T7 – Station equipment, common transmitter and receiver problems, antenna measurements and troubleshooting, basic repair and testing</a:t>
            </a:r>
          </a:p>
          <a:p>
            <a:pPr lvl="1" eaLnBrk="1" hangingPunct="1">
              <a:lnSpc>
                <a:spcPct val="80000"/>
              </a:lnSpc>
            </a:pPr>
            <a:r>
              <a:rPr lang="en-US" sz="1600" b="1" smtClean="0">
                <a:latin typeface="Rockwell" pitchFamily="18" charset="0"/>
              </a:rPr>
              <a:t>T8 – Modulation modes, amateur satellite operation, operating activities, non-voice communications</a:t>
            </a:r>
          </a:p>
          <a:p>
            <a:pPr lvl="1" eaLnBrk="1" hangingPunct="1">
              <a:lnSpc>
                <a:spcPct val="80000"/>
              </a:lnSpc>
            </a:pPr>
            <a:r>
              <a:rPr lang="en-US" sz="1600" b="1" smtClean="0">
                <a:latin typeface="Rockwell" pitchFamily="18" charset="0"/>
              </a:rPr>
              <a:t>T9 – Antennas, feedlines</a:t>
            </a:r>
          </a:p>
          <a:p>
            <a:pPr lvl="1" eaLnBrk="1" hangingPunct="1">
              <a:lnSpc>
                <a:spcPct val="80000"/>
              </a:lnSpc>
            </a:pPr>
            <a:r>
              <a:rPr lang="en-US" sz="1600" b="1" smtClean="0">
                <a:latin typeface="Rockwell" pitchFamily="18" charset="0"/>
              </a:rPr>
              <a:t>T0 – AC power circuits, antenna installation, RF hazards</a:t>
            </a:r>
            <a:endParaRPr lang="en-US" sz="1600" smtClean="0">
              <a:latin typeface="Rockwell" pitchFamily="18" charset="0"/>
            </a:endParaRPr>
          </a:p>
          <a:p>
            <a:pPr lvl="1" eaLnBrk="1" hangingPunct="1">
              <a:lnSpc>
                <a:spcPct val="80000"/>
              </a:lnSpc>
            </a:pPr>
            <a:endParaRPr lang="en-US" sz="1600"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305603">
                                            <p:txEl>
                                              <p:pRg st="5" end="5"/>
                                            </p:txEl>
                                          </p:spTgt>
                                        </p:tgtEl>
                                        <p:attrNameLst>
                                          <p:attrName>style.visibility</p:attrName>
                                        </p:attrNameLst>
                                      </p:cBhvr>
                                      <p:to>
                                        <p:strVal val="visible"/>
                                      </p:to>
                                    </p:set>
                                    <p:animScale>
                                      <p:cBhvr>
                                        <p:cTn id="7" dur="500" decel="50000" fill="hold">
                                          <p:stCondLst>
                                            <p:cond delay="0"/>
                                          </p:stCondLst>
                                        </p:cTn>
                                        <p:tgtEl>
                                          <p:spTgt spid="130560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05603">
                                            <p:txEl>
                                              <p:pRg st="5" end="5"/>
                                            </p:txEl>
                                          </p:spTgt>
                                        </p:tgtEl>
                                        <p:attrNameLst>
                                          <p:attrName>ppt_x</p:attrName>
                                          <p:attrName>ppt_y</p:attrName>
                                        </p:attrNameLst>
                                      </p:cBhvr>
                                    </p:animMotion>
                                    <p:animEffect transition="in" filter="fade">
                                      <p:cBhvr>
                                        <p:cTn id="9" dur="500"/>
                                        <p:tgtEl>
                                          <p:spTgt spid="1305603">
                                            <p:txEl>
                                              <p:pRg st="5" end="5"/>
                                            </p:txEl>
                                          </p:spTgt>
                                        </p:tgtEl>
                                      </p:cBhvr>
                                    </p:animEffect>
                                  </p:childTnLst>
                                </p:cTn>
                              </p:par>
                              <p:par>
                                <p:cTn id="10" presetID="3" presetClass="emph" presetSubtype="2" fill="hold" nodeType="withEffect">
                                  <p:stCondLst>
                                    <p:cond delay="0"/>
                                  </p:stCondLst>
                                  <p:childTnLst>
                                    <p:animClr clrSpc="rgb" dir="cw">
                                      <p:cBhvr override="childStyle">
                                        <p:cTn id="11" dur="500" fill="hold"/>
                                        <p:tgtEl>
                                          <p:spTgt spid="1305603">
                                            <p:txEl>
                                              <p:pRg st="5" end="5"/>
                                            </p:txEl>
                                          </p:spTgt>
                                        </p:tgtEl>
                                        <p:attrNameLst>
                                          <p:attrName>style.color</p:attrName>
                                        </p:attrNameLst>
                                      </p:cBhvr>
                                      <p:to>
                                        <a:schemeClr val="accent1"/>
                                      </p:to>
                                    </p:animClr>
                                  </p:childTnLst>
                                </p:cTn>
                              </p:par>
                              <p:par>
                                <p:cTn id="12" presetID="5" presetClass="emph" presetSubtype="1" nodeType="withEffect">
                                  <p:stCondLst>
                                    <p:cond delay="0"/>
                                  </p:stCondLst>
                                  <p:childTnLst>
                                    <p:set>
                                      <p:cBhvr override="childStyle">
                                        <p:cTn id="13" dur="indefinite"/>
                                        <p:tgtEl>
                                          <p:spTgt spid="1305603">
                                            <p:txEl>
                                              <p:pRg st="5" end="5"/>
                                            </p:txEl>
                                          </p:spTgt>
                                        </p:tgtEl>
                                        <p:attrNameLst>
                                          <p:attrName>style.fontStyle</p:attrName>
                                        </p:attrNameLst>
                                      </p:cBhvr>
                                      <p:to>
                                        <p:strVal val="normal"/>
                                      </p:to>
                                    </p:set>
                                    <p:set>
                                      <p:cBhvr override="childStyle">
                                        <p:cTn id="14" dur="indefinite"/>
                                        <p:tgtEl>
                                          <p:spTgt spid="1305603">
                                            <p:txEl>
                                              <p:pRg st="5" end="5"/>
                                            </p:txEl>
                                          </p:spTgt>
                                        </p:tgtEl>
                                        <p:attrNameLst>
                                          <p:attrName>style.fontWeight</p:attrName>
                                        </p:attrNameLst>
                                      </p:cBhvr>
                                      <p:to>
                                        <p:strVal val="bold"/>
                                      </p:to>
                                    </p:set>
                                    <p:set>
                                      <p:cBhvr override="childStyle">
                                        <p:cTn id="15" dur="indefinite"/>
                                        <p:tgtEl>
                                          <p:spTgt spid="1305603">
                                            <p:txEl>
                                              <p:pRg st="5" end="5"/>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5"/>
          <p:cNvSpPr>
            <a:spLocks noGrp="1"/>
          </p:cNvSpPr>
          <p:nvPr>
            <p:ph type="sldNum" sz="quarter" idx="12"/>
          </p:nvPr>
        </p:nvSpPr>
        <p:spPr>
          <a:noFill/>
          <a:ln>
            <a:miter lim="800000"/>
            <a:headEnd/>
            <a:tailEnd/>
          </a:ln>
        </p:spPr>
        <p:txBody>
          <a:bodyPr/>
          <a:lstStyle/>
          <a:p>
            <a:fld id="{88213259-48DD-4270-8520-91FA7345DC27}" type="slidenum">
              <a:rPr lang="en-US"/>
              <a:pPr/>
              <a:t>152</a:t>
            </a:fld>
            <a:endParaRPr lang="en-US"/>
          </a:p>
        </p:txBody>
      </p:sp>
      <p:sp>
        <p:nvSpPr>
          <p:cNvPr id="157699" name="Rectangle 2"/>
          <p:cNvSpPr>
            <a:spLocks noGrp="1" noChangeArrowheads="1"/>
          </p:cNvSpPr>
          <p:nvPr>
            <p:ph type="title"/>
          </p:nvPr>
        </p:nvSpPr>
        <p:spPr>
          <a:xfrm>
            <a:off x="155575" y="433388"/>
            <a:ext cx="8988425" cy="692150"/>
          </a:xfrm>
        </p:spPr>
        <p:txBody>
          <a:bodyPr/>
          <a:lstStyle/>
          <a:p>
            <a:pPr eaLnBrk="1" hangingPunct="1"/>
            <a:r>
              <a:rPr lang="en-US" sz="2200" b="1" smtClean="0">
                <a:latin typeface="Rockwell" pitchFamily="18" charset="0"/>
              </a:rPr>
              <a:t>T3A: </a:t>
            </a:r>
            <a:r>
              <a:rPr lang="en-US" sz="1600" b="1" smtClean="0"/>
              <a:t>	Radio wave characteristics; how a radio signal travels; distinctions of HF, VHF, 	and UHF; fading, multipath; wavelengths vs. penetration; antenna orientation.       	</a:t>
            </a:r>
          </a:p>
        </p:txBody>
      </p:sp>
      <p:sp>
        <p:nvSpPr>
          <p:cNvPr id="1306627" name="Rectangle 3"/>
          <p:cNvSpPr>
            <a:spLocks noGrp="1" noChangeArrowheads="1"/>
          </p:cNvSpPr>
          <p:nvPr>
            <p:ph type="body" idx="1"/>
          </p:nvPr>
        </p:nvSpPr>
        <p:spPr>
          <a:xfrm>
            <a:off x="0" y="1470025"/>
            <a:ext cx="8642350" cy="4962525"/>
          </a:xfrm>
        </p:spPr>
        <p:txBody>
          <a:bodyPr/>
          <a:lstStyle/>
          <a:p>
            <a:pPr lvl="1" eaLnBrk="1" hangingPunct="1"/>
            <a:r>
              <a:rPr lang="en-US" sz="1200" smtClean="0">
                <a:latin typeface="Rockwell" pitchFamily="18" charset="0"/>
              </a:rPr>
              <a:t>T3A1</a:t>
            </a:r>
            <a:r>
              <a:rPr lang="en-US" sz="2400" smtClean="0">
                <a:latin typeface="Rockwell" pitchFamily="18" charset="0"/>
              </a:rPr>
              <a:t>  </a:t>
            </a:r>
            <a:r>
              <a:rPr lang="en-US" sz="2000" smtClean="0">
                <a:latin typeface="Rockwell" pitchFamily="18" charset="0"/>
              </a:rPr>
              <a:t>Should another operator reports that your stations 2 meter signals were strong just a moment ago, but now they are weak or distorted, try moving a few feet, as random reflections may be causing multi-path distortion.</a:t>
            </a:r>
          </a:p>
          <a:p>
            <a:pPr lvl="1" eaLnBrk="1" hangingPunct="1"/>
            <a:r>
              <a:rPr lang="en-US" sz="1200" smtClean="0">
                <a:latin typeface="Rockwell" pitchFamily="18" charset="0"/>
              </a:rPr>
              <a:t>T3A2</a:t>
            </a:r>
            <a:r>
              <a:rPr lang="en-US" sz="2000" smtClean="0">
                <a:latin typeface="Rockwell" pitchFamily="18" charset="0"/>
              </a:rPr>
              <a:t>  UHF signals are often more effective from inside buildings than VHF signals as the shorter wavelength allows them to more easily penetrate the structure of buildings.</a:t>
            </a:r>
          </a:p>
          <a:p>
            <a:pPr lvl="1" eaLnBrk="1" hangingPunct="1"/>
            <a:endParaRPr lang="en-US" sz="2000" smtClean="0">
              <a:latin typeface="Rockwell" pitchFamily="18" charset="0"/>
            </a:endParaRPr>
          </a:p>
        </p:txBody>
      </p:sp>
      <p:pic>
        <p:nvPicPr>
          <p:cNvPr id="683012" name="Picture 4" descr="Q p78"/>
          <p:cNvPicPr>
            <a:picLocks noChangeAspect="1" noChangeArrowheads="1"/>
          </p:cNvPicPr>
          <p:nvPr/>
        </p:nvPicPr>
        <p:blipFill>
          <a:blip r:embed="rId2" cstate="print"/>
          <a:srcRect/>
          <a:stretch>
            <a:fillRect/>
          </a:stretch>
        </p:blipFill>
        <p:spPr bwMode="auto">
          <a:xfrm>
            <a:off x="2382838" y="4081463"/>
            <a:ext cx="2606675" cy="2776537"/>
          </a:xfrm>
          <a:prstGeom prst="rect">
            <a:avLst/>
          </a:prstGeom>
          <a:noFill/>
          <a:ln w="9525">
            <a:noFill/>
            <a:miter lim="800000"/>
            <a:headEnd/>
            <a:tailEnd/>
          </a:ln>
        </p:spPr>
      </p:pic>
      <p:sp>
        <p:nvSpPr>
          <p:cNvPr id="683013" name="Text Box 5"/>
          <p:cNvSpPr txBox="1">
            <a:spLocks noChangeArrowheads="1"/>
          </p:cNvSpPr>
          <p:nvPr/>
        </p:nvSpPr>
        <p:spPr bwMode="auto">
          <a:xfrm>
            <a:off x="5262563" y="4657725"/>
            <a:ext cx="2497137" cy="11557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UHF signals are short enough in wavelength to permit bouncing around inside buildings and penetrating of walls.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06627">
                                            <p:txEl>
                                              <p:pRg st="0" end="0"/>
                                            </p:txEl>
                                          </p:spTgt>
                                        </p:tgtEl>
                                        <p:attrNameLst>
                                          <p:attrName>style.visibility</p:attrName>
                                        </p:attrNameLst>
                                      </p:cBhvr>
                                      <p:to>
                                        <p:strVal val="visible"/>
                                      </p:to>
                                    </p:set>
                                    <p:animEffect transition="in" filter="wipe(up)">
                                      <p:cBhvr>
                                        <p:cTn id="7" dur="500"/>
                                        <p:tgtEl>
                                          <p:spTgt spid="130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06627">
                                            <p:txEl>
                                              <p:pRg st="1" end="1"/>
                                            </p:txEl>
                                          </p:spTgt>
                                        </p:tgtEl>
                                        <p:attrNameLst>
                                          <p:attrName>style.visibility</p:attrName>
                                        </p:attrNameLst>
                                      </p:cBhvr>
                                      <p:to>
                                        <p:strVal val="visible"/>
                                      </p:to>
                                    </p:set>
                                    <p:animEffect transition="in" filter="wipe(left)">
                                      <p:cBhvr>
                                        <p:cTn id="12" dur="500"/>
                                        <p:tgtEl>
                                          <p:spTgt spid="130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683012"/>
                                        </p:tgtEl>
                                        <p:attrNameLst>
                                          <p:attrName>style.visibility</p:attrName>
                                        </p:attrNameLst>
                                      </p:cBhvr>
                                      <p:to>
                                        <p:strVal val="visible"/>
                                      </p:to>
                                    </p:set>
                                    <p:anim calcmode="lin" valueType="num">
                                      <p:cBhvr additive="base">
                                        <p:cTn id="17" dur="500" fill="hold"/>
                                        <p:tgtEl>
                                          <p:spTgt spid="683012"/>
                                        </p:tgtEl>
                                        <p:attrNameLst>
                                          <p:attrName>ppt_x</p:attrName>
                                        </p:attrNameLst>
                                      </p:cBhvr>
                                      <p:tavLst>
                                        <p:tav tm="0">
                                          <p:val>
                                            <p:strVal val="#ppt_x"/>
                                          </p:val>
                                        </p:tav>
                                        <p:tav tm="100000">
                                          <p:val>
                                            <p:strVal val="#ppt_x"/>
                                          </p:val>
                                        </p:tav>
                                      </p:tavLst>
                                    </p:anim>
                                    <p:anim calcmode="lin" valueType="num">
                                      <p:cBhvr additive="base">
                                        <p:cTn id="18" dur="500" fill="hold"/>
                                        <p:tgtEl>
                                          <p:spTgt spid="6830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83013"/>
                                        </p:tgtEl>
                                        <p:attrNameLst>
                                          <p:attrName>style.visibility</p:attrName>
                                        </p:attrNameLst>
                                      </p:cBhvr>
                                      <p:to>
                                        <p:strVal val="visible"/>
                                      </p:to>
                                    </p:set>
                                    <p:anim calcmode="lin" valueType="num">
                                      <p:cBhvr additive="base">
                                        <p:cTn id="21" dur="500" fill="hold"/>
                                        <p:tgtEl>
                                          <p:spTgt spid="683013"/>
                                        </p:tgtEl>
                                        <p:attrNameLst>
                                          <p:attrName>ppt_x</p:attrName>
                                        </p:attrNameLst>
                                      </p:cBhvr>
                                      <p:tavLst>
                                        <p:tav tm="0">
                                          <p:val>
                                            <p:strVal val="#ppt_x"/>
                                          </p:val>
                                        </p:tav>
                                        <p:tav tm="100000">
                                          <p:val>
                                            <p:strVal val="#ppt_x"/>
                                          </p:val>
                                        </p:tav>
                                      </p:tavLst>
                                    </p:anim>
                                    <p:anim calcmode="lin" valueType="num">
                                      <p:cBhvr additive="base">
                                        <p:cTn id="22" dur="500" fill="hold"/>
                                        <p:tgtEl>
                                          <p:spTgt spid="68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a:ln>
            <a:miter lim="800000"/>
            <a:headEnd/>
            <a:tailEnd/>
          </a:ln>
        </p:spPr>
        <p:txBody>
          <a:bodyPr/>
          <a:lstStyle/>
          <a:p>
            <a:fld id="{7423A6E0-1DF2-44A0-8257-309249EDEB49}" type="slidenum">
              <a:rPr lang="en-US"/>
              <a:pPr/>
              <a:t>153</a:t>
            </a:fld>
            <a:endParaRPr lang="en-US"/>
          </a:p>
        </p:txBody>
      </p:sp>
      <p:sp>
        <p:nvSpPr>
          <p:cNvPr id="158723" name="Rectangle 2"/>
          <p:cNvSpPr>
            <a:spLocks noGrp="1" noChangeArrowheads="1"/>
          </p:cNvSpPr>
          <p:nvPr>
            <p:ph type="title"/>
          </p:nvPr>
        </p:nvSpPr>
        <p:spPr>
          <a:xfrm>
            <a:off x="155575" y="433388"/>
            <a:ext cx="8988425" cy="692150"/>
          </a:xfrm>
        </p:spPr>
        <p:txBody>
          <a:bodyPr/>
          <a:lstStyle/>
          <a:p>
            <a:pPr eaLnBrk="1" hangingPunct="1"/>
            <a:r>
              <a:rPr lang="en-US" sz="2200" b="1" smtClean="0">
                <a:latin typeface="Rockwell" pitchFamily="18" charset="0"/>
              </a:rPr>
              <a:t>T3A: </a:t>
            </a:r>
            <a:r>
              <a:rPr lang="en-US" sz="1600" b="1" smtClean="0"/>
              <a:t>	Radio wave characteristics; how a radio signal travels; distinctions of HF, VHF, 	and UHF; fading, multipath; wavelengths vs. penetration; antenna orientation.       	</a:t>
            </a:r>
          </a:p>
        </p:txBody>
      </p:sp>
      <p:sp>
        <p:nvSpPr>
          <p:cNvPr id="1307651" name="Rectangle 3"/>
          <p:cNvSpPr>
            <a:spLocks noGrp="1" noChangeArrowheads="1"/>
          </p:cNvSpPr>
          <p:nvPr>
            <p:ph type="body" idx="1"/>
          </p:nvPr>
        </p:nvSpPr>
        <p:spPr>
          <a:xfrm>
            <a:off x="0" y="1470025"/>
            <a:ext cx="8642350" cy="4962525"/>
          </a:xfrm>
        </p:spPr>
        <p:txBody>
          <a:bodyPr/>
          <a:lstStyle/>
          <a:p>
            <a:pPr lvl="1" eaLnBrk="1" hangingPunct="1">
              <a:buFont typeface="Symbol" pitchFamily="18" charset="2"/>
              <a:buChar char=""/>
            </a:pPr>
            <a:r>
              <a:rPr lang="en-US" sz="1200" smtClean="0"/>
              <a:t>T3A3</a:t>
            </a:r>
            <a:r>
              <a:rPr lang="en-US" sz="2000" smtClean="0"/>
              <a:t>  </a:t>
            </a:r>
            <a:r>
              <a:rPr lang="en-US" sz="2000" smtClean="0">
                <a:latin typeface="Rockwell" pitchFamily="18" charset="0"/>
              </a:rPr>
              <a:t>Horizontal antenna polarization is normally used for long-distance weak-signal CW and SSB contacts using the VHF and UHF bands.</a:t>
            </a:r>
          </a:p>
          <a:p>
            <a:pPr lvl="1" eaLnBrk="1" hangingPunct="1"/>
            <a:r>
              <a:rPr lang="en-US" sz="1200" smtClean="0">
                <a:latin typeface="Rockwell" pitchFamily="18" charset="0"/>
              </a:rPr>
              <a:t>T3A4</a:t>
            </a:r>
            <a:r>
              <a:rPr lang="en-US" sz="2000" smtClean="0">
                <a:latin typeface="Rockwell" pitchFamily="18" charset="0"/>
              </a:rPr>
              <a:t>  Signals could be significantly weaker if the antennas at opposite ends of a VHF or UHF line of sight radio link are not using the same polarization.</a:t>
            </a:r>
          </a:p>
        </p:txBody>
      </p:sp>
      <p:pic>
        <p:nvPicPr>
          <p:cNvPr id="1039364" name="Picture 4" descr="Q p157"/>
          <p:cNvPicPr>
            <a:picLocks noChangeAspect="1" noChangeArrowheads="1"/>
          </p:cNvPicPr>
          <p:nvPr/>
        </p:nvPicPr>
        <p:blipFill>
          <a:blip r:embed="rId2" cstate="print"/>
          <a:srcRect/>
          <a:stretch>
            <a:fillRect/>
          </a:stretch>
        </p:blipFill>
        <p:spPr bwMode="auto">
          <a:xfrm>
            <a:off x="155575" y="3544888"/>
            <a:ext cx="6835775" cy="3146425"/>
          </a:xfrm>
          <a:prstGeom prst="rect">
            <a:avLst/>
          </a:prstGeom>
          <a:noFill/>
          <a:ln w="9525">
            <a:noFill/>
            <a:miter lim="800000"/>
            <a:headEnd/>
            <a:tailEnd/>
          </a:ln>
        </p:spPr>
      </p:pic>
      <p:sp>
        <p:nvSpPr>
          <p:cNvPr id="1039365" name="Text Box 5"/>
          <p:cNvSpPr txBox="1">
            <a:spLocks noChangeArrowheads="1"/>
          </p:cNvSpPr>
          <p:nvPr/>
        </p:nvSpPr>
        <p:spPr bwMode="auto">
          <a:xfrm>
            <a:off x="7069138" y="4351338"/>
            <a:ext cx="1882775" cy="22923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Transmitter to Receiver – Radio waves from transmitting antennas induce signals in receiving antennas as they pass by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07651">
                                            <p:txEl>
                                              <p:pRg st="0" end="0"/>
                                            </p:txEl>
                                          </p:spTgt>
                                        </p:tgtEl>
                                        <p:attrNameLst>
                                          <p:attrName>style.visibility</p:attrName>
                                        </p:attrNameLst>
                                      </p:cBhvr>
                                      <p:to>
                                        <p:strVal val="visible"/>
                                      </p:to>
                                    </p:set>
                                    <p:animEffect transition="in" filter="wipe(up)">
                                      <p:cBhvr>
                                        <p:cTn id="7" dur="500"/>
                                        <p:tgtEl>
                                          <p:spTgt spid="130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07651">
                                            <p:txEl>
                                              <p:pRg st="1" end="1"/>
                                            </p:txEl>
                                          </p:spTgt>
                                        </p:tgtEl>
                                        <p:attrNameLst>
                                          <p:attrName>style.visibility</p:attrName>
                                        </p:attrNameLst>
                                      </p:cBhvr>
                                      <p:to>
                                        <p:strVal val="visible"/>
                                      </p:to>
                                    </p:set>
                                    <p:animEffect transition="in" filter="wipe(left)">
                                      <p:cBhvr>
                                        <p:cTn id="12" dur="500"/>
                                        <p:tgtEl>
                                          <p:spTgt spid="130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39364"/>
                                        </p:tgtEl>
                                        <p:attrNameLst>
                                          <p:attrName>style.visibility</p:attrName>
                                        </p:attrNameLst>
                                      </p:cBhvr>
                                      <p:to>
                                        <p:strVal val="visible"/>
                                      </p:to>
                                    </p:set>
                                    <p:anim calcmode="lin" valueType="num">
                                      <p:cBhvr additive="base">
                                        <p:cTn id="17" dur="500" fill="hold"/>
                                        <p:tgtEl>
                                          <p:spTgt spid="1039364"/>
                                        </p:tgtEl>
                                        <p:attrNameLst>
                                          <p:attrName>ppt_x</p:attrName>
                                        </p:attrNameLst>
                                      </p:cBhvr>
                                      <p:tavLst>
                                        <p:tav tm="0">
                                          <p:val>
                                            <p:strVal val="#ppt_x"/>
                                          </p:val>
                                        </p:tav>
                                        <p:tav tm="100000">
                                          <p:val>
                                            <p:strVal val="#ppt_x"/>
                                          </p:val>
                                        </p:tav>
                                      </p:tavLst>
                                    </p:anim>
                                    <p:anim calcmode="lin" valueType="num">
                                      <p:cBhvr additive="base">
                                        <p:cTn id="18" dur="500" fill="hold"/>
                                        <p:tgtEl>
                                          <p:spTgt spid="103936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39365"/>
                                        </p:tgtEl>
                                        <p:attrNameLst>
                                          <p:attrName>style.visibility</p:attrName>
                                        </p:attrNameLst>
                                      </p:cBhvr>
                                      <p:to>
                                        <p:strVal val="visible"/>
                                      </p:to>
                                    </p:set>
                                    <p:anim calcmode="lin" valueType="num">
                                      <p:cBhvr additive="base">
                                        <p:cTn id="21" dur="500" fill="hold"/>
                                        <p:tgtEl>
                                          <p:spTgt spid="1039365"/>
                                        </p:tgtEl>
                                        <p:attrNameLst>
                                          <p:attrName>ppt_x</p:attrName>
                                        </p:attrNameLst>
                                      </p:cBhvr>
                                      <p:tavLst>
                                        <p:tav tm="0">
                                          <p:val>
                                            <p:strVal val="#ppt_x"/>
                                          </p:val>
                                        </p:tav>
                                        <p:tav tm="100000">
                                          <p:val>
                                            <p:strVal val="#ppt_x"/>
                                          </p:val>
                                        </p:tav>
                                      </p:tavLst>
                                    </p:anim>
                                    <p:anim calcmode="lin" valueType="num">
                                      <p:cBhvr additive="base">
                                        <p:cTn id="22" dur="500" fill="hold"/>
                                        <p:tgtEl>
                                          <p:spTgt spid="10393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6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5"/>
          <p:cNvSpPr>
            <a:spLocks noGrp="1"/>
          </p:cNvSpPr>
          <p:nvPr>
            <p:ph type="sldNum" sz="quarter" idx="12"/>
          </p:nvPr>
        </p:nvSpPr>
        <p:spPr>
          <a:noFill/>
          <a:ln>
            <a:miter lim="800000"/>
            <a:headEnd/>
            <a:tailEnd/>
          </a:ln>
        </p:spPr>
        <p:txBody>
          <a:bodyPr/>
          <a:lstStyle/>
          <a:p>
            <a:fld id="{FED0A939-CD3B-4426-8CB1-54D0FFDF86CF}" type="slidenum">
              <a:rPr lang="en-US"/>
              <a:pPr/>
              <a:t>154</a:t>
            </a:fld>
            <a:endParaRPr lang="en-US"/>
          </a:p>
        </p:txBody>
      </p:sp>
      <p:sp>
        <p:nvSpPr>
          <p:cNvPr id="159747" name="Rectangle 2"/>
          <p:cNvSpPr>
            <a:spLocks noGrp="1" noChangeArrowheads="1"/>
          </p:cNvSpPr>
          <p:nvPr>
            <p:ph type="title"/>
          </p:nvPr>
        </p:nvSpPr>
        <p:spPr>
          <a:xfrm>
            <a:off x="155575" y="433388"/>
            <a:ext cx="8988425" cy="692150"/>
          </a:xfrm>
        </p:spPr>
        <p:txBody>
          <a:bodyPr/>
          <a:lstStyle/>
          <a:p>
            <a:pPr eaLnBrk="1" hangingPunct="1"/>
            <a:r>
              <a:rPr lang="en-US" sz="2200" b="1" smtClean="0">
                <a:latin typeface="Rockwell" pitchFamily="18" charset="0"/>
              </a:rPr>
              <a:t>T3A: </a:t>
            </a:r>
            <a:r>
              <a:rPr lang="en-US" sz="1600" b="1" smtClean="0"/>
              <a:t>	Radio wave characteristics; how a radio signal travels; distinctions of HF, VHF, 	and UHF; fading, multipath; wavelengths vs. penetration; antenna orientation.       	</a:t>
            </a:r>
          </a:p>
        </p:txBody>
      </p:sp>
      <p:sp>
        <p:nvSpPr>
          <p:cNvPr id="1308675" name="Rectangle 3"/>
          <p:cNvSpPr>
            <a:spLocks noGrp="1" noChangeArrowheads="1"/>
          </p:cNvSpPr>
          <p:nvPr>
            <p:ph type="body" idx="1"/>
          </p:nvPr>
        </p:nvSpPr>
        <p:spPr/>
        <p:txBody>
          <a:bodyPr/>
          <a:lstStyle/>
          <a:p>
            <a:pPr lvl="1" eaLnBrk="1" hangingPunct="1"/>
            <a:r>
              <a:rPr lang="en-US" sz="1200" smtClean="0">
                <a:latin typeface="Rockwell" pitchFamily="18" charset="0"/>
              </a:rPr>
              <a:t>T3A5</a:t>
            </a:r>
            <a:r>
              <a:rPr lang="en-US" sz="2000" smtClean="0">
                <a:latin typeface="Rockwell" pitchFamily="18" charset="0"/>
              </a:rPr>
              <a:t>  When using a directional antenna, your station might be able to access a distant repeater if buildings or obstructions are blocking the direct line of sight path by finding a path that reflects signals to the repeater.</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sp>
        <p:nvSpPr>
          <p:cNvPr id="1037317" name="Text Box 5"/>
          <p:cNvSpPr txBox="1">
            <a:spLocks noChangeArrowheads="1"/>
          </p:cNvSpPr>
          <p:nvPr/>
        </p:nvSpPr>
        <p:spPr bwMode="auto">
          <a:xfrm>
            <a:off x="1844675" y="4389438"/>
            <a:ext cx="1844675" cy="1558925"/>
          </a:xfrm>
          <a:prstGeom prst="rect">
            <a:avLst/>
          </a:prstGeom>
          <a:noFill/>
          <a:ln w="12700" cap="sq">
            <a:noFill/>
            <a:miter lim="800000"/>
            <a:headEnd type="none" w="sm" len="sm"/>
            <a:tailEnd type="none" w="sm" len="sm"/>
          </a:ln>
        </p:spPr>
        <p:txBody>
          <a:bodyPr>
            <a:spAutoFit/>
          </a:bodyPr>
          <a:lstStyle/>
          <a:p>
            <a:pPr algn="r">
              <a:spcBef>
                <a:spcPct val="50000"/>
              </a:spcBef>
            </a:pPr>
            <a:r>
              <a:rPr lang="en-US" sz="1600">
                <a:solidFill>
                  <a:schemeClr val="accent1"/>
                </a:solidFill>
                <a:latin typeface="Rockwell" pitchFamily="18" charset="0"/>
              </a:rPr>
              <a:t>Directional Antenna can be used to bounce signal to reach repeater blocked by building</a:t>
            </a:r>
          </a:p>
        </p:txBody>
      </p:sp>
      <p:pic>
        <p:nvPicPr>
          <p:cNvPr id="1308677" name="Picture 5" descr="bounce signal"/>
          <p:cNvPicPr>
            <a:picLocks noChangeAspect="1" noChangeArrowheads="1"/>
          </p:cNvPicPr>
          <p:nvPr/>
        </p:nvPicPr>
        <p:blipFill>
          <a:blip r:embed="rId2" cstate="print"/>
          <a:srcRect/>
          <a:stretch>
            <a:fillRect/>
          </a:stretch>
        </p:blipFill>
        <p:spPr bwMode="auto">
          <a:xfrm>
            <a:off x="4495800" y="3236913"/>
            <a:ext cx="2713038" cy="28908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08675">
                                            <p:txEl>
                                              <p:pRg st="0" end="0"/>
                                            </p:txEl>
                                          </p:spTgt>
                                        </p:tgtEl>
                                        <p:attrNameLst>
                                          <p:attrName>style.visibility</p:attrName>
                                        </p:attrNameLst>
                                      </p:cBhvr>
                                      <p:to>
                                        <p:strVal val="visible"/>
                                      </p:to>
                                    </p:set>
                                    <p:animEffect transition="in" filter="wipe(up)">
                                      <p:cBhvr>
                                        <p:cTn id="7" dur="500"/>
                                        <p:tgtEl>
                                          <p:spTgt spid="130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08677"/>
                                        </p:tgtEl>
                                        <p:attrNameLst>
                                          <p:attrName>style.visibility</p:attrName>
                                        </p:attrNameLst>
                                      </p:cBhvr>
                                      <p:to>
                                        <p:strVal val="visible"/>
                                      </p:to>
                                    </p:set>
                                    <p:animEffect transition="in" filter="wipe(down)">
                                      <p:cBhvr>
                                        <p:cTn id="12" dur="500"/>
                                        <p:tgtEl>
                                          <p:spTgt spid="130867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37317"/>
                                        </p:tgtEl>
                                        <p:attrNameLst>
                                          <p:attrName>style.visibility</p:attrName>
                                        </p:attrNameLst>
                                      </p:cBhvr>
                                      <p:to>
                                        <p:strVal val="visible"/>
                                      </p:to>
                                    </p:set>
                                    <p:animEffect transition="in" filter="wipe(down)">
                                      <p:cBhvr>
                                        <p:cTn id="15" dur="500"/>
                                        <p:tgtEl>
                                          <p:spTgt spid="1037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1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5"/>
          <p:cNvSpPr>
            <a:spLocks noGrp="1"/>
          </p:cNvSpPr>
          <p:nvPr>
            <p:ph type="sldNum" sz="quarter" idx="12"/>
          </p:nvPr>
        </p:nvSpPr>
        <p:spPr>
          <a:noFill/>
          <a:ln>
            <a:miter lim="800000"/>
            <a:headEnd/>
            <a:tailEnd/>
          </a:ln>
        </p:spPr>
        <p:txBody>
          <a:bodyPr/>
          <a:lstStyle/>
          <a:p>
            <a:fld id="{B1B777F5-5161-4C24-8DBC-A63FF9AF9D1C}" type="slidenum">
              <a:rPr lang="en-US"/>
              <a:pPr/>
              <a:t>155</a:t>
            </a:fld>
            <a:endParaRPr lang="en-US"/>
          </a:p>
        </p:txBody>
      </p:sp>
      <p:sp>
        <p:nvSpPr>
          <p:cNvPr id="160771" name="Rectangle 2"/>
          <p:cNvSpPr>
            <a:spLocks noGrp="1" noChangeArrowheads="1"/>
          </p:cNvSpPr>
          <p:nvPr>
            <p:ph type="title"/>
          </p:nvPr>
        </p:nvSpPr>
        <p:spPr>
          <a:xfrm>
            <a:off x="155575" y="433388"/>
            <a:ext cx="8988425" cy="692150"/>
          </a:xfrm>
        </p:spPr>
        <p:txBody>
          <a:bodyPr/>
          <a:lstStyle/>
          <a:p>
            <a:pPr eaLnBrk="1" hangingPunct="1"/>
            <a:r>
              <a:rPr lang="en-US" sz="2200" b="1" smtClean="0">
                <a:latin typeface="Rockwell" pitchFamily="18" charset="0"/>
              </a:rPr>
              <a:t>T3A: </a:t>
            </a:r>
            <a:r>
              <a:rPr lang="en-US" sz="1600" b="1" smtClean="0"/>
              <a:t>	Radio wave characteristics; how a radio signal travels; distinctions of HF, VHF, 	and UHF; fading, multipath; wavelengths vs. penetration; antenna orientation.       	</a:t>
            </a:r>
          </a:p>
        </p:txBody>
      </p:sp>
      <p:sp>
        <p:nvSpPr>
          <p:cNvPr id="1309699" name="Rectangle 3"/>
          <p:cNvSpPr>
            <a:spLocks noGrp="1" noChangeArrowheads="1"/>
          </p:cNvSpPr>
          <p:nvPr>
            <p:ph type="body" idx="1"/>
          </p:nvPr>
        </p:nvSpPr>
        <p:spPr/>
        <p:txBody>
          <a:bodyPr/>
          <a:lstStyle/>
          <a:p>
            <a:pPr lvl="1" eaLnBrk="1" hangingPunct="1"/>
            <a:r>
              <a:rPr lang="en-US" sz="1200" smtClean="0">
                <a:latin typeface="Rockwell" pitchFamily="18" charset="0"/>
              </a:rPr>
              <a:t>T3A6</a:t>
            </a:r>
            <a:r>
              <a:rPr lang="en-US" sz="2000" smtClean="0">
                <a:latin typeface="Rockwell" pitchFamily="18" charset="0"/>
              </a:rPr>
              <a:t>  Picket fencing is the term commonly used to describe the rapid fluttering sound sometimes heard from mobile stations that are moving while transmitting.</a:t>
            </a:r>
          </a:p>
          <a:p>
            <a:pPr lvl="1" eaLnBrk="1" hangingPunct="1"/>
            <a:endParaRPr lang="en-US" sz="2000" smtClean="0">
              <a:latin typeface="Rockwell" pitchFamily="18" charset="0"/>
            </a:endParaRPr>
          </a:p>
          <a:p>
            <a:pPr lvl="1" eaLnBrk="1" hangingPunct="1"/>
            <a:r>
              <a:rPr lang="en-US" sz="1200" smtClean="0">
                <a:latin typeface="Rockwell" pitchFamily="18" charset="0"/>
              </a:rPr>
              <a:t>T3A7</a:t>
            </a:r>
            <a:r>
              <a:rPr lang="en-US" sz="2000" smtClean="0">
                <a:latin typeface="Rockwell" pitchFamily="18" charset="0"/>
              </a:rPr>
              <a:t>  Electromagnetic waves carry radio signals between transmitting and receiving stations.</a:t>
            </a:r>
          </a:p>
          <a:p>
            <a:pPr lvl="1" eaLnBrk="1" hangingPunct="1"/>
            <a:endParaRPr lang="en-US" sz="2000" smtClean="0">
              <a:latin typeface="Rockwell" pitchFamily="18" charset="0"/>
            </a:endParaRPr>
          </a:p>
          <a:p>
            <a:pPr lvl="1" eaLnBrk="1" hangingPunct="1"/>
            <a:r>
              <a:rPr lang="en-US" sz="1200" smtClean="0">
                <a:latin typeface="Rockwell" pitchFamily="18" charset="0"/>
              </a:rPr>
              <a:t>T3A8</a:t>
            </a:r>
            <a:r>
              <a:rPr lang="en-US" sz="2400" smtClean="0">
                <a:latin typeface="Rockwell" pitchFamily="18" charset="0"/>
              </a:rPr>
              <a:t>  </a:t>
            </a:r>
            <a:r>
              <a:rPr lang="en-US" sz="2000" smtClean="0">
                <a:latin typeface="Rockwell" pitchFamily="18" charset="0"/>
              </a:rPr>
              <a:t>The cause of irregular fading of signals from distant stations during times of generally good reception is due to random combining of signals arriving via different path lengths.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09699">
                                            <p:txEl>
                                              <p:pRg st="0" end="0"/>
                                            </p:txEl>
                                          </p:spTgt>
                                        </p:tgtEl>
                                        <p:attrNameLst>
                                          <p:attrName>style.visibility</p:attrName>
                                        </p:attrNameLst>
                                      </p:cBhvr>
                                      <p:to>
                                        <p:strVal val="visible"/>
                                      </p:to>
                                    </p:set>
                                    <p:animEffect transition="in" filter="wipe(up)">
                                      <p:cBhvr>
                                        <p:cTn id="7" dur="500"/>
                                        <p:tgtEl>
                                          <p:spTgt spid="130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09699">
                                            <p:txEl>
                                              <p:pRg st="2" end="2"/>
                                            </p:txEl>
                                          </p:spTgt>
                                        </p:tgtEl>
                                        <p:attrNameLst>
                                          <p:attrName>style.visibility</p:attrName>
                                        </p:attrNameLst>
                                      </p:cBhvr>
                                      <p:to>
                                        <p:strVal val="visible"/>
                                      </p:to>
                                    </p:set>
                                    <p:animEffect transition="in" filter="wipe(left)">
                                      <p:cBhvr>
                                        <p:cTn id="12" dur="500"/>
                                        <p:tgtEl>
                                          <p:spTgt spid="13096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09699">
                                            <p:txEl>
                                              <p:pRg st="4" end="4"/>
                                            </p:txEl>
                                          </p:spTgt>
                                        </p:tgtEl>
                                        <p:attrNameLst>
                                          <p:attrName>style.visibility</p:attrName>
                                        </p:attrNameLst>
                                      </p:cBhvr>
                                      <p:to>
                                        <p:strVal val="visible"/>
                                      </p:to>
                                    </p:set>
                                    <p:animEffect transition="in" filter="wipe(down)">
                                      <p:cBhvr>
                                        <p:cTn id="17" dur="500"/>
                                        <p:tgtEl>
                                          <p:spTgt spid="130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a:ln>
            <a:miter lim="800000"/>
            <a:headEnd/>
            <a:tailEnd/>
          </a:ln>
        </p:spPr>
        <p:txBody>
          <a:bodyPr/>
          <a:lstStyle/>
          <a:p>
            <a:fld id="{E0ADAA8C-8F7C-44ED-A467-00047A9621D5}" type="slidenum">
              <a:rPr lang="en-US"/>
              <a:pPr/>
              <a:t>156</a:t>
            </a:fld>
            <a:endParaRPr lang="en-US"/>
          </a:p>
        </p:txBody>
      </p:sp>
      <p:sp>
        <p:nvSpPr>
          <p:cNvPr id="16179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1F78679-BA28-4BEE-A6C4-0C5AEA1EE955}" type="slidenum">
              <a:rPr lang="en-US" sz="1400">
                <a:latin typeface="Times New Roman" pitchFamily="18" charset="0"/>
              </a:rPr>
              <a:pPr algn="r"/>
              <a:t>156</a:t>
            </a:fld>
            <a:endParaRPr lang="en-US" sz="1400">
              <a:latin typeface="Times New Roman" pitchFamily="18" charset="0"/>
            </a:endParaRPr>
          </a:p>
        </p:txBody>
      </p:sp>
      <p:sp>
        <p:nvSpPr>
          <p:cNvPr id="161796" name="Rectangle 2"/>
          <p:cNvSpPr>
            <a:spLocks noGrp="1" noChangeArrowheads="1"/>
          </p:cNvSpPr>
          <p:nvPr>
            <p:ph type="title" idx="4294967295"/>
          </p:nvPr>
        </p:nvSpPr>
        <p:spPr>
          <a:xfrm>
            <a:off x="155575" y="549275"/>
            <a:ext cx="8988425" cy="614363"/>
          </a:xfrm>
        </p:spPr>
        <p:txBody>
          <a:bodyPr/>
          <a:lstStyle/>
          <a:p>
            <a:pPr eaLnBrk="1" hangingPunct="1"/>
            <a:r>
              <a:rPr lang="en-US" sz="2200" b="1" smtClean="0">
                <a:latin typeface="Rockwell" pitchFamily="18" charset="0"/>
              </a:rPr>
              <a:t>T3A: </a:t>
            </a:r>
            <a:r>
              <a:rPr lang="en-US" sz="1600" b="1" smtClean="0"/>
              <a:t>	Radio wave characteristics; how a radio signal travels; distinctions of HF, 	VHF, 	and UHF; fading, multipath; wavelengths vs. penetration; antenna orientation.       	</a:t>
            </a:r>
          </a:p>
        </p:txBody>
      </p:sp>
      <p:sp>
        <p:nvSpPr>
          <p:cNvPr id="726019" name="Rectangle 3"/>
          <p:cNvSpPr>
            <a:spLocks noGrp="1" noChangeArrowheads="1"/>
          </p:cNvSpPr>
          <p:nvPr>
            <p:ph type="body" idx="4294967295"/>
          </p:nvPr>
        </p:nvSpPr>
        <p:spPr>
          <a:xfrm>
            <a:off x="0" y="1470025"/>
            <a:ext cx="8796338" cy="4962525"/>
          </a:xfrm>
        </p:spPr>
        <p:txBody>
          <a:bodyPr/>
          <a:lstStyle/>
          <a:p>
            <a:pPr lvl="1" eaLnBrk="1" hangingPunct="1"/>
            <a:r>
              <a:rPr lang="en-US" sz="1200" smtClean="0">
                <a:latin typeface="Rockwell" pitchFamily="18" charset="0"/>
              </a:rPr>
              <a:t>T3A9</a:t>
            </a:r>
            <a:r>
              <a:rPr lang="en-US" sz="2000" smtClean="0">
                <a:latin typeface="Rockwell" pitchFamily="18" charset="0"/>
              </a:rPr>
              <a:t>  A common effect of "skip" reflections between the Earth and the ionosphere is the polarization of the original signal becomes randomized.</a:t>
            </a:r>
          </a:p>
          <a:p>
            <a:pPr lvl="3" eaLnBrk="1" hangingPunct="1"/>
            <a:r>
              <a:rPr lang="en-US" sz="1600" smtClean="0">
                <a:solidFill>
                  <a:srgbClr val="FF0000"/>
                </a:solidFill>
                <a:latin typeface="Rockwell" pitchFamily="18" charset="0"/>
              </a:rPr>
              <a:t>Skip happens when signals refract and reflect off the ionosphere.  </a:t>
            </a:r>
          </a:p>
          <a:p>
            <a:pPr lvl="4" eaLnBrk="1" hangingPunct="1"/>
            <a:r>
              <a:rPr lang="en-US" sz="1600" smtClean="0">
                <a:solidFill>
                  <a:srgbClr val="FF0000"/>
                </a:solidFill>
                <a:latin typeface="Rockwell" pitchFamily="18" charset="0"/>
              </a:rPr>
              <a:t>DX stations 1000 miles away come booming in.  </a:t>
            </a:r>
          </a:p>
          <a:p>
            <a:pPr lvl="3" eaLnBrk="1" hangingPunct="1"/>
            <a:r>
              <a:rPr lang="en-US" sz="1600" smtClean="0">
                <a:solidFill>
                  <a:srgbClr val="FF0000"/>
                </a:solidFill>
                <a:latin typeface="Rockwell" pitchFamily="18" charset="0"/>
              </a:rPr>
              <a:t>Every 30 seconds signal goes from strong to weak and back. </a:t>
            </a:r>
          </a:p>
          <a:p>
            <a:pPr lvl="4" eaLnBrk="1" hangingPunct="1"/>
            <a:r>
              <a:rPr lang="en-US" sz="1600" smtClean="0">
                <a:solidFill>
                  <a:srgbClr val="FF0000"/>
                </a:solidFill>
                <a:latin typeface="Rockwell" pitchFamily="18" charset="0"/>
              </a:rPr>
              <a:t>Caused by random, ever changing polarization of the original signal.</a:t>
            </a:r>
          </a:p>
        </p:txBody>
      </p:sp>
      <p:pic>
        <p:nvPicPr>
          <p:cNvPr id="726020" name="Picture 4" descr="Q p97"/>
          <p:cNvPicPr>
            <a:picLocks noChangeAspect="1" noChangeArrowheads="1"/>
          </p:cNvPicPr>
          <p:nvPr/>
        </p:nvPicPr>
        <p:blipFill>
          <a:blip r:embed="rId2" cstate="print"/>
          <a:srcRect/>
          <a:stretch>
            <a:fillRect/>
          </a:stretch>
        </p:blipFill>
        <p:spPr bwMode="auto">
          <a:xfrm>
            <a:off x="1230313" y="3775075"/>
            <a:ext cx="6759575" cy="2662238"/>
          </a:xfrm>
          <a:prstGeom prst="rect">
            <a:avLst/>
          </a:prstGeom>
          <a:noFill/>
          <a:ln w="9525">
            <a:noFill/>
            <a:miter lim="800000"/>
            <a:headEnd/>
            <a:tailEnd/>
          </a:ln>
        </p:spPr>
      </p:pic>
      <p:sp>
        <p:nvSpPr>
          <p:cNvPr id="726021" name="Text Box 5"/>
          <p:cNvSpPr txBox="1">
            <a:spLocks noChangeArrowheads="1"/>
          </p:cNvSpPr>
          <p:nvPr/>
        </p:nvSpPr>
        <p:spPr bwMode="auto">
          <a:xfrm>
            <a:off x="4071938" y="6424613"/>
            <a:ext cx="1843087"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Critical Frequency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animEffect transition="in" filter="wipe(up)">
                                      <p:cBhvr>
                                        <p:cTn id="7" dur="500"/>
                                        <p:tgtEl>
                                          <p:spTgt spid="726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26019">
                                            <p:txEl>
                                              <p:pRg st="1" end="1"/>
                                            </p:txEl>
                                          </p:spTgt>
                                        </p:tgtEl>
                                        <p:attrNameLst>
                                          <p:attrName>style.visibility</p:attrName>
                                        </p:attrNameLst>
                                      </p:cBhvr>
                                      <p:to>
                                        <p:strVal val="visible"/>
                                      </p:to>
                                    </p:set>
                                    <p:animEffect transition="in" filter="wipe(left)">
                                      <p:cBhvr>
                                        <p:cTn id="12" dur="500"/>
                                        <p:tgtEl>
                                          <p:spTgt spid="726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26019">
                                            <p:txEl>
                                              <p:pRg st="2" end="2"/>
                                            </p:txEl>
                                          </p:spTgt>
                                        </p:tgtEl>
                                        <p:attrNameLst>
                                          <p:attrName>style.visibility</p:attrName>
                                        </p:attrNameLst>
                                      </p:cBhvr>
                                      <p:to>
                                        <p:strVal val="visible"/>
                                      </p:to>
                                    </p:set>
                                    <p:animEffect transition="in" filter="wipe(left)">
                                      <p:cBhvr>
                                        <p:cTn id="17" dur="500"/>
                                        <p:tgtEl>
                                          <p:spTgt spid="7260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26019">
                                            <p:txEl>
                                              <p:pRg st="3" end="3"/>
                                            </p:txEl>
                                          </p:spTgt>
                                        </p:tgtEl>
                                        <p:attrNameLst>
                                          <p:attrName>style.visibility</p:attrName>
                                        </p:attrNameLst>
                                      </p:cBhvr>
                                      <p:to>
                                        <p:strVal val="visible"/>
                                      </p:to>
                                    </p:set>
                                    <p:animEffect transition="in" filter="wipe(left)">
                                      <p:cBhvr>
                                        <p:cTn id="22" dur="500"/>
                                        <p:tgtEl>
                                          <p:spTgt spid="7260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26019">
                                            <p:txEl>
                                              <p:pRg st="4" end="4"/>
                                            </p:txEl>
                                          </p:spTgt>
                                        </p:tgtEl>
                                        <p:attrNameLst>
                                          <p:attrName>style.visibility</p:attrName>
                                        </p:attrNameLst>
                                      </p:cBhvr>
                                      <p:to>
                                        <p:strVal val="visible"/>
                                      </p:to>
                                    </p:set>
                                    <p:animEffect transition="in" filter="wipe(left)">
                                      <p:cBhvr>
                                        <p:cTn id="27" dur="500"/>
                                        <p:tgtEl>
                                          <p:spTgt spid="7260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726020"/>
                                        </p:tgtEl>
                                        <p:attrNameLst>
                                          <p:attrName>style.visibility</p:attrName>
                                        </p:attrNameLst>
                                      </p:cBhvr>
                                      <p:to>
                                        <p:strVal val="visible"/>
                                      </p:to>
                                    </p:set>
                                    <p:anim calcmode="lin" valueType="num">
                                      <p:cBhvr additive="base">
                                        <p:cTn id="32" dur="500" fill="hold"/>
                                        <p:tgtEl>
                                          <p:spTgt spid="726020"/>
                                        </p:tgtEl>
                                        <p:attrNameLst>
                                          <p:attrName>ppt_x</p:attrName>
                                        </p:attrNameLst>
                                      </p:cBhvr>
                                      <p:tavLst>
                                        <p:tav tm="0">
                                          <p:val>
                                            <p:strVal val="#ppt_x"/>
                                          </p:val>
                                        </p:tav>
                                        <p:tav tm="100000">
                                          <p:val>
                                            <p:strVal val="#ppt_x"/>
                                          </p:val>
                                        </p:tav>
                                      </p:tavLst>
                                    </p:anim>
                                    <p:anim calcmode="lin" valueType="num">
                                      <p:cBhvr additive="base">
                                        <p:cTn id="33" dur="500" fill="hold"/>
                                        <p:tgtEl>
                                          <p:spTgt spid="72602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26021"/>
                                        </p:tgtEl>
                                        <p:attrNameLst>
                                          <p:attrName>style.visibility</p:attrName>
                                        </p:attrNameLst>
                                      </p:cBhvr>
                                      <p:to>
                                        <p:strVal val="visible"/>
                                      </p:to>
                                    </p:set>
                                    <p:anim calcmode="lin" valueType="num">
                                      <p:cBhvr additive="base">
                                        <p:cTn id="36" dur="500" fill="hold"/>
                                        <p:tgtEl>
                                          <p:spTgt spid="726021"/>
                                        </p:tgtEl>
                                        <p:attrNameLst>
                                          <p:attrName>ppt_x</p:attrName>
                                        </p:attrNameLst>
                                      </p:cBhvr>
                                      <p:tavLst>
                                        <p:tav tm="0">
                                          <p:val>
                                            <p:strVal val="#ppt_x"/>
                                          </p:val>
                                        </p:tav>
                                        <p:tav tm="100000">
                                          <p:val>
                                            <p:strVal val="#ppt_x"/>
                                          </p:val>
                                        </p:tav>
                                      </p:tavLst>
                                    </p:anim>
                                    <p:anim calcmode="lin" valueType="num">
                                      <p:cBhvr additive="base">
                                        <p:cTn id="37" dur="500" fill="hold"/>
                                        <p:tgtEl>
                                          <p:spTgt spid="7260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21"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a:ln>
            <a:miter lim="800000"/>
            <a:headEnd/>
            <a:tailEnd/>
          </a:ln>
        </p:spPr>
        <p:txBody>
          <a:bodyPr/>
          <a:lstStyle/>
          <a:p>
            <a:fld id="{3FCBA9BF-222E-4339-B4E4-66DDCAB7AC97}" type="slidenum">
              <a:rPr lang="en-US"/>
              <a:pPr/>
              <a:t>157</a:t>
            </a:fld>
            <a:endParaRPr lang="en-US"/>
          </a:p>
        </p:txBody>
      </p:sp>
      <p:sp>
        <p:nvSpPr>
          <p:cNvPr id="162819" name="Rectangle 2"/>
          <p:cNvSpPr>
            <a:spLocks noGrp="1" noChangeArrowheads="1"/>
          </p:cNvSpPr>
          <p:nvPr>
            <p:ph type="title"/>
          </p:nvPr>
        </p:nvSpPr>
        <p:spPr>
          <a:xfrm>
            <a:off x="155575" y="433388"/>
            <a:ext cx="8988425" cy="692150"/>
          </a:xfrm>
        </p:spPr>
        <p:txBody>
          <a:bodyPr/>
          <a:lstStyle/>
          <a:p>
            <a:pPr eaLnBrk="1" hangingPunct="1"/>
            <a:r>
              <a:rPr lang="en-US" sz="2200" b="1" smtClean="0">
                <a:latin typeface="Rockwell" pitchFamily="18" charset="0"/>
              </a:rPr>
              <a:t>T3A: </a:t>
            </a:r>
            <a:r>
              <a:rPr lang="en-US" sz="1600" b="1" smtClean="0"/>
              <a:t>	Radio wave characteristics; how a radio signal travels; distinctions of HF, VHF, 	and UHF; fading, multipath; wavelengths vs. penetration; antenna orientation.       	</a:t>
            </a:r>
          </a:p>
        </p:txBody>
      </p:sp>
      <p:sp>
        <p:nvSpPr>
          <p:cNvPr id="1311747" name="Rectangle 3"/>
          <p:cNvSpPr>
            <a:spLocks noGrp="1" noChangeArrowheads="1"/>
          </p:cNvSpPr>
          <p:nvPr>
            <p:ph type="body" idx="1"/>
          </p:nvPr>
        </p:nvSpPr>
        <p:spPr>
          <a:xfrm>
            <a:off x="0" y="1470025"/>
            <a:ext cx="9144000" cy="5387975"/>
          </a:xfrm>
        </p:spPr>
        <p:txBody>
          <a:bodyPr/>
          <a:lstStyle/>
          <a:p>
            <a:pPr lvl="1" eaLnBrk="1" hangingPunct="1"/>
            <a:r>
              <a:rPr lang="en-US" sz="1200" smtClean="0">
                <a:latin typeface="Rockwell" pitchFamily="18" charset="0"/>
              </a:rPr>
              <a:t>T3A10</a:t>
            </a:r>
            <a:r>
              <a:rPr lang="en-US" sz="2000" smtClean="0">
                <a:latin typeface="Rockwell" pitchFamily="18" charset="0"/>
              </a:rPr>
              <a:t>  Error rates are likely to increase on VHF or UHF data signals propagated over multiple paths.</a:t>
            </a:r>
          </a:p>
          <a:p>
            <a:pPr lvl="1" eaLnBrk="1" hangingPunct="1"/>
            <a:r>
              <a:rPr lang="en-US" sz="1200" smtClean="0">
                <a:latin typeface="Rockwell" pitchFamily="18" charset="0"/>
              </a:rPr>
              <a:t>T3A11</a:t>
            </a:r>
            <a:r>
              <a:rPr lang="en-US" sz="2000" smtClean="0">
                <a:latin typeface="Rockwell" pitchFamily="18" charset="0"/>
              </a:rPr>
              <a:t>  The ionosphere is the part of the atmosphere that enables the propagation of radio signals around the world.</a:t>
            </a:r>
          </a:p>
          <a:p>
            <a:pPr lvl="1" eaLnBrk="1" hangingPunct="1"/>
            <a:endParaRPr lang="en-US" sz="2000" smtClean="0">
              <a:latin typeface="Rockwell" pitchFamily="18" charset="0"/>
            </a:endParaRPr>
          </a:p>
        </p:txBody>
      </p:sp>
      <p:pic>
        <p:nvPicPr>
          <p:cNvPr id="723972" name="Picture 4" descr="Q p96"/>
          <p:cNvPicPr>
            <a:picLocks noChangeAspect="1" noChangeArrowheads="1"/>
          </p:cNvPicPr>
          <p:nvPr/>
        </p:nvPicPr>
        <p:blipFill>
          <a:blip r:embed="rId2" cstate="print"/>
          <a:srcRect/>
          <a:stretch>
            <a:fillRect/>
          </a:stretch>
        </p:blipFill>
        <p:spPr bwMode="auto">
          <a:xfrm>
            <a:off x="1230313" y="3006725"/>
            <a:ext cx="6989762" cy="3203575"/>
          </a:xfrm>
          <a:prstGeom prst="rect">
            <a:avLst/>
          </a:prstGeom>
          <a:noFill/>
          <a:ln w="9525">
            <a:noFill/>
            <a:miter lim="800000"/>
            <a:headEnd/>
            <a:tailEnd/>
          </a:ln>
        </p:spPr>
      </p:pic>
      <p:sp>
        <p:nvSpPr>
          <p:cNvPr id="723973" name="Text Box 5"/>
          <p:cNvSpPr txBox="1">
            <a:spLocks noChangeArrowheads="1"/>
          </p:cNvSpPr>
          <p:nvPr/>
        </p:nvSpPr>
        <p:spPr bwMode="auto">
          <a:xfrm>
            <a:off x="3151188" y="6348413"/>
            <a:ext cx="3455987"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Ionosphere and its layers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11747">
                                            <p:txEl>
                                              <p:pRg st="0" end="0"/>
                                            </p:txEl>
                                          </p:spTgt>
                                        </p:tgtEl>
                                        <p:attrNameLst>
                                          <p:attrName>style.visibility</p:attrName>
                                        </p:attrNameLst>
                                      </p:cBhvr>
                                      <p:to>
                                        <p:strVal val="visible"/>
                                      </p:to>
                                    </p:set>
                                    <p:animEffect transition="in" filter="wipe(up)">
                                      <p:cBhvr>
                                        <p:cTn id="7" dur="500"/>
                                        <p:tgtEl>
                                          <p:spTgt spid="131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11747">
                                            <p:txEl>
                                              <p:pRg st="1" end="1"/>
                                            </p:txEl>
                                          </p:spTgt>
                                        </p:tgtEl>
                                        <p:attrNameLst>
                                          <p:attrName>style.visibility</p:attrName>
                                        </p:attrNameLst>
                                      </p:cBhvr>
                                      <p:to>
                                        <p:strVal val="visible"/>
                                      </p:to>
                                    </p:set>
                                    <p:animEffect transition="in" filter="wipe(left)">
                                      <p:cBhvr>
                                        <p:cTn id="12" dur="500"/>
                                        <p:tgtEl>
                                          <p:spTgt spid="131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23972"/>
                                        </p:tgtEl>
                                        <p:attrNameLst>
                                          <p:attrName>style.visibility</p:attrName>
                                        </p:attrNameLst>
                                      </p:cBhvr>
                                      <p:to>
                                        <p:strVal val="visible"/>
                                      </p:to>
                                    </p:set>
                                    <p:anim calcmode="lin" valueType="num">
                                      <p:cBhvr additive="base">
                                        <p:cTn id="17" dur="500" fill="hold"/>
                                        <p:tgtEl>
                                          <p:spTgt spid="723972"/>
                                        </p:tgtEl>
                                        <p:attrNameLst>
                                          <p:attrName>ppt_x</p:attrName>
                                        </p:attrNameLst>
                                      </p:cBhvr>
                                      <p:tavLst>
                                        <p:tav tm="0">
                                          <p:val>
                                            <p:strVal val="#ppt_x"/>
                                          </p:val>
                                        </p:tav>
                                        <p:tav tm="100000">
                                          <p:val>
                                            <p:strVal val="#ppt_x"/>
                                          </p:val>
                                        </p:tav>
                                      </p:tavLst>
                                    </p:anim>
                                    <p:anim calcmode="lin" valueType="num">
                                      <p:cBhvr additive="base">
                                        <p:cTn id="18" dur="500" fill="hold"/>
                                        <p:tgtEl>
                                          <p:spTgt spid="72397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23973"/>
                                        </p:tgtEl>
                                        <p:attrNameLst>
                                          <p:attrName>style.visibility</p:attrName>
                                        </p:attrNameLst>
                                      </p:cBhvr>
                                      <p:to>
                                        <p:strVal val="visible"/>
                                      </p:to>
                                    </p:set>
                                    <p:anim calcmode="lin" valueType="num">
                                      <p:cBhvr additive="base">
                                        <p:cTn id="21" dur="500" fill="hold"/>
                                        <p:tgtEl>
                                          <p:spTgt spid="723973"/>
                                        </p:tgtEl>
                                        <p:attrNameLst>
                                          <p:attrName>ppt_x</p:attrName>
                                        </p:attrNameLst>
                                      </p:cBhvr>
                                      <p:tavLst>
                                        <p:tav tm="0">
                                          <p:val>
                                            <p:strVal val="#ppt_x"/>
                                          </p:val>
                                        </p:tav>
                                        <p:tav tm="100000">
                                          <p:val>
                                            <p:strVal val="#ppt_x"/>
                                          </p:val>
                                        </p:tav>
                                      </p:tavLst>
                                    </p:anim>
                                    <p:anim calcmode="lin" valueType="num">
                                      <p:cBhvr additive="base">
                                        <p:cTn id="22" dur="500" fill="hold"/>
                                        <p:tgtEl>
                                          <p:spTgt spid="7239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3"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3"/>
          <p:cNvSpPr>
            <a:spLocks noGrp="1"/>
          </p:cNvSpPr>
          <p:nvPr>
            <p:ph type="sldNum" sz="quarter" idx="12"/>
          </p:nvPr>
        </p:nvSpPr>
        <p:spPr>
          <a:noFill/>
          <a:ln>
            <a:miter lim="800000"/>
            <a:headEnd/>
            <a:tailEnd/>
          </a:ln>
        </p:spPr>
        <p:txBody>
          <a:bodyPr/>
          <a:lstStyle/>
          <a:p>
            <a:fld id="{4378D881-B7B3-4876-8042-503523130D8C}" type="slidenum">
              <a:rPr lang="en-US"/>
              <a:pPr/>
              <a:t>158</a:t>
            </a:fld>
            <a:endParaRPr lang="en-US"/>
          </a:p>
        </p:txBody>
      </p:sp>
      <p:sp>
        <p:nvSpPr>
          <p:cNvPr id="163843" name="Slide Number Placeholder 5"/>
          <p:cNvSpPr txBox="1">
            <a:spLocks noGrp="1"/>
          </p:cNvSpPr>
          <p:nvPr/>
        </p:nvSpPr>
        <p:spPr bwMode="auto">
          <a:xfrm>
            <a:off x="6569075" y="6232525"/>
            <a:ext cx="2133600" cy="476250"/>
          </a:xfrm>
          <a:prstGeom prst="rect">
            <a:avLst/>
          </a:prstGeom>
          <a:noFill/>
          <a:ln w="9525">
            <a:noFill/>
            <a:miter lim="800000"/>
            <a:headEnd/>
            <a:tailEnd/>
          </a:ln>
        </p:spPr>
        <p:txBody>
          <a:bodyPr/>
          <a:lstStyle/>
          <a:p>
            <a:pPr algn="r"/>
            <a:fld id="{25A36D00-DACE-4EAF-8E4D-F797B72ABD56}" type="slidenum">
              <a:rPr lang="en-US" sz="1400">
                <a:latin typeface="Times New Roman" pitchFamily="18" charset="0"/>
              </a:rPr>
              <a:pPr algn="r"/>
              <a:t>158</a:t>
            </a:fld>
            <a:endParaRPr lang="en-US" sz="1400">
              <a:latin typeface="Times New Roman" pitchFamily="18" charset="0"/>
            </a:endParaRPr>
          </a:p>
        </p:txBody>
      </p:sp>
      <p:sp>
        <p:nvSpPr>
          <p:cNvPr id="163844" name="Rectangle 2"/>
          <p:cNvSpPr>
            <a:spLocks noGrp="1" noChangeArrowheads="1"/>
          </p:cNvSpPr>
          <p:nvPr>
            <p:ph type="title" idx="4294967295"/>
          </p:nvPr>
        </p:nvSpPr>
        <p:spPr>
          <a:xfrm>
            <a:off x="0" y="395288"/>
            <a:ext cx="9144000" cy="614362"/>
          </a:xfrm>
        </p:spPr>
        <p:txBody>
          <a:bodyPr/>
          <a:lstStyle/>
          <a:p>
            <a:pPr eaLnBrk="1" hangingPunct="1"/>
            <a:r>
              <a:rPr lang="en-US" sz="2200" b="1" smtClean="0"/>
              <a:t>T3B:</a:t>
            </a:r>
            <a:r>
              <a:rPr lang="en-US" sz="2200" b="1" smtClean="0">
                <a:latin typeface="Rockwell" pitchFamily="18" charset="0"/>
              </a:rPr>
              <a:t> </a:t>
            </a:r>
            <a:r>
              <a:rPr lang="en-US" sz="1600" b="1" smtClean="0"/>
              <a:t>	Radio and electromagnetic wave properties; the electromagnetic spectrum, 	wavelength vs. frequency, velocity of electromagnetic waves.</a:t>
            </a:r>
          </a:p>
        </p:txBody>
      </p:sp>
      <p:sp>
        <p:nvSpPr>
          <p:cNvPr id="964611" name="Rectangle 3"/>
          <p:cNvSpPr>
            <a:spLocks noGrp="1" noChangeArrowheads="1"/>
          </p:cNvSpPr>
          <p:nvPr>
            <p:ph type="body" idx="4294967295"/>
          </p:nvPr>
        </p:nvSpPr>
        <p:spPr>
          <a:xfrm>
            <a:off x="0" y="1508125"/>
            <a:ext cx="8642350" cy="4962525"/>
          </a:xfrm>
        </p:spPr>
        <p:txBody>
          <a:bodyPr/>
          <a:lstStyle/>
          <a:p>
            <a:pPr lvl="1" eaLnBrk="1" hangingPunct="1"/>
            <a:r>
              <a:rPr lang="en-US" sz="1400" smtClean="0">
                <a:latin typeface="Rockwell" pitchFamily="18" charset="0"/>
              </a:rPr>
              <a:t>T3B1</a:t>
            </a:r>
            <a:r>
              <a:rPr lang="en-US" sz="2400" smtClean="0">
                <a:latin typeface="Rockwell" pitchFamily="18" charset="0"/>
              </a:rPr>
              <a:t>  </a:t>
            </a:r>
            <a:r>
              <a:rPr lang="en-US" sz="2000" smtClean="0">
                <a:latin typeface="Rockwell" pitchFamily="18" charset="0"/>
              </a:rPr>
              <a:t>The name for the distance a radio wave travels during one complete cycle is wavelength</a:t>
            </a:r>
            <a:r>
              <a:rPr lang="en-US" sz="2000" b="1" smtClean="0">
                <a:latin typeface="Rockwell" pitchFamily="18" charset="0"/>
              </a:rPr>
              <a:t>.   </a:t>
            </a:r>
            <a:r>
              <a:rPr lang="en-US" sz="1600" smtClean="0">
                <a:solidFill>
                  <a:srgbClr val="FF0000"/>
                </a:solidFill>
                <a:latin typeface="Rockwell" pitchFamily="18" charset="0"/>
              </a:rPr>
              <a:t>Keywords: distance and wavelength</a:t>
            </a:r>
          </a:p>
          <a:p>
            <a:pPr lvl="1" eaLnBrk="1" hangingPunct="1"/>
            <a:r>
              <a:rPr lang="en-US" sz="1200" smtClean="0">
                <a:latin typeface="Rockwell" pitchFamily="18" charset="0"/>
              </a:rPr>
              <a:t>T3B2</a:t>
            </a:r>
            <a:r>
              <a:rPr lang="en-US" sz="2000" smtClean="0">
                <a:latin typeface="Rockwell" pitchFamily="18" charset="0"/>
              </a:rPr>
              <a:t>  The term that describes the number of times per second that an alternating current reverses direction is frequency</a:t>
            </a:r>
            <a:r>
              <a:rPr lang="en-US" sz="2000" b="1" smtClean="0">
                <a:latin typeface="Rockwell" pitchFamily="18" charset="0"/>
              </a:rPr>
              <a:t>.</a:t>
            </a:r>
            <a:endParaRPr lang="en-US" sz="2000" smtClean="0">
              <a:latin typeface="Rockwell" pitchFamily="18" charset="0"/>
            </a:endParaRPr>
          </a:p>
          <a:p>
            <a:pPr lvl="1" eaLnBrk="1" hangingPunct="1"/>
            <a:endParaRPr lang="en-US" sz="2000" smtClean="0">
              <a:latin typeface="Rockwell" pitchFamily="18" charset="0"/>
            </a:endParaRPr>
          </a:p>
        </p:txBody>
      </p:sp>
      <p:sp>
        <p:nvSpPr>
          <p:cNvPr id="1312773" name="Line 23"/>
          <p:cNvSpPr>
            <a:spLocks noChangeShapeType="1"/>
          </p:cNvSpPr>
          <p:nvPr/>
        </p:nvSpPr>
        <p:spPr bwMode="auto">
          <a:xfrm>
            <a:off x="1384300" y="3006725"/>
            <a:ext cx="6019800" cy="1588"/>
          </a:xfrm>
          <a:prstGeom prst="line">
            <a:avLst/>
          </a:prstGeom>
          <a:noFill/>
          <a:ln w="12600">
            <a:solidFill>
              <a:srgbClr val="333333"/>
            </a:solidFill>
            <a:miter lim="800000"/>
            <a:headEnd/>
            <a:tailEnd/>
          </a:ln>
        </p:spPr>
        <p:txBody>
          <a:bodyPr/>
          <a:lstStyle/>
          <a:p>
            <a:endParaRPr lang="en-US"/>
          </a:p>
        </p:txBody>
      </p:sp>
      <p:grpSp>
        <p:nvGrpSpPr>
          <p:cNvPr id="1312774" name="Group 8"/>
          <p:cNvGrpSpPr>
            <a:grpSpLocks/>
          </p:cNvGrpSpPr>
          <p:nvPr/>
        </p:nvGrpSpPr>
        <p:grpSpPr bwMode="auto">
          <a:xfrm>
            <a:off x="2728913" y="3006725"/>
            <a:ext cx="1612900" cy="1536700"/>
            <a:chOff x="1728" y="1728"/>
            <a:chExt cx="1007" cy="960"/>
          </a:xfrm>
        </p:grpSpPr>
        <p:grpSp>
          <p:nvGrpSpPr>
            <p:cNvPr id="163871" name="Group 9"/>
            <p:cNvGrpSpPr>
              <a:grpSpLocks/>
            </p:cNvGrpSpPr>
            <p:nvPr/>
          </p:nvGrpSpPr>
          <p:grpSpPr bwMode="auto">
            <a:xfrm>
              <a:off x="1728" y="1728"/>
              <a:ext cx="480" cy="958"/>
              <a:chOff x="1728" y="1728"/>
              <a:chExt cx="480" cy="958"/>
            </a:xfrm>
          </p:grpSpPr>
          <p:sp>
            <p:nvSpPr>
              <p:cNvPr id="163875" name="AutoShape 10"/>
              <p:cNvSpPr>
                <a:spLocks noChangeArrowheads="1"/>
              </p:cNvSpPr>
              <p:nvPr/>
            </p:nvSpPr>
            <p:spPr bwMode="auto">
              <a:xfrm rot="10800000">
                <a:off x="1731" y="1732"/>
                <a:ext cx="479" cy="952"/>
              </a:xfrm>
              <a:prstGeom prst="roundRect">
                <a:avLst>
                  <a:gd name="adj" fmla="val 208"/>
                </a:avLst>
              </a:prstGeom>
              <a:noFill/>
              <a:ln w="9525">
                <a:noFill/>
                <a:round/>
                <a:headEnd/>
                <a:tailEnd/>
              </a:ln>
            </p:spPr>
            <p:txBody>
              <a:bodyPr rot="10800000" wrap="none" anchor="ctr"/>
              <a:lstStyle/>
              <a:p>
                <a:endParaRPr lang="en-US"/>
              </a:p>
            </p:txBody>
          </p:sp>
          <p:sp>
            <p:nvSpPr>
              <p:cNvPr id="163876" name="Freeform 11"/>
              <p:cNvSpPr>
                <a:spLocks noChangeArrowheads="1"/>
              </p:cNvSpPr>
              <p:nvPr/>
            </p:nvSpPr>
            <p:spPr bwMode="auto">
              <a:xfrm>
                <a:off x="1728" y="1728"/>
                <a:ext cx="474" cy="959"/>
              </a:xfrm>
              <a:custGeom>
                <a:avLst/>
                <a:gdLst>
                  <a:gd name="T0" fmla="*/ 107 w 2096"/>
                  <a:gd name="T1" fmla="*/ 0 h 4264"/>
                  <a:gd name="T2" fmla="*/ 102 w 2096"/>
                  <a:gd name="T3" fmla="*/ 0 h 4264"/>
                  <a:gd name="T4" fmla="*/ 96 w 2096"/>
                  <a:gd name="T5" fmla="*/ 1 h 4264"/>
                  <a:gd name="T6" fmla="*/ 90 w 2096"/>
                  <a:gd name="T7" fmla="*/ 3 h 4264"/>
                  <a:gd name="T8" fmla="*/ 85 w 2096"/>
                  <a:gd name="T9" fmla="*/ 5 h 4264"/>
                  <a:gd name="T10" fmla="*/ 79 w 2096"/>
                  <a:gd name="T11" fmla="*/ 8 h 4264"/>
                  <a:gd name="T12" fmla="*/ 74 w 2096"/>
                  <a:gd name="T13" fmla="*/ 11 h 4264"/>
                  <a:gd name="T14" fmla="*/ 69 w 2096"/>
                  <a:gd name="T15" fmla="*/ 15 h 4264"/>
                  <a:gd name="T16" fmla="*/ 64 w 2096"/>
                  <a:gd name="T17" fmla="*/ 19 h 4264"/>
                  <a:gd name="T18" fmla="*/ 58 w 2096"/>
                  <a:gd name="T19" fmla="*/ 24 h 4264"/>
                  <a:gd name="T20" fmla="*/ 54 w 2096"/>
                  <a:gd name="T21" fmla="*/ 30 h 4264"/>
                  <a:gd name="T22" fmla="*/ 49 w 2096"/>
                  <a:gd name="T23" fmla="*/ 36 h 4264"/>
                  <a:gd name="T24" fmla="*/ 44 w 2096"/>
                  <a:gd name="T25" fmla="*/ 42 h 4264"/>
                  <a:gd name="T26" fmla="*/ 40 w 2096"/>
                  <a:gd name="T27" fmla="*/ 49 h 4264"/>
                  <a:gd name="T28" fmla="*/ 35 w 2096"/>
                  <a:gd name="T29" fmla="*/ 56 h 4264"/>
                  <a:gd name="T30" fmla="*/ 31 w 2096"/>
                  <a:gd name="T31" fmla="*/ 64 h 4264"/>
                  <a:gd name="T32" fmla="*/ 27 w 2096"/>
                  <a:gd name="T33" fmla="*/ 72 h 4264"/>
                  <a:gd name="T34" fmla="*/ 24 w 2096"/>
                  <a:gd name="T35" fmla="*/ 81 h 4264"/>
                  <a:gd name="T36" fmla="*/ 20 w 2096"/>
                  <a:gd name="T37" fmla="*/ 90 h 4264"/>
                  <a:gd name="T38" fmla="*/ 17 w 2096"/>
                  <a:gd name="T39" fmla="*/ 99 h 4264"/>
                  <a:gd name="T40" fmla="*/ 14 w 2096"/>
                  <a:gd name="T41" fmla="*/ 108 h 4264"/>
                  <a:gd name="T42" fmla="*/ 12 w 2096"/>
                  <a:gd name="T43" fmla="*/ 118 h 4264"/>
                  <a:gd name="T44" fmla="*/ 9 w 2096"/>
                  <a:gd name="T45" fmla="*/ 128 h 4264"/>
                  <a:gd name="T46" fmla="*/ 7 w 2096"/>
                  <a:gd name="T47" fmla="*/ 139 h 4264"/>
                  <a:gd name="T48" fmla="*/ 5 w 2096"/>
                  <a:gd name="T49" fmla="*/ 149 h 4264"/>
                  <a:gd name="T50" fmla="*/ 4 w 2096"/>
                  <a:gd name="T51" fmla="*/ 160 h 4264"/>
                  <a:gd name="T52" fmla="*/ 2 w 2096"/>
                  <a:gd name="T53" fmla="*/ 171 h 4264"/>
                  <a:gd name="T54" fmla="*/ 1 w 2096"/>
                  <a:gd name="T55" fmla="*/ 182 h 4264"/>
                  <a:gd name="T56" fmla="*/ 0 w 2096"/>
                  <a:gd name="T57" fmla="*/ 193 h 4264"/>
                  <a:gd name="T58" fmla="*/ 0 w 2096"/>
                  <a:gd name="T59" fmla="*/ 204 h 4264"/>
                  <a:gd name="T60" fmla="*/ 0 w 2096"/>
                  <a:gd name="T61" fmla="*/ 216 h 42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96"/>
                  <a:gd name="T94" fmla="*/ 0 h 4264"/>
                  <a:gd name="T95" fmla="*/ 2096 w 2096"/>
                  <a:gd name="T96" fmla="*/ 4264 h 42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96" h="4264">
                    <a:moveTo>
                      <a:pt x="2095" y="0"/>
                    </a:moveTo>
                    <a:lnTo>
                      <a:pt x="1985" y="8"/>
                    </a:lnTo>
                    <a:lnTo>
                      <a:pt x="1875" y="28"/>
                    </a:lnTo>
                    <a:lnTo>
                      <a:pt x="1766" y="59"/>
                    </a:lnTo>
                    <a:lnTo>
                      <a:pt x="1658" y="101"/>
                    </a:lnTo>
                    <a:lnTo>
                      <a:pt x="1551" y="155"/>
                    </a:lnTo>
                    <a:lnTo>
                      <a:pt x="1446" y="219"/>
                    </a:lnTo>
                    <a:lnTo>
                      <a:pt x="1343" y="295"/>
                    </a:lnTo>
                    <a:lnTo>
                      <a:pt x="1241" y="381"/>
                    </a:lnTo>
                    <a:lnTo>
                      <a:pt x="1142" y="478"/>
                    </a:lnTo>
                    <a:lnTo>
                      <a:pt x="1046" y="585"/>
                    </a:lnTo>
                    <a:lnTo>
                      <a:pt x="952" y="703"/>
                    </a:lnTo>
                    <a:lnTo>
                      <a:pt x="862" y="829"/>
                    </a:lnTo>
                    <a:lnTo>
                      <a:pt x="775" y="965"/>
                    </a:lnTo>
                    <a:lnTo>
                      <a:pt x="692" y="1110"/>
                    </a:lnTo>
                    <a:lnTo>
                      <a:pt x="612" y="1264"/>
                    </a:lnTo>
                    <a:lnTo>
                      <a:pt x="537" y="1425"/>
                    </a:lnTo>
                    <a:lnTo>
                      <a:pt x="466" y="1595"/>
                    </a:lnTo>
                    <a:lnTo>
                      <a:pt x="399" y="1771"/>
                    </a:lnTo>
                    <a:lnTo>
                      <a:pt x="337" y="1954"/>
                    </a:lnTo>
                    <a:lnTo>
                      <a:pt x="280" y="2144"/>
                    </a:lnTo>
                    <a:lnTo>
                      <a:pt x="228" y="2339"/>
                    </a:lnTo>
                    <a:lnTo>
                      <a:pt x="181" y="2539"/>
                    </a:lnTo>
                    <a:lnTo>
                      <a:pt x="139" y="2745"/>
                    </a:lnTo>
                    <a:lnTo>
                      <a:pt x="102" y="2954"/>
                    </a:lnTo>
                    <a:lnTo>
                      <a:pt x="71" y="3167"/>
                    </a:lnTo>
                    <a:lnTo>
                      <a:pt x="46" y="3382"/>
                    </a:lnTo>
                    <a:lnTo>
                      <a:pt x="26" y="3600"/>
                    </a:lnTo>
                    <a:lnTo>
                      <a:pt x="11" y="3820"/>
                    </a:lnTo>
                    <a:lnTo>
                      <a:pt x="3" y="4041"/>
                    </a:lnTo>
                    <a:lnTo>
                      <a:pt x="0" y="4263"/>
                    </a:lnTo>
                  </a:path>
                </a:pathLst>
              </a:custGeom>
              <a:noFill/>
              <a:ln w="25560">
                <a:solidFill>
                  <a:srgbClr val="2300DC"/>
                </a:solidFill>
                <a:round/>
                <a:headEnd/>
                <a:tailEnd/>
              </a:ln>
            </p:spPr>
            <p:txBody>
              <a:bodyPr wrap="none" anchor="ctr"/>
              <a:lstStyle/>
              <a:p>
                <a:endParaRPr lang="en-US"/>
              </a:p>
            </p:txBody>
          </p:sp>
        </p:grpSp>
        <p:grpSp>
          <p:nvGrpSpPr>
            <p:cNvPr id="163872" name="Group 12"/>
            <p:cNvGrpSpPr>
              <a:grpSpLocks/>
            </p:cNvGrpSpPr>
            <p:nvPr/>
          </p:nvGrpSpPr>
          <p:grpSpPr bwMode="auto">
            <a:xfrm>
              <a:off x="2209" y="1728"/>
              <a:ext cx="526" cy="960"/>
              <a:chOff x="2209" y="1728"/>
              <a:chExt cx="526" cy="960"/>
            </a:xfrm>
          </p:grpSpPr>
          <p:sp>
            <p:nvSpPr>
              <p:cNvPr id="163873" name="AutoShape 13"/>
              <p:cNvSpPr>
                <a:spLocks noChangeArrowheads="1"/>
              </p:cNvSpPr>
              <p:nvPr/>
            </p:nvSpPr>
            <p:spPr bwMode="auto">
              <a:xfrm rot="10800000">
                <a:off x="2214" y="1732"/>
                <a:ext cx="522" cy="958"/>
              </a:xfrm>
              <a:prstGeom prst="roundRect">
                <a:avLst>
                  <a:gd name="adj" fmla="val 185"/>
                </a:avLst>
              </a:prstGeom>
              <a:noFill/>
              <a:ln w="9525">
                <a:noFill/>
                <a:round/>
                <a:headEnd/>
                <a:tailEnd/>
              </a:ln>
            </p:spPr>
            <p:txBody>
              <a:bodyPr rot="10800000" wrap="none" anchor="ctr"/>
              <a:lstStyle/>
              <a:p>
                <a:endParaRPr lang="en-US"/>
              </a:p>
            </p:txBody>
          </p:sp>
          <p:sp>
            <p:nvSpPr>
              <p:cNvPr id="163874" name="Freeform 14"/>
              <p:cNvSpPr>
                <a:spLocks noChangeArrowheads="1"/>
              </p:cNvSpPr>
              <p:nvPr/>
            </p:nvSpPr>
            <p:spPr bwMode="auto">
              <a:xfrm>
                <a:off x="2209" y="1728"/>
                <a:ext cx="527" cy="953"/>
              </a:xfrm>
              <a:custGeom>
                <a:avLst/>
                <a:gdLst>
                  <a:gd name="T0" fmla="*/ 118 w 2351"/>
                  <a:gd name="T1" fmla="*/ 216 h 4213"/>
                  <a:gd name="T2" fmla="*/ 118 w 2351"/>
                  <a:gd name="T3" fmla="*/ 204 h 4213"/>
                  <a:gd name="T4" fmla="*/ 117 w 2351"/>
                  <a:gd name="T5" fmla="*/ 193 h 4213"/>
                  <a:gd name="T6" fmla="*/ 117 w 2351"/>
                  <a:gd name="T7" fmla="*/ 181 h 4213"/>
                  <a:gd name="T8" fmla="*/ 115 w 2351"/>
                  <a:gd name="T9" fmla="*/ 170 h 4213"/>
                  <a:gd name="T10" fmla="*/ 114 w 2351"/>
                  <a:gd name="T11" fmla="*/ 159 h 4213"/>
                  <a:gd name="T12" fmla="*/ 112 w 2351"/>
                  <a:gd name="T13" fmla="*/ 148 h 4213"/>
                  <a:gd name="T14" fmla="*/ 110 w 2351"/>
                  <a:gd name="T15" fmla="*/ 138 h 4213"/>
                  <a:gd name="T16" fmla="*/ 107 w 2351"/>
                  <a:gd name="T17" fmla="*/ 127 h 4213"/>
                  <a:gd name="T18" fmla="*/ 105 w 2351"/>
                  <a:gd name="T19" fmla="*/ 117 h 4213"/>
                  <a:gd name="T20" fmla="*/ 102 w 2351"/>
                  <a:gd name="T21" fmla="*/ 107 h 4213"/>
                  <a:gd name="T22" fmla="*/ 99 w 2351"/>
                  <a:gd name="T23" fmla="*/ 97 h 4213"/>
                  <a:gd name="T24" fmla="*/ 95 w 2351"/>
                  <a:gd name="T25" fmla="*/ 88 h 4213"/>
                  <a:gd name="T26" fmla="*/ 91 w 2351"/>
                  <a:gd name="T27" fmla="*/ 79 h 4213"/>
                  <a:gd name="T28" fmla="*/ 87 w 2351"/>
                  <a:gd name="T29" fmla="*/ 70 h 4213"/>
                  <a:gd name="T30" fmla="*/ 83 w 2351"/>
                  <a:gd name="T31" fmla="*/ 62 h 4213"/>
                  <a:gd name="T32" fmla="*/ 78 w 2351"/>
                  <a:gd name="T33" fmla="*/ 55 h 4213"/>
                  <a:gd name="T34" fmla="*/ 74 w 2351"/>
                  <a:gd name="T35" fmla="*/ 47 h 4213"/>
                  <a:gd name="T36" fmla="*/ 69 w 2351"/>
                  <a:gd name="T37" fmla="*/ 40 h 4213"/>
                  <a:gd name="T38" fmla="*/ 64 w 2351"/>
                  <a:gd name="T39" fmla="*/ 34 h 4213"/>
                  <a:gd name="T40" fmla="*/ 59 w 2351"/>
                  <a:gd name="T41" fmla="*/ 28 h 4213"/>
                  <a:gd name="T42" fmla="*/ 53 w 2351"/>
                  <a:gd name="T43" fmla="*/ 23 h 4213"/>
                  <a:gd name="T44" fmla="*/ 48 w 2351"/>
                  <a:gd name="T45" fmla="*/ 18 h 4213"/>
                  <a:gd name="T46" fmla="*/ 42 w 2351"/>
                  <a:gd name="T47" fmla="*/ 14 h 4213"/>
                  <a:gd name="T48" fmla="*/ 36 w 2351"/>
                  <a:gd name="T49" fmla="*/ 10 h 4213"/>
                  <a:gd name="T50" fmla="*/ 30 w 2351"/>
                  <a:gd name="T51" fmla="*/ 7 h 4213"/>
                  <a:gd name="T52" fmla="*/ 24 w 2351"/>
                  <a:gd name="T53" fmla="*/ 4 h 4213"/>
                  <a:gd name="T54" fmla="*/ 18 w 2351"/>
                  <a:gd name="T55" fmla="*/ 2 h 4213"/>
                  <a:gd name="T56" fmla="*/ 12 w 2351"/>
                  <a:gd name="T57" fmla="*/ 1 h 4213"/>
                  <a:gd name="T58" fmla="*/ 6 w 2351"/>
                  <a:gd name="T59" fmla="*/ 0 h 4213"/>
                  <a:gd name="T60" fmla="*/ 0 w 2351"/>
                  <a:gd name="T61" fmla="*/ 0 h 421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51"/>
                  <a:gd name="T94" fmla="*/ 0 h 4213"/>
                  <a:gd name="T95" fmla="*/ 2351 w 2351"/>
                  <a:gd name="T96" fmla="*/ 4213 h 421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51" h="4213">
                    <a:moveTo>
                      <a:pt x="2350" y="4212"/>
                    </a:moveTo>
                    <a:lnTo>
                      <a:pt x="2345" y="3989"/>
                    </a:lnTo>
                    <a:lnTo>
                      <a:pt x="2335" y="3767"/>
                    </a:lnTo>
                    <a:lnTo>
                      <a:pt x="2318" y="3547"/>
                    </a:lnTo>
                    <a:lnTo>
                      <a:pt x="2294" y="3328"/>
                    </a:lnTo>
                    <a:lnTo>
                      <a:pt x="2264" y="3112"/>
                    </a:lnTo>
                    <a:lnTo>
                      <a:pt x="2229" y="2899"/>
                    </a:lnTo>
                    <a:lnTo>
                      <a:pt x="2187" y="2690"/>
                    </a:lnTo>
                    <a:lnTo>
                      <a:pt x="2139" y="2485"/>
                    </a:lnTo>
                    <a:lnTo>
                      <a:pt x="2086" y="2285"/>
                    </a:lnTo>
                    <a:lnTo>
                      <a:pt x="2026" y="2090"/>
                    </a:lnTo>
                    <a:lnTo>
                      <a:pt x="1962" y="1902"/>
                    </a:lnTo>
                    <a:lnTo>
                      <a:pt x="1892" y="1719"/>
                    </a:lnTo>
                    <a:lnTo>
                      <a:pt x="1817" y="1544"/>
                    </a:lnTo>
                    <a:lnTo>
                      <a:pt x="1737" y="1376"/>
                    </a:lnTo>
                    <a:lnTo>
                      <a:pt x="1652" y="1216"/>
                    </a:lnTo>
                    <a:lnTo>
                      <a:pt x="1563" y="1064"/>
                    </a:lnTo>
                    <a:lnTo>
                      <a:pt x="1469" y="922"/>
                    </a:lnTo>
                    <a:lnTo>
                      <a:pt x="1372" y="788"/>
                    </a:lnTo>
                    <a:lnTo>
                      <a:pt x="1271" y="663"/>
                    </a:lnTo>
                    <a:lnTo>
                      <a:pt x="1166" y="549"/>
                    </a:lnTo>
                    <a:lnTo>
                      <a:pt x="1059" y="445"/>
                    </a:lnTo>
                    <a:lnTo>
                      <a:pt x="948" y="351"/>
                    </a:lnTo>
                    <a:lnTo>
                      <a:pt x="835" y="268"/>
                    </a:lnTo>
                    <a:lnTo>
                      <a:pt x="720" y="195"/>
                    </a:lnTo>
                    <a:lnTo>
                      <a:pt x="603" y="134"/>
                    </a:lnTo>
                    <a:lnTo>
                      <a:pt x="484" y="84"/>
                    </a:lnTo>
                    <a:lnTo>
                      <a:pt x="364" y="46"/>
                    </a:lnTo>
                    <a:lnTo>
                      <a:pt x="243" y="19"/>
                    </a:lnTo>
                    <a:lnTo>
                      <a:pt x="122" y="4"/>
                    </a:lnTo>
                    <a:lnTo>
                      <a:pt x="0" y="0"/>
                    </a:lnTo>
                  </a:path>
                </a:pathLst>
              </a:custGeom>
              <a:noFill/>
              <a:ln w="25560">
                <a:solidFill>
                  <a:srgbClr val="2300DC"/>
                </a:solidFill>
                <a:round/>
                <a:headEnd/>
                <a:tailEnd/>
              </a:ln>
            </p:spPr>
            <p:txBody>
              <a:bodyPr wrap="none" anchor="ctr"/>
              <a:lstStyle/>
              <a:p>
                <a:endParaRPr lang="en-US"/>
              </a:p>
            </p:txBody>
          </p:sp>
        </p:grpSp>
      </p:grpSp>
      <p:grpSp>
        <p:nvGrpSpPr>
          <p:cNvPr id="1312781" name="Group 15"/>
          <p:cNvGrpSpPr>
            <a:grpSpLocks/>
          </p:cNvGrpSpPr>
          <p:nvPr/>
        </p:nvGrpSpPr>
        <p:grpSpPr bwMode="auto">
          <a:xfrm>
            <a:off x="4341813" y="4465638"/>
            <a:ext cx="1595437" cy="1368425"/>
            <a:chOff x="2737" y="2640"/>
            <a:chExt cx="1005" cy="862"/>
          </a:xfrm>
        </p:grpSpPr>
        <p:grpSp>
          <p:nvGrpSpPr>
            <p:cNvPr id="163865" name="Group 16"/>
            <p:cNvGrpSpPr>
              <a:grpSpLocks/>
            </p:cNvGrpSpPr>
            <p:nvPr/>
          </p:nvGrpSpPr>
          <p:grpSpPr bwMode="auto">
            <a:xfrm>
              <a:off x="2737" y="2640"/>
              <a:ext cx="478" cy="862"/>
              <a:chOff x="2737" y="2640"/>
              <a:chExt cx="478" cy="862"/>
            </a:xfrm>
          </p:grpSpPr>
          <p:sp>
            <p:nvSpPr>
              <p:cNvPr id="163869" name="AutoShape 17"/>
              <p:cNvSpPr>
                <a:spLocks noChangeArrowheads="1"/>
              </p:cNvSpPr>
              <p:nvPr/>
            </p:nvSpPr>
            <p:spPr bwMode="auto">
              <a:xfrm>
                <a:off x="2737" y="2645"/>
                <a:ext cx="479" cy="858"/>
              </a:xfrm>
              <a:prstGeom prst="roundRect">
                <a:avLst>
                  <a:gd name="adj" fmla="val 208"/>
                </a:avLst>
              </a:prstGeom>
              <a:noFill/>
              <a:ln w="9525">
                <a:noFill/>
                <a:round/>
                <a:headEnd/>
                <a:tailEnd/>
              </a:ln>
            </p:spPr>
            <p:txBody>
              <a:bodyPr wrap="none" anchor="ctr"/>
              <a:lstStyle/>
              <a:p>
                <a:endParaRPr lang="en-US"/>
              </a:p>
            </p:txBody>
          </p:sp>
          <p:sp>
            <p:nvSpPr>
              <p:cNvPr id="163870" name="Freeform 18"/>
              <p:cNvSpPr>
                <a:spLocks noChangeArrowheads="1"/>
              </p:cNvSpPr>
              <p:nvPr/>
            </p:nvSpPr>
            <p:spPr bwMode="auto">
              <a:xfrm>
                <a:off x="2737" y="2640"/>
                <a:ext cx="479" cy="863"/>
              </a:xfrm>
              <a:custGeom>
                <a:avLst/>
                <a:gdLst>
                  <a:gd name="T0" fmla="*/ 0 w 2118"/>
                  <a:gd name="T1" fmla="*/ 0 h 3832"/>
                  <a:gd name="T2" fmla="*/ 0 w 2118"/>
                  <a:gd name="T3" fmla="*/ 10 h 3832"/>
                  <a:gd name="T4" fmla="*/ 1 w 2118"/>
                  <a:gd name="T5" fmla="*/ 20 h 3832"/>
                  <a:gd name="T6" fmla="*/ 1 w 2118"/>
                  <a:gd name="T7" fmla="*/ 30 h 3832"/>
                  <a:gd name="T8" fmla="*/ 2 w 2118"/>
                  <a:gd name="T9" fmla="*/ 40 h 3832"/>
                  <a:gd name="T10" fmla="*/ 4 w 2118"/>
                  <a:gd name="T11" fmla="*/ 50 h 3832"/>
                  <a:gd name="T12" fmla="*/ 5 w 2118"/>
                  <a:gd name="T13" fmla="*/ 60 h 3832"/>
                  <a:gd name="T14" fmla="*/ 7 w 2118"/>
                  <a:gd name="T15" fmla="*/ 70 h 3832"/>
                  <a:gd name="T16" fmla="*/ 9 w 2118"/>
                  <a:gd name="T17" fmla="*/ 79 h 3832"/>
                  <a:gd name="T18" fmla="*/ 12 w 2118"/>
                  <a:gd name="T19" fmla="*/ 88 h 3832"/>
                  <a:gd name="T20" fmla="*/ 14 w 2118"/>
                  <a:gd name="T21" fmla="*/ 97 h 3832"/>
                  <a:gd name="T22" fmla="*/ 17 w 2118"/>
                  <a:gd name="T23" fmla="*/ 106 h 3832"/>
                  <a:gd name="T24" fmla="*/ 21 w 2118"/>
                  <a:gd name="T25" fmla="*/ 114 h 3832"/>
                  <a:gd name="T26" fmla="*/ 24 w 2118"/>
                  <a:gd name="T27" fmla="*/ 122 h 3832"/>
                  <a:gd name="T28" fmla="*/ 28 w 2118"/>
                  <a:gd name="T29" fmla="*/ 130 h 3832"/>
                  <a:gd name="T30" fmla="*/ 32 w 2118"/>
                  <a:gd name="T31" fmla="*/ 137 h 3832"/>
                  <a:gd name="T32" fmla="*/ 36 w 2118"/>
                  <a:gd name="T33" fmla="*/ 144 h 3832"/>
                  <a:gd name="T34" fmla="*/ 40 w 2118"/>
                  <a:gd name="T35" fmla="*/ 151 h 3832"/>
                  <a:gd name="T36" fmla="*/ 45 w 2118"/>
                  <a:gd name="T37" fmla="*/ 157 h 3832"/>
                  <a:gd name="T38" fmla="*/ 49 w 2118"/>
                  <a:gd name="T39" fmla="*/ 163 h 3832"/>
                  <a:gd name="T40" fmla="*/ 54 w 2118"/>
                  <a:gd name="T41" fmla="*/ 168 h 3832"/>
                  <a:gd name="T42" fmla="*/ 59 w 2118"/>
                  <a:gd name="T43" fmla="*/ 173 h 3832"/>
                  <a:gd name="T44" fmla="*/ 64 w 2118"/>
                  <a:gd name="T45" fmla="*/ 177 h 3832"/>
                  <a:gd name="T46" fmla="*/ 69 w 2118"/>
                  <a:gd name="T47" fmla="*/ 182 h 3832"/>
                  <a:gd name="T48" fmla="*/ 75 w 2118"/>
                  <a:gd name="T49" fmla="*/ 185 h 3832"/>
                  <a:gd name="T50" fmla="*/ 80 w 2118"/>
                  <a:gd name="T51" fmla="*/ 188 h 3832"/>
                  <a:gd name="T52" fmla="*/ 86 w 2118"/>
                  <a:gd name="T53" fmla="*/ 190 h 3832"/>
                  <a:gd name="T54" fmla="*/ 91 w 2118"/>
                  <a:gd name="T55" fmla="*/ 192 h 3832"/>
                  <a:gd name="T56" fmla="*/ 97 w 2118"/>
                  <a:gd name="T57" fmla="*/ 193 h 3832"/>
                  <a:gd name="T58" fmla="*/ 103 w 2118"/>
                  <a:gd name="T59" fmla="*/ 194 h 3832"/>
                  <a:gd name="T60" fmla="*/ 108 w 2118"/>
                  <a:gd name="T61" fmla="*/ 194 h 38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18"/>
                  <a:gd name="T94" fmla="*/ 0 h 3832"/>
                  <a:gd name="T95" fmla="*/ 2118 w 2118"/>
                  <a:gd name="T96" fmla="*/ 3832 h 38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18" h="3832">
                    <a:moveTo>
                      <a:pt x="0" y="0"/>
                    </a:moveTo>
                    <a:lnTo>
                      <a:pt x="3" y="200"/>
                    </a:lnTo>
                    <a:lnTo>
                      <a:pt x="12" y="400"/>
                    </a:lnTo>
                    <a:lnTo>
                      <a:pt x="26" y="599"/>
                    </a:lnTo>
                    <a:lnTo>
                      <a:pt x="46" y="797"/>
                    </a:lnTo>
                    <a:lnTo>
                      <a:pt x="72" y="992"/>
                    </a:lnTo>
                    <a:lnTo>
                      <a:pt x="104" y="1184"/>
                    </a:lnTo>
                    <a:lnTo>
                      <a:pt x="141" y="1373"/>
                    </a:lnTo>
                    <a:lnTo>
                      <a:pt x="183" y="1558"/>
                    </a:lnTo>
                    <a:lnTo>
                      <a:pt x="231" y="1739"/>
                    </a:lnTo>
                    <a:lnTo>
                      <a:pt x="284" y="1916"/>
                    </a:lnTo>
                    <a:lnTo>
                      <a:pt x="342" y="2087"/>
                    </a:lnTo>
                    <a:lnTo>
                      <a:pt x="404" y="2252"/>
                    </a:lnTo>
                    <a:lnTo>
                      <a:pt x="472" y="2411"/>
                    </a:lnTo>
                    <a:lnTo>
                      <a:pt x="544" y="2563"/>
                    </a:lnTo>
                    <a:lnTo>
                      <a:pt x="620" y="2709"/>
                    </a:lnTo>
                    <a:lnTo>
                      <a:pt x="700" y="2847"/>
                    </a:lnTo>
                    <a:lnTo>
                      <a:pt x="785" y="2977"/>
                    </a:lnTo>
                    <a:lnTo>
                      <a:pt x="873" y="3099"/>
                    </a:lnTo>
                    <a:lnTo>
                      <a:pt x="964" y="3213"/>
                    </a:lnTo>
                    <a:lnTo>
                      <a:pt x="1059" y="3318"/>
                    </a:lnTo>
                    <a:lnTo>
                      <a:pt x="1156" y="3413"/>
                    </a:lnTo>
                    <a:lnTo>
                      <a:pt x="1256" y="3500"/>
                    </a:lnTo>
                    <a:lnTo>
                      <a:pt x="1358" y="3577"/>
                    </a:lnTo>
                    <a:lnTo>
                      <a:pt x="1463" y="3643"/>
                    </a:lnTo>
                    <a:lnTo>
                      <a:pt x="1569" y="3700"/>
                    </a:lnTo>
                    <a:lnTo>
                      <a:pt x="1677" y="3747"/>
                    </a:lnTo>
                    <a:lnTo>
                      <a:pt x="1786" y="3784"/>
                    </a:lnTo>
                    <a:lnTo>
                      <a:pt x="1896" y="3810"/>
                    </a:lnTo>
                    <a:lnTo>
                      <a:pt x="2006" y="3826"/>
                    </a:lnTo>
                    <a:lnTo>
                      <a:pt x="2117" y="3831"/>
                    </a:lnTo>
                  </a:path>
                </a:pathLst>
              </a:custGeom>
              <a:noFill/>
              <a:ln w="25560">
                <a:solidFill>
                  <a:srgbClr val="2300DC"/>
                </a:solidFill>
                <a:round/>
                <a:headEnd/>
                <a:tailEnd/>
              </a:ln>
            </p:spPr>
            <p:txBody>
              <a:bodyPr wrap="none" anchor="ctr"/>
              <a:lstStyle/>
              <a:p>
                <a:endParaRPr lang="en-US"/>
              </a:p>
            </p:txBody>
          </p:sp>
        </p:grpSp>
        <p:grpSp>
          <p:nvGrpSpPr>
            <p:cNvPr id="163866" name="Group 19"/>
            <p:cNvGrpSpPr>
              <a:grpSpLocks/>
            </p:cNvGrpSpPr>
            <p:nvPr/>
          </p:nvGrpSpPr>
          <p:grpSpPr bwMode="auto">
            <a:xfrm>
              <a:off x="3216" y="2640"/>
              <a:ext cx="526" cy="862"/>
              <a:chOff x="3216" y="2640"/>
              <a:chExt cx="526" cy="862"/>
            </a:xfrm>
          </p:grpSpPr>
          <p:sp>
            <p:nvSpPr>
              <p:cNvPr id="163867" name="AutoShape 20"/>
              <p:cNvSpPr>
                <a:spLocks noChangeArrowheads="1"/>
              </p:cNvSpPr>
              <p:nvPr/>
            </p:nvSpPr>
            <p:spPr bwMode="auto">
              <a:xfrm>
                <a:off x="3216" y="2646"/>
                <a:ext cx="527" cy="856"/>
              </a:xfrm>
              <a:prstGeom prst="roundRect">
                <a:avLst>
                  <a:gd name="adj" fmla="val 185"/>
                </a:avLst>
              </a:prstGeom>
              <a:noFill/>
              <a:ln w="9525">
                <a:noFill/>
                <a:round/>
                <a:headEnd/>
                <a:tailEnd/>
              </a:ln>
            </p:spPr>
            <p:txBody>
              <a:bodyPr wrap="none" anchor="ctr"/>
              <a:lstStyle/>
              <a:p>
                <a:endParaRPr lang="en-US"/>
              </a:p>
            </p:txBody>
          </p:sp>
          <p:sp>
            <p:nvSpPr>
              <p:cNvPr id="163868" name="Freeform 21"/>
              <p:cNvSpPr>
                <a:spLocks noChangeArrowheads="1"/>
              </p:cNvSpPr>
              <p:nvPr/>
            </p:nvSpPr>
            <p:spPr bwMode="auto">
              <a:xfrm>
                <a:off x="3216" y="2640"/>
                <a:ext cx="527" cy="863"/>
              </a:xfrm>
              <a:custGeom>
                <a:avLst/>
                <a:gdLst>
                  <a:gd name="T0" fmla="*/ 0 w 2329"/>
                  <a:gd name="T1" fmla="*/ 194 h 3839"/>
                  <a:gd name="T2" fmla="*/ 6 w 2329"/>
                  <a:gd name="T3" fmla="*/ 194 h 3839"/>
                  <a:gd name="T4" fmla="*/ 12 w 2329"/>
                  <a:gd name="T5" fmla="*/ 193 h 3839"/>
                  <a:gd name="T6" fmla="*/ 19 w 2329"/>
                  <a:gd name="T7" fmla="*/ 192 h 3839"/>
                  <a:gd name="T8" fmla="*/ 25 w 2329"/>
                  <a:gd name="T9" fmla="*/ 190 h 3839"/>
                  <a:gd name="T10" fmla="*/ 31 w 2329"/>
                  <a:gd name="T11" fmla="*/ 187 h 3839"/>
                  <a:gd name="T12" fmla="*/ 37 w 2329"/>
                  <a:gd name="T13" fmla="*/ 185 h 3839"/>
                  <a:gd name="T14" fmla="*/ 43 w 2329"/>
                  <a:gd name="T15" fmla="*/ 181 h 3839"/>
                  <a:gd name="T16" fmla="*/ 48 w 2329"/>
                  <a:gd name="T17" fmla="*/ 177 h 3839"/>
                  <a:gd name="T18" fmla="*/ 54 w 2329"/>
                  <a:gd name="T19" fmla="*/ 173 h 3839"/>
                  <a:gd name="T20" fmla="*/ 60 w 2329"/>
                  <a:gd name="T21" fmla="*/ 168 h 3839"/>
                  <a:gd name="T22" fmla="*/ 65 w 2329"/>
                  <a:gd name="T23" fmla="*/ 163 h 3839"/>
                  <a:gd name="T24" fmla="*/ 70 w 2329"/>
                  <a:gd name="T25" fmla="*/ 157 h 3839"/>
                  <a:gd name="T26" fmla="*/ 75 w 2329"/>
                  <a:gd name="T27" fmla="*/ 151 h 3839"/>
                  <a:gd name="T28" fmla="*/ 80 w 2329"/>
                  <a:gd name="T29" fmla="*/ 144 h 3839"/>
                  <a:gd name="T30" fmla="*/ 84 w 2329"/>
                  <a:gd name="T31" fmla="*/ 137 h 3839"/>
                  <a:gd name="T32" fmla="*/ 88 w 2329"/>
                  <a:gd name="T33" fmla="*/ 130 h 3839"/>
                  <a:gd name="T34" fmla="*/ 93 w 2329"/>
                  <a:gd name="T35" fmla="*/ 122 h 3839"/>
                  <a:gd name="T36" fmla="*/ 96 w 2329"/>
                  <a:gd name="T37" fmla="*/ 114 h 3839"/>
                  <a:gd name="T38" fmla="*/ 100 w 2329"/>
                  <a:gd name="T39" fmla="*/ 106 h 3839"/>
                  <a:gd name="T40" fmla="*/ 103 w 2329"/>
                  <a:gd name="T41" fmla="*/ 97 h 3839"/>
                  <a:gd name="T42" fmla="*/ 106 w 2329"/>
                  <a:gd name="T43" fmla="*/ 88 h 3839"/>
                  <a:gd name="T44" fmla="*/ 109 w 2329"/>
                  <a:gd name="T45" fmla="*/ 79 h 3839"/>
                  <a:gd name="T46" fmla="*/ 111 w 2329"/>
                  <a:gd name="T47" fmla="*/ 69 h 3839"/>
                  <a:gd name="T48" fmla="*/ 113 w 2329"/>
                  <a:gd name="T49" fmla="*/ 60 h 3839"/>
                  <a:gd name="T50" fmla="*/ 115 w 2329"/>
                  <a:gd name="T51" fmla="*/ 50 h 3839"/>
                  <a:gd name="T52" fmla="*/ 117 w 2329"/>
                  <a:gd name="T53" fmla="*/ 40 h 3839"/>
                  <a:gd name="T54" fmla="*/ 118 w 2329"/>
                  <a:gd name="T55" fmla="*/ 30 h 3839"/>
                  <a:gd name="T56" fmla="*/ 119 w 2329"/>
                  <a:gd name="T57" fmla="*/ 20 h 3839"/>
                  <a:gd name="T58" fmla="*/ 119 w 2329"/>
                  <a:gd name="T59" fmla="*/ 10 h 3839"/>
                  <a:gd name="T60" fmla="*/ 119 w 2329"/>
                  <a:gd name="T61" fmla="*/ 0 h 38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29"/>
                  <a:gd name="T94" fmla="*/ 0 h 3839"/>
                  <a:gd name="T95" fmla="*/ 2329 w 2329"/>
                  <a:gd name="T96" fmla="*/ 3839 h 38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29" h="3839">
                    <a:moveTo>
                      <a:pt x="0" y="3838"/>
                    </a:moveTo>
                    <a:lnTo>
                      <a:pt x="122" y="3833"/>
                    </a:lnTo>
                    <a:lnTo>
                      <a:pt x="243" y="3817"/>
                    </a:lnTo>
                    <a:lnTo>
                      <a:pt x="364" y="3791"/>
                    </a:lnTo>
                    <a:lnTo>
                      <a:pt x="484" y="3754"/>
                    </a:lnTo>
                    <a:lnTo>
                      <a:pt x="603" y="3707"/>
                    </a:lnTo>
                    <a:lnTo>
                      <a:pt x="719" y="3650"/>
                    </a:lnTo>
                    <a:lnTo>
                      <a:pt x="834" y="3583"/>
                    </a:lnTo>
                    <a:lnTo>
                      <a:pt x="947" y="3506"/>
                    </a:lnTo>
                    <a:lnTo>
                      <a:pt x="1057" y="3420"/>
                    </a:lnTo>
                    <a:lnTo>
                      <a:pt x="1164" y="3324"/>
                    </a:lnTo>
                    <a:lnTo>
                      <a:pt x="1268" y="3219"/>
                    </a:lnTo>
                    <a:lnTo>
                      <a:pt x="1368" y="3105"/>
                    </a:lnTo>
                    <a:lnTo>
                      <a:pt x="1465" y="2983"/>
                    </a:lnTo>
                    <a:lnTo>
                      <a:pt x="1558" y="2852"/>
                    </a:lnTo>
                    <a:lnTo>
                      <a:pt x="1646" y="2714"/>
                    </a:lnTo>
                    <a:lnTo>
                      <a:pt x="1730" y="2568"/>
                    </a:lnTo>
                    <a:lnTo>
                      <a:pt x="1809" y="2415"/>
                    </a:lnTo>
                    <a:lnTo>
                      <a:pt x="1883" y="2256"/>
                    </a:lnTo>
                    <a:lnTo>
                      <a:pt x="1952" y="2090"/>
                    </a:lnTo>
                    <a:lnTo>
                      <a:pt x="2016" y="1919"/>
                    </a:lnTo>
                    <a:lnTo>
                      <a:pt x="2074" y="1742"/>
                    </a:lnTo>
                    <a:lnTo>
                      <a:pt x="2127" y="1561"/>
                    </a:lnTo>
                    <a:lnTo>
                      <a:pt x="2173" y="1375"/>
                    </a:lnTo>
                    <a:lnTo>
                      <a:pt x="2214" y="1186"/>
                    </a:lnTo>
                    <a:lnTo>
                      <a:pt x="2249" y="993"/>
                    </a:lnTo>
                    <a:lnTo>
                      <a:pt x="2277" y="798"/>
                    </a:lnTo>
                    <a:lnTo>
                      <a:pt x="2299" y="600"/>
                    </a:lnTo>
                    <a:lnTo>
                      <a:pt x="2315" y="401"/>
                    </a:lnTo>
                    <a:lnTo>
                      <a:pt x="2325" y="201"/>
                    </a:lnTo>
                    <a:lnTo>
                      <a:pt x="2328" y="0"/>
                    </a:lnTo>
                  </a:path>
                </a:pathLst>
              </a:custGeom>
              <a:noFill/>
              <a:ln w="25560">
                <a:solidFill>
                  <a:srgbClr val="2300DC"/>
                </a:solidFill>
                <a:round/>
                <a:headEnd/>
                <a:tailEnd/>
              </a:ln>
            </p:spPr>
            <p:txBody>
              <a:bodyPr wrap="none" anchor="ctr"/>
              <a:lstStyle/>
              <a:p>
                <a:endParaRPr lang="en-US"/>
              </a:p>
            </p:txBody>
          </p:sp>
        </p:grpSp>
      </p:grpSp>
      <p:sp>
        <p:nvSpPr>
          <p:cNvPr id="1312788" name="AutoShape 34"/>
          <p:cNvSpPr>
            <a:spLocks noChangeArrowheads="1"/>
          </p:cNvSpPr>
          <p:nvPr/>
        </p:nvSpPr>
        <p:spPr bwMode="auto">
          <a:xfrm>
            <a:off x="731838" y="4235450"/>
            <a:ext cx="620712" cy="498475"/>
          </a:xfrm>
          <a:prstGeom prst="roundRect">
            <a:avLst>
              <a:gd name="adj" fmla="val 306"/>
            </a:avLst>
          </a:prstGeom>
          <a:noFill/>
          <a:ln w="9525">
            <a:noFill/>
            <a:round/>
            <a:headEnd/>
            <a:tailEnd/>
          </a:ln>
        </p:spPr>
        <p:txBody>
          <a:bodyPr wrap="none" lIns="92160" tIns="46080" rIns="92160" bIns="46080">
            <a:spAutoFit/>
          </a:bodyPr>
          <a:lstStyle/>
          <a:p>
            <a:pPr defTabSz="457200" eaLnBrk="0" hangingPunct="0">
              <a:lnSpc>
                <a:spcPct val="95000"/>
              </a:lnSpc>
              <a:buClr>
                <a:srgbClr val="FFFFCC"/>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333333"/>
                </a:solidFill>
                <a:latin typeface="Times New Roman" pitchFamily="18" charset="0"/>
              </a:rPr>
              <a:t>0V</a:t>
            </a:r>
          </a:p>
        </p:txBody>
      </p:sp>
      <p:sp>
        <p:nvSpPr>
          <p:cNvPr id="1312789" name="AutoShape 32"/>
          <p:cNvSpPr>
            <a:spLocks noChangeArrowheads="1"/>
          </p:cNvSpPr>
          <p:nvPr/>
        </p:nvSpPr>
        <p:spPr bwMode="auto">
          <a:xfrm>
            <a:off x="693738" y="3121025"/>
            <a:ext cx="644525" cy="498475"/>
          </a:xfrm>
          <a:prstGeom prst="roundRect">
            <a:avLst>
              <a:gd name="adj" fmla="val 306"/>
            </a:avLst>
          </a:prstGeom>
          <a:noFill/>
          <a:ln w="9525">
            <a:noFill/>
            <a:round/>
            <a:headEnd/>
            <a:tailEnd/>
          </a:ln>
        </p:spPr>
        <p:txBody>
          <a:bodyPr lIns="92160" tIns="46080" rIns="92160" bIns="46080">
            <a:spAutoFit/>
          </a:bodyPr>
          <a:lstStyle/>
          <a:p>
            <a:pPr defTabSz="457200" eaLnBrk="0" hangingPunct="0">
              <a:lnSpc>
                <a:spcPct val="95000"/>
              </a:lnSpc>
              <a:buClr>
                <a:srgbClr val="FFFFCC"/>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333333"/>
                </a:solidFill>
                <a:latin typeface="Times New Roman" pitchFamily="18" charset="0"/>
              </a:rPr>
              <a:t>V+</a:t>
            </a:r>
          </a:p>
        </p:txBody>
      </p:sp>
      <p:sp>
        <p:nvSpPr>
          <p:cNvPr id="1312790" name="Text Box 33"/>
          <p:cNvSpPr txBox="1">
            <a:spLocks noChangeArrowheads="1"/>
          </p:cNvSpPr>
          <p:nvPr/>
        </p:nvSpPr>
        <p:spPr bwMode="auto">
          <a:xfrm>
            <a:off x="731838" y="5233988"/>
            <a:ext cx="690562" cy="498475"/>
          </a:xfrm>
          <a:prstGeom prst="rect">
            <a:avLst/>
          </a:prstGeom>
          <a:noFill/>
          <a:ln w="9525">
            <a:noFill/>
            <a:round/>
            <a:headEnd/>
            <a:tailEnd/>
          </a:ln>
        </p:spPr>
        <p:txBody>
          <a:bodyPr lIns="92160" tIns="46080" rIns="92160" bIns="46080">
            <a:spAutoFit/>
          </a:bodyPr>
          <a:lstStyle/>
          <a:p>
            <a:pPr defTabSz="457200" eaLnBrk="0" hangingPunct="0">
              <a:lnSpc>
                <a:spcPct val="95000"/>
              </a:lnSpc>
              <a:buClr>
                <a:srgbClr val="FFFFCC"/>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333333"/>
                </a:solidFill>
                <a:latin typeface="Times New Roman" pitchFamily="18" charset="0"/>
              </a:rPr>
              <a:t>V-</a:t>
            </a:r>
          </a:p>
        </p:txBody>
      </p:sp>
      <p:sp>
        <p:nvSpPr>
          <p:cNvPr id="1312791" name="Line 27"/>
          <p:cNvSpPr>
            <a:spLocks noChangeShapeType="1"/>
          </p:cNvSpPr>
          <p:nvPr/>
        </p:nvSpPr>
        <p:spPr bwMode="auto">
          <a:xfrm>
            <a:off x="2690813" y="3582988"/>
            <a:ext cx="0" cy="3071812"/>
          </a:xfrm>
          <a:prstGeom prst="line">
            <a:avLst/>
          </a:prstGeom>
          <a:noFill/>
          <a:ln w="50760">
            <a:solidFill>
              <a:srgbClr val="CC0000"/>
            </a:solidFill>
            <a:miter lim="800000"/>
            <a:headEnd/>
            <a:tailEnd/>
          </a:ln>
        </p:spPr>
        <p:txBody>
          <a:bodyPr/>
          <a:lstStyle/>
          <a:p>
            <a:endParaRPr lang="en-US"/>
          </a:p>
        </p:txBody>
      </p:sp>
      <p:sp>
        <p:nvSpPr>
          <p:cNvPr id="1312792" name="AutoShape 37"/>
          <p:cNvSpPr>
            <a:spLocks noChangeArrowheads="1"/>
          </p:cNvSpPr>
          <p:nvPr/>
        </p:nvSpPr>
        <p:spPr bwMode="auto">
          <a:xfrm>
            <a:off x="3343275" y="3467100"/>
            <a:ext cx="1693863" cy="498475"/>
          </a:xfrm>
          <a:prstGeom prst="roundRect">
            <a:avLst>
              <a:gd name="adj" fmla="val 306"/>
            </a:avLst>
          </a:prstGeom>
          <a:noFill/>
          <a:ln w="9525">
            <a:noFill/>
            <a:round/>
            <a:headEnd/>
            <a:tailEnd/>
          </a:ln>
        </p:spPr>
        <p:txBody>
          <a:bodyPr wrap="none" lIns="92160" tIns="46080" rIns="92160" bIns="46080">
            <a:spAutoFit/>
          </a:bodyPr>
          <a:lstStyle/>
          <a:p>
            <a:pPr defTabSz="457200" eaLnBrk="0" hangingPunct="0">
              <a:lnSpc>
                <a:spcPct val="95000"/>
              </a:lnSpc>
              <a:buClr>
                <a:srgbClr val="FFFFCC"/>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333333"/>
                </a:solidFill>
                <a:latin typeface="Times New Roman" pitchFamily="18" charset="0"/>
              </a:rPr>
              <a:t>One Cycle</a:t>
            </a:r>
          </a:p>
        </p:txBody>
      </p:sp>
      <p:sp>
        <p:nvSpPr>
          <p:cNvPr id="1312793" name="Line 36"/>
          <p:cNvSpPr>
            <a:spLocks noChangeShapeType="1"/>
          </p:cNvSpPr>
          <p:nvPr/>
        </p:nvSpPr>
        <p:spPr bwMode="auto">
          <a:xfrm>
            <a:off x="2767013" y="3929063"/>
            <a:ext cx="3048000" cy="1587"/>
          </a:xfrm>
          <a:prstGeom prst="line">
            <a:avLst/>
          </a:prstGeom>
          <a:noFill/>
          <a:ln w="50760">
            <a:solidFill>
              <a:srgbClr val="333333"/>
            </a:solidFill>
            <a:miter lim="800000"/>
            <a:headEnd type="triangle" w="med" len="med"/>
            <a:tailEnd type="triangle" w="med" len="med"/>
          </a:ln>
        </p:spPr>
        <p:txBody>
          <a:bodyPr/>
          <a:lstStyle/>
          <a:p>
            <a:endParaRPr lang="en-US"/>
          </a:p>
        </p:txBody>
      </p:sp>
      <p:sp>
        <p:nvSpPr>
          <p:cNvPr id="1312794" name="Line 28"/>
          <p:cNvSpPr>
            <a:spLocks noChangeShapeType="1"/>
          </p:cNvSpPr>
          <p:nvPr/>
        </p:nvSpPr>
        <p:spPr bwMode="auto">
          <a:xfrm>
            <a:off x="5954713" y="3467100"/>
            <a:ext cx="0" cy="3187700"/>
          </a:xfrm>
          <a:prstGeom prst="line">
            <a:avLst/>
          </a:prstGeom>
          <a:noFill/>
          <a:ln w="50760">
            <a:solidFill>
              <a:srgbClr val="CC0000"/>
            </a:solidFill>
            <a:miter lim="800000"/>
            <a:headEnd/>
            <a:tailEnd/>
          </a:ln>
        </p:spPr>
        <p:txBody>
          <a:bodyPr/>
          <a:lstStyle/>
          <a:p>
            <a:endParaRPr lang="en-US"/>
          </a:p>
        </p:txBody>
      </p:sp>
      <p:grpSp>
        <p:nvGrpSpPr>
          <p:cNvPr id="1312795" name="Group 24"/>
          <p:cNvGrpSpPr>
            <a:grpSpLocks/>
          </p:cNvGrpSpPr>
          <p:nvPr/>
        </p:nvGrpSpPr>
        <p:grpSpPr bwMode="auto">
          <a:xfrm>
            <a:off x="5954713" y="3044825"/>
            <a:ext cx="911225" cy="1444625"/>
            <a:chOff x="3745" y="1729"/>
            <a:chExt cx="574" cy="910"/>
          </a:xfrm>
        </p:grpSpPr>
        <p:sp>
          <p:nvSpPr>
            <p:cNvPr id="163863" name="AutoShape 25"/>
            <p:cNvSpPr>
              <a:spLocks noChangeArrowheads="1"/>
            </p:cNvSpPr>
            <p:nvPr/>
          </p:nvSpPr>
          <p:spPr bwMode="auto">
            <a:xfrm>
              <a:off x="3745" y="1729"/>
              <a:ext cx="569" cy="911"/>
            </a:xfrm>
            <a:prstGeom prst="roundRect">
              <a:avLst>
                <a:gd name="adj" fmla="val 171"/>
              </a:avLst>
            </a:prstGeom>
            <a:noFill/>
            <a:ln w="9525">
              <a:noFill/>
              <a:round/>
              <a:headEnd/>
              <a:tailEnd/>
            </a:ln>
          </p:spPr>
          <p:txBody>
            <a:bodyPr wrap="none" anchor="ctr"/>
            <a:lstStyle/>
            <a:p>
              <a:endParaRPr lang="en-US"/>
            </a:p>
          </p:txBody>
        </p:sp>
        <p:sp>
          <p:nvSpPr>
            <p:cNvPr id="163864" name="Freeform 26"/>
            <p:cNvSpPr>
              <a:spLocks noChangeArrowheads="1"/>
            </p:cNvSpPr>
            <p:nvPr/>
          </p:nvSpPr>
          <p:spPr bwMode="auto">
            <a:xfrm>
              <a:off x="3745" y="1729"/>
              <a:ext cx="575" cy="911"/>
            </a:xfrm>
            <a:custGeom>
              <a:avLst/>
              <a:gdLst>
                <a:gd name="T0" fmla="*/ 129 w 2568"/>
                <a:gd name="T1" fmla="*/ 0 h 4023"/>
                <a:gd name="T2" fmla="*/ 122 w 2568"/>
                <a:gd name="T3" fmla="*/ 0 h 4023"/>
                <a:gd name="T4" fmla="*/ 116 w 2568"/>
                <a:gd name="T5" fmla="*/ 1 h 4023"/>
                <a:gd name="T6" fmla="*/ 109 w 2568"/>
                <a:gd name="T7" fmla="*/ 2 h 4023"/>
                <a:gd name="T8" fmla="*/ 103 w 2568"/>
                <a:gd name="T9" fmla="*/ 4 h 4023"/>
                <a:gd name="T10" fmla="*/ 97 w 2568"/>
                <a:gd name="T11" fmla="*/ 6 h 4023"/>
                <a:gd name="T12" fmla="*/ 90 w 2568"/>
                <a:gd name="T13" fmla="*/ 9 h 4023"/>
                <a:gd name="T14" fmla="*/ 84 w 2568"/>
                <a:gd name="T15" fmla="*/ 12 h 4023"/>
                <a:gd name="T16" fmla="*/ 78 w 2568"/>
                <a:gd name="T17" fmla="*/ 16 h 4023"/>
                <a:gd name="T18" fmla="*/ 72 w 2568"/>
                <a:gd name="T19" fmla="*/ 20 h 4023"/>
                <a:gd name="T20" fmla="*/ 66 w 2568"/>
                <a:gd name="T21" fmla="*/ 25 h 4023"/>
                <a:gd name="T22" fmla="*/ 61 w 2568"/>
                <a:gd name="T23" fmla="*/ 31 h 4023"/>
                <a:gd name="T24" fmla="*/ 55 w 2568"/>
                <a:gd name="T25" fmla="*/ 36 h 4023"/>
                <a:gd name="T26" fmla="*/ 50 w 2568"/>
                <a:gd name="T27" fmla="*/ 42 h 4023"/>
                <a:gd name="T28" fmla="*/ 45 w 2568"/>
                <a:gd name="T29" fmla="*/ 49 h 4023"/>
                <a:gd name="T30" fmla="*/ 40 w 2568"/>
                <a:gd name="T31" fmla="*/ 56 h 4023"/>
                <a:gd name="T32" fmla="*/ 36 w 2568"/>
                <a:gd name="T33" fmla="*/ 63 h 4023"/>
                <a:gd name="T34" fmla="*/ 31 w 2568"/>
                <a:gd name="T35" fmla="*/ 71 h 4023"/>
                <a:gd name="T36" fmla="*/ 27 w 2568"/>
                <a:gd name="T37" fmla="*/ 79 h 4023"/>
                <a:gd name="T38" fmla="*/ 23 w 2568"/>
                <a:gd name="T39" fmla="*/ 88 h 4023"/>
                <a:gd name="T40" fmla="*/ 19 w 2568"/>
                <a:gd name="T41" fmla="*/ 96 h 4023"/>
                <a:gd name="T42" fmla="*/ 16 w 2568"/>
                <a:gd name="T43" fmla="*/ 106 h 4023"/>
                <a:gd name="T44" fmla="*/ 13 w 2568"/>
                <a:gd name="T45" fmla="*/ 115 h 4023"/>
                <a:gd name="T46" fmla="*/ 11 w 2568"/>
                <a:gd name="T47" fmla="*/ 124 h 4023"/>
                <a:gd name="T48" fmla="*/ 8 w 2568"/>
                <a:gd name="T49" fmla="*/ 134 h 4023"/>
                <a:gd name="T50" fmla="*/ 6 w 2568"/>
                <a:gd name="T51" fmla="*/ 144 h 4023"/>
                <a:gd name="T52" fmla="*/ 4 w 2568"/>
                <a:gd name="T53" fmla="*/ 154 h 4023"/>
                <a:gd name="T54" fmla="*/ 3 w 2568"/>
                <a:gd name="T55" fmla="*/ 164 h 4023"/>
                <a:gd name="T56" fmla="*/ 2 w 2568"/>
                <a:gd name="T57" fmla="*/ 175 h 4023"/>
                <a:gd name="T58" fmla="*/ 1 w 2568"/>
                <a:gd name="T59" fmla="*/ 185 h 4023"/>
                <a:gd name="T60" fmla="*/ 0 w 2568"/>
                <a:gd name="T61" fmla="*/ 196 h 4023"/>
                <a:gd name="T62" fmla="*/ 0 w 2568"/>
                <a:gd name="T63" fmla="*/ 206 h 40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68"/>
                <a:gd name="T97" fmla="*/ 0 h 4023"/>
                <a:gd name="T98" fmla="*/ 2568 w 2568"/>
                <a:gd name="T99" fmla="*/ 4023 h 40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68" h="4023">
                  <a:moveTo>
                    <a:pt x="2567" y="0"/>
                  </a:moveTo>
                  <a:lnTo>
                    <a:pt x="2437" y="3"/>
                  </a:lnTo>
                  <a:lnTo>
                    <a:pt x="2308" y="17"/>
                  </a:lnTo>
                  <a:lnTo>
                    <a:pt x="2179" y="41"/>
                  </a:lnTo>
                  <a:lnTo>
                    <a:pt x="2051" y="75"/>
                  </a:lnTo>
                  <a:lnTo>
                    <a:pt x="1925" y="120"/>
                  </a:lnTo>
                  <a:lnTo>
                    <a:pt x="1800" y="175"/>
                  </a:lnTo>
                  <a:lnTo>
                    <a:pt x="1677" y="240"/>
                  </a:lnTo>
                  <a:lnTo>
                    <a:pt x="1556" y="314"/>
                  </a:lnTo>
                  <a:lnTo>
                    <a:pt x="1438" y="398"/>
                  </a:lnTo>
                  <a:lnTo>
                    <a:pt x="1323" y="492"/>
                  </a:lnTo>
                  <a:lnTo>
                    <a:pt x="1211" y="595"/>
                  </a:lnTo>
                  <a:lnTo>
                    <a:pt x="1102" y="707"/>
                  </a:lnTo>
                  <a:lnTo>
                    <a:pt x="997" y="827"/>
                  </a:lnTo>
                  <a:lnTo>
                    <a:pt x="897" y="956"/>
                  </a:lnTo>
                  <a:lnTo>
                    <a:pt x="800" y="1092"/>
                  </a:lnTo>
                  <a:lnTo>
                    <a:pt x="708" y="1237"/>
                  </a:lnTo>
                  <a:lnTo>
                    <a:pt x="621" y="1388"/>
                  </a:lnTo>
                  <a:lnTo>
                    <a:pt x="538" y="1547"/>
                  </a:lnTo>
                  <a:lnTo>
                    <a:pt x="461" y="1711"/>
                  </a:lnTo>
                  <a:lnTo>
                    <a:pt x="389" y="1882"/>
                  </a:lnTo>
                  <a:lnTo>
                    <a:pt x="323" y="2059"/>
                  </a:lnTo>
                  <a:lnTo>
                    <a:pt x="263" y="2240"/>
                  </a:lnTo>
                  <a:lnTo>
                    <a:pt x="209" y="2426"/>
                  </a:lnTo>
                  <a:lnTo>
                    <a:pt x="160" y="2617"/>
                  </a:lnTo>
                  <a:lnTo>
                    <a:pt x="118" y="2810"/>
                  </a:lnTo>
                  <a:lnTo>
                    <a:pt x="82" y="3008"/>
                  </a:lnTo>
                  <a:lnTo>
                    <a:pt x="53" y="3207"/>
                  </a:lnTo>
                  <a:lnTo>
                    <a:pt x="30" y="3409"/>
                  </a:lnTo>
                  <a:lnTo>
                    <a:pt x="13" y="3612"/>
                  </a:lnTo>
                  <a:lnTo>
                    <a:pt x="3" y="3817"/>
                  </a:lnTo>
                  <a:lnTo>
                    <a:pt x="0" y="4022"/>
                  </a:lnTo>
                </a:path>
              </a:pathLst>
            </a:custGeom>
            <a:noFill/>
            <a:ln w="25560">
              <a:solidFill>
                <a:srgbClr val="2300DC"/>
              </a:solidFill>
              <a:round/>
              <a:headEnd/>
              <a:tailEnd/>
            </a:ln>
          </p:spPr>
          <p:txBody>
            <a:bodyPr wrap="none" anchor="ctr"/>
            <a:lstStyle/>
            <a:p>
              <a:endParaRPr lang="en-US"/>
            </a:p>
          </p:txBody>
        </p:sp>
      </p:grpSp>
      <p:sp>
        <p:nvSpPr>
          <p:cNvPr id="1312798" name="Line 30"/>
          <p:cNvSpPr>
            <a:spLocks noChangeShapeType="1"/>
          </p:cNvSpPr>
          <p:nvPr/>
        </p:nvSpPr>
        <p:spPr bwMode="auto">
          <a:xfrm>
            <a:off x="6261100" y="5003800"/>
            <a:ext cx="1143000" cy="1588"/>
          </a:xfrm>
          <a:prstGeom prst="line">
            <a:avLst/>
          </a:prstGeom>
          <a:noFill/>
          <a:ln w="50760">
            <a:solidFill>
              <a:srgbClr val="333333"/>
            </a:solidFill>
            <a:miter lim="800000"/>
            <a:headEnd/>
            <a:tailEnd type="triangle" w="med" len="med"/>
          </a:ln>
        </p:spPr>
        <p:txBody>
          <a:bodyPr/>
          <a:lstStyle/>
          <a:p>
            <a:endParaRPr lang="en-US"/>
          </a:p>
        </p:txBody>
      </p:sp>
      <p:sp>
        <p:nvSpPr>
          <p:cNvPr id="1312799" name="AutoShape 31"/>
          <p:cNvSpPr>
            <a:spLocks noChangeArrowheads="1"/>
          </p:cNvSpPr>
          <p:nvPr/>
        </p:nvSpPr>
        <p:spPr bwMode="auto">
          <a:xfrm>
            <a:off x="6376988" y="5272088"/>
            <a:ext cx="857250" cy="498475"/>
          </a:xfrm>
          <a:prstGeom prst="roundRect">
            <a:avLst>
              <a:gd name="adj" fmla="val 306"/>
            </a:avLst>
          </a:prstGeom>
          <a:noFill/>
          <a:ln w="9525">
            <a:noFill/>
            <a:round/>
            <a:headEnd/>
            <a:tailEnd/>
          </a:ln>
        </p:spPr>
        <p:txBody>
          <a:bodyPr wrap="none" lIns="92160" tIns="46080" rIns="92160" bIns="46080">
            <a:spAutoFit/>
          </a:bodyPr>
          <a:lstStyle/>
          <a:p>
            <a:pPr defTabSz="457200" eaLnBrk="0" hangingPunct="0">
              <a:lnSpc>
                <a:spcPct val="95000"/>
              </a:lnSpc>
              <a:buClr>
                <a:srgbClr val="FFFFCC"/>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333333"/>
                </a:solidFill>
                <a:latin typeface="Times New Roman" pitchFamily="18" charset="0"/>
              </a:rPr>
              <a:t>time</a:t>
            </a:r>
          </a:p>
        </p:txBody>
      </p:sp>
      <p:sp>
        <p:nvSpPr>
          <p:cNvPr id="1312800" name="Line 4"/>
          <p:cNvSpPr>
            <a:spLocks noChangeShapeType="1"/>
          </p:cNvSpPr>
          <p:nvPr/>
        </p:nvSpPr>
        <p:spPr bwMode="auto">
          <a:xfrm>
            <a:off x="1346200" y="4543425"/>
            <a:ext cx="6096000" cy="1588"/>
          </a:xfrm>
          <a:prstGeom prst="line">
            <a:avLst/>
          </a:prstGeom>
          <a:noFill/>
          <a:ln w="50760">
            <a:solidFill>
              <a:srgbClr val="FF9900"/>
            </a:solidFill>
            <a:miter lim="800000"/>
            <a:headEnd/>
            <a:tailEnd/>
          </a:ln>
        </p:spPr>
        <p:txBody>
          <a:bodyPr/>
          <a:lstStyle/>
          <a:p>
            <a:endParaRPr lang="en-US"/>
          </a:p>
        </p:txBody>
      </p:sp>
      <p:sp>
        <p:nvSpPr>
          <p:cNvPr id="1312801" name="Line 22"/>
          <p:cNvSpPr>
            <a:spLocks noChangeShapeType="1"/>
          </p:cNvSpPr>
          <p:nvPr/>
        </p:nvSpPr>
        <p:spPr bwMode="auto">
          <a:xfrm>
            <a:off x="1460500" y="5848350"/>
            <a:ext cx="6019800" cy="1588"/>
          </a:xfrm>
          <a:prstGeom prst="line">
            <a:avLst/>
          </a:prstGeom>
          <a:noFill/>
          <a:ln w="12600">
            <a:solidFill>
              <a:srgbClr val="333333"/>
            </a:solidFill>
            <a:miter lim="800000"/>
            <a:headEnd/>
            <a:tailEnd/>
          </a:ln>
        </p:spPr>
        <p:txBody>
          <a:bodyPr/>
          <a:lstStyle/>
          <a:p>
            <a:endParaRPr lang="en-US"/>
          </a:p>
        </p:txBody>
      </p:sp>
      <p:sp>
        <p:nvSpPr>
          <p:cNvPr id="280605" name="AutoShape 29"/>
          <p:cNvSpPr>
            <a:spLocks noChangeArrowheads="1"/>
          </p:cNvSpPr>
          <p:nvPr/>
        </p:nvSpPr>
        <p:spPr bwMode="auto">
          <a:xfrm>
            <a:off x="2959100" y="5848350"/>
            <a:ext cx="2668588" cy="498475"/>
          </a:xfrm>
          <a:prstGeom prst="roundRect">
            <a:avLst>
              <a:gd name="adj" fmla="val 306"/>
            </a:avLst>
          </a:prstGeom>
          <a:noFill/>
          <a:ln w="9525">
            <a:noFill/>
            <a:round/>
            <a:headEnd/>
            <a:tailEnd/>
          </a:ln>
          <a:effectLst/>
        </p:spPr>
        <p:txBody>
          <a:bodyPr wrap="none" lIns="92160" tIns="46080" rIns="92160" bIns="46080">
            <a:spAutoFit/>
          </a:bodyPr>
          <a:lstStyle/>
          <a:p>
            <a:pPr defTabSz="457200" eaLnBrk="0" hangingPunct="0">
              <a:lnSpc>
                <a:spcPct val="95000"/>
              </a:lnSpc>
              <a:buClr>
                <a:srgbClr val="FFFFCC"/>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a:solidFill>
                  <a:srgbClr val="000000"/>
                </a:solidFill>
                <a:effectLst>
                  <a:outerShdw blurRad="38100" dist="38100" dir="2700000" algn="tl">
                    <a:srgbClr val="C0C0C0"/>
                  </a:outerShdw>
                </a:effectLst>
                <a:latin typeface="Times New Roman" pitchFamily="16" charset="0"/>
              </a:rPr>
              <a:t> </a:t>
            </a:r>
            <a:r>
              <a:rPr lang="en-GB" sz="2800">
                <a:solidFill>
                  <a:srgbClr val="333333"/>
                </a:solidFill>
                <a:latin typeface="Times New Roman" pitchFamily="16" charset="0"/>
              </a:rPr>
              <a:t>One Wavelength</a:t>
            </a:r>
          </a:p>
        </p:txBody>
      </p:sp>
      <p:sp>
        <p:nvSpPr>
          <p:cNvPr id="1312803" name="Line 35"/>
          <p:cNvSpPr>
            <a:spLocks noChangeShapeType="1"/>
          </p:cNvSpPr>
          <p:nvPr/>
        </p:nvSpPr>
        <p:spPr bwMode="auto">
          <a:xfrm>
            <a:off x="2805113" y="6540500"/>
            <a:ext cx="3048000" cy="1588"/>
          </a:xfrm>
          <a:prstGeom prst="line">
            <a:avLst/>
          </a:prstGeom>
          <a:noFill/>
          <a:ln w="50760">
            <a:solidFill>
              <a:srgbClr val="333333"/>
            </a:solidFill>
            <a:miter lim="800000"/>
            <a:headEnd type="triangle" w="med" len="me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64611">
                                            <p:txEl>
                                              <p:pRg st="0" end="0"/>
                                            </p:txEl>
                                          </p:spTgt>
                                        </p:tgtEl>
                                        <p:attrNameLst>
                                          <p:attrName>style.visibility</p:attrName>
                                        </p:attrNameLst>
                                      </p:cBhvr>
                                      <p:to>
                                        <p:strVal val="visible"/>
                                      </p:to>
                                    </p:set>
                                    <p:animEffect transition="in" filter="wipe(up)">
                                      <p:cBhvr>
                                        <p:cTn id="7" dur="500"/>
                                        <p:tgtEl>
                                          <p:spTgt spid="964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64611">
                                            <p:txEl>
                                              <p:pRg st="1" end="1"/>
                                            </p:txEl>
                                          </p:spTgt>
                                        </p:tgtEl>
                                        <p:attrNameLst>
                                          <p:attrName>style.visibility</p:attrName>
                                        </p:attrNameLst>
                                      </p:cBhvr>
                                      <p:to>
                                        <p:strVal val="visible"/>
                                      </p:to>
                                    </p:set>
                                    <p:animEffect transition="in" filter="wipe(left)">
                                      <p:cBhvr>
                                        <p:cTn id="12" dur="500"/>
                                        <p:tgtEl>
                                          <p:spTgt spid="9646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12773"/>
                                        </p:tgtEl>
                                        <p:attrNameLst>
                                          <p:attrName>style.visibility</p:attrName>
                                        </p:attrNameLst>
                                      </p:cBhvr>
                                      <p:to>
                                        <p:strVal val="visible"/>
                                      </p:to>
                                    </p:set>
                                    <p:anim calcmode="lin" valueType="num">
                                      <p:cBhvr additive="base">
                                        <p:cTn id="17" dur="500" fill="hold"/>
                                        <p:tgtEl>
                                          <p:spTgt spid="1312773"/>
                                        </p:tgtEl>
                                        <p:attrNameLst>
                                          <p:attrName>ppt_x</p:attrName>
                                        </p:attrNameLst>
                                      </p:cBhvr>
                                      <p:tavLst>
                                        <p:tav tm="0">
                                          <p:val>
                                            <p:strVal val="#ppt_x"/>
                                          </p:val>
                                        </p:tav>
                                        <p:tav tm="100000">
                                          <p:val>
                                            <p:strVal val="#ppt_x"/>
                                          </p:val>
                                        </p:tav>
                                      </p:tavLst>
                                    </p:anim>
                                    <p:anim calcmode="lin" valueType="num">
                                      <p:cBhvr additive="base">
                                        <p:cTn id="18" dur="500" fill="hold"/>
                                        <p:tgtEl>
                                          <p:spTgt spid="131277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12789"/>
                                        </p:tgtEl>
                                        <p:attrNameLst>
                                          <p:attrName>style.visibility</p:attrName>
                                        </p:attrNameLst>
                                      </p:cBhvr>
                                      <p:to>
                                        <p:strVal val="visible"/>
                                      </p:to>
                                    </p:set>
                                    <p:anim calcmode="lin" valueType="num">
                                      <p:cBhvr additive="base">
                                        <p:cTn id="21" dur="500" fill="hold"/>
                                        <p:tgtEl>
                                          <p:spTgt spid="1312789"/>
                                        </p:tgtEl>
                                        <p:attrNameLst>
                                          <p:attrName>ppt_x</p:attrName>
                                        </p:attrNameLst>
                                      </p:cBhvr>
                                      <p:tavLst>
                                        <p:tav tm="0">
                                          <p:val>
                                            <p:strVal val="#ppt_x"/>
                                          </p:val>
                                        </p:tav>
                                        <p:tav tm="100000">
                                          <p:val>
                                            <p:strVal val="#ppt_x"/>
                                          </p:val>
                                        </p:tav>
                                      </p:tavLst>
                                    </p:anim>
                                    <p:anim calcmode="lin" valueType="num">
                                      <p:cBhvr additive="base">
                                        <p:cTn id="22" dur="500" fill="hold"/>
                                        <p:tgtEl>
                                          <p:spTgt spid="131278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12788">
                                            <p:txEl>
                                              <p:pRg st="0" end="0"/>
                                            </p:txEl>
                                          </p:spTgt>
                                        </p:tgtEl>
                                        <p:attrNameLst>
                                          <p:attrName>style.visibility</p:attrName>
                                        </p:attrNameLst>
                                      </p:cBhvr>
                                      <p:to>
                                        <p:strVal val="visible"/>
                                      </p:to>
                                    </p:set>
                                    <p:anim calcmode="lin" valueType="num">
                                      <p:cBhvr additive="base">
                                        <p:cTn id="25" dur="500" fill="hold"/>
                                        <p:tgtEl>
                                          <p:spTgt spid="131278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1278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12790">
                                            <p:txEl>
                                              <p:pRg st="0" end="0"/>
                                            </p:txEl>
                                          </p:spTgt>
                                        </p:tgtEl>
                                        <p:attrNameLst>
                                          <p:attrName>style.visibility</p:attrName>
                                        </p:attrNameLst>
                                      </p:cBhvr>
                                      <p:to>
                                        <p:strVal val="visible"/>
                                      </p:to>
                                    </p:set>
                                    <p:anim calcmode="lin" valueType="num">
                                      <p:cBhvr additive="base">
                                        <p:cTn id="29" dur="500" fill="hold"/>
                                        <p:tgtEl>
                                          <p:spTgt spid="131279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1279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12801"/>
                                        </p:tgtEl>
                                        <p:attrNameLst>
                                          <p:attrName>style.visibility</p:attrName>
                                        </p:attrNameLst>
                                      </p:cBhvr>
                                      <p:to>
                                        <p:strVal val="visible"/>
                                      </p:to>
                                    </p:set>
                                    <p:anim calcmode="lin" valueType="num">
                                      <p:cBhvr additive="base">
                                        <p:cTn id="33" dur="500" fill="hold"/>
                                        <p:tgtEl>
                                          <p:spTgt spid="1312801"/>
                                        </p:tgtEl>
                                        <p:attrNameLst>
                                          <p:attrName>ppt_x</p:attrName>
                                        </p:attrNameLst>
                                      </p:cBhvr>
                                      <p:tavLst>
                                        <p:tav tm="0">
                                          <p:val>
                                            <p:strVal val="#ppt_x"/>
                                          </p:val>
                                        </p:tav>
                                        <p:tav tm="100000">
                                          <p:val>
                                            <p:strVal val="#ppt_x"/>
                                          </p:val>
                                        </p:tav>
                                      </p:tavLst>
                                    </p:anim>
                                    <p:anim calcmode="lin" valueType="num">
                                      <p:cBhvr additive="base">
                                        <p:cTn id="34" dur="500" fill="hold"/>
                                        <p:tgtEl>
                                          <p:spTgt spid="131280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12800"/>
                                        </p:tgtEl>
                                        <p:attrNameLst>
                                          <p:attrName>style.visibility</p:attrName>
                                        </p:attrNameLst>
                                      </p:cBhvr>
                                      <p:to>
                                        <p:strVal val="visible"/>
                                      </p:to>
                                    </p:set>
                                    <p:anim calcmode="lin" valueType="num">
                                      <p:cBhvr additive="base">
                                        <p:cTn id="37" dur="500" fill="hold"/>
                                        <p:tgtEl>
                                          <p:spTgt spid="1312800"/>
                                        </p:tgtEl>
                                        <p:attrNameLst>
                                          <p:attrName>ppt_x</p:attrName>
                                        </p:attrNameLst>
                                      </p:cBhvr>
                                      <p:tavLst>
                                        <p:tav tm="0">
                                          <p:val>
                                            <p:strVal val="#ppt_x"/>
                                          </p:val>
                                        </p:tav>
                                        <p:tav tm="100000">
                                          <p:val>
                                            <p:strVal val="#ppt_x"/>
                                          </p:val>
                                        </p:tav>
                                      </p:tavLst>
                                    </p:anim>
                                    <p:anim calcmode="lin" valueType="num">
                                      <p:cBhvr additive="base">
                                        <p:cTn id="38" dur="500" fill="hold"/>
                                        <p:tgtEl>
                                          <p:spTgt spid="131280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12791"/>
                                        </p:tgtEl>
                                        <p:attrNameLst>
                                          <p:attrName>style.visibility</p:attrName>
                                        </p:attrNameLst>
                                      </p:cBhvr>
                                      <p:to>
                                        <p:strVal val="visible"/>
                                      </p:to>
                                    </p:set>
                                    <p:anim calcmode="lin" valueType="num">
                                      <p:cBhvr additive="base">
                                        <p:cTn id="41" dur="500" fill="hold"/>
                                        <p:tgtEl>
                                          <p:spTgt spid="1312791"/>
                                        </p:tgtEl>
                                        <p:attrNameLst>
                                          <p:attrName>ppt_x</p:attrName>
                                        </p:attrNameLst>
                                      </p:cBhvr>
                                      <p:tavLst>
                                        <p:tav tm="0">
                                          <p:val>
                                            <p:strVal val="#ppt_x"/>
                                          </p:val>
                                        </p:tav>
                                        <p:tav tm="100000">
                                          <p:val>
                                            <p:strVal val="#ppt_x"/>
                                          </p:val>
                                        </p:tav>
                                      </p:tavLst>
                                    </p:anim>
                                    <p:anim calcmode="lin" valueType="num">
                                      <p:cBhvr additive="base">
                                        <p:cTn id="42" dur="500" fill="hold"/>
                                        <p:tgtEl>
                                          <p:spTgt spid="131279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12774"/>
                                        </p:tgtEl>
                                        <p:attrNameLst>
                                          <p:attrName>style.visibility</p:attrName>
                                        </p:attrNameLst>
                                      </p:cBhvr>
                                      <p:to>
                                        <p:strVal val="visible"/>
                                      </p:to>
                                    </p:set>
                                    <p:anim calcmode="lin" valueType="num">
                                      <p:cBhvr additive="base">
                                        <p:cTn id="45" dur="500" fill="hold"/>
                                        <p:tgtEl>
                                          <p:spTgt spid="1312774"/>
                                        </p:tgtEl>
                                        <p:attrNameLst>
                                          <p:attrName>ppt_x</p:attrName>
                                        </p:attrNameLst>
                                      </p:cBhvr>
                                      <p:tavLst>
                                        <p:tav tm="0">
                                          <p:val>
                                            <p:strVal val="#ppt_x"/>
                                          </p:val>
                                        </p:tav>
                                        <p:tav tm="100000">
                                          <p:val>
                                            <p:strVal val="#ppt_x"/>
                                          </p:val>
                                        </p:tav>
                                      </p:tavLst>
                                    </p:anim>
                                    <p:anim calcmode="lin" valueType="num">
                                      <p:cBhvr additive="base">
                                        <p:cTn id="46" dur="500" fill="hold"/>
                                        <p:tgtEl>
                                          <p:spTgt spid="131277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12781"/>
                                        </p:tgtEl>
                                        <p:attrNameLst>
                                          <p:attrName>style.visibility</p:attrName>
                                        </p:attrNameLst>
                                      </p:cBhvr>
                                      <p:to>
                                        <p:strVal val="visible"/>
                                      </p:to>
                                    </p:set>
                                    <p:anim calcmode="lin" valueType="num">
                                      <p:cBhvr additive="base">
                                        <p:cTn id="49" dur="500" fill="hold"/>
                                        <p:tgtEl>
                                          <p:spTgt spid="1312781"/>
                                        </p:tgtEl>
                                        <p:attrNameLst>
                                          <p:attrName>ppt_x</p:attrName>
                                        </p:attrNameLst>
                                      </p:cBhvr>
                                      <p:tavLst>
                                        <p:tav tm="0">
                                          <p:val>
                                            <p:strVal val="#ppt_x"/>
                                          </p:val>
                                        </p:tav>
                                        <p:tav tm="100000">
                                          <p:val>
                                            <p:strVal val="#ppt_x"/>
                                          </p:val>
                                        </p:tav>
                                      </p:tavLst>
                                    </p:anim>
                                    <p:anim calcmode="lin" valueType="num">
                                      <p:cBhvr additive="base">
                                        <p:cTn id="50" dur="500" fill="hold"/>
                                        <p:tgtEl>
                                          <p:spTgt spid="131278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12793"/>
                                        </p:tgtEl>
                                        <p:attrNameLst>
                                          <p:attrName>style.visibility</p:attrName>
                                        </p:attrNameLst>
                                      </p:cBhvr>
                                      <p:to>
                                        <p:strVal val="visible"/>
                                      </p:to>
                                    </p:set>
                                    <p:anim calcmode="lin" valueType="num">
                                      <p:cBhvr additive="base">
                                        <p:cTn id="53" dur="500" fill="hold"/>
                                        <p:tgtEl>
                                          <p:spTgt spid="1312793"/>
                                        </p:tgtEl>
                                        <p:attrNameLst>
                                          <p:attrName>ppt_x</p:attrName>
                                        </p:attrNameLst>
                                      </p:cBhvr>
                                      <p:tavLst>
                                        <p:tav tm="0">
                                          <p:val>
                                            <p:strVal val="#ppt_x"/>
                                          </p:val>
                                        </p:tav>
                                        <p:tav tm="100000">
                                          <p:val>
                                            <p:strVal val="#ppt_x"/>
                                          </p:val>
                                        </p:tav>
                                      </p:tavLst>
                                    </p:anim>
                                    <p:anim calcmode="lin" valueType="num">
                                      <p:cBhvr additive="base">
                                        <p:cTn id="54" dur="500" fill="hold"/>
                                        <p:tgtEl>
                                          <p:spTgt spid="131279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12795"/>
                                        </p:tgtEl>
                                        <p:attrNameLst>
                                          <p:attrName>style.visibility</p:attrName>
                                        </p:attrNameLst>
                                      </p:cBhvr>
                                      <p:to>
                                        <p:strVal val="visible"/>
                                      </p:to>
                                    </p:set>
                                    <p:anim calcmode="lin" valueType="num">
                                      <p:cBhvr additive="base">
                                        <p:cTn id="57" dur="500" fill="hold"/>
                                        <p:tgtEl>
                                          <p:spTgt spid="1312795"/>
                                        </p:tgtEl>
                                        <p:attrNameLst>
                                          <p:attrName>ppt_x</p:attrName>
                                        </p:attrNameLst>
                                      </p:cBhvr>
                                      <p:tavLst>
                                        <p:tav tm="0">
                                          <p:val>
                                            <p:strVal val="#ppt_x"/>
                                          </p:val>
                                        </p:tav>
                                        <p:tav tm="100000">
                                          <p:val>
                                            <p:strVal val="#ppt_x"/>
                                          </p:val>
                                        </p:tav>
                                      </p:tavLst>
                                    </p:anim>
                                    <p:anim calcmode="lin" valueType="num">
                                      <p:cBhvr additive="base">
                                        <p:cTn id="58" dur="500" fill="hold"/>
                                        <p:tgtEl>
                                          <p:spTgt spid="131279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312799">
                                            <p:txEl>
                                              <p:pRg st="0" end="0"/>
                                            </p:txEl>
                                          </p:spTgt>
                                        </p:tgtEl>
                                        <p:attrNameLst>
                                          <p:attrName>style.visibility</p:attrName>
                                        </p:attrNameLst>
                                      </p:cBhvr>
                                      <p:to>
                                        <p:strVal val="visible"/>
                                      </p:to>
                                    </p:set>
                                    <p:anim calcmode="lin" valueType="num">
                                      <p:cBhvr additive="base">
                                        <p:cTn id="61" dur="500" fill="hold"/>
                                        <p:tgtEl>
                                          <p:spTgt spid="1312799">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12799">
                                            <p:txEl>
                                              <p:pRg st="0" end="0"/>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312798"/>
                                        </p:tgtEl>
                                        <p:attrNameLst>
                                          <p:attrName>style.visibility</p:attrName>
                                        </p:attrNameLst>
                                      </p:cBhvr>
                                      <p:to>
                                        <p:strVal val="visible"/>
                                      </p:to>
                                    </p:set>
                                    <p:anim calcmode="lin" valueType="num">
                                      <p:cBhvr additive="base">
                                        <p:cTn id="65" dur="500" fill="hold"/>
                                        <p:tgtEl>
                                          <p:spTgt spid="1312798"/>
                                        </p:tgtEl>
                                        <p:attrNameLst>
                                          <p:attrName>ppt_x</p:attrName>
                                        </p:attrNameLst>
                                      </p:cBhvr>
                                      <p:tavLst>
                                        <p:tav tm="0">
                                          <p:val>
                                            <p:strVal val="#ppt_x"/>
                                          </p:val>
                                        </p:tav>
                                        <p:tav tm="100000">
                                          <p:val>
                                            <p:strVal val="#ppt_x"/>
                                          </p:val>
                                        </p:tav>
                                      </p:tavLst>
                                    </p:anim>
                                    <p:anim calcmode="lin" valueType="num">
                                      <p:cBhvr additive="base">
                                        <p:cTn id="66" dur="500" fill="hold"/>
                                        <p:tgtEl>
                                          <p:spTgt spid="131279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312794"/>
                                        </p:tgtEl>
                                        <p:attrNameLst>
                                          <p:attrName>style.visibility</p:attrName>
                                        </p:attrNameLst>
                                      </p:cBhvr>
                                      <p:to>
                                        <p:strVal val="visible"/>
                                      </p:to>
                                    </p:set>
                                    <p:anim calcmode="lin" valueType="num">
                                      <p:cBhvr additive="base">
                                        <p:cTn id="69" dur="500" fill="hold"/>
                                        <p:tgtEl>
                                          <p:spTgt spid="1312794"/>
                                        </p:tgtEl>
                                        <p:attrNameLst>
                                          <p:attrName>ppt_x</p:attrName>
                                        </p:attrNameLst>
                                      </p:cBhvr>
                                      <p:tavLst>
                                        <p:tav tm="0">
                                          <p:val>
                                            <p:strVal val="#ppt_x"/>
                                          </p:val>
                                        </p:tav>
                                        <p:tav tm="100000">
                                          <p:val>
                                            <p:strVal val="#ppt_x"/>
                                          </p:val>
                                        </p:tav>
                                      </p:tavLst>
                                    </p:anim>
                                    <p:anim calcmode="lin" valueType="num">
                                      <p:cBhvr additive="base">
                                        <p:cTn id="70" dur="500" fill="hold"/>
                                        <p:tgtEl>
                                          <p:spTgt spid="1312794"/>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80605">
                                            <p:txEl>
                                              <p:pRg st="0" end="0"/>
                                            </p:txEl>
                                          </p:spTgt>
                                        </p:tgtEl>
                                        <p:attrNameLst>
                                          <p:attrName>style.visibility</p:attrName>
                                        </p:attrNameLst>
                                      </p:cBhvr>
                                      <p:to>
                                        <p:strVal val="visible"/>
                                      </p:to>
                                    </p:set>
                                    <p:anim calcmode="lin" valueType="num">
                                      <p:cBhvr additive="base">
                                        <p:cTn id="73" dur="500" fill="hold"/>
                                        <p:tgtEl>
                                          <p:spTgt spid="280605">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80605">
                                            <p:txEl>
                                              <p:pRg st="0" end="0"/>
                                            </p:tx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312803"/>
                                        </p:tgtEl>
                                        <p:attrNameLst>
                                          <p:attrName>style.visibility</p:attrName>
                                        </p:attrNameLst>
                                      </p:cBhvr>
                                      <p:to>
                                        <p:strVal val="visible"/>
                                      </p:to>
                                    </p:set>
                                    <p:anim calcmode="lin" valueType="num">
                                      <p:cBhvr additive="base">
                                        <p:cTn id="77" dur="500" fill="hold"/>
                                        <p:tgtEl>
                                          <p:spTgt spid="1312803"/>
                                        </p:tgtEl>
                                        <p:attrNameLst>
                                          <p:attrName>ppt_x</p:attrName>
                                        </p:attrNameLst>
                                      </p:cBhvr>
                                      <p:tavLst>
                                        <p:tav tm="0">
                                          <p:val>
                                            <p:strVal val="#ppt_x"/>
                                          </p:val>
                                        </p:tav>
                                        <p:tav tm="100000">
                                          <p:val>
                                            <p:strVal val="#ppt_x"/>
                                          </p:val>
                                        </p:tav>
                                      </p:tavLst>
                                    </p:anim>
                                    <p:anim calcmode="lin" valueType="num">
                                      <p:cBhvr additive="base">
                                        <p:cTn id="78" dur="500" fill="hold"/>
                                        <p:tgtEl>
                                          <p:spTgt spid="131280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312792">
                                            <p:txEl>
                                              <p:pRg st="0" end="0"/>
                                            </p:txEl>
                                          </p:spTgt>
                                        </p:tgtEl>
                                        <p:attrNameLst>
                                          <p:attrName>style.visibility</p:attrName>
                                        </p:attrNameLst>
                                      </p:cBhvr>
                                      <p:to>
                                        <p:strVal val="visible"/>
                                      </p:to>
                                    </p:set>
                                    <p:anim calcmode="lin" valueType="num">
                                      <p:cBhvr additive="base">
                                        <p:cTn id="81" dur="500" fill="hold"/>
                                        <p:tgtEl>
                                          <p:spTgt spid="1312792">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31279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773" grpId="0" animBg="1"/>
      <p:bldP spid="1312789" grpId="0"/>
      <p:bldP spid="1312791" grpId="0" animBg="1"/>
      <p:bldP spid="1312793" grpId="0" animBg="1"/>
      <p:bldP spid="1312794" grpId="0" animBg="1"/>
      <p:bldP spid="1312798" grpId="0" animBg="1"/>
      <p:bldP spid="1312800" grpId="0" animBg="1"/>
      <p:bldP spid="1312801" grpId="0" animBg="1"/>
      <p:bldP spid="131280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5"/>
          <p:cNvSpPr>
            <a:spLocks noGrp="1"/>
          </p:cNvSpPr>
          <p:nvPr>
            <p:ph type="sldNum" sz="quarter" idx="12"/>
          </p:nvPr>
        </p:nvSpPr>
        <p:spPr>
          <a:noFill/>
          <a:ln>
            <a:miter lim="800000"/>
            <a:headEnd/>
            <a:tailEnd/>
          </a:ln>
        </p:spPr>
        <p:txBody>
          <a:bodyPr/>
          <a:lstStyle/>
          <a:p>
            <a:fld id="{298BC450-8D18-4B33-82A7-8C6077B96591}" type="slidenum">
              <a:rPr lang="en-US"/>
              <a:pPr/>
              <a:t>159</a:t>
            </a:fld>
            <a:endParaRPr lang="en-US"/>
          </a:p>
        </p:txBody>
      </p:sp>
      <p:sp>
        <p:nvSpPr>
          <p:cNvPr id="164867" name="Rectangle 2"/>
          <p:cNvSpPr>
            <a:spLocks noGrp="1" noChangeArrowheads="1"/>
          </p:cNvSpPr>
          <p:nvPr>
            <p:ph type="title"/>
          </p:nvPr>
        </p:nvSpPr>
        <p:spPr>
          <a:xfrm>
            <a:off x="155575" y="317500"/>
            <a:ext cx="8988425" cy="692150"/>
          </a:xfrm>
        </p:spPr>
        <p:txBody>
          <a:bodyPr/>
          <a:lstStyle/>
          <a:p>
            <a:pPr eaLnBrk="1" hangingPunct="1"/>
            <a:r>
              <a:rPr lang="en-US" sz="2200" b="1" smtClean="0"/>
              <a:t>T3B:</a:t>
            </a:r>
            <a:r>
              <a:rPr lang="en-US" sz="2200" b="1" smtClean="0">
                <a:latin typeface="Rockwell" pitchFamily="18" charset="0"/>
              </a:rPr>
              <a:t> </a:t>
            </a:r>
            <a:r>
              <a:rPr lang="en-US" sz="1600" b="1" smtClean="0"/>
              <a:t>	Radio and electromagnetic wave properties; the electromagnetic spectrum, 	wavelength vs. frequency, velocity of electromagnetic waves.</a:t>
            </a:r>
          </a:p>
        </p:txBody>
      </p:sp>
      <p:sp>
        <p:nvSpPr>
          <p:cNvPr id="1313795" name="Rectangle 3"/>
          <p:cNvSpPr>
            <a:spLocks noGrp="1" noChangeArrowheads="1"/>
          </p:cNvSpPr>
          <p:nvPr>
            <p:ph type="body" idx="1"/>
          </p:nvPr>
        </p:nvSpPr>
        <p:spPr/>
        <p:txBody>
          <a:bodyPr/>
          <a:lstStyle/>
          <a:p>
            <a:pPr lvl="1" eaLnBrk="1" hangingPunct="1"/>
            <a:r>
              <a:rPr lang="en-US" sz="1200" smtClean="0">
                <a:latin typeface="Rockwell" pitchFamily="18" charset="0"/>
              </a:rPr>
              <a:t>T3B3</a:t>
            </a:r>
            <a:r>
              <a:rPr lang="en-US" sz="2000" smtClean="0">
                <a:latin typeface="Rockwell" pitchFamily="18" charset="0"/>
              </a:rPr>
              <a:t>  Electric and magnetic fields are the two components of a radio wave.</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400" smtClean="0">
              <a:solidFill>
                <a:srgbClr val="FF0000"/>
              </a:solidFill>
              <a:latin typeface="Rockwell" pitchFamily="18" charset="0"/>
            </a:endParaRPr>
          </a:p>
          <a:p>
            <a:pPr lvl="1" eaLnBrk="1" hangingPunct="1">
              <a:buFont typeface="Symbol" pitchFamily="18" charset="2"/>
              <a:buChar char=""/>
            </a:pPr>
            <a:r>
              <a:rPr lang="en-US" sz="1200" smtClean="0">
                <a:latin typeface="Rockwell" pitchFamily="18" charset="0"/>
              </a:rPr>
              <a:t>T3B4</a:t>
            </a:r>
            <a:r>
              <a:rPr lang="en-US" sz="2000" smtClean="0">
                <a:latin typeface="Rockwell" pitchFamily="18" charset="0"/>
              </a:rPr>
              <a:t>  Radio waves travel through free space at the speed of light.</a:t>
            </a:r>
          </a:p>
          <a:p>
            <a:pPr lvl="1" eaLnBrk="1" hangingPunct="1">
              <a:buFont typeface="Symbol" pitchFamily="18" charset="2"/>
              <a:buChar char=""/>
            </a:pPr>
            <a:endParaRPr lang="en-US" sz="1400" smtClean="0">
              <a:latin typeface="Rockwell" pitchFamily="18" charset="0"/>
            </a:endParaRPr>
          </a:p>
          <a:p>
            <a:pPr lvl="1" eaLnBrk="1" hangingPunct="1"/>
            <a:r>
              <a:rPr lang="en-US" sz="1200" smtClean="0">
                <a:latin typeface="Rockwell" pitchFamily="18" charset="0"/>
              </a:rPr>
              <a:t>T3B5</a:t>
            </a:r>
            <a:r>
              <a:rPr lang="en-US" sz="2000" smtClean="0">
                <a:latin typeface="Rockwell" pitchFamily="18" charset="0"/>
              </a:rPr>
              <a:t>  The wavelength of a radio wave relates to its frequency inversely, as the wavelength gets shorter the frequency increases.</a:t>
            </a:r>
          </a:p>
          <a:p>
            <a:pPr lvl="3" eaLnBrk="1" hangingPunct="1"/>
            <a:r>
              <a:rPr lang="en-US" sz="1600" smtClean="0">
                <a:solidFill>
                  <a:srgbClr val="FF0000"/>
                </a:solidFill>
                <a:latin typeface="Rockwell" pitchFamily="18" charset="0"/>
              </a:rPr>
              <a:t>Higher in frequency the shorter the distance between each wave.</a:t>
            </a:r>
          </a:p>
          <a:p>
            <a:pPr lvl="1" eaLnBrk="1" hangingPunct="1">
              <a:buFont typeface="Symbol" pitchFamily="18" charset="2"/>
              <a:buChar char=""/>
            </a:pPr>
            <a:endParaRPr lang="en-US" sz="2000" smtClean="0">
              <a:latin typeface="Rockwell" pitchFamily="18" charset="0"/>
            </a:endParaRPr>
          </a:p>
          <a:p>
            <a:pPr lvl="1" eaLnBrk="1" hangingPunct="1"/>
            <a:endParaRPr lang="en-US" smtClean="0">
              <a:latin typeface="Rockwell" pitchFamily="18" charset="0"/>
            </a:endParaRPr>
          </a:p>
        </p:txBody>
      </p:sp>
      <p:sp>
        <p:nvSpPr>
          <p:cNvPr id="649220" name="Text Box 4"/>
          <p:cNvSpPr txBox="1">
            <a:spLocks noChangeArrowheads="1"/>
          </p:cNvSpPr>
          <p:nvPr/>
        </p:nvSpPr>
        <p:spPr bwMode="auto">
          <a:xfrm>
            <a:off x="1422400" y="2354263"/>
            <a:ext cx="5761038" cy="1328737"/>
          </a:xfrm>
          <a:prstGeom prst="rect">
            <a:avLst/>
          </a:prstGeom>
          <a:noFill/>
          <a:ln w="12700" cap="sq">
            <a:noFill/>
            <a:miter lim="800000"/>
            <a:headEnd type="none" w="sm" len="sm"/>
            <a:tailEnd type="none" w="sm" len="sm"/>
          </a:ln>
        </p:spPr>
        <p:txBody>
          <a:bodyPr>
            <a:spAutoFit/>
          </a:bodyPr>
          <a:lstStyle/>
          <a:p>
            <a:pPr lvl="3">
              <a:spcBef>
                <a:spcPct val="20000"/>
              </a:spcBef>
              <a:buClr>
                <a:srgbClr val="FF1515"/>
              </a:buClr>
              <a:buFont typeface="Symbol" pitchFamily="18" charset="2"/>
              <a:buNone/>
            </a:pPr>
            <a:r>
              <a:rPr lang="en-US">
                <a:solidFill>
                  <a:srgbClr val="FF0000"/>
                </a:solidFill>
              </a:rPr>
              <a:t>They are at right angles to each other and together are called “electromagnetic” radio waves</a:t>
            </a:r>
          </a:p>
          <a:p>
            <a:pPr>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13795">
                                            <p:txEl>
                                              <p:pRg st="0" end="0"/>
                                            </p:txEl>
                                          </p:spTgt>
                                        </p:tgtEl>
                                        <p:attrNameLst>
                                          <p:attrName>style.visibility</p:attrName>
                                        </p:attrNameLst>
                                      </p:cBhvr>
                                      <p:to>
                                        <p:strVal val="visible"/>
                                      </p:to>
                                    </p:set>
                                    <p:animEffect transition="in" filter="wipe(up)">
                                      <p:cBhvr>
                                        <p:cTn id="7" dur="500"/>
                                        <p:tgtEl>
                                          <p:spTgt spid="131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649220">
                                            <p:txEl>
                                              <p:pRg st="0" end="0"/>
                                            </p:txEl>
                                          </p:spTgt>
                                        </p:tgtEl>
                                        <p:attrNameLst>
                                          <p:attrName>style.visibility</p:attrName>
                                        </p:attrNameLst>
                                      </p:cBhvr>
                                      <p:to>
                                        <p:strVal val="visible"/>
                                      </p:to>
                                    </p:set>
                                    <p:animEffect transition="in" filter="fade">
                                      <p:cBhvr>
                                        <p:cTn id="12" dur="500"/>
                                        <p:tgtEl>
                                          <p:spTgt spid="649220">
                                            <p:txEl>
                                              <p:pRg st="0" end="0"/>
                                            </p:txEl>
                                          </p:spTgt>
                                        </p:tgtEl>
                                      </p:cBhvr>
                                    </p:animEffect>
                                    <p:anim calcmode="lin" valueType="num">
                                      <p:cBhvr>
                                        <p:cTn id="13" dur="500" fill="hold"/>
                                        <p:tgtEl>
                                          <p:spTgt spid="649220">
                                            <p:txEl>
                                              <p:pRg st="0" end="0"/>
                                            </p:txEl>
                                          </p:spTgt>
                                        </p:tgtEl>
                                        <p:attrNameLst>
                                          <p:attrName>style.rotation</p:attrName>
                                        </p:attrNameLst>
                                      </p:cBhvr>
                                      <p:tavLst>
                                        <p:tav tm="0">
                                          <p:val>
                                            <p:fltVal val="720"/>
                                          </p:val>
                                        </p:tav>
                                        <p:tav tm="100000">
                                          <p:val>
                                            <p:fltVal val="0"/>
                                          </p:val>
                                        </p:tav>
                                      </p:tavLst>
                                    </p:anim>
                                    <p:anim calcmode="lin" valueType="num">
                                      <p:cBhvr>
                                        <p:cTn id="14" dur="500" fill="hold"/>
                                        <p:tgtEl>
                                          <p:spTgt spid="649220">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649220">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313795">
                                            <p:txEl>
                                              <p:pRg st="4" end="4"/>
                                            </p:txEl>
                                          </p:spTgt>
                                        </p:tgtEl>
                                        <p:attrNameLst>
                                          <p:attrName>style.visibility</p:attrName>
                                        </p:attrNameLst>
                                      </p:cBhvr>
                                      <p:to>
                                        <p:strVal val="visible"/>
                                      </p:to>
                                    </p:set>
                                    <p:animEffect transition="in" filter="wipe(left)">
                                      <p:cBhvr>
                                        <p:cTn id="20" dur="500"/>
                                        <p:tgtEl>
                                          <p:spTgt spid="1313795">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313795">
                                            <p:txEl>
                                              <p:pRg st="6" end="6"/>
                                            </p:txEl>
                                          </p:spTgt>
                                        </p:tgtEl>
                                        <p:attrNameLst>
                                          <p:attrName>style.visibility</p:attrName>
                                        </p:attrNameLst>
                                      </p:cBhvr>
                                      <p:to>
                                        <p:strVal val="visible"/>
                                      </p:to>
                                    </p:set>
                                    <p:animEffect transition="in" filter="wipe(left)">
                                      <p:cBhvr>
                                        <p:cTn id="25" dur="500"/>
                                        <p:tgtEl>
                                          <p:spTgt spid="1313795">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1313795">
                                            <p:txEl>
                                              <p:pRg st="7" end="7"/>
                                            </p:txEl>
                                          </p:spTgt>
                                        </p:tgtEl>
                                        <p:attrNameLst>
                                          <p:attrName>style.visibility</p:attrName>
                                        </p:attrNameLst>
                                      </p:cBhvr>
                                      <p:to>
                                        <p:strVal val="visible"/>
                                      </p:to>
                                    </p:set>
                                    <p:animEffect transition="in" filter="wipe(down)">
                                      <p:cBhvr>
                                        <p:cTn id="30" dur="500"/>
                                        <p:tgtEl>
                                          <p:spTgt spid="13137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miter lim="800000"/>
            <a:headEnd/>
            <a:tailEnd/>
          </a:ln>
        </p:spPr>
        <p:txBody>
          <a:bodyPr/>
          <a:lstStyle/>
          <a:p>
            <a:fld id="{1BBC6CE7-C333-4312-8017-A40BF9DBBE90}" type="slidenum">
              <a:rPr lang="en-US"/>
              <a:pPr/>
              <a:t>16</a:t>
            </a:fld>
            <a:endParaRPr lang="en-US"/>
          </a:p>
        </p:txBody>
      </p:sp>
      <p:sp>
        <p:nvSpPr>
          <p:cNvPr id="18435" name="Rectangle 2"/>
          <p:cNvSpPr>
            <a:spLocks noGrp="1" noChangeArrowheads="1"/>
          </p:cNvSpPr>
          <p:nvPr>
            <p:ph type="title"/>
          </p:nvPr>
        </p:nvSpPr>
        <p:spPr>
          <a:xfrm>
            <a:off x="0" y="1047750"/>
            <a:ext cx="8912225" cy="614363"/>
          </a:xfrm>
        </p:spPr>
        <p:txBody>
          <a:bodyPr/>
          <a:lstStyle/>
          <a:p>
            <a:pPr eaLnBrk="1" hangingPunct="1"/>
            <a:r>
              <a:rPr lang="en-US" sz="2600" b="1" smtClean="0">
                <a:latin typeface="Rockwell" pitchFamily="18" charset="0"/>
              </a:rPr>
              <a:t>T1C: </a:t>
            </a:r>
            <a:r>
              <a:rPr lang="en-US" sz="1800" b="1" smtClean="0"/>
              <a:t>	</a:t>
            </a:r>
            <a:r>
              <a:rPr lang="en-US" sz="1600" b="1" smtClean="0">
                <a:latin typeface="Rockwell" pitchFamily="18" charset="0"/>
              </a:rPr>
              <a:t>Operator classes and station call signs; operator classes, sequential, special 	event, and vanity call sign systems, international communications, reciprocal 	operation, station license and licensee, places where the amateur service is 	regulated by the FCC, name and address on ULS, license term, renewal, grace 	period.</a:t>
            </a:r>
            <a:br>
              <a:rPr lang="en-US" sz="1600" b="1" smtClean="0">
                <a:latin typeface="Rockwell" pitchFamily="18" charset="0"/>
              </a:rPr>
            </a:br>
            <a:r>
              <a:rPr lang="en-US" sz="1800" b="1" smtClean="0">
                <a:solidFill>
                  <a:srgbClr val="0099FF"/>
                </a:solidFill>
              </a:rPr>
              <a:t>			         	</a:t>
            </a:r>
          </a:p>
        </p:txBody>
      </p:sp>
      <p:sp>
        <p:nvSpPr>
          <p:cNvPr id="591875" name="Rectangle 3"/>
          <p:cNvSpPr>
            <a:spLocks noGrp="1" noChangeArrowheads="1"/>
          </p:cNvSpPr>
          <p:nvPr>
            <p:ph type="body" idx="1"/>
          </p:nvPr>
        </p:nvSpPr>
        <p:spPr>
          <a:xfrm>
            <a:off x="231775" y="1854200"/>
            <a:ext cx="8682038" cy="4224338"/>
          </a:xfrm>
        </p:spPr>
        <p:txBody>
          <a:bodyPr/>
          <a:lstStyle/>
          <a:p>
            <a:pPr lvl="1" eaLnBrk="1" hangingPunct="1">
              <a:lnSpc>
                <a:spcPct val="90000"/>
              </a:lnSpc>
            </a:pPr>
            <a:r>
              <a:rPr lang="en-US" sz="1200" smtClean="0">
                <a:latin typeface="Rockwell" pitchFamily="18" charset="0"/>
              </a:rPr>
              <a:t>T1C9</a:t>
            </a:r>
            <a:r>
              <a:rPr lang="en-US" sz="1600" smtClean="0">
                <a:latin typeface="Rockwell" pitchFamily="18" charset="0"/>
              </a:rPr>
              <a:t>   </a:t>
            </a:r>
            <a:r>
              <a:rPr lang="en-US" sz="2000" smtClean="0">
                <a:latin typeface="Rockwell" pitchFamily="18" charset="0"/>
              </a:rPr>
              <a:t>The grace period following the expiration of an amateur license within which the license may be renewed is two years. </a:t>
            </a:r>
          </a:p>
          <a:p>
            <a:pPr lvl="1" eaLnBrk="1" hangingPunct="1">
              <a:lnSpc>
                <a:spcPct val="90000"/>
              </a:lnSpc>
            </a:pPr>
            <a:r>
              <a:rPr lang="en-US" sz="1200" smtClean="0">
                <a:latin typeface="Rockwell" pitchFamily="18" charset="0"/>
              </a:rPr>
              <a:t>T1C10 </a:t>
            </a:r>
            <a:r>
              <a:rPr lang="en-US" sz="1600" smtClean="0">
                <a:latin typeface="Rockwell" pitchFamily="18" charset="0"/>
              </a:rPr>
              <a:t>  </a:t>
            </a:r>
            <a:r>
              <a:rPr lang="en-US" sz="2000" smtClean="0">
                <a:latin typeface="Rockwell" pitchFamily="18" charset="0"/>
              </a:rPr>
              <a:t>You may operate to transmit after you pass the examination elements required for your first amateur radio license as soon as your name and call sign appear in the FCC’s ULS database.</a:t>
            </a:r>
          </a:p>
          <a:p>
            <a:pPr lvl="1" eaLnBrk="1" hangingPunct="1">
              <a:lnSpc>
                <a:spcPct val="90000"/>
              </a:lnSpc>
            </a:pPr>
            <a:endParaRPr lang="en-US" sz="20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r>
              <a:rPr lang="en-US" sz="1200" smtClean="0">
                <a:latin typeface="Rockwell" pitchFamily="18" charset="0"/>
              </a:rPr>
              <a:t>T1C11</a:t>
            </a:r>
            <a:r>
              <a:rPr lang="en-US" sz="1600" smtClean="0">
                <a:latin typeface="Rockwell" pitchFamily="18" charset="0"/>
              </a:rPr>
              <a:t>   </a:t>
            </a:r>
            <a:r>
              <a:rPr lang="en-US" sz="2000" smtClean="0">
                <a:latin typeface="Rockwell" pitchFamily="18" charset="0"/>
              </a:rPr>
              <a:t>If your license has expired and is still within the allowable grace period, you may </a:t>
            </a:r>
            <a:r>
              <a:rPr lang="en-US" sz="2000" u="sng" smtClean="0">
                <a:latin typeface="Rockwell" pitchFamily="18" charset="0"/>
              </a:rPr>
              <a:t>not </a:t>
            </a:r>
            <a:r>
              <a:rPr lang="en-US" sz="2000" smtClean="0">
                <a:latin typeface="Rockwell" pitchFamily="18" charset="0"/>
              </a:rPr>
              <a:t>continue to operate to transmit until the ULS database shows that the license has been renewed.</a:t>
            </a:r>
          </a:p>
          <a:p>
            <a:pPr lvl="1" eaLnBrk="1" hangingPunct="1">
              <a:lnSpc>
                <a:spcPct val="90000"/>
              </a:lnSpc>
            </a:pPr>
            <a:endParaRPr lang="en-US" sz="2000" smtClean="0">
              <a:latin typeface="Rockwell" pitchFamily="18" charset="0"/>
            </a:endParaRPr>
          </a:p>
          <a:p>
            <a:pPr lvl="1" eaLnBrk="1" hangingPunct="1">
              <a:lnSpc>
                <a:spcPct val="90000"/>
              </a:lnSpc>
            </a:pPr>
            <a:endParaRPr lang="en-US" sz="2400" smtClean="0">
              <a:latin typeface="Rockwell" pitchFamily="18" charset="0"/>
            </a:endParaRPr>
          </a:p>
          <a:p>
            <a:pPr lvl="1" eaLnBrk="1" hangingPunct="1">
              <a:lnSpc>
                <a:spcPct val="90000"/>
              </a:lnSpc>
              <a:buFontTx/>
              <a:buNone/>
            </a:pPr>
            <a:endParaRPr lang="en-US" sz="2400" smtClean="0">
              <a:latin typeface="Rockwell" pitchFamily="18" charset="0"/>
            </a:endParaRPr>
          </a:p>
          <a:p>
            <a:pPr lvl="1" eaLnBrk="1" hangingPunct="1">
              <a:lnSpc>
                <a:spcPct val="90000"/>
              </a:lnSpc>
            </a:pPr>
            <a:endParaRPr lang="en-US" sz="2400" smtClean="0">
              <a:latin typeface="Rockwell" pitchFamily="18" charset="0"/>
            </a:endParaRPr>
          </a:p>
        </p:txBody>
      </p:sp>
      <p:pic>
        <p:nvPicPr>
          <p:cNvPr id="591876" name="Picture 4"/>
          <p:cNvPicPr>
            <a:picLocks noChangeAspect="1" noChangeArrowheads="1"/>
          </p:cNvPicPr>
          <p:nvPr/>
        </p:nvPicPr>
        <p:blipFill>
          <a:blip r:embed="rId2" cstate="print"/>
          <a:srcRect t="39803" r="4166" b="12437"/>
          <a:stretch>
            <a:fillRect/>
          </a:stretch>
        </p:blipFill>
        <p:spPr bwMode="auto">
          <a:xfrm>
            <a:off x="885825" y="3582988"/>
            <a:ext cx="7680325" cy="1331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91875">
                                            <p:txEl>
                                              <p:pRg st="0" end="0"/>
                                            </p:txEl>
                                          </p:spTgt>
                                        </p:tgtEl>
                                        <p:attrNameLst>
                                          <p:attrName>style.visibility</p:attrName>
                                        </p:attrNameLst>
                                      </p:cBhvr>
                                      <p:to>
                                        <p:strVal val="visible"/>
                                      </p:to>
                                    </p:set>
                                    <p:animEffect transition="in" filter="wipe(up)">
                                      <p:cBhvr>
                                        <p:cTn id="7" dur="500"/>
                                        <p:tgtEl>
                                          <p:spTgt spid="591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91875">
                                            <p:txEl>
                                              <p:pRg st="1" end="1"/>
                                            </p:txEl>
                                          </p:spTgt>
                                        </p:tgtEl>
                                        <p:attrNameLst>
                                          <p:attrName>style.visibility</p:attrName>
                                        </p:attrNameLst>
                                      </p:cBhvr>
                                      <p:to>
                                        <p:strVal val="visible"/>
                                      </p:to>
                                    </p:set>
                                    <p:animEffect transition="in" filter="wipe(left)">
                                      <p:cBhvr>
                                        <p:cTn id="12" dur="500"/>
                                        <p:tgtEl>
                                          <p:spTgt spid="591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91876"/>
                                        </p:tgtEl>
                                        <p:attrNameLst>
                                          <p:attrName>style.visibility</p:attrName>
                                        </p:attrNameLst>
                                      </p:cBhvr>
                                      <p:to>
                                        <p:strVal val="visible"/>
                                      </p:to>
                                    </p:set>
                                    <p:animEffect transition="in" filter="wipe(left)">
                                      <p:cBhvr>
                                        <p:cTn id="17" dur="500"/>
                                        <p:tgtEl>
                                          <p:spTgt spid="5918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91875">
                                            <p:txEl>
                                              <p:pRg st="10" end="10"/>
                                            </p:txEl>
                                          </p:spTgt>
                                        </p:tgtEl>
                                        <p:attrNameLst>
                                          <p:attrName>style.visibility</p:attrName>
                                        </p:attrNameLst>
                                      </p:cBhvr>
                                      <p:to>
                                        <p:strVal val="visible"/>
                                      </p:to>
                                    </p:set>
                                    <p:animEffect transition="in" filter="wipe(down)">
                                      <p:cBhvr>
                                        <p:cTn id="22" dur="500"/>
                                        <p:tgtEl>
                                          <p:spTgt spid="5918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3"/>
          <p:cNvSpPr>
            <a:spLocks noGrp="1"/>
          </p:cNvSpPr>
          <p:nvPr>
            <p:ph type="sldNum" sz="quarter" idx="12"/>
          </p:nvPr>
        </p:nvSpPr>
        <p:spPr>
          <a:noFill/>
          <a:ln>
            <a:miter lim="800000"/>
            <a:headEnd/>
            <a:tailEnd/>
          </a:ln>
        </p:spPr>
        <p:txBody>
          <a:bodyPr/>
          <a:lstStyle/>
          <a:p>
            <a:fld id="{426D8F4B-D14D-485E-BE33-60E78014EFAE}" type="slidenum">
              <a:rPr lang="en-US"/>
              <a:pPr/>
              <a:t>160</a:t>
            </a:fld>
            <a:endParaRPr lang="en-US"/>
          </a:p>
        </p:txBody>
      </p:sp>
      <p:sp>
        <p:nvSpPr>
          <p:cNvPr id="16589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32BA5C6-39EE-4E85-902F-92AF5E506A30}" type="slidenum">
              <a:rPr lang="en-US" sz="1400">
                <a:latin typeface="Times New Roman" pitchFamily="18" charset="0"/>
              </a:rPr>
              <a:pPr algn="r"/>
              <a:t>160</a:t>
            </a:fld>
            <a:endParaRPr lang="en-US" sz="1400">
              <a:latin typeface="Times New Roman" pitchFamily="18" charset="0"/>
            </a:endParaRPr>
          </a:p>
        </p:txBody>
      </p:sp>
      <p:sp>
        <p:nvSpPr>
          <p:cNvPr id="165892" name="Rectangle 2"/>
          <p:cNvSpPr>
            <a:spLocks noGrp="1" noChangeArrowheads="1"/>
          </p:cNvSpPr>
          <p:nvPr>
            <p:ph type="title" idx="4294967295"/>
          </p:nvPr>
        </p:nvSpPr>
        <p:spPr>
          <a:xfrm>
            <a:off x="231775" y="357188"/>
            <a:ext cx="8912225" cy="614362"/>
          </a:xfrm>
        </p:spPr>
        <p:txBody>
          <a:bodyPr/>
          <a:lstStyle/>
          <a:p>
            <a:pPr eaLnBrk="1" hangingPunct="1"/>
            <a:r>
              <a:rPr lang="en-US" sz="2200" b="1" smtClean="0"/>
              <a:t>T3B:</a:t>
            </a:r>
            <a:r>
              <a:rPr lang="en-US" sz="2200" b="1" smtClean="0">
                <a:latin typeface="Rockwell" pitchFamily="18" charset="0"/>
              </a:rPr>
              <a:t> </a:t>
            </a:r>
            <a:r>
              <a:rPr lang="en-US" sz="1600" b="1" smtClean="0"/>
              <a:t>	Radio and electromagnetic wave properties; the electromagnetic spectrum, 	wavelength vs. frequency, velocity of electromagnetic waves.</a:t>
            </a:r>
          </a:p>
        </p:txBody>
      </p:sp>
      <p:sp>
        <p:nvSpPr>
          <p:cNvPr id="651267" name="Rectangle 3"/>
          <p:cNvSpPr>
            <a:spLocks noGrp="1" noChangeArrowheads="1"/>
          </p:cNvSpPr>
          <p:nvPr>
            <p:ph type="body" idx="4294967295"/>
          </p:nvPr>
        </p:nvSpPr>
        <p:spPr>
          <a:xfrm>
            <a:off x="0" y="1895475"/>
            <a:ext cx="8912225" cy="4962525"/>
          </a:xfrm>
        </p:spPr>
        <p:txBody>
          <a:bodyPr/>
          <a:lstStyle/>
          <a:p>
            <a:pPr lvl="1" eaLnBrk="1" hangingPunct="1"/>
            <a:r>
              <a:rPr lang="en-US" sz="1200" smtClean="0">
                <a:latin typeface="Rockwell" pitchFamily="18" charset="0"/>
              </a:rPr>
              <a:t>T3B6</a:t>
            </a:r>
            <a:r>
              <a:rPr lang="en-US" sz="2000" smtClean="0">
                <a:latin typeface="Rockwell" pitchFamily="18" charset="0"/>
              </a:rPr>
              <a:t>  The formula for converting frequency to wavelength in meters is the wavelength in meters equals 300 divided by frequency in megahertz.   (</a:t>
            </a:r>
            <a:r>
              <a:rPr lang="en-US" sz="1400" smtClean="0">
                <a:solidFill>
                  <a:srgbClr val="FF0000"/>
                </a:solidFill>
                <a:latin typeface="Rockwell" pitchFamily="18" charset="0"/>
              </a:rPr>
              <a:t>One answer ends with word Megahertz</a:t>
            </a:r>
            <a:r>
              <a:rPr lang="en-US" sz="2000" smtClean="0">
                <a:latin typeface="Rockwell" pitchFamily="18" charset="0"/>
              </a:rPr>
              <a:t>)</a:t>
            </a:r>
          </a:p>
        </p:txBody>
      </p:sp>
      <p:sp>
        <p:nvSpPr>
          <p:cNvPr id="1314821" name="Text Box 6"/>
          <p:cNvSpPr txBox="1">
            <a:spLocks noChangeArrowheads="1"/>
          </p:cNvSpPr>
          <p:nvPr/>
        </p:nvSpPr>
        <p:spPr bwMode="auto">
          <a:xfrm>
            <a:off x="2266950" y="3544888"/>
            <a:ext cx="529907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Conversions Between Wavelength and Frequency</a:t>
            </a:r>
          </a:p>
        </p:txBody>
      </p:sp>
      <p:sp>
        <p:nvSpPr>
          <p:cNvPr id="1314822" name="Text Box 6"/>
          <p:cNvSpPr txBox="1">
            <a:spLocks noChangeArrowheads="1"/>
          </p:cNvSpPr>
          <p:nvPr/>
        </p:nvSpPr>
        <p:spPr bwMode="auto">
          <a:xfrm>
            <a:off x="2536825" y="4197350"/>
            <a:ext cx="1882775" cy="4572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latin typeface="Rockwell" pitchFamily="18" charset="0"/>
              </a:rPr>
              <a:t>Converting Frequency to Wavelength</a:t>
            </a:r>
          </a:p>
        </p:txBody>
      </p:sp>
      <p:sp>
        <p:nvSpPr>
          <p:cNvPr id="1314823" name="Text Box 7"/>
          <p:cNvSpPr txBox="1">
            <a:spLocks noChangeArrowheads="1"/>
          </p:cNvSpPr>
          <p:nvPr/>
        </p:nvSpPr>
        <p:spPr bwMode="auto">
          <a:xfrm>
            <a:off x="5302250" y="4197350"/>
            <a:ext cx="1997075" cy="4572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latin typeface="Rockwell" pitchFamily="18" charset="0"/>
              </a:rPr>
              <a:t>Converting Wavelength to Frequency</a:t>
            </a:r>
          </a:p>
        </p:txBody>
      </p:sp>
      <p:sp>
        <p:nvSpPr>
          <p:cNvPr id="1314824" name="Text Box 8"/>
          <p:cNvSpPr txBox="1">
            <a:spLocks noChangeArrowheads="1"/>
          </p:cNvSpPr>
          <p:nvPr/>
        </p:nvSpPr>
        <p:spPr bwMode="auto">
          <a:xfrm>
            <a:off x="2574925" y="4735513"/>
            <a:ext cx="2457450" cy="63976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latin typeface="Rockwell" pitchFamily="18" charset="0"/>
              </a:rPr>
              <a:t>To find wavelength (     ) in meters, if you know fre3quency (f) in megahertz (MHz) Solve:</a:t>
            </a:r>
          </a:p>
        </p:txBody>
      </p:sp>
      <p:sp>
        <p:nvSpPr>
          <p:cNvPr id="1314825" name="Text Box 9"/>
          <p:cNvSpPr txBox="1">
            <a:spLocks noChangeArrowheads="1"/>
          </p:cNvSpPr>
          <p:nvPr/>
        </p:nvSpPr>
        <p:spPr bwMode="auto">
          <a:xfrm>
            <a:off x="5302250" y="4695825"/>
            <a:ext cx="2303463" cy="82232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latin typeface="Rockwell" pitchFamily="18" charset="0"/>
              </a:rPr>
              <a:t>To find frequency (f) in megahertz (MHz), if you know wavelength (    ) in meters, Solve:</a:t>
            </a:r>
          </a:p>
        </p:txBody>
      </p:sp>
      <p:pic>
        <p:nvPicPr>
          <p:cNvPr id="1314826" name="Picture 10" descr="Lamda symbol"/>
          <p:cNvPicPr>
            <a:picLocks noChangeAspect="1" noChangeArrowheads="1"/>
          </p:cNvPicPr>
          <p:nvPr/>
        </p:nvPicPr>
        <p:blipFill>
          <a:blip r:embed="rId2" cstate="print"/>
          <a:srcRect/>
          <a:stretch>
            <a:fillRect/>
          </a:stretch>
        </p:blipFill>
        <p:spPr bwMode="auto">
          <a:xfrm>
            <a:off x="4111625" y="4811713"/>
            <a:ext cx="152400" cy="147637"/>
          </a:xfrm>
          <a:prstGeom prst="rect">
            <a:avLst/>
          </a:prstGeom>
          <a:noFill/>
          <a:ln w="9525">
            <a:noFill/>
            <a:miter lim="800000"/>
            <a:headEnd/>
            <a:tailEnd/>
          </a:ln>
        </p:spPr>
      </p:pic>
      <p:pic>
        <p:nvPicPr>
          <p:cNvPr id="1314827" name="Picture 11" descr="Lamda symbol"/>
          <p:cNvPicPr>
            <a:picLocks noChangeAspect="1" noChangeArrowheads="1"/>
          </p:cNvPicPr>
          <p:nvPr/>
        </p:nvPicPr>
        <p:blipFill>
          <a:blip r:embed="rId2" cstate="print"/>
          <a:srcRect/>
          <a:stretch>
            <a:fillRect/>
          </a:stretch>
        </p:blipFill>
        <p:spPr bwMode="auto">
          <a:xfrm>
            <a:off x="6300788" y="5118100"/>
            <a:ext cx="153987" cy="149225"/>
          </a:xfrm>
          <a:prstGeom prst="rect">
            <a:avLst/>
          </a:prstGeom>
          <a:noFill/>
          <a:ln w="9525">
            <a:noFill/>
            <a:miter lim="800000"/>
            <a:headEnd/>
            <a:tailEnd/>
          </a:ln>
        </p:spPr>
      </p:pic>
      <p:pic>
        <p:nvPicPr>
          <p:cNvPr id="1314828" name="Picture 12" descr="Lamda symbol"/>
          <p:cNvPicPr>
            <a:picLocks noChangeAspect="1" noChangeArrowheads="1"/>
          </p:cNvPicPr>
          <p:nvPr/>
        </p:nvPicPr>
        <p:blipFill>
          <a:blip r:embed="rId3" cstate="print"/>
          <a:srcRect/>
          <a:stretch>
            <a:fillRect/>
          </a:stretch>
        </p:blipFill>
        <p:spPr bwMode="auto">
          <a:xfrm>
            <a:off x="2959100" y="5810250"/>
            <a:ext cx="231775" cy="223838"/>
          </a:xfrm>
          <a:prstGeom prst="rect">
            <a:avLst/>
          </a:prstGeom>
          <a:noFill/>
          <a:ln w="9525">
            <a:noFill/>
            <a:miter lim="800000"/>
            <a:headEnd/>
            <a:tailEnd/>
          </a:ln>
        </p:spPr>
      </p:pic>
      <p:sp>
        <p:nvSpPr>
          <p:cNvPr id="1314829" name="Text Box 13"/>
          <p:cNvSpPr txBox="1">
            <a:spLocks noChangeArrowheads="1"/>
          </p:cNvSpPr>
          <p:nvPr/>
        </p:nvSpPr>
        <p:spPr bwMode="auto">
          <a:xfrm>
            <a:off x="3113088" y="5772150"/>
            <a:ext cx="1112837"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latin typeface="Rockwell" pitchFamily="18" charset="0"/>
              </a:rPr>
              <a:t>(meters) =</a:t>
            </a:r>
          </a:p>
        </p:txBody>
      </p:sp>
      <p:sp>
        <p:nvSpPr>
          <p:cNvPr id="1314830" name="Text Box 14"/>
          <p:cNvSpPr txBox="1">
            <a:spLocks noChangeArrowheads="1"/>
          </p:cNvSpPr>
          <p:nvPr/>
        </p:nvSpPr>
        <p:spPr bwMode="auto">
          <a:xfrm>
            <a:off x="4071938" y="5656263"/>
            <a:ext cx="538162"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latin typeface="Rockwell" pitchFamily="18" charset="0"/>
              </a:rPr>
              <a:t>300</a:t>
            </a:r>
          </a:p>
        </p:txBody>
      </p:sp>
      <p:sp>
        <p:nvSpPr>
          <p:cNvPr id="1314831" name="Text Box 15"/>
          <p:cNvSpPr txBox="1">
            <a:spLocks noChangeArrowheads="1"/>
          </p:cNvSpPr>
          <p:nvPr/>
        </p:nvSpPr>
        <p:spPr bwMode="auto">
          <a:xfrm>
            <a:off x="3957638" y="5926138"/>
            <a:ext cx="1076325"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latin typeface="Rockwell" pitchFamily="18" charset="0"/>
              </a:rPr>
              <a:t>f(MHz)</a:t>
            </a:r>
          </a:p>
        </p:txBody>
      </p:sp>
      <p:sp>
        <p:nvSpPr>
          <p:cNvPr id="1314832" name="Line 16"/>
          <p:cNvSpPr>
            <a:spLocks noChangeShapeType="1"/>
          </p:cNvSpPr>
          <p:nvPr/>
        </p:nvSpPr>
        <p:spPr bwMode="auto">
          <a:xfrm>
            <a:off x="4033838" y="5926138"/>
            <a:ext cx="538162" cy="0"/>
          </a:xfrm>
          <a:prstGeom prst="line">
            <a:avLst/>
          </a:prstGeom>
          <a:noFill/>
          <a:ln w="12700" cap="sq">
            <a:solidFill>
              <a:schemeClr val="tx1"/>
            </a:solidFill>
            <a:round/>
            <a:headEnd type="none" w="sm" len="sm"/>
            <a:tailEnd type="none" w="sm" len="sm"/>
          </a:ln>
          <a:effectLst/>
        </p:spPr>
        <p:txBody>
          <a:bodyPr wrap="none"/>
          <a:lstStyle/>
          <a:p>
            <a:endParaRPr lang="en-US"/>
          </a:p>
        </p:txBody>
      </p:sp>
      <p:pic>
        <p:nvPicPr>
          <p:cNvPr id="1314833" name="Picture 17" descr="Lamda symbol"/>
          <p:cNvPicPr>
            <a:picLocks noChangeAspect="1" noChangeArrowheads="1"/>
          </p:cNvPicPr>
          <p:nvPr/>
        </p:nvPicPr>
        <p:blipFill>
          <a:blip r:embed="rId3" cstate="print"/>
          <a:srcRect/>
          <a:stretch>
            <a:fillRect/>
          </a:stretch>
        </p:blipFill>
        <p:spPr bwMode="auto">
          <a:xfrm>
            <a:off x="6223000" y="6002338"/>
            <a:ext cx="231775" cy="223837"/>
          </a:xfrm>
          <a:prstGeom prst="rect">
            <a:avLst/>
          </a:prstGeom>
          <a:noFill/>
          <a:ln w="9525">
            <a:noFill/>
            <a:miter lim="800000"/>
            <a:headEnd/>
            <a:tailEnd/>
          </a:ln>
        </p:spPr>
      </p:pic>
      <p:sp>
        <p:nvSpPr>
          <p:cNvPr id="1314834" name="Text Box 18"/>
          <p:cNvSpPr txBox="1">
            <a:spLocks noChangeArrowheads="1"/>
          </p:cNvSpPr>
          <p:nvPr/>
        </p:nvSpPr>
        <p:spPr bwMode="auto">
          <a:xfrm>
            <a:off x="6376988" y="5656263"/>
            <a:ext cx="538162"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latin typeface="Rockwell" pitchFamily="18" charset="0"/>
              </a:rPr>
              <a:t>300</a:t>
            </a:r>
          </a:p>
        </p:txBody>
      </p:sp>
      <p:sp>
        <p:nvSpPr>
          <p:cNvPr id="1314835" name="Text Box 19"/>
          <p:cNvSpPr txBox="1">
            <a:spLocks noChangeArrowheads="1"/>
          </p:cNvSpPr>
          <p:nvPr/>
        </p:nvSpPr>
        <p:spPr bwMode="auto">
          <a:xfrm>
            <a:off x="6376988" y="5964238"/>
            <a:ext cx="998537"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latin typeface="Rockwell" pitchFamily="18" charset="0"/>
              </a:rPr>
              <a:t>(meters)</a:t>
            </a:r>
          </a:p>
        </p:txBody>
      </p:sp>
      <p:sp>
        <p:nvSpPr>
          <p:cNvPr id="1314836" name="Text Box 20"/>
          <p:cNvSpPr txBox="1">
            <a:spLocks noChangeArrowheads="1"/>
          </p:cNvSpPr>
          <p:nvPr/>
        </p:nvSpPr>
        <p:spPr bwMode="auto">
          <a:xfrm>
            <a:off x="5340350" y="5772150"/>
            <a:ext cx="84455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latin typeface="Rockwell" pitchFamily="18" charset="0"/>
              </a:rPr>
              <a:t>f(MHz) =</a:t>
            </a:r>
          </a:p>
        </p:txBody>
      </p:sp>
      <p:sp>
        <p:nvSpPr>
          <p:cNvPr id="1314837" name="Line 21"/>
          <p:cNvSpPr>
            <a:spLocks noChangeShapeType="1"/>
          </p:cNvSpPr>
          <p:nvPr/>
        </p:nvSpPr>
        <p:spPr bwMode="auto">
          <a:xfrm>
            <a:off x="6184900" y="5926138"/>
            <a:ext cx="884238" cy="0"/>
          </a:xfrm>
          <a:prstGeom prst="line">
            <a:avLst/>
          </a:prstGeom>
          <a:noFill/>
          <a:ln w="12700" cap="sq">
            <a:solidFill>
              <a:schemeClr val="tx1"/>
            </a:solidFill>
            <a:round/>
            <a:headEnd type="none" w="sm" len="sm"/>
            <a:tailEnd type="none" w="sm" len="sm"/>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51267">
                                            <p:txEl>
                                              <p:pRg st="0" end="0"/>
                                            </p:txEl>
                                          </p:spTgt>
                                        </p:tgtEl>
                                        <p:attrNameLst>
                                          <p:attrName>style.visibility</p:attrName>
                                        </p:attrNameLst>
                                      </p:cBhvr>
                                      <p:to>
                                        <p:strVal val="visible"/>
                                      </p:to>
                                    </p:set>
                                    <p:animEffect transition="in" filter="wipe(up)">
                                      <p:cBhvr>
                                        <p:cTn id="7" dur="500"/>
                                        <p:tgtEl>
                                          <p:spTgt spid="65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14821"/>
                                        </p:tgtEl>
                                        <p:attrNameLst>
                                          <p:attrName>style.visibility</p:attrName>
                                        </p:attrNameLst>
                                      </p:cBhvr>
                                      <p:to>
                                        <p:strVal val="visible"/>
                                      </p:to>
                                    </p:set>
                                    <p:anim calcmode="lin" valueType="num">
                                      <p:cBhvr additive="base">
                                        <p:cTn id="12" dur="500" fill="hold"/>
                                        <p:tgtEl>
                                          <p:spTgt spid="1314821"/>
                                        </p:tgtEl>
                                        <p:attrNameLst>
                                          <p:attrName>ppt_x</p:attrName>
                                        </p:attrNameLst>
                                      </p:cBhvr>
                                      <p:tavLst>
                                        <p:tav tm="0">
                                          <p:val>
                                            <p:strVal val="#ppt_x"/>
                                          </p:val>
                                        </p:tav>
                                        <p:tav tm="100000">
                                          <p:val>
                                            <p:strVal val="#ppt_x"/>
                                          </p:val>
                                        </p:tav>
                                      </p:tavLst>
                                    </p:anim>
                                    <p:anim calcmode="lin" valueType="num">
                                      <p:cBhvr additive="base">
                                        <p:cTn id="13" dur="500" fill="hold"/>
                                        <p:tgtEl>
                                          <p:spTgt spid="13148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14822">
                                            <p:txEl>
                                              <p:pRg st="0" end="0"/>
                                            </p:txEl>
                                          </p:spTgt>
                                        </p:tgtEl>
                                        <p:attrNameLst>
                                          <p:attrName>style.visibility</p:attrName>
                                        </p:attrNameLst>
                                      </p:cBhvr>
                                      <p:to>
                                        <p:strVal val="visible"/>
                                      </p:to>
                                    </p:set>
                                    <p:anim calcmode="lin" valueType="num">
                                      <p:cBhvr additive="base">
                                        <p:cTn id="16" dur="500" fill="hold"/>
                                        <p:tgtEl>
                                          <p:spTgt spid="131482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14822">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14823"/>
                                        </p:tgtEl>
                                        <p:attrNameLst>
                                          <p:attrName>style.visibility</p:attrName>
                                        </p:attrNameLst>
                                      </p:cBhvr>
                                      <p:to>
                                        <p:strVal val="visible"/>
                                      </p:to>
                                    </p:set>
                                    <p:anim calcmode="lin" valueType="num">
                                      <p:cBhvr additive="base">
                                        <p:cTn id="20" dur="500" fill="hold"/>
                                        <p:tgtEl>
                                          <p:spTgt spid="1314823"/>
                                        </p:tgtEl>
                                        <p:attrNameLst>
                                          <p:attrName>ppt_x</p:attrName>
                                        </p:attrNameLst>
                                      </p:cBhvr>
                                      <p:tavLst>
                                        <p:tav tm="0">
                                          <p:val>
                                            <p:strVal val="#ppt_x"/>
                                          </p:val>
                                        </p:tav>
                                        <p:tav tm="100000">
                                          <p:val>
                                            <p:strVal val="#ppt_x"/>
                                          </p:val>
                                        </p:tav>
                                      </p:tavLst>
                                    </p:anim>
                                    <p:anim calcmode="lin" valueType="num">
                                      <p:cBhvr additive="base">
                                        <p:cTn id="21" dur="500" fill="hold"/>
                                        <p:tgtEl>
                                          <p:spTgt spid="13148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14826"/>
                                        </p:tgtEl>
                                        <p:attrNameLst>
                                          <p:attrName>style.visibility</p:attrName>
                                        </p:attrNameLst>
                                      </p:cBhvr>
                                      <p:to>
                                        <p:strVal val="visible"/>
                                      </p:to>
                                    </p:set>
                                    <p:anim calcmode="lin" valueType="num">
                                      <p:cBhvr additive="base">
                                        <p:cTn id="24" dur="500" fill="hold"/>
                                        <p:tgtEl>
                                          <p:spTgt spid="1314826"/>
                                        </p:tgtEl>
                                        <p:attrNameLst>
                                          <p:attrName>ppt_x</p:attrName>
                                        </p:attrNameLst>
                                      </p:cBhvr>
                                      <p:tavLst>
                                        <p:tav tm="0">
                                          <p:val>
                                            <p:strVal val="#ppt_x"/>
                                          </p:val>
                                        </p:tav>
                                        <p:tav tm="100000">
                                          <p:val>
                                            <p:strVal val="#ppt_x"/>
                                          </p:val>
                                        </p:tav>
                                      </p:tavLst>
                                    </p:anim>
                                    <p:anim calcmode="lin" valueType="num">
                                      <p:cBhvr additive="base">
                                        <p:cTn id="25" dur="500" fill="hold"/>
                                        <p:tgtEl>
                                          <p:spTgt spid="13148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14827"/>
                                        </p:tgtEl>
                                        <p:attrNameLst>
                                          <p:attrName>style.visibility</p:attrName>
                                        </p:attrNameLst>
                                      </p:cBhvr>
                                      <p:to>
                                        <p:strVal val="visible"/>
                                      </p:to>
                                    </p:set>
                                    <p:anim calcmode="lin" valueType="num">
                                      <p:cBhvr additive="base">
                                        <p:cTn id="28" dur="500" fill="hold"/>
                                        <p:tgtEl>
                                          <p:spTgt spid="1314827"/>
                                        </p:tgtEl>
                                        <p:attrNameLst>
                                          <p:attrName>ppt_x</p:attrName>
                                        </p:attrNameLst>
                                      </p:cBhvr>
                                      <p:tavLst>
                                        <p:tav tm="0">
                                          <p:val>
                                            <p:strVal val="#ppt_x"/>
                                          </p:val>
                                        </p:tav>
                                        <p:tav tm="100000">
                                          <p:val>
                                            <p:strVal val="#ppt_x"/>
                                          </p:val>
                                        </p:tav>
                                      </p:tavLst>
                                    </p:anim>
                                    <p:anim calcmode="lin" valueType="num">
                                      <p:cBhvr additive="base">
                                        <p:cTn id="29" dur="500" fill="hold"/>
                                        <p:tgtEl>
                                          <p:spTgt spid="131482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14824"/>
                                        </p:tgtEl>
                                        <p:attrNameLst>
                                          <p:attrName>style.visibility</p:attrName>
                                        </p:attrNameLst>
                                      </p:cBhvr>
                                      <p:to>
                                        <p:strVal val="visible"/>
                                      </p:to>
                                    </p:set>
                                    <p:anim calcmode="lin" valueType="num">
                                      <p:cBhvr additive="base">
                                        <p:cTn id="32" dur="500" fill="hold"/>
                                        <p:tgtEl>
                                          <p:spTgt spid="1314824"/>
                                        </p:tgtEl>
                                        <p:attrNameLst>
                                          <p:attrName>ppt_x</p:attrName>
                                        </p:attrNameLst>
                                      </p:cBhvr>
                                      <p:tavLst>
                                        <p:tav tm="0">
                                          <p:val>
                                            <p:strVal val="#ppt_x"/>
                                          </p:val>
                                        </p:tav>
                                        <p:tav tm="100000">
                                          <p:val>
                                            <p:strVal val="#ppt_x"/>
                                          </p:val>
                                        </p:tav>
                                      </p:tavLst>
                                    </p:anim>
                                    <p:anim calcmode="lin" valueType="num">
                                      <p:cBhvr additive="base">
                                        <p:cTn id="33" dur="500" fill="hold"/>
                                        <p:tgtEl>
                                          <p:spTgt spid="13148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314825"/>
                                        </p:tgtEl>
                                        <p:attrNameLst>
                                          <p:attrName>style.visibility</p:attrName>
                                        </p:attrNameLst>
                                      </p:cBhvr>
                                      <p:to>
                                        <p:strVal val="visible"/>
                                      </p:to>
                                    </p:set>
                                    <p:anim calcmode="lin" valueType="num">
                                      <p:cBhvr additive="base">
                                        <p:cTn id="36" dur="500" fill="hold"/>
                                        <p:tgtEl>
                                          <p:spTgt spid="1314825"/>
                                        </p:tgtEl>
                                        <p:attrNameLst>
                                          <p:attrName>ppt_x</p:attrName>
                                        </p:attrNameLst>
                                      </p:cBhvr>
                                      <p:tavLst>
                                        <p:tav tm="0">
                                          <p:val>
                                            <p:strVal val="#ppt_x"/>
                                          </p:val>
                                        </p:tav>
                                        <p:tav tm="100000">
                                          <p:val>
                                            <p:strVal val="#ppt_x"/>
                                          </p:val>
                                        </p:tav>
                                      </p:tavLst>
                                    </p:anim>
                                    <p:anim calcmode="lin" valueType="num">
                                      <p:cBhvr additive="base">
                                        <p:cTn id="37" dur="500" fill="hold"/>
                                        <p:tgtEl>
                                          <p:spTgt spid="13148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14828"/>
                                        </p:tgtEl>
                                        <p:attrNameLst>
                                          <p:attrName>style.visibility</p:attrName>
                                        </p:attrNameLst>
                                      </p:cBhvr>
                                      <p:to>
                                        <p:strVal val="visible"/>
                                      </p:to>
                                    </p:set>
                                    <p:anim calcmode="lin" valueType="num">
                                      <p:cBhvr additive="base">
                                        <p:cTn id="40" dur="500" fill="hold"/>
                                        <p:tgtEl>
                                          <p:spTgt spid="1314828"/>
                                        </p:tgtEl>
                                        <p:attrNameLst>
                                          <p:attrName>ppt_x</p:attrName>
                                        </p:attrNameLst>
                                      </p:cBhvr>
                                      <p:tavLst>
                                        <p:tav tm="0">
                                          <p:val>
                                            <p:strVal val="#ppt_x"/>
                                          </p:val>
                                        </p:tav>
                                        <p:tav tm="100000">
                                          <p:val>
                                            <p:strVal val="#ppt_x"/>
                                          </p:val>
                                        </p:tav>
                                      </p:tavLst>
                                    </p:anim>
                                    <p:anim calcmode="lin" valueType="num">
                                      <p:cBhvr additive="base">
                                        <p:cTn id="41" dur="500" fill="hold"/>
                                        <p:tgtEl>
                                          <p:spTgt spid="131482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314829">
                                            <p:txEl>
                                              <p:pRg st="0" end="0"/>
                                            </p:txEl>
                                          </p:spTgt>
                                        </p:tgtEl>
                                        <p:attrNameLst>
                                          <p:attrName>style.visibility</p:attrName>
                                        </p:attrNameLst>
                                      </p:cBhvr>
                                      <p:to>
                                        <p:strVal val="visible"/>
                                      </p:to>
                                    </p:set>
                                    <p:anim calcmode="lin" valueType="num">
                                      <p:cBhvr additive="base">
                                        <p:cTn id="44" dur="500" fill="hold"/>
                                        <p:tgtEl>
                                          <p:spTgt spid="1314829">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314829">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314830">
                                            <p:txEl>
                                              <p:pRg st="0" end="0"/>
                                            </p:txEl>
                                          </p:spTgt>
                                        </p:tgtEl>
                                        <p:attrNameLst>
                                          <p:attrName>style.visibility</p:attrName>
                                        </p:attrNameLst>
                                      </p:cBhvr>
                                      <p:to>
                                        <p:strVal val="visible"/>
                                      </p:to>
                                    </p:set>
                                    <p:anim calcmode="lin" valueType="num">
                                      <p:cBhvr additive="base">
                                        <p:cTn id="48" dur="500" fill="hold"/>
                                        <p:tgtEl>
                                          <p:spTgt spid="1314830">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314830">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314832"/>
                                        </p:tgtEl>
                                        <p:attrNameLst>
                                          <p:attrName>style.visibility</p:attrName>
                                        </p:attrNameLst>
                                      </p:cBhvr>
                                      <p:to>
                                        <p:strVal val="visible"/>
                                      </p:to>
                                    </p:set>
                                    <p:anim calcmode="lin" valueType="num">
                                      <p:cBhvr additive="base">
                                        <p:cTn id="52" dur="500" fill="hold"/>
                                        <p:tgtEl>
                                          <p:spTgt spid="1314832"/>
                                        </p:tgtEl>
                                        <p:attrNameLst>
                                          <p:attrName>ppt_x</p:attrName>
                                        </p:attrNameLst>
                                      </p:cBhvr>
                                      <p:tavLst>
                                        <p:tav tm="0">
                                          <p:val>
                                            <p:strVal val="#ppt_x"/>
                                          </p:val>
                                        </p:tav>
                                        <p:tav tm="100000">
                                          <p:val>
                                            <p:strVal val="#ppt_x"/>
                                          </p:val>
                                        </p:tav>
                                      </p:tavLst>
                                    </p:anim>
                                    <p:anim calcmode="lin" valueType="num">
                                      <p:cBhvr additive="base">
                                        <p:cTn id="53" dur="500" fill="hold"/>
                                        <p:tgtEl>
                                          <p:spTgt spid="1314832"/>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314831"/>
                                        </p:tgtEl>
                                        <p:attrNameLst>
                                          <p:attrName>style.visibility</p:attrName>
                                        </p:attrNameLst>
                                      </p:cBhvr>
                                      <p:to>
                                        <p:strVal val="visible"/>
                                      </p:to>
                                    </p:set>
                                    <p:anim calcmode="lin" valueType="num">
                                      <p:cBhvr additive="base">
                                        <p:cTn id="56" dur="500" fill="hold"/>
                                        <p:tgtEl>
                                          <p:spTgt spid="1314831"/>
                                        </p:tgtEl>
                                        <p:attrNameLst>
                                          <p:attrName>ppt_x</p:attrName>
                                        </p:attrNameLst>
                                      </p:cBhvr>
                                      <p:tavLst>
                                        <p:tav tm="0">
                                          <p:val>
                                            <p:strVal val="#ppt_x"/>
                                          </p:val>
                                        </p:tav>
                                        <p:tav tm="100000">
                                          <p:val>
                                            <p:strVal val="#ppt_x"/>
                                          </p:val>
                                        </p:tav>
                                      </p:tavLst>
                                    </p:anim>
                                    <p:anim calcmode="lin" valueType="num">
                                      <p:cBhvr additive="base">
                                        <p:cTn id="57" dur="500" fill="hold"/>
                                        <p:tgtEl>
                                          <p:spTgt spid="1314831"/>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314836">
                                            <p:txEl>
                                              <p:pRg st="0" end="0"/>
                                            </p:txEl>
                                          </p:spTgt>
                                        </p:tgtEl>
                                        <p:attrNameLst>
                                          <p:attrName>style.visibility</p:attrName>
                                        </p:attrNameLst>
                                      </p:cBhvr>
                                      <p:to>
                                        <p:strVal val="visible"/>
                                      </p:to>
                                    </p:set>
                                    <p:anim calcmode="lin" valueType="num">
                                      <p:cBhvr additive="base">
                                        <p:cTn id="60" dur="500" fill="hold"/>
                                        <p:tgtEl>
                                          <p:spTgt spid="1314836">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314836">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314833"/>
                                        </p:tgtEl>
                                        <p:attrNameLst>
                                          <p:attrName>style.visibility</p:attrName>
                                        </p:attrNameLst>
                                      </p:cBhvr>
                                      <p:to>
                                        <p:strVal val="visible"/>
                                      </p:to>
                                    </p:set>
                                    <p:anim calcmode="lin" valueType="num">
                                      <p:cBhvr additive="base">
                                        <p:cTn id="64" dur="500" fill="hold"/>
                                        <p:tgtEl>
                                          <p:spTgt spid="1314833"/>
                                        </p:tgtEl>
                                        <p:attrNameLst>
                                          <p:attrName>ppt_x</p:attrName>
                                        </p:attrNameLst>
                                      </p:cBhvr>
                                      <p:tavLst>
                                        <p:tav tm="0">
                                          <p:val>
                                            <p:strVal val="#ppt_x"/>
                                          </p:val>
                                        </p:tav>
                                        <p:tav tm="100000">
                                          <p:val>
                                            <p:strVal val="#ppt_x"/>
                                          </p:val>
                                        </p:tav>
                                      </p:tavLst>
                                    </p:anim>
                                    <p:anim calcmode="lin" valueType="num">
                                      <p:cBhvr additive="base">
                                        <p:cTn id="65" dur="500" fill="hold"/>
                                        <p:tgtEl>
                                          <p:spTgt spid="1314833"/>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314837"/>
                                        </p:tgtEl>
                                        <p:attrNameLst>
                                          <p:attrName>style.visibility</p:attrName>
                                        </p:attrNameLst>
                                      </p:cBhvr>
                                      <p:to>
                                        <p:strVal val="visible"/>
                                      </p:to>
                                    </p:set>
                                    <p:anim calcmode="lin" valueType="num">
                                      <p:cBhvr additive="base">
                                        <p:cTn id="68" dur="500" fill="hold"/>
                                        <p:tgtEl>
                                          <p:spTgt spid="1314837"/>
                                        </p:tgtEl>
                                        <p:attrNameLst>
                                          <p:attrName>ppt_x</p:attrName>
                                        </p:attrNameLst>
                                      </p:cBhvr>
                                      <p:tavLst>
                                        <p:tav tm="0">
                                          <p:val>
                                            <p:strVal val="#ppt_x"/>
                                          </p:val>
                                        </p:tav>
                                        <p:tav tm="100000">
                                          <p:val>
                                            <p:strVal val="#ppt_x"/>
                                          </p:val>
                                        </p:tav>
                                      </p:tavLst>
                                    </p:anim>
                                    <p:anim calcmode="lin" valueType="num">
                                      <p:cBhvr additive="base">
                                        <p:cTn id="69" dur="500" fill="hold"/>
                                        <p:tgtEl>
                                          <p:spTgt spid="1314837"/>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1314834"/>
                                        </p:tgtEl>
                                        <p:attrNameLst>
                                          <p:attrName>style.visibility</p:attrName>
                                        </p:attrNameLst>
                                      </p:cBhvr>
                                      <p:to>
                                        <p:strVal val="visible"/>
                                      </p:to>
                                    </p:set>
                                    <p:anim calcmode="lin" valueType="num">
                                      <p:cBhvr additive="base">
                                        <p:cTn id="72" dur="500" fill="hold"/>
                                        <p:tgtEl>
                                          <p:spTgt spid="1314834"/>
                                        </p:tgtEl>
                                        <p:attrNameLst>
                                          <p:attrName>ppt_x</p:attrName>
                                        </p:attrNameLst>
                                      </p:cBhvr>
                                      <p:tavLst>
                                        <p:tav tm="0">
                                          <p:val>
                                            <p:strVal val="#ppt_x"/>
                                          </p:val>
                                        </p:tav>
                                        <p:tav tm="100000">
                                          <p:val>
                                            <p:strVal val="#ppt_x"/>
                                          </p:val>
                                        </p:tav>
                                      </p:tavLst>
                                    </p:anim>
                                    <p:anim calcmode="lin" valueType="num">
                                      <p:cBhvr additive="base">
                                        <p:cTn id="73" dur="500" fill="hold"/>
                                        <p:tgtEl>
                                          <p:spTgt spid="1314834"/>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314835">
                                            <p:txEl>
                                              <p:pRg st="0" end="0"/>
                                            </p:txEl>
                                          </p:spTgt>
                                        </p:tgtEl>
                                        <p:attrNameLst>
                                          <p:attrName>style.visibility</p:attrName>
                                        </p:attrNameLst>
                                      </p:cBhvr>
                                      <p:to>
                                        <p:strVal val="visible"/>
                                      </p:to>
                                    </p:set>
                                    <p:anim calcmode="lin" valueType="num">
                                      <p:cBhvr additive="base">
                                        <p:cTn id="76" dur="500" fill="hold"/>
                                        <p:tgtEl>
                                          <p:spTgt spid="1314835">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3148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1" grpId="0"/>
      <p:bldP spid="1314823" grpId="0"/>
      <p:bldP spid="1314824" grpId="0"/>
      <p:bldP spid="1314825" grpId="0"/>
      <p:bldP spid="1314831" grpId="0"/>
      <p:bldP spid="1314832" grpId="0" animBg="1"/>
      <p:bldP spid="1314834" grpId="0"/>
      <p:bldP spid="1314837"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3"/>
          <p:cNvSpPr>
            <a:spLocks noGrp="1"/>
          </p:cNvSpPr>
          <p:nvPr>
            <p:ph type="sldNum" sz="quarter" idx="12"/>
          </p:nvPr>
        </p:nvSpPr>
        <p:spPr>
          <a:noFill/>
          <a:ln>
            <a:miter lim="800000"/>
            <a:headEnd/>
            <a:tailEnd/>
          </a:ln>
        </p:spPr>
        <p:txBody>
          <a:bodyPr/>
          <a:lstStyle/>
          <a:p>
            <a:fld id="{90A703E5-4789-46CD-85BE-BE575E2A16D0}" type="slidenum">
              <a:rPr lang="en-US"/>
              <a:pPr/>
              <a:t>161</a:t>
            </a:fld>
            <a:endParaRPr lang="en-US"/>
          </a:p>
        </p:txBody>
      </p:sp>
      <p:sp>
        <p:nvSpPr>
          <p:cNvPr id="166915" name="Slide Number Placeholder 5"/>
          <p:cNvSpPr txBox="1">
            <a:spLocks noGrp="1"/>
          </p:cNvSpPr>
          <p:nvPr/>
        </p:nvSpPr>
        <p:spPr bwMode="auto">
          <a:xfrm>
            <a:off x="6569075" y="6232525"/>
            <a:ext cx="2133600" cy="476250"/>
          </a:xfrm>
          <a:prstGeom prst="rect">
            <a:avLst/>
          </a:prstGeom>
          <a:noFill/>
          <a:ln w="9525">
            <a:noFill/>
            <a:miter lim="800000"/>
            <a:headEnd/>
            <a:tailEnd/>
          </a:ln>
        </p:spPr>
        <p:txBody>
          <a:bodyPr/>
          <a:lstStyle/>
          <a:p>
            <a:pPr algn="r"/>
            <a:fld id="{80031DA0-EF5B-4C7C-B9BB-1D46C1FCD4BF}" type="slidenum">
              <a:rPr lang="en-US" sz="1400">
                <a:latin typeface="Times New Roman" pitchFamily="18" charset="0"/>
              </a:rPr>
              <a:pPr algn="r"/>
              <a:t>161</a:t>
            </a:fld>
            <a:endParaRPr lang="en-US" sz="1400">
              <a:latin typeface="Times New Roman" pitchFamily="18" charset="0"/>
            </a:endParaRPr>
          </a:p>
        </p:txBody>
      </p:sp>
      <p:sp>
        <p:nvSpPr>
          <p:cNvPr id="166916" name="Rectangle 2"/>
          <p:cNvSpPr>
            <a:spLocks noGrp="1" noChangeArrowheads="1"/>
          </p:cNvSpPr>
          <p:nvPr>
            <p:ph type="title" idx="4294967295"/>
          </p:nvPr>
        </p:nvSpPr>
        <p:spPr>
          <a:xfrm>
            <a:off x="155575" y="357188"/>
            <a:ext cx="8794750" cy="614362"/>
          </a:xfrm>
        </p:spPr>
        <p:txBody>
          <a:bodyPr/>
          <a:lstStyle/>
          <a:p>
            <a:pPr eaLnBrk="1" hangingPunct="1"/>
            <a:r>
              <a:rPr lang="en-US" sz="2200" b="1" smtClean="0"/>
              <a:t>T3B:</a:t>
            </a:r>
            <a:r>
              <a:rPr lang="en-US" sz="2200" b="1" smtClean="0">
                <a:latin typeface="Rockwell" pitchFamily="18" charset="0"/>
              </a:rPr>
              <a:t> </a:t>
            </a:r>
            <a:r>
              <a:rPr lang="en-US" sz="1600" b="1" smtClean="0"/>
              <a:t>	Radio and electromagnetic wave properties; the electromagnetic spectrum, 	 vs. frequency, velocity of electromagnetic waves.</a:t>
            </a:r>
          </a:p>
        </p:txBody>
      </p:sp>
      <p:sp>
        <p:nvSpPr>
          <p:cNvPr id="652291" name="Rectangle 3"/>
          <p:cNvSpPr>
            <a:spLocks noGrp="1" noChangeArrowheads="1"/>
          </p:cNvSpPr>
          <p:nvPr>
            <p:ph type="body" idx="4294967295"/>
          </p:nvPr>
        </p:nvSpPr>
        <p:spPr>
          <a:xfrm>
            <a:off x="0" y="1470025"/>
            <a:ext cx="9144000" cy="4962525"/>
          </a:xfrm>
        </p:spPr>
        <p:txBody>
          <a:bodyPr/>
          <a:lstStyle/>
          <a:p>
            <a:pPr lvl="1" eaLnBrk="1" hangingPunct="1"/>
            <a:r>
              <a:rPr lang="en-US" sz="1400" smtClean="0">
                <a:latin typeface="Rockwell" pitchFamily="18" charset="0"/>
              </a:rPr>
              <a:t>T3B7</a:t>
            </a:r>
            <a:r>
              <a:rPr lang="en-US" sz="2400" smtClean="0">
                <a:latin typeface="Rockwell" pitchFamily="18" charset="0"/>
              </a:rPr>
              <a:t>  </a:t>
            </a:r>
            <a:r>
              <a:rPr lang="en-US" sz="2000" smtClean="0">
                <a:latin typeface="Rockwell" pitchFamily="18" charset="0"/>
              </a:rPr>
              <a:t>The property of radio waves often used to identify the different frequency bands is the approximate wavelength.</a:t>
            </a:r>
          </a:p>
          <a:p>
            <a:pPr lvl="2" eaLnBrk="1" hangingPunct="1"/>
            <a:r>
              <a:rPr lang="en-US" sz="1600" smtClean="0">
                <a:solidFill>
                  <a:srgbClr val="FF0000"/>
                </a:solidFill>
                <a:latin typeface="Rockwell" pitchFamily="18" charset="0"/>
              </a:rPr>
              <a:t>Wavelength of the band:  2 meters; 20 meters; 40 meters, etc</a:t>
            </a:r>
            <a:endParaRPr lang="en-US" sz="1600" smtClean="0">
              <a:latin typeface="Rockwell" pitchFamily="18" charset="0"/>
            </a:endParaRPr>
          </a:p>
          <a:p>
            <a:pPr lvl="1" eaLnBrk="1" hangingPunct="1"/>
            <a:r>
              <a:rPr lang="en-US" sz="1200" smtClean="0">
                <a:latin typeface="Rockwell" pitchFamily="18" charset="0"/>
              </a:rPr>
              <a:t>T3B8</a:t>
            </a:r>
            <a:r>
              <a:rPr lang="en-US" sz="2000" smtClean="0">
                <a:latin typeface="Rockwell" pitchFamily="18" charset="0"/>
              </a:rPr>
              <a:t>  The frequency limits of the VHF spectrum are 30 MHz to 300 MHz.</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pic>
        <p:nvPicPr>
          <p:cNvPr id="652292" name="Picture 4" descr="Q p58a"/>
          <p:cNvPicPr>
            <a:picLocks noChangeAspect="1" noChangeArrowheads="1"/>
          </p:cNvPicPr>
          <p:nvPr/>
        </p:nvPicPr>
        <p:blipFill>
          <a:blip r:embed="rId2" cstate="print"/>
          <a:srcRect/>
          <a:stretch>
            <a:fillRect/>
          </a:stretch>
        </p:blipFill>
        <p:spPr bwMode="auto">
          <a:xfrm>
            <a:off x="885825" y="3544888"/>
            <a:ext cx="7718425" cy="3187700"/>
          </a:xfrm>
          <a:prstGeom prst="rect">
            <a:avLst/>
          </a:prstGeom>
          <a:noFill/>
          <a:ln w="9525">
            <a:noFill/>
            <a:miter lim="800000"/>
            <a:headEnd/>
            <a:tailEnd/>
          </a:ln>
        </p:spPr>
      </p:pic>
      <p:sp>
        <p:nvSpPr>
          <p:cNvPr id="652293" name="Text Box 5"/>
          <p:cNvSpPr txBox="1">
            <a:spLocks noChangeArrowheads="1"/>
          </p:cNvSpPr>
          <p:nvPr/>
        </p:nvSpPr>
        <p:spPr bwMode="auto">
          <a:xfrm>
            <a:off x="4610100" y="3121025"/>
            <a:ext cx="960438"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2-meters</a:t>
            </a:r>
          </a:p>
        </p:txBody>
      </p:sp>
      <p:sp>
        <p:nvSpPr>
          <p:cNvPr id="652294" name="Text Box 6"/>
          <p:cNvSpPr txBox="1">
            <a:spLocks noChangeArrowheads="1"/>
          </p:cNvSpPr>
          <p:nvPr/>
        </p:nvSpPr>
        <p:spPr bwMode="auto">
          <a:xfrm>
            <a:off x="6761163" y="3121025"/>
            <a:ext cx="1150937"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70 CM</a:t>
            </a:r>
          </a:p>
        </p:txBody>
      </p:sp>
      <p:sp>
        <p:nvSpPr>
          <p:cNvPr id="652295" name="Line 7"/>
          <p:cNvSpPr>
            <a:spLocks noChangeShapeType="1"/>
          </p:cNvSpPr>
          <p:nvPr/>
        </p:nvSpPr>
        <p:spPr bwMode="auto">
          <a:xfrm>
            <a:off x="5224463" y="3352800"/>
            <a:ext cx="538162" cy="922338"/>
          </a:xfrm>
          <a:prstGeom prst="line">
            <a:avLst/>
          </a:prstGeom>
          <a:noFill/>
          <a:ln w="28575" cap="sq">
            <a:solidFill>
              <a:schemeClr val="accent1"/>
            </a:solidFill>
            <a:round/>
            <a:headEnd type="none" w="sm" len="sm"/>
            <a:tailEnd type="triangle" w="med" len="med"/>
          </a:ln>
        </p:spPr>
        <p:txBody>
          <a:bodyPr wrap="none"/>
          <a:lstStyle/>
          <a:p>
            <a:endParaRPr lang="en-US"/>
          </a:p>
        </p:txBody>
      </p:sp>
      <p:sp>
        <p:nvSpPr>
          <p:cNvPr id="652296" name="Line 8"/>
          <p:cNvSpPr>
            <a:spLocks noChangeShapeType="1"/>
          </p:cNvSpPr>
          <p:nvPr/>
        </p:nvSpPr>
        <p:spPr bwMode="auto">
          <a:xfrm flipH="1">
            <a:off x="6415088" y="3352800"/>
            <a:ext cx="461962" cy="920750"/>
          </a:xfrm>
          <a:prstGeom prst="line">
            <a:avLst/>
          </a:prstGeom>
          <a:noFill/>
          <a:ln w="28575" cap="sq">
            <a:solidFill>
              <a:srgbClr val="FF0000"/>
            </a:solidFill>
            <a:round/>
            <a:headEnd type="none" w="sm" len="sm"/>
            <a:tailEnd type="triangle" w="med" len="me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52291">
                                            <p:txEl>
                                              <p:pRg st="0" end="0"/>
                                            </p:txEl>
                                          </p:spTgt>
                                        </p:tgtEl>
                                        <p:attrNameLst>
                                          <p:attrName>style.visibility</p:attrName>
                                        </p:attrNameLst>
                                      </p:cBhvr>
                                      <p:to>
                                        <p:strVal val="visible"/>
                                      </p:to>
                                    </p:set>
                                    <p:animEffect transition="in" filter="wipe(up)">
                                      <p:cBhvr>
                                        <p:cTn id="7" dur="500"/>
                                        <p:tgtEl>
                                          <p:spTgt spid="65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52291">
                                            <p:txEl>
                                              <p:pRg st="1" end="1"/>
                                            </p:txEl>
                                          </p:spTgt>
                                        </p:tgtEl>
                                        <p:attrNameLst>
                                          <p:attrName>style.visibility</p:attrName>
                                        </p:attrNameLst>
                                      </p:cBhvr>
                                      <p:to>
                                        <p:strVal val="visible"/>
                                      </p:to>
                                    </p:set>
                                    <p:animEffect transition="in" filter="wipe(left)">
                                      <p:cBhvr>
                                        <p:cTn id="12" dur="500"/>
                                        <p:tgtEl>
                                          <p:spTgt spid="652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52291">
                                            <p:txEl>
                                              <p:pRg st="2" end="2"/>
                                            </p:txEl>
                                          </p:spTgt>
                                        </p:tgtEl>
                                        <p:attrNameLst>
                                          <p:attrName>style.visibility</p:attrName>
                                        </p:attrNameLst>
                                      </p:cBhvr>
                                      <p:to>
                                        <p:strVal val="visible"/>
                                      </p:to>
                                    </p:set>
                                    <p:animEffect transition="in" filter="wipe(left)">
                                      <p:cBhvr>
                                        <p:cTn id="17" dur="500"/>
                                        <p:tgtEl>
                                          <p:spTgt spid="6522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52292"/>
                                        </p:tgtEl>
                                        <p:attrNameLst>
                                          <p:attrName>style.visibility</p:attrName>
                                        </p:attrNameLst>
                                      </p:cBhvr>
                                      <p:to>
                                        <p:strVal val="visible"/>
                                      </p:to>
                                    </p:set>
                                    <p:animEffect transition="in" filter="wipe(down)">
                                      <p:cBhvr>
                                        <p:cTn id="22" dur="500"/>
                                        <p:tgtEl>
                                          <p:spTgt spid="652292"/>
                                        </p:tgtEl>
                                      </p:cBhvr>
                                    </p:animEffect>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652293"/>
                                        </p:tgtEl>
                                        <p:attrNameLst>
                                          <p:attrName>style.visibility</p:attrName>
                                        </p:attrNameLst>
                                      </p:cBhvr>
                                      <p:to>
                                        <p:strVal val="visible"/>
                                      </p:to>
                                    </p:set>
                                    <p:animEffect transition="in" filter="dissolve">
                                      <p:cBhvr>
                                        <p:cTn id="26" dur="500"/>
                                        <p:tgtEl>
                                          <p:spTgt spid="65229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52295"/>
                                        </p:tgtEl>
                                        <p:attrNameLst>
                                          <p:attrName>style.visibility</p:attrName>
                                        </p:attrNameLst>
                                      </p:cBhvr>
                                      <p:to>
                                        <p:strVal val="visible"/>
                                      </p:to>
                                    </p:set>
                                    <p:animEffect transition="in" filter="wipe(up)">
                                      <p:cBhvr>
                                        <p:cTn id="29" dur="2000"/>
                                        <p:tgtEl>
                                          <p:spTgt spid="65229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52294"/>
                                        </p:tgtEl>
                                        <p:attrNameLst>
                                          <p:attrName>style.visibility</p:attrName>
                                        </p:attrNameLst>
                                      </p:cBhvr>
                                      <p:to>
                                        <p:strVal val="visible"/>
                                      </p:to>
                                    </p:set>
                                    <p:animEffect transition="in" filter="dissolve">
                                      <p:cBhvr>
                                        <p:cTn id="32" dur="500"/>
                                        <p:tgtEl>
                                          <p:spTgt spid="65229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52296"/>
                                        </p:tgtEl>
                                        <p:attrNameLst>
                                          <p:attrName>style.visibility</p:attrName>
                                        </p:attrNameLst>
                                      </p:cBhvr>
                                      <p:to>
                                        <p:strVal val="visible"/>
                                      </p:to>
                                    </p:set>
                                    <p:animEffect transition="in" filter="wipe(up)">
                                      <p:cBhvr>
                                        <p:cTn id="35" dur="2000"/>
                                        <p:tgtEl>
                                          <p:spTgt spid="65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3" grpId="0"/>
      <p:bldP spid="652294" grpId="0"/>
      <p:bldP spid="652295" grpId="0" animBg="1"/>
      <p:bldP spid="65229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5"/>
          <p:cNvSpPr>
            <a:spLocks noGrp="1"/>
          </p:cNvSpPr>
          <p:nvPr>
            <p:ph type="sldNum" sz="quarter" idx="12"/>
          </p:nvPr>
        </p:nvSpPr>
        <p:spPr>
          <a:noFill/>
          <a:ln>
            <a:miter lim="800000"/>
            <a:headEnd/>
            <a:tailEnd/>
          </a:ln>
        </p:spPr>
        <p:txBody>
          <a:bodyPr/>
          <a:lstStyle/>
          <a:p>
            <a:fld id="{8E8C3510-416C-48D8-8DF6-ADFE0FD81993}" type="slidenum">
              <a:rPr lang="en-US"/>
              <a:pPr/>
              <a:t>162</a:t>
            </a:fld>
            <a:endParaRPr lang="en-US"/>
          </a:p>
        </p:txBody>
      </p:sp>
      <p:sp>
        <p:nvSpPr>
          <p:cNvPr id="167939" name="Rectangle 2"/>
          <p:cNvSpPr>
            <a:spLocks noGrp="1" noChangeArrowheads="1"/>
          </p:cNvSpPr>
          <p:nvPr>
            <p:ph type="title"/>
          </p:nvPr>
        </p:nvSpPr>
        <p:spPr>
          <a:xfrm>
            <a:off x="155575" y="433388"/>
            <a:ext cx="8988425" cy="692150"/>
          </a:xfrm>
        </p:spPr>
        <p:txBody>
          <a:bodyPr/>
          <a:lstStyle/>
          <a:p>
            <a:pPr eaLnBrk="1" hangingPunct="1"/>
            <a:r>
              <a:rPr lang="en-US" sz="2200" b="1" smtClean="0"/>
              <a:t>T3B:</a:t>
            </a:r>
            <a:r>
              <a:rPr lang="en-US" sz="2200" b="1" smtClean="0">
                <a:latin typeface="Rockwell" pitchFamily="18" charset="0"/>
              </a:rPr>
              <a:t> </a:t>
            </a:r>
            <a:r>
              <a:rPr lang="en-US" sz="1600" b="1" smtClean="0"/>
              <a:t>	Radio and electromagnetic wave properties; the electromagnetic spectrum, 	 vs. frequency, velocity of electromagnetic waves.</a:t>
            </a:r>
          </a:p>
        </p:txBody>
      </p:sp>
      <p:sp>
        <p:nvSpPr>
          <p:cNvPr id="1316867" name="Rectangle 3"/>
          <p:cNvSpPr>
            <a:spLocks noGrp="1" noChangeArrowheads="1"/>
          </p:cNvSpPr>
          <p:nvPr>
            <p:ph type="body" idx="1"/>
          </p:nvPr>
        </p:nvSpPr>
        <p:spPr/>
        <p:txBody>
          <a:bodyPr/>
          <a:lstStyle/>
          <a:p>
            <a:pPr lvl="1" eaLnBrk="1" hangingPunct="1"/>
            <a:r>
              <a:rPr lang="en-US" sz="1200" smtClean="0">
                <a:latin typeface="Rockwell" pitchFamily="18" charset="0"/>
              </a:rPr>
              <a:t>T3B9</a:t>
            </a:r>
            <a:r>
              <a:rPr lang="en-US" sz="2400" smtClean="0">
                <a:latin typeface="Rockwell" pitchFamily="18" charset="0"/>
              </a:rPr>
              <a:t>  </a:t>
            </a:r>
            <a:r>
              <a:rPr lang="en-US" sz="2000" smtClean="0">
                <a:latin typeface="Rockwell" pitchFamily="18" charset="0"/>
              </a:rPr>
              <a:t>The frequency limits of the UHF spectrum are 300 MHz to 3000 MHz.</a:t>
            </a:r>
          </a:p>
          <a:p>
            <a:pPr lvl="4" eaLnBrk="1" hangingPunct="1"/>
            <a:r>
              <a:rPr lang="en-US" sz="1600" smtClean="0">
                <a:solidFill>
                  <a:srgbClr val="FF0000"/>
                </a:solidFill>
                <a:latin typeface="Rockwell" pitchFamily="18" charset="0"/>
              </a:rPr>
              <a:t>UHF is 300 MHz to 3000 MHz</a:t>
            </a:r>
          </a:p>
          <a:p>
            <a:pPr lvl="1" eaLnBrk="1" hangingPunct="1"/>
            <a:r>
              <a:rPr lang="en-US" sz="1200" smtClean="0">
                <a:latin typeface="Rockwell" pitchFamily="18" charset="0"/>
              </a:rPr>
              <a:t>T3B10</a:t>
            </a:r>
            <a:r>
              <a:rPr lang="en-US" sz="2000" smtClean="0">
                <a:latin typeface="Rockwell" pitchFamily="18" charset="0"/>
              </a:rPr>
              <a:t>  The frequency range referred to as HF is 3 MHz to 30 MHz.</a:t>
            </a:r>
          </a:p>
          <a:p>
            <a:pPr lvl="1" eaLnBrk="1" hangingPunct="1"/>
            <a:endParaRPr lang="en-US" sz="2000" smtClean="0">
              <a:latin typeface="Rockwell" pitchFamily="18" charset="0"/>
            </a:endParaRPr>
          </a:p>
          <a:p>
            <a:pPr lvl="1" eaLnBrk="1" hangingPunct="1">
              <a:buFont typeface="Symbol" pitchFamily="18" charset="2"/>
              <a:buChar char=""/>
            </a:pPr>
            <a:r>
              <a:rPr lang="en-US" sz="1200" smtClean="0">
                <a:latin typeface="Rockwell" pitchFamily="18" charset="0"/>
              </a:rPr>
              <a:t>T3B11</a:t>
            </a:r>
            <a:r>
              <a:rPr lang="en-US" sz="1400" smtClean="0">
                <a:latin typeface="Rockwell" pitchFamily="18" charset="0"/>
              </a:rPr>
              <a:t>   </a:t>
            </a:r>
            <a:r>
              <a:rPr lang="en-US" sz="2000" smtClean="0">
                <a:latin typeface="Rockwell" pitchFamily="18" charset="0"/>
              </a:rPr>
              <a:t>The approximate velocity of a radio wave as it travels through free space is 300,000,000 meters per second.</a:t>
            </a:r>
          </a:p>
          <a:p>
            <a:pPr lvl="1" eaLnBrk="1" hangingPunct="1"/>
            <a:endParaRPr lang="en-US" sz="2000" smtClean="0">
              <a:latin typeface="Rockwell" pitchFamily="18" charset="0"/>
            </a:endParaRPr>
          </a:p>
          <a:p>
            <a:pPr lvl="1" eaLnBrk="1" hangingPunct="1"/>
            <a:endParaRPr lang="en-US" sz="2400" smtClean="0">
              <a:solidFill>
                <a:srgbClr val="FF0000"/>
              </a:solidFill>
              <a:latin typeface="Rockwell" pitchFamily="18" charset="0"/>
            </a:endParaRPr>
          </a:p>
          <a:p>
            <a:pPr lvl="1" eaLnBrk="1" hangingPunct="1"/>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16867">
                                            <p:txEl>
                                              <p:pRg st="0" end="0"/>
                                            </p:txEl>
                                          </p:spTgt>
                                        </p:tgtEl>
                                        <p:attrNameLst>
                                          <p:attrName>style.visibility</p:attrName>
                                        </p:attrNameLst>
                                      </p:cBhvr>
                                      <p:to>
                                        <p:strVal val="visible"/>
                                      </p:to>
                                    </p:set>
                                    <p:animEffect transition="in" filter="wipe(up)">
                                      <p:cBhvr>
                                        <p:cTn id="7" dur="500"/>
                                        <p:tgtEl>
                                          <p:spTgt spid="131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16867">
                                            <p:txEl>
                                              <p:pRg st="1" end="1"/>
                                            </p:txEl>
                                          </p:spTgt>
                                        </p:tgtEl>
                                        <p:attrNameLst>
                                          <p:attrName>style.visibility</p:attrName>
                                        </p:attrNameLst>
                                      </p:cBhvr>
                                      <p:to>
                                        <p:strVal val="visible"/>
                                      </p:to>
                                    </p:set>
                                    <p:animEffect transition="in" filter="wipe(left)">
                                      <p:cBhvr>
                                        <p:cTn id="12" dur="500"/>
                                        <p:tgtEl>
                                          <p:spTgt spid="131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16867">
                                            <p:txEl>
                                              <p:pRg st="2" end="2"/>
                                            </p:txEl>
                                          </p:spTgt>
                                        </p:tgtEl>
                                        <p:attrNameLst>
                                          <p:attrName>style.visibility</p:attrName>
                                        </p:attrNameLst>
                                      </p:cBhvr>
                                      <p:to>
                                        <p:strVal val="visible"/>
                                      </p:to>
                                    </p:set>
                                    <p:animEffect transition="in" filter="wipe(left)">
                                      <p:cBhvr>
                                        <p:cTn id="17" dur="500"/>
                                        <p:tgtEl>
                                          <p:spTgt spid="13168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16867">
                                            <p:txEl>
                                              <p:pRg st="4" end="4"/>
                                            </p:txEl>
                                          </p:spTgt>
                                        </p:tgtEl>
                                        <p:attrNameLst>
                                          <p:attrName>style.visibility</p:attrName>
                                        </p:attrNameLst>
                                      </p:cBhvr>
                                      <p:to>
                                        <p:strVal val="visible"/>
                                      </p:to>
                                    </p:set>
                                    <p:animEffect transition="in" filter="wipe(down)">
                                      <p:cBhvr>
                                        <p:cTn id="22" dur="500"/>
                                        <p:tgtEl>
                                          <p:spTgt spid="1316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5"/>
          <p:cNvSpPr>
            <a:spLocks noGrp="1"/>
          </p:cNvSpPr>
          <p:nvPr>
            <p:ph type="sldNum" sz="quarter" idx="12"/>
          </p:nvPr>
        </p:nvSpPr>
        <p:spPr>
          <a:noFill/>
          <a:ln>
            <a:miter lim="800000"/>
            <a:headEnd/>
            <a:tailEnd/>
          </a:ln>
        </p:spPr>
        <p:txBody>
          <a:bodyPr/>
          <a:lstStyle/>
          <a:p>
            <a:fld id="{41458199-F628-405C-9991-85399B7B62DE}" type="slidenum">
              <a:rPr lang="en-US"/>
              <a:pPr/>
              <a:t>163</a:t>
            </a:fld>
            <a:endParaRPr lang="en-US"/>
          </a:p>
        </p:txBody>
      </p:sp>
      <p:sp>
        <p:nvSpPr>
          <p:cNvPr id="168963" name="Rectangle 2"/>
          <p:cNvSpPr>
            <a:spLocks noGrp="1" noChangeArrowheads="1"/>
          </p:cNvSpPr>
          <p:nvPr>
            <p:ph type="title"/>
          </p:nvPr>
        </p:nvSpPr>
        <p:spPr>
          <a:xfrm>
            <a:off x="155575" y="433388"/>
            <a:ext cx="8988425" cy="692150"/>
          </a:xfrm>
        </p:spPr>
        <p:txBody>
          <a:bodyPr/>
          <a:lstStyle/>
          <a:p>
            <a:pPr eaLnBrk="1" hangingPunct="1"/>
            <a:r>
              <a:rPr lang="en-US" sz="2200" b="1" smtClean="0"/>
              <a:t>T3C:</a:t>
            </a:r>
            <a:r>
              <a:rPr lang="en-US" sz="2200" b="1" smtClean="0">
                <a:latin typeface="Rockwell" pitchFamily="18" charset="0"/>
              </a:rPr>
              <a:t> </a:t>
            </a:r>
            <a:r>
              <a:rPr lang="en-US" sz="1600" b="1" smtClean="0"/>
              <a:t>	Propagation modes; line of sight, sporadic E, meteor, aurora scatter, tropospheric 	ducting, F layer skip, radio horizons</a:t>
            </a:r>
          </a:p>
        </p:txBody>
      </p:sp>
      <p:sp>
        <p:nvSpPr>
          <p:cNvPr id="1317891" name="Rectangle 3"/>
          <p:cNvSpPr>
            <a:spLocks noGrp="1" noChangeArrowheads="1"/>
          </p:cNvSpPr>
          <p:nvPr>
            <p:ph type="body" idx="1"/>
          </p:nvPr>
        </p:nvSpPr>
        <p:spPr>
          <a:xfrm>
            <a:off x="231775" y="1700213"/>
            <a:ext cx="8642350" cy="4962525"/>
          </a:xfrm>
        </p:spPr>
        <p:txBody>
          <a:bodyPr/>
          <a:lstStyle/>
          <a:p>
            <a:pPr lvl="1" eaLnBrk="1" hangingPunct="1">
              <a:lnSpc>
                <a:spcPct val="90000"/>
              </a:lnSpc>
            </a:pPr>
            <a:r>
              <a:rPr lang="en-US" sz="1200" smtClean="0">
                <a:latin typeface="Rockwell" pitchFamily="18" charset="0"/>
              </a:rPr>
              <a:t>T3C1</a:t>
            </a:r>
            <a:r>
              <a:rPr lang="en-US" sz="2400" smtClean="0">
                <a:latin typeface="Rockwell" pitchFamily="18" charset="0"/>
              </a:rPr>
              <a:t>  </a:t>
            </a:r>
            <a:r>
              <a:rPr lang="en-US" sz="2000" smtClean="0">
                <a:latin typeface="Rockwell" pitchFamily="18" charset="0"/>
              </a:rPr>
              <a:t>UHF signals "direct" (not via a repeater) are rarely heard from stations outside your local coverage area because UHF signals are usually not reflected by the ionosphere.</a:t>
            </a:r>
          </a:p>
          <a:p>
            <a:pPr lvl="2" eaLnBrk="1" hangingPunct="1">
              <a:lnSpc>
                <a:spcPct val="90000"/>
              </a:lnSpc>
            </a:pPr>
            <a:endParaRPr lang="en-US" sz="1200" smtClean="0">
              <a:solidFill>
                <a:srgbClr val="FF0000"/>
              </a:solidFill>
              <a:latin typeface="Rockwell" pitchFamily="18" charset="0"/>
            </a:endParaRPr>
          </a:p>
          <a:p>
            <a:pPr lvl="2" eaLnBrk="1" hangingPunct="1">
              <a:lnSpc>
                <a:spcPct val="90000"/>
              </a:lnSpc>
            </a:pPr>
            <a:r>
              <a:rPr lang="en-US" sz="1600" smtClean="0">
                <a:solidFill>
                  <a:srgbClr val="FF0000"/>
                </a:solidFill>
                <a:latin typeface="Rockwell" pitchFamily="18" charset="0"/>
              </a:rPr>
              <a:t>REFRACTION IN THE IONOSPHERE:</a:t>
            </a:r>
          </a:p>
          <a:p>
            <a:pPr lvl="3" eaLnBrk="1" hangingPunct="1">
              <a:lnSpc>
                <a:spcPct val="90000"/>
              </a:lnSpc>
            </a:pPr>
            <a:r>
              <a:rPr lang="en-US" sz="1600" smtClean="0">
                <a:solidFill>
                  <a:srgbClr val="FF0000"/>
                </a:solidFill>
                <a:latin typeface="Rockwell" pitchFamily="18" charset="0"/>
              </a:rPr>
              <a:t>When a radio wave is transmitted into an ionized layer, refraction, or bending of the wave, occurs.</a:t>
            </a:r>
          </a:p>
          <a:p>
            <a:pPr lvl="3" eaLnBrk="1" hangingPunct="1">
              <a:lnSpc>
                <a:spcPct val="90000"/>
              </a:lnSpc>
            </a:pPr>
            <a:r>
              <a:rPr lang="en-US" sz="1600" smtClean="0">
                <a:solidFill>
                  <a:srgbClr val="FF0000"/>
                </a:solidFill>
                <a:latin typeface="Rockwell" pitchFamily="18" charset="0"/>
              </a:rPr>
              <a:t>Refraction is caused by an abrupt change in the velocity of the upper part of a radio wave as it strikes or enters a new medium.</a:t>
            </a:r>
          </a:p>
          <a:p>
            <a:pPr lvl="3" eaLnBrk="1" hangingPunct="1">
              <a:lnSpc>
                <a:spcPct val="90000"/>
              </a:lnSpc>
            </a:pPr>
            <a:r>
              <a:rPr lang="en-US" sz="1600" smtClean="0">
                <a:solidFill>
                  <a:srgbClr val="FF0000"/>
                </a:solidFill>
                <a:latin typeface="Rockwell" pitchFamily="18" charset="0"/>
              </a:rPr>
              <a:t>The amount of refraction that occurs depends on three main factors:</a:t>
            </a:r>
          </a:p>
          <a:p>
            <a:pPr lvl="4" eaLnBrk="1" hangingPunct="1">
              <a:lnSpc>
                <a:spcPct val="90000"/>
              </a:lnSpc>
            </a:pPr>
            <a:r>
              <a:rPr lang="en-US" sz="1600" smtClean="0">
                <a:solidFill>
                  <a:srgbClr val="FF0000"/>
                </a:solidFill>
                <a:latin typeface="Rockwell" pitchFamily="18" charset="0"/>
              </a:rPr>
              <a:t>(1) the density of ionization of the layer,</a:t>
            </a:r>
          </a:p>
          <a:p>
            <a:pPr lvl="4" eaLnBrk="1" hangingPunct="1">
              <a:lnSpc>
                <a:spcPct val="90000"/>
              </a:lnSpc>
            </a:pPr>
            <a:r>
              <a:rPr lang="en-US" sz="1600" smtClean="0">
                <a:solidFill>
                  <a:srgbClr val="FF0000"/>
                </a:solidFill>
                <a:latin typeface="Rockwell" pitchFamily="18" charset="0"/>
              </a:rPr>
              <a:t>(2) the frequency of the radio wave,</a:t>
            </a:r>
          </a:p>
          <a:p>
            <a:pPr lvl="4" eaLnBrk="1" hangingPunct="1">
              <a:lnSpc>
                <a:spcPct val="90000"/>
              </a:lnSpc>
            </a:pPr>
            <a:r>
              <a:rPr lang="en-US" sz="1600" smtClean="0">
                <a:solidFill>
                  <a:srgbClr val="FF0000"/>
                </a:solidFill>
                <a:latin typeface="Rockwell" pitchFamily="18" charset="0"/>
              </a:rPr>
              <a:t>(3) the angle at which the wave enters the layer</a:t>
            </a:r>
          </a:p>
          <a:p>
            <a:pPr lvl="2" eaLnBrk="1" hangingPunct="1">
              <a:lnSpc>
                <a:spcPct val="90000"/>
              </a:lnSpc>
            </a:pPr>
            <a:r>
              <a:rPr lang="en-US" sz="1600" smtClean="0">
                <a:solidFill>
                  <a:srgbClr val="FF0000"/>
                </a:solidFill>
                <a:latin typeface="Rockwell" pitchFamily="18" charset="0"/>
              </a:rPr>
              <a:t>REFLECTION IN THE IONOSPHERE:</a:t>
            </a:r>
          </a:p>
          <a:p>
            <a:pPr lvl="3" eaLnBrk="1" hangingPunct="1">
              <a:lnSpc>
                <a:spcPct val="90000"/>
              </a:lnSpc>
            </a:pPr>
            <a:r>
              <a:rPr lang="en-US" sz="1600" smtClean="0">
                <a:solidFill>
                  <a:srgbClr val="FF0000"/>
                </a:solidFill>
                <a:latin typeface="Rockwell" pitchFamily="18" charset="0"/>
              </a:rPr>
              <a:t>When a radio wave hits an obstacle, some or all of the wave is reflected, with a loss of intensity. </a:t>
            </a:r>
          </a:p>
          <a:p>
            <a:pPr lvl="3" eaLnBrk="1" hangingPunct="1">
              <a:lnSpc>
                <a:spcPct val="90000"/>
              </a:lnSpc>
            </a:pPr>
            <a:r>
              <a:rPr lang="en-US" sz="1600" smtClean="0">
                <a:solidFill>
                  <a:srgbClr val="FF0000"/>
                </a:solidFill>
                <a:latin typeface="Rockwell" pitchFamily="18" charset="0"/>
              </a:rPr>
              <a:t>Reflection is such that the angle of incidence is equal to the angle of reflection. </a:t>
            </a:r>
          </a:p>
          <a:p>
            <a:pPr lvl="1" eaLnBrk="1" hangingPunct="1">
              <a:lnSpc>
                <a:spcPct val="90000"/>
              </a:lnSpc>
            </a:pPr>
            <a:endParaRPr lang="en-US" sz="3200" smtClean="0">
              <a:solidFill>
                <a:srgbClr val="FF0000"/>
              </a:solidFill>
              <a:latin typeface="Rockwell" pitchFamily="18" charset="0"/>
            </a:endParaRPr>
          </a:p>
          <a:p>
            <a:pPr lvl="1" eaLnBrk="1" hangingPunct="1">
              <a:lnSpc>
                <a:spcPct val="90000"/>
              </a:lnSpc>
            </a:pPr>
            <a:endParaRPr lang="en-US" sz="36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17891">
                                            <p:txEl>
                                              <p:pRg st="0" end="0"/>
                                            </p:txEl>
                                          </p:spTgt>
                                        </p:tgtEl>
                                        <p:attrNameLst>
                                          <p:attrName>style.visibility</p:attrName>
                                        </p:attrNameLst>
                                      </p:cBhvr>
                                      <p:to>
                                        <p:strVal val="visible"/>
                                      </p:to>
                                    </p:set>
                                    <p:animEffect transition="in" filter="wipe(up)">
                                      <p:cBhvr>
                                        <p:cTn id="7" dur="500"/>
                                        <p:tgtEl>
                                          <p:spTgt spid="131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17891">
                                            <p:txEl>
                                              <p:pRg st="2" end="2"/>
                                            </p:txEl>
                                          </p:spTgt>
                                        </p:tgtEl>
                                        <p:attrNameLst>
                                          <p:attrName>style.visibility</p:attrName>
                                        </p:attrNameLst>
                                      </p:cBhvr>
                                      <p:to>
                                        <p:strVal val="visible"/>
                                      </p:to>
                                    </p:set>
                                    <p:animEffect transition="in" filter="wipe(left)">
                                      <p:cBhvr>
                                        <p:cTn id="12" dur="500"/>
                                        <p:tgtEl>
                                          <p:spTgt spid="13178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17891">
                                            <p:txEl>
                                              <p:pRg st="3" end="3"/>
                                            </p:txEl>
                                          </p:spTgt>
                                        </p:tgtEl>
                                        <p:attrNameLst>
                                          <p:attrName>style.visibility</p:attrName>
                                        </p:attrNameLst>
                                      </p:cBhvr>
                                      <p:to>
                                        <p:strVal val="visible"/>
                                      </p:to>
                                    </p:set>
                                    <p:animEffect transition="in" filter="wipe(left)">
                                      <p:cBhvr>
                                        <p:cTn id="17" dur="500"/>
                                        <p:tgtEl>
                                          <p:spTgt spid="131789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17891">
                                            <p:txEl>
                                              <p:pRg st="4" end="4"/>
                                            </p:txEl>
                                          </p:spTgt>
                                        </p:tgtEl>
                                        <p:attrNameLst>
                                          <p:attrName>style.visibility</p:attrName>
                                        </p:attrNameLst>
                                      </p:cBhvr>
                                      <p:to>
                                        <p:strVal val="visible"/>
                                      </p:to>
                                    </p:set>
                                    <p:animEffect transition="in" filter="wipe(left)">
                                      <p:cBhvr>
                                        <p:cTn id="22" dur="500"/>
                                        <p:tgtEl>
                                          <p:spTgt spid="131789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17891">
                                            <p:txEl>
                                              <p:pRg st="5" end="5"/>
                                            </p:txEl>
                                          </p:spTgt>
                                        </p:tgtEl>
                                        <p:attrNameLst>
                                          <p:attrName>style.visibility</p:attrName>
                                        </p:attrNameLst>
                                      </p:cBhvr>
                                      <p:to>
                                        <p:strVal val="visible"/>
                                      </p:to>
                                    </p:set>
                                    <p:animEffect transition="in" filter="wipe(left)">
                                      <p:cBhvr>
                                        <p:cTn id="27" dur="500"/>
                                        <p:tgtEl>
                                          <p:spTgt spid="131789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7891">
                                            <p:txEl>
                                              <p:pRg st="6" end="6"/>
                                            </p:txEl>
                                          </p:spTgt>
                                        </p:tgtEl>
                                        <p:attrNameLst>
                                          <p:attrName>style.visibility</p:attrName>
                                        </p:attrNameLst>
                                      </p:cBhvr>
                                      <p:to>
                                        <p:strVal val="visible"/>
                                      </p:to>
                                    </p:set>
                                    <p:animEffect transition="in" filter="wipe(left)">
                                      <p:cBhvr>
                                        <p:cTn id="32" dur="500"/>
                                        <p:tgtEl>
                                          <p:spTgt spid="131789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317891">
                                            <p:txEl>
                                              <p:pRg st="7" end="7"/>
                                            </p:txEl>
                                          </p:spTgt>
                                        </p:tgtEl>
                                        <p:attrNameLst>
                                          <p:attrName>style.visibility</p:attrName>
                                        </p:attrNameLst>
                                      </p:cBhvr>
                                      <p:to>
                                        <p:strVal val="visible"/>
                                      </p:to>
                                    </p:set>
                                    <p:animEffect transition="in" filter="wipe(left)">
                                      <p:cBhvr>
                                        <p:cTn id="37" dur="500"/>
                                        <p:tgtEl>
                                          <p:spTgt spid="1317891">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317891">
                                            <p:txEl>
                                              <p:pRg st="8" end="8"/>
                                            </p:txEl>
                                          </p:spTgt>
                                        </p:tgtEl>
                                        <p:attrNameLst>
                                          <p:attrName>style.visibility</p:attrName>
                                        </p:attrNameLst>
                                      </p:cBhvr>
                                      <p:to>
                                        <p:strVal val="visible"/>
                                      </p:to>
                                    </p:set>
                                    <p:animEffect transition="in" filter="wipe(left)">
                                      <p:cBhvr>
                                        <p:cTn id="42" dur="500"/>
                                        <p:tgtEl>
                                          <p:spTgt spid="1317891">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7891">
                                            <p:txEl>
                                              <p:pRg st="9" end="9"/>
                                            </p:txEl>
                                          </p:spTgt>
                                        </p:tgtEl>
                                        <p:attrNameLst>
                                          <p:attrName>style.visibility</p:attrName>
                                        </p:attrNameLst>
                                      </p:cBhvr>
                                      <p:to>
                                        <p:strVal val="visible"/>
                                      </p:to>
                                    </p:set>
                                    <p:animEffect transition="in" filter="wipe(left)">
                                      <p:cBhvr>
                                        <p:cTn id="47" dur="500"/>
                                        <p:tgtEl>
                                          <p:spTgt spid="1317891">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1317891">
                                            <p:txEl>
                                              <p:pRg st="10" end="10"/>
                                            </p:txEl>
                                          </p:spTgt>
                                        </p:tgtEl>
                                        <p:attrNameLst>
                                          <p:attrName>style.visibility</p:attrName>
                                        </p:attrNameLst>
                                      </p:cBhvr>
                                      <p:to>
                                        <p:strVal val="visible"/>
                                      </p:to>
                                    </p:set>
                                    <p:animEffect transition="in" filter="wipe(left)">
                                      <p:cBhvr>
                                        <p:cTn id="52" dur="500"/>
                                        <p:tgtEl>
                                          <p:spTgt spid="1317891">
                                            <p:txEl>
                                              <p:pRg st="10" end="1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1317891">
                                            <p:txEl>
                                              <p:pRg st="11" end="11"/>
                                            </p:txEl>
                                          </p:spTgt>
                                        </p:tgtEl>
                                        <p:attrNameLst>
                                          <p:attrName>style.visibility</p:attrName>
                                        </p:attrNameLst>
                                      </p:cBhvr>
                                      <p:to>
                                        <p:strVal val="visible"/>
                                      </p:to>
                                    </p:set>
                                    <p:animEffect transition="in" filter="wipe(down)">
                                      <p:cBhvr>
                                        <p:cTn id="57" dur="500"/>
                                        <p:tgtEl>
                                          <p:spTgt spid="131789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a:ln>
            <a:miter lim="800000"/>
            <a:headEnd/>
            <a:tailEnd/>
          </a:ln>
        </p:spPr>
        <p:txBody>
          <a:bodyPr/>
          <a:lstStyle/>
          <a:p>
            <a:fld id="{4EC6BDF5-1372-4CA0-A4D7-0CF2957838CD}" type="slidenum">
              <a:rPr lang="en-US"/>
              <a:pPr/>
              <a:t>164</a:t>
            </a:fld>
            <a:endParaRPr lang="en-US"/>
          </a:p>
        </p:txBody>
      </p:sp>
      <p:sp>
        <p:nvSpPr>
          <p:cNvPr id="169987" name="Rectangle 2"/>
          <p:cNvSpPr>
            <a:spLocks noGrp="1" noChangeArrowheads="1"/>
          </p:cNvSpPr>
          <p:nvPr>
            <p:ph type="title"/>
          </p:nvPr>
        </p:nvSpPr>
        <p:spPr>
          <a:xfrm>
            <a:off x="155575" y="433388"/>
            <a:ext cx="8988425" cy="692150"/>
          </a:xfrm>
        </p:spPr>
        <p:txBody>
          <a:bodyPr/>
          <a:lstStyle/>
          <a:p>
            <a:pPr eaLnBrk="1" hangingPunct="1"/>
            <a:r>
              <a:rPr lang="en-US" sz="2200" b="1" smtClean="0"/>
              <a:t>T3C:</a:t>
            </a:r>
            <a:r>
              <a:rPr lang="en-US" sz="2200" b="1" smtClean="0">
                <a:latin typeface="Rockwell" pitchFamily="18" charset="0"/>
              </a:rPr>
              <a:t> </a:t>
            </a:r>
            <a:r>
              <a:rPr lang="en-US" sz="1600" b="1" smtClean="0"/>
              <a:t>	Propagation modes; line of sight, sporadic E, meteor, aurora scatter, tropospheric 	ducting, F layer skip, radio horizons</a:t>
            </a:r>
          </a:p>
        </p:txBody>
      </p:sp>
      <p:sp>
        <p:nvSpPr>
          <p:cNvPr id="1318915" name="Rectangle 3"/>
          <p:cNvSpPr>
            <a:spLocks noGrp="1" noChangeArrowheads="1"/>
          </p:cNvSpPr>
          <p:nvPr>
            <p:ph type="body" idx="1"/>
          </p:nvPr>
        </p:nvSpPr>
        <p:spPr>
          <a:xfrm>
            <a:off x="0" y="1470025"/>
            <a:ext cx="8642350" cy="4962525"/>
          </a:xfrm>
        </p:spPr>
        <p:txBody>
          <a:bodyPr/>
          <a:lstStyle/>
          <a:p>
            <a:pPr lvl="1" eaLnBrk="1" hangingPunct="1"/>
            <a:r>
              <a:rPr lang="en-US" sz="1200" smtClean="0">
                <a:latin typeface="Rockwell" pitchFamily="18" charset="0"/>
              </a:rPr>
              <a:t>T3C2</a:t>
            </a:r>
            <a:r>
              <a:rPr lang="en-US" sz="2000" smtClean="0">
                <a:latin typeface="Rockwell" pitchFamily="18" charset="0"/>
              </a:rPr>
              <a:t>  When VHF signals are being received from long distances these signals are being refracted from a sporadic E layer.</a:t>
            </a:r>
          </a:p>
          <a:p>
            <a:pPr lvl="3" eaLnBrk="1" hangingPunct="1"/>
            <a:r>
              <a:rPr lang="en-US" sz="1600" smtClean="0">
                <a:solidFill>
                  <a:srgbClr val="FF0000"/>
                </a:solidFill>
                <a:latin typeface="Rockwell" pitchFamily="18" charset="0"/>
              </a:rPr>
              <a:t>Sporadic-E refractions off ionized patches of the ionospheric E-layer are common in summer on 6-meters.</a:t>
            </a:r>
            <a:endParaRPr lang="en-US" sz="1600" smtClean="0">
              <a:latin typeface="Rockwell" pitchFamily="18" charset="0"/>
            </a:endParaRPr>
          </a:p>
          <a:p>
            <a:pPr lvl="1" eaLnBrk="1" hangingPunct="1"/>
            <a:r>
              <a:rPr lang="en-US" sz="1200" smtClean="0">
                <a:latin typeface="Rockwell" pitchFamily="18" charset="0"/>
              </a:rPr>
              <a:t>T3C3</a:t>
            </a:r>
            <a:r>
              <a:rPr lang="en-US" sz="2000" smtClean="0">
                <a:latin typeface="Rockwell" pitchFamily="18" charset="0"/>
              </a:rPr>
              <a:t>  A characteristic of VHF signals received via auroral reflection is that the signals exhibit rapid fluctuations of strength and often sound distorted.</a:t>
            </a:r>
            <a:endParaRPr lang="en-US" smtClean="0">
              <a:latin typeface="Rockwell" pitchFamily="18" charset="0"/>
            </a:endParaRPr>
          </a:p>
          <a:p>
            <a:pPr lvl="1" eaLnBrk="1" hangingPunct="1"/>
            <a:endParaRPr lang="en-US" sz="3200" smtClean="0">
              <a:solidFill>
                <a:srgbClr val="FF0000"/>
              </a:solidFill>
              <a:latin typeface="Rockwell" pitchFamily="18" charset="0"/>
            </a:endParaRPr>
          </a:p>
          <a:p>
            <a:pPr lvl="1" eaLnBrk="1" hangingPunct="1"/>
            <a:endParaRPr lang="en-US" sz="3600" smtClean="0">
              <a:latin typeface="Rockwell" pitchFamily="18" charset="0"/>
            </a:endParaRPr>
          </a:p>
        </p:txBody>
      </p:sp>
      <p:pic>
        <p:nvPicPr>
          <p:cNvPr id="4104201" name="Picture 9" descr="Northern Lights"/>
          <p:cNvPicPr>
            <a:picLocks noChangeAspect="1" noChangeArrowheads="1"/>
          </p:cNvPicPr>
          <p:nvPr/>
        </p:nvPicPr>
        <p:blipFill>
          <a:blip r:embed="rId2" cstate="print"/>
          <a:srcRect/>
          <a:stretch>
            <a:fillRect/>
          </a:stretch>
        </p:blipFill>
        <p:spPr bwMode="auto">
          <a:xfrm>
            <a:off x="693738" y="3697288"/>
            <a:ext cx="3571875" cy="2320925"/>
          </a:xfrm>
          <a:prstGeom prst="rect">
            <a:avLst/>
          </a:prstGeom>
          <a:noFill/>
          <a:ln w="9525">
            <a:noFill/>
            <a:miter lim="800000"/>
            <a:headEnd/>
            <a:tailEnd/>
          </a:ln>
        </p:spPr>
      </p:pic>
      <p:pic>
        <p:nvPicPr>
          <p:cNvPr id="4104199" name="Picture 7" descr="Northern Lights2"/>
          <p:cNvPicPr>
            <a:picLocks noChangeAspect="1" noChangeArrowheads="1"/>
          </p:cNvPicPr>
          <p:nvPr/>
        </p:nvPicPr>
        <p:blipFill>
          <a:blip r:embed="rId3" cstate="print"/>
          <a:srcRect/>
          <a:stretch>
            <a:fillRect/>
          </a:stretch>
        </p:blipFill>
        <p:spPr bwMode="auto">
          <a:xfrm>
            <a:off x="4840288" y="3736975"/>
            <a:ext cx="3581400" cy="2320925"/>
          </a:xfrm>
          <a:prstGeom prst="rect">
            <a:avLst/>
          </a:prstGeom>
          <a:noFill/>
          <a:ln w="9525">
            <a:noFill/>
            <a:miter lim="800000"/>
            <a:headEnd/>
            <a:tailEnd/>
          </a:ln>
        </p:spPr>
      </p:pic>
      <p:sp>
        <p:nvSpPr>
          <p:cNvPr id="721926" name="Text Box 6"/>
          <p:cNvSpPr txBox="1">
            <a:spLocks noChangeArrowheads="1"/>
          </p:cNvSpPr>
          <p:nvPr/>
        </p:nvSpPr>
        <p:spPr bwMode="auto">
          <a:xfrm>
            <a:off x="1538288" y="6040438"/>
            <a:ext cx="6527800" cy="5810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Incoming signals from a distant station heard hundreds of miles away will sound fluttery and distorted by auroral bounce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18915">
                                            <p:txEl>
                                              <p:pRg st="0" end="0"/>
                                            </p:txEl>
                                          </p:spTgt>
                                        </p:tgtEl>
                                        <p:attrNameLst>
                                          <p:attrName>style.visibility</p:attrName>
                                        </p:attrNameLst>
                                      </p:cBhvr>
                                      <p:to>
                                        <p:strVal val="visible"/>
                                      </p:to>
                                    </p:set>
                                    <p:animEffect transition="in" filter="wipe(up)">
                                      <p:cBhvr>
                                        <p:cTn id="7" dur="500"/>
                                        <p:tgtEl>
                                          <p:spTgt spid="1318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18915">
                                            <p:txEl>
                                              <p:pRg st="1" end="1"/>
                                            </p:txEl>
                                          </p:spTgt>
                                        </p:tgtEl>
                                        <p:attrNameLst>
                                          <p:attrName>style.visibility</p:attrName>
                                        </p:attrNameLst>
                                      </p:cBhvr>
                                      <p:to>
                                        <p:strVal val="visible"/>
                                      </p:to>
                                    </p:set>
                                    <p:animEffect transition="in" filter="wipe(left)">
                                      <p:cBhvr>
                                        <p:cTn id="12" dur="500"/>
                                        <p:tgtEl>
                                          <p:spTgt spid="1318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18915">
                                            <p:txEl>
                                              <p:pRg st="2" end="2"/>
                                            </p:txEl>
                                          </p:spTgt>
                                        </p:tgtEl>
                                        <p:attrNameLst>
                                          <p:attrName>style.visibility</p:attrName>
                                        </p:attrNameLst>
                                      </p:cBhvr>
                                      <p:to>
                                        <p:strVal val="visible"/>
                                      </p:to>
                                    </p:set>
                                    <p:animEffect transition="in" filter="wipe(left)">
                                      <p:cBhvr>
                                        <p:cTn id="17" dur="500"/>
                                        <p:tgtEl>
                                          <p:spTgt spid="1318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4104201"/>
                                        </p:tgtEl>
                                        <p:attrNameLst>
                                          <p:attrName>style.visibility</p:attrName>
                                        </p:attrNameLst>
                                      </p:cBhvr>
                                      <p:to>
                                        <p:strVal val="visible"/>
                                      </p:to>
                                    </p:set>
                                    <p:anim calcmode="lin" valueType="num">
                                      <p:cBhvr additive="base">
                                        <p:cTn id="22" dur="500" fill="hold"/>
                                        <p:tgtEl>
                                          <p:spTgt spid="4104201"/>
                                        </p:tgtEl>
                                        <p:attrNameLst>
                                          <p:attrName>ppt_x</p:attrName>
                                        </p:attrNameLst>
                                      </p:cBhvr>
                                      <p:tavLst>
                                        <p:tav tm="0">
                                          <p:val>
                                            <p:strVal val="0-#ppt_w/2"/>
                                          </p:val>
                                        </p:tav>
                                        <p:tav tm="100000">
                                          <p:val>
                                            <p:strVal val="#ppt_x"/>
                                          </p:val>
                                        </p:tav>
                                      </p:tavLst>
                                    </p:anim>
                                    <p:anim calcmode="lin" valueType="num">
                                      <p:cBhvr additive="base">
                                        <p:cTn id="23" dur="500" fill="hold"/>
                                        <p:tgtEl>
                                          <p:spTgt spid="410420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4104199"/>
                                        </p:tgtEl>
                                        <p:attrNameLst>
                                          <p:attrName>style.visibility</p:attrName>
                                        </p:attrNameLst>
                                      </p:cBhvr>
                                      <p:to>
                                        <p:strVal val="visible"/>
                                      </p:to>
                                    </p:set>
                                    <p:anim calcmode="lin" valueType="num">
                                      <p:cBhvr additive="base">
                                        <p:cTn id="26" dur="500" fill="hold"/>
                                        <p:tgtEl>
                                          <p:spTgt spid="4104199"/>
                                        </p:tgtEl>
                                        <p:attrNameLst>
                                          <p:attrName>ppt_x</p:attrName>
                                        </p:attrNameLst>
                                      </p:cBhvr>
                                      <p:tavLst>
                                        <p:tav tm="0">
                                          <p:val>
                                            <p:strVal val="1+#ppt_w/2"/>
                                          </p:val>
                                        </p:tav>
                                        <p:tav tm="100000">
                                          <p:val>
                                            <p:strVal val="#ppt_x"/>
                                          </p:val>
                                        </p:tav>
                                      </p:tavLst>
                                    </p:anim>
                                    <p:anim calcmode="lin" valueType="num">
                                      <p:cBhvr additive="base">
                                        <p:cTn id="27" dur="500" fill="hold"/>
                                        <p:tgtEl>
                                          <p:spTgt spid="4104199"/>
                                        </p:tgtEl>
                                        <p:attrNameLst>
                                          <p:attrName>ppt_y</p:attrName>
                                        </p:attrNameLst>
                                      </p:cBhvr>
                                      <p:tavLst>
                                        <p:tav tm="0">
                                          <p:val>
                                            <p:strVal val="#ppt_y"/>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21926">
                                            <p:txEl>
                                              <p:pRg st="0" end="0"/>
                                            </p:txEl>
                                          </p:spTgt>
                                        </p:tgtEl>
                                        <p:attrNameLst>
                                          <p:attrName>style.visibility</p:attrName>
                                        </p:attrNameLst>
                                      </p:cBhvr>
                                      <p:to>
                                        <p:strVal val="visible"/>
                                      </p:to>
                                    </p:set>
                                    <p:anim calcmode="lin" valueType="num">
                                      <p:cBhvr additive="base">
                                        <p:cTn id="30" dur="1000" fill="hold"/>
                                        <p:tgtEl>
                                          <p:spTgt spid="721926">
                                            <p:txEl>
                                              <p:pRg st="0" end="0"/>
                                            </p:txEl>
                                          </p:spTgt>
                                        </p:tgtEl>
                                        <p:attrNameLst>
                                          <p:attrName>ppt_x</p:attrName>
                                        </p:attrNameLst>
                                      </p:cBhvr>
                                      <p:tavLst>
                                        <p:tav tm="0">
                                          <p:val>
                                            <p:strVal val="#ppt_x"/>
                                          </p:val>
                                        </p:tav>
                                        <p:tav tm="100000">
                                          <p:val>
                                            <p:strVal val="#ppt_x"/>
                                          </p:val>
                                        </p:tav>
                                      </p:tavLst>
                                    </p:anim>
                                    <p:anim calcmode="lin" valueType="num">
                                      <p:cBhvr additive="base">
                                        <p:cTn id="31" dur="1000" fill="hold"/>
                                        <p:tgtEl>
                                          <p:spTgt spid="7219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5"/>
          <p:cNvSpPr>
            <a:spLocks noGrp="1"/>
          </p:cNvSpPr>
          <p:nvPr>
            <p:ph type="sldNum" sz="quarter" idx="12"/>
          </p:nvPr>
        </p:nvSpPr>
        <p:spPr>
          <a:noFill/>
          <a:ln>
            <a:miter lim="800000"/>
            <a:headEnd/>
            <a:tailEnd/>
          </a:ln>
        </p:spPr>
        <p:txBody>
          <a:bodyPr/>
          <a:lstStyle/>
          <a:p>
            <a:fld id="{7A135D3B-4A44-4C28-BFFF-BDFA18CB7489}" type="slidenum">
              <a:rPr lang="en-US"/>
              <a:pPr/>
              <a:t>165</a:t>
            </a:fld>
            <a:endParaRPr lang="en-US"/>
          </a:p>
        </p:txBody>
      </p:sp>
      <p:sp>
        <p:nvSpPr>
          <p:cNvPr id="171011" name="Rectangle 2"/>
          <p:cNvSpPr>
            <a:spLocks noGrp="1" noChangeArrowheads="1"/>
          </p:cNvSpPr>
          <p:nvPr>
            <p:ph type="title"/>
          </p:nvPr>
        </p:nvSpPr>
        <p:spPr>
          <a:xfrm>
            <a:off x="155575" y="433388"/>
            <a:ext cx="8988425" cy="692150"/>
          </a:xfrm>
        </p:spPr>
        <p:txBody>
          <a:bodyPr/>
          <a:lstStyle/>
          <a:p>
            <a:pPr eaLnBrk="1" hangingPunct="1"/>
            <a:r>
              <a:rPr lang="en-US" sz="2200" b="1" smtClean="0"/>
              <a:t>T3C:</a:t>
            </a:r>
            <a:r>
              <a:rPr lang="en-US" sz="2200" b="1" smtClean="0">
                <a:latin typeface="Rockwell" pitchFamily="18" charset="0"/>
              </a:rPr>
              <a:t> </a:t>
            </a:r>
            <a:r>
              <a:rPr lang="en-US" sz="1600" b="1" smtClean="0"/>
              <a:t>	Propagation modes; line of sight, sporadic E, meteor, aurora scatter, tropospheric 	ducting, F layer skip, radio horizons</a:t>
            </a:r>
          </a:p>
        </p:txBody>
      </p:sp>
      <p:sp>
        <p:nvSpPr>
          <p:cNvPr id="1319939" name="Rectangle 3"/>
          <p:cNvSpPr>
            <a:spLocks noGrp="1" noChangeArrowheads="1"/>
          </p:cNvSpPr>
          <p:nvPr>
            <p:ph type="body" idx="1"/>
          </p:nvPr>
        </p:nvSpPr>
        <p:spPr/>
        <p:txBody>
          <a:bodyPr/>
          <a:lstStyle/>
          <a:p>
            <a:pPr lvl="1" eaLnBrk="1" hangingPunct="1"/>
            <a:r>
              <a:rPr lang="en-US" sz="1200" smtClean="0">
                <a:latin typeface="Rockwell" pitchFamily="18" charset="0"/>
              </a:rPr>
              <a:t>T3C4</a:t>
            </a:r>
            <a:r>
              <a:rPr lang="en-US" sz="3600" smtClean="0">
                <a:latin typeface="Rockwell" pitchFamily="18" charset="0"/>
              </a:rPr>
              <a:t>  </a:t>
            </a:r>
            <a:r>
              <a:rPr lang="en-US" sz="2000" smtClean="0">
                <a:latin typeface="Rockwell" pitchFamily="18" charset="0"/>
              </a:rPr>
              <a:t>Sporadic E propagation is most commonly associated with occasional strong over-the-horizon signals on the 10, 6, and 2 meter bands.</a:t>
            </a:r>
          </a:p>
          <a:p>
            <a:pPr lvl="1" eaLnBrk="1" hangingPunct="1"/>
            <a:r>
              <a:rPr lang="en-US" sz="1200" smtClean="0">
                <a:latin typeface="Rockwell" pitchFamily="18" charset="0"/>
              </a:rPr>
              <a:t>T3C5</a:t>
            </a:r>
            <a:r>
              <a:rPr lang="en-US" sz="2000" smtClean="0">
                <a:latin typeface="Rockwell" pitchFamily="18" charset="0"/>
              </a:rPr>
              <a:t>  The term "knife-edge" propagation refers to signals that are partially refracted around solid objects exhibiting sharp edges.</a:t>
            </a:r>
          </a:p>
          <a:p>
            <a:pPr lvl="1" eaLnBrk="1" hangingPunct="1"/>
            <a:endParaRPr lang="en-US" smtClean="0">
              <a:latin typeface="Rockwell" pitchFamily="18" charset="0"/>
            </a:endParaRPr>
          </a:p>
          <a:p>
            <a:pPr lvl="1" eaLnBrk="1" hangingPunct="1"/>
            <a:endParaRPr lang="en-US" sz="3200" smtClean="0">
              <a:solidFill>
                <a:srgbClr val="FF0000"/>
              </a:solidFill>
              <a:latin typeface="Rockwell" pitchFamily="18" charset="0"/>
            </a:endParaRPr>
          </a:p>
          <a:p>
            <a:pPr lvl="1" eaLnBrk="1" hangingPunct="1"/>
            <a:endParaRPr lang="en-US" sz="3600" smtClean="0">
              <a:latin typeface="Rockwell" pitchFamily="18" charset="0"/>
            </a:endParaRPr>
          </a:p>
        </p:txBody>
      </p:sp>
      <p:pic>
        <p:nvPicPr>
          <p:cNvPr id="1319940" name="Picture 4" descr="Difraction"/>
          <p:cNvPicPr>
            <a:picLocks noChangeAspect="1" noChangeArrowheads="1"/>
          </p:cNvPicPr>
          <p:nvPr/>
        </p:nvPicPr>
        <p:blipFill>
          <a:blip r:embed="rId2" cstate="print"/>
          <a:srcRect/>
          <a:stretch>
            <a:fillRect/>
          </a:stretch>
        </p:blipFill>
        <p:spPr bwMode="auto">
          <a:xfrm>
            <a:off x="4840288" y="4235450"/>
            <a:ext cx="3765550" cy="1960563"/>
          </a:xfrm>
          <a:prstGeom prst="rect">
            <a:avLst/>
          </a:prstGeom>
          <a:noFill/>
          <a:ln w="9525">
            <a:noFill/>
            <a:miter lim="800000"/>
            <a:headEnd/>
            <a:tailEnd/>
          </a:ln>
        </p:spPr>
      </p:pic>
      <p:pic>
        <p:nvPicPr>
          <p:cNvPr id="719876" name="Picture 4" descr="Q p94"/>
          <p:cNvPicPr>
            <a:picLocks noChangeAspect="1" noChangeArrowheads="1"/>
          </p:cNvPicPr>
          <p:nvPr/>
        </p:nvPicPr>
        <p:blipFill>
          <a:blip r:embed="rId3" cstate="print"/>
          <a:srcRect/>
          <a:stretch>
            <a:fillRect/>
          </a:stretch>
        </p:blipFill>
        <p:spPr bwMode="auto">
          <a:xfrm>
            <a:off x="385763" y="4235450"/>
            <a:ext cx="4262437" cy="1911350"/>
          </a:xfrm>
          <a:prstGeom prst="rect">
            <a:avLst/>
          </a:prstGeom>
          <a:noFill/>
          <a:ln w="9525">
            <a:noFill/>
            <a:miter lim="800000"/>
            <a:headEnd/>
            <a:tailEnd/>
          </a:ln>
        </p:spPr>
      </p:pic>
      <p:sp>
        <p:nvSpPr>
          <p:cNvPr id="719877" name="Text Box 5"/>
          <p:cNvSpPr txBox="1">
            <a:spLocks noChangeArrowheads="1"/>
          </p:cNvSpPr>
          <p:nvPr/>
        </p:nvSpPr>
        <p:spPr bwMode="auto">
          <a:xfrm>
            <a:off x="3573463" y="6348413"/>
            <a:ext cx="2535237"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rPr>
              <a:t>Knife-Edge Diffraction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19939">
                                            <p:txEl>
                                              <p:pRg st="0" end="0"/>
                                            </p:txEl>
                                          </p:spTgt>
                                        </p:tgtEl>
                                        <p:attrNameLst>
                                          <p:attrName>style.visibility</p:attrName>
                                        </p:attrNameLst>
                                      </p:cBhvr>
                                      <p:to>
                                        <p:strVal val="visible"/>
                                      </p:to>
                                    </p:set>
                                    <p:animEffect transition="in" filter="wipe(up)">
                                      <p:cBhvr>
                                        <p:cTn id="7" dur="500"/>
                                        <p:tgtEl>
                                          <p:spTgt spid="131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19939">
                                            <p:txEl>
                                              <p:pRg st="1" end="1"/>
                                            </p:txEl>
                                          </p:spTgt>
                                        </p:tgtEl>
                                        <p:attrNameLst>
                                          <p:attrName>style.visibility</p:attrName>
                                        </p:attrNameLst>
                                      </p:cBhvr>
                                      <p:to>
                                        <p:strVal val="visible"/>
                                      </p:to>
                                    </p:set>
                                    <p:animEffect transition="in" filter="wipe(left)">
                                      <p:cBhvr>
                                        <p:cTn id="12" dur="500"/>
                                        <p:tgtEl>
                                          <p:spTgt spid="13199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19876"/>
                                        </p:tgtEl>
                                        <p:attrNameLst>
                                          <p:attrName>style.visibility</p:attrName>
                                        </p:attrNameLst>
                                      </p:cBhvr>
                                      <p:to>
                                        <p:strVal val="visible"/>
                                      </p:to>
                                    </p:set>
                                    <p:animEffect transition="in" filter="wipe(down)">
                                      <p:cBhvr>
                                        <p:cTn id="17" dur="500"/>
                                        <p:tgtEl>
                                          <p:spTgt spid="71987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19877"/>
                                        </p:tgtEl>
                                        <p:attrNameLst>
                                          <p:attrName>style.visibility</p:attrName>
                                        </p:attrNameLst>
                                      </p:cBhvr>
                                      <p:to>
                                        <p:strVal val="visible"/>
                                      </p:to>
                                    </p:set>
                                    <p:animEffect transition="in" filter="wipe(down)">
                                      <p:cBhvr>
                                        <p:cTn id="20" dur="500"/>
                                        <p:tgtEl>
                                          <p:spTgt spid="719877"/>
                                        </p:tgtEl>
                                      </p:cBhvr>
                                    </p:animEffect>
                                  </p:childTnLst>
                                </p:cTn>
                              </p:par>
                              <p:par>
                                <p:cTn id="21" presetID="22" presetClass="entr" presetSubtype="4" fill="hold" nodeType="withEffect">
                                  <p:stCondLst>
                                    <p:cond delay="0"/>
                                  </p:stCondLst>
                                  <p:childTnLst>
                                    <p:set>
                                      <p:cBhvr>
                                        <p:cTn id="22" dur="1" fill="hold">
                                          <p:stCondLst>
                                            <p:cond delay="0"/>
                                          </p:stCondLst>
                                        </p:cTn>
                                        <p:tgtEl>
                                          <p:spTgt spid="1319940"/>
                                        </p:tgtEl>
                                        <p:attrNameLst>
                                          <p:attrName>style.visibility</p:attrName>
                                        </p:attrNameLst>
                                      </p:cBhvr>
                                      <p:to>
                                        <p:strVal val="visible"/>
                                      </p:to>
                                    </p:set>
                                    <p:animEffect transition="in" filter="wipe(down)">
                                      <p:cBhvr>
                                        <p:cTn id="23" dur="500"/>
                                        <p:tgtEl>
                                          <p:spTgt spid="131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77"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a:ln>
            <a:miter lim="800000"/>
            <a:headEnd/>
            <a:tailEnd/>
          </a:ln>
        </p:spPr>
        <p:txBody>
          <a:bodyPr/>
          <a:lstStyle/>
          <a:p>
            <a:fld id="{A9563D6F-E701-4435-81DB-FA6A0FDA4382}" type="slidenum">
              <a:rPr lang="en-US"/>
              <a:pPr/>
              <a:t>166</a:t>
            </a:fld>
            <a:endParaRPr lang="en-US"/>
          </a:p>
        </p:txBody>
      </p:sp>
      <p:sp>
        <p:nvSpPr>
          <p:cNvPr id="172035" name="Rectangle 2"/>
          <p:cNvSpPr>
            <a:spLocks noGrp="1" noChangeArrowheads="1"/>
          </p:cNvSpPr>
          <p:nvPr>
            <p:ph type="title"/>
          </p:nvPr>
        </p:nvSpPr>
        <p:spPr>
          <a:xfrm>
            <a:off x="155575" y="433388"/>
            <a:ext cx="8988425" cy="692150"/>
          </a:xfrm>
        </p:spPr>
        <p:txBody>
          <a:bodyPr/>
          <a:lstStyle/>
          <a:p>
            <a:pPr eaLnBrk="1" hangingPunct="1"/>
            <a:r>
              <a:rPr lang="en-US" sz="2200" b="1" smtClean="0"/>
              <a:t>T3C:</a:t>
            </a:r>
            <a:r>
              <a:rPr lang="en-US" sz="2200" b="1" smtClean="0">
                <a:latin typeface="Rockwell" pitchFamily="18" charset="0"/>
              </a:rPr>
              <a:t> </a:t>
            </a:r>
            <a:r>
              <a:rPr lang="en-US" sz="1600" b="1" smtClean="0"/>
              <a:t>	Propagation modes; line of sight, sporadic E, meteor, aurora scatter, tropospheric 	ducting, F layer skip, radio horizons</a:t>
            </a:r>
          </a:p>
        </p:txBody>
      </p:sp>
      <p:sp>
        <p:nvSpPr>
          <p:cNvPr id="1320963" name="Rectangle 3"/>
          <p:cNvSpPr>
            <a:spLocks noGrp="1" noChangeArrowheads="1"/>
          </p:cNvSpPr>
          <p:nvPr>
            <p:ph type="body" idx="1"/>
          </p:nvPr>
        </p:nvSpPr>
        <p:spPr>
          <a:xfrm>
            <a:off x="0" y="1470025"/>
            <a:ext cx="8642350" cy="4962525"/>
          </a:xfrm>
        </p:spPr>
        <p:txBody>
          <a:bodyPr/>
          <a:lstStyle/>
          <a:p>
            <a:pPr lvl="1" eaLnBrk="1" hangingPunct="1"/>
            <a:r>
              <a:rPr lang="en-US" sz="1200" smtClean="0">
                <a:latin typeface="Rockwell" pitchFamily="18" charset="0"/>
              </a:rPr>
              <a:t>T3C6</a:t>
            </a:r>
            <a:r>
              <a:rPr lang="en-US" sz="2000" smtClean="0">
                <a:latin typeface="Rockwell" pitchFamily="18" charset="0"/>
              </a:rPr>
              <a:t>  Tropospheric scatter is responsible for allowing over-the-horizon VHF and UHF communications to ranges of approximately 300 miles on a regular basis.</a:t>
            </a:r>
          </a:p>
          <a:p>
            <a:pPr lvl="1" eaLnBrk="1" hangingPunct="1"/>
            <a:r>
              <a:rPr lang="en-US" sz="1200" smtClean="0">
                <a:latin typeface="Rockwell" pitchFamily="18" charset="0"/>
              </a:rPr>
              <a:t>T3C7</a:t>
            </a:r>
            <a:r>
              <a:rPr lang="en-US" sz="2400" smtClean="0">
                <a:latin typeface="Rockwell" pitchFamily="18" charset="0"/>
              </a:rPr>
              <a:t>  </a:t>
            </a:r>
            <a:r>
              <a:rPr lang="en-US" sz="2000" smtClean="0">
                <a:latin typeface="Rockwell" pitchFamily="18" charset="0"/>
              </a:rPr>
              <a:t>The 6 meter band is best suited to communicating via meteor scatter.</a:t>
            </a:r>
          </a:p>
          <a:p>
            <a:pPr lvl="3" eaLnBrk="1" hangingPunct="1"/>
            <a:r>
              <a:rPr lang="en-US" sz="1600" smtClean="0">
                <a:solidFill>
                  <a:srgbClr val="FF0000"/>
                </a:solidFill>
                <a:latin typeface="Rockwell" pitchFamily="18" charset="0"/>
              </a:rPr>
              <a:t>Leonids and Geminids meteor showers provide these conditions </a:t>
            </a:r>
          </a:p>
          <a:p>
            <a:pPr lvl="3" eaLnBrk="1" hangingPunct="1"/>
            <a:r>
              <a:rPr lang="en-US" sz="1600" smtClean="0">
                <a:solidFill>
                  <a:srgbClr val="FF0000"/>
                </a:solidFill>
                <a:latin typeface="Rockwell" pitchFamily="18" charset="0"/>
              </a:rPr>
              <a:t>Bounce signals off meteor tail</a:t>
            </a:r>
          </a:p>
          <a:p>
            <a:pPr lvl="1" eaLnBrk="1" hangingPunct="1"/>
            <a:endParaRPr lang="en-US" sz="1600" smtClean="0">
              <a:latin typeface="Rockwell" pitchFamily="18" charset="0"/>
            </a:endParaRPr>
          </a:p>
          <a:p>
            <a:pPr lvl="1" eaLnBrk="1" hangingPunct="1"/>
            <a:endParaRPr lang="en-US" sz="3200" smtClean="0">
              <a:solidFill>
                <a:srgbClr val="FF0000"/>
              </a:solidFill>
              <a:latin typeface="Rockwell" pitchFamily="18" charset="0"/>
            </a:endParaRPr>
          </a:p>
          <a:p>
            <a:pPr lvl="1" eaLnBrk="1" hangingPunct="1"/>
            <a:endParaRPr lang="en-US" sz="3600" smtClean="0">
              <a:latin typeface="Rockwell" pitchFamily="18" charset="0"/>
            </a:endParaRPr>
          </a:p>
        </p:txBody>
      </p:sp>
      <p:pic>
        <p:nvPicPr>
          <p:cNvPr id="4111367" name="Picture 7" descr="meteor_scatter"/>
          <p:cNvPicPr>
            <a:picLocks noChangeAspect="1" noChangeArrowheads="1"/>
          </p:cNvPicPr>
          <p:nvPr/>
        </p:nvPicPr>
        <p:blipFill>
          <a:blip r:embed="rId2" cstate="print"/>
          <a:srcRect/>
          <a:stretch>
            <a:fillRect/>
          </a:stretch>
        </p:blipFill>
        <p:spPr bwMode="auto">
          <a:xfrm>
            <a:off x="1806575" y="4043363"/>
            <a:ext cx="5491163" cy="2633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20963">
                                            <p:txEl>
                                              <p:pRg st="0" end="0"/>
                                            </p:txEl>
                                          </p:spTgt>
                                        </p:tgtEl>
                                        <p:attrNameLst>
                                          <p:attrName>style.visibility</p:attrName>
                                        </p:attrNameLst>
                                      </p:cBhvr>
                                      <p:to>
                                        <p:strVal val="visible"/>
                                      </p:to>
                                    </p:set>
                                    <p:animEffect transition="in" filter="wipe(up)">
                                      <p:cBhvr>
                                        <p:cTn id="7" dur="500"/>
                                        <p:tgtEl>
                                          <p:spTgt spid="132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20963">
                                            <p:txEl>
                                              <p:pRg st="1" end="1"/>
                                            </p:txEl>
                                          </p:spTgt>
                                        </p:tgtEl>
                                        <p:attrNameLst>
                                          <p:attrName>style.visibility</p:attrName>
                                        </p:attrNameLst>
                                      </p:cBhvr>
                                      <p:to>
                                        <p:strVal val="visible"/>
                                      </p:to>
                                    </p:set>
                                    <p:animEffect transition="in" filter="wipe(left)">
                                      <p:cBhvr>
                                        <p:cTn id="12" dur="500"/>
                                        <p:tgtEl>
                                          <p:spTgt spid="1320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20963">
                                            <p:txEl>
                                              <p:pRg st="2" end="2"/>
                                            </p:txEl>
                                          </p:spTgt>
                                        </p:tgtEl>
                                        <p:attrNameLst>
                                          <p:attrName>style.visibility</p:attrName>
                                        </p:attrNameLst>
                                      </p:cBhvr>
                                      <p:to>
                                        <p:strVal val="visible"/>
                                      </p:to>
                                    </p:set>
                                    <p:animEffect transition="in" filter="wipe(left)">
                                      <p:cBhvr>
                                        <p:cTn id="17" dur="500"/>
                                        <p:tgtEl>
                                          <p:spTgt spid="13209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20963">
                                            <p:txEl>
                                              <p:pRg st="3" end="3"/>
                                            </p:txEl>
                                          </p:spTgt>
                                        </p:tgtEl>
                                        <p:attrNameLst>
                                          <p:attrName>style.visibility</p:attrName>
                                        </p:attrNameLst>
                                      </p:cBhvr>
                                      <p:to>
                                        <p:strVal val="visible"/>
                                      </p:to>
                                    </p:set>
                                    <p:animEffect transition="in" filter="wipe(left)">
                                      <p:cBhvr>
                                        <p:cTn id="22" dur="500"/>
                                        <p:tgtEl>
                                          <p:spTgt spid="13209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4111367"/>
                                        </p:tgtEl>
                                        <p:attrNameLst>
                                          <p:attrName>style.visibility</p:attrName>
                                        </p:attrNameLst>
                                      </p:cBhvr>
                                      <p:to>
                                        <p:strVal val="visible"/>
                                      </p:to>
                                    </p:set>
                                    <p:anim calcmode="lin" valueType="num">
                                      <p:cBhvr additive="base">
                                        <p:cTn id="27" dur="500" fill="hold"/>
                                        <p:tgtEl>
                                          <p:spTgt spid="4111367"/>
                                        </p:tgtEl>
                                        <p:attrNameLst>
                                          <p:attrName>ppt_x</p:attrName>
                                        </p:attrNameLst>
                                      </p:cBhvr>
                                      <p:tavLst>
                                        <p:tav tm="0">
                                          <p:val>
                                            <p:strVal val="#ppt_x"/>
                                          </p:val>
                                        </p:tav>
                                        <p:tav tm="100000">
                                          <p:val>
                                            <p:strVal val="#ppt_x"/>
                                          </p:val>
                                        </p:tav>
                                      </p:tavLst>
                                    </p:anim>
                                    <p:anim calcmode="lin" valueType="num">
                                      <p:cBhvr additive="base">
                                        <p:cTn id="28" dur="500" fill="hold"/>
                                        <p:tgtEl>
                                          <p:spTgt spid="41113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a:ln>
            <a:miter lim="800000"/>
            <a:headEnd/>
            <a:tailEnd/>
          </a:ln>
        </p:spPr>
        <p:txBody>
          <a:bodyPr/>
          <a:lstStyle/>
          <a:p>
            <a:fld id="{97F3DE37-8B4D-417B-9E4E-29709E8888F0}" type="slidenum">
              <a:rPr lang="en-US"/>
              <a:pPr/>
              <a:t>167</a:t>
            </a:fld>
            <a:endParaRPr lang="en-US"/>
          </a:p>
        </p:txBody>
      </p:sp>
      <p:sp>
        <p:nvSpPr>
          <p:cNvPr id="173059" name="Rectangle 2"/>
          <p:cNvSpPr>
            <a:spLocks noGrp="1" noChangeArrowheads="1"/>
          </p:cNvSpPr>
          <p:nvPr>
            <p:ph type="title"/>
          </p:nvPr>
        </p:nvSpPr>
        <p:spPr>
          <a:xfrm>
            <a:off x="155575" y="433388"/>
            <a:ext cx="8988425" cy="692150"/>
          </a:xfrm>
        </p:spPr>
        <p:txBody>
          <a:bodyPr/>
          <a:lstStyle/>
          <a:p>
            <a:pPr eaLnBrk="1" hangingPunct="1"/>
            <a:r>
              <a:rPr lang="en-US" sz="2200" b="1" smtClean="0"/>
              <a:t>T3C:</a:t>
            </a:r>
            <a:r>
              <a:rPr lang="en-US" sz="2200" b="1" smtClean="0">
                <a:latin typeface="Rockwell" pitchFamily="18" charset="0"/>
              </a:rPr>
              <a:t> </a:t>
            </a:r>
            <a:r>
              <a:rPr lang="en-US" sz="1600" b="1" smtClean="0"/>
              <a:t>	Propagation modes; line of sight, sporadic E, meteor, aurora scatter, tropospheric 	ducting, F layer skip, radio horizons</a:t>
            </a:r>
          </a:p>
        </p:txBody>
      </p:sp>
      <p:sp>
        <p:nvSpPr>
          <p:cNvPr id="1321987" name="Rectangle 3"/>
          <p:cNvSpPr>
            <a:spLocks noGrp="1" noChangeArrowheads="1"/>
          </p:cNvSpPr>
          <p:nvPr>
            <p:ph type="body" idx="1"/>
          </p:nvPr>
        </p:nvSpPr>
        <p:spPr/>
        <p:txBody>
          <a:bodyPr/>
          <a:lstStyle/>
          <a:p>
            <a:pPr lvl="1" eaLnBrk="1" hangingPunct="1"/>
            <a:r>
              <a:rPr lang="en-US" sz="1200" smtClean="0">
                <a:latin typeface="Rockwell" pitchFamily="18" charset="0"/>
              </a:rPr>
              <a:t>T3C8</a:t>
            </a:r>
            <a:r>
              <a:rPr lang="en-US" sz="2000" smtClean="0">
                <a:latin typeface="Rockwell" pitchFamily="18" charset="0"/>
              </a:rPr>
              <a:t>  Temperature inversions in the atmosphere causes "tropospheric ducting".</a:t>
            </a:r>
          </a:p>
          <a:p>
            <a:pPr lvl="1" eaLnBrk="1" hangingPunct="1"/>
            <a:endParaRPr lang="en-US" smtClean="0">
              <a:latin typeface="Rockwell" pitchFamily="18" charset="0"/>
            </a:endParaRPr>
          </a:p>
          <a:p>
            <a:pPr lvl="1" eaLnBrk="1" hangingPunct="1"/>
            <a:endParaRPr lang="en-US" sz="3200" smtClean="0">
              <a:solidFill>
                <a:srgbClr val="FF0000"/>
              </a:solidFill>
              <a:latin typeface="Rockwell" pitchFamily="18" charset="0"/>
            </a:endParaRPr>
          </a:p>
          <a:p>
            <a:pPr lvl="1" eaLnBrk="1" hangingPunct="1"/>
            <a:endParaRPr lang="en-US" sz="3600" smtClean="0">
              <a:latin typeface="Rockwell" pitchFamily="18" charset="0"/>
            </a:endParaRPr>
          </a:p>
        </p:txBody>
      </p:sp>
      <p:pic>
        <p:nvPicPr>
          <p:cNvPr id="720900" name="Picture 4" descr="Q p95"/>
          <p:cNvPicPr>
            <a:picLocks noChangeAspect="1" noChangeArrowheads="1"/>
          </p:cNvPicPr>
          <p:nvPr/>
        </p:nvPicPr>
        <p:blipFill>
          <a:blip r:embed="rId2" cstate="print"/>
          <a:srcRect/>
          <a:stretch>
            <a:fillRect/>
          </a:stretch>
        </p:blipFill>
        <p:spPr bwMode="auto">
          <a:xfrm>
            <a:off x="846138" y="2890838"/>
            <a:ext cx="7297737" cy="3027362"/>
          </a:xfrm>
          <a:prstGeom prst="rect">
            <a:avLst/>
          </a:prstGeom>
          <a:noFill/>
          <a:ln w="9525">
            <a:noFill/>
            <a:miter lim="800000"/>
            <a:headEnd/>
            <a:tailEnd/>
          </a:ln>
        </p:spPr>
      </p:pic>
      <p:sp>
        <p:nvSpPr>
          <p:cNvPr id="720901" name="Text Box 5"/>
          <p:cNvSpPr txBox="1">
            <a:spLocks noChangeArrowheads="1"/>
          </p:cNvSpPr>
          <p:nvPr/>
        </p:nvSpPr>
        <p:spPr bwMode="auto">
          <a:xfrm>
            <a:off x="3497263" y="6040438"/>
            <a:ext cx="2227262"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Tropospheric Ducting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21987">
                                            <p:txEl>
                                              <p:pRg st="0" end="0"/>
                                            </p:txEl>
                                          </p:spTgt>
                                        </p:tgtEl>
                                        <p:attrNameLst>
                                          <p:attrName>style.visibility</p:attrName>
                                        </p:attrNameLst>
                                      </p:cBhvr>
                                      <p:to>
                                        <p:strVal val="visible"/>
                                      </p:to>
                                    </p:set>
                                    <p:animEffect transition="in" filter="wipe(up)">
                                      <p:cBhvr>
                                        <p:cTn id="7" dur="500"/>
                                        <p:tgtEl>
                                          <p:spTgt spid="132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20900"/>
                                        </p:tgtEl>
                                        <p:attrNameLst>
                                          <p:attrName>style.visibility</p:attrName>
                                        </p:attrNameLst>
                                      </p:cBhvr>
                                      <p:to>
                                        <p:strVal val="visible"/>
                                      </p:to>
                                    </p:set>
                                    <p:anim calcmode="lin" valueType="num">
                                      <p:cBhvr additive="base">
                                        <p:cTn id="12" dur="500" fill="hold"/>
                                        <p:tgtEl>
                                          <p:spTgt spid="720900"/>
                                        </p:tgtEl>
                                        <p:attrNameLst>
                                          <p:attrName>ppt_x</p:attrName>
                                        </p:attrNameLst>
                                      </p:cBhvr>
                                      <p:tavLst>
                                        <p:tav tm="0">
                                          <p:val>
                                            <p:strVal val="#ppt_x"/>
                                          </p:val>
                                        </p:tav>
                                        <p:tav tm="100000">
                                          <p:val>
                                            <p:strVal val="#ppt_x"/>
                                          </p:val>
                                        </p:tav>
                                      </p:tavLst>
                                    </p:anim>
                                    <p:anim calcmode="lin" valueType="num">
                                      <p:cBhvr additive="base">
                                        <p:cTn id="13" dur="500" fill="hold"/>
                                        <p:tgtEl>
                                          <p:spTgt spid="72090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20901"/>
                                        </p:tgtEl>
                                        <p:attrNameLst>
                                          <p:attrName>style.visibility</p:attrName>
                                        </p:attrNameLst>
                                      </p:cBhvr>
                                      <p:to>
                                        <p:strVal val="visible"/>
                                      </p:to>
                                    </p:set>
                                    <p:anim calcmode="lin" valueType="num">
                                      <p:cBhvr additive="base">
                                        <p:cTn id="16" dur="500" fill="hold"/>
                                        <p:tgtEl>
                                          <p:spTgt spid="720901"/>
                                        </p:tgtEl>
                                        <p:attrNameLst>
                                          <p:attrName>ppt_x</p:attrName>
                                        </p:attrNameLst>
                                      </p:cBhvr>
                                      <p:tavLst>
                                        <p:tav tm="0">
                                          <p:val>
                                            <p:strVal val="#ppt_x"/>
                                          </p:val>
                                        </p:tav>
                                        <p:tav tm="100000">
                                          <p:val>
                                            <p:strVal val="#ppt_x"/>
                                          </p:val>
                                        </p:tav>
                                      </p:tavLst>
                                    </p:anim>
                                    <p:anim calcmode="lin" valueType="num">
                                      <p:cBhvr additive="base">
                                        <p:cTn id="17" dur="500" fill="hold"/>
                                        <p:tgtEl>
                                          <p:spTgt spid="7209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1"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a:ln>
            <a:miter lim="800000"/>
            <a:headEnd/>
            <a:tailEnd/>
          </a:ln>
        </p:spPr>
        <p:txBody>
          <a:bodyPr/>
          <a:lstStyle/>
          <a:p>
            <a:fld id="{427DA918-42C7-44B6-BFE9-F4BA4E3BB4B1}" type="slidenum">
              <a:rPr lang="en-US"/>
              <a:pPr/>
              <a:t>168</a:t>
            </a:fld>
            <a:endParaRPr lang="en-US"/>
          </a:p>
        </p:txBody>
      </p:sp>
      <p:sp>
        <p:nvSpPr>
          <p:cNvPr id="174083" name="Rectangle 2"/>
          <p:cNvSpPr>
            <a:spLocks noGrp="1" noChangeArrowheads="1"/>
          </p:cNvSpPr>
          <p:nvPr>
            <p:ph type="title"/>
          </p:nvPr>
        </p:nvSpPr>
        <p:spPr>
          <a:xfrm>
            <a:off x="155575" y="433388"/>
            <a:ext cx="8988425" cy="692150"/>
          </a:xfrm>
        </p:spPr>
        <p:txBody>
          <a:bodyPr/>
          <a:lstStyle/>
          <a:p>
            <a:pPr eaLnBrk="1" hangingPunct="1"/>
            <a:r>
              <a:rPr lang="en-US" sz="2200" b="1" smtClean="0"/>
              <a:t>T3C:</a:t>
            </a:r>
            <a:r>
              <a:rPr lang="en-US" sz="2200" b="1" smtClean="0">
                <a:latin typeface="Rockwell" pitchFamily="18" charset="0"/>
              </a:rPr>
              <a:t> </a:t>
            </a:r>
            <a:r>
              <a:rPr lang="en-US" sz="1600" b="1" smtClean="0"/>
              <a:t>	Propagation modes; line of sight, sporadic E, meteor, aurora scatter, tropospheric 	ducting, F layer skip, radio horizons</a:t>
            </a:r>
          </a:p>
        </p:txBody>
      </p:sp>
      <p:sp>
        <p:nvSpPr>
          <p:cNvPr id="1323011" name="Rectangle 3"/>
          <p:cNvSpPr>
            <a:spLocks noGrp="1" noChangeArrowheads="1"/>
          </p:cNvSpPr>
          <p:nvPr>
            <p:ph type="body" idx="1"/>
          </p:nvPr>
        </p:nvSpPr>
        <p:spPr>
          <a:xfrm>
            <a:off x="-152400" y="1470025"/>
            <a:ext cx="9296400" cy="5387975"/>
          </a:xfrm>
        </p:spPr>
        <p:txBody>
          <a:bodyPr/>
          <a:lstStyle/>
          <a:p>
            <a:pPr lvl="1" eaLnBrk="1" hangingPunct="1">
              <a:lnSpc>
                <a:spcPct val="80000"/>
              </a:lnSpc>
            </a:pPr>
            <a:r>
              <a:rPr lang="en-US" sz="1200" smtClean="0">
                <a:latin typeface="Rockwell" pitchFamily="18" charset="0"/>
              </a:rPr>
              <a:t>T3C9 </a:t>
            </a:r>
            <a:r>
              <a:rPr lang="en-US" sz="1600" smtClean="0">
                <a:latin typeface="Rockwell" pitchFamily="18" charset="0"/>
              </a:rPr>
              <a:t> </a:t>
            </a:r>
            <a:r>
              <a:rPr lang="en-US" sz="2000" smtClean="0">
                <a:latin typeface="Rockwell" pitchFamily="18" charset="0"/>
              </a:rPr>
              <a:t>During daylight hours is generally the best time for long-distance 10 meter band propagation.</a:t>
            </a:r>
          </a:p>
          <a:p>
            <a:pPr lvl="1" eaLnBrk="1" hangingPunct="1">
              <a:lnSpc>
                <a:spcPct val="80000"/>
              </a:lnSpc>
            </a:pPr>
            <a:endParaRPr lang="en-US" sz="800" smtClean="0">
              <a:latin typeface="Rockwell" pitchFamily="18" charset="0"/>
            </a:endParaRPr>
          </a:p>
          <a:p>
            <a:pPr lvl="1" eaLnBrk="1" hangingPunct="1">
              <a:lnSpc>
                <a:spcPct val="80000"/>
              </a:lnSpc>
            </a:pPr>
            <a:r>
              <a:rPr lang="en-US" sz="1200" smtClean="0">
                <a:latin typeface="Rockwell" pitchFamily="18" charset="0"/>
              </a:rPr>
              <a:t>T3C10</a:t>
            </a:r>
            <a:r>
              <a:rPr lang="en-US" sz="1600" smtClean="0">
                <a:latin typeface="Rockwell" pitchFamily="18" charset="0"/>
              </a:rPr>
              <a:t>  </a:t>
            </a:r>
            <a:r>
              <a:rPr lang="en-US" sz="2000" smtClean="0">
                <a:latin typeface="Rockwell" pitchFamily="18" charset="0"/>
              </a:rPr>
              <a:t>The distance at which radio signals between two points are effectively blocked by the curvature of the Earth is the radio horizon.</a:t>
            </a:r>
          </a:p>
          <a:p>
            <a:pPr lvl="1" eaLnBrk="1" hangingPunct="1">
              <a:lnSpc>
                <a:spcPct val="80000"/>
              </a:lnSpc>
            </a:pPr>
            <a:endParaRPr lang="en-US" sz="900" smtClean="0">
              <a:latin typeface="Rockwell" pitchFamily="18" charset="0"/>
            </a:endParaRPr>
          </a:p>
          <a:p>
            <a:pPr lvl="3" eaLnBrk="1" hangingPunct="1">
              <a:lnSpc>
                <a:spcPct val="80000"/>
              </a:lnSpc>
            </a:pPr>
            <a:r>
              <a:rPr lang="en-US" sz="1600" smtClean="0">
                <a:solidFill>
                  <a:srgbClr val="FF0000"/>
                </a:solidFill>
                <a:latin typeface="Rockwell" pitchFamily="18" charset="0"/>
              </a:rPr>
              <a:t>VHF &amp; UHF radio signals will generally travel “line of sight.”</a:t>
            </a:r>
          </a:p>
          <a:p>
            <a:pPr lvl="3" eaLnBrk="1" hangingPunct="1">
              <a:lnSpc>
                <a:spcPct val="80000"/>
              </a:lnSpc>
            </a:pPr>
            <a:r>
              <a:rPr lang="en-US" sz="1600" smtClean="0">
                <a:solidFill>
                  <a:srgbClr val="FF0000"/>
                </a:solidFill>
                <a:latin typeface="Rockwell" pitchFamily="18" charset="0"/>
              </a:rPr>
              <a:t>VHF &amp; UHF radio signals are blocked by the curvature of the Earth.</a:t>
            </a:r>
          </a:p>
          <a:p>
            <a:pPr lvl="3" eaLnBrk="1" hangingPunct="1">
              <a:lnSpc>
                <a:spcPct val="80000"/>
              </a:lnSpc>
            </a:pPr>
            <a:endParaRPr lang="en-US" sz="1600" smtClean="0">
              <a:solidFill>
                <a:srgbClr val="FF0000"/>
              </a:solidFill>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9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r>
              <a:rPr lang="en-US" sz="1000" smtClean="0">
                <a:latin typeface="Rockwell" pitchFamily="18" charset="0"/>
              </a:rPr>
              <a:t>T3C11</a:t>
            </a:r>
            <a:r>
              <a:rPr lang="en-US" sz="1600" smtClean="0">
                <a:latin typeface="Rockwell" pitchFamily="18" charset="0"/>
              </a:rPr>
              <a:t>  </a:t>
            </a:r>
            <a:r>
              <a:rPr lang="en-US" sz="1800" smtClean="0">
                <a:latin typeface="Rockwell" pitchFamily="18" charset="0"/>
              </a:rPr>
              <a:t>VHF and UHF radio signals usually travel somewhat farther than the visual line of sight distance between two stations because the Earth seems less curved to radio waves than to light.</a:t>
            </a:r>
          </a:p>
          <a:p>
            <a:pPr lvl="1" eaLnBrk="1" hangingPunct="1">
              <a:lnSpc>
                <a:spcPct val="80000"/>
              </a:lnSpc>
            </a:pPr>
            <a:endParaRPr lang="en-US" sz="1200" smtClean="0">
              <a:latin typeface="Rockwell" pitchFamily="18" charset="0"/>
            </a:endParaRPr>
          </a:p>
          <a:p>
            <a:pPr lvl="4" eaLnBrk="1" hangingPunct="1">
              <a:lnSpc>
                <a:spcPct val="80000"/>
              </a:lnSpc>
            </a:pPr>
            <a:r>
              <a:rPr lang="en-US" sz="1600" smtClean="0">
                <a:solidFill>
                  <a:srgbClr val="FF0000"/>
                </a:solidFill>
                <a:latin typeface="Rockwell" pitchFamily="18" charset="0"/>
              </a:rPr>
              <a:t>the Earth seems less curved to VHF and UHF radio signals.</a:t>
            </a:r>
          </a:p>
          <a:p>
            <a:pPr lvl="3" eaLnBrk="1" hangingPunct="1">
              <a:lnSpc>
                <a:spcPct val="80000"/>
              </a:lnSpc>
            </a:pPr>
            <a:endParaRPr lang="en-US" sz="1200" smtClean="0">
              <a:solidFill>
                <a:srgbClr val="FF0000"/>
              </a:solidFill>
              <a:latin typeface="Rockwell" pitchFamily="18" charset="0"/>
            </a:endParaRPr>
          </a:p>
          <a:p>
            <a:pPr lvl="3" eaLnBrk="1" hangingPunct="1">
              <a:lnSpc>
                <a:spcPct val="80000"/>
              </a:lnSpc>
            </a:pPr>
            <a:endParaRPr lang="en-US" sz="1200" smtClean="0">
              <a:solidFill>
                <a:srgbClr val="FF0000"/>
              </a:solidFill>
              <a:latin typeface="Rockwell" pitchFamily="18" charset="0"/>
            </a:endParaRPr>
          </a:p>
          <a:p>
            <a:pPr lvl="3" eaLnBrk="1" hangingPunct="1">
              <a:lnSpc>
                <a:spcPct val="80000"/>
              </a:lnSpc>
            </a:pPr>
            <a:endParaRPr lang="en-US" sz="1200" smtClean="0">
              <a:solidFill>
                <a:srgbClr val="FF0000"/>
              </a:solidFill>
              <a:latin typeface="Rockwell" pitchFamily="18" charset="0"/>
            </a:endParaRPr>
          </a:p>
          <a:p>
            <a:pPr lvl="3" eaLnBrk="1" hangingPunct="1">
              <a:lnSpc>
                <a:spcPct val="80000"/>
              </a:lnSpc>
            </a:pPr>
            <a:endParaRPr lang="en-US" sz="1200" smtClean="0">
              <a:solidFill>
                <a:srgbClr val="FF0000"/>
              </a:solidFill>
              <a:latin typeface="Rockwell" pitchFamily="18" charset="0"/>
            </a:endParaRPr>
          </a:p>
          <a:p>
            <a:pPr lvl="3" eaLnBrk="1" hangingPunct="1">
              <a:lnSpc>
                <a:spcPct val="80000"/>
              </a:lnSpc>
            </a:pPr>
            <a:endParaRPr lang="en-US" sz="1200" smtClean="0">
              <a:solidFill>
                <a:srgbClr val="FF0000"/>
              </a:solidFill>
              <a:latin typeface="Rockwell" pitchFamily="18" charset="0"/>
            </a:endParaRPr>
          </a:p>
          <a:p>
            <a:pPr lvl="3" eaLnBrk="1" hangingPunct="1">
              <a:lnSpc>
                <a:spcPct val="80000"/>
              </a:lnSpc>
            </a:pPr>
            <a:endParaRPr lang="en-US" sz="1200" smtClean="0">
              <a:solidFill>
                <a:srgbClr val="FF0000"/>
              </a:solidFill>
              <a:latin typeface="Rockwell" pitchFamily="18" charset="0"/>
            </a:endParaRPr>
          </a:p>
          <a:p>
            <a:pPr lvl="3" eaLnBrk="1" hangingPunct="1">
              <a:lnSpc>
                <a:spcPct val="80000"/>
              </a:lnSpc>
            </a:pPr>
            <a:endParaRPr lang="en-US" sz="1200" smtClean="0">
              <a:solidFill>
                <a:srgbClr val="FF0000"/>
              </a:solidFill>
              <a:latin typeface="Rockwell" pitchFamily="18" charset="0"/>
            </a:endParaRPr>
          </a:p>
          <a:p>
            <a:pPr lvl="3" eaLnBrk="1" hangingPunct="1">
              <a:lnSpc>
                <a:spcPct val="80000"/>
              </a:lnSpc>
            </a:pPr>
            <a:endParaRPr lang="en-US" sz="1200" smtClean="0">
              <a:solidFill>
                <a:srgbClr val="FF0000"/>
              </a:solidFill>
              <a:latin typeface="Rockwell" pitchFamily="18" charset="0"/>
            </a:endParaRPr>
          </a:p>
          <a:p>
            <a:pPr lvl="1" eaLnBrk="1" hangingPunct="1">
              <a:lnSpc>
                <a:spcPct val="80000"/>
              </a:lnSpc>
            </a:pPr>
            <a:endParaRPr lang="en-US" sz="2000" smtClean="0">
              <a:latin typeface="Rockwell" pitchFamily="18" charset="0"/>
            </a:endParaRPr>
          </a:p>
          <a:p>
            <a:pPr lvl="1" eaLnBrk="1" hangingPunct="1">
              <a:lnSpc>
                <a:spcPct val="80000"/>
              </a:lnSpc>
            </a:pPr>
            <a:endParaRPr lang="en-US" sz="2400" smtClean="0">
              <a:solidFill>
                <a:srgbClr val="FF0000"/>
              </a:solidFill>
              <a:latin typeface="Rockwell" pitchFamily="18" charset="0"/>
            </a:endParaRPr>
          </a:p>
          <a:p>
            <a:pPr lvl="1" eaLnBrk="1" hangingPunct="1">
              <a:lnSpc>
                <a:spcPct val="80000"/>
              </a:lnSpc>
            </a:pPr>
            <a:endParaRPr lang="en-US" smtClean="0">
              <a:latin typeface="Rockwell" pitchFamily="18" charset="0"/>
            </a:endParaRPr>
          </a:p>
        </p:txBody>
      </p:sp>
      <p:pic>
        <p:nvPicPr>
          <p:cNvPr id="718853" name="Picture 4" descr="radiohorizon"/>
          <p:cNvPicPr>
            <a:picLocks noChangeAspect="1" noChangeArrowheads="1"/>
          </p:cNvPicPr>
          <p:nvPr/>
        </p:nvPicPr>
        <p:blipFill>
          <a:blip r:embed="rId2" cstate="print"/>
          <a:srcRect/>
          <a:stretch>
            <a:fillRect/>
          </a:stretch>
        </p:blipFill>
        <p:spPr bwMode="auto">
          <a:xfrm>
            <a:off x="1844675" y="3352800"/>
            <a:ext cx="5322888" cy="1806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23011">
                                            <p:txEl>
                                              <p:pRg st="0" end="0"/>
                                            </p:txEl>
                                          </p:spTgt>
                                        </p:tgtEl>
                                        <p:attrNameLst>
                                          <p:attrName>style.visibility</p:attrName>
                                        </p:attrNameLst>
                                      </p:cBhvr>
                                      <p:to>
                                        <p:strVal val="visible"/>
                                      </p:to>
                                    </p:set>
                                    <p:animEffect transition="in" filter="wipe(up)">
                                      <p:cBhvr>
                                        <p:cTn id="7" dur="500"/>
                                        <p:tgtEl>
                                          <p:spTgt spid="1323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23011">
                                            <p:txEl>
                                              <p:pRg st="2" end="2"/>
                                            </p:txEl>
                                          </p:spTgt>
                                        </p:tgtEl>
                                        <p:attrNameLst>
                                          <p:attrName>style.visibility</p:attrName>
                                        </p:attrNameLst>
                                      </p:cBhvr>
                                      <p:to>
                                        <p:strVal val="visible"/>
                                      </p:to>
                                    </p:set>
                                    <p:animEffect transition="in" filter="wipe(left)">
                                      <p:cBhvr>
                                        <p:cTn id="12" dur="500"/>
                                        <p:tgtEl>
                                          <p:spTgt spid="13230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23011">
                                            <p:txEl>
                                              <p:pRg st="4" end="4"/>
                                            </p:txEl>
                                          </p:spTgt>
                                        </p:tgtEl>
                                        <p:attrNameLst>
                                          <p:attrName>style.visibility</p:attrName>
                                        </p:attrNameLst>
                                      </p:cBhvr>
                                      <p:to>
                                        <p:strVal val="visible"/>
                                      </p:to>
                                    </p:set>
                                    <p:animEffect transition="in" filter="wipe(left)">
                                      <p:cBhvr>
                                        <p:cTn id="17" dur="500"/>
                                        <p:tgtEl>
                                          <p:spTgt spid="132301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23011">
                                            <p:txEl>
                                              <p:pRg st="5" end="5"/>
                                            </p:txEl>
                                          </p:spTgt>
                                        </p:tgtEl>
                                        <p:attrNameLst>
                                          <p:attrName>style.visibility</p:attrName>
                                        </p:attrNameLst>
                                      </p:cBhvr>
                                      <p:to>
                                        <p:strVal val="visible"/>
                                      </p:to>
                                    </p:set>
                                    <p:animEffect transition="in" filter="wipe(left)">
                                      <p:cBhvr>
                                        <p:cTn id="22" dur="500"/>
                                        <p:tgtEl>
                                          <p:spTgt spid="132301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18853"/>
                                        </p:tgtEl>
                                        <p:attrNameLst>
                                          <p:attrName>style.visibility</p:attrName>
                                        </p:attrNameLst>
                                      </p:cBhvr>
                                      <p:to>
                                        <p:strVal val="visible"/>
                                      </p:to>
                                    </p:set>
                                    <p:animEffect transition="in" filter="wipe(left)">
                                      <p:cBhvr>
                                        <p:cTn id="27" dur="500"/>
                                        <p:tgtEl>
                                          <p:spTgt spid="71885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23011">
                                            <p:txEl>
                                              <p:pRg st="22" end="22"/>
                                            </p:txEl>
                                          </p:spTgt>
                                        </p:tgtEl>
                                        <p:attrNameLst>
                                          <p:attrName>style.visibility</p:attrName>
                                        </p:attrNameLst>
                                      </p:cBhvr>
                                      <p:to>
                                        <p:strVal val="visible"/>
                                      </p:to>
                                    </p:set>
                                    <p:animEffect transition="in" filter="wipe(left)">
                                      <p:cBhvr>
                                        <p:cTn id="32" dur="500"/>
                                        <p:tgtEl>
                                          <p:spTgt spid="1323011">
                                            <p:txEl>
                                              <p:pRg st="22" end="2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323011">
                                            <p:txEl>
                                              <p:pRg st="24" end="24"/>
                                            </p:txEl>
                                          </p:spTgt>
                                        </p:tgtEl>
                                        <p:attrNameLst>
                                          <p:attrName>style.visibility</p:attrName>
                                        </p:attrNameLst>
                                      </p:cBhvr>
                                      <p:to>
                                        <p:strVal val="visible"/>
                                      </p:to>
                                    </p:set>
                                    <p:animEffect transition="in" filter="wipe(down)">
                                      <p:cBhvr>
                                        <p:cTn id="37" dur="500"/>
                                        <p:tgtEl>
                                          <p:spTgt spid="1323011">
                                            <p:txEl>
                                              <p:pRg st="24" end="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1346200" y="395288"/>
            <a:ext cx="6643688" cy="3649662"/>
          </a:xfrm>
        </p:spPr>
        <p:txBody>
          <a:bodyPr lIns="0" tIns="0" rIns="0" bIns="0" anchor="ct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smtClean="0"/>
              <a:t>Element 2 Technician Class </a:t>
            </a:r>
            <a:br>
              <a:rPr lang="en-GB" sz="3600" b="1" smtClean="0"/>
            </a:br>
            <a:r>
              <a:rPr lang="en-GB" sz="3600" b="1" smtClean="0"/>
              <a:t>Question Pool</a:t>
            </a:r>
            <a:br>
              <a:rPr lang="en-GB" sz="3600" b="1" smtClean="0"/>
            </a:br>
            <a:r>
              <a:rPr lang="en-GB" sz="3600" b="1" smtClean="0">
                <a:solidFill>
                  <a:srgbClr val="FF3300"/>
                </a:solidFill>
              </a:rPr>
              <a:t/>
            </a:r>
            <a:br>
              <a:rPr lang="en-GB" sz="3600" b="1" smtClean="0">
                <a:solidFill>
                  <a:srgbClr val="FF3300"/>
                </a:solidFill>
              </a:rPr>
            </a:br>
            <a:r>
              <a:rPr lang="en-GB" sz="3600" b="1" smtClean="0">
                <a:solidFill>
                  <a:srgbClr val="FF3300"/>
                </a:solidFill>
              </a:rPr>
              <a:t>T3</a:t>
            </a:r>
            <a:br>
              <a:rPr lang="en-GB" sz="3600" b="1" smtClean="0">
                <a:solidFill>
                  <a:srgbClr val="FF3300"/>
                </a:solidFill>
              </a:rPr>
            </a:br>
            <a:r>
              <a:rPr lang="en-GB" sz="2800" b="1" smtClean="0">
                <a:solidFill>
                  <a:srgbClr val="FF3300"/>
                </a:solidFill>
              </a:rPr>
              <a:t>Radio wave characteristics, radio and electromagnetic properties, propagation modes</a:t>
            </a:r>
            <a:br>
              <a:rPr lang="en-GB" sz="2800" b="1" smtClean="0">
                <a:solidFill>
                  <a:srgbClr val="FF3300"/>
                </a:solidFill>
              </a:rPr>
            </a:br>
            <a:r>
              <a:rPr lang="en-GB" sz="3600" b="1" smtClean="0">
                <a:solidFill>
                  <a:srgbClr val="FF3300"/>
                </a:solidFill>
              </a:rPr>
              <a:t/>
            </a:r>
            <a:br>
              <a:rPr lang="en-GB" sz="3600" b="1" smtClean="0">
                <a:solidFill>
                  <a:srgbClr val="FF3300"/>
                </a:solidFill>
              </a:rPr>
            </a:br>
            <a:r>
              <a:rPr lang="en-GB" sz="2400" b="1" smtClean="0">
                <a:solidFill>
                  <a:srgbClr val="FF3300"/>
                </a:solidFill>
              </a:rPr>
              <a:t>[3 Exam Questions – 3 Groups]</a:t>
            </a:r>
          </a:p>
        </p:txBody>
      </p:sp>
      <p:sp>
        <p:nvSpPr>
          <p:cNvPr id="175107" name="Text Box 3"/>
          <p:cNvSpPr txBox="1">
            <a:spLocks noChangeArrowheads="1"/>
          </p:cNvSpPr>
          <p:nvPr/>
        </p:nvSpPr>
        <p:spPr bwMode="auto">
          <a:xfrm>
            <a:off x="2306638" y="4735513"/>
            <a:ext cx="4648200" cy="1460500"/>
          </a:xfrm>
          <a:prstGeom prst="rect">
            <a:avLst/>
          </a:prstGeom>
          <a:noFill/>
          <a:ln w="9525">
            <a:noFill/>
            <a:miter lim="800000"/>
            <a:headEnd/>
            <a:tailEnd/>
          </a:ln>
          <a:effectLst/>
        </p:spPr>
        <p:txBody>
          <a:bodyPr lIns="0" tIns="0" rIns="0" bIns="0">
            <a:spAutoFit/>
          </a:bodyPr>
          <a:lstStyle/>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Valid July 1, 2010</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Through</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June 30, 2014</a:t>
            </a:r>
          </a:p>
        </p:txBody>
      </p:sp>
      <p:pic>
        <p:nvPicPr>
          <p:cNvPr id="175108" name="Picture 4" descr="2010 Tech Q&amp;A 3D cover"/>
          <p:cNvPicPr>
            <a:picLocks noChangeAspect="1" noChangeArrowheads="1"/>
          </p:cNvPicPr>
          <p:nvPr/>
        </p:nvPicPr>
        <p:blipFill>
          <a:blip r:embed="rId3" cstate="print"/>
          <a:srcRect/>
          <a:stretch>
            <a:fillRect/>
          </a:stretch>
        </p:blipFill>
        <p:spPr bwMode="auto">
          <a:xfrm>
            <a:off x="0" y="4311650"/>
            <a:ext cx="1838325" cy="2546350"/>
          </a:xfrm>
          <a:prstGeom prst="rect">
            <a:avLst/>
          </a:prstGeom>
          <a:noFill/>
          <a:ln w="9525">
            <a:noFill/>
            <a:miter lim="800000"/>
            <a:headEnd/>
            <a:tailEnd/>
          </a:ln>
        </p:spPr>
      </p:pic>
      <p:pic>
        <p:nvPicPr>
          <p:cNvPr id="175109" name="Picture 5" descr="DIAMOND_gold"/>
          <p:cNvPicPr>
            <a:picLocks noChangeAspect="1" noChangeArrowheads="1"/>
          </p:cNvPicPr>
          <p:nvPr/>
        </p:nvPicPr>
        <p:blipFill>
          <a:blip r:embed="rId4" cstate="print"/>
          <a:srcRect/>
          <a:stretch>
            <a:fillRect/>
          </a:stretch>
        </p:blipFill>
        <p:spPr bwMode="auto">
          <a:xfrm>
            <a:off x="8021638" y="4398963"/>
            <a:ext cx="1122362" cy="2459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6"/>
          <p:cNvSpPr>
            <a:spLocks noGrp="1"/>
          </p:cNvSpPr>
          <p:nvPr>
            <p:ph type="sldNum" sz="quarter" idx="12"/>
          </p:nvPr>
        </p:nvSpPr>
        <p:spPr>
          <a:noFill/>
          <a:ln>
            <a:miter lim="800000"/>
            <a:headEnd/>
            <a:tailEnd/>
          </a:ln>
        </p:spPr>
        <p:txBody>
          <a:bodyPr/>
          <a:lstStyle/>
          <a:p>
            <a:fld id="{FE624CAC-0426-4DB5-A932-16B176AE5167}" type="slidenum">
              <a:rPr lang="en-US"/>
              <a:pPr/>
              <a:t>17</a:t>
            </a:fld>
            <a:endParaRPr lang="en-US"/>
          </a:p>
        </p:txBody>
      </p:sp>
      <p:sp>
        <p:nvSpPr>
          <p:cNvPr id="19459" name="Rectangle 2"/>
          <p:cNvSpPr>
            <a:spLocks noGrp="1" noChangeArrowheads="1"/>
          </p:cNvSpPr>
          <p:nvPr>
            <p:ph type="title"/>
          </p:nvPr>
        </p:nvSpPr>
        <p:spPr/>
        <p:txBody>
          <a:bodyPr/>
          <a:lstStyle/>
          <a:p>
            <a:pPr eaLnBrk="1" hangingPunct="1"/>
            <a:r>
              <a:rPr lang="en-US" sz="2600" b="1" smtClean="0">
                <a:latin typeface="Rockwell" pitchFamily="18" charset="0"/>
              </a:rPr>
              <a:t>T1D: </a:t>
            </a:r>
            <a:r>
              <a:rPr lang="en-US" sz="1800" b="1" smtClean="0"/>
              <a:t>	</a:t>
            </a:r>
            <a:r>
              <a:rPr lang="en-US" sz="1600" b="1" smtClean="0">
                <a:latin typeface="Rockwell" pitchFamily="18" charset="0"/>
              </a:rPr>
              <a:t>Authorized and prohibited transmissions</a:t>
            </a:r>
            <a:r>
              <a:rPr lang="en-US" sz="1800" b="1" smtClean="0">
                <a:solidFill>
                  <a:srgbClr val="0099FF"/>
                </a:solidFill>
              </a:rPr>
              <a:t>			         	</a:t>
            </a:r>
          </a:p>
        </p:txBody>
      </p:sp>
      <p:sp>
        <p:nvSpPr>
          <p:cNvPr id="485379" name="Rectangle 3"/>
          <p:cNvSpPr>
            <a:spLocks noGrp="1" noChangeArrowheads="1"/>
          </p:cNvSpPr>
          <p:nvPr>
            <p:ph type="body" sz="half" idx="1"/>
          </p:nvPr>
        </p:nvSpPr>
        <p:spPr>
          <a:xfrm>
            <a:off x="269875" y="1547813"/>
            <a:ext cx="8564563" cy="3624262"/>
          </a:xfrm>
        </p:spPr>
        <p:txBody>
          <a:bodyPr/>
          <a:lstStyle/>
          <a:p>
            <a:pPr lvl="1" eaLnBrk="1" hangingPunct="1"/>
            <a:r>
              <a:rPr lang="en-US" sz="1200" smtClean="0">
                <a:latin typeface="Rockwell" pitchFamily="18" charset="0"/>
              </a:rPr>
              <a:t>T1D1</a:t>
            </a:r>
            <a:r>
              <a:rPr lang="en-US" sz="2000" smtClean="0">
                <a:latin typeface="Rockwell" pitchFamily="18" charset="0"/>
              </a:rPr>
              <a:t>   FCC-licensed amateur are prohibited from exchanging communications with any country whose administration has notified the ITU that it objects to communications with FCC-licensed amateur stations.</a:t>
            </a:r>
          </a:p>
          <a:p>
            <a:pPr lvl="1" eaLnBrk="1" hangingPunct="1"/>
            <a:r>
              <a:rPr lang="en-US" sz="1200" smtClean="0">
                <a:latin typeface="Rockwell" pitchFamily="18" charset="0"/>
              </a:rPr>
              <a:t>T1D2</a:t>
            </a:r>
            <a:r>
              <a:rPr lang="en-US" sz="1400" smtClean="0">
                <a:latin typeface="Rockwell" pitchFamily="18" charset="0"/>
              </a:rPr>
              <a:t>   </a:t>
            </a:r>
            <a:r>
              <a:rPr lang="en-US" sz="2000" smtClean="0">
                <a:latin typeface="Rockwell" pitchFamily="18" charset="0"/>
              </a:rPr>
              <a:t>Only during an Armed Forces Day Communications Test may an FCC-licensed amateur station exchange messages with a U.S. military station.</a:t>
            </a:r>
          </a:p>
          <a:p>
            <a:pPr lvl="1" eaLnBrk="1" hangingPunct="1"/>
            <a:r>
              <a:rPr lang="en-US" sz="1200" smtClean="0">
                <a:latin typeface="Rockwell" pitchFamily="18" charset="0"/>
              </a:rPr>
              <a:t>T1D3</a:t>
            </a:r>
            <a:r>
              <a:rPr lang="en-US" sz="2000" smtClean="0">
                <a:latin typeface="Rockwell" pitchFamily="18" charset="0"/>
              </a:rPr>
              <a:t>  The transmission of codes or ciphers is allowed to hide the meaning of a message transmitted by an amateur station only when transmitting control commands to space stations or radio control craft.</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buFontTx/>
              <a:buNone/>
            </a:pPr>
            <a:endParaRPr lang="en-US" sz="2000" smtClean="0">
              <a:latin typeface="Rockwell" pitchFamily="18" charset="0"/>
            </a:endParaRPr>
          </a:p>
          <a:p>
            <a:pPr lvl="1" eaLnBrk="1" hangingPunct="1"/>
            <a:endParaRPr lang="en-US" sz="2000" smtClean="0">
              <a:latin typeface="Rockwell" pitchFamily="18" charset="0"/>
            </a:endParaRPr>
          </a:p>
        </p:txBody>
      </p:sp>
      <p:graphicFrame>
        <p:nvGraphicFramePr>
          <p:cNvPr id="2787334" name="Object 6"/>
          <p:cNvGraphicFramePr>
            <a:graphicFrameLocks noChangeAspect="1"/>
          </p:cNvGraphicFramePr>
          <p:nvPr>
            <p:ph sz="half" idx="2"/>
          </p:nvPr>
        </p:nvGraphicFramePr>
        <p:xfrm>
          <a:off x="2997200" y="4870450"/>
          <a:ext cx="1920875" cy="1739900"/>
        </p:xfrm>
        <a:graphic>
          <a:graphicData uri="http://schemas.openxmlformats.org/presentationml/2006/ole">
            <p:oleObj spid="_x0000_s19461" name="Document" r:id="rId3" imgW="2727982" imgH="2468972" progId="Word.Document.8">
              <p:embed/>
            </p:oleObj>
          </a:graphicData>
        </a:graphic>
      </p:graphicFrame>
      <p:pic>
        <p:nvPicPr>
          <p:cNvPr id="262154" name="Picture 10" descr="Radio Controlled device"/>
          <p:cNvPicPr>
            <a:picLocks noChangeAspect="1" noChangeArrowheads="1"/>
          </p:cNvPicPr>
          <p:nvPr/>
        </p:nvPicPr>
        <p:blipFill>
          <a:blip r:embed="rId4" cstate="print"/>
          <a:srcRect/>
          <a:stretch>
            <a:fillRect/>
          </a:stretch>
        </p:blipFill>
        <p:spPr bwMode="auto">
          <a:xfrm>
            <a:off x="6300788" y="4811713"/>
            <a:ext cx="1651000" cy="1804987"/>
          </a:xfrm>
          <a:prstGeom prst="rect">
            <a:avLst/>
          </a:prstGeom>
          <a:noFill/>
          <a:ln w="9525">
            <a:noFill/>
            <a:miter lim="800000"/>
            <a:headEnd/>
            <a:tailEnd/>
          </a:ln>
        </p:spPr>
      </p:pic>
      <p:sp>
        <p:nvSpPr>
          <p:cNvPr id="485383" name="Text Box 7"/>
          <p:cNvSpPr txBox="1">
            <a:spLocks noChangeArrowheads="1"/>
          </p:cNvSpPr>
          <p:nvPr/>
        </p:nvSpPr>
        <p:spPr bwMode="auto">
          <a:xfrm>
            <a:off x="2036763" y="6116638"/>
            <a:ext cx="1152525" cy="581025"/>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600">
                <a:solidFill>
                  <a:srgbClr val="FF0000"/>
                </a:solidFill>
                <a:latin typeface="Rockwell" pitchFamily="18" charset="0"/>
              </a:rPr>
              <a:t>Space station</a:t>
            </a:r>
          </a:p>
        </p:txBody>
      </p:sp>
      <p:sp>
        <p:nvSpPr>
          <p:cNvPr id="485384" name="Text Box 8"/>
          <p:cNvSpPr txBox="1">
            <a:spLocks noChangeArrowheads="1"/>
          </p:cNvSpPr>
          <p:nvPr/>
        </p:nvSpPr>
        <p:spPr bwMode="auto">
          <a:xfrm>
            <a:off x="5148263" y="5848350"/>
            <a:ext cx="1152525" cy="825500"/>
          </a:xfrm>
          <a:prstGeom prst="rect">
            <a:avLst/>
          </a:prstGeom>
          <a:noFill/>
          <a:ln w="12700" cap="sq">
            <a:noFill/>
            <a:miter lim="800000"/>
            <a:headEnd type="none" w="sm" len="sm"/>
            <a:tailEnd type="none" w="sm" len="sm"/>
          </a:ln>
          <a:effectLst/>
        </p:spPr>
        <p:txBody>
          <a:bodyPr>
            <a:spAutoFit/>
          </a:bodyPr>
          <a:lstStyle/>
          <a:p>
            <a:pPr algn="r">
              <a:spcBef>
                <a:spcPct val="50000"/>
              </a:spcBef>
            </a:pPr>
            <a:r>
              <a:rPr lang="en-US" sz="1600">
                <a:solidFill>
                  <a:srgbClr val="FF0000"/>
                </a:solidFill>
                <a:latin typeface="Rockwell" pitchFamily="18" charset="0"/>
              </a:rPr>
              <a:t>Radio control craft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85379">
                                            <p:txEl>
                                              <p:pRg st="0" end="0"/>
                                            </p:txEl>
                                          </p:spTgt>
                                        </p:tgtEl>
                                        <p:attrNameLst>
                                          <p:attrName>style.visibility</p:attrName>
                                        </p:attrNameLst>
                                      </p:cBhvr>
                                      <p:to>
                                        <p:strVal val="visible"/>
                                      </p:to>
                                    </p:set>
                                    <p:animEffect transition="in" filter="wipe(up)">
                                      <p:cBhvr>
                                        <p:cTn id="7" dur="500"/>
                                        <p:tgtEl>
                                          <p:spTgt spid="485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85379">
                                            <p:txEl>
                                              <p:pRg st="1" end="1"/>
                                            </p:txEl>
                                          </p:spTgt>
                                        </p:tgtEl>
                                        <p:attrNameLst>
                                          <p:attrName>style.visibility</p:attrName>
                                        </p:attrNameLst>
                                      </p:cBhvr>
                                      <p:to>
                                        <p:strVal val="visible"/>
                                      </p:to>
                                    </p:set>
                                    <p:animEffect transition="in" filter="wipe(left)">
                                      <p:cBhvr>
                                        <p:cTn id="12" dur="500"/>
                                        <p:tgtEl>
                                          <p:spTgt spid="4853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85379">
                                            <p:txEl>
                                              <p:pRg st="2" end="2"/>
                                            </p:txEl>
                                          </p:spTgt>
                                        </p:tgtEl>
                                        <p:attrNameLst>
                                          <p:attrName>style.visibility</p:attrName>
                                        </p:attrNameLst>
                                      </p:cBhvr>
                                      <p:to>
                                        <p:strVal val="visible"/>
                                      </p:to>
                                    </p:set>
                                    <p:animEffect transition="in" filter="wipe(left)">
                                      <p:cBhvr>
                                        <p:cTn id="17" dur="500"/>
                                        <p:tgtEl>
                                          <p:spTgt spid="485379">
                                            <p:txEl>
                                              <p:pRg st="2" end="2"/>
                                            </p:txEl>
                                          </p:spTgt>
                                        </p:tgtEl>
                                      </p:cBhvr>
                                    </p:animEffect>
                                  </p:childTnLst>
                                </p:cTn>
                              </p:par>
                            </p:childTnLst>
                          </p:cTn>
                        </p:par>
                        <p:par>
                          <p:cTn id="18" fill="hold" nodeType="afterGroup">
                            <p:stCondLst>
                              <p:cond delay="500"/>
                            </p:stCondLst>
                            <p:childTnLst>
                              <p:par>
                                <p:cTn id="19" presetID="2" presetClass="entr" presetSubtype="4" fill="hold" nodeType="afterEffect">
                                  <p:stCondLst>
                                    <p:cond delay="0"/>
                                  </p:stCondLst>
                                  <p:childTnLst>
                                    <p:set>
                                      <p:cBhvr>
                                        <p:cTn id="20" dur="1" fill="hold">
                                          <p:stCondLst>
                                            <p:cond delay="0"/>
                                          </p:stCondLst>
                                        </p:cTn>
                                        <p:tgtEl>
                                          <p:spTgt spid="2787334"/>
                                        </p:tgtEl>
                                        <p:attrNameLst>
                                          <p:attrName>style.visibility</p:attrName>
                                        </p:attrNameLst>
                                      </p:cBhvr>
                                      <p:to>
                                        <p:strVal val="visible"/>
                                      </p:to>
                                    </p:set>
                                    <p:anim calcmode="lin" valueType="num">
                                      <p:cBhvr additive="base">
                                        <p:cTn id="21" dur="500" fill="hold"/>
                                        <p:tgtEl>
                                          <p:spTgt spid="2787334"/>
                                        </p:tgtEl>
                                        <p:attrNameLst>
                                          <p:attrName>ppt_x</p:attrName>
                                        </p:attrNameLst>
                                      </p:cBhvr>
                                      <p:tavLst>
                                        <p:tav tm="0">
                                          <p:val>
                                            <p:strVal val="#ppt_x"/>
                                          </p:val>
                                        </p:tav>
                                        <p:tav tm="100000">
                                          <p:val>
                                            <p:strVal val="#ppt_x"/>
                                          </p:val>
                                        </p:tav>
                                      </p:tavLst>
                                    </p:anim>
                                    <p:anim calcmode="lin" valueType="num">
                                      <p:cBhvr additive="base">
                                        <p:cTn id="22" dur="500" fill="hold"/>
                                        <p:tgtEl>
                                          <p:spTgt spid="278733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85383"/>
                                        </p:tgtEl>
                                        <p:attrNameLst>
                                          <p:attrName>style.visibility</p:attrName>
                                        </p:attrNameLst>
                                      </p:cBhvr>
                                      <p:to>
                                        <p:strVal val="visible"/>
                                      </p:to>
                                    </p:set>
                                    <p:anim calcmode="lin" valueType="num">
                                      <p:cBhvr additive="base">
                                        <p:cTn id="25" dur="500" fill="hold"/>
                                        <p:tgtEl>
                                          <p:spTgt spid="485383"/>
                                        </p:tgtEl>
                                        <p:attrNameLst>
                                          <p:attrName>ppt_x</p:attrName>
                                        </p:attrNameLst>
                                      </p:cBhvr>
                                      <p:tavLst>
                                        <p:tav tm="0">
                                          <p:val>
                                            <p:strVal val="#ppt_x"/>
                                          </p:val>
                                        </p:tav>
                                        <p:tav tm="100000">
                                          <p:val>
                                            <p:strVal val="#ppt_x"/>
                                          </p:val>
                                        </p:tav>
                                      </p:tavLst>
                                    </p:anim>
                                    <p:anim calcmode="lin" valueType="num">
                                      <p:cBhvr additive="base">
                                        <p:cTn id="26" dur="500" fill="hold"/>
                                        <p:tgtEl>
                                          <p:spTgt spid="48538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2154"/>
                                        </p:tgtEl>
                                        <p:attrNameLst>
                                          <p:attrName>style.visibility</p:attrName>
                                        </p:attrNameLst>
                                      </p:cBhvr>
                                      <p:to>
                                        <p:strVal val="visible"/>
                                      </p:to>
                                    </p:set>
                                    <p:anim calcmode="lin" valueType="num">
                                      <p:cBhvr additive="base">
                                        <p:cTn id="29" dur="500" fill="hold"/>
                                        <p:tgtEl>
                                          <p:spTgt spid="262154"/>
                                        </p:tgtEl>
                                        <p:attrNameLst>
                                          <p:attrName>ppt_x</p:attrName>
                                        </p:attrNameLst>
                                      </p:cBhvr>
                                      <p:tavLst>
                                        <p:tav tm="0">
                                          <p:val>
                                            <p:strVal val="#ppt_x"/>
                                          </p:val>
                                        </p:tav>
                                        <p:tav tm="100000">
                                          <p:val>
                                            <p:strVal val="#ppt_x"/>
                                          </p:val>
                                        </p:tav>
                                      </p:tavLst>
                                    </p:anim>
                                    <p:anim calcmode="lin" valueType="num">
                                      <p:cBhvr additive="base">
                                        <p:cTn id="30" dur="500" fill="hold"/>
                                        <p:tgtEl>
                                          <p:spTgt spid="26215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85384"/>
                                        </p:tgtEl>
                                        <p:attrNameLst>
                                          <p:attrName>style.visibility</p:attrName>
                                        </p:attrNameLst>
                                      </p:cBhvr>
                                      <p:to>
                                        <p:strVal val="visible"/>
                                      </p:to>
                                    </p:set>
                                    <p:anim calcmode="lin" valueType="num">
                                      <p:cBhvr additive="base">
                                        <p:cTn id="33" dur="500" fill="hold"/>
                                        <p:tgtEl>
                                          <p:spTgt spid="485384"/>
                                        </p:tgtEl>
                                        <p:attrNameLst>
                                          <p:attrName>ppt_x</p:attrName>
                                        </p:attrNameLst>
                                      </p:cBhvr>
                                      <p:tavLst>
                                        <p:tav tm="0">
                                          <p:val>
                                            <p:strVal val="#ppt_x"/>
                                          </p:val>
                                        </p:tav>
                                        <p:tav tm="100000">
                                          <p:val>
                                            <p:strVal val="#ppt_x"/>
                                          </p:val>
                                        </p:tav>
                                      </p:tavLst>
                                    </p:anim>
                                    <p:anim calcmode="lin" valueType="num">
                                      <p:cBhvr additive="base">
                                        <p:cTn id="34" dur="500" fill="hold"/>
                                        <p:tgtEl>
                                          <p:spTgt spid="4853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3" grpId="0"/>
      <p:bldP spid="48538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5"/>
          <p:cNvSpPr>
            <a:spLocks noGrp="1"/>
          </p:cNvSpPr>
          <p:nvPr>
            <p:ph type="sldNum" sz="quarter" idx="12"/>
          </p:nvPr>
        </p:nvSpPr>
        <p:spPr>
          <a:noFill/>
          <a:ln>
            <a:miter lim="800000"/>
            <a:headEnd/>
            <a:tailEnd/>
          </a:ln>
        </p:spPr>
        <p:txBody>
          <a:bodyPr/>
          <a:lstStyle/>
          <a:p>
            <a:fld id="{B7713B06-DA2F-46DE-B7B0-C1EF25233C15}" type="slidenum">
              <a:rPr lang="en-US"/>
              <a:pPr/>
              <a:t>170</a:t>
            </a:fld>
            <a:endParaRPr lang="en-US"/>
          </a:p>
        </p:txBody>
      </p:sp>
      <p:sp>
        <p:nvSpPr>
          <p:cNvPr id="176131" name="Rectangle 2"/>
          <p:cNvSpPr>
            <a:spLocks noGrp="1" noChangeArrowheads="1"/>
          </p:cNvSpPr>
          <p:nvPr>
            <p:ph type="title"/>
          </p:nvPr>
        </p:nvSpPr>
        <p:spPr>
          <a:xfrm>
            <a:off x="0" y="228600"/>
            <a:ext cx="9144000" cy="1050925"/>
          </a:xfrm>
        </p:spPr>
        <p:txBody>
          <a:bodyPr/>
          <a:lstStyle/>
          <a:p>
            <a:pPr eaLnBrk="1" hangingPunct="1">
              <a:tabLst>
                <a:tab pos="1376363" algn="l"/>
              </a:tabLst>
            </a:pPr>
            <a:r>
              <a:rPr lang="en-US" sz="3600" smtClean="0"/>
              <a:t>T3A01 	</a:t>
            </a:r>
            <a:r>
              <a:rPr lang="en-US" sz="2200" smtClean="0">
                <a:latin typeface="Rockwell" pitchFamily="18" charset="0"/>
              </a:rPr>
              <a:t>What should you do if another operator reports 			that your station’s 2 meter signals were strong just 		a moment ago, but now they are weak or distorted?</a:t>
            </a:r>
          </a:p>
        </p:txBody>
      </p:sp>
      <p:sp>
        <p:nvSpPr>
          <p:cNvPr id="1326083" name="Rectangle 3"/>
          <p:cNvSpPr>
            <a:spLocks noGrp="1" noChangeArrowheads="1"/>
          </p:cNvSpPr>
          <p:nvPr>
            <p:ph type="body" idx="1"/>
          </p:nvPr>
        </p:nvSpPr>
        <p:spPr>
          <a:xfrm>
            <a:off x="762000" y="1981200"/>
            <a:ext cx="7772400" cy="3656013"/>
          </a:xfrm>
        </p:spPr>
        <p:txBody>
          <a:bodyPr/>
          <a:lstStyle/>
          <a:p>
            <a:pPr marL="995363" lvl="1" indent="-533400" eaLnBrk="1" hangingPunct="1">
              <a:lnSpc>
                <a:spcPct val="90000"/>
              </a:lnSpc>
              <a:buFontTx/>
              <a:buAutoNum type="alphaUcPeriod"/>
            </a:pPr>
            <a:r>
              <a:rPr lang="en-US" smtClean="0">
                <a:latin typeface="Rockwell" pitchFamily="18" charset="0"/>
              </a:rPr>
              <a:t>Change the batteries in your radio to a different type</a:t>
            </a:r>
          </a:p>
          <a:p>
            <a:pPr marL="995363" lvl="1" indent="-533400" eaLnBrk="1" hangingPunct="1">
              <a:lnSpc>
                <a:spcPct val="90000"/>
              </a:lnSpc>
              <a:buFontTx/>
              <a:buAutoNum type="alphaUcPeriod"/>
            </a:pPr>
            <a:r>
              <a:rPr lang="en-US" smtClean="0">
                <a:latin typeface="Rockwell" pitchFamily="18" charset="0"/>
              </a:rPr>
              <a:t>Turn on the CTCSS tone </a:t>
            </a:r>
          </a:p>
          <a:p>
            <a:pPr marL="995363" lvl="1" indent="-533400" eaLnBrk="1" hangingPunct="1">
              <a:lnSpc>
                <a:spcPct val="90000"/>
              </a:lnSpc>
              <a:buFontTx/>
              <a:buAutoNum type="alphaUcPeriod"/>
            </a:pPr>
            <a:r>
              <a:rPr lang="en-US" smtClean="0">
                <a:latin typeface="Rockwell" pitchFamily="18" charset="0"/>
              </a:rPr>
              <a:t>Ask the other operator to adjust his squelch control </a:t>
            </a:r>
          </a:p>
          <a:p>
            <a:pPr marL="995363" lvl="1" indent="-533400" eaLnBrk="1" hangingPunct="1">
              <a:lnSpc>
                <a:spcPct val="90000"/>
              </a:lnSpc>
              <a:buFontTx/>
              <a:buAutoNum type="alphaUcPeriod"/>
            </a:pPr>
            <a:r>
              <a:rPr lang="en-US" smtClean="0">
                <a:latin typeface="Rockwell" pitchFamily="18" charset="0"/>
              </a:rPr>
              <a:t>Try moving a few feet, as random reflections may be causing multi-path distortion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2608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2608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5"/>
          <p:cNvSpPr>
            <a:spLocks noGrp="1"/>
          </p:cNvSpPr>
          <p:nvPr>
            <p:ph type="sldNum" sz="quarter" idx="12"/>
          </p:nvPr>
        </p:nvSpPr>
        <p:spPr>
          <a:noFill/>
          <a:ln>
            <a:miter lim="800000"/>
            <a:headEnd/>
            <a:tailEnd/>
          </a:ln>
        </p:spPr>
        <p:txBody>
          <a:bodyPr/>
          <a:lstStyle/>
          <a:p>
            <a:fld id="{C83FD302-816C-4A5F-88E2-3A333E52AD0F}" type="slidenum">
              <a:rPr lang="en-US"/>
              <a:pPr/>
              <a:t>171</a:t>
            </a:fld>
            <a:endParaRPr lang="en-US"/>
          </a:p>
        </p:txBody>
      </p:sp>
      <p:sp>
        <p:nvSpPr>
          <p:cNvPr id="177155" name="Rectangle 2"/>
          <p:cNvSpPr>
            <a:spLocks noGrp="1" noChangeArrowheads="1"/>
          </p:cNvSpPr>
          <p:nvPr>
            <p:ph type="title"/>
          </p:nvPr>
        </p:nvSpPr>
        <p:spPr>
          <a:xfrm>
            <a:off x="0" y="228600"/>
            <a:ext cx="9144000" cy="1050925"/>
          </a:xfrm>
        </p:spPr>
        <p:txBody>
          <a:bodyPr/>
          <a:lstStyle/>
          <a:p>
            <a:pPr eaLnBrk="1" hangingPunct="1">
              <a:tabLst>
                <a:tab pos="1376363" algn="l"/>
              </a:tabLst>
            </a:pPr>
            <a:r>
              <a:rPr lang="en-US" sz="3600" smtClean="0"/>
              <a:t>T3A02		</a:t>
            </a:r>
            <a:r>
              <a:rPr lang="en-US" sz="2800" smtClean="0">
                <a:latin typeface="Rockwell" pitchFamily="18" charset="0"/>
              </a:rPr>
              <a:t>Why are UHF signals often more effective 		from inside buildings than VHF signals?</a:t>
            </a:r>
          </a:p>
        </p:txBody>
      </p:sp>
      <p:sp>
        <p:nvSpPr>
          <p:cNvPr id="132710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Change the batteries in your radio to a different type</a:t>
            </a:r>
          </a:p>
          <a:p>
            <a:pPr marL="995363" lvl="1" indent="-533400" eaLnBrk="1" hangingPunct="1">
              <a:buFontTx/>
              <a:buAutoNum type="alphaUcPeriod"/>
            </a:pPr>
            <a:r>
              <a:rPr lang="en-US" smtClean="0">
                <a:latin typeface="Rockwell" pitchFamily="18" charset="0"/>
              </a:rPr>
              <a:t>The shorter wavelength allows them to more easily penetrate the structure of buildings</a:t>
            </a:r>
          </a:p>
          <a:p>
            <a:pPr marL="995363" lvl="1" indent="-533400" eaLnBrk="1" hangingPunct="1">
              <a:buFontTx/>
              <a:buAutoNum type="alphaUcPeriod"/>
            </a:pPr>
            <a:r>
              <a:rPr lang="en-US" smtClean="0">
                <a:latin typeface="Rockwell" pitchFamily="18" charset="0"/>
              </a:rPr>
              <a:t>This is incorrect; VHF works better than UHF inside buildings</a:t>
            </a:r>
          </a:p>
          <a:p>
            <a:pPr marL="995363" lvl="1" indent="-533400" eaLnBrk="1" hangingPunct="1">
              <a:buFontTx/>
              <a:buAutoNum type="alphaUcPeriod"/>
            </a:pPr>
            <a:r>
              <a:rPr lang="en-US" smtClean="0">
                <a:latin typeface="Rockwell" pitchFamily="18" charset="0"/>
              </a:rPr>
              <a:t>UHF antennas are more efficient than VHF antennas</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2710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2710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5"/>
          <p:cNvSpPr>
            <a:spLocks noGrp="1"/>
          </p:cNvSpPr>
          <p:nvPr>
            <p:ph type="sldNum" sz="quarter" idx="12"/>
          </p:nvPr>
        </p:nvSpPr>
        <p:spPr>
          <a:noFill/>
          <a:ln>
            <a:miter lim="800000"/>
            <a:headEnd/>
            <a:tailEnd/>
          </a:ln>
        </p:spPr>
        <p:txBody>
          <a:bodyPr/>
          <a:lstStyle/>
          <a:p>
            <a:fld id="{282F7E87-494B-4772-B915-4AA7F48C2B31}" type="slidenum">
              <a:rPr lang="en-US"/>
              <a:pPr/>
              <a:t>172</a:t>
            </a:fld>
            <a:endParaRPr lang="en-US"/>
          </a:p>
        </p:txBody>
      </p:sp>
      <p:sp>
        <p:nvSpPr>
          <p:cNvPr id="178179" name="Rectangle 2"/>
          <p:cNvSpPr>
            <a:spLocks noGrp="1" noChangeArrowheads="1"/>
          </p:cNvSpPr>
          <p:nvPr>
            <p:ph type="title"/>
          </p:nvPr>
        </p:nvSpPr>
        <p:spPr>
          <a:xfrm>
            <a:off x="0" y="971550"/>
            <a:ext cx="9144000" cy="1050925"/>
          </a:xfrm>
        </p:spPr>
        <p:txBody>
          <a:bodyPr/>
          <a:lstStyle/>
          <a:p>
            <a:pPr eaLnBrk="1" hangingPunct="1">
              <a:tabLst>
                <a:tab pos="1376363" algn="l"/>
              </a:tabLst>
            </a:pPr>
            <a:r>
              <a:rPr lang="en-US" sz="3600" smtClean="0"/>
              <a:t>T3A03		</a:t>
            </a:r>
            <a:r>
              <a:rPr lang="en-US" sz="2800" smtClean="0">
                <a:latin typeface="Rockwell" pitchFamily="18" charset="0"/>
              </a:rPr>
              <a:t>What antenna polarization is normally used 		for long-distance weak-signal CW and SSB 		contacts using the VHF and UHF bands?</a:t>
            </a:r>
            <a:r>
              <a:rPr lang="en-US" sz="3600" smtClean="0"/>
              <a:t>	</a:t>
            </a:r>
          </a:p>
        </p:txBody>
      </p:sp>
      <p:sp>
        <p:nvSpPr>
          <p:cNvPr id="132813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Right-hand circular</a:t>
            </a:r>
          </a:p>
          <a:p>
            <a:pPr marL="995363" lvl="1" indent="-533400" eaLnBrk="1" hangingPunct="1">
              <a:buFontTx/>
              <a:buAutoNum type="alphaUcPeriod"/>
            </a:pPr>
            <a:r>
              <a:rPr lang="en-US" smtClean="0">
                <a:latin typeface="Rockwell" pitchFamily="18" charset="0"/>
              </a:rPr>
              <a:t>Left-hand circular</a:t>
            </a:r>
          </a:p>
          <a:p>
            <a:pPr marL="995363" lvl="1" indent="-533400" eaLnBrk="1" hangingPunct="1">
              <a:buFontTx/>
              <a:buAutoNum type="alphaUcPeriod"/>
            </a:pPr>
            <a:r>
              <a:rPr lang="en-US" smtClean="0">
                <a:latin typeface="Rockwell" pitchFamily="18" charset="0"/>
              </a:rPr>
              <a:t>Horizontal</a:t>
            </a:r>
          </a:p>
          <a:p>
            <a:pPr marL="995363" lvl="1" indent="-533400" eaLnBrk="1" hangingPunct="1">
              <a:buFontTx/>
              <a:buAutoNum type="alphaUcPeriod"/>
            </a:pPr>
            <a:r>
              <a:rPr lang="en-US" smtClean="0">
                <a:latin typeface="Rockwell" pitchFamily="18" charset="0"/>
              </a:rPr>
              <a:t>Vertical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2813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2813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5"/>
          <p:cNvSpPr>
            <a:spLocks noGrp="1"/>
          </p:cNvSpPr>
          <p:nvPr>
            <p:ph type="sldNum" sz="quarter" idx="12"/>
          </p:nvPr>
        </p:nvSpPr>
        <p:spPr>
          <a:noFill/>
          <a:ln>
            <a:miter lim="800000"/>
            <a:headEnd/>
            <a:tailEnd/>
          </a:ln>
        </p:spPr>
        <p:txBody>
          <a:bodyPr/>
          <a:lstStyle/>
          <a:p>
            <a:fld id="{655D5F7F-D9BF-4A9B-8A1F-7B9E41A76BFA}" type="slidenum">
              <a:rPr lang="en-US"/>
              <a:pPr/>
              <a:t>173</a:t>
            </a:fld>
            <a:endParaRPr lang="en-US"/>
          </a:p>
        </p:txBody>
      </p:sp>
      <p:sp>
        <p:nvSpPr>
          <p:cNvPr id="179203" name="Rectangle 2"/>
          <p:cNvSpPr>
            <a:spLocks noGrp="1" noChangeArrowheads="1"/>
          </p:cNvSpPr>
          <p:nvPr>
            <p:ph type="title"/>
          </p:nvPr>
        </p:nvSpPr>
        <p:spPr>
          <a:xfrm>
            <a:off x="0" y="663575"/>
            <a:ext cx="9144000" cy="1050925"/>
          </a:xfrm>
        </p:spPr>
        <p:txBody>
          <a:bodyPr/>
          <a:lstStyle/>
          <a:p>
            <a:pPr eaLnBrk="1" hangingPunct="1">
              <a:tabLst>
                <a:tab pos="1376363" algn="l"/>
              </a:tabLst>
            </a:pPr>
            <a:r>
              <a:rPr lang="en-US" sz="3600" smtClean="0"/>
              <a:t>T3A04		</a:t>
            </a:r>
            <a:r>
              <a:rPr lang="en-US" sz="2400" smtClean="0">
                <a:latin typeface="Rockwell" pitchFamily="18" charset="0"/>
              </a:rPr>
              <a:t>What can happen if the antennas at 				opposite ends of a VHF or UHF line of sight 			radio link are not using the same polarization?</a:t>
            </a:r>
            <a:r>
              <a:rPr lang="en-US" sz="2400" smtClean="0"/>
              <a:t>	</a:t>
            </a:r>
          </a:p>
        </p:txBody>
      </p:sp>
      <p:sp>
        <p:nvSpPr>
          <p:cNvPr id="1329155" name="Rectangle 3"/>
          <p:cNvSpPr>
            <a:spLocks noGrp="1" noChangeArrowheads="1"/>
          </p:cNvSpPr>
          <p:nvPr>
            <p:ph type="body" idx="1"/>
          </p:nvPr>
        </p:nvSpPr>
        <p:spPr>
          <a:xfrm>
            <a:off x="423863" y="1930400"/>
            <a:ext cx="8226425" cy="3656013"/>
          </a:xfrm>
        </p:spPr>
        <p:txBody>
          <a:bodyPr/>
          <a:lstStyle/>
          <a:p>
            <a:pPr marL="995363" lvl="1" indent="-533400" eaLnBrk="1" hangingPunct="1">
              <a:buFontTx/>
              <a:buAutoNum type="alphaUcPeriod"/>
            </a:pPr>
            <a:r>
              <a:rPr lang="en-US" smtClean="0">
                <a:latin typeface="Rockwell" pitchFamily="18" charset="0"/>
              </a:rPr>
              <a:t>The modulation sidebands might become inverted</a:t>
            </a:r>
          </a:p>
          <a:p>
            <a:pPr marL="995363" lvl="1" indent="-533400" eaLnBrk="1" hangingPunct="1">
              <a:buFontTx/>
              <a:buAutoNum type="alphaUcPeriod"/>
            </a:pPr>
            <a:r>
              <a:rPr lang="en-US" smtClean="0">
                <a:latin typeface="Rockwell" pitchFamily="18" charset="0"/>
              </a:rPr>
              <a:t>Signals could be significantly weaker</a:t>
            </a:r>
          </a:p>
          <a:p>
            <a:pPr marL="995363" lvl="1" indent="-533400" eaLnBrk="1" hangingPunct="1">
              <a:buFontTx/>
              <a:buAutoNum type="alphaUcPeriod"/>
            </a:pPr>
            <a:r>
              <a:rPr lang="en-US" smtClean="0">
                <a:latin typeface="Rockwell" pitchFamily="18" charset="0"/>
              </a:rPr>
              <a:t>Signals have an echo effect on voices</a:t>
            </a:r>
          </a:p>
          <a:p>
            <a:pPr marL="995363" lvl="1" indent="-533400" eaLnBrk="1" hangingPunct="1">
              <a:buFontTx/>
              <a:buAutoNum type="alphaUcPeriod"/>
            </a:pPr>
            <a:r>
              <a:rPr lang="en-US" smtClean="0">
                <a:latin typeface="Rockwell" pitchFamily="18" charset="0"/>
              </a:rPr>
              <a:t>Nothing significant will happen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2915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2915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5"/>
          <p:cNvSpPr>
            <a:spLocks noGrp="1"/>
          </p:cNvSpPr>
          <p:nvPr>
            <p:ph type="sldNum" sz="quarter" idx="12"/>
          </p:nvPr>
        </p:nvSpPr>
        <p:spPr>
          <a:noFill/>
          <a:ln>
            <a:miter lim="800000"/>
            <a:headEnd/>
            <a:tailEnd/>
          </a:ln>
        </p:spPr>
        <p:txBody>
          <a:bodyPr/>
          <a:lstStyle/>
          <a:p>
            <a:fld id="{F3F4CB06-3DED-46E9-B4B3-759C0D93CAB8}" type="slidenum">
              <a:rPr lang="en-US"/>
              <a:pPr/>
              <a:t>174</a:t>
            </a:fld>
            <a:endParaRPr lang="en-US"/>
          </a:p>
        </p:txBody>
      </p:sp>
      <p:sp>
        <p:nvSpPr>
          <p:cNvPr id="180227" name="Rectangle 2"/>
          <p:cNvSpPr>
            <a:spLocks noGrp="1" noChangeArrowheads="1"/>
          </p:cNvSpPr>
          <p:nvPr>
            <p:ph type="title"/>
          </p:nvPr>
        </p:nvSpPr>
        <p:spPr>
          <a:xfrm>
            <a:off x="0" y="228600"/>
            <a:ext cx="9144000" cy="1050925"/>
          </a:xfrm>
        </p:spPr>
        <p:txBody>
          <a:bodyPr/>
          <a:lstStyle/>
          <a:p>
            <a:pPr eaLnBrk="1" hangingPunct="1">
              <a:tabLst>
                <a:tab pos="1376363" algn="l"/>
              </a:tabLst>
            </a:pPr>
            <a:r>
              <a:rPr lang="en-US" sz="3600" smtClean="0"/>
              <a:t>T3A05		</a:t>
            </a:r>
            <a:r>
              <a:rPr lang="en-US" sz="2000" smtClean="0">
                <a:latin typeface="Rockwell" pitchFamily="18" charset="0"/>
              </a:rPr>
              <a:t>When using a directional antenna, how might your station 		be able to access a distant repeater if buildings or 			obstructions are blocking the direct line of sight path?</a:t>
            </a:r>
          </a:p>
        </p:txBody>
      </p:sp>
      <p:sp>
        <p:nvSpPr>
          <p:cNvPr id="1330179" name="Rectangle 3"/>
          <p:cNvSpPr>
            <a:spLocks noGrp="1" noChangeArrowheads="1"/>
          </p:cNvSpPr>
          <p:nvPr>
            <p:ph type="body" idx="1"/>
          </p:nvPr>
        </p:nvSpPr>
        <p:spPr>
          <a:xfrm>
            <a:off x="762000" y="1981200"/>
            <a:ext cx="7772400" cy="3656013"/>
          </a:xfrm>
        </p:spPr>
        <p:txBody>
          <a:bodyPr/>
          <a:lstStyle/>
          <a:p>
            <a:pPr marL="609600" indent="-609600" eaLnBrk="1" hangingPunct="1">
              <a:buFontTx/>
              <a:buAutoNum type="alphaUcPeriod"/>
            </a:pPr>
            <a:r>
              <a:rPr lang="en-US" sz="2800" smtClean="0">
                <a:latin typeface="Rockwell" pitchFamily="18" charset="0"/>
              </a:rPr>
              <a:t>Change from vertical to horizontal polarization</a:t>
            </a:r>
          </a:p>
          <a:p>
            <a:pPr marL="609600" indent="-609600" eaLnBrk="1" hangingPunct="1">
              <a:buFontTx/>
              <a:buAutoNum type="alphaUcPeriod"/>
            </a:pPr>
            <a:r>
              <a:rPr lang="en-US" sz="2800" smtClean="0">
                <a:latin typeface="Rockwell" pitchFamily="18" charset="0"/>
              </a:rPr>
              <a:t>Try to find a path that reflects signals to the repeater</a:t>
            </a:r>
          </a:p>
          <a:p>
            <a:pPr marL="609600" indent="-609600" eaLnBrk="1" hangingPunct="1">
              <a:buFontTx/>
              <a:buAutoNum type="alphaUcPeriod"/>
            </a:pPr>
            <a:r>
              <a:rPr lang="en-US" sz="2800" smtClean="0">
                <a:latin typeface="Rockwell" pitchFamily="18" charset="0"/>
              </a:rPr>
              <a:t>Try the long path</a:t>
            </a:r>
          </a:p>
          <a:p>
            <a:pPr marL="609600" indent="-609600" eaLnBrk="1" hangingPunct="1">
              <a:buFontTx/>
              <a:buAutoNum type="alphaUcPeriod"/>
            </a:pPr>
            <a:r>
              <a:rPr lang="en-US" sz="2800" smtClean="0">
                <a:latin typeface="Rockwell" pitchFamily="18" charset="0"/>
              </a:rPr>
              <a:t>Increase the antenna SWR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3017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3017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5"/>
          <p:cNvSpPr>
            <a:spLocks noGrp="1"/>
          </p:cNvSpPr>
          <p:nvPr>
            <p:ph type="sldNum" sz="quarter" idx="12"/>
          </p:nvPr>
        </p:nvSpPr>
        <p:spPr>
          <a:noFill/>
          <a:ln>
            <a:miter lim="800000"/>
            <a:headEnd/>
            <a:tailEnd/>
          </a:ln>
        </p:spPr>
        <p:txBody>
          <a:bodyPr/>
          <a:lstStyle/>
          <a:p>
            <a:fld id="{AE7EECBD-383D-4887-B82D-581EFDAAE9FD}" type="slidenum">
              <a:rPr lang="en-US"/>
              <a:pPr/>
              <a:t>175</a:t>
            </a:fld>
            <a:endParaRPr lang="en-US"/>
          </a:p>
        </p:txBody>
      </p:sp>
      <p:sp>
        <p:nvSpPr>
          <p:cNvPr id="181251" name="Rectangle 2"/>
          <p:cNvSpPr>
            <a:spLocks noGrp="1" noChangeArrowheads="1"/>
          </p:cNvSpPr>
          <p:nvPr>
            <p:ph type="title"/>
          </p:nvPr>
        </p:nvSpPr>
        <p:spPr>
          <a:xfrm>
            <a:off x="0" y="587375"/>
            <a:ext cx="9144000" cy="1050925"/>
          </a:xfrm>
        </p:spPr>
        <p:txBody>
          <a:bodyPr/>
          <a:lstStyle/>
          <a:p>
            <a:pPr eaLnBrk="1" hangingPunct="1">
              <a:tabLst>
                <a:tab pos="1376363" algn="l"/>
              </a:tabLst>
            </a:pPr>
            <a:r>
              <a:rPr lang="en-US" sz="3600" smtClean="0"/>
              <a:t>T3A06		</a:t>
            </a:r>
            <a:r>
              <a:rPr lang="en-US" sz="2300" smtClean="0">
                <a:latin typeface="Rockwell" pitchFamily="18" charset="0"/>
              </a:rPr>
              <a:t>What term is commonly used to describe the 			rapid fluttering sound sometimes heard from 			mobile stations that are moving while transmitting?</a:t>
            </a:r>
            <a:r>
              <a:rPr lang="en-US" sz="2300" smtClean="0"/>
              <a:t>	</a:t>
            </a:r>
          </a:p>
        </p:txBody>
      </p:sp>
      <p:sp>
        <p:nvSpPr>
          <p:cNvPr id="1331203" name="Rectangle 3"/>
          <p:cNvSpPr>
            <a:spLocks noGrp="1" noChangeArrowheads="1"/>
          </p:cNvSpPr>
          <p:nvPr>
            <p:ph type="body" idx="1"/>
          </p:nvPr>
        </p:nvSpPr>
        <p:spPr>
          <a:xfrm>
            <a:off x="762000" y="1981200"/>
            <a:ext cx="7035800" cy="2638425"/>
          </a:xfrm>
        </p:spPr>
        <p:txBody>
          <a:bodyPr/>
          <a:lstStyle/>
          <a:p>
            <a:pPr marL="995363" lvl="1" indent="-533400" eaLnBrk="1" hangingPunct="1">
              <a:buFontTx/>
              <a:buAutoNum type="alphaUcPeriod"/>
            </a:pPr>
            <a:r>
              <a:rPr lang="en-US" smtClean="0"/>
              <a:t>Flip-flopping</a:t>
            </a:r>
          </a:p>
          <a:p>
            <a:pPr marL="995363" lvl="1" indent="-533400" eaLnBrk="1" hangingPunct="1">
              <a:buFontTx/>
              <a:buAutoNum type="alphaUcPeriod"/>
            </a:pPr>
            <a:r>
              <a:rPr lang="en-US" smtClean="0"/>
              <a:t>Picket fencing</a:t>
            </a:r>
          </a:p>
          <a:p>
            <a:pPr marL="995363" lvl="1" indent="-533400" eaLnBrk="1" hangingPunct="1">
              <a:buFontTx/>
              <a:buAutoNum type="alphaUcPeriod"/>
            </a:pPr>
            <a:r>
              <a:rPr lang="en-US" smtClean="0"/>
              <a:t>Frequency shifting</a:t>
            </a:r>
          </a:p>
          <a:p>
            <a:pPr marL="995363" lvl="1" indent="-533400" eaLnBrk="1" hangingPunct="1">
              <a:buFontTx/>
              <a:buAutoNum type="alphaUcPeriod"/>
            </a:pPr>
            <a:r>
              <a:rPr lang="en-US" smtClean="0"/>
              <a:t>Pulsing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3120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3120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a:ln>
            <a:miter lim="800000"/>
            <a:headEnd/>
            <a:tailEnd/>
          </a:ln>
        </p:spPr>
        <p:txBody>
          <a:bodyPr/>
          <a:lstStyle/>
          <a:p>
            <a:fld id="{98C3B1AD-D574-45C8-B9A4-86030E3A8181}" type="slidenum">
              <a:rPr lang="en-US"/>
              <a:pPr/>
              <a:t>176</a:t>
            </a:fld>
            <a:endParaRPr lang="en-US"/>
          </a:p>
        </p:txBody>
      </p:sp>
      <p:sp>
        <p:nvSpPr>
          <p:cNvPr id="182275" name="Rectangle 2"/>
          <p:cNvSpPr>
            <a:spLocks noGrp="1" noChangeArrowheads="1"/>
          </p:cNvSpPr>
          <p:nvPr>
            <p:ph type="title"/>
          </p:nvPr>
        </p:nvSpPr>
        <p:spPr>
          <a:xfrm>
            <a:off x="0" y="125413"/>
            <a:ext cx="9144000" cy="1050925"/>
          </a:xfrm>
        </p:spPr>
        <p:txBody>
          <a:bodyPr/>
          <a:lstStyle/>
          <a:p>
            <a:pPr eaLnBrk="1" hangingPunct="1">
              <a:tabLst>
                <a:tab pos="1376363" algn="l"/>
              </a:tabLst>
            </a:pPr>
            <a:r>
              <a:rPr lang="en-US" sz="3600" smtClean="0"/>
              <a:t>T3A07 	</a:t>
            </a:r>
            <a:r>
              <a:rPr lang="en-US" sz="2400" smtClean="0"/>
              <a:t>What type of wave carries radio signals between 		transmitting and receiving stations?</a:t>
            </a:r>
          </a:p>
        </p:txBody>
      </p:sp>
      <p:sp>
        <p:nvSpPr>
          <p:cNvPr id="133222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Electromagnetic</a:t>
            </a:r>
          </a:p>
          <a:p>
            <a:pPr marL="995363" lvl="1" indent="-533400" eaLnBrk="1" hangingPunct="1">
              <a:buFontTx/>
              <a:buAutoNum type="alphaUcPeriod"/>
            </a:pPr>
            <a:r>
              <a:rPr lang="en-US" smtClean="0">
                <a:latin typeface="Rockwell" pitchFamily="18" charset="0"/>
              </a:rPr>
              <a:t>Electrostatic</a:t>
            </a:r>
          </a:p>
          <a:p>
            <a:pPr marL="995363" lvl="1" indent="-533400" eaLnBrk="1" hangingPunct="1">
              <a:buFontTx/>
              <a:buAutoNum type="alphaUcPeriod"/>
            </a:pPr>
            <a:r>
              <a:rPr lang="en-US" smtClean="0">
                <a:latin typeface="Rockwell" pitchFamily="18" charset="0"/>
              </a:rPr>
              <a:t>Surface acoustic</a:t>
            </a:r>
          </a:p>
          <a:p>
            <a:pPr marL="995363" lvl="1" indent="-533400" eaLnBrk="1" hangingPunct="1">
              <a:buFontTx/>
              <a:buAutoNum type="alphaUcPeriod"/>
            </a:pPr>
            <a:r>
              <a:rPr lang="en-US" smtClean="0">
                <a:latin typeface="Rockwell" pitchFamily="18" charset="0"/>
              </a:rPr>
              <a:t>Magnetostrictive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3222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3222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5"/>
          <p:cNvSpPr>
            <a:spLocks noGrp="1"/>
          </p:cNvSpPr>
          <p:nvPr>
            <p:ph type="sldNum" sz="quarter" idx="12"/>
          </p:nvPr>
        </p:nvSpPr>
        <p:spPr>
          <a:noFill/>
          <a:ln>
            <a:miter lim="800000"/>
            <a:headEnd/>
            <a:tailEnd/>
          </a:ln>
        </p:spPr>
        <p:txBody>
          <a:bodyPr/>
          <a:lstStyle/>
          <a:p>
            <a:fld id="{69DDF2E5-773D-4F58-B845-CF81B45C611F}" type="slidenum">
              <a:rPr lang="en-US"/>
              <a:pPr/>
              <a:t>177</a:t>
            </a:fld>
            <a:endParaRPr lang="en-US"/>
          </a:p>
        </p:txBody>
      </p:sp>
      <p:sp>
        <p:nvSpPr>
          <p:cNvPr id="183299" name="Rectangle 2"/>
          <p:cNvSpPr>
            <a:spLocks noGrp="1" noChangeArrowheads="1"/>
          </p:cNvSpPr>
          <p:nvPr>
            <p:ph type="title"/>
          </p:nvPr>
        </p:nvSpPr>
        <p:spPr>
          <a:xfrm>
            <a:off x="193675" y="357188"/>
            <a:ext cx="8756650" cy="1036637"/>
          </a:xfrm>
        </p:spPr>
        <p:txBody>
          <a:bodyPr/>
          <a:lstStyle/>
          <a:p>
            <a:pPr eaLnBrk="1" hangingPunct="1">
              <a:tabLst>
                <a:tab pos="1376363" algn="l"/>
              </a:tabLst>
            </a:pPr>
            <a:r>
              <a:rPr lang="en-US" sz="3600" smtClean="0"/>
              <a:t>T3A08		</a:t>
            </a:r>
            <a:r>
              <a:rPr lang="en-US" sz="2400" smtClean="0"/>
              <a:t>What is the cause of irregular fading of signals 			from distant stations during times of generally 			good reception. 	</a:t>
            </a:r>
          </a:p>
        </p:txBody>
      </p:sp>
      <p:sp>
        <p:nvSpPr>
          <p:cNvPr id="1333251" name="Rectangle 3"/>
          <p:cNvSpPr>
            <a:spLocks noGrp="1" noChangeArrowheads="1"/>
          </p:cNvSpPr>
          <p:nvPr>
            <p:ph type="body" idx="1"/>
          </p:nvPr>
        </p:nvSpPr>
        <p:spPr>
          <a:xfrm>
            <a:off x="762000" y="1981200"/>
            <a:ext cx="7772400" cy="3656013"/>
          </a:xfrm>
        </p:spPr>
        <p:txBody>
          <a:bodyPr/>
          <a:lstStyle/>
          <a:p>
            <a:pPr marL="995363" lvl="1" indent="-533400" eaLnBrk="1" hangingPunct="1">
              <a:lnSpc>
                <a:spcPct val="90000"/>
              </a:lnSpc>
              <a:buFontTx/>
              <a:buAutoNum type="alphaUcPeriod"/>
            </a:pPr>
            <a:r>
              <a:rPr lang="en-US" smtClean="0">
                <a:latin typeface="Rockwell" pitchFamily="18" charset="0"/>
              </a:rPr>
              <a:t>Absorption of signals by the "D" layer of the ionosphere</a:t>
            </a:r>
          </a:p>
          <a:p>
            <a:pPr marL="995363" lvl="1" indent="-533400" eaLnBrk="1" hangingPunct="1">
              <a:lnSpc>
                <a:spcPct val="90000"/>
              </a:lnSpc>
              <a:buFontTx/>
              <a:buAutoNum type="alphaUcPeriod"/>
            </a:pPr>
            <a:r>
              <a:rPr lang="en-US" smtClean="0">
                <a:latin typeface="Rockwell" pitchFamily="18" charset="0"/>
              </a:rPr>
              <a:t>Absorption of signals by the "E" layer of the ionosphere</a:t>
            </a:r>
          </a:p>
          <a:p>
            <a:pPr marL="995363" lvl="1" indent="-533400" eaLnBrk="1" hangingPunct="1">
              <a:lnSpc>
                <a:spcPct val="90000"/>
              </a:lnSpc>
              <a:buFontTx/>
              <a:buAutoNum type="alphaUcPeriod"/>
            </a:pPr>
            <a:r>
              <a:rPr lang="en-US" smtClean="0">
                <a:latin typeface="Rockwell" pitchFamily="18" charset="0"/>
              </a:rPr>
              <a:t>Random combining of signals arriving via different path lengths</a:t>
            </a:r>
          </a:p>
          <a:p>
            <a:pPr marL="995363" lvl="1" indent="-533400" eaLnBrk="1" hangingPunct="1">
              <a:lnSpc>
                <a:spcPct val="90000"/>
              </a:lnSpc>
              <a:buFontTx/>
              <a:buAutoNum type="alphaUcPeriod"/>
            </a:pPr>
            <a:r>
              <a:rPr lang="en-US" smtClean="0">
                <a:latin typeface="Rockwell" pitchFamily="18" charset="0"/>
              </a:rPr>
              <a:t>Intermodulation distortion in the local receiver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3325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3325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5"/>
          <p:cNvSpPr>
            <a:spLocks noGrp="1"/>
          </p:cNvSpPr>
          <p:nvPr>
            <p:ph type="sldNum" sz="quarter" idx="12"/>
          </p:nvPr>
        </p:nvSpPr>
        <p:spPr>
          <a:noFill/>
          <a:ln>
            <a:miter lim="800000"/>
            <a:headEnd/>
            <a:tailEnd/>
          </a:ln>
        </p:spPr>
        <p:txBody>
          <a:bodyPr/>
          <a:lstStyle/>
          <a:p>
            <a:fld id="{0BCAD4AE-D80C-4642-A0CD-953A966730C4}" type="slidenum">
              <a:rPr lang="en-US"/>
              <a:pPr/>
              <a:t>178</a:t>
            </a:fld>
            <a:endParaRPr lang="en-US"/>
          </a:p>
        </p:txBody>
      </p:sp>
      <p:sp>
        <p:nvSpPr>
          <p:cNvPr id="184323" name="Rectangle 2"/>
          <p:cNvSpPr>
            <a:spLocks noGrp="1" noChangeArrowheads="1"/>
          </p:cNvSpPr>
          <p:nvPr>
            <p:ph type="title"/>
          </p:nvPr>
        </p:nvSpPr>
        <p:spPr>
          <a:xfrm>
            <a:off x="0" y="509588"/>
            <a:ext cx="9144000" cy="769937"/>
          </a:xfrm>
        </p:spPr>
        <p:txBody>
          <a:bodyPr/>
          <a:lstStyle/>
          <a:p>
            <a:pPr eaLnBrk="1" hangingPunct="1">
              <a:tabLst>
                <a:tab pos="1376363" algn="l"/>
              </a:tabLst>
            </a:pPr>
            <a:r>
              <a:rPr lang="en-US" sz="3600" smtClean="0"/>
              <a:t>T3A09</a:t>
            </a:r>
            <a:r>
              <a:rPr lang="en-US" sz="2800" smtClean="0"/>
              <a:t>		</a:t>
            </a:r>
            <a:r>
              <a:rPr lang="en-US" sz="2400" smtClean="0"/>
              <a:t>Which of the following is a common effect of "skip" 		reflections between the Earth and the ionosphere?</a:t>
            </a:r>
          </a:p>
        </p:txBody>
      </p:sp>
      <p:sp>
        <p:nvSpPr>
          <p:cNvPr id="133427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z="2400" smtClean="0"/>
              <a:t>The sidebands become reversed at each reflection</a:t>
            </a:r>
          </a:p>
          <a:p>
            <a:pPr marL="995363" lvl="1" indent="-533400" eaLnBrk="1" hangingPunct="1">
              <a:buFontTx/>
              <a:buAutoNum type="alphaUcPeriod"/>
            </a:pPr>
            <a:r>
              <a:rPr lang="en-US" sz="2400" smtClean="0"/>
              <a:t>The polarization of the original signal is randomized</a:t>
            </a:r>
          </a:p>
          <a:p>
            <a:pPr marL="995363" lvl="1" indent="-533400" eaLnBrk="1" hangingPunct="1">
              <a:buFontTx/>
              <a:buAutoNum type="alphaUcPeriod"/>
            </a:pPr>
            <a:r>
              <a:rPr lang="en-US" sz="2400" smtClean="0"/>
              <a:t>The apparent frequency of the received signal is shifted by a random amount</a:t>
            </a:r>
          </a:p>
          <a:p>
            <a:pPr marL="995363" lvl="1" indent="-533400" eaLnBrk="1" hangingPunct="1">
              <a:buFontTx/>
              <a:buAutoNum type="alphaUcPeriod"/>
            </a:pPr>
            <a:r>
              <a:rPr lang="en-US" sz="2400" smtClean="0"/>
              <a:t>Signals at frequencies above 30 MHz become stronger with each reflection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3427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3427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a:ln>
            <a:miter lim="800000"/>
            <a:headEnd/>
            <a:tailEnd/>
          </a:ln>
        </p:spPr>
        <p:txBody>
          <a:bodyPr/>
          <a:lstStyle/>
          <a:p>
            <a:fld id="{F84E8646-7628-492F-884B-B92BF8ADCC86}" type="slidenum">
              <a:rPr lang="en-US"/>
              <a:pPr/>
              <a:t>179</a:t>
            </a:fld>
            <a:endParaRPr lang="en-US"/>
          </a:p>
        </p:txBody>
      </p:sp>
      <p:sp>
        <p:nvSpPr>
          <p:cNvPr id="185347" name="Rectangle 2"/>
          <p:cNvSpPr>
            <a:spLocks noGrp="1" noChangeArrowheads="1"/>
          </p:cNvSpPr>
          <p:nvPr>
            <p:ph type="title"/>
          </p:nvPr>
        </p:nvSpPr>
        <p:spPr>
          <a:xfrm>
            <a:off x="0" y="817563"/>
            <a:ext cx="9144000" cy="461962"/>
          </a:xfrm>
        </p:spPr>
        <p:txBody>
          <a:bodyPr/>
          <a:lstStyle/>
          <a:p>
            <a:pPr eaLnBrk="1" hangingPunct="1">
              <a:tabLst>
                <a:tab pos="1376363" algn="l"/>
              </a:tabLst>
            </a:pPr>
            <a:r>
              <a:rPr lang="en-US" sz="3600" smtClean="0"/>
              <a:t>T3A10		</a:t>
            </a:r>
            <a:r>
              <a:rPr lang="en-US" sz="2800" smtClean="0">
                <a:latin typeface="Rockwell" pitchFamily="18" charset="0"/>
              </a:rPr>
              <a:t>What may occur if VHF or UHF data signals 		propagate over multiple paths?</a:t>
            </a:r>
          </a:p>
        </p:txBody>
      </p:sp>
      <p:sp>
        <p:nvSpPr>
          <p:cNvPr id="133529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Transmission rates can be increased by a factor equal to the number of separate paths observed</a:t>
            </a:r>
          </a:p>
          <a:p>
            <a:pPr marL="995363" lvl="1" indent="-533400" eaLnBrk="1" hangingPunct="1">
              <a:buFontTx/>
              <a:buAutoNum type="alphaUcPeriod"/>
            </a:pPr>
            <a:r>
              <a:rPr lang="en-US" smtClean="0">
                <a:latin typeface="Rockwell" pitchFamily="18" charset="0"/>
              </a:rPr>
              <a:t>Transmission rates must be decreased by a factor equal to the number of separate paths observed</a:t>
            </a:r>
          </a:p>
          <a:p>
            <a:pPr marL="995363" lvl="1" indent="-533400" eaLnBrk="1" hangingPunct="1">
              <a:buFontTx/>
              <a:buAutoNum type="alphaUcPeriod"/>
            </a:pPr>
            <a:r>
              <a:rPr lang="en-US" smtClean="0">
                <a:latin typeface="Rockwell" pitchFamily="18" charset="0"/>
              </a:rPr>
              <a:t>No significant changes will occur if the signals are transmitting using FM</a:t>
            </a:r>
          </a:p>
          <a:p>
            <a:pPr marL="995363" lvl="1" indent="-533400" eaLnBrk="1" hangingPunct="1">
              <a:buFontTx/>
              <a:buAutoNum type="alphaUcPeriod"/>
            </a:pPr>
            <a:r>
              <a:rPr lang="en-US" smtClean="0">
                <a:latin typeface="Rockwell" pitchFamily="18" charset="0"/>
              </a:rPr>
              <a:t>Error rates are likely to increase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3529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3529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a:ln>
            <a:miter lim="800000"/>
            <a:headEnd/>
            <a:tailEnd/>
          </a:ln>
        </p:spPr>
        <p:txBody>
          <a:bodyPr/>
          <a:lstStyle/>
          <a:p>
            <a:fld id="{3A153B74-C563-46CE-A042-DF748F0FD7A6}" type="slidenum">
              <a:rPr lang="en-US"/>
              <a:pPr/>
              <a:t>18</a:t>
            </a:fld>
            <a:endParaRPr lang="en-US"/>
          </a:p>
        </p:txBody>
      </p:sp>
      <p:sp>
        <p:nvSpPr>
          <p:cNvPr id="20483" name="Rectangle 2"/>
          <p:cNvSpPr>
            <a:spLocks noGrp="1" noChangeArrowheads="1"/>
          </p:cNvSpPr>
          <p:nvPr>
            <p:ph type="title"/>
          </p:nvPr>
        </p:nvSpPr>
        <p:spPr>
          <a:xfrm>
            <a:off x="231775" y="241300"/>
            <a:ext cx="8912225" cy="614363"/>
          </a:xfrm>
        </p:spPr>
        <p:txBody>
          <a:bodyPr/>
          <a:lstStyle/>
          <a:p>
            <a:pPr eaLnBrk="1" hangingPunct="1"/>
            <a:r>
              <a:rPr lang="en-US" sz="2600" b="1" smtClean="0">
                <a:latin typeface="Rockwell" pitchFamily="18" charset="0"/>
              </a:rPr>
              <a:t>T1D: </a:t>
            </a:r>
            <a:r>
              <a:rPr lang="en-US" sz="1800" b="1" smtClean="0"/>
              <a:t>	</a:t>
            </a:r>
            <a:r>
              <a:rPr lang="en-US" sz="1600" b="1" smtClean="0">
                <a:latin typeface="Rockwell" pitchFamily="18" charset="0"/>
              </a:rPr>
              <a:t>Authorized and prohibited transmissions</a:t>
            </a:r>
            <a:r>
              <a:rPr lang="en-US" sz="1800" b="1" smtClean="0">
                <a:solidFill>
                  <a:srgbClr val="0099FF"/>
                </a:solidFill>
              </a:rPr>
              <a:t>			         	</a:t>
            </a:r>
          </a:p>
        </p:txBody>
      </p:sp>
      <p:sp>
        <p:nvSpPr>
          <p:cNvPr id="489475" name="Rectangle 3"/>
          <p:cNvSpPr>
            <a:spLocks noGrp="1" noChangeArrowheads="1"/>
          </p:cNvSpPr>
          <p:nvPr>
            <p:ph type="body" idx="1"/>
          </p:nvPr>
        </p:nvSpPr>
        <p:spPr>
          <a:xfrm>
            <a:off x="155575" y="1508125"/>
            <a:ext cx="8758238" cy="5184775"/>
          </a:xfrm>
        </p:spPr>
        <p:txBody>
          <a:bodyPr/>
          <a:lstStyle/>
          <a:p>
            <a:pPr lvl="1" eaLnBrk="1" hangingPunct="1">
              <a:lnSpc>
                <a:spcPct val="90000"/>
              </a:lnSpc>
            </a:pPr>
            <a:r>
              <a:rPr lang="en-US" sz="1200" smtClean="0">
                <a:latin typeface="Rockwell" pitchFamily="18" charset="0"/>
              </a:rPr>
              <a:t>T1D4</a:t>
            </a:r>
            <a:r>
              <a:rPr lang="en-US" sz="1000" smtClean="0">
                <a:latin typeface="Rockwell" pitchFamily="18" charset="0"/>
              </a:rPr>
              <a:t> </a:t>
            </a:r>
            <a:r>
              <a:rPr lang="en-US" sz="2000" smtClean="0">
                <a:latin typeface="Rockwell" pitchFamily="18" charset="0"/>
              </a:rPr>
              <a:t> The only time an amateur station is authorized to transmit music is when it is incidental to an authorized retransmission of manned spacecraft communications.</a:t>
            </a:r>
          </a:p>
          <a:p>
            <a:pPr lvl="1" eaLnBrk="1" hangingPunct="1">
              <a:lnSpc>
                <a:spcPct val="90000"/>
              </a:lnSpc>
            </a:pPr>
            <a:endParaRPr lang="en-US" sz="1800" smtClean="0">
              <a:latin typeface="Rockwell" pitchFamily="18" charset="0"/>
            </a:endParaRPr>
          </a:p>
          <a:p>
            <a:pPr lvl="1" eaLnBrk="1" hangingPunct="1">
              <a:lnSpc>
                <a:spcPct val="90000"/>
              </a:lnSpc>
            </a:pPr>
            <a:endParaRPr lang="en-US" sz="1800" smtClean="0">
              <a:latin typeface="Rockwell" pitchFamily="18" charset="0"/>
            </a:endParaRPr>
          </a:p>
          <a:p>
            <a:pPr lvl="1" eaLnBrk="1" hangingPunct="1">
              <a:lnSpc>
                <a:spcPct val="90000"/>
              </a:lnSpc>
            </a:pPr>
            <a:endParaRPr lang="en-US" sz="1800" smtClean="0">
              <a:latin typeface="Rockwell" pitchFamily="18" charset="0"/>
            </a:endParaRPr>
          </a:p>
          <a:p>
            <a:pPr lvl="1" eaLnBrk="1" hangingPunct="1">
              <a:lnSpc>
                <a:spcPct val="90000"/>
              </a:lnSpc>
            </a:pPr>
            <a:endParaRPr lang="en-US" sz="1800" smtClean="0">
              <a:latin typeface="Rockwell" pitchFamily="18" charset="0"/>
            </a:endParaRPr>
          </a:p>
          <a:p>
            <a:pPr lvl="1" eaLnBrk="1" hangingPunct="1">
              <a:lnSpc>
                <a:spcPct val="90000"/>
              </a:lnSpc>
            </a:pPr>
            <a:endParaRPr lang="en-US" sz="1800" smtClean="0">
              <a:latin typeface="Rockwell" pitchFamily="18" charset="0"/>
            </a:endParaRPr>
          </a:p>
          <a:p>
            <a:pPr lvl="1" eaLnBrk="1" hangingPunct="1">
              <a:lnSpc>
                <a:spcPct val="90000"/>
              </a:lnSpc>
            </a:pPr>
            <a:endParaRPr lang="en-US" sz="18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400" smtClean="0">
              <a:latin typeface="Rockwell" pitchFamily="18" charset="0"/>
            </a:endParaRPr>
          </a:p>
          <a:p>
            <a:pPr lvl="1" eaLnBrk="1" hangingPunct="1">
              <a:lnSpc>
                <a:spcPct val="90000"/>
              </a:lnSpc>
            </a:pPr>
            <a:r>
              <a:rPr lang="en-US" sz="1200" smtClean="0">
                <a:latin typeface="Rockwell" pitchFamily="18" charset="0"/>
              </a:rPr>
              <a:t>T1D5</a:t>
            </a:r>
            <a:r>
              <a:rPr lang="en-US" sz="2000" smtClean="0">
                <a:latin typeface="Rockwell" pitchFamily="18" charset="0"/>
              </a:rPr>
              <a:t>  Amateur radio operators may use their stations to notify other amateurs of the availability of equipment for sale or trade when the equipment is normally used in an amateur station and such activity is not conducted on a regular basis.</a:t>
            </a:r>
          </a:p>
          <a:p>
            <a:pPr lvl="1" eaLnBrk="1" hangingPunct="1">
              <a:lnSpc>
                <a:spcPct val="90000"/>
              </a:lnSpc>
            </a:pPr>
            <a:endParaRPr lang="en-US" sz="2000" smtClean="0">
              <a:latin typeface="Rockwell" pitchFamily="18" charset="0"/>
            </a:endParaRPr>
          </a:p>
        </p:txBody>
      </p:sp>
      <p:sp>
        <p:nvSpPr>
          <p:cNvPr id="489477" name="Text Box 5"/>
          <p:cNvSpPr txBox="1">
            <a:spLocks noChangeArrowheads="1"/>
          </p:cNvSpPr>
          <p:nvPr/>
        </p:nvSpPr>
        <p:spPr bwMode="auto">
          <a:xfrm>
            <a:off x="6223000" y="3582988"/>
            <a:ext cx="1612900" cy="9429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rgbClr val="FF0000"/>
                </a:solidFill>
                <a:latin typeface="Rockwell" pitchFamily="18" charset="0"/>
              </a:rPr>
              <a:t>Music in the background at your station is not permitted.</a:t>
            </a:r>
          </a:p>
        </p:txBody>
      </p:sp>
      <p:pic>
        <p:nvPicPr>
          <p:cNvPr id="489478" name="Picture 6" descr="Radio Room E sm "/>
          <p:cNvPicPr>
            <a:picLocks noChangeAspect="1" noChangeArrowheads="1"/>
          </p:cNvPicPr>
          <p:nvPr/>
        </p:nvPicPr>
        <p:blipFill>
          <a:blip r:embed="rId2" cstate="print"/>
          <a:srcRect/>
          <a:stretch>
            <a:fillRect/>
          </a:stretch>
        </p:blipFill>
        <p:spPr bwMode="auto">
          <a:xfrm>
            <a:off x="2843213" y="2738438"/>
            <a:ext cx="2881312" cy="2166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89475">
                                            <p:txEl>
                                              <p:pRg st="0" end="0"/>
                                            </p:txEl>
                                          </p:spTgt>
                                        </p:tgtEl>
                                        <p:attrNameLst>
                                          <p:attrName>style.visibility</p:attrName>
                                        </p:attrNameLst>
                                      </p:cBhvr>
                                      <p:to>
                                        <p:strVal val="visible"/>
                                      </p:to>
                                    </p:set>
                                    <p:animEffect transition="in" filter="wipe(up)">
                                      <p:cBhvr>
                                        <p:cTn id="7" dur="500"/>
                                        <p:tgtEl>
                                          <p:spTgt spid="489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489478"/>
                                        </p:tgtEl>
                                        <p:attrNameLst>
                                          <p:attrName>style.visibility</p:attrName>
                                        </p:attrNameLst>
                                      </p:cBhvr>
                                      <p:to>
                                        <p:strVal val="visible"/>
                                      </p:to>
                                    </p:set>
                                    <p:animScale>
                                      <p:cBhvr>
                                        <p:cTn id="12" dur="1000" decel="50000" fill="hold">
                                          <p:stCondLst>
                                            <p:cond delay="0"/>
                                          </p:stCondLst>
                                        </p:cTn>
                                        <p:tgtEl>
                                          <p:spTgt spid="4894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89478"/>
                                        </p:tgtEl>
                                        <p:attrNameLst>
                                          <p:attrName>ppt_x</p:attrName>
                                          <p:attrName>ppt_y</p:attrName>
                                        </p:attrNameLst>
                                      </p:cBhvr>
                                    </p:animMotion>
                                    <p:animEffect transition="in" filter="fade">
                                      <p:cBhvr>
                                        <p:cTn id="14" dur="1000"/>
                                        <p:tgtEl>
                                          <p:spTgt spid="489478"/>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489477"/>
                                        </p:tgtEl>
                                        <p:attrNameLst>
                                          <p:attrName>style.visibility</p:attrName>
                                        </p:attrNameLst>
                                      </p:cBhvr>
                                      <p:to>
                                        <p:strVal val="visible"/>
                                      </p:to>
                                    </p:set>
                                    <p:animScale>
                                      <p:cBhvr>
                                        <p:cTn id="17" dur="1000" decel="50000" fill="hold">
                                          <p:stCondLst>
                                            <p:cond delay="0"/>
                                          </p:stCondLst>
                                        </p:cTn>
                                        <p:tgtEl>
                                          <p:spTgt spid="4894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89477"/>
                                        </p:tgtEl>
                                        <p:attrNameLst>
                                          <p:attrName>ppt_x</p:attrName>
                                          <p:attrName>ppt_y</p:attrName>
                                        </p:attrNameLst>
                                      </p:cBhvr>
                                    </p:animMotion>
                                    <p:animEffect transition="in" filter="fade">
                                      <p:cBhvr>
                                        <p:cTn id="19" dur="1000"/>
                                        <p:tgtEl>
                                          <p:spTgt spid="48947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89475">
                                            <p:txEl>
                                              <p:pRg st="12" end="12"/>
                                            </p:txEl>
                                          </p:spTgt>
                                        </p:tgtEl>
                                        <p:attrNameLst>
                                          <p:attrName>style.visibility</p:attrName>
                                        </p:attrNameLst>
                                      </p:cBhvr>
                                      <p:to>
                                        <p:strVal val="visible"/>
                                      </p:to>
                                    </p:set>
                                    <p:anim calcmode="lin" valueType="num">
                                      <p:cBhvr additive="base">
                                        <p:cTn id="24" dur="500" fill="hold"/>
                                        <p:tgtEl>
                                          <p:spTgt spid="489475">
                                            <p:txEl>
                                              <p:pRg st="12" end="1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8947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7"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5"/>
          <p:cNvSpPr>
            <a:spLocks noGrp="1"/>
          </p:cNvSpPr>
          <p:nvPr>
            <p:ph type="sldNum" sz="quarter" idx="12"/>
          </p:nvPr>
        </p:nvSpPr>
        <p:spPr>
          <a:noFill/>
          <a:ln>
            <a:miter lim="800000"/>
            <a:headEnd/>
            <a:tailEnd/>
          </a:ln>
        </p:spPr>
        <p:txBody>
          <a:bodyPr/>
          <a:lstStyle/>
          <a:p>
            <a:fld id="{CEE8475D-C3CC-4208-B40B-3FCA565013D7}" type="slidenum">
              <a:rPr lang="en-US"/>
              <a:pPr/>
              <a:t>180</a:t>
            </a:fld>
            <a:endParaRPr lang="en-US"/>
          </a:p>
        </p:txBody>
      </p:sp>
      <p:sp>
        <p:nvSpPr>
          <p:cNvPr id="186371" name="Rectangle 2"/>
          <p:cNvSpPr>
            <a:spLocks noGrp="1" noChangeArrowheads="1"/>
          </p:cNvSpPr>
          <p:nvPr>
            <p:ph type="title"/>
          </p:nvPr>
        </p:nvSpPr>
        <p:spPr>
          <a:xfrm>
            <a:off x="0" y="228600"/>
            <a:ext cx="9144000" cy="1050925"/>
          </a:xfrm>
        </p:spPr>
        <p:txBody>
          <a:bodyPr/>
          <a:lstStyle/>
          <a:p>
            <a:pPr eaLnBrk="1" hangingPunct="1">
              <a:tabLst>
                <a:tab pos="1376363" algn="l"/>
              </a:tabLst>
            </a:pPr>
            <a:r>
              <a:rPr lang="en-US" sz="3600" smtClean="0"/>
              <a:t>T3A11		</a:t>
            </a:r>
            <a:r>
              <a:rPr lang="en-US" sz="2400" smtClean="0">
                <a:latin typeface="Rockwell" pitchFamily="18" charset="0"/>
              </a:rPr>
              <a:t>Which part of the atmosphere enables the 			propagation of radio signals around the world?</a:t>
            </a:r>
            <a:endParaRPr lang="en-US" sz="2400" smtClean="0"/>
          </a:p>
        </p:txBody>
      </p:sp>
      <p:sp>
        <p:nvSpPr>
          <p:cNvPr id="133632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stratosphere</a:t>
            </a:r>
          </a:p>
          <a:p>
            <a:pPr marL="995363" lvl="1" indent="-533400" eaLnBrk="1" hangingPunct="1">
              <a:buFontTx/>
              <a:buAutoNum type="alphaUcPeriod"/>
            </a:pPr>
            <a:r>
              <a:rPr lang="en-US" smtClean="0">
                <a:latin typeface="Rockwell" pitchFamily="18" charset="0"/>
              </a:rPr>
              <a:t>The troposphere</a:t>
            </a:r>
          </a:p>
          <a:p>
            <a:pPr marL="995363" lvl="1" indent="-533400" eaLnBrk="1" hangingPunct="1">
              <a:buFontTx/>
              <a:buAutoNum type="alphaUcPeriod"/>
            </a:pPr>
            <a:r>
              <a:rPr lang="en-US" smtClean="0">
                <a:latin typeface="Rockwell" pitchFamily="18" charset="0"/>
              </a:rPr>
              <a:t>The ionosphere</a:t>
            </a:r>
          </a:p>
          <a:p>
            <a:pPr marL="995363" lvl="1" indent="-533400" eaLnBrk="1" hangingPunct="1">
              <a:buFontTx/>
              <a:buAutoNum type="alphaUcPeriod"/>
            </a:pPr>
            <a:r>
              <a:rPr lang="en-US" smtClean="0">
                <a:latin typeface="Rockwell" pitchFamily="18" charset="0"/>
              </a:rPr>
              <a:t>The magnetosphere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3632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3632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5"/>
          <p:cNvSpPr>
            <a:spLocks noGrp="1"/>
          </p:cNvSpPr>
          <p:nvPr>
            <p:ph type="sldNum" sz="quarter" idx="12"/>
          </p:nvPr>
        </p:nvSpPr>
        <p:spPr>
          <a:noFill/>
          <a:ln>
            <a:miter lim="800000"/>
            <a:headEnd/>
            <a:tailEnd/>
          </a:ln>
        </p:spPr>
        <p:txBody>
          <a:bodyPr/>
          <a:lstStyle/>
          <a:p>
            <a:fld id="{5363ED8E-064C-451F-94E8-23EE22A98B8A}" type="slidenum">
              <a:rPr lang="en-US"/>
              <a:pPr/>
              <a:t>181</a:t>
            </a:fld>
            <a:endParaRPr lang="en-US"/>
          </a:p>
        </p:txBody>
      </p:sp>
      <p:sp>
        <p:nvSpPr>
          <p:cNvPr id="187395" name="Rectangle 2"/>
          <p:cNvSpPr>
            <a:spLocks noGrp="1" noChangeArrowheads="1"/>
          </p:cNvSpPr>
          <p:nvPr>
            <p:ph type="title"/>
          </p:nvPr>
        </p:nvSpPr>
        <p:spPr>
          <a:xfrm>
            <a:off x="0" y="855663"/>
            <a:ext cx="9144000" cy="423862"/>
          </a:xfrm>
        </p:spPr>
        <p:txBody>
          <a:bodyPr/>
          <a:lstStyle/>
          <a:p>
            <a:pPr eaLnBrk="1" hangingPunct="1">
              <a:tabLst>
                <a:tab pos="1376363" algn="l"/>
              </a:tabLst>
            </a:pPr>
            <a:r>
              <a:rPr lang="en-US" sz="3600" smtClean="0"/>
              <a:t>T3B01		</a:t>
            </a:r>
            <a:r>
              <a:rPr lang="en-US" sz="2800" smtClean="0">
                <a:latin typeface="Rockwell" pitchFamily="18" charset="0"/>
              </a:rPr>
              <a:t>What is the name for the distance a radio 		wave travels during one complete cycle?</a:t>
            </a:r>
          </a:p>
        </p:txBody>
      </p:sp>
      <p:sp>
        <p:nvSpPr>
          <p:cNvPr id="133734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Wave speed</a:t>
            </a:r>
          </a:p>
          <a:p>
            <a:pPr marL="995363" lvl="1" indent="-533400" eaLnBrk="1" hangingPunct="1">
              <a:buFontTx/>
              <a:buAutoNum type="alphaUcPeriod"/>
            </a:pPr>
            <a:r>
              <a:rPr lang="en-US" smtClean="0">
                <a:latin typeface="Rockwell" pitchFamily="18" charset="0"/>
              </a:rPr>
              <a:t>Waveform</a:t>
            </a:r>
          </a:p>
          <a:p>
            <a:pPr marL="995363" lvl="1" indent="-533400" eaLnBrk="1" hangingPunct="1">
              <a:buFontTx/>
              <a:buAutoNum type="alphaUcPeriod"/>
            </a:pPr>
            <a:r>
              <a:rPr lang="en-US" smtClean="0">
                <a:latin typeface="Rockwell" pitchFamily="18" charset="0"/>
              </a:rPr>
              <a:t>Wavelength</a:t>
            </a:r>
          </a:p>
          <a:p>
            <a:pPr marL="995363" lvl="1" indent="-533400" eaLnBrk="1" hangingPunct="1">
              <a:buFontTx/>
              <a:buAutoNum type="alphaUcPeriod"/>
            </a:pPr>
            <a:r>
              <a:rPr lang="en-US" smtClean="0">
                <a:latin typeface="Rockwell" pitchFamily="18" charset="0"/>
              </a:rPr>
              <a:t>Wave spread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3734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3734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5"/>
          <p:cNvSpPr>
            <a:spLocks noGrp="1"/>
          </p:cNvSpPr>
          <p:nvPr>
            <p:ph type="sldNum" sz="quarter" idx="12"/>
          </p:nvPr>
        </p:nvSpPr>
        <p:spPr>
          <a:noFill/>
          <a:ln>
            <a:miter lim="800000"/>
            <a:headEnd/>
            <a:tailEnd/>
          </a:ln>
        </p:spPr>
        <p:txBody>
          <a:bodyPr/>
          <a:lstStyle/>
          <a:p>
            <a:fld id="{793DF0C7-C2C2-4EAD-B098-FAA24CDC6F38}" type="slidenum">
              <a:rPr lang="en-US"/>
              <a:pPr/>
              <a:t>182</a:t>
            </a:fld>
            <a:endParaRPr lang="en-US"/>
          </a:p>
        </p:txBody>
      </p:sp>
      <p:sp>
        <p:nvSpPr>
          <p:cNvPr id="188419" name="Rectangle 2"/>
          <p:cNvSpPr>
            <a:spLocks noGrp="1" noChangeArrowheads="1"/>
          </p:cNvSpPr>
          <p:nvPr>
            <p:ph type="title"/>
          </p:nvPr>
        </p:nvSpPr>
        <p:spPr>
          <a:xfrm>
            <a:off x="0" y="587375"/>
            <a:ext cx="9144000" cy="512763"/>
          </a:xfrm>
        </p:spPr>
        <p:txBody>
          <a:bodyPr/>
          <a:lstStyle/>
          <a:p>
            <a:pPr eaLnBrk="1" hangingPunct="1">
              <a:tabLst>
                <a:tab pos="1376363" algn="l"/>
              </a:tabLst>
            </a:pPr>
            <a:r>
              <a:rPr lang="en-US" sz="3600" smtClean="0"/>
              <a:t>T3B02		</a:t>
            </a:r>
            <a:r>
              <a:rPr lang="en-US" sz="2000" smtClean="0">
                <a:latin typeface="Rockwell" pitchFamily="18" charset="0"/>
              </a:rPr>
              <a:t>What term describes the number of times per second that an 		alternating current reverses direction?</a:t>
            </a:r>
          </a:p>
        </p:txBody>
      </p:sp>
      <p:sp>
        <p:nvSpPr>
          <p:cNvPr id="133837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Pulse rate</a:t>
            </a:r>
          </a:p>
          <a:p>
            <a:pPr marL="995363" lvl="1" indent="-533400" eaLnBrk="1" hangingPunct="1">
              <a:buFontTx/>
              <a:buAutoNum type="alphaUcPeriod"/>
            </a:pPr>
            <a:r>
              <a:rPr lang="en-US" smtClean="0">
                <a:latin typeface="Rockwell" pitchFamily="18" charset="0"/>
              </a:rPr>
              <a:t>Speed</a:t>
            </a:r>
          </a:p>
          <a:p>
            <a:pPr marL="995363" lvl="1" indent="-533400" eaLnBrk="1" hangingPunct="1">
              <a:buFontTx/>
              <a:buAutoNum type="alphaUcPeriod"/>
            </a:pPr>
            <a:r>
              <a:rPr lang="en-US" smtClean="0">
                <a:latin typeface="Rockwell" pitchFamily="18" charset="0"/>
              </a:rPr>
              <a:t>Wavelength</a:t>
            </a:r>
          </a:p>
          <a:p>
            <a:pPr marL="995363" lvl="1" indent="-533400" eaLnBrk="1" hangingPunct="1">
              <a:buFontTx/>
              <a:buAutoNum type="alphaUcPeriod"/>
            </a:pPr>
            <a:r>
              <a:rPr lang="en-US" smtClean="0">
                <a:latin typeface="Rockwell" pitchFamily="18" charset="0"/>
              </a:rPr>
              <a:t>Frequency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3837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3837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5"/>
          <p:cNvSpPr>
            <a:spLocks noGrp="1"/>
          </p:cNvSpPr>
          <p:nvPr>
            <p:ph type="sldNum" sz="quarter" idx="12"/>
          </p:nvPr>
        </p:nvSpPr>
        <p:spPr>
          <a:noFill/>
          <a:ln>
            <a:miter lim="800000"/>
            <a:headEnd/>
            <a:tailEnd/>
          </a:ln>
        </p:spPr>
        <p:txBody>
          <a:bodyPr/>
          <a:lstStyle/>
          <a:p>
            <a:fld id="{520F0B07-7BDD-46A6-9079-0C898A61D8DE}" type="slidenum">
              <a:rPr lang="en-US"/>
              <a:pPr/>
              <a:t>183</a:t>
            </a:fld>
            <a:endParaRPr lang="en-US"/>
          </a:p>
        </p:txBody>
      </p:sp>
      <p:sp>
        <p:nvSpPr>
          <p:cNvPr id="189443" name="Rectangle 2"/>
          <p:cNvSpPr>
            <a:spLocks noGrp="1" noChangeArrowheads="1"/>
          </p:cNvSpPr>
          <p:nvPr>
            <p:ph type="title"/>
          </p:nvPr>
        </p:nvSpPr>
        <p:spPr>
          <a:xfrm>
            <a:off x="0" y="471488"/>
            <a:ext cx="9144000" cy="577850"/>
          </a:xfrm>
        </p:spPr>
        <p:txBody>
          <a:bodyPr/>
          <a:lstStyle/>
          <a:p>
            <a:pPr eaLnBrk="1" hangingPunct="1">
              <a:tabLst>
                <a:tab pos="1376363" algn="l"/>
              </a:tabLst>
            </a:pPr>
            <a:r>
              <a:rPr lang="en-US" sz="3600" smtClean="0"/>
              <a:t>T3B03		</a:t>
            </a:r>
            <a:r>
              <a:rPr lang="en-US" sz="2400" smtClean="0">
                <a:latin typeface="Rockwell" pitchFamily="18" charset="0"/>
              </a:rPr>
              <a:t>What are the two components of a radio wave?</a:t>
            </a:r>
          </a:p>
        </p:txBody>
      </p:sp>
      <p:sp>
        <p:nvSpPr>
          <p:cNvPr id="133939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AC and DC</a:t>
            </a:r>
          </a:p>
          <a:p>
            <a:pPr marL="995363" lvl="1" indent="-533400" eaLnBrk="1" hangingPunct="1">
              <a:buFontTx/>
              <a:buAutoNum type="alphaUcPeriod"/>
            </a:pPr>
            <a:r>
              <a:rPr lang="en-US" smtClean="0">
                <a:latin typeface="Rockwell" pitchFamily="18" charset="0"/>
              </a:rPr>
              <a:t>Voltage and current</a:t>
            </a:r>
          </a:p>
          <a:p>
            <a:pPr marL="995363" lvl="1" indent="-533400" eaLnBrk="1" hangingPunct="1">
              <a:buFontTx/>
              <a:buAutoNum type="alphaUcPeriod"/>
            </a:pPr>
            <a:r>
              <a:rPr lang="en-US" smtClean="0">
                <a:latin typeface="Rockwell" pitchFamily="18" charset="0"/>
              </a:rPr>
              <a:t>Electric and magnetic fields</a:t>
            </a:r>
          </a:p>
          <a:p>
            <a:pPr marL="995363" lvl="1" indent="-533400" eaLnBrk="1" hangingPunct="1">
              <a:buFontTx/>
              <a:buAutoNum type="alphaUcPeriod"/>
            </a:pPr>
            <a:r>
              <a:rPr lang="en-US" smtClean="0">
                <a:latin typeface="Rockwell" pitchFamily="18" charset="0"/>
              </a:rPr>
              <a:t>Ionizing and non-ionizing radiation</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3939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3939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a:ln>
            <a:miter lim="800000"/>
            <a:headEnd/>
            <a:tailEnd/>
          </a:ln>
        </p:spPr>
        <p:txBody>
          <a:bodyPr/>
          <a:lstStyle/>
          <a:p>
            <a:fld id="{0A67CBC8-A74E-485C-9305-830561A152AD}" type="slidenum">
              <a:rPr lang="en-US"/>
              <a:pPr/>
              <a:t>184</a:t>
            </a:fld>
            <a:endParaRPr lang="en-US"/>
          </a:p>
        </p:txBody>
      </p:sp>
      <p:sp>
        <p:nvSpPr>
          <p:cNvPr id="190467" name="Rectangle 2"/>
          <p:cNvSpPr>
            <a:spLocks noGrp="1" noChangeArrowheads="1"/>
          </p:cNvSpPr>
          <p:nvPr>
            <p:ph type="title"/>
          </p:nvPr>
        </p:nvSpPr>
        <p:spPr>
          <a:xfrm>
            <a:off x="0" y="779463"/>
            <a:ext cx="9144000" cy="500062"/>
          </a:xfrm>
        </p:spPr>
        <p:txBody>
          <a:bodyPr/>
          <a:lstStyle/>
          <a:p>
            <a:pPr eaLnBrk="1" hangingPunct="1">
              <a:tabLst>
                <a:tab pos="1376363" algn="l"/>
              </a:tabLst>
            </a:pPr>
            <a:r>
              <a:rPr lang="en-US" sz="3600" smtClean="0"/>
              <a:t>T3B04		</a:t>
            </a:r>
            <a:r>
              <a:rPr lang="en-US" sz="2800" smtClean="0">
                <a:latin typeface="Rockwell" pitchFamily="18" charset="0"/>
              </a:rPr>
              <a:t>How fast does a radio wave travel through 		free space?</a:t>
            </a:r>
            <a:endParaRPr lang="en-US" sz="3600" smtClean="0"/>
          </a:p>
        </p:txBody>
      </p:sp>
      <p:sp>
        <p:nvSpPr>
          <p:cNvPr id="134041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At the speed of light</a:t>
            </a:r>
          </a:p>
          <a:p>
            <a:pPr marL="995363" lvl="1" indent="-533400" eaLnBrk="1" hangingPunct="1">
              <a:buFontTx/>
              <a:buAutoNum type="alphaUcPeriod"/>
            </a:pPr>
            <a:r>
              <a:rPr lang="en-US" smtClean="0">
                <a:latin typeface="Rockwell" pitchFamily="18" charset="0"/>
              </a:rPr>
              <a:t>At the speed of sound</a:t>
            </a:r>
          </a:p>
          <a:p>
            <a:pPr marL="995363" lvl="1" indent="-533400" eaLnBrk="1" hangingPunct="1">
              <a:buFontTx/>
              <a:buAutoNum type="alphaUcPeriod"/>
            </a:pPr>
            <a:r>
              <a:rPr lang="en-US" smtClean="0">
                <a:latin typeface="Rockwell" pitchFamily="18" charset="0"/>
              </a:rPr>
              <a:t>Its speed is inversely proportional to its wavelength</a:t>
            </a:r>
          </a:p>
          <a:p>
            <a:pPr marL="995363" lvl="1" indent="-533400" eaLnBrk="1" hangingPunct="1">
              <a:buFontTx/>
              <a:buAutoNum type="alphaUcPeriod"/>
            </a:pPr>
            <a:r>
              <a:rPr lang="en-US" smtClean="0">
                <a:latin typeface="Rockwell" pitchFamily="18" charset="0"/>
              </a:rPr>
              <a:t>Its speed increases as the frequency increases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4041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4041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5"/>
          <p:cNvSpPr>
            <a:spLocks noGrp="1"/>
          </p:cNvSpPr>
          <p:nvPr>
            <p:ph type="sldNum" sz="quarter" idx="12"/>
          </p:nvPr>
        </p:nvSpPr>
        <p:spPr>
          <a:noFill/>
          <a:ln>
            <a:miter lim="800000"/>
            <a:headEnd/>
            <a:tailEnd/>
          </a:ln>
        </p:spPr>
        <p:txBody>
          <a:bodyPr/>
          <a:lstStyle/>
          <a:p>
            <a:fld id="{943E14D5-AD95-4C4B-BAC8-9044E99352E3}" type="slidenum">
              <a:rPr lang="en-US"/>
              <a:pPr/>
              <a:t>185</a:t>
            </a:fld>
            <a:endParaRPr lang="en-US"/>
          </a:p>
        </p:txBody>
      </p:sp>
      <p:sp>
        <p:nvSpPr>
          <p:cNvPr id="191491" name="Rectangle 2"/>
          <p:cNvSpPr>
            <a:spLocks noGrp="1" noChangeArrowheads="1"/>
          </p:cNvSpPr>
          <p:nvPr>
            <p:ph type="title"/>
          </p:nvPr>
        </p:nvSpPr>
        <p:spPr>
          <a:xfrm>
            <a:off x="0" y="701675"/>
            <a:ext cx="9144000" cy="577850"/>
          </a:xfrm>
        </p:spPr>
        <p:txBody>
          <a:bodyPr/>
          <a:lstStyle/>
          <a:p>
            <a:pPr eaLnBrk="1" hangingPunct="1">
              <a:tabLst>
                <a:tab pos="1376363" algn="l"/>
              </a:tabLst>
            </a:pPr>
            <a:r>
              <a:rPr lang="en-US" sz="3600" smtClean="0"/>
              <a:t>T3B05		</a:t>
            </a:r>
            <a:r>
              <a:rPr lang="en-US" sz="2800" smtClean="0">
                <a:latin typeface="Rockwell" pitchFamily="18" charset="0"/>
              </a:rPr>
              <a:t>How does the wavelength of a radio wave 		relate to its frequency?</a:t>
            </a:r>
          </a:p>
        </p:txBody>
      </p:sp>
      <p:sp>
        <p:nvSpPr>
          <p:cNvPr id="1341443" name="Rectangle 3"/>
          <p:cNvSpPr>
            <a:spLocks noGrp="1" noChangeArrowheads="1"/>
          </p:cNvSpPr>
          <p:nvPr>
            <p:ph type="body" idx="1"/>
          </p:nvPr>
        </p:nvSpPr>
        <p:spPr>
          <a:xfrm>
            <a:off x="762000" y="1981200"/>
            <a:ext cx="7772400" cy="3656013"/>
          </a:xfrm>
        </p:spPr>
        <p:txBody>
          <a:bodyPr/>
          <a:lstStyle/>
          <a:p>
            <a:pPr marL="995363" lvl="1" indent="-533400" eaLnBrk="1" hangingPunct="1">
              <a:lnSpc>
                <a:spcPct val="90000"/>
              </a:lnSpc>
              <a:buFontTx/>
              <a:buAutoNum type="alphaUcPeriod"/>
            </a:pPr>
            <a:r>
              <a:rPr lang="en-US" smtClean="0">
                <a:latin typeface="Rockwell" pitchFamily="18" charset="0"/>
              </a:rPr>
              <a:t>The wavelength gets longer as the frequency increases</a:t>
            </a:r>
          </a:p>
          <a:p>
            <a:pPr marL="995363" lvl="1" indent="-533400" eaLnBrk="1" hangingPunct="1">
              <a:lnSpc>
                <a:spcPct val="90000"/>
              </a:lnSpc>
              <a:buFontTx/>
              <a:buAutoNum type="alphaUcPeriod"/>
            </a:pPr>
            <a:r>
              <a:rPr lang="en-US" smtClean="0">
                <a:latin typeface="Rockwell" pitchFamily="18" charset="0"/>
              </a:rPr>
              <a:t>The wavelength gets shorter as the frequency increases</a:t>
            </a:r>
          </a:p>
          <a:p>
            <a:pPr marL="995363" lvl="1" indent="-533400" eaLnBrk="1" hangingPunct="1">
              <a:lnSpc>
                <a:spcPct val="90000"/>
              </a:lnSpc>
              <a:buFontTx/>
              <a:buAutoNum type="alphaUcPeriod"/>
            </a:pPr>
            <a:r>
              <a:rPr lang="en-US" smtClean="0">
                <a:latin typeface="Rockwell" pitchFamily="18" charset="0"/>
              </a:rPr>
              <a:t>There is no relationship between wavelength and frequency </a:t>
            </a:r>
          </a:p>
          <a:p>
            <a:pPr marL="995363" lvl="1" indent="-533400" eaLnBrk="1" hangingPunct="1">
              <a:lnSpc>
                <a:spcPct val="90000"/>
              </a:lnSpc>
              <a:buFontTx/>
              <a:buAutoNum type="alphaUcPeriod"/>
            </a:pPr>
            <a:r>
              <a:rPr lang="en-US" smtClean="0">
                <a:latin typeface="Rockwell" pitchFamily="18" charset="0"/>
              </a:rPr>
              <a:t>The wavelength depends on the bandwidth of the signal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4144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4144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a:ln>
            <a:miter lim="800000"/>
            <a:headEnd/>
            <a:tailEnd/>
          </a:ln>
        </p:spPr>
        <p:txBody>
          <a:bodyPr/>
          <a:lstStyle/>
          <a:p>
            <a:fld id="{B4956B38-F18D-4765-BCA3-AB355CBACA10}" type="slidenum">
              <a:rPr lang="en-US"/>
              <a:pPr/>
              <a:t>186</a:t>
            </a:fld>
            <a:endParaRPr lang="en-US"/>
          </a:p>
        </p:txBody>
      </p:sp>
      <p:sp>
        <p:nvSpPr>
          <p:cNvPr id="192515" name="Rectangle 2"/>
          <p:cNvSpPr>
            <a:spLocks noGrp="1" noChangeArrowheads="1"/>
          </p:cNvSpPr>
          <p:nvPr>
            <p:ph type="title"/>
          </p:nvPr>
        </p:nvSpPr>
        <p:spPr>
          <a:xfrm>
            <a:off x="0" y="741363"/>
            <a:ext cx="9144000" cy="538162"/>
          </a:xfrm>
        </p:spPr>
        <p:txBody>
          <a:bodyPr/>
          <a:lstStyle/>
          <a:p>
            <a:pPr eaLnBrk="1" hangingPunct="1">
              <a:tabLst>
                <a:tab pos="1376363" algn="l"/>
              </a:tabLst>
            </a:pPr>
            <a:r>
              <a:rPr lang="en-US" sz="3600" smtClean="0"/>
              <a:t>T3B06		</a:t>
            </a:r>
            <a:r>
              <a:rPr lang="en-US" sz="2800" smtClean="0">
                <a:latin typeface="Rockwell" pitchFamily="18" charset="0"/>
              </a:rPr>
              <a:t>What is the formula for converting 			frequency to wavelength in meters?</a:t>
            </a:r>
          </a:p>
        </p:txBody>
      </p:sp>
      <p:sp>
        <p:nvSpPr>
          <p:cNvPr id="1342467" name="Rectangle 3"/>
          <p:cNvSpPr>
            <a:spLocks noGrp="1" noChangeArrowheads="1"/>
          </p:cNvSpPr>
          <p:nvPr>
            <p:ph type="body" idx="1"/>
          </p:nvPr>
        </p:nvSpPr>
        <p:spPr>
          <a:xfrm>
            <a:off x="539750" y="1892300"/>
            <a:ext cx="8112125" cy="4405313"/>
          </a:xfrm>
        </p:spPr>
        <p:txBody>
          <a:bodyPr/>
          <a:lstStyle/>
          <a:p>
            <a:pPr marL="995363" lvl="1" indent="-533400" eaLnBrk="1" hangingPunct="1">
              <a:buFontTx/>
              <a:buAutoNum type="alphaUcPeriod"/>
            </a:pPr>
            <a:r>
              <a:rPr lang="en-US" smtClean="0">
                <a:latin typeface="Rockwell" pitchFamily="18" charset="0"/>
              </a:rPr>
              <a:t>Wavelength in meters equals frequency in hertz multiplied by 300</a:t>
            </a:r>
          </a:p>
          <a:p>
            <a:pPr marL="995363" lvl="1" indent="-533400" eaLnBrk="1" hangingPunct="1">
              <a:buFontTx/>
              <a:buAutoNum type="alphaUcPeriod"/>
            </a:pPr>
            <a:r>
              <a:rPr lang="en-US" smtClean="0">
                <a:latin typeface="Rockwell" pitchFamily="18" charset="0"/>
              </a:rPr>
              <a:t>Wavelength in meters equals frequency in hertz divided by 300</a:t>
            </a:r>
          </a:p>
          <a:p>
            <a:pPr marL="995363" lvl="1" indent="-533400" eaLnBrk="1" hangingPunct="1">
              <a:buFontTx/>
              <a:buAutoNum type="alphaUcPeriod"/>
            </a:pPr>
            <a:r>
              <a:rPr lang="en-US" smtClean="0">
                <a:latin typeface="Rockwell" pitchFamily="18" charset="0"/>
              </a:rPr>
              <a:t>Wavelength in meters equals frequency in megahertz divided by 300</a:t>
            </a:r>
          </a:p>
          <a:p>
            <a:pPr marL="995363" lvl="1" indent="-533400" eaLnBrk="1" hangingPunct="1">
              <a:buFontTx/>
              <a:buAutoNum type="alphaUcPeriod"/>
            </a:pPr>
            <a:r>
              <a:rPr lang="en-US" smtClean="0">
                <a:latin typeface="Rockwell" pitchFamily="18" charset="0"/>
              </a:rPr>
              <a:t>Wavelength in meters equals 300 divided by frequency in megahertz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4246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4246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noFill/>
          <a:ln>
            <a:miter lim="800000"/>
            <a:headEnd/>
            <a:tailEnd/>
          </a:ln>
        </p:spPr>
        <p:txBody>
          <a:bodyPr/>
          <a:lstStyle/>
          <a:p>
            <a:fld id="{C7FABABE-91AE-4030-9EEA-C39329D5476D}" type="slidenum">
              <a:rPr lang="en-US"/>
              <a:pPr/>
              <a:t>187</a:t>
            </a:fld>
            <a:endParaRPr lang="en-US"/>
          </a:p>
        </p:txBody>
      </p:sp>
      <p:sp>
        <p:nvSpPr>
          <p:cNvPr id="193539" name="Rectangle 2"/>
          <p:cNvSpPr>
            <a:spLocks noGrp="1" noChangeArrowheads="1"/>
          </p:cNvSpPr>
          <p:nvPr>
            <p:ph type="title"/>
          </p:nvPr>
        </p:nvSpPr>
        <p:spPr>
          <a:xfrm>
            <a:off x="0" y="701675"/>
            <a:ext cx="9144000" cy="577850"/>
          </a:xfrm>
        </p:spPr>
        <p:txBody>
          <a:bodyPr/>
          <a:lstStyle/>
          <a:p>
            <a:pPr eaLnBrk="1" hangingPunct="1">
              <a:tabLst>
                <a:tab pos="1376363" algn="l"/>
              </a:tabLst>
            </a:pPr>
            <a:r>
              <a:rPr lang="en-US" sz="3600" smtClean="0"/>
              <a:t>T3B07		</a:t>
            </a:r>
            <a:r>
              <a:rPr lang="en-US" sz="2800" smtClean="0">
                <a:latin typeface="Rockwell" pitchFamily="18" charset="0"/>
              </a:rPr>
              <a:t>What property of radio waves is often used 		to identify the different frequency bands?</a:t>
            </a:r>
            <a:endParaRPr lang="en-US" sz="3600" smtClean="0"/>
          </a:p>
        </p:txBody>
      </p:sp>
      <p:sp>
        <p:nvSpPr>
          <p:cNvPr id="134349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approximate wavelength</a:t>
            </a:r>
          </a:p>
          <a:p>
            <a:pPr marL="995363" lvl="1" indent="-533400" eaLnBrk="1" hangingPunct="1">
              <a:buFontTx/>
              <a:buAutoNum type="alphaUcPeriod"/>
            </a:pPr>
            <a:r>
              <a:rPr lang="en-US" smtClean="0">
                <a:latin typeface="Rockwell" pitchFamily="18" charset="0"/>
              </a:rPr>
              <a:t>The magnetic intensity of waves</a:t>
            </a:r>
          </a:p>
          <a:p>
            <a:pPr marL="995363" lvl="1" indent="-533400" eaLnBrk="1" hangingPunct="1">
              <a:buFontTx/>
              <a:buAutoNum type="alphaUcPeriod"/>
            </a:pPr>
            <a:r>
              <a:rPr lang="en-US" smtClean="0">
                <a:latin typeface="Rockwell" pitchFamily="18" charset="0"/>
              </a:rPr>
              <a:t>The time it takes for waves to travel one mile</a:t>
            </a:r>
          </a:p>
          <a:p>
            <a:pPr marL="995363" lvl="1" indent="-533400" eaLnBrk="1" hangingPunct="1">
              <a:buFontTx/>
              <a:buAutoNum type="alphaUcPeriod"/>
            </a:pPr>
            <a:r>
              <a:rPr lang="en-US" smtClean="0">
                <a:latin typeface="Rockwell" pitchFamily="18" charset="0"/>
              </a:rPr>
              <a:t>The voltage standing wave ratio of waves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4349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4349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5"/>
          <p:cNvSpPr>
            <a:spLocks noGrp="1"/>
          </p:cNvSpPr>
          <p:nvPr>
            <p:ph type="sldNum" sz="quarter" idx="12"/>
          </p:nvPr>
        </p:nvSpPr>
        <p:spPr>
          <a:noFill/>
          <a:ln>
            <a:miter lim="800000"/>
            <a:headEnd/>
            <a:tailEnd/>
          </a:ln>
        </p:spPr>
        <p:txBody>
          <a:bodyPr/>
          <a:lstStyle/>
          <a:p>
            <a:fld id="{8A085483-B879-4B72-B62A-1C580C16681D}" type="slidenum">
              <a:rPr lang="en-US"/>
              <a:pPr/>
              <a:t>188</a:t>
            </a:fld>
            <a:endParaRPr lang="en-US"/>
          </a:p>
        </p:txBody>
      </p:sp>
      <p:sp>
        <p:nvSpPr>
          <p:cNvPr id="194563" name="Rectangle 2"/>
          <p:cNvSpPr>
            <a:spLocks noGrp="1" noChangeArrowheads="1"/>
          </p:cNvSpPr>
          <p:nvPr>
            <p:ph type="title"/>
          </p:nvPr>
        </p:nvSpPr>
        <p:spPr>
          <a:xfrm>
            <a:off x="0" y="663575"/>
            <a:ext cx="9144000" cy="615950"/>
          </a:xfrm>
        </p:spPr>
        <p:txBody>
          <a:bodyPr/>
          <a:lstStyle/>
          <a:p>
            <a:pPr eaLnBrk="1" hangingPunct="1">
              <a:tabLst>
                <a:tab pos="1376363" algn="l"/>
              </a:tabLst>
            </a:pPr>
            <a:r>
              <a:rPr lang="en-US" sz="3600" smtClean="0"/>
              <a:t>T3B08		</a:t>
            </a:r>
            <a:r>
              <a:rPr lang="en-US" sz="2800" smtClean="0">
                <a:latin typeface="Rockwell" pitchFamily="18" charset="0"/>
              </a:rPr>
              <a:t>What are the frequency limits of the VHF 		spectrum?</a:t>
            </a:r>
            <a:endParaRPr lang="en-US" sz="2800" smtClean="0"/>
          </a:p>
        </p:txBody>
      </p:sp>
      <p:sp>
        <p:nvSpPr>
          <p:cNvPr id="134451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30 to 300 kHz</a:t>
            </a:r>
          </a:p>
          <a:p>
            <a:pPr marL="995363" lvl="1" indent="-533400" eaLnBrk="1" hangingPunct="1">
              <a:buFontTx/>
              <a:buAutoNum type="alphaUcPeriod"/>
            </a:pPr>
            <a:r>
              <a:rPr lang="en-US" smtClean="0">
                <a:latin typeface="Rockwell" pitchFamily="18" charset="0"/>
              </a:rPr>
              <a:t>30 to 300 MHz</a:t>
            </a:r>
          </a:p>
          <a:p>
            <a:pPr marL="995363" lvl="1" indent="-533400" eaLnBrk="1" hangingPunct="1">
              <a:buFontTx/>
              <a:buAutoNum type="alphaUcPeriod"/>
            </a:pPr>
            <a:r>
              <a:rPr lang="en-US" smtClean="0">
                <a:latin typeface="Rockwell" pitchFamily="18" charset="0"/>
              </a:rPr>
              <a:t>300 to 3000 kHz</a:t>
            </a:r>
          </a:p>
          <a:p>
            <a:pPr marL="995363" lvl="1" indent="-533400" eaLnBrk="1" hangingPunct="1">
              <a:buFontTx/>
              <a:buAutoNum type="alphaUcPeriod"/>
            </a:pPr>
            <a:r>
              <a:rPr lang="en-US" smtClean="0">
                <a:latin typeface="Rockwell" pitchFamily="18" charset="0"/>
              </a:rPr>
              <a:t>300 to 3000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4451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4451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5"/>
          <p:cNvSpPr>
            <a:spLocks noGrp="1"/>
          </p:cNvSpPr>
          <p:nvPr>
            <p:ph type="sldNum" sz="quarter" idx="12"/>
          </p:nvPr>
        </p:nvSpPr>
        <p:spPr>
          <a:noFill/>
          <a:ln>
            <a:miter lim="800000"/>
            <a:headEnd/>
            <a:tailEnd/>
          </a:ln>
        </p:spPr>
        <p:txBody>
          <a:bodyPr/>
          <a:lstStyle/>
          <a:p>
            <a:fld id="{7AA1DEBF-584E-4C40-A54A-D7B1F24572F7}" type="slidenum">
              <a:rPr lang="en-US"/>
              <a:pPr/>
              <a:t>189</a:t>
            </a:fld>
            <a:endParaRPr lang="en-US"/>
          </a:p>
        </p:txBody>
      </p:sp>
      <p:sp>
        <p:nvSpPr>
          <p:cNvPr id="195587" name="Rectangle 2"/>
          <p:cNvSpPr>
            <a:spLocks noGrp="1" noChangeArrowheads="1"/>
          </p:cNvSpPr>
          <p:nvPr>
            <p:ph type="title"/>
          </p:nvPr>
        </p:nvSpPr>
        <p:spPr>
          <a:xfrm>
            <a:off x="0" y="663575"/>
            <a:ext cx="9144000" cy="615950"/>
          </a:xfrm>
        </p:spPr>
        <p:txBody>
          <a:bodyPr/>
          <a:lstStyle/>
          <a:p>
            <a:pPr eaLnBrk="1" hangingPunct="1">
              <a:tabLst>
                <a:tab pos="1376363" algn="l"/>
              </a:tabLst>
            </a:pPr>
            <a:r>
              <a:rPr lang="en-US" sz="3600" smtClean="0"/>
              <a:t>T3B09		</a:t>
            </a:r>
            <a:r>
              <a:rPr lang="en-US" sz="2800" smtClean="0">
                <a:latin typeface="Rockwell" pitchFamily="18" charset="0"/>
              </a:rPr>
              <a:t>What are the frequency limits of the UHF 		spectrum?</a:t>
            </a:r>
          </a:p>
        </p:txBody>
      </p:sp>
      <p:sp>
        <p:nvSpPr>
          <p:cNvPr id="134553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30 to 300 kHz</a:t>
            </a:r>
          </a:p>
          <a:p>
            <a:pPr marL="995363" lvl="1" indent="-533400" eaLnBrk="1" hangingPunct="1">
              <a:buFontTx/>
              <a:buAutoNum type="alphaUcPeriod"/>
            </a:pPr>
            <a:r>
              <a:rPr lang="en-US" smtClean="0">
                <a:latin typeface="Rockwell" pitchFamily="18" charset="0"/>
              </a:rPr>
              <a:t>30 to 300 MHz</a:t>
            </a:r>
          </a:p>
          <a:p>
            <a:pPr marL="995363" lvl="1" indent="-533400" eaLnBrk="1" hangingPunct="1">
              <a:buFontTx/>
              <a:buAutoNum type="alphaUcPeriod"/>
            </a:pPr>
            <a:r>
              <a:rPr lang="en-US" smtClean="0">
                <a:latin typeface="Rockwell" pitchFamily="18" charset="0"/>
              </a:rPr>
              <a:t>300 to 3000 kHz</a:t>
            </a:r>
          </a:p>
          <a:p>
            <a:pPr marL="995363" lvl="1" indent="-533400" eaLnBrk="1" hangingPunct="1">
              <a:buFontTx/>
              <a:buAutoNum type="alphaUcPeriod"/>
            </a:pPr>
            <a:r>
              <a:rPr lang="en-US" smtClean="0">
                <a:latin typeface="Rockwell" pitchFamily="18" charset="0"/>
              </a:rPr>
              <a:t>300 to 3000 MHz</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4553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4553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miter lim="800000"/>
            <a:headEnd/>
            <a:tailEnd/>
          </a:ln>
        </p:spPr>
        <p:txBody>
          <a:bodyPr/>
          <a:lstStyle/>
          <a:p>
            <a:fld id="{F6164F6B-25FE-4BBF-AC76-F8B98872765B}" type="slidenum">
              <a:rPr lang="en-US"/>
              <a:pPr/>
              <a:t>19</a:t>
            </a:fld>
            <a:endParaRPr lang="en-US"/>
          </a:p>
        </p:txBody>
      </p:sp>
      <p:sp>
        <p:nvSpPr>
          <p:cNvPr id="21507" name="Rectangle 2"/>
          <p:cNvSpPr>
            <a:spLocks noGrp="1" noChangeArrowheads="1"/>
          </p:cNvSpPr>
          <p:nvPr>
            <p:ph type="title"/>
          </p:nvPr>
        </p:nvSpPr>
        <p:spPr>
          <a:xfrm>
            <a:off x="193675" y="279400"/>
            <a:ext cx="7758113" cy="614363"/>
          </a:xfrm>
        </p:spPr>
        <p:txBody>
          <a:bodyPr/>
          <a:lstStyle/>
          <a:p>
            <a:pPr eaLnBrk="1" hangingPunct="1"/>
            <a:r>
              <a:rPr lang="en-US" sz="2600" b="1" smtClean="0">
                <a:latin typeface="Rockwell" pitchFamily="18" charset="0"/>
              </a:rPr>
              <a:t>T1D: </a:t>
            </a:r>
            <a:r>
              <a:rPr lang="en-US" sz="1800" b="1" smtClean="0"/>
              <a:t>	</a:t>
            </a:r>
            <a:r>
              <a:rPr lang="en-US" sz="1600" b="1" smtClean="0">
                <a:latin typeface="Rockwell" pitchFamily="18" charset="0"/>
              </a:rPr>
              <a:t>Authorized and prohibited transmissions</a:t>
            </a:r>
            <a:r>
              <a:rPr lang="en-US" sz="3200" b="1" smtClean="0">
                <a:latin typeface="Rockwell" pitchFamily="18" charset="0"/>
              </a:rPr>
              <a:t> </a:t>
            </a:r>
          </a:p>
        </p:txBody>
      </p:sp>
      <p:sp>
        <p:nvSpPr>
          <p:cNvPr id="594947" name="Rectangle 3"/>
          <p:cNvSpPr>
            <a:spLocks noGrp="1" noChangeArrowheads="1"/>
          </p:cNvSpPr>
          <p:nvPr>
            <p:ph type="body" idx="1"/>
          </p:nvPr>
        </p:nvSpPr>
        <p:spPr>
          <a:xfrm>
            <a:off x="-152400" y="1470025"/>
            <a:ext cx="6989763" cy="2765425"/>
          </a:xfrm>
        </p:spPr>
        <p:txBody>
          <a:bodyPr/>
          <a:lstStyle/>
          <a:p>
            <a:pPr lvl="1" eaLnBrk="1" hangingPunct="1"/>
            <a:r>
              <a:rPr lang="en-US" sz="1200" smtClean="0">
                <a:latin typeface="Rockwell" pitchFamily="18" charset="0"/>
              </a:rPr>
              <a:t>T1D6</a:t>
            </a:r>
            <a:r>
              <a:rPr lang="en-US" sz="3200" smtClean="0">
                <a:latin typeface="Rockwell" pitchFamily="18" charset="0"/>
              </a:rPr>
              <a:t>  </a:t>
            </a:r>
            <a:r>
              <a:rPr lang="en-US" sz="2000" smtClean="0">
                <a:latin typeface="Rockwell" pitchFamily="18" charset="0"/>
              </a:rPr>
              <a:t>Transmissions that contain obscene or indecent words or language are prohibited.</a:t>
            </a:r>
          </a:p>
          <a:p>
            <a:pPr lvl="3" eaLnBrk="1" hangingPunct="1"/>
            <a:r>
              <a:rPr lang="en-US" sz="1400" smtClean="0">
                <a:solidFill>
                  <a:srgbClr val="FF0000"/>
                </a:solidFill>
                <a:latin typeface="Rockwell" pitchFamily="18" charset="0"/>
              </a:rPr>
              <a:t>Absolutely not allowed = indecent and obscene language</a:t>
            </a:r>
            <a:endParaRPr lang="en-US" sz="1400" smtClean="0">
              <a:latin typeface="Rockwell" pitchFamily="18" charset="0"/>
            </a:endParaRPr>
          </a:p>
          <a:p>
            <a:pPr lvl="1" eaLnBrk="1" hangingPunct="1"/>
            <a:r>
              <a:rPr lang="en-US" sz="1200" smtClean="0">
                <a:latin typeface="Rockwell" pitchFamily="18" charset="0"/>
              </a:rPr>
              <a:t>T1D7 </a:t>
            </a:r>
            <a:r>
              <a:rPr lang="en-US" smtClean="0">
                <a:latin typeface="Rockwell" pitchFamily="18" charset="0"/>
              </a:rPr>
              <a:t> </a:t>
            </a:r>
            <a:r>
              <a:rPr lang="en-US" sz="2000" smtClean="0">
                <a:latin typeface="Rockwell" pitchFamily="18" charset="0"/>
              </a:rPr>
              <a:t>Amateur station are authorized to automatically retransmit the radio signals of other amateur stations when the signals are from an auxiliary, repeater, or space station.</a:t>
            </a:r>
            <a:endParaRPr lang="en-US" smtClean="0">
              <a:latin typeface="Rockwell" pitchFamily="18" charset="0"/>
            </a:endParaRPr>
          </a:p>
          <a:p>
            <a:pPr lvl="1" eaLnBrk="1" hangingPunct="1"/>
            <a:endParaRPr lang="en-US" smtClean="0">
              <a:latin typeface="Rockwell" pitchFamily="18" charset="0"/>
            </a:endParaRPr>
          </a:p>
          <a:p>
            <a:pPr eaLnBrk="1" hangingPunct="1"/>
            <a:endParaRPr lang="en-US" smtClean="0">
              <a:latin typeface="Rockwell" pitchFamily="18" charset="0"/>
            </a:endParaRPr>
          </a:p>
          <a:p>
            <a:pPr lvl="1" eaLnBrk="1" hangingPunct="1"/>
            <a:endParaRPr lang="en-US" smtClean="0">
              <a:latin typeface="Rockwell" pitchFamily="18" charset="0"/>
            </a:endParaRPr>
          </a:p>
        </p:txBody>
      </p:sp>
      <p:pic>
        <p:nvPicPr>
          <p:cNvPr id="594948" name="Picture 4" descr="Q p80"/>
          <p:cNvPicPr>
            <a:picLocks noChangeAspect="1" noChangeArrowheads="1"/>
          </p:cNvPicPr>
          <p:nvPr/>
        </p:nvPicPr>
        <p:blipFill>
          <a:blip r:embed="rId2" cstate="print"/>
          <a:srcRect/>
          <a:stretch>
            <a:fillRect/>
          </a:stretch>
        </p:blipFill>
        <p:spPr bwMode="auto">
          <a:xfrm>
            <a:off x="6684963" y="3505200"/>
            <a:ext cx="2201862" cy="3035300"/>
          </a:xfrm>
          <a:prstGeom prst="rect">
            <a:avLst/>
          </a:prstGeom>
          <a:noFill/>
          <a:ln w="9525">
            <a:noFill/>
            <a:miter lim="800000"/>
            <a:headEnd/>
            <a:tailEnd/>
          </a:ln>
        </p:spPr>
      </p:pic>
      <p:sp>
        <p:nvSpPr>
          <p:cNvPr id="594949" name="Text Box 5"/>
          <p:cNvSpPr txBox="1">
            <a:spLocks noChangeArrowheads="1"/>
          </p:cNvSpPr>
          <p:nvPr/>
        </p:nvSpPr>
        <p:spPr bwMode="auto">
          <a:xfrm>
            <a:off x="3535363" y="5195888"/>
            <a:ext cx="2765425" cy="611187"/>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A repeater:</a:t>
            </a:r>
            <a:r>
              <a:rPr lang="en-US" sz="1600">
                <a:solidFill>
                  <a:srgbClr val="FF0000"/>
                </a:solidFill>
                <a:latin typeface="Rockwell" pitchFamily="18" charset="0"/>
              </a:rPr>
              <a:t>  Nice clean, neat, and compact.</a:t>
            </a:r>
          </a:p>
        </p:txBody>
      </p:sp>
      <p:sp>
        <p:nvSpPr>
          <p:cNvPr id="594950" name="Text Box 6"/>
          <p:cNvSpPr txBox="1">
            <a:spLocks noChangeArrowheads="1"/>
          </p:cNvSpPr>
          <p:nvPr/>
        </p:nvSpPr>
        <p:spPr bwMode="auto">
          <a:xfrm>
            <a:off x="6684963" y="2584450"/>
            <a:ext cx="844550" cy="2444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000">
                <a:solidFill>
                  <a:srgbClr val="FF0000"/>
                </a:solidFill>
                <a:latin typeface="Rockwell" pitchFamily="18" charset="0"/>
              </a:rPr>
              <a:t>HandHeld</a:t>
            </a:r>
          </a:p>
        </p:txBody>
      </p:sp>
      <p:sp>
        <p:nvSpPr>
          <p:cNvPr id="594951" name="Text Box 7"/>
          <p:cNvSpPr txBox="1">
            <a:spLocks noChangeArrowheads="1"/>
          </p:cNvSpPr>
          <p:nvPr/>
        </p:nvSpPr>
        <p:spPr bwMode="auto">
          <a:xfrm>
            <a:off x="7759700" y="2546350"/>
            <a:ext cx="1076325" cy="396875"/>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000">
                <a:solidFill>
                  <a:srgbClr val="FF0000"/>
                </a:solidFill>
                <a:latin typeface="Rockwell" pitchFamily="18" charset="0"/>
              </a:rPr>
              <a:t>Mobile/Base Station</a:t>
            </a:r>
          </a:p>
        </p:txBody>
      </p:sp>
      <p:sp>
        <p:nvSpPr>
          <p:cNvPr id="594952" name="Text Box 8"/>
          <p:cNvSpPr txBox="1">
            <a:spLocks noChangeArrowheads="1"/>
          </p:cNvSpPr>
          <p:nvPr/>
        </p:nvSpPr>
        <p:spPr bwMode="auto">
          <a:xfrm>
            <a:off x="5416550" y="4619625"/>
            <a:ext cx="806450" cy="2444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000">
                <a:solidFill>
                  <a:srgbClr val="FF0000"/>
                </a:solidFill>
                <a:latin typeface="Rockwell" pitchFamily="18" charset="0"/>
              </a:rPr>
              <a:t>Repeater</a:t>
            </a:r>
          </a:p>
        </p:txBody>
      </p:sp>
      <p:sp>
        <p:nvSpPr>
          <p:cNvPr id="594953" name="Line 9"/>
          <p:cNvSpPr>
            <a:spLocks noChangeShapeType="1"/>
          </p:cNvSpPr>
          <p:nvPr/>
        </p:nvSpPr>
        <p:spPr bwMode="auto">
          <a:xfrm>
            <a:off x="5878513" y="4887913"/>
            <a:ext cx="1112837" cy="230187"/>
          </a:xfrm>
          <a:prstGeom prst="line">
            <a:avLst/>
          </a:prstGeom>
          <a:noFill/>
          <a:ln w="28575" cap="sq">
            <a:solidFill>
              <a:schemeClr val="accent1"/>
            </a:solidFill>
            <a:round/>
            <a:headEnd type="none" w="sm" len="sm"/>
            <a:tailEnd type="triangle" w="med" len="med"/>
          </a:ln>
          <a:effectLst/>
        </p:spPr>
        <p:txBody>
          <a:bodyPr wrap="none"/>
          <a:lstStyle/>
          <a:p>
            <a:endParaRPr lang="en-US"/>
          </a:p>
        </p:txBody>
      </p:sp>
      <p:sp>
        <p:nvSpPr>
          <p:cNvPr id="594954" name="Line 10"/>
          <p:cNvSpPr>
            <a:spLocks noChangeShapeType="1"/>
          </p:cNvSpPr>
          <p:nvPr/>
        </p:nvSpPr>
        <p:spPr bwMode="auto">
          <a:xfrm>
            <a:off x="7145338" y="2814638"/>
            <a:ext cx="422275" cy="1228725"/>
          </a:xfrm>
          <a:prstGeom prst="line">
            <a:avLst/>
          </a:prstGeom>
          <a:noFill/>
          <a:ln w="28575" cap="sq">
            <a:solidFill>
              <a:schemeClr val="accent1"/>
            </a:solidFill>
            <a:round/>
            <a:headEnd type="none" w="sm" len="sm"/>
            <a:tailEnd type="triangle" w="med" len="med"/>
          </a:ln>
          <a:effectLst/>
        </p:spPr>
        <p:txBody>
          <a:bodyPr wrap="none"/>
          <a:lstStyle/>
          <a:p>
            <a:endParaRPr lang="en-US"/>
          </a:p>
        </p:txBody>
      </p:sp>
      <p:sp>
        <p:nvSpPr>
          <p:cNvPr id="594955" name="Line 11"/>
          <p:cNvSpPr>
            <a:spLocks noChangeShapeType="1"/>
          </p:cNvSpPr>
          <p:nvPr/>
        </p:nvSpPr>
        <p:spPr bwMode="auto">
          <a:xfrm flipH="1">
            <a:off x="8258175" y="2928938"/>
            <a:ext cx="39688" cy="1422400"/>
          </a:xfrm>
          <a:prstGeom prst="line">
            <a:avLst/>
          </a:prstGeom>
          <a:noFill/>
          <a:ln w="28575" cap="sq">
            <a:solidFill>
              <a:schemeClr val="accent1"/>
            </a:solidFill>
            <a:round/>
            <a:headEnd type="none" w="sm" len="sm"/>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94947">
                                            <p:txEl>
                                              <p:pRg st="0" end="0"/>
                                            </p:txEl>
                                          </p:spTgt>
                                        </p:tgtEl>
                                        <p:attrNameLst>
                                          <p:attrName>style.visibility</p:attrName>
                                        </p:attrNameLst>
                                      </p:cBhvr>
                                      <p:to>
                                        <p:strVal val="visible"/>
                                      </p:to>
                                    </p:set>
                                    <p:animEffect transition="in" filter="wipe(up)">
                                      <p:cBhvr>
                                        <p:cTn id="7" dur="500"/>
                                        <p:tgtEl>
                                          <p:spTgt spid="594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94947">
                                            <p:txEl>
                                              <p:pRg st="1" end="1"/>
                                            </p:txEl>
                                          </p:spTgt>
                                        </p:tgtEl>
                                        <p:attrNameLst>
                                          <p:attrName>style.visibility</p:attrName>
                                        </p:attrNameLst>
                                      </p:cBhvr>
                                      <p:to>
                                        <p:strVal val="visible"/>
                                      </p:to>
                                    </p:set>
                                    <p:animEffect transition="in" filter="wipe(left)">
                                      <p:cBhvr>
                                        <p:cTn id="12" dur="500"/>
                                        <p:tgtEl>
                                          <p:spTgt spid="594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94947">
                                            <p:txEl>
                                              <p:pRg st="2" end="2"/>
                                            </p:txEl>
                                          </p:spTgt>
                                        </p:tgtEl>
                                        <p:attrNameLst>
                                          <p:attrName>style.visibility</p:attrName>
                                        </p:attrNameLst>
                                      </p:cBhvr>
                                      <p:to>
                                        <p:strVal val="visible"/>
                                      </p:to>
                                    </p:set>
                                    <p:animEffect transition="in" filter="wipe(left)">
                                      <p:cBhvr>
                                        <p:cTn id="17" dur="500"/>
                                        <p:tgtEl>
                                          <p:spTgt spid="5949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94948"/>
                                        </p:tgtEl>
                                        <p:attrNameLst>
                                          <p:attrName>style.visibility</p:attrName>
                                        </p:attrNameLst>
                                      </p:cBhvr>
                                      <p:to>
                                        <p:strVal val="visible"/>
                                      </p:to>
                                    </p:set>
                                    <p:animEffect transition="in" filter="wipe(down)">
                                      <p:cBhvr>
                                        <p:cTn id="22" dur="500"/>
                                        <p:tgtEl>
                                          <p:spTgt spid="59494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94949"/>
                                        </p:tgtEl>
                                        <p:attrNameLst>
                                          <p:attrName>style.visibility</p:attrName>
                                        </p:attrNameLst>
                                      </p:cBhvr>
                                      <p:to>
                                        <p:strVal val="visible"/>
                                      </p:to>
                                    </p:set>
                                    <p:animEffect transition="in" filter="wipe(down)">
                                      <p:cBhvr>
                                        <p:cTn id="25" dur="500"/>
                                        <p:tgtEl>
                                          <p:spTgt spid="594949"/>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594952"/>
                                        </p:tgtEl>
                                        <p:attrNameLst>
                                          <p:attrName>style.visibility</p:attrName>
                                        </p:attrNameLst>
                                      </p:cBhvr>
                                      <p:to>
                                        <p:strVal val="visible"/>
                                      </p:to>
                                    </p:set>
                                    <p:animEffect transition="in" filter="dissolve">
                                      <p:cBhvr>
                                        <p:cTn id="29" dur="500"/>
                                        <p:tgtEl>
                                          <p:spTgt spid="594952"/>
                                        </p:tgtEl>
                                      </p:cBhvr>
                                    </p:animEffect>
                                  </p:childTnLst>
                                </p:cTn>
                              </p:par>
                            </p:childTnLst>
                          </p:cTn>
                        </p:par>
                        <p:par>
                          <p:cTn id="30" fill="hold" nodeType="afterGroup">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594953"/>
                                        </p:tgtEl>
                                        <p:attrNameLst>
                                          <p:attrName>style.visibility</p:attrName>
                                        </p:attrNameLst>
                                      </p:cBhvr>
                                      <p:to>
                                        <p:strVal val="visible"/>
                                      </p:to>
                                    </p:set>
                                    <p:animEffect transition="in" filter="wipe(up)">
                                      <p:cBhvr>
                                        <p:cTn id="33" dur="500"/>
                                        <p:tgtEl>
                                          <p:spTgt spid="594953"/>
                                        </p:tgtEl>
                                      </p:cBhvr>
                                    </p:animEffect>
                                  </p:childTnLst>
                                </p:cTn>
                              </p:par>
                            </p:childTnLst>
                          </p:cTn>
                        </p:par>
                        <p:par>
                          <p:cTn id="34" fill="hold" nodeType="afterGroup">
                            <p:stCondLst>
                              <p:cond delay="1500"/>
                            </p:stCondLst>
                            <p:childTnLst>
                              <p:par>
                                <p:cTn id="35" presetID="9" presetClass="entr" presetSubtype="0" fill="hold" grpId="0" nodeType="afterEffect">
                                  <p:stCondLst>
                                    <p:cond delay="0"/>
                                  </p:stCondLst>
                                  <p:childTnLst>
                                    <p:set>
                                      <p:cBhvr>
                                        <p:cTn id="36" dur="1" fill="hold">
                                          <p:stCondLst>
                                            <p:cond delay="0"/>
                                          </p:stCondLst>
                                        </p:cTn>
                                        <p:tgtEl>
                                          <p:spTgt spid="594950"/>
                                        </p:tgtEl>
                                        <p:attrNameLst>
                                          <p:attrName>style.visibility</p:attrName>
                                        </p:attrNameLst>
                                      </p:cBhvr>
                                      <p:to>
                                        <p:strVal val="visible"/>
                                      </p:to>
                                    </p:set>
                                    <p:animEffect transition="in" filter="dissolve">
                                      <p:cBhvr>
                                        <p:cTn id="37" dur="500"/>
                                        <p:tgtEl>
                                          <p:spTgt spid="594950"/>
                                        </p:tgtEl>
                                      </p:cBhvr>
                                    </p:animEffect>
                                  </p:childTnLst>
                                </p:cTn>
                              </p:par>
                            </p:childTnLst>
                          </p:cTn>
                        </p:par>
                        <p:par>
                          <p:cTn id="38" fill="hold" nodeType="afterGroup">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594954"/>
                                        </p:tgtEl>
                                        <p:attrNameLst>
                                          <p:attrName>style.visibility</p:attrName>
                                        </p:attrNameLst>
                                      </p:cBhvr>
                                      <p:to>
                                        <p:strVal val="visible"/>
                                      </p:to>
                                    </p:set>
                                    <p:animEffect transition="in" filter="wipe(up)">
                                      <p:cBhvr>
                                        <p:cTn id="41" dur="500"/>
                                        <p:tgtEl>
                                          <p:spTgt spid="594954"/>
                                        </p:tgtEl>
                                      </p:cBhvr>
                                    </p:animEffect>
                                  </p:childTnLst>
                                </p:cTn>
                              </p:par>
                            </p:childTnLst>
                          </p:cTn>
                        </p:par>
                        <p:par>
                          <p:cTn id="42" fill="hold" nodeType="afterGroup">
                            <p:stCondLst>
                              <p:cond delay="2500"/>
                            </p:stCondLst>
                            <p:childTnLst>
                              <p:par>
                                <p:cTn id="43" presetID="9" presetClass="entr" presetSubtype="0" fill="hold" grpId="0" nodeType="afterEffect">
                                  <p:stCondLst>
                                    <p:cond delay="0"/>
                                  </p:stCondLst>
                                  <p:childTnLst>
                                    <p:set>
                                      <p:cBhvr>
                                        <p:cTn id="44" dur="1" fill="hold">
                                          <p:stCondLst>
                                            <p:cond delay="0"/>
                                          </p:stCondLst>
                                        </p:cTn>
                                        <p:tgtEl>
                                          <p:spTgt spid="594951"/>
                                        </p:tgtEl>
                                        <p:attrNameLst>
                                          <p:attrName>style.visibility</p:attrName>
                                        </p:attrNameLst>
                                      </p:cBhvr>
                                      <p:to>
                                        <p:strVal val="visible"/>
                                      </p:to>
                                    </p:set>
                                    <p:animEffect transition="in" filter="dissolve">
                                      <p:cBhvr>
                                        <p:cTn id="45" dur="500"/>
                                        <p:tgtEl>
                                          <p:spTgt spid="594951"/>
                                        </p:tgtEl>
                                      </p:cBhvr>
                                    </p:animEffect>
                                  </p:childTnLst>
                                </p:cTn>
                              </p:par>
                            </p:childTnLst>
                          </p:cTn>
                        </p:par>
                        <p:par>
                          <p:cTn id="46" fill="hold" nodeType="afterGroup">
                            <p:stCondLst>
                              <p:cond delay="3000"/>
                            </p:stCondLst>
                            <p:childTnLst>
                              <p:par>
                                <p:cTn id="47" presetID="22" presetClass="entr" presetSubtype="1" fill="hold" grpId="0" nodeType="afterEffect">
                                  <p:stCondLst>
                                    <p:cond delay="0"/>
                                  </p:stCondLst>
                                  <p:childTnLst>
                                    <p:set>
                                      <p:cBhvr>
                                        <p:cTn id="48" dur="1" fill="hold">
                                          <p:stCondLst>
                                            <p:cond delay="0"/>
                                          </p:stCondLst>
                                        </p:cTn>
                                        <p:tgtEl>
                                          <p:spTgt spid="594955"/>
                                        </p:tgtEl>
                                        <p:attrNameLst>
                                          <p:attrName>style.visibility</p:attrName>
                                        </p:attrNameLst>
                                      </p:cBhvr>
                                      <p:to>
                                        <p:strVal val="visible"/>
                                      </p:to>
                                    </p:set>
                                    <p:animEffect transition="in" filter="wipe(up)">
                                      <p:cBhvr>
                                        <p:cTn id="49" dur="500"/>
                                        <p:tgtEl>
                                          <p:spTgt spid="594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9" grpId="0"/>
      <p:bldP spid="594950" grpId="0"/>
      <p:bldP spid="594951" grpId="0"/>
      <p:bldP spid="594952" grpId="0"/>
      <p:bldP spid="594953" grpId="0" animBg="1"/>
      <p:bldP spid="594954" grpId="0" animBg="1"/>
      <p:bldP spid="59495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a:ln>
            <a:miter lim="800000"/>
            <a:headEnd/>
            <a:tailEnd/>
          </a:ln>
        </p:spPr>
        <p:txBody>
          <a:bodyPr/>
          <a:lstStyle/>
          <a:p>
            <a:fld id="{D0EBC65A-DB31-49FA-9A4B-442B885F33B9}" type="slidenum">
              <a:rPr lang="en-US"/>
              <a:pPr/>
              <a:t>190</a:t>
            </a:fld>
            <a:endParaRPr lang="en-US"/>
          </a:p>
        </p:txBody>
      </p:sp>
      <p:sp>
        <p:nvSpPr>
          <p:cNvPr id="196611" name="Rectangle 2"/>
          <p:cNvSpPr>
            <a:spLocks noGrp="1" noChangeArrowheads="1"/>
          </p:cNvSpPr>
          <p:nvPr>
            <p:ph type="title"/>
          </p:nvPr>
        </p:nvSpPr>
        <p:spPr>
          <a:xfrm>
            <a:off x="0" y="471488"/>
            <a:ext cx="9144000" cy="577850"/>
          </a:xfrm>
        </p:spPr>
        <p:txBody>
          <a:bodyPr/>
          <a:lstStyle/>
          <a:p>
            <a:pPr eaLnBrk="1" hangingPunct="1">
              <a:tabLst>
                <a:tab pos="1376363" algn="l"/>
              </a:tabLst>
            </a:pPr>
            <a:r>
              <a:rPr lang="en-US" sz="3600" smtClean="0"/>
              <a:t>T3B10		 </a:t>
            </a:r>
            <a:r>
              <a:rPr lang="en-US" sz="2400" smtClean="0">
                <a:latin typeface="Rockwell" pitchFamily="18" charset="0"/>
              </a:rPr>
              <a:t>What frequency range is referred to as HF?</a:t>
            </a:r>
          </a:p>
        </p:txBody>
      </p:sp>
      <p:sp>
        <p:nvSpPr>
          <p:cNvPr id="13465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300 to 3000 MHz</a:t>
            </a:r>
          </a:p>
          <a:p>
            <a:pPr marL="995363" lvl="1" indent="-533400" eaLnBrk="1" hangingPunct="1">
              <a:buFontTx/>
              <a:buAutoNum type="alphaUcPeriod"/>
            </a:pPr>
            <a:r>
              <a:rPr lang="en-US" smtClean="0">
                <a:latin typeface="Rockwell" pitchFamily="18" charset="0"/>
              </a:rPr>
              <a:t>30 to 300 MHz</a:t>
            </a:r>
          </a:p>
          <a:p>
            <a:pPr marL="995363" lvl="1" indent="-533400" eaLnBrk="1" hangingPunct="1">
              <a:buFontTx/>
              <a:buAutoNum type="alphaUcPeriod"/>
            </a:pPr>
            <a:r>
              <a:rPr lang="en-US" smtClean="0">
                <a:latin typeface="Rockwell" pitchFamily="18" charset="0"/>
              </a:rPr>
              <a:t>3 to 30 MHz</a:t>
            </a:r>
          </a:p>
          <a:p>
            <a:pPr marL="995363" lvl="1" indent="-533400" eaLnBrk="1" hangingPunct="1">
              <a:buFontTx/>
              <a:buAutoNum type="alphaUcPeriod"/>
            </a:pPr>
            <a:r>
              <a:rPr lang="en-US" smtClean="0">
                <a:latin typeface="Rockwell" pitchFamily="18" charset="0"/>
              </a:rPr>
              <a:t>300 to 3000 kHz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4656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4656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5"/>
          <p:cNvSpPr>
            <a:spLocks noGrp="1"/>
          </p:cNvSpPr>
          <p:nvPr>
            <p:ph type="sldNum" sz="quarter" idx="12"/>
          </p:nvPr>
        </p:nvSpPr>
        <p:spPr>
          <a:noFill/>
          <a:ln>
            <a:miter lim="800000"/>
            <a:headEnd/>
            <a:tailEnd/>
          </a:ln>
        </p:spPr>
        <p:txBody>
          <a:bodyPr/>
          <a:lstStyle/>
          <a:p>
            <a:fld id="{23E31001-1B7C-4F36-B473-7B9877D8ED93}" type="slidenum">
              <a:rPr lang="en-US"/>
              <a:pPr/>
              <a:t>191</a:t>
            </a:fld>
            <a:endParaRPr lang="en-US"/>
          </a:p>
        </p:txBody>
      </p:sp>
      <p:sp>
        <p:nvSpPr>
          <p:cNvPr id="197635" name="Rectangle 2"/>
          <p:cNvSpPr>
            <a:spLocks noGrp="1" noChangeArrowheads="1"/>
          </p:cNvSpPr>
          <p:nvPr>
            <p:ph type="title"/>
          </p:nvPr>
        </p:nvSpPr>
        <p:spPr>
          <a:xfrm>
            <a:off x="0" y="625475"/>
            <a:ext cx="9144000" cy="654050"/>
          </a:xfrm>
        </p:spPr>
        <p:txBody>
          <a:bodyPr/>
          <a:lstStyle/>
          <a:p>
            <a:pPr eaLnBrk="1" hangingPunct="1">
              <a:tabLst>
                <a:tab pos="1376363" algn="l"/>
              </a:tabLst>
            </a:pPr>
            <a:r>
              <a:rPr lang="en-US" sz="3600" smtClean="0"/>
              <a:t>T3B11		</a:t>
            </a:r>
            <a:r>
              <a:rPr lang="en-US" sz="2800" smtClean="0">
                <a:latin typeface="Rockwell" pitchFamily="18" charset="0"/>
              </a:rPr>
              <a:t>What is the approximate velocity of a 			radio wave as it travels through free space?</a:t>
            </a:r>
          </a:p>
        </p:txBody>
      </p:sp>
      <p:sp>
        <p:nvSpPr>
          <p:cNvPr id="134758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3000 kilometers per second</a:t>
            </a:r>
          </a:p>
          <a:p>
            <a:pPr marL="995363" lvl="1" indent="-533400" eaLnBrk="1" hangingPunct="1">
              <a:buFontTx/>
              <a:buAutoNum type="alphaUcPeriod"/>
            </a:pPr>
            <a:r>
              <a:rPr lang="en-US" smtClean="0">
                <a:latin typeface="Rockwell" pitchFamily="18" charset="0"/>
              </a:rPr>
              <a:t>300,000,000 meters per second</a:t>
            </a:r>
          </a:p>
          <a:p>
            <a:pPr marL="995363" lvl="1" indent="-533400" eaLnBrk="1" hangingPunct="1">
              <a:buFontTx/>
              <a:buAutoNum type="alphaUcPeriod"/>
            </a:pPr>
            <a:r>
              <a:rPr lang="en-US" smtClean="0">
                <a:latin typeface="Rockwell" pitchFamily="18" charset="0"/>
              </a:rPr>
              <a:t>300,000 miles per hour</a:t>
            </a:r>
          </a:p>
          <a:p>
            <a:pPr marL="995363" lvl="1" indent="-533400" eaLnBrk="1" hangingPunct="1">
              <a:buFontTx/>
              <a:buAutoNum type="alphaUcPeriod"/>
            </a:pPr>
            <a:r>
              <a:rPr lang="en-US" smtClean="0">
                <a:latin typeface="Rockwell" pitchFamily="18" charset="0"/>
              </a:rPr>
              <a:t>186,000 miles per hour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4758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4758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a:ln>
            <a:miter lim="800000"/>
            <a:headEnd/>
            <a:tailEnd/>
          </a:ln>
        </p:spPr>
        <p:txBody>
          <a:bodyPr/>
          <a:lstStyle/>
          <a:p>
            <a:fld id="{243EAE60-FCA2-4B29-ABCD-959114447566}" type="slidenum">
              <a:rPr lang="en-US"/>
              <a:pPr/>
              <a:t>192</a:t>
            </a:fld>
            <a:endParaRPr lang="en-US"/>
          </a:p>
        </p:txBody>
      </p:sp>
      <p:sp>
        <p:nvSpPr>
          <p:cNvPr id="198659" name="Rectangle 2"/>
          <p:cNvSpPr>
            <a:spLocks noGrp="1" noChangeArrowheads="1"/>
          </p:cNvSpPr>
          <p:nvPr>
            <p:ph type="title"/>
          </p:nvPr>
        </p:nvSpPr>
        <p:spPr>
          <a:xfrm>
            <a:off x="0" y="663575"/>
            <a:ext cx="9144000" cy="654050"/>
          </a:xfrm>
        </p:spPr>
        <p:txBody>
          <a:bodyPr/>
          <a:lstStyle/>
          <a:p>
            <a:pPr eaLnBrk="1" hangingPunct="1">
              <a:tabLst>
                <a:tab pos="1376363" algn="l"/>
              </a:tabLst>
            </a:pPr>
            <a:r>
              <a:rPr lang="en-US" sz="3600" smtClean="0"/>
              <a:t>T3C01		</a:t>
            </a:r>
            <a:r>
              <a:rPr lang="en-US" sz="2400" smtClean="0">
                <a:latin typeface="Rockwell" pitchFamily="18" charset="0"/>
              </a:rPr>
              <a:t>Why are "direct" (not via a repeater) UHF signals 		rarely heard from stations outside your local 			coverage area?</a:t>
            </a:r>
            <a:endParaRPr lang="en-US" sz="3600" smtClean="0"/>
          </a:p>
        </p:txBody>
      </p:sp>
      <p:sp>
        <p:nvSpPr>
          <p:cNvPr id="134861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They are too weak to go very far</a:t>
            </a:r>
          </a:p>
          <a:p>
            <a:pPr marL="995363" lvl="1" indent="-533400" eaLnBrk="1" hangingPunct="1">
              <a:buFontTx/>
              <a:buAutoNum type="alphaUcPeriod"/>
            </a:pPr>
            <a:r>
              <a:rPr lang="en-US" smtClean="0">
                <a:latin typeface="Rockwell" pitchFamily="18" charset="0"/>
              </a:rPr>
              <a:t>FCC regulations prohibit them from going more than 50 miles</a:t>
            </a:r>
          </a:p>
          <a:p>
            <a:pPr marL="995363" lvl="1" indent="-533400" eaLnBrk="1" hangingPunct="1">
              <a:buFontTx/>
              <a:buAutoNum type="alphaUcPeriod"/>
            </a:pPr>
            <a:r>
              <a:rPr lang="en-US" smtClean="0">
                <a:latin typeface="Rockwell" pitchFamily="18" charset="0"/>
              </a:rPr>
              <a:t>UHF signals are usually not reflected by the ionosphere</a:t>
            </a:r>
          </a:p>
          <a:p>
            <a:pPr marL="995363" lvl="1" indent="-533400" eaLnBrk="1" hangingPunct="1">
              <a:buFontTx/>
              <a:buAutoNum type="alphaUcPeriod"/>
            </a:pPr>
            <a:r>
              <a:rPr lang="en-US" smtClean="0">
                <a:latin typeface="Rockwell" pitchFamily="18" charset="0"/>
              </a:rPr>
              <a:t>They collide with trees and shrubbery and fade out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4861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4861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5"/>
          <p:cNvSpPr>
            <a:spLocks noGrp="1"/>
          </p:cNvSpPr>
          <p:nvPr>
            <p:ph type="sldNum" sz="quarter" idx="12"/>
          </p:nvPr>
        </p:nvSpPr>
        <p:spPr>
          <a:noFill/>
          <a:ln>
            <a:miter lim="800000"/>
            <a:headEnd/>
            <a:tailEnd/>
          </a:ln>
        </p:spPr>
        <p:txBody>
          <a:bodyPr/>
          <a:lstStyle/>
          <a:p>
            <a:fld id="{B30C3BF2-A0AF-45E3-8703-4588987B6869}" type="slidenum">
              <a:rPr lang="en-US"/>
              <a:pPr/>
              <a:t>193</a:t>
            </a:fld>
            <a:endParaRPr lang="en-US"/>
          </a:p>
        </p:txBody>
      </p:sp>
      <p:sp>
        <p:nvSpPr>
          <p:cNvPr id="199683" name="Rectangle 2"/>
          <p:cNvSpPr>
            <a:spLocks noGrp="1" noChangeArrowheads="1"/>
          </p:cNvSpPr>
          <p:nvPr>
            <p:ph type="title"/>
          </p:nvPr>
        </p:nvSpPr>
        <p:spPr>
          <a:xfrm>
            <a:off x="0" y="855663"/>
            <a:ext cx="9144000" cy="577850"/>
          </a:xfrm>
        </p:spPr>
        <p:txBody>
          <a:bodyPr/>
          <a:lstStyle/>
          <a:p>
            <a:pPr eaLnBrk="1" hangingPunct="1">
              <a:tabLst>
                <a:tab pos="1376363" algn="l"/>
              </a:tabLst>
            </a:pPr>
            <a:r>
              <a:rPr lang="en-US" sz="3600" smtClean="0"/>
              <a:t>T3C02		</a:t>
            </a:r>
            <a:r>
              <a:rPr lang="en-US" sz="2800" smtClean="0">
                <a:latin typeface="Rockwell" pitchFamily="18" charset="0"/>
              </a:rPr>
              <a:t>Which of the following might be happening 		when VHF signals are being received from 		long distances?</a:t>
            </a:r>
            <a:endParaRPr lang="en-US" sz="2800" smtClean="0"/>
          </a:p>
        </p:txBody>
      </p:sp>
      <p:sp>
        <p:nvSpPr>
          <p:cNvPr id="1349635" name="Rectangle 3"/>
          <p:cNvSpPr>
            <a:spLocks noGrp="1" noChangeArrowheads="1"/>
          </p:cNvSpPr>
          <p:nvPr>
            <p:ph type="body" idx="1"/>
          </p:nvPr>
        </p:nvSpPr>
        <p:spPr>
          <a:xfrm>
            <a:off x="762000" y="1981200"/>
            <a:ext cx="7772400" cy="3656013"/>
          </a:xfrm>
        </p:spPr>
        <p:txBody>
          <a:bodyPr/>
          <a:lstStyle/>
          <a:p>
            <a:pPr marL="609600" indent="-609600" eaLnBrk="1" hangingPunct="1">
              <a:lnSpc>
                <a:spcPct val="90000"/>
              </a:lnSpc>
              <a:buFontTx/>
              <a:buAutoNum type="alphaUcPeriod"/>
            </a:pPr>
            <a:r>
              <a:rPr lang="en-US" sz="2800" smtClean="0">
                <a:latin typeface="Rockwell" pitchFamily="18" charset="0"/>
              </a:rPr>
              <a:t>Signals are being reflected from outer space</a:t>
            </a:r>
          </a:p>
          <a:p>
            <a:pPr marL="609600" indent="-609600" eaLnBrk="1" hangingPunct="1">
              <a:lnSpc>
                <a:spcPct val="90000"/>
              </a:lnSpc>
              <a:buFontTx/>
              <a:buAutoNum type="alphaUcPeriod"/>
            </a:pPr>
            <a:r>
              <a:rPr lang="en-US" sz="2800" smtClean="0">
                <a:latin typeface="Rockwell" pitchFamily="18" charset="0"/>
              </a:rPr>
              <a:t>Signals are arriving by sub-surface ducting</a:t>
            </a:r>
          </a:p>
          <a:p>
            <a:pPr marL="609600" indent="-609600" eaLnBrk="1" hangingPunct="1">
              <a:lnSpc>
                <a:spcPct val="90000"/>
              </a:lnSpc>
              <a:buFontTx/>
              <a:buAutoNum type="alphaUcPeriod"/>
            </a:pPr>
            <a:r>
              <a:rPr lang="en-US" sz="2800" smtClean="0">
                <a:latin typeface="Rockwell" pitchFamily="18" charset="0"/>
              </a:rPr>
              <a:t>Signals are being reflected by lightning storms in your area</a:t>
            </a:r>
          </a:p>
          <a:p>
            <a:pPr marL="609600" indent="-609600" eaLnBrk="1" hangingPunct="1">
              <a:lnSpc>
                <a:spcPct val="90000"/>
              </a:lnSpc>
              <a:buFontTx/>
              <a:buAutoNum type="alphaUcPeriod"/>
            </a:pPr>
            <a:r>
              <a:rPr lang="en-US" sz="2800" smtClean="0">
                <a:latin typeface="Rockwell" pitchFamily="18" charset="0"/>
              </a:rPr>
              <a:t>Signals are being refracted from a sporadic E layer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4963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4963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5"/>
          <p:cNvSpPr>
            <a:spLocks noGrp="1"/>
          </p:cNvSpPr>
          <p:nvPr>
            <p:ph type="sldNum" sz="quarter" idx="12"/>
          </p:nvPr>
        </p:nvSpPr>
        <p:spPr>
          <a:noFill/>
          <a:ln>
            <a:miter lim="800000"/>
            <a:headEnd/>
            <a:tailEnd/>
          </a:ln>
        </p:spPr>
        <p:txBody>
          <a:bodyPr/>
          <a:lstStyle/>
          <a:p>
            <a:fld id="{AD5F9E74-B500-492A-8B3D-22B6B5A93138}" type="slidenum">
              <a:rPr lang="en-US"/>
              <a:pPr/>
              <a:t>194</a:t>
            </a:fld>
            <a:endParaRPr lang="en-US"/>
          </a:p>
        </p:txBody>
      </p:sp>
      <p:sp>
        <p:nvSpPr>
          <p:cNvPr id="200707" name="Rectangle 2"/>
          <p:cNvSpPr>
            <a:spLocks noGrp="1" noChangeArrowheads="1"/>
          </p:cNvSpPr>
          <p:nvPr>
            <p:ph type="title"/>
          </p:nvPr>
        </p:nvSpPr>
        <p:spPr>
          <a:xfrm>
            <a:off x="0" y="701675"/>
            <a:ext cx="9144000" cy="577850"/>
          </a:xfrm>
        </p:spPr>
        <p:txBody>
          <a:bodyPr/>
          <a:lstStyle/>
          <a:p>
            <a:pPr eaLnBrk="1" hangingPunct="1">
              <a:tabLst>
                <a:tab pos="1376363" algn="l"/>
              </a:tabLst>
            </a:pPr>
            <a:r>
              <a:rPr lang="en-US" sz="3600" smtClean="0"/>
              <a:t>T3C03		</a:t>
            </a:r>
            <a:r>
              <a:rPr lang="en-US" sz="2800" smtClean="0"/>
              <a:t>What is a characteristic of VHF signals 			received via auroral reflection?</a:t>
            </a:r>
          </a:p>
        </p:txBody>
      </p:sp>
      <p:sp>
        <p:nvSpPr>
          <p:cNvPr id="1350659" name="Rectangle 3"/>
          <p:cNvSpPr>
            <a:spLocks noGrp="1" noChangeArrowheads="1"/>
          </p:cNvSpPr>
          <p:nvPr>
            <p:ph type="body" idx="1"/>
          </p:nvPr>
        </p:nvSpPr>
        <p:spPr>
          <a:xfrm>
            <a:off x="347663" y="1739900"/>
            <a:ext cx="8448675" cy="3656013"/>
          </a:xfrm>
        </p:spPr>
        <p:txBody>
          <a:bodyPr/>
          <a:lstStyle/>
          <a:p>
            <a:pPr marL="995363" lvl="1" indent="-533400" eaLnBrk="1" hangingPunct="1">
              <a:buFontTx/>
              <a:buAutoNum type="alphaUcPeriod"/>
            </a:pPr>
            <a:r>
              <a:rPr lang="en-US" sz="2400" smtClean="0">
                <a:latin typeface="Rockwell" pitchFamily="18" charset="0"/>
              </a:rPr>
              <a:t>Signals from distances of 10,000 or more miles are common</a:t>
            </a:r>
          </a:p>
          <a:p>
            <a:pPr marL="995363" lvl="1" indent="-533400" eaLnBrk="1" hangingPunct="1">
              <a:buFontTx/>
              <a:buAutoNum type="alphaUcPeriod"/>
            </a:pPr>
            <a:r>
              <a:rPr lang="en-US" sz="2400" smtClean="0">
                <a:latin typeface="Rockwell" pitchFamily="18" charset="0"/>
              </a:rPr>
              <a:t>The signals exhibit rapid fluctuations of strength and often sound distorted</a:t>
            </a:r>
          </a:p>
          <a:p>
            <a:pPr marL="995363" lvl="1" indent="-533400" eaLnBrk="1" hangingPunct="1">
              <a:buFontTx/>
              <a:buAutoNum type="alphaUcPeriod"/>
            </a:pPr>
            <a:r>
              <a:rPr lang="en-US" sz="2400" smtClean="0">
                <a:latin typeface="Rockwell" pitchFamily="18" charset="0"/>
              </a:rPr>
              <a:t>These types of signals occur only during winter nighttime hours</a:t>
            </a:r>
          </a:p>
          <a:p>
            <a:pPr marL="995363" lvl="1" indent="-533400" eaLnBrk="1" hangingPunct="1">
              <a:buFontTx/>
              <a:buAutoNum type="alphaUcPeriod"/>
            </a:pPr>
            <a:r>
              <a:rPr lang="en-US" sz="2400" smtClean="0">
                <a:latin typeface="Rockwell" pitchFamily="18" charset="0"/>
              </a:rPr>
              <a:t>These types of signals are generally strongest when your antenna is aimed to the south (for stations in the Northern Hemisphere)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5065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5065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a:ln>
            <a:miter lim="800000"/>
            <a:headEnd/>
            <a:tailEnd/>
          </a:ln>
        </p:spPr>
        <p:txBody>
          <a:bodyPr/>
          <a:lstStyle/>
          <a:p>
            <a:fld id="{9C7812B2-B083-4869-AF75-A1AC5B9B8133}" type="slidenum">
              <a:rPr lang="en-US"/>
              <a:pPr/>
              <a:t>195</a:t>
            </a:fld>
            <a:endParaRPr lang="en-US"/>
          </a:p>
        </p:txBody>
      </p:sp>
      <p:sp>
        <p:nvSpPr>
          <p:cNvPr id="201731" name="Rectangle 2"/>
          <p:cNvSpPr>
            <a:spLocks noGrp="1" noChangeArrowheads="1"/>
          </p:cNvSpPr>
          <p:nvPr>
            <p:ph type="title"/>
          </p:nvPr>
        </p:nvSpPr>
        <p:spPr>
          <a:xfrm>
            <a:off x="0" y="663575"/>
            <a:ext cx="9144000" cy="615950"/>
          </a:xfrm>
        </p:spPr>
        <p:txBody>
          <a:bodyPr/>
          <a:lstStyle/>
          <a:p>
            <a:pPr eaLnBrk="1" hangingPunct="1">
              <a:tabLst>
                <a:tab pos="1376363" algn="l"/>
              </a:tabLst>
            </a:pPr>
            <a:r>
              <a:rPr lang="en-US" sz="3600" smtClean="0"/>
              <a:t>T3C04		</a:t>
            </a:r>
            <a:r>
              <a:rPr lang="en-US" sz="2200" smtClean="0">
                <a:latin typeface="Rockwell" pitchFamily="18" charset="0"/>
              </a:rPr>
              <a:t>Which of the following propagation types is most 			commonly associated with occasional strong over-the-		horizon signals on the 10, 6, and 2 meter bands?</a:t>
            </a:r>
            <a:endParaRPr lang="en-US" sz="2200" smtClean="0"/>
          </a:p>
        </p:txBody>
      </p:sp>
      <p:sp>
        <p:nvSpPr>
          <p:cNvPr id="1351683"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Backscatter</a:t>
            </a:r>
          </a:p>
          <a:p>
            <a:pPr marL="995363" lvl="1" indent="-533400" eaLnBrk="1" hangingPunct="1">
              <a:buFontTx/>
              <a:buAutoNum type="alphaUcPeriod"/>
            </a:pPr>
            <a:r>
              <a:rPr lang="en-US" smtClean="0">
                <a:latin typeface="Rockwell" pitchFamily="18" charset="0"/>
              </a:rPr>
              <a:t>Sporadic E</a:t>
            </a:r>
          </a:p>
          <a:p>
            <a:pPr marL="995363" lvl="1" indent="-533400" eaLnBrk="1" hangingPunct="1">
              <a:buFontTx/>
              <a:buAutoNum type="alphaUcPeriod"/>
            </a:pPr>
            <a:r>
              <a:rPr lang="en-US" smtClean="0">
                <a:latin typeface="Rockwell" pitchFamily="18" charset="0"/>
              </a:rPr>
              <a:t>D layer absorption</a:t>
            </a:r>
          </a:p>
          <a:p>
            <a:pPr marL="995363" lvl="1" indent="-533400" eaLnBrk="1" hangingPunct="1">
              <a:buFontTx/>
              <a:buAutoNum type="alphaUcPeriod"/>
            </a:pPr>
            <a:r>
              <a:rPr lang="en-US" smtClean="0">
                <a:latin typeface="Rockwell" pitchFamily="18" charset="0"/>
              </a:rPr>
              <a:t>Gray-line propagation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5168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5168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5"/>
          <p:cNvSpPr>
            <a:spLocks noGrp="1"/>
          </p:cNvSpPr>
          <p:nvPr>
            <p:ph type="sldNum" sz="quarter" idx="12"/>
          </p:nvPr>
        </p:nvSpPr>
        <p:spPr>
          <a:noFill/>
          <a:ln>
            <a:miter lim="800000"/>
            <a:headEnd/>
            <a:tailEnd/>
          </a:ln>
        </p:spPr>
        <p:txBody>
          <a:bodyPr/>
          <a:lstStyle/>
          <a:p>
            <a:fld id="{EE2A1532-D313-4C37-8F35-9D38CEC9EF11}" type="slidenum">
              <a:rPr lang="en-US"/>
              <a:pPr/>
              <a:t>196</a:t>
            </a:fld>
            <a:endParaRPr lang="en-US"/>
          </a:p>
        </p:txBody>
      </p:sp>
      <p:sp>
        <p:nvSpPr>
          <p:cNvPr id="202755" name="Rectangle 2"/>
          <p:cNvSpPr>
            <a:spLocks noGrp="1" noChangeArrowheads="1"/>
          </p:cNvSpPr>
          <p:nvPr>
            <p:ph type="title"/>
          </p:nvPr>
        </p:nvSpPr>
        <p:spPr>
          <a:xfrm>
            <a:off x="0" y="701675"/>
            <a:ext cx="9144000" cy="577850"/>
          </a:xfrm>
        </p:spPr>
        <p:txBody>
          <a:bodyPr/>
          <a:lstStyle/>
          <a:p>
            <a:pPr eaLnBrk="1" hangingPunct="1">
              <a:tabLst>
                <a:tab pos="1376363" algn="l"/>
              </a:tabLst>
            </a:pPr>
            <a:r>
              <a:rPr lang="en-US" sz="3600" smtClean="0"/>
              <a:t>T3C05		</a:t>
            </a:r>
            <a:r>
              <a:rPr lang="en-US" sz="2800" smtClean="0">
                <a:latin typeface="Rockwell" pitchFamily="18" charset="0"/>
              </a:rPr>
              <a:t>What is meant by the term "knife-edge" 		propagation?</a:t>
            </a:r>
            <a:endParaRPr lang="en-US" sz="3600" smtClean="0"/>
          </a:p>
        </p:txBody>
      </p:sp>
      <p:sp>
        <p:nvSpPr>
          <p:cNvPr id="1352707" name="Rectangle 3"/>
          <p:cNvSpPr>
            <a:spLocks noGrp="1" noChangeArrowheads="1"/>
          </p:cNvSpPr>
          <p:nvPr>
            <p:ph type="body" idx="1"/>
          </p:nvPr>
        </p:nvSpPr>
        <p:spPr>
          <a:xfrm>
            <a:off x="762000" y="1981200"/>
            <a:ext cx="7772400" cy="3656013"/>
          </a:xfrm>
        </p:spPr>
        <p:txBody>
          <a:bodyPr/>
          <a:lstStyle/>
          <a:p>
            <a:pPr marL="995363" lvl="1" indent="-533400" eaLnBrk="1" hangingPunct="1">
              <a:lnSpc>
                <a:spcPct val="90000"/>
              </a:lnSpc>
              <a:buFontTx/>
              <a:buAutoNum type="alphaUcPeriod"/>
            </a:pPr>
            <a:r>
              <a:rPr lang="en-US" smtClean="0">
                <a:latin typeface="Rockwell" pitchFamily="18" charset="0"/>
              </a:rPr>
              <a:t>Signals are reflected back toward the originating station at acute angles</a:t>
            </a:r>
          </a:p>
          <a:p>
            <a:pPr marL="995363" lvl="1" indent="-533400" eaLnBrk="1" hangingPunct="1">
              <a:lnSpc>
                <a:spcPct val="90000"/>
              </a:lnSpc>
              <a:buFontTx/>
              <a:buAutoNum type="alphaUcPeriod"/>
            </a:pPr>
            <a:r>
              <a:rPr lang="en-US" smtClean="0">
                <a:latin typeface="Rockwell" pitchFamily="18" charset="0"/>
              </a:rPr>
              <a:t>Signals are sliced into several discrete beams and arrive via different paths</a:t>
            </a:r>
          </a:p>
          <a:p>
            <a:pPr marL="995363" lvl="1" indent="-533400" eaLnBrk="1" hangingPunct="1">
              <a:lnSpc>
                <a:spcPct val="90000"/>
              </a:lnSpc>
              <a:buFontTx/>
              <a:buAutoNum type="alphaUcPeriod"/>
            </a:pPr>
            <a:r>
              <a:rPr lang="en-US" smtClean="0">
                <a:latin typeface="Rockwell" pitchFamily="18" charset="0"/>
              </a:rPr>
              <a:t>Signals are partially refracted around solid objects exhibiting sharp edges</a:t>
            </a:r>
          </a:p>
          <a:p>
            <a:pPr marL="995363" lvl="1" indent="-533400" eaLnBrk="1" hangingPunct="1">
              <a:lnSpc>
                <a:spcPct val="90000"/>
              </a:lnSpc>
              <a:buFontTx/>
              <a:buAutoNum type="alphaUcPeriod"/>
            </a:pPr>
            <a:r>
              <a:rPr lang="en-US" smtClean="0">
                <a:latin typeface="Rockwell" pitchFamily="18" charset="0"/>
              </a:rPr>
              <a:t>Signals propagated close to the band edge exhibiting a sharp cutoff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5270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5270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a:ln>
            <a:miter lim="800000"/>
            <a:headEnd/>
            <a:tailEnd/>
          </a:ln>
        </p:spPr>
        <p:txBody>
          <a:bodyPr/>
          <a:lstStyle/>
          <a:p>
            <a:fld id="{C10C63F2-0079-4895-9794-B89D4EBF4565}" type="slidenum">
              <a:rPr lang="en-US"/>
              <a:pPr/>
              <a:t>197</a:t>
            </a:fld>
            <a:endParaRPr lang="en-US"/>
          </a:p>
        </p:txBody>
      </p:sp>
      <p:sp>
        <p:nvSpPr>
          <p:cNvPr id="203779" name="Rectangle 2"/>
          <p:cNvSpPr>
            <a:spLocks noGrp="1" noChangeArrowheads="1"/>
          </p:cNvSpPr>
          <p:nvPr>
            <p:ph type="title"/>
          </p:nvPr>
        </p:nvSpPr>
        <p:spPr>
          <a:xfrm>
            <a:off x="0" y="701675"/>
            <a:ext cx="9144000" cy="577850"/>
          </a:xfrm>
        </p:spPr>
        <p:txBody>
          <a:bodyPr/>
          <a:lstStyle/>
          <a:p>
            <a:pPr eaLnBrk="1" hangingPunct="1">
              <a:tabLst>
                <a:tab pos="1376363" algn="l"/>
              </a:tabLst>
            </a:pPr>
            <a:r>
              <a:rPr lang="en-US" sz="3600" smtClean="0"/>
              <a:t>T3C06		</a:t>
            </a:r>
            <a:r>
              <a:rPr lang="en-US" sz="2400" smtClean="0">
                <a:latin typeface="Rockwell" pitchFamily="18" charset="0"/>
              </a:rPr>
              <a:t>What mode is responsible for allowing over-the-		horizon VHF and UHF communications to ranges of 		approximately 300 miles on a regular basis?</a:t>
            </a:r>
          </a:p>
        </p:txBody>
      </p:sp>
      <p:sp>
        <p:nvSpPr>
          <p:cNvPr id="135373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Tropospheric scatter</a:t>
            </a:r>
          </a:p>
          <a:p>
            <a:pPr marL="995363" lvl="1" indent="-533400" eaLnBrk="1" hangingPunct="1">
              <a:buFontTx/>
              <a:buAutoNum type="alphaUcPeriod"/>
            </a:pPr>
            <a:r>
              <a:rPr lang="en-US" smtClean="0">
                <a:latin typeface="Rockwell" pitchFamily="18" charset="0"/>
              </a:rPr>
              <a:t>D layer refraction</a:t>
            </a:r>
          </a:p>
          <a:p>
            <a:pPr marL="995363" lvl="1" indent="-533400" eaLnBrk="1" hangingPunct="1">
              <a:buFontTx/>
              <a:buAutoNum type="alphaUcPeriod"/>
            </a:pPr>
            <a:r>
              <a:rPr lang="en-US" smtClean="0">
                <a:latin typeface="Rockwell" pitchFamily="18" charset="0"/>
              </a:rPr>
              <a:t>F2 layer refraction</a:t>
            </a:r>
          </a:p>
          <a:p>
            <a:pPr marL="995363" lvl="1" indent="-533400" eaLnBrk="1" hangingPunct="1">
              <a:buFontTx/>
              <a:buAutoNum type="alphaUcPeriod"/>
            </a:pPr>
            <a:r>
              <a:rPr lang="en-US" smtClean="0">
                <a:latin typeface="Rockwell" pitchFamily="18" charset="0"/>
              </a:rPr>
              <a:t>Faraday rotation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5373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5373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Number Placeholder 5"/>
          <p:cNvSpPr>
            <a:spLocks noGrp="1"/>
          </p:cNvSpPr>
          <p:nvPr>
            <p:ph type="sldNum" sz="quarter" idx="12"/>
          </p:nvPr>
        </p:nvSpPr>
        <p:spPr>
          <a:noFill/>
          <a:ln>
            <a:miter lim="800000"/>
            <a:headEnd/>
            <a:tailEnd/>
          </a:ln>
        </p:spPr>
        <p:txBody>
          <a:bodyPr/>
          <a:lstStyle/>
          <a:p>
            <a:fld id="{F882A077-CF03-4378-9752-7FA3A15B73F1}" type="slidenum">
              <a:rPr lang="en-US"/>
              <a:pPr/>
              <a:t>198</a:t>
            </a:fld>
            <a:endParaRPr lang="en-US"/>
          </a:p>
        </p:txBody>
      </p:sp>
      <p:sp>
        <p:nvSpPr>
          <p:cNvPr id="204803" name="Rectangle 2"/>
          <p:cNvSpPr>
            <a:spLocks noGrp="1" noChangeArrowheads="1"/>
          </p:cNvSpPr>
          <p:nvPr>
            <p:ph type="title"/>
          </p:nvPr>
        </p:nvSpPr>
        <p:spPr>
          <a:xfrm>
            <a:off x="0" y="625475"/>
            <a:ext cx="9144000" cy="654050"/>
          </a:xfrm>
        </p:spPr>
        <p:txBody>
          <a:bodyPr/>
          <a:lstStyle/>
          <a:p>
            <a:pPr eaLnBrk="1" hangingPunct="1">
              <a:tabLst>
                <a:tab pos="1376363" algn="l"/>
              </a:tabLst>
            </a:pPr>
            <a:r>
              <a:rPr lang="en-US" sz="3600" smtClean="0"/>
              <a:t>T3C07	</a:t>
            </a:r>
            <a:r>
              <a:rPr lang="en-US" sz="2800" smtClean="0">
                <a:latin typeface="Rockwell" pitchFamily="18" charset="0"/>
              </a:rPr>
              <a:t>	What band is best suited to communicating 		via meteor scatter?</a:t>
            </a:r>
            <a:endParaRPr lang="en-US" sz="3600" smtClean="0"/>
          </a:p>
        </p:txBody>
      </p:sp>
      <p:sp>
        <p:nvSpPr>
          <p:cNvPr id="135475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10 meters</a:t>
            </a:r>
          </a:p>
          <a:p>
            <a:pPr marL="995363" lvl="1" indent="-533400" eaLnBrk="1" hangingPunct="1">
              <a:buFontTx/>
              <a:buAutoNum type="alphaUcPeriod"/>
            </a:pPr>
            <a:r>
              <a:rPr lang="en-US" smtClean="0">
                <a:latin typeface="Rockwell" pitchFamily="18" charset="0"/>
              </a:rPr>
              <a:t>6 meters</a:t>
            </a:r>
          </a:p>
          <a:p>
            <a:pPr marL="995363" lvl="1" indent="-533400" eaLnBrk="1" hangingPunct="1">
              <a:buFontTx/>
              <a:buAutoNum type="alphaUcPeriod"/>
            </a:pPr>
            <a:r>
              <a:rPr lang="en-US" smtClean="0">
                <a:latin typeface="Rockwell" pitchFamily="18" charset="0"/>
              </a:rPr>
              <a:t>2 meters</a:t>
            </a:r>
          </a:p>
          <a:p>
            <a:pPr marL="995363" lvl="1" indent="-533400" eaLnBrk="1" hangingPunct="1">
              <a:buFontTx/>
              <a:buAutoNum type="alphaUcPeriod"/>
            </a:pPr>
            <a:r>
              <a:rPr lang="en-US" smtClean="0">
                <a:latin typeface="Rockwell" pitchFamily="18" charset="0"/>
              </a:rPr>
              <a:t>70 cm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5475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5475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5"/>
          <p:cNvSpPr>
            <a:spLocks noGrp="1"/>
          </p:cNvSpPr>
          <p:nvPr>
            <p:ph type="sldNum" sz="quarter" idx="12"/>
          </p:nvPr>
        </p:nvSpPr>
        <p:spPr>
          <a:noFill/>
          <a:ln>
            <a:miter lim="800000"/>
            <a:headEnd/>
            <a:tailEnd/>
          </a:ln>
        </p:spPr>
        <p:txBody>
          <a:bodyPr/>
          <a:lstStyle/>
          <a:p>
            <a:fld id="{068A85FE-0EA6-4D8B-9163-232ACA0C89D2}" type="slidenum">
              <a:rPr lang="en-US"/>
              <a:pPr/>
              <a:t>199</a:t>
            </a:fld>
            <a:endParaRPr lang="en-US"/>
          </a:p>
        </p:txBody>
      </p:sp>
      <p:sp>
        <p:nvSpPr>
          <p:cNvPr id="205827" name="Rectangle 2"/>
          <p:cNvSpPr>
            <a:spLocks noGrp="1" noChangeArrowheads="1"/>
          </p:cNvSpPr>
          <p:nvPr>
            <p:ph type="title"/>
          </p:nvPr>
        </p:nvSpPr>
        <p:spPr>
          <a:xfrm>
            <a:off x="0" y="587375"/>
            <a:ext cx="9144000" cy="692150"/>
          </a:xfrm>
        </p:spPr>
        <p:txBody>
          <a:bodyPr/>
          <a:lstStyle/>
          <a:p>
            <a:pPr eaLnBrk="1" hangingPunct="1">
              <a:tabLst>
                <a:tab pos="1376363" algn="l"/>
              </a:tabLst>
            </a:pPr>
            <a:r>
              <a:rPr lang="en-US" sz="3600" smtClean="0"/>
              <a:t>T3C08		 </a:t>
            </a:r>
            <a:r>
              <a:rPr lang="en-US" sz="2800" smtClean="0">
                <a:latin typeface="Rockwell" pitchFamily="18" charset="0"/>
              </a:rPr>
              <a:t>What causes "tropospheric ducting"?</a:t>
            </a:r>
            <a:r>
              <a:rPr lang="en-US" sz="3600" smtClean="0"/>
              <a:t>	</a:t>
            </a:r>
          </a:p>
        </p:txBody>
      </p:sp>
      <p:sp>
        <p:nvSpPr>
          <p:cNvPr id="135577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t>Discharges of lightning during electrical storms</a:t>
            </a:r>
          </a:p>
          <a:p>
            <a:pPr marL="995363" lvl="1" indent="-533400" eaLnBrk="1" hangingPunct="1">
              <a:buFontTx/>
              <a:buAutoNum type="alphaUcPeriod"/>
            </a:pPr>
            <a:r>
              <a:rPr lang="en-US" smtClean="0"/>
              <a:t>Sunspots and solar flares</a:t>
            </a:r>
          </a:p>
          <a:p>
            <a:pPr marL="995363" lvl="1" indent="-533400" eaLnBrk="1" hangingPunct="1">
              <a:buFontTx/>
              <a:buAutoNum type="alphaUcPeriod"/>
            </a:pPr>
            <a:r>
              <a:rPr lang="en-US" smtClean="0"/>
              <a:t>Updrafts from hurricanes and tornadoes</a:t>
            </a:r>
          </a:p>
          <a:p>
            <a:pPr marL="995363" lvl="1" indent="-533400" eaLnBrk="1" hangingPunct="1">
              <a:buFontTx/>
              <a:buAutoNum type="alphaUcPeriod"/>
            </a:pPr>
            <a:r>
              <a:rPr lang="en-US" smtClean="0"/>
              <a:t>Temperature inversions in the atmosphere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5577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5577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a:ln>
            <a:miter lim="800000"/>
            <a:headEnd/>
            <a:tailEnd/>
          </a:ln>
        </p:spPr>
        <p:txBody>
          <a:bodyPr/>
          <a:lstStyle/>
          <a:p>
            <a:fld id="{EF726264-C083-4713-8772-140BF33D3987}" type="slidenum">
              <a:rPr lang="en-US"/>
              <a:pPr/>
              <a:t>2</a:t>
            </a:fld>
            <a:endParaRPr lang="en-US"/>
          </a:p>
        </p:txBody>
      </p:sp>
      <p:sp>
        <p:nvSpPr>
          <p:cNvPr id="4099" name="Rectangle 4"/>
          <p:cNvSpPr>
            <a:spLocks noGrp="1" noChangeArrowheads="1"/>
          </p:cNvSpPr>
          <p:nvPr>
            <p:ph type="title"/>
          </p:nvPr>
        </p:nvSpPr>
        <p:spPr/>
        <p:txBody>
          <a:bodyPr/>
          <a:lstStyle/>
          <a:p>
            <a:pPr algn="ctr" eaLnBrk="1" hangingPunct="1"/>
            <a:r>
              <a:rPr lang="en-US" sz="2800" smtClean="0"/>
              <a:t>Amateur Radio Technician Class</a:t>
            </a:r>
            <a:br>
              <a:rPr lang="en-US" sz="2800" smtClean="0"/>
            </a:br>
            <a:r>
              <a:rPr lang="en-US" sz="2800" smtClean="0"/>
              <a:t>Element 2 Course Presentation</a:t>
            </a:r>
          </a:p>
        </p:txBody>
      </p:sp>
      <p:sp>
        <p:nvSpPr>
          <p:cNvPr id="2053" name="Rectangle 5"/>
          <p:cNvSpPr>
            <a:spLocks noGrp="1" noChangeArrowheads="1"/>
          </p:cNvSpPr>
          <p:nvPr>
            <p:ph type="body" idx="1"/>
          </p:nvPr>
        </p:nvSpPr>
        <p:spPr/>
        <p:txBody>
          <a:bodyPr/>
          <a:lstStyle/>
          <a:p>
            <a:pPr eaLnBrk="1" hangingPunct="1">
              <a:lnSpc>
                <a:spcPct val="80000"/>
              </a:lnSpc>
              <a:buFontTx/>
              <a:buNone/>
            </a:pPr>
            <a:r>
              <a:rPr lang="en-US" sz="2000" b="1" smtClean="0">
                <a:latin typeface="Rockwell" pitchFamily="18" charset="0"/>
              </a:rPr>
              <a:t>ELEMENT 2 SUB-ELEMENTS</a:t>
            </a:r>
          </a:p>
          <a:p>
            <a:pPr eaLnBrk="1" hangingPunct="1">
              <a:lnSpc>
                <a:spcPct val="80000"/>
              </a:lnSpc>
            </a:pPr>
            <a:endParaRPr lang="en-US" sz="800" b="1" smtClean="0">
              <a:latin typeface="Rockwell" pitchFamily="18" charset="0"/>
            </a:endParaRPr>
          </a:p>
          <a:p>
            <a:pPr lvl="1" eaLnBrk="1" hangingPunct="1">
              <a:lnSpc>
                <a:spcPct val="80000"/>
              </a:lnSpc>
              <a:buFont typeface="Wingdings" pitchFamily="2" charset="2"/>
              <a:buChar char="Ø"/>
            </a:pPr>
            <a:r>
              <a:rPr lang="en-US" sz="1800" b="1" smtClean="0">
                <a:solidFill>
                  <a:srgbClr val="FF0000"/>
                </a:solidFill>
                <a:latin typeface="Rockwell" pitchFamily="18" charset="0"/>
              </a:rPr>
              <a:t>T1 - FCC Rules, descriptions and definitions for the amateur radio service, operator and station license responsibilities.</a:t>
            </a:r>
          </a:p>
          <a:p>
            <a:pPr lvl="1" eaLnBrk="1" hangingPunct="1">
              <a:lnSpc>
                <a:spcPct val="80000"/>
              </a:lnSpc>
            </a:pPr>
            <a:r>
              <a:rPr lang="en-US" sz="1800" smtClean="0">
                <a:latin typeface="Rockwell" pitchFamily="18" charset="0"/>
              </a:rPr>
              <a:t>T2 - Operating Procedures</a:t>
            </a:r>
          </a:p>
          <a:p>
            <a:pPr lvl="1" eaLnBrk="1" hangingPunct="1">
              <a:lnSpc>
                <a:spcPct val="80000"/>
              </a:lnSpc>
            </a:pPr>
            <a:r>
              <a:rPr lang="en-US" sz="1800" smtClean="0">
                <a:latin typeface="Rockwell" pitchFamily="18" charset="0"/>
              </a:rPr>
              <a:t>T3 - Radio wave characteristics, radio and electromagnetic properties, propagation modes</a:t>
            </a:r>
          </a:p>
          <a:p>
            <a:pPr lvl="1" eaLnBrk="1" hangingPunct="1">
              <a:lnSpc>
                <a:spcPct val="80000"/>
              </a:lnSpc>
            </a:pPr>
            <a:r>
              <a:rPr lang="en-US" sz="1800" smtClean="0">
                <a:latin typeface="Rockwell" pitchFamily="18" charset="0"/>
              </a:rPr>
              <a:t>T4 - Amateur radio practices and station set up</a:t>
            </a:r>
          </a:p>
          <a:p>
            <a:pPr lvl="1" eaLnBrk="1" hangingPunct="1">
              <a:lnSpc>
                <a:spcPct val="80000"/>
              </a:lnSpc>
            </a:pPr>
            <a:r>
              <a:rPr lang="en-US" sz="1800" smtClean="0">
                <a:latin typeface="Rockwell" pitchFamily="18" charset="0"/>
              </a:rPr>
              <a:t>T5 - Electrical principles, math for electronics, electronic principles, Ohm’s Law</a:t>
            </a:r>
          </a:p>
          <a:p>
            <a:pPr lvl="1" eaLnBrk="1" hangingPunct="1">
              <a:lnSpc>
                <a:spcPct val="80000"/>
              </a:lnSpc>
            </a:pPr>
            <a:r>
              <a:rPr lang="en-US" sz="1800" smtClean="0">
                <a:latin typeface="Rockwell" pitchFamily="18" charset="0"/>
              </a:rPr>
              <a:t>T6 - Electrical components, semiconductors, circuit diagrams, component   functions</a:t>
            </a:r>
          </a:p>
          <a:p>
            <a:pPr lvl="1" eaLnBrk="1" hangingPunct="1">
              <a:lnSpc>
                <a:spcPct val="80000"/>
              </a:lnSpc>
            </a:pPr>
            <a:r>
              <a:rPr lang="en-US" sz="1800" smtClean="0">
                <a:latin typeface="Rockwell" pitchFamily="18" charset="0"/>
              </a:rPr>
              <a:t>T7 - Station equipment, common transmitter and receiver problems, antenna measurements and troubleshooting, basic repair and testing</a:t>
            </a:r>
          </a:p>
          <a:p>
            <a:pPr lvl="1" eaLnBrk="1" hangingPunct="1">
              <a:lnSpc>
                <a:spcPct val="80000"/>
              </a:lnSpc>
            </a:pPr>
            <a:r>
              <a:rPr lang="en-US" sz="1800" smtClean="0">
                <a:latin typeface="Rockwell" pitchFamily="18" charset="0"/>
              </a:rPr>
              <a:t>T8 - Modulation modes, amateur satellite operation, operating activities, non-voice communications</a:t>
            </a:r>
          </a:p>
          <a:p>
            <a:pPr lvl="1" eaLnBrk="1" hangingPunct="1">
              <a:lnSpc>
                <a:spcPct val="80000"/>
              </a:lnSpc>
            </a:pPr>
            <a:r>
              <a:rPr lang="en-US" sz="1800" smtClean="0">
                <a:latin typeface="Rockwell" pitchFamily="18" charset="0"/>
              </a:rPr>
              <a:t>T9 - Antennas, feedlines</a:t>
            </a:r>
          </a:p>
          <a:p>
            <a:pPr lvl="1" eaLnBrk="1" hangingPunct="1">
              <a:lnSpc>
                <a:spcPct val="80000"/>
              </a:lnSpc>
            </a:pPr>
            <a:r>
              <a:rPr lang="en-US" sz="1800" smtClean="0">
                <a:latin typeface="Rockwell" pitchFamily="18" charset="0"/>
              </a:rPr>
              <a:t>T0 - AC power circuits, antenna installation, RF hazards</a:t>
            </a:r>
          </a:p>
          <a:p>
            <a:pPr lvl="1" eaLnBrk="1" hangingPunct="1">
              <a:lnSpc>
                <a:spcPct val="80000"/>
              </a:lnSpc>
            </a:pPr>
            <a:endParaRPr lang="en-US" sz="1800"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053">
                                            <p:txEl>
                                              <p:pRg st="2" end="2"/>
                                            </p:txEl>
                                          </p:spTgt>
                                        </p:tgtEl>
                                        <p:attrNameLst>
                                          <p:attrName>style.visibility</p:attrName>
                                        </p:attrNameLst>
                                      </p:cBhvr>
                                      <p:to>
                                        <p:strVal val="visible"/>
                                      </p:to>
                                    </p:set>
                                    <p:animScale>
                                      <p:cBhvr>
                                        <p:cTn id="7" dur="1000" decel="50000" fill="hold">
                                          <p:stCondLst>
                                            <p:cond delay="0"/>
                                          </p:stCondLst>
                                        </p:cTn>
                                        <p:tgtEl>
                                          <p:spTgt spid="205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53">
                                            <p:txEl>
                                              <p:pRg st="2" end="2"/>
                                            </p:txEl>
                                          </p:spTgt>
                                        </p:tgtEl>
                                        <p:attrNameLst>
                                          <p:attrName>ppt_x</p:attrName>
                                          <p:attrName>ppt_y</p:attrName>
                                        </p:attrNameLst>
                                      </p:cBhvr>
                                    </p:animMotion>
                                    <p:animEffect transition="in" filter="fade">
                                      <p:cBhvr>
                                        <p:cTn id="9" dur="1000"/>
                                        <p:tgtEl>
                                          <p:spTgt spid="20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miter lim="800000"/>
            <a:headEnd/>
            <a:tailEnd/>
          </a:ln>
        </p:spPr>
        <p:txBody>
          <a:bodyPr/>
          <a:lstStyle/>
          <a:p>
            <a:fld id="{6269015B-391D-4913-9469-BDC88EB956A1}" type="slidenum">
              <a:rPr lang="en-US"/>
              <a:pPr/>
              <a:t>20</a:t>
            </a:fld>
            <a:endParaRPr lang="en-US"/>
          </a:p>
        </p:txBody>
      </p:sp>
      <p:sp>
        <p:nvSpPr>
          <p:cNvPr id="22531" name="Rectangle 2"/>
          <p:cNvSpPr>
            <a:spLocks noGrp="1" noChangeArrowheads="1"/>
          </p:cNvSpPr>
          <p:nvPr>
            <p:ph type="title"/>
          </p:nvPr>
        </p:nvSpPr>
        <p:spPr>
          <a:xfrm>
            <a:off x="231775" y="587375"/>
            <a:ext cx="7758113" cy="614363"/>
          </a:xfrm>
        </p:spPr>
        <p:txBody>
          <a:bodyPr/>
          <a:lstStyle/>
          <a:p>
            <a:pPr eaLnBrk="1" hangingPunct="1"/>
            <a:r>
              <a:rPr lang="en-US" sz="2600" b="1" smtClean="0">
                <a:latin typeface="Rockwell" pitchFamily="18" charset="0"/>
              </a:rPr>
              <a:t>T1D: </a:t>
            </a:r>
            <a:r>
              <a:rPr lang="en-US" sz="1800" b="1" smtClean="0"/>
              <a:t>	</a:t>
            </a:r>
            <a:r>
              <a:rPr lang="en-US" sz="1600" b="1" smtClean="0">
                <a:latin typeface="Rockwell" pitchFamily="18" charset="0"/>
              </a:rPr>
              <a:t>Authorized and prohibited transmissions</a:t>
            </a:r>
            <a:r>
              <a:rPr lang="en-US" sz="1800" b="1" smtClean="0">
                <a:solidFill>
                  <a:srgbClr val="0099FF"/>
                </a:solidFill>
              </a:rPr>
              <a:t>			         	</a:t>
            </a:r>
            <a:endParaRPr lang="en-US" sz="3200" b="1" smtClean="0">
              <a:latin typeface="Rockwell" pitchFamily="18" charset="0"/>
            </a:endParaRPr>
          </a:p>
        </p:txBody>
      </p:sp>
      <p:pic>
        <p:nvPicPr>
          <p:cNvPr id="22532" name="Picture 3"/>
          <p:cNvPicPr>
            <a:picLocks noChangeAspect="1" noChangeArrowheads="1"/>
          </p:cNvPicPr>
          <p:nvPr/>
        </p:nvPicPr>
        <p:blipFill>
          <a:blip r:embed="rId2" cstate="print"/>
          <a:srcRect/>
          <a:stretch>
            <a:fillRect/>
          </a:stretch>
        </p:blipFill>
        <p:spPr bwMode="auto">
          <a:xfrm>
            <a:off x="6030913" y="2084388"/>
            <a:ext cx="2938462" cy="3956050"/>
          </a:xfrm>
          <a:prstGeom prst="rect">
            <a:avLst/>
          </a:prstGeom>
          <a:noFill/>
          <a:ln w="12700" cap="sq">
            <a:noFill/>
            <a:miter lim="800000"/>
            <a:headEnd type="none" w="sm" len="sm"/>
            <a:tailEnd type="none" w="sm" len="sm"/>
          </a:ln>
          <a:effectLst/>
        </p:spPr>
      </p:pic>
      <p:pic>
        <p:nvPicPr>
          <p:cNvPr id="22533" name="Picture 4"/>
          <p:cNvPicPr>
            <a:picLocks noChangeAspect="1" noChangeArrowheads="1"/>
          </p:cNvPicPr>
          <p:nvPr/>
        </p:nvPicPr>
        <p:blipFill>
          <a:blip r:embed="rId3" cstate="print"/>
          <a:srcRect/>
          <a:stretch>
            <a:fillRect/>
          </a:stretch>
        </p:blipFill>
        <p:spPr bwMode="auto">
          <a:xfrm>
            <a:off x="155575" y="2084388"/>
            <a:ext cx="2967038" cy="3956050"/>
          </a:xfrm>
          <a:prstGeom prst="rect">
            <a:avLst/>
          </a:prstGeom>
          <a:noFill/>
          <a:ln w="12700" cap="sq">
            <a:noFill/>
            <a:miter lim="800000"/>
            <a:headEnd type="none" w="sm" len="sm"/>
            <a:tailEnd type="none" w="sm" len="sm"/>
          </a:ln>
          <a:effectLst/>
        </p:spPr>
      </p:pic>
      <p:pic>
        <p:nvPicPr>
          <p:cNvPr id="22534" name="Picture 5"/>
          <p:cNvPicPr>
            <a:picLocks noChangeAspect="1" noChangeArrowheads="1"/>
          </p:cNvPicPr>
          <p:nvPr/>
        </p:nvPicPr>
        <p:blipFill>
          <a:blip r:embed="rId4" cstate="print"/>
          <a:srcRect/>
          <a:stretch>
            <a:fillRect/>
          </a:stretch>
        </p:blipFill>
        <p:spPr bwMode="auto">
          <a:xfrm>
            <a:off x="3113088" y="2084388"/>
            <a:ext cx="2932112" cy="3948112"/>
          </a:xfrm>
          <a:prstGeom prst="rect">
            <a:avLst/>
          </a:prstGeom>
          <a:noFill/>
          <a:ln w="12700" cap="sq">
            <a:noFill/>
            <a:miter lim="800000"/>
            <a:headEnd type="none" w="sm" len="sm"/>
            <a:tailEnd type="none" w="sm" len="sm"/>
          </a:ln>
          <a:effectLst/>
        </p:spPr>
      </p:pic>
      <p:sp>
        <p:nvSpPr>
          <p:cNvPr id="22535" name="Text Box 6"/>
          <p:cNvSpPr txBox="1">
            <a:spLocks noChangeArrowheads="1"/>
          </p:cNvSpPr>
          <p:nvPr/>
        </p:nvSpPr>
        <p:spPr bwMode="auto">
          <a:xfrm>
            <a:off x="3689350" y="6156325"/>
            <a:ext cx="2074863" cy="517525"/>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400" b="1">
                <a:solidFill>
                  <a:srgbClr val="FF0000"/>
                </a:solidFill>
                <a:latin typeface="Rockwell" pitchFamily="18" charset="0"/>
              </a:rPr>
              <a:t>Dallas, Tx 442.025 UHF Repeater</a:t>
            </a:r>
            <a:r>
              <a:rPr lang="en-US" sz="1400">
                <a:solidFill>
                  <a:srgbClr val="FF0000"/>
                </a:solidFill>
                <a:latin typeface="Rockwell" pitchFamily="18" charset="0"/>
              </a:rPr>
              <a:t> </a:t>
            </a:r>
          </a:p>
        </p:txBody>
      </p:sp>
      <p:sp>
        <p:nvSpPr>
          <p:cNvPr id="22536" name="Text Box 7"/>
          <p:cNvSpPr txBox="1">
            <a:spLocks noChangeArrowheads="1"/>
          </p:cNvSpPr>
          <p:nvPr/>
        </p:nvSpPr>
        <p:spPr bwMode="auto">
          <a:xfrm>
            <a:off x="693738" y="6194425"/>
            <a:ext cx="2189162" cy="930275"/>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400" b="1">
                <a:solidFill>
                  <a:srgbClr val="FF0000"/>
                </a:solidFill>
                <a:latin typeface="Rockwell" pitchFamily="18" charset="0"/>
              </a:rPr>
              <a:t>McKinney, Tx 442.575</a:t>
            </a:r>
            <a:r>
              <a:rPr lang="en-US" sz="1400">
                <a:solidFill>
                  <a:srgbClr val="FF0000"/>
                </a:solidFill>
                <a:latin typeface="Rockwell" pitchFamily="18" charset="0"/>
              </a:rPr>
              <a:t> </a:t>
            </a:r>
            <a:r>
              <a:rPr lang="en-US" sz="1400" b="1">
                <a:solidFill>
                  <a:srgbClr val="FF0000"/>
                </a:solidFill>
                <a:latin typeface="Rockwell" pitchFamily="18" charset="0"/>
              </a:rPr>
              <a:t>UHF Repeater</a:t>
            </a:r>
            <a:endParaRPr lang="en-US" sz="1400">
              <a:solidFill>
                <a:srgbClr val="FF0000"/>
              </a:solidFill>
              <a:latin typeface="Rockwell" pitchFamily="18" charset="0"/>
            </a:endParaRPr>
          </a:p>
          <a:p>
            <a:pPr>
              <a:spcBef>
                <a:spcPct val="50000"/>
              </a:spcBef>
            </a:pPr>
            <a:endParaRPr lang="en-US"/>
          </a:p>
        </p:txBody>
      </p:sp>
      <p:sp>
        <p:nvSpPr>
          <p:cNvPr id="22537" name="Text Box 8"/>
          <p:cNvSpPr txBox="1">
            <a:spLocks noChangeArrowheads="1"/>
          </p:cNvSpPr>
          <p:nvPr/>
        </p:nvSpPr>
        <p:spPr bwMode="auto">
          <a:xfrm>
            <a:off x="6338888" y="6156325"/>
            <a:ext cx="2189162" cy="930275"/>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400" b="1">
                <a:solidFill>
                  <a:srgbClr val="FF0000"/>
                </a:solidFill>
                <a:latin typeface="Rockwell" pitchFamily="18" charset="0"/>
              </a:rPr>
              <a:t>McKinney, Tx 145.350 VHF Repeater</a:t>
            </a:r>
            <a:endParaRPr lang="en-US" sz="1400">
              <a:solidFill>
                <a:srgbClr val="FF0000"/>
              </a:solidFill>
              <a:latin typeface="Rockwell" pitchFamily="18" charset="0"/>
            </a:endParaRPr>
          </a:p>
          <a:p>
            <a:pPr>
              <a:spcBef>
                <a:spcPct val="50000"/>
              </a:spcBef>
            </a:pPr>
            <a:endParaRPr lang="en-US"/>
          </a:p>
        </p:txBody>
      </p:sp>
      <p:sp>
        <p:nvSpPr>
          <p:cNvPr id="22538" name="Text Box 9"/>
          <p:cNvSpPr txBox="1">
            <a:spLocks noChangeArrowheads="1"/>
          </p:cNvSpPr>
          <p:nvPr/>
        </p:nvSpPr>
        <p:spPr bwMode="auto">
          <a:xfrm>
            <a:off x="962025" y="1624013"/>
            <a:ext cx="7027863"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a:solidFill>
                  <a:srgbClr val="FF0000"/>
                </a:solidFill>
                <a:latin typeface="Rockwell" pitchFamily="18" charset="0"/>
              </a:rPr>
              <a:t>What repeaters really look like. </a:t>
            </a:r>
            <a:r>
              <a:rPr lang="en-US" sz="1400">
                <a:solidFill>
                  <a:srgbClr val="FF0000"/>
                </a:solidFill>
              </a:rPr>
              <a:t>Nice neat, clean, and compact.</a:t>
            </a:r>
            <a:endParaRPr lang="en-US" sz="1400">
              <a:solidFill>
                <a:srgbClr val="FF0000"/>
              </a:solidFill>
              <a:latin typeface="Rockwell" pitchFamily="18"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Number Placeholder 5"/>
          <p:cNvSpPr>
            <a:spLocks noGrp="1"/>
          </p:cNvSpPr>
          <p:nvPr>
            <p:ph type="sldNum" sz="quarter" idx="12"/>
          </p:nvPr>
        </p:nvSpPr>
        <p:spPr>
          <a:noFill/>
          <a:ln>
            <a:miter lim="800000"/>
            <a:headEnd/>
            <a:tailEnd/>
          </a:ln>
        </p:spPr>
        <p:txBody>
          <a:bodyPr/>
          <a:lstStyle/>
          <a:p>
            <a:fld id="{FD1BD7E9-5FD1-4E7A-88D3-0E6AA67850D7}" type="slidenum">
              <a:rPr lang="en-US"/>
              <a:pPr/>
              <a:t>200</a:t>
            </a:fld>
            <a:endParaRPr lang="en-US"/>
          </a:p>
        </p:txBody>
      </p:sp>
      <p:sp>
        <p:nvSpPr>
          <p:cNvPr id="206851" name="Rectangle 2"/>
          <p:cNvSpPr>
            <a:spLocks noGrp="1" noChangeArrowheads="1"/>
          </p:cNvSpPr>
          <p:nvPr>
            <p:ph type="title"/>
          </p:nvPr>
        </p:nvSpPr>
        <p:spPr>
          <a:xfrm>
            <a:off x="0" y="625475"/>
            <a:ext cx="9144000" cy="654050"/>
          </a:xfrm>
        </p:spPr>
        <p:txBody>
          <a:bodyPr/>
          <a:lstStyle/>
          <a:p>
            <a:pPr eaLnBrk="1" hangingPunct="1">
              <a:tabLst>
                <a:tab pos="1376363" algn="l"/>
              </a:tabLst>
            </a:pPr>
            <a:r>
              <a:rPr lang="en-US" sz="3600" smtClean="0"/>
              <a:t>T3C09		</a:t>
            </a:r>
            <a:r>
              <a:rPr lang="en-US" sz="2800" smtClean="0">
                <a:latin typeface="Rockwell" pitchFamily="18" charset="0"/>
              </a:rPr>
              <a:t>What is generally the best time for long-		distance 10 meter band propagation?</a:t>
            </a:r>
            <a:endParaRPr lang="en-US" sz="3600" smtClean="0"/>
          </a:p>
        </p:txBody>
      </p:sp>
      <p:sp>
        <p:nvSpPr>
          <p:cNvPr id="135680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During daylight hours</a:t>
            </a:r>
          </a:p>
          <a:p>
            <a:pPr marL="995363" lvl="1" indent="-533400" eaLnBrk="1" hangingPunct="1">
              <a:buFontTx/>
              <a:buAutoNum type="alphaUcPeriod"/>
            </a:pPr>
            <a:r>
              <a:rPr lang="en-US" smtClean="0">
                <a:latin typeface="Rockwell" pitchFamily="18" charset="0"/>
              </a:rPr>
              <a:t>During nighttime hours</a:t>
            </a:r>
          </a:p>
          <a:p>
            <a:pPr marL="995363" lvl="1" indent="-533400" eaLnBrk="1" hangingPunct="1">
              <a:buFontTx/>
              <a:buAutoNum type="alphaUcPeriod"/>
            </a:pPr>
            <a:r>
              <a:rPr lang="en-US" smtClean="0">
                <a:latin typeface="Rockwell" pitchFamily="18" charset="0"/>
              </a:rPr>
              <a:t>When there are coronal mass ejections</a:t>
            </a:r>
          </a:p>
          <a:p>
            <a:pPr marL="995363" lvl="1" indent="-533400" eaLnBrk="1" hangingPunct="1">
              <a:buFontTx/>
              <a:buAutoNum type="alphaUcPeriod"/>
            </a:pPr>
            <a:r>
              <a:rPr lang="en-US" smtClean="0">
                <a:latin typeface="Rockwell" pitchFamily="18" charset="0"/>
              </a:rPr>
              <a:t>Whenever the solar flux is low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5680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5680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5"/>
          <p:cNvSpPr>
            <a:spLocks noGrp="1"/>
          </p:cNvSpPr>
          <p:nvPr>
            <p:ph type="sldNum" sz="quarter" idx="12"/>
          </p:nvPr>
        </p:nvSpPr>
        <p:spPr>
          <a:noFill/>
          <a:ln>
            <a:miter lim="800000"/>
            <a:headEnd/>
            <a:tailEnd/>
          </a:ln>
        </p:spPr>
        <p:txBody>
          <a:bodyPr/>
          <a:lstStyle/>
          <a:p>
            <a:fld id="{5330021A-F493-46F6-98C4-1DECF6E9DEB5}" type="slidenum">
              <a:rPr lang="en-US"/>
              <a:pPr/>
              <a:t>201</a:t>
            </a:fld>
            <a:endParaRPr lang="en-US"/>
          </a:p>
        </p:txBody>
      </p:sp>
      <p:sp>
        <p:nvSpPr>
          <p:cNvPr id="207875" name="Rectangle 2"/>
          <p:cNvSpPr>
            <a:spLocks noGrp="1" noChangeArrowheads="1"/>
          </p:cNvSpPr>
          <p:nvPr>
            <p:ph type="title"/>
          </p:nvPr>
        </p:nvSpPr>
        <p:spPr>
          <a:xfrm>
            <a:off x="0" y="741363"/>
            <a:ext cx="9144000" cy="538162"/>
          </a:xfrm>
        </p:spPr>
        <p:txBody>
          <a:bodyPr/>
          <a:lstStyle/>
          <a:p>
            <a:pPr eaLnBrk="1" hangingPunct="1">
              <a:tabLst>
                <a:tab pos="1376363" algn="l"/>
              </a:tabLst>
            </a:pPr>
            <a:r>
              <a:rPr lang="en-US" sz="3600" smtClean="0"/>
              <a:t>T3C10		 </a:t>
            </a:r>
            <a:r>
              <a:rPr lang="en-US" sz="2800" smtClean="0">
                <a:latin typeface="Rockwell" pitchFamily="18" charset="0"/>
              </a:rPr>
              <a:t>What is the radio horizon?</a:t>
            </a:r>
            <a:r>
              <a:rPr lang="en-US" sz="3600" smtClean="0"/>
              <a:t>	</a:t>
            </a:r>
          </a:p>
        </p:txBody>
      </p:sp>
      <p:sp>
        <p:nvSpPr>
          <p:cNvPr id="1357827" name="Rectangle 3"/>
          <p:cNvSpPr>
            <a:spLocks noGrp="1" noChangeArrowheads="1"/>
          </p:cNvSpPr>
          <p:nvPr>
            <p:ph type="body" idx="1"/>
          </p:nvPr>
        </p:nvSpPr>
        <p:spPr>
          <a:xfrm>
            <a:off x="762000" y="1981200"/>
            <a:ext cx="8188325" cy="3656013"/>
          </a:xfrm>
        </p:spPr>
        <p:txBody>
          <a:bodyPr/>
          <a:lstStyle/>
          <a:p>
            <a:pPr marL="995363" lvl="1" indent="-533400" eaLnBrk="1" hangingPunct="1">
              <a:buFontTx/>
              <a:buAutoNum type="alphaUcPeriod"/>
            </a:pPr>
            <a:r>
              <a:rPr lang="en-US" smtClean="0">
                <a:latin typeface="Rockwell" pitchFamily="18" charset="0"/>
              </a:rPr>
              <a:t>The distance at which radio signals between two points are effectively blocked by the curvature of the Earth</a:t>
            </a:r>
          </a:p>
          <a:p>
            <a:pPr marL="995363" lvl="1" indent="-533400" eaLnBrk="1" hangingPunct="1">
              <a:buFontTx/>
              <a:buAutoNum type="alphaUcPeriod"/>
            </a:pPr>
            <a:r>
              <a:rPr lang="en-US" smtClean="0">
                <a:latin typeface="Rockwell" pitchFamily="18" charset="0"/>
              </a:rPr>
              <a:t>The distance from the ground to a horizontally mounted antenna</a:t>
            </a:r>
          </a:p>
          <a:p>
            <a:pPr marL="995363" lvl="1" indent="-533400" eaLnBrk="1" hangingPunct="1">
              <a:buFontTx/>
              <a:buAutoNum type="alphaUcPeriod"/>
            </a:pPr>
            <a:r>
              <a:rPr lang="en-US" smtClean="0">
                <a:latin typeface="Rockwell" pitchFamily="18" charset="0"/>
              </a:rPr>
              <a:t>The farthest point you can see when standing at the base of your antenna tower</a:t>
            </a:r>
          </a:p>
          <a:p>
            <a:pPr marL="995363" lvl="1" indent="-533400" eaLnBrk="1" hangingPunct="1">
              <a:buFontTx/>
              <a:buAutoNum type="alphaUcPeriod"/>
            </a:pPr>
            <a:r>
              <a:rPr lang="en-US" smtClean="0">
                <a:latin typeface="Rockwell" pitchFamily="18" charset="0"/>
              </a:rPr>
              <a:t>The shortest distance between two points on the Earth's surface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5782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5782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5"/>
          <p:cNvSpPr>
            <a:spLocks noGrp="1"/>
          </p:cNvSpPr>
          <p:nvPr>
            <p:ph type="sldNum" sz="quarter" idx="12"/>
          </p:nvPr>
        </p:nvSpPr>
        <p:spPr>
          <a:noFill/>
          <a:ln>
            <a:miter lim="800000"/>
            <a:headEnd/>
            <a:tailEnd/>
          </a:ln>
        </p:spPr>
        <p:txBody>
          <a:bodyPr/>
          <a:lstStyle/>
          <a:p>
            <a:fld id="{A57E6FFA-DFAB-48DE-B378-9989E3C70BAF}" type="slidenum">
              <a:rPr lang="en-US"/>
              <a:pPr/>
              <a:t>202</a:t>
            </a:fld>
            <a:endParaRPr lang="en-US"/>
          </a:p>
        </p:txBody>
      </p:sp>
      <p:sp>
        <p:nvSpPr>
          <p:cNvPr id="208899" name="Rectangle 2"/>
          <p:cNvSpPr>
            <a:spLocks noGrp="1" noChangeArrowheads="1"/>
          </p:cNvSpPr>
          <p:nvPr>
            <p:ph type="title"/>
          </p:nvPr>
        </p:nvSpPr>
        <p:spPr>
          <a:xfrm>
            <a:off x="0" y="741363"/>
            <a:ext cx="9144000" cy="538162"/>
          </a:xfrm>
        </p:spPr>
        <p:txBody>
          <a:bodyPr/>
          <a:lstStyle/>
          <a:p>
            <a:pPr eaLnBrk="1" hangingPunct="1">
              <a:tabLst>
                <a:tab pos="1376363" algn="l"/>
              </a:tabLst>
            </a:pPr>
            <a:r>
              <a:rPr lang="en-US" sz="3600" smtClean="0"/>
              <a:t>T3C11		</a:t>
            </a:r>
            <a:r>
              <a:rPr lang="en-US" sz="2400" smtClean="0">
                <a:latin typeface="Rockwell" pitchFamily="18" charset="0"/>
              </a:rPr>
              <a:t>Why do VHF and UHF radio signals usually travel 		somewhat farther than the visual line of sight 			distance between two stations?</a:t>
            </a:r>
            <a:endParaRPr lang="en-US" sz="3600" smtClean="0"/>
          </a:p>
        </p:txBody>
      </p:sp>
      <p:sp>
        <p:nvSpPr>
          <p:cNvPr id="1358851" name="Rectangle 3"/>
          <p:cNvSpPr>
            <a:spLocks noGrp="1" noChangeArrowheads="1"/>
          </p:cNvSpPr>
          <p:nvPr>
            <p:ph type="body" idx="1"/>
          </p:nvPr>
        </p:nvSpPr>
        <p:spPr>
          <a:xfrm>
            <a:off x="762000" y="1981200"/>
            <a:ext cx="7772400" cy="3656013"/>
          </a:xfrm>
        </p:spPr>
        <p:txBody>
          <a:bodyPr/>
          <a:lstStyle/>
          <a:p>
            <a:pPr marL="995363" lvl="1" indent="-533400" eaLnBrk="1" hangingPunct="1">
              <a:lnSpc>
                <a:spcPct val="90000"/>
              </a:lnSpc>
              <a:buFontTx/>
              <a:buAutoNum type="alphaUcPeriod"/>
            </a:pPr>
            <a:r>
              <a:rPr lang="en-US" smtClean="0">
                <a:latin typeface="Rockwell" pitchFamily="18" charset="0"/>
              </a:rPr>
              <a:t>Radio signals move somewhat faster than the speed of light</a:t>
            </a:r>
          </a:p>
          <a:p>
            <a:pPr marL="995363" lvl="1" indent="-533400" eaLnBrk="1" hangingPunct="1">
              <a:lnSpc>
                <a:spcPct val="90000"/>
              </a:lnSpc>
              <a:buFontTx/>
              <a:buAutoNum type="alphaUcPeriod"/>
            </a:pPr>
            <a:r>
              <a:rPr lang="en-US" smtClean="0">
                <a:latin typeface="Rockwell" pitchFamily="18" charset="0"/>
              </a:rPr>
              <a:t>Radio waves are not blocked by dust particles</a:t>
            </a:r>
          </a:p>
          <a:p>
            <a:pPr marL="995363" lvl="1" indent="-533400" eaLnBrk="1" hangingPunct="1">
              <a:lnSpc>
                <a:spcPct val="90000"/>
              </a:lnSpc>
              <a:buFontTx/>
              <a:buAutoNum type="alphaUcPeriod"/>
            </a:pPr>
            <a:r>
              <a:rPr lang="en-US" smtClean="0">
                <a:latin typeface="Rockwell" pitchFamily="18" charset="0"/>
              </a:rPr>
              <a:t>The Earth seems less curved to radio waves than to light</a:t>
            </a:r>
          </a:p>
          <a:p>
            <a:pPr marL="995363" lvl="1" indent="-533400" eaLnBrk="1" hangingPunct="1">
              <a:lnSpc>
                <a:spcPct val="90000"/>
              </a:lnSpc>
              <a:buFontTx/>
              <a:buAutoNum type="alphaUcPeriod"/>
            </a:pPr>
            <a:r>
              <a:rPr lang="en-US" smtClean="0">
                <a:latin typeface="Rockwell" pitchFamily="18" charset="0"/>
              </a:rPr>
              <a:t>Radio waves are blocked by dust particles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5885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5885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09563" y="241300"/>
            <a:ext cx="8610600" cy="1219200"/>
          </a:xfrm>
        </p:spPr>
        <p:txBody>
          <a:bodyPr lIns="0" tIns="0" rIns="0" bIns="0" anchor="ctr">
            <a:spAutoFit/>
          </a:bodyPr>
          <a:lstStyle/>
          <a:p>
            <a:pPr algn="ct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smtClean="0"/>
              <a:t>Technician Licensing Class</a:t>
            </a:r>
            <a:br>
              <a:rPr lang="en-GB" b="1" smtClean="0"/>
            </a:br>
            <a:r>
              <a:rPr lang="en-GB" b="1" smtClean="0"/>
              <a:t>“T4”</a:t>
            </a:r>
          </a:p>
        </p:txBody>
      </p:sp>
      <p:sp>
        <p:nvSpPr>
          <p:cNvPr id="209923" name="Text Box 3"/>
          <p:cNvSpPr txBox="1">
            <a:spLocks noChangeArrowheads="1"/>
          </p:cNvSpPr>
          <p:nvPr/>
        </p:nvSpPr>
        <p:spPr bwMode="auto">
          <a:xfrm>
            <a:off x="3727450" y="4887913"/>
            <a:ext cx="3802063" cy="77946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Valid dates:</a:t>
            </a:r>
          </a:p>
          <a:p>
            <a:pPr algn="ctr">
              <a:spcBef>
                <a:spcPct val="50000"/>
              </a:spcBef>
            </a:pPr>
            <a:r>
              <a:rPr lang="en-US">
                <a:solidFill>
                  <a:srgbClr val="FF0000"/>
                </a:solidFill>
                <a:latin typeface="Rockwell" pitchFamily="18" charset="0"/>
              </a:rPr>
              <a:t>July 1, 2010 – June 30, 2014</a:t>
            </a:r>
          </a:p>
        </p:txBody>
      </p:sp>
      <p:pic>
        <p:nvPicPr>
          <p:cNvPr id="209924" name="Picture 4" descr="DIAMOND_gold"/>
          <p:cNvPicPr>
            <a:picLocks noChangeAspect="1" noChangeArrowheads="1"/>
          </p:cNvPicPr>
          <p:nvPr/>
        </p:nvPicPr>
        <p:blipFill>
          <a:blip r:embed="rId3" cstate="print"/>
          <a:srcRect/>
          <a:stretch>
            <a:fillRect/>
          </a:stretch>
        </p:blipFill>
        <p:spPr bwMode="auto">
          <a:xfrm>
            <a:off x="385763" y="1662113"/>
            <a:ext cx="1122362" cy="2459037"/>
          </a:xfrm>
          <a:prstGeom prst="rect">
            <a:avLst/>
          </a:prstGeom>
          <a:noFill/>
          <a:ln w="9525">
            <a:noFill/>
            <a:miter lim="800000"/>
            <a:headEnd/>
            <a:tailEnd/>
          </a:ln>
        </p:spPr>
      </p:pic>
      <p:pic>
        <p:nvPicPr>
          <p:cNvPr id="209925" name="Picture 5"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5"/>
          <p:cNvSpPr>
            <a:spLocks noGrp="1"/>
          </p:cNvSpPr>
          <p:nvPr>
            <p:ph type="sldNum" sz="quarter" idx="12"/>
          </p:nvPr>
        </p:nvSpPr>
        <p:spPr>
          <a:noFill/>
          <a:ln>
            <a:miter lim="800000"/>
            <a:headEnd/>
            <a:tailEnd/>
          </a:ln>
        </p:spPr>
        <p:txBody>
          <a:bodyPr/>
          <a:lstStyle/>
          <a:p>
            <a:fld id="{681F2E55-9495-4A96-96E6-8548076A14D5}" type="slidenum">
              <a:rPr lang="en-US"/>
              <a:pPr/>
              <a:t>204</a:t>
            </a:fld>
            <a:endParaRPr lang="en-US"/>
          </a:p>
        </p:txBody>
      </p:sp>
      <p:sp>
        <p:nvSpPr>
          <p:cNvPr id="210947" name="Rectangle 2"/>
          <p:cNvSpPr>
            <a:spLocks noGrp="1" noChangeArrowheads="1"/>
          </p:cNvSpPr>
          <p:nvPr>
            <p:ph type="title"/>
          </p:nvPr>
        </p:nvSpPr>
        <p:spPr/>
        <p:txBody>
          <a:bodyPr/>
          <a:lstStyle/>
          <a:p>
            <a:pPr algn="ctr" eaLnBrk="1" hangingPunct="1"/>
            <a:r>
              <a:rPr lang="en-US" sz="2800" smtClean="0"/>
              <a:t>Amateur Radio Technician Class</a:t>
            </a:r>
            <a:br>
              <a:rPr lang="en-US" sz="2800" smtClean="0"/>
            </a:br>
            <a:r>
              <a:rPr lang="en-US" sz="2800" smtClean="0"/>
              <a:t>Element 2 Course Presentation</a:t>
            </a:r>
          </a:p>
        </p:txBody>
      </p:sp>
      <p:sp>
        <p:nvSpPr>
          <p:cNvPr id="1361923" name="Rectangle 3"/>
          <p:cNvSpPr>
            <a:spLocks noGrp="1" noChangeArrowheads="1"/>
          </p:cNvSpPr>
          <p:nvPr>
            <p:ph type="body" idx="1"/>
          </p:nvPr>
        </p:nvSpPr>
        <p:spPr/>
        <p:txBody>
          <a:bodyPr/>
          <a:lstStyle/>
          <a:p>
            <a:pPr eaLnBrk="1" hangingPunct="1">
              <a:lnSpc>
                <a:spcPct val="80000"/>
              </a:lnSpc>
            </a:pPr>
            <a:endParaRPr lang="en-US" sz="2400" b="1" smtClean="0"/>
          </a:p>
          <a:p>
            <a:pPr eaLnBrk="1" hangingPunct="1">
              <a:lnSpc>
                <a:spcPct val="80000"/>
              </a:lnSpc>
              <a:buClr>
                <a:schemeClr val="accent2"/>
              </a:buClr>
              <a:buFont typeface="Wingdings" pitchFamily="2" charset="2"/>
              <a:buChar char="Ø"/>
            </a:pPr>
            <a:r>
              <a:rPr lang="en-US" sz="1800" b="1" smtClean="0">
                <a:latin typeface="Rockwell" pitchFamily="18" charset="0"/>
              </a:rPr>
              <a:t>ELEMENT 2 SUB-ELEMENTS</a:t>
            </a:r>
          </a:p>
          <a:p>
            <a:pPr eaLnBrk="1" hangingPunct="1">
              <a:lnSpc>
                <a:spcPct val="80000"/>
              </a:lnSpc>
            </a:pPr>
            <a:endParaRPr lang="en-US" sz="1000" b="1" smtClean="0">
              <a:latin typeface="Rockwell" pitchFamily="18" charset="0"/>
            </a:endParaRPr>
          </a:p>
          <a:p>
            <a:pPr lvl="1" eaLnBrk="1" hangingPunct="1">
              <a:lnSpc>
                <a:spcPct val="80000"/>
              </a:lnSpc>
            </a:pPr>
            <a:r>
              <a:rPr lang="en-US" sz="1600" smtClean="0">
                <a:latin typeface="Rockwell" pitchFamily="18" charset="0"/>
              </a:rPr>
              <a:t>T1 - FCC Rules, descriptions and definitions for the amateur radio service, operator and station license responsibilities.</a:t>
            </a:r>
          </a:p>
          <a:p>
            <a:pPr lvl="1" eaLnBrk="1" hangingPunct="1">
              <a:lnSpc>
                <a:spcPct val="80000"/>
              </a:lnSpc>
            </a:pPr>
            <a:r>
              <a:rPr lang="en-US" sz="1600" b="1" smtClean="0">
                <a:latin typeface="Rockwell" pitchFamily="18" charset="0"/>
              </a:rPr>
              <a:t>T2 – Operating Procedures</a:t>
            </a:r>
          </a:p>
          <a:p>
            <a:pPr lvl="1" eaLnBrk="1" hangingPunct="1">
              <a:lnSpc>
                <a:spcPct val="80000"/>
              </a:lnSpc>
            </a:pPr>
            <a:r>
              <a:rPr lang="en-US" sz="1600" b="1" smtClean="0">
                <a:latin typeface="Rockwell" pitchFamily="18" charset="0"/>
              </a:rPr>
              <a:t>T3 – Radio wave characteristics, radio and electromagnetic properties, 	     propagation modes</a:t>
            </a:r>
          </a:p>
          <a:p>
            <a:pPr lvl="1" eaLnBrk="1" hangingPunct="1">
              <a:lnSpc>
                <a:spcPct val="80000"/>
              </a:lnSpc>
              <a:buFont typeface="Wingdings" pitchFamily="2" charset="2"/>
              <a:buChar char="Ø"/>
            </a:pPr>
            <a:r>
              <a:rPr lang="en-US" sz="1600" b="1" smtClean="0">
                <a:latin typeface="Rockwell" pitchFamily="18" charset="0"/>
              </a:rPr>
              <a:t>T4 – Amateur radio practices and station set up</a:t>
            </a:r>
          </a:p>
          <a:p>
            <a:pPr lvl="1" eaLnBrk="1" hangingPunct="1">
              <a:lnSpc>
                <a:spcPct val="80000"/>
              </a:lnSpc>
            </a:pPr>
            <a:r>
              <a:rPr lang="en-US" sz="1600" b="1" smtClean="0">
                <a:latin typeface="Rockwell" pitchFamily="18" charset="0"/>
              </a:rPr>
              <a:t>T5 – Electrical principles, math for electronics, electronic principles, Ohm’s Law</a:t>
            </a:r>
          </a:p>
          <a:p>
            <a:pPr lvl="1" eaLnBrk="1" hangingPunct="1">
              <a:lnSpc>
                <a:spcPct val="80000"/>
              </a:lnSpc>
            </a:pPr>
            <a:r>
              <a:rPr lang="en-US" sz="1600" b="1" smtClean="0">
                <a:latin typeface="Rockwell" pitchFamily="18" charset="0"/>
              </a:rPr>
              <a:t>T6 – Electrical components, semiconductors, circuit diagrams, component    functions</a:t>
            </a:r>
          </a:p>
          <a:p>
            <a:pPr lvl="1" eaLnBrk="1" hangingPunct="1">
              <a:lnSpc>
                <a:spcPct val="80000"/>
              </a:lnSpc>
            </a:pPr>
            <a:r>
              <a:rPr lang="en-US" sz="1600" b="1" smtClean="0">
                <a:latin typeface="Rockwell" pitchFamily="18" charset="0"/>
              </a:rPr>
              <a:t>T7 – Station equipment, common transmitter and receiver problems, antenna measurements and troubleshooting, basic repair and testing</a:t>
            </a:r>
          </a:p>
          <a:p>
            <a:pPr lvl="1" eaLnBrk="1" hangingPunct="1">
              <a:lnSpc>
                <a:spcPct val="80000"/>
              </a:lnSpc>
            </a:pPr>
            <a:r>
              <a:rPr lang="en-US" sz="1600" b="1" smtClean="0">
                <a:latin typeface="Rockwell" pitchFamily="18" charset="0"/>
              </a:rPr>
              <a:t>T8 – Modulation modes, amateur satellite operation, operating activities, non-voice communications</a:t>
            </a:r>
          </a:p>
          <a:p>
            <a:pPr lvl="1" eaLnBrk="1" hangingPunct="1">
              <a:lnSpc>
                <a:spcPct val="80000"/>
              </a:lnSpc>
            </a:pPr>
            <a:r>
              <a:rPr lang="en-US" sz="1600" b="1" smtClean="0">
                <a:latin typeface="Rockwell" pitchFamily="18" charset="0"/>
              </a:rPr>
              <a:t>T9 – Antennas, feedlines</a:t>
            </a:r>
          </a:p>
          <a:p>
            <a:pPr lvl="1" eaLnBrk="1" hangingPunct="1">
              <a:lnSpc>
                <a:spcPct val="80000"/>
              </a:lnSpc>
            </a:pPr>
            <a:r>
              <a:rPr lang="en-US" sz="1600" b="1" smtClean="0">
                <a:latin typeface="Rockwell" pitchFamily="18" charset="0"/>
              </a:rPr>
              <a:t>T0 – AC power circuits, antenna installation, RF hazards</a:t>
            </a:r>
            <a:endParaRPr lang="en-US" sz="1600" smtClean="0">
              <a:latin typeface="Rockwell" pitchFamily="18" charset="0"/>
            </a:endParaRPr>
          </a:p>
          <a:p>
            <a:pPr lvl="1" eaLnBrk="1" hangingPunct="1">
              <a:lnSpc>
                <a:spcPct val="80000"/>
              </a:lnSpc>
            </a:pPr>
            <a:endParaRPr lang="en-US" sz="1600"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1361923">
                                            <p:txEl>
                                              <p:pRg st="6" end="6"/>
                                            </p:txEl>
                                          </p:spTgt>
                                        </p:tgtEl>
                                        <p:attrNameLst>
                                          <p:attrName>style.visibility</p:attrName>
                                        </p:attrNameLst>
                                      </p:cBhvr>
                                      <p:to>
                                        <p:strVal val="visible"/>
                                      </p:to>
                                    </p:set>
                                    <p:animScale>
                                      <p:cBhvr>
                                        <p:cTn id="7" dur="1000" decel="50000" fill="hold">
                                          <p:stCondLst>
                                            <p:cond delay="0"/>
                                          </p:stCondLst>
                                        </p:cTn>
                                        <p:tgtEl>
                                          <p:spTgt spid="136192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61923">
                                            <p:txEl>
                                              <p:pRg st="6" end="6"/>
                                            </p:txEl>
                                          </p:spTgt>
                                        </p:tgtEl>
                                        <p:attrNameLst>
                                          <p:attrName>ppt_x</p:attrName>
                                          <p:attrName>ppt_y</p:attrName>
                                        </p:attrNameLst>
                                      </p:cBhvr>
                                    </p:animMotion>
                                    <p:animEffect transition="in" filter="fade">
                                      <p:cBhvr>
                                        <p:cTn id="9" dur="1000"/>
                                        <p:tgtEl>
                                          <p:spTgt spid="1361923">
                                            <p:txEl>
                                              <p:pRg st="6" end="6"/>
                                            </p:txEl>
                                          </p:spTgt>
                                        </p:tgtEl>
                                      </p:cBhvr>
                                    </p:animEffect>
                                  </p:childTnLst>
                                </p:cTn>
                              </p:par>
                              <p:par>
                                <p:cTn id="10" presetID="3" presetClass="emph" presetSubtype="2" fill="hold" nodeType="withEffect">
                                  <p:stCondLst>
                                    <p:cond delay="0"/>
                                  </p:stCondLst>
                                  <p:childTnLst>
                                    <p:animClr clrSpc="rgb" dir="cw">
                                      <p:cBhvr override="childStyle">
                                        <p:cTn id="11" dur="500" fill="hold"/>
                                        <p:tgtEl>
                                          <p:spTgt spid="1361923">
                                            <p:txEl>
                                              <p:pRg st="6" end="6"/>
                                            </p:txEl>
                                          </p:spTgt>
                                        </p:tgtEl>
                                        <p:attrNameLst>
                                          <p:attrName>style.color</p:attrName>
                                        </p:attrNameLst>
                                      </p:cBhvr>
                                      <p:to>
                                        <a:schemeClr val="accent1"/>
                                      </p:to>
                                    </p:animClr>
                                  </p:childTnLst>
                                </p:cTn>
                              </p:par>
                              <p:par>
                                <p:cTn id="12" presetID="5" presetClass="emph" presetSubtype="1" nodeType="withEffect">
                                  <p:stCondLst>
                                    <p:cond delay="0"/>
                                  </p:stCondLst>
                                  <p:childTnLst>
                                    <p:set>
                                      <p:cBhvr override="childStyle">
                                        <p:cTn id="13" dur="indefinite"/>
                                        <p:tgtEl>
                                          <p:spTgt spid="1361923">
                                            <p:txEl>
                                              <p:pRg st="6" end="6"/>
                                            </p:txEl>
                                          </p:spTgt>
                                        </p:tgtEl>
                                        <p:attrNameLst>
                                          <p:attrName>style.fontStyle</p:attrName>
                                        </p:attrNameLst>
                                      </p:cBhvr>
                                      <p:to>
                                        <p:strVal val="normal"/>
                                      </p:to>
                                    </p:set>
                                    <p:set>
                                      <p:cBhvr override="childStyle">
                                        <p:cTn id="14" dur="indefinite"/>
                                        <p:tgtEl>
                                          <p:spTgt spid="1361923">
                                            <p:txEl>
                                              <p:pRg st="6" end="6"/>
                                            </p:txEl>
                                          </p:spTgt>
                                        </p:tgtEl>
                                        <p:attrNameLst>
                                          <p:attrName>style.fontWeight</p:attrName>
                                        </p:attrNameLst>
                                      </p:cBhvr>
                                      <p:to>
                                        <p:strVal val="bold"/>
                                      </p:to>
                                    </p:set>
                                    <p:set>
                                      <p:cBhvr override="childStyle">
                                        <p:cTn id="15" dur="indefinite"/>
                                        <p:tgtEl>
                                          <p:spTgt spid="1361923">
                                            <p:txEl>
                                              <p:pRg st="6" end="6"/>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5"/>
          <p:cNvSpPr>
            <a:spLocks noGrp="1"/>
          </p:cNvSpPr>
          <p:nvPr>
            <p:ph type="sldNum" sz="quarter" idx="12"/>
          </p:nvPr>
        </p:nvSpPr>
        <p:spPr>
          <a:noFill/>
          <a:ln>
            <a:miter lim="800000"/>
            <a:headEnd/>
            <a:tailEnd/>
          </a:ln>
        </p:spPr>
        <p:txBody>
          <a:bodyPr/>
          <a:lstStyle/>
          <a:p>
            <a:fld id="{A71A089B-8268-429D-9009-6FA29ECF0AB5}" type="slidenum">
              <a:rPr lang="en-US"/>
              <a:pPr/>
              <a:t>205</a:t>
            </a:fld>
            <a:endParaRPr lang="en-US"/>
          </a:p>
        </p:txBody>
      </p:sp>
      <p:sp>
        <p:nvSpPr>
          <p:cNvPr id="211971" name="Rectangle 2"/>
          <p:cNvSpPr>
            <a:spLocks noGrp="1" noChangeArrowheads="1"/>
          </p:cNvSpPr>
          <p:nvPr>
            <p:ph type="title"/>
          </p:nvPr>
        </p:nvSpPr>
        <p:spPr>
          <a:xfrm>
            <a:off x="231775" y="395288"/>
            <a:ext cx="8912225" cy="614362"/>
          </a:xfrm>
        </p:spPr>
        <p:txBody>
          <a:bodyPr/>
          <a:lstStyle/>
          <a:p>
            <a:pPr eaLnBrk="1" hangingPunct="1"/>
            <a:r>
              <a:rPr lang="en-US" sz="2200" b="1" smtClean="0">
                <a:latin typeface="Rockwell" pitchFamily="18" charset="0"/>
              </a:rPr>
              <a:t>T4A: </a:t>
            </a:r>
            <a:r>
              <a:rPr lang="en-US" sz="1600" b="1" smtClean="0">
                <a:solidFill>
                  <a:srgbClr val="0099FF"/>
                </a:solidFill>
              </a:rPr>
              <a:t>	</a:t>
            </a:r>
            <a:r>
              <a:rPr lang="en-US" sz="1600" b="1" smtClean="0"/>
              <a:t>Station setup; microphone, speaker, headphones, filters, power source, 	connecting a computer, RF grounding			         	</a:t>
            </a:r>
          </a:p>
        </p:txBody>
      </p:sp>
      <p:sp>
        <p:nvSpPr>
          <p:cNvPr id="1362947" name="Rectangle 3"/>
          <p:cNvSpPr>
            <a:spLocks noGrp="1" noChangeArrowheads="1"/>
          </p:cNvSpPr>
          <p:nvPr>
            <p:ph type="body" idx="1"/>
          </p:nvPr>
        </p:nvSpPr>
        <p:spPr/>
        <p:txBody>
          <a:bodyPr/>
          <a:lstStyle/>
          <a:p>
            <a:pPr lvl="1" eaLnBrk="1" hangingPunct="1"/>
            <a:r>
              <a:rPr lang="en-US" sz="1200" smtClean="0">
                <a:latin typeface="Rockwell" pitchFamily="18" charset="0"/>
              </a:rPr>
              <a:t>T4A1</a:t>
            </a:r>
            <a:r>
              <a:rPr lang="en-US" sz="2000" smtClean="0">
                <a:latin typeface="Rockwell" pitchFamily="18" charset="0"/>
              </a:rPr>
              <a:t>  Concerning the microphone connectors on amateur transceivers, some connectors include push-to-talk and voltages for powering the microphone.</a:t>
            </a:r>
          </a:p>
          <a:p>
            <a:pPr lvl="1" eaLnBrk="1" hangingPunct="1"/>
            <a:endParaRPr lang="en-US" sz="2000" smtClean="0">
              <a:latin typeface="Rockwell" pitchFamily="18" charset="0"/>
            </a:endParaRPr>
          </a:p>
        </p:txBody>
      </p:sp>
      <p:pic>
        <p:nvPicPr>
          <p:cNvPr id="664581" name="Picture 4"/>
          <p:cNvPicPr>
            <a:picLocks noChangeAspect="1" noChangeArrowheads="1"/>
          </p:cNvPicPr>
          <p:nvPr/>
        </p:nvPicPr>
        <p:blipFill>
          <a:blip r:embed="rId2" cstate="print"/>
          <a:srcRect/>
          <a:stretch>
            <a:fillRect/>
          </a:stretch>
        </p:blipFill>
        <p:spPr bwMode="auto">
          <a:xfrm>
            <a:off x="1884363" y="3006725"/>
            <a:ext cx="4454525" cy="2336800"/>
          </a:xfrm>
          <a:prstGeom prst="rect">
            <a:avLst/>
          </a:prstGeom>
          <a:noFill/>
          <a:ln w="9525">
            <a:noFill/>
            <a:round/>
            <a:headEnd/>
            <a:tailEnd/>
          </a:ln>
        </p:spPr>
      </p:pic>
      <p:sp>
        <p:nvSpPr>
          <p:cNvPr id="664582" name="Line 6"/>
          <p:cNvSpPr>
            <a:spLocks noChangeShapeType="1"/>
          </p:cNvSpPr>
          <p:nvPr/>
        </p:nvSpPr>
        <p:spPr bwMode="auto">
          <a:xfrm flipV="1">
            <a:off x="1384300" y="3582988"/>
            <a:ext cx="806450" cy="576262"/>
          </a:xfrm>
          <a:prstGeom prst="line">
            <a:avLst/>
          </a:prstGeom>
          <a:noFill/>
          <a:ln w="28575" cap="sq">
            <a:solidFill>
              <a:srgbClr val="FF0000"/>
            </a:solidFill>
            <a:round/>
            <a:headEnd type="none" w="sm" len="sm"/>
            <a:tailEnd type="triangle" w="med" len="med"/>
          </a:ln>
        </p:spPr>
        <p:txBody>
          <a:bodyPr wrap="none"/>
          <a:lstStyle/>
          <a:p>
            <a:endParaRPr lang="en-US"/>
          </a:p>
        </p:txBody>
      </p:sp>
      <p:sp>
        <p:nvSpPr>
          <p:cNvPr id="664580" name="Text Box 4"/>
          <p:cNvSpPr txBox="1">
            <a:spLocks noChangeArrowheads="1"/>
          </p:cNvSpPr>
          <p:nvPr/>
        </p:nvSpPr>
        <p:spPr bwMode="auto">
          <a:xfrm>
            <a:off x="269875" y="4119563"/>
            <a:ext cx="1766888"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Push to talk button</a:t>
            </a:r>
          </a:p>
        </p:txBody>
      </p:sp>
      <p:sp>
        <p:nvSpPr>
          <p:cNvPr id="664583" name="Text Box 7"/>
          <p:cNvSpPr txBox="1">
            <a:spLocks noChangeArrowheads="1"/>
          </p:cNvSpPr>
          <p:nvPr/>
        </p:nvSpPr>
        <p:spPr bwMode="auto">
          <a:xfrm>
            <a:off x="4918075" y="5041900"/>
            <a:ext cx="1036638"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Connector</a:t>
            </a:r>
          </a:p>
        </p:txBody>
      </p:sp>
      <p:sp>
        <p:nvSpPr>
          <p:cNvPr id="664584" name="Line 8"/>
          <p:cNvSpPr>
            <a:spLocks noChangeShapeType="1"/>
          </p:cNvSpPr>
          <p:nvPr/>
        </p:nvSpPr>
        <p:spPr bwMode="auto">
          <a:xfrm flipH="1" flipV="1">
            <a:off x="3535363" y="4311650"/>
            <a:ext cx="1382712" cy="730250"/>
          </a:xfrm>
          <a:prstGeom prst="line">
            <a:avLst/>
          </a:prstGeom>
          <a:noFill/>
          <a:ln w="28575" cap="sq">
            <a:solidFill>
              <a:srgbClr val="FF0000"/>
            </a:solidFill>
            <a:round/>
            <a:headEnd type="none" w="sm" len="sm"/>
            <a:tailEnd type="triangle" w="med" len="med"/>
          </a:ln>
        </p:spPr>
        <p:txBody>
          <a:bodyPr wrap="none"/>
          <a:lstStyle/>
          <a:p>
            <a:endParaRPr lang="en-US"/>
          </a:p>
        </p:txBody>
      </p:sp>
      <p:sp>
        <p:nvSpPr>
          <p:cNvPr id="664585" name="Text Box 9"/>
          <p:cNvSpPr txBox="1">
            <a:spLocks noChangeArrowheads="1"/>
          </p:cNvSpPr>
          <p:nvPr/>
        </p:nvSpPr>
        <p:spPr bwMode="auto">
          <a:xfrm>
            <a:off x="6492875" y="3621088"/>
            <a:ext cx="1574800" cy="517525"/>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VHF/UHF Transceiver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62947">
                                            <p:txEl>
                                              <p:pRg st="0" end="0"/>
                                            </p:txEl>
                                          </p:spTgt>
                                        </p:tgtEl>
                                        <p:attrNameLst>
                                          <p:attrName>style.visibility</p:attrName>
                                        </p:attrNameLst>
                                      </p:cBhvr>
                                      <p:to>
                                        <p:strVal val="visible"/>
                                      </p:to>
                                    </p:set>
                                    <p:animEffect transition="in" filter="wipe(up)">
                                      <p:cBhvr>
                                        <p:cTn id="7" dur="500"/>
                                        <p:tgtEl>
                                          <p:spTgt spid="136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64581"/>
                                        </p:tgtEl>
                                        <p:attrNameLst>
                                          <p:attrName>style.visibility</p:attrName>
                                        </p:attrNameLst>
                                      </p:cBhvr>
                                      <p:to>
                                        <p:strVal val="visible"/>
                                      </p:to>
                                    </p:set>
                                    <p:anim calcmode="lin" valueType="num">
                                      <p:cBhvr additive="base">
                                        <p:cTn id="12" dur="500" fill="hold"/>
                                        <p:tgtEl>
                                          <p:spTgt spid="664581"/>
                                        </p:tgtEl>
                                        <p:attrNameLst>
                                          <p:attrName>ppt_x</p:attrName>
                                        </p:attrNameLst>
                                      </p:cBhvr>
                                      <p:tavLst>
                                        <p:tav tm="0">
                                          <p:val>
                                            <p:strVal val="#ppt_x"/>
                                          </p:val>
                                        </p:tav>
                                        <p:tav tm="100000">
                                          <p:val>
                                            <p:strVal val="#ppt_x"/>
                                          </p:val>
                                        </p:tav>
                                      </p:tavLst>
                                    </p:anim>
                                    <p:anim calcmode="lin" valueType="num">
                                      <p:cBhvr additive="base">
                                        <p:cTn id="13" dur="500" fill="hold"/>
                                        <p:tgtEl>
                                          <p:spTgt spid="66458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64585">
                                            <p:txEl>
                                              <p:pRg st="0" end="0"/>
                                            </p:txEl>
                                          </p:spTgt>
                                        </p:tgtEl>
                                        <p:attrNameLst>
                                          <p:attrName>style.visibility</p:attrName>
                                        </p:attrNameLst>
                                      </p:cBhvr>
                                      <p:to>
                                        <p:strVal val="visible"/>
                                      </p:to>
                                    </p:set>
                                    <p:anim calcmode="lin" valueType="num">
                                      <p:cBhvr additive="base">
                                        <p:cTn id="16" dur="500" fill="hold"/>
                                        <p:tgtEl>
                                          <p:spTgt spid="66458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64585">
                                            <p:txEl>
                                              <p:pRg st="0" end="0"/>
                                            </p:txEl>
                                          </p:spTgt>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64580"/>
                                        </p:tgtEl>
                                        <p:attrNameLst>
                                          <p:attrName>style.visibility</p:attrName>
                                        </p:attrNameLst>
                                      </p:cBhvr>
                                      <p:to>
                                        <p:strVal val="visible"/>
                                      </p:to>
                                    </p:set>
                                    <p:animEffect transition="in" filter="dissolve">
                                      <p:cBhvr>
                                        <p:cTn id="21" dur="500"/>
                                        <p:tgtEl>
                                          <p:spTgt spid="664580"/>
                                        </p:tgtEl>
                                      </p:cBhvr>
                                    </p:animEffect>
                                  </p:childTnLst>
                                </p:cTn>
                              </p:par>
                            </p:childTnLst>
                          </p:cTn>
                        </p:par>
                        <p:par>
                          <p:cTn id="22" fill="hold" nodeType="afterGroup">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664582"/>
                                        </p:tgtEl>
                                        <p:attrNameLst>
                                          <p:attrName>style.visibility</p:attrName>
                                        </p:attrNameLst>
                                      </p:cBhvr>
                                      <p:to>
                                        <p:strVal val="visible"/>
                                      </p:to>
                                    </p:set>
                                    <p:animEffect transition="in" filter="wipe(down)">
                                      <p:cBhvr>
                                        <p:cTn id="25" dur="500"/>
                                        <p:tgtEl>
                                          <p:spTgt spid="664582"/>
                                        </p:tgtEl>
                                      </p:cBhvr>
                                    </p:animEffect>
                                  </p:childTnLst>
                                </p:cTn>
                              </p:par>
                            </p:childTnLst>
                          </p:cTn>
                        </p:par>
                        <p:par>
                          <p:cTn id="26" fill="hold" nodeType="afterGroup">
                            <p:stCondLst>
                              <p:cond delay="1500"/>
                            </p:stCondLst>
                            <p:childTnLst>
                              <p:par>
                                <p:cTn id="27" presetID="9" presetClass="entr" presetSubtype="0" fill="hold" grpId="0" nodeType="afterEffect">
                                  <p:stCondLst>
                                    <p:cond delay="0"/>
                                  </p:stCondLst>
                                  <p:childTnLst>
                                    <p:set>
                                      <p:cBhvr>
                                        <p:cTn id="28" dur="1" fill="hold">
                                          <p:stCondLst>
                                            <p:cond delay="0"/>
                                          </p:stCondLst>
                                        </p:cTn>
                                        <p:tgtEl>
                                          <p:spTgt spid="664583"/>
                                        </p:tgtEl>
                                        <p:attrNameLst>
                                          <p:attrName>style.visibility</p:attrName>
                                        </p:attrNameLst>
                                      </p:cBhvr>
                                      <p:to>
                                        <p:strVal val="visible"/>
                                      </p:to>
                                    </p:set>
                                    <p:animEffect transition="in" filter="dissolve">
                                      <p:cBhvr>
                                        <p:cTn id="29" dur="500"/>
                                        <p:tgtEl>
                                          <p:spTgt spid="664583"/>
                                        </p:tgtEl>
                                      </p:cBhvr>
                                    </p:animEffect>
                                  </p:childTnLst>
                                </p:cTn>
                              </p:par>
                            </p:childTnLst>
                          </p:cTn>
                        </p:par>
                        <p:par>
                          <p:cTn id="30" fill="hold" nodeType="afterGroup">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664584"/>
                                        </p:tgtEl>
                                        <p:attrNameLst>
                                          <p:attrName>style.visibility</p:attrName>
                                        </p:attrNameLst>
                                      </p:cBhvr>
                                      <p:to>
                                        <p:strVal val="visible"/>
                                      </p:to>
                                    </p:set>
                                    <p:animEffect transition="in" filter="wipe(down)">
                                      <p:cBhvr>
                                        <p:cTn id="33" dur="500"/>
                                        <p:tgtEl>
                                          <p:spTgt spid="66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582" grpId="0" animBg="1"/>
      <p:bldP spid="664580" grpId="0"/>
      <p:bldP spid="664583" grpId="0"/>
      <p:bldP spid="664584"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Number Placeholder 3"/>
          <p:cNvSpPr>
            <a:spLocks noGrp="1"/>
          </p:cNvSpPr>
          <p:nvPr>
            <p:ph type="sldNum" sz="quarter" idx="12"/>
          </p:nvPr>
        </p:nvSpPr>
        <p:spPr>
          <a:noFill/>
          <a:ln>
            <a:miter lim="800000"/>
            <a:headEnd/>
            <a:tailEnd/>
          </a:ln>
        </p:spPr>
        <p:txBody>
          <a:bodyPr/>
          <a:lstStyle/>
          <a:p>
            <a:fld id="{351A8D75-04FB-4C54-98C0-8EB993AD0847}" type="slidenum">
              <a:rPr lang="en-US"/>
              <a:pPr/>
              <a:t>206</a:t>
            </a:fld>
            <a:endParaRPr lang="en-US"/>
          </a:p>
        </p:txBody>
      </p:sp>
      <p:sp>
        <p:nvSpPr>
          <p:cNvPr id="21299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E418950-68ED-482D-A50A-BF87B7AF5DBE}" type="slidenum">
              <a:rPr lang="en-US" sz="1400">
                <a:latin typeface="Times New Roman" pitchFamily="18" charset="0"/>
              </a:rPr>
              <a:pPr algn="r"/>
              <a:t>206</a:t>
            </a:fld>
            <a:endParaRPr lang="en-US" sz="1400">
              <a:latin typeface="Times New Roman" pitchFamily="18" charset="0"/>
            </a:endParaRPr>
          </a:p>
        </p:txBody>
      </p:sp>
      <p:sp>
        <p:nvSpPr>
          <p:cNvPr id="212996" name="Rectangle 2"/>
          <p:cNvSpPr>
            <a:spLocks noGrp="1" noChangeArrowheads="1"/>
          </p:cNvSpPr>
          <p:nvPr>
            <p:ph type="title" idx="4294967295"/>
          </p:nvPr>
        </p:nvSpPr>
        <p:spPr>
          <a:xfrm>
            <a:off x="309563" y="395288"/>
            <a:ext cx="8988425" cy="614362"/>
          </a:xfrm>
        </p:spPr>
        <p:txBody>
          <a:bodyPr/>
          <a:lstStyle/>
          <a:p>
            <a:pPr eaLnBrk="1" hangingPunct="1"/>
            <a:r>
              <a:rPr lang="en-US" sz="2200" b="1" smtClean="0">
                <a:latin typeface="Rockwell" pitchFamily="18" charset="0"/>
              </a:rPr>
              <a:t>T4A: </a:t>
            </a:r>
            <a:r>
              <a:rPr lang="en-US" sz="1600" b="1" smtClean="0">
                <a:solidFill>
                  <a:srgbClr val="0099FF"/>
                </a:solidFill>
              </a:rPr>
              <a:t>	</a:t>
            </a:r>
            <a:r>
              <a:rPr lang="en-US" sz="1600" b="1" smtClean="0"/>
              <a:t>Station setup; microphone, speaker, headphones, filters, power source, 	connecting a computer, RF grounding			         	</a:t>
            </a:r>
          </a:p>
        </p:txBody>
      </p:sp>
      <p:sp>
        <p:nvSpPr>
          <p:cNvPr id="665603" name="Rectangle 3"/>
          <p:cNvSpPr>
            <a:spLocks noGrp="1" noChangeArrowheads="1"/>
          </p:cNvSpPr>
          <p:nvPr>
            <p:ph type="body" idx="4294967295"/>
          </p:nvPr>
        </p:nvSpPr>
        <p:spPr>
          <a:xfrm>
            <a:off x="231775" y="1470025"/>
            <a:ext cx="8642350" cy="4962525"/>
          </a:xfrm>
        </p:spPr>
        <p:txBody>
          <a:bodyPr/>
          <a:lstStyle/>
          <a:p>
            <a:pPr lvl="1" eaLnBrk="1" hangingPunct="1"/>
            <a:r>
              <a:rPr lang="en-US" sz="1200" smtClean="0">
                <a:latin typeface="Rockwell" pitchFamily="18" charset="0"/>
              </a:rPr>
              <a:t>T4A2</a:t>
            </a:r>
            <a:r>
              <a:rPr lang="en-US" sz="2000" smtClean="0">
                <a:latin typeface="Rockwell" pitchFamily="18" charset="0"/>
              </a:rPr>
              <a:t>  A set of headphones could be used in place of a regular speaker to help you copy signals in a noisy area.</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eaLnBrk="1" hangingPunct="1"/>
            <a:endParaRPr lang="en-US" sz="2400" smtClean="0">
              <a:latin typeface="Rockwell" pitchFamily="18" charset="0"/>
            </a:endParaRPr>
          </a:p>
          <a:p>
            <a:pPr lvl="1" eaLnBrk="1" hangingPunct="1"/>
            <a:endParaRPr lang="en-US" sz="2000" smtClean="0">
              <a:latin typeface="Rockwell" pitchFamily="18" charset="0"/>
            </a:endParaRPr>
          </a:p>
          <a:p>
            <a:pPr lvl="1" eaLnBrk="1" hangingPunct="1"/>
            <a:r>
              <a:rPr lang="en-US" sz="1200" smtClean="0">
                <a:latin typeface="Rockwell" pitchFamily="18" charset="0"/>
              </a:rPr>
              <a:t>T4A3</a:t>
            </a:r>
            <a:r>
              <a:rPr lang="en-US" sz="2000" smtClean="0">
                <a:latin typeface="Rockwell" pitchFamily="18" charset="0"/>
              </a:rPr>
              <a:t>  Preventing voltage fluctuations from reaching sensitive circuits is a good reason to use a regulated power supply for communications equipment.</a:t>
            </a:r>
          </a:p>
        </p:txBody>
      </p:sp>
      <p:pic>
        <p:nvPicPr>
          <p:cNvPr id="2793476" name="Picture 4" descr="HPIM0454"/>
          <p:cNvPicPr>
            <a:picLocks noChangeAspect="1" noChangeArrowheads="1"/>
          </p:cNvPicPr>
          <p:nvPr/>
        </p:nvPicPr>
        <p:blipFill>
          <a:blip r:embed="rId2" cstate="print"/>
          <a:srcRect/>
          <a:stretch>
            <a:fillRect/>
          </a:stretch>
        </p:blipFill>
        <p:spPr bwMode="auto">
          <a:xfrm>
            <a:off x="1768475" y="2200275"/>
            <a:ext cx="2073275" cy="1704975"/>
          </a:xfrm>
          <a:prstGeom prst="rect">
            <a:avLst/>
          </a:prstGeom>
          <a:noFill/>
          <a:ln w="9525">
            <a:noFill/>
            <a:miter lim="800000"/>
            <a:headEnd/>
            <a:tailEnd/>
          </a:ln>
        </p:spPr>
      </p:pic>
      <p:pic>
        <p:nvPicPr>
          <p:cNvPr id="318469" name="Picture 5"/>
          <p:cNvPicPr>
            <a:picLocks noChangeAspect="1" noChangeArrowheads="1"/>
          </p:cNvPicPr>
          <p:nvPr/>
        </p:nvPicPr>
        <p:blipFill>
          <a:blip r:embed="rId3" cstate="print"/>
          <a:srcRect/>
          <a:stretch>
            <a:fillRect/>
          </a:stretch>
        </p:blipFill>
        <p:spPr bwMode="auto">
          <a:xfrm>
            <a:off x="4764088" y="2200275"/>
            <a:ext cx="2649537" cy="1730375"/>
          </a:xfrm>
          <a:prstGeom prst="rect">
            <a:avLst/>
          </a:prstGeom>
          <a:noFill/>
          <a:ln w="9525">
            <a:noFill/>
            <a:miter lim="800000"/>
            <a:headEnd/>
            <a:tailEnd/>
          </a:ln>
        </p:spPr>
      </p:pic>
      <p:sp>
        <p:nvSpPr>
          <p:cNvPr id="665607" name="Text Box 7"/>
          <p:cNvSpPr txBox="1">
            <a:spLocks noChangeArrowheads="1"/>
          </p:cNvSpPr>
          <p:nvPr/>
        </p:nvSpPr>
        <p:spPr bwMode="auto">
          <a:xfrm>
            <a:off x="4840288" y="6386513"/>
            <a:ext cx="3340100" cy="274637"/>
          </a:xfrm>
          <a:prstGeom prst="rect">
            <a:avLst/>
          </a:prstGeom>
          <a:noFill/>
          <a:ln w="12700" cap="sq">
            <a:noFill/>
            <a:miter lim="800000"/>
            <a:headEnd type="none" w="sm" len="sm"/>
            <a:tailEnd type="none" w="sm" len="sm"/>
          </a:ln>
        </p:spPr>
        <p:txBody>
          <a:bodyPr>
            <a:spAutoFit/>
          </a:bodyPr>
          <a:lstStyle/>
          <a:p>
            <a:pPr algn="ctr">
              <a:spcBef>
                <a:spcPct val="50000"/>
              </a:spcBef>
            </a:pPr>
            <a:r>
              <a:rPr lang="en-US" sz="1200">
                <a:solidFill>
                  <a:srgbClr val="FF0000"/>
                </a:solidFill>
                <a:latin typeface="Rockwell" pitchFamily="18" charset="0"/>
              </a:rPr>
              <a:t>Jetstream JTPS30M Regulated Power Supply</a:t>
            </a:r>
          </a:p>
        </p:txBody>
      </p:sp>
      <p:sp>
        <p:nvSpPr>
          <p:cNvPr id="1363976" name="Text Box 8"/>
          <p:cNvSpPr txBox="1">
            <a:spLocks noChangeArrowheads="1"/>
          </p:cNvSpPr>
          <p:nvPr/>
        </p:nvSpPr>
        <p:spPr bwMode="auto">
          <a:xfrm>
            <a:off x="1730375" y="6386513"/>
            <a:ext cx="2266950" cy="274637"/>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200">
                <a:solidFill>
                  <a:srgbClr val="FF0000"/>
                </a:solidFill>
                <a:latin typeface="Rockwell" pitchFamily="18" charset="0"/>
              </a:rPr>
              <a:t>MFJ-4125 13.8VDC@22Amp</a:t>
            </a:r>
          </a:p>
        </p:txBody>
      </p:sp>
      <p:pic>
        <p:nvPicPr>
          <p:cNvPr id="1363977" name="Picture 9" descr="JetStreamPS"/>
          <p:cNvPicPr>
            <a:picLocks noChangeAspect="1" noChangeArrowheads="1"/>
          </p:cNvPicPr>
          <p:nvPr/>
        </p:nvPicPr>
        <p:blipFill>
          <a:blip r:embed="rId4" cstate="print"/>
          <a:srcRect/>
          <a:stretch>
            <a:fillRect/>
          </a:stretch>
        </p:blipFill>
        <p:spPr bwMode="auto">
          <a:xfrm>
            <a:off x="5072063" y="4887913"/>
            <a:ext cx="2803525" cy="1489075"/>
          </a:xfrm>
          <a:prstGeom prst="rect">
            <a:avLst/>
          </a:prstGeom>
          <a:noFill/>
          <a:ln w="9525">
            <a:noFill/>
            <a:miter lim="800000"/>
            <a:headEnd/>
            <a:tailEnd/>
          </a:ln>
        </p:spPr>
      </p:pic>
      <p:pic>
        <p:nvPicPr>
          <p:cNvPr id="1363978" name="Picture 10" descr="MFJ PS"/>
          <p:cNvPicPr>
            <a:picLocks noChangeAspect="1" noChangeArrowheads="1"/>
          </p:cNvPicPr>
          <p:nvPr/>
        </p:nvPicPr>
        <p:blipFill>
          <a:blip r:embed="rId5" cstate="print"/>
          <a:srcRect/>
          <a:stretch>
            <a:fillRect/>
          </a:stretch>
        </p:blipFill>
        <p:spPr bwMode="auto">
          <a:xfrm>
            <a:off x="1576388" y="5084763"/>
            <a:ext cx="2343150" cy="1273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65603">
                                            <p:txEl>
                                              <p:pRg st="0" end="0"/>
                                            </p:txEl>
                                          </p:spTgt>
                                        </p:tgtEl>
                                        <p:attrNameLst>
                                          <p:attrName>style.visibility</p:attrName>
                                        </p:attrNameLst>
                                      </p:cBhvr>
                                      <p:to>
                                        <p:strVal val="visible"/>
                                      </p:to>
                                    </p:set>
                                    <p:animEffect transition="in" filter="wipe(up)">
                                      <p:cBhvr>
                                        <p:cTn id="7" dur="500"/>
                                        <p:tgtEl>
                                          <p:spTgt spid="66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793476"/>
                                        </p:tgtEl>
                                        <p:attrNameLst>
                                          <p:attrName>style.visibility</p:attrName>
                                        </p:attrNameLst>
                                      </p:cBhvr>
                                      <p:to>
                                        <p:strVal val="visible"/>
                                      </p:to>
                                    </p:set>
                                    <p:animEffect transition="in" filter="wipe(left)">
                                      <p:cBhvr>
                                        <p:cTn id="12" dur="500"/>
                                        <p:tgtEl>
                                          <p:spTgt spid="2793476"/>
                                        </p:tgtEl>
                                      </p:cBhvr>
                                    </p:animEffect>
                                  </p:childTnLst>
                                </p:cTn>
                              </p:par>
                              <p:par>
                                <p:cTn id="13" presetID="22" presetClass="entr" presetSubtype="2" fill="hold" nodeType="withEffect">
                                  <p:stCondLst>
                                    <p:cond delay="0"/>
                                  </p:stCondLst>
                                  <p:childTnLst>
                                    <p:set>
                                      <p:cBhvr>
                                        <p:cTn id="14" dur="1" fill="hold">
                                          <p:stCondLst>
                                            <p:cond delay="0"/>
                                          </p:stCondLst>
                                        </p:cTn>
                                        <p:tgtEl>
                                          <p:spTgt spid="318469"/>
                                        </p:tgtEl>
                                        <p:attrNameLst>
                                          <p:attrName>style.visibility</p:attrName>
                                        </p:attrNameLst>
                                      </p:cBhvr>
                                      <p:to>
                                        <p:strVal val="visible"/>
                                      </p:to>
                                    </p:set>
                                    <p:animEffect transition="in" filter="wipe(right)">
                                      <p:cBhvr>
                                        <p:cTn id="15" dur="500"/>
                                        <p:tgtEl>
                                          <p:spTgt spid="31846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665603">
                                            <p:txEl>
                                              <p:pRg st="6" end="6"/>
                                            </p:txEl>
                                          </p:spTgt>
                                        </p:tgtEl>
                                        <p:attrNameLst>
                                          <p:attrName>style.visibility</p:attrName>
                                        </p:attrNameLst>
                                      </p:cBhvr>
                                      <p:to>
                                        <p:strVal val="visible"/>
                                      </p:to>
                                    </p:set>
                                    <p:animEffect transition="in" filter="wipe(left)">
                                      <p:cBhvr>
                                        <p:cTn id="20" dur="500"/>
                                        <p:tgtEl>
                                          <p:spTgt spid="665603">
                                            <p:txEl>
                                              <p:pRg st="6" end="6"/>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63977"/>
                                        </p:tgtEl>
                                        <p:attrNameLst>
                                          <p:attrName>style.visibility</p:attrName>
                                        </p:attrNameLst>
                                      </p:cBhvr>
                                      <p:to>
                                        <p:strVal val="visible"/>
                                      </p:to>
                                    </p:set>
                                    <p:anim calcmode="lin" valueType="num">
                                      <p:cBhvr additive="base">
                                        <p:cTn id="25" dur="500" fill="hold"/>
                                        <p:tgtEl>
                                          <p:spTgt spid="1363977"/>
                                        </p:tgtEl>
                                        <p:attrNameLst>
                                          <p:attrName>ppt_x</p:attrName>
                                        </p:attrNameLst>
                                      </p:cBhvr>
                                      <p:tavLst>
                                        <p:tav tm="0">
                                          <p:val>
                                            <p:strVal val="#ppt_x"/>
                                          </p:val>
                                        </p:tav>
                                        <p:tav tm="100000">
                                          <p:val>
                                            <p:strVal val="#ppt_x"/>
                                          </p:val>
                                        </p:tav>
                                      </p:tavLst>
                                    </p:anim>
                                    <p:anim calcmode="lin" valueType="num">
                                      <p:cBhvr additive="base">
                                        <p:cTn id="26" dur="500" fill="hold"/>
                                        <p:tgtEl>
                                          <p:spTgt spid="136397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65607"/>
                                        </p:tgtEl>
                                        <p:attrNameLst>
                                          <p:attrName>style.visibility</p:attrName>
                                        </p:attrNameLst>
                                      </p:cBhvr>
                                      <p:to>
                                        <p:strVal val="visible"/>
                                      </p:to>
                                    </p:set>
                                    <p:anim calcmode="lin" valueType="num">
                                      <p:cBhvr additive="base">
                                        <p:cTn id="29" dur="500" fill="hold"/>
                                        <p:tgtEl>
                                          <p:spTgt spid="665607"/>
                                        </p:tgtEl>
                                        <p:attrNameLst>
                                          <p:attrName>ppt_x</p:attrName>
                                        </p:attrNameLst>
                                      </p:cBhvr>
                                      <p:tavLst>
                                        <p:tav tm="0">
                                          <p:val>
                                            <p:strVal val="#ppt_x"/>
                                          </p:val>
                                        </p:tav>
                                        <p:tav tm="100000">
                                          <p:val>
                                            <p:strVal val="#ppt_x"/>
                                          </p:val>
                                        </p:tav>
                                      </p:tavLst>
                                    </p:anim>
                                    <p:anim calcmode="lin" valueType="num">
                                      <p:cBhvr additive="base">
                                        <p:cTn id="30" dur="500" fill="hold"/>
                                        <p:tgtEl>
                                          <p:spTgt spid="66560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63978"/>
                                        </p:tgtEl>
                                        <p:attrNameLst>
                                          <p:attrName>style.visibility</p:attrName>
                                        </p:attrNameLst>
                                      </p:cBhvr>
                                      <p:to>
                                        <p:strVal val="visible"/>
                                      </p:to>
                                    </p:set>
                                    <p:anim calcmode="lin" valueType="num">
                                      <p:cBhvr additive="base">
                                        <p:cTn id="33" dur="500" fill="hold"/>
                                        <p:tgtEl>
                                          <p:spTgt spid="1363978"/>
                                        </p:tgtEl>
                                        <p:attrNameLst>
                                          <p:attrName>ppt_x</p:attrName>
                                        </p:attrNameLst>
                                      </p:cBhvr>
                                      <p:tavLst>
                                        <p:tav tm="0">
                                          <p:val>
                                            <p:strVal val="#ppt_x"/>
                                          </p:val>
                                        </p:tav>
                                        <p:tav tm="100000">
                                          <p:val>
                                            <p:strVal val="#ppt_x"/>
                                          </p:val>
                                        </p:tav>
                                      </p:tavLst>
                                    </p:anim>
                                    <p:anim calcmode="lin" valueType="num">
                                      <p:cBhvr additive="base">
                                        <p:cTn id="34" dur="500" fill="hold"/>
                                        <p:tgtEl>
                                          <p:spTgt spid="1363978"/>
                                        </p:tgtEl>
                                        <p:attrNameLst>
                                          <p:attrName>ppt_y</p:attrName>
                                        </p:attrNameLst>
                                      </p:cBhvr>
                                      <p:tavLst>
                                        <p:tav tm="0">
                                          <p:val>
                                            <p:strVal val="1+#ppt_h/2"/>
                                          </p:val>
                                        </p:tav>
                                        <p:tav tm="100000">
                                          <p:val>
                                            <p:strVal val="#ppt_y"/>
                                          </p:val>
                                        </p:tav>
                                      </p:tavLst>
                                    </p:anim>
                                  </p:childTnLst>
                                </p:cTn>
                              </p:par>
                              <p:par>
                                <p:cTn id="35" presetID="22" presetClass="entr" presetSubtype="4" fill="hold" grpId="0" nodeType="withEffect">
                                  <p:stCondLst>
                                    <p:cond delay="0"/>
                                  </p:stCondLst>
                                  <p:childTnLst>
                                    <p:set>
                                      <p:cBhvr>
                                        <p:cTn id="36" dur="1" fill="hold">
                                          <p:stCondLst>
                                            <p:cond delay="0"/>
                                          </p:stCondLst>
                                        </p:cTn>
                                        <p:tgtEl>
                                          <p:spTgt spid="1363976"/>
                                        </p:tgtEl>
                                        <p:attrNameLst>
                                          <p:attrName>style.visibility</p:attrName>
                                        </p:attrNameLst>
                                      </p:cBhvr>
                                      <p:to>
                                        <p:strVal val="visible"/>
                                      </p:to>
                                    </p:set>
                                    <p:animEffect transition="in" filter="wipe(down)">
                                      <p:cBhvr>
                                        <p:cTn id="37" dur="500"/>
                                        <p:tgtEl>
                                          <p:spTgt spid="1363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7" grpId="0"/>
      <p:bldP spid="136397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3"/>
          <p:cNvSpPr>
            <a:spLocks noGrp="1"/>
          </p:cNvSpPr>
          <p:nvPr>
            <p:ph type="sldNum" sz="quarter" idx="12"/>
          </p:nvPr>
        </p:nvSpPr>
        <p:spPr>
          <a:noFill/>
          <a:ln>
            <a:miter lim="800000"/>
            <a:headEnd/>
            <a:tailEnd/>
          </a:ln>
        </p:spPr>
        <p:txBody>
          <a:bodyPr/>
          <a:lstStyle/>
          <a:p>
            <a:fld id="{7165EF98-CBBB-46F4-9EF2-A531AAEF1F2C}" type="slidenum">
              <a:rPr lang="en-US"/>
              <a:pPr/>
              <a:t>207</a:t>
            </a:fld>
            <a:endParaRPr lang="en-US"/>
          </a:p>
        </p:txBody>
      </p:sp>
      <p:sp>
        <p:nvSpPr>
          <p:cNvPr id="21401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BD2F551-33B7-4FA2-8F60-F10333978134}" type="slidenum">
              <a:rPr lang="en-US" sz="1400">
                <a:latin typeface="Times New Roman" pitchFamily="18" charset="0"/>
              </a:rPr>
              <a:pPr algn="r"/>
              <a:t>207</a:t>
            </a:fld>
            <a:endParaRPr lang="en-US" sz="1400">
              <a:latin typeface="Times New Roman" pitchFamily="18" charset="0"/>
            </a:endParaRPr>
          </a:p>
        </p:txBody>
      </p:sp>
      <p:sp>
        <p:nvSpPr>
          <p:cNvPr id="214020" name="Rectangle 2"/>
          <p:cNvSpPr>
            <a:spLocks noGrp="1" noChangeArrowheads="1"/>
          </p:cNvSpPr>
          <p:nvPr>
            <p:ph type="title" idx="4294967295"/>
          </p:nvPr>
        </p:nvSpPr>
        <p:spPr>
          <a:xfrm>
            <a:off x="309563" y="395288"/>
            <a:ext cx="8988425" cy="614362"/>
          </a:xfrm>
        </p:spPr>
        <p:txBody>
          <a:bodyPr/>
          <a:lstStyle/>
          <a:p>
            <a:pPr eaLnBrk="1" hangingPunct="1"/>
            <a:r>
              <a:rPr lang="en-US" sz="2200" b="1" smtClean="0">
                <a:latin typeface="Rockwell" pitchFamily="18" charset="0"/>
              </a:rPr>
              <a:t>T4A: </a:t>
            </a:r>
            <a:r>
              <a:rPr lang="en-US" sz="1600" b="1" smtClean="0">
                <a:solidFill>
                  <a:srgbClr val="0099FF"/>
                </a:solidFill>
              </a:rPr>
              <a:t>	</a:t>
            </a:r>
            <a:r>
              <a:rPr lang="en-US" sz="1600" b="1" smtClean="0"/>
              <a:t>Station setup; microphone, speaker, headphones, filters, power source, 	connecting a computer, RF grounding			         	</a:t>
            </a:r>
          </a:p>
        </p:txBody>
      </p:sp>
      <p:sp>
        <p:nvSpPr>
          <p:cNvPr id="949251" name="Rectangle 3"/>
          <p:cNvSpPr>
            <a:spLocks noGrp="1" noChangeArrowheads="1"/>
          </p:cNvSpPr>
          <p:nvPr>
            <p:ph type="body" idx="4294967295"/>
          </p:nvPr>
        </p:nvSpPr>
        <p:spPr>
          <a:xfrm>
            <a:off x="231775" y="1700213"/>
            <a:ext cx="8642350" cy="4962525"/>
          </a:xfrm>
        </p:spPr>
        <p:txBody>
          <a:bodyPr/>
          <a:lstStyle/>
          <a:p>
            <a:pPr lvl="1" eaLnBrk="1" hangingPunct="1">
              <a:buFont typeface="Symbol" pitchFamily="18" charset="2"/>
              <a:buChar char=""/>
            </a:pPr>
            <a:r>
              <a:rPr lang="en-US" sz="1200" smtClean="0">
                <a:latin typeface="Rockwell" pitchFamily="18" charset="0"/>
              </a:rPr>
              <a:t>T4A4</a:t>
            </a:r>
            <a:r>
              <a:rPr lang="en-US" sz="1800" smtClean="0">
                <a:latin typeface="Rockwell" pitchFamily="18" charset="0"/>
              </a:rPr>
              <a:t>  </a:t>
            </a:r>
            <a:r>
              <a:rPr lang="en-US" sz="2000" smtClean="0">
                <a:latin typeface="Rockwell" pitchFamily="18" charset="0"/>
              </a:rPr>
              <a:t>Install a filter between the transmitter and antenna to reduce harmonic emissions.</a:t>
            </a:r>
          </a:p>
        </p:txBody>
      </p:sp>
      <p:pic>
        <p:nvPicPr>
          <p:cNvPr id="949252" name="Picture 4" descr="Q p122"/>
          <p:cNvPicPr>
            <a:picLocks noChangeAspect="1" noChangeArrowheads="1"/>
          </p:cNvPicPr>
          <p:nvPr/>
        </p:nvPicPr>
        <p:blipFill>
          <a:blip r:embed="rId2" cstate="print"/>
          <a:srcRect/>
          <a:stretch>
            <a:fillRect/>
          </a:stretch>
        </p:blipFill>
        <p:spPr bwMode="auto">
          <a:xfrm>
            <a:off x="1076325" y="2698750"/>
            <a:ext cx="3392488" cy="2305050"/>
          </a:xfrm>
          <a:prstGeom prst="rect">
            <a:avLst/>
          </a:prstGeom>
          <a:noFill/>
          <a:ln w="9525">
            <a:noFill/>
            <a:miter lim="800000"/>
            <a:headEnd/>
            <a:tailEnd/>
          </a:ln>
        </p:spPr>
      </p:pic>
      <p:sp>
        <p:nvSpPr>
          <p:cNvPr id="949253" name="Text Box 5"/>
          <p:cNvSpPr txBox="1">
            <a:spLocks noChangeArrowheads="1"/>
          </p:cNvSpPr>
          <p:nvPr/>
        </p:nvSpPr>
        <p:spPr bwMode="auto">
          <a:xfrm>
            <a:off x="4533900" y="3352800"/>
            <a:ext cx="2765425" cy="822325"/>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There are low-pass filters like this one, band-pass filters, and high-pass filters that can be used to solve interference problems.</a:t>
            </a:r>
          </a:p>
        </p:txBody>
      </p:sp>
      <p:sp>
        <p:nvSpPr>
          <p:cNvPr id="949254" name="Text Box 6"/>
          <p:cNvSpPr txBox="1">
            <a:spLocks noChangeArrowheads="1"/>
          </p:cNvSpPr>
          <p:nvPr/>
        </p:nvSpPr>
        <p:spPr bwMode="auto">
          <a:xfrm>
            <a:off x="1154113" y="5003800"/>
            <a:ext cx="3109912" cy="7302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Drake TV-3300-LP Low Pass Filter.  80 db attenuation above 41 MHz. 1000 Watts below 30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49251">
                                            <p:txEl>
                                              <p:pRg st="0" end="0"/>
                                            </p:txEl>
                                          </p:spTgt>
                                        </p:tgtEl>
                                        <p:attrNameLst>
                                          <p:attrName>style.visibility</p:attrName>
                                        </p:attrNameLst>
                                      </p:cBhvr>
                                      <p:to>
                                        <p:strVal val="visible"/>
                                      </p:to>
                                    </p:set>
                                    <p:animEffect transition="in" filter="wipe(up)">
                                      <p:cBhvr>
                                        <p:cTn id="7" dur="500"/>
                                        <p:tgtEl>
                                          <p:spTgt spid="949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949253"/>
                                        </p:tgtEl>
                                        <p:attrNameLst>
                                          <p:attrName>style.visibility</p:attrName>
                                        </p:attrNameLst>
                                      </p:cBhvr>
                                      <p:to>
                                        <p:strVal val="visible"/>
                                      </p:to>
                                    </p:set>
                                    <p:animScale>
                                      <p:cBhvr>
                                        <p:cTn id="12" dur="1000" decel="50000" fill="hold">
                                          <p:stCondLst>
                                            <p:cond delay="0"/>
                                          </p:stCondLst>
                                        </p:cTn>
                                        <p:tgtEl>
                                          <p:spTgt spid="9492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49253"/>
                                        </p:tgtEl>
                                        <p:attrNameLst>
                                          <p:attrName>ppt_x</p:attrName>
                                          <p:attrName>ppt_y</p:attrName>
                                        </p:attrNameLst>
                                      </p:cBhvr>
                                    </p:animMotion>
                                    <p:animEffect transition="in" filter="fade">
                                      <p:cBhvr>
                                        <p:cTn id="14" dur="1000"/>
                                        <p:tgtEl>
                                          <p:spTgt spid="949253"/>
                                        </p:tgtEl>
                                      </p:cBhvr>
                                    </p:animEffect>
                                  </p:childTnLst>
                                </p:cTn>
                              </p:par>
                              <p:par>
                                <p:cTn id="15" presetID="2" presetClass="entr" presetSubtype="4" fill="hold" nodeType="withEffect">
                                  <p:stCondLst>
                                    <p:cond delay="0"/>
                                  </p:stCondLst>
                                  <p:childTnLst>
                                    <p:set>
                                      <p:cBhvr>
                                        <p:cTn id="16" dur="1" fill="hold">
                                          <p:stCondLst>
                                            <p:cond delay="0"/>
                                          </p:stCondLst>
                                        </p:cTn>
                                        <p:tgtEl>
                                          <p:spTgt spid="949252"/>
                                        </p:tgtEl>
                                        <p:attrNameLst>
                                          <p:attrName>style.visibility</p:attrName>
                                        </p:attrNameLst>
                                      </p:cBhvr>
                                      <p:to>
                                        <p:strVal val="visible"/>
                                      </p:to>
                                    </p:set>
                                    <p:anim calcmode="lin" valueType="num">
                                      <p:cBhvr additive="base">
                                        <p:cTn id="17" dur="500" fill="hold"/>
                                        <p:tgtEl>
                                          <p:spTgt spid="949252"/>
                                        </p:tgtEl>
                                        <p:attrNameLst>
                                          <p:attrName>ppt_x</p:attrName>
                                        </p:attrNameLst>
                                      </p:cBhvr>
                                      <p:tavLst>
                                        <p:tav tm="0">
                                          <p:val>
                                            <p:strVal val="#ppt_x"/>
                                          </p:val>
                                        </p:tav>
                                        <p:tav tm="100000">
                                          <p:val>
                                            <p:strVal val="#ppt_x"/>
                                          </p:val>
                                        </p:tav>
                                      </p:tavLst>
                                    </p:anim>
                                    <p:anim calcmode="lin" valueType="num">
                                      <p:cBhvr additive="base">
                                        <p:cTn id="18" dur="500" fill="hold"/>
                                        <p:tgtEl>
                                          <p:spTgt spid="94925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49254"/>
                                        </p:tgtEl>
                                        <p:attrNameLst>
                                          <p:attrName>style.visibility</p:attrName>
                                        </p:attrNameLst>
                                      </p:cBhvr>
                                      <p:to>
                                        <p:strVal val="visible"/>
                                      </p:to>
                                    </p:set>
                                    <p:anim calcmode="lin" valueType="num">
                                      <p:cBhvr additive="base">
                                        <p:cTn id="21" dur="500" fill="hold"/>
                                        <p:tgtEl>
                                          <p:spTgt spid="949254"/>
                                        </p:tgtEl>
                                        <p:attrNameLst>
                                          <p:attrName>ppt_x</p:attrName>
                                        </p:attrNameLst>
                                      </p:cBhvr>
                                      <p:tavLst>
                                        <p:tav tm="0">
                                          <p:val>
                                            <p:strVal val="#ppt_x"/>
                                          </p:val>
                                        </p:tav>
                                        <p:tav tm="100000">
                                          <p:val>
                                            <p:strVal val="#ppt_x"/>
                                          </p:val>
                                        </p:tav>
                                      </p:tavLst>
                                    </p:anim>
                                    <p:anim calcmode="lin" valueType="num">
                                      <p:cBhvr additive="base">
                                        <p:cTn id="22" dur="500" fill="hold"/>
                                        <p:tgtEl>
                                          <p:spTgt spid="949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3" grpId="0"/>
      <p:bldP spid="949254"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3"/>
          <p:cNvSpPr>
            <a:spLocks noGrp="1"/>
          </p:cNvSpPr>
          <p:nvPr>
            <p:ph type="sldNum" sz="quarter" idx="12"/>
          </p:nvPr>
        </p:nvSpPr>
        <p:spPr>
          <a:noFill/>
          <a:ln>
            <a:miter lim="800000"/>
            <a:headEnd/>
            <a:tailEnd/>
          </a:ln>
        </p:spPr>
        <p:txBody>
          <a:bodyPr/>
          <a:lstStyle/>
          <a:p>
            <a:fld id="{49C6AC8B-9F2C-4DA9-8D93-43C812B59707}" type="slidenum">
              <a:rPr lang="en-US"/>
              <a:pPr/>
              <a:t>208</a:t>
            </a:fld>
            <a:endParaRPr lang="en-US"/>
          </a:p>
        </p:txBody>
      </p:sp>
      <p:sp>
        <p:nvSpPr>
          <p:cNvPr id="21504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34FB1B72-EF11-43A9-972D-15611E50D9D0}" type="slidenum">
              <a:rPr lang="en-US" sz="1400">
                <a:latin typeface="Times New Roman" pitchFamily="18" charset="0"/>
              </a:rPr>
              <a:pPr algn="r"/>
              <a:t>208</a:t>
            </a:fld>
            <a:endParaRPr lang="en-US" sz="1400">
              <a:latin typeface="Times New Roman" pitchFamily="18" charset="0"/>
            </a:endParaRPr>
          </a:p>
        </p:txBody>
      </p:sp>
      <p:sp>
        <p:nvSpPr>
          <p:cNvPr id="215044"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T4A: </a:t>
            </a:r>
            <a:r>
              <a:rPr lang="en-US" sz="1600" b="1" smtClean="0">
                <a:solidFill>
                  <a:srgbClr val="0099FF"/>
                </a:solidFill>
              </a:rPr>
              <a:t>	</a:t>
            </a:r>
            <a:r>
              <a:rPr lang="en-US" sz="1600" b="1" smtClean="0"/>
              <a:t>Station setup; microphone, speaker, headphones, filters, power source, 	connecting a computer, RF grounding			         	</a:t>
            </a:r>
          </a:p>
        </p:txBody>
      </p:sp>
      <p:sp>
        <p:nvSpPr>
          <p:cNvPr id="948227"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T4A5</a:t>
            </a:r>
            <a:r>
              <a:rPr lang="en-US" sz="2000" smtClean="0">
                <a:latin typeface="Rockwell" pitchFamily="18" charset="0"/>
              </a:rPr>
              <a:t>  A band-reject filter should be connected to a TV receiver as the first step in trying to prevent RF overload from a nearby 2 meter transmitter.</a:t>
            </a:r>
          </a:p>
          <a:p>
            <a:pPr lvl="1" eaLnBrk="1" hangingPunct="1"/>
            <a:endParaRPr lang="en-US" sz="2000" smtClean="0">
              <a:latin typeface="Rockwell" pitchFamily="18" charset="0"/>
            </a:endParaRPr>
          </a:p>
        </p:txBody>
      </p:sp>
      <p:pic>
        <p:nvPicPr>
          <p:cNvPr id="948228" name="Picture 4" descr="Q p122a"/>
          <p:cNvPicPr>
            <a:picLocks noChangeAspect="1" noChangeArrowheads="1"/>
          </p:cNvPicPr>
          <p:nvPr/>
        </p:nvPicPr>
        <p:blipFill>
          <a:blip r:embed="rId2" cstate="print"/>
          <a:srcRect/>
          <a:stretch>
            <a:fillRect/>
          </a:stretch>
        </p:blipFill>
        <p:spPr bwMode="auto">
          <a:xfrm>
            <a:off x="1038225" y="3121025"/>
            <a:ext cx="3956050" cy="2840038"/>
          </a:xfrm>
          <a:prstGeom prst="rect">
            <a:avLst/>
          </a:prstGeom>
          <a:noFill/>
          <a:ln w="9525">
            <a:noFill/>
            <a:miter lim="800000"/>
            <a:headEnd/>
            <a:tailEnd/>
          </a:ln>
        </p:spPr>
      </p:pic>
      <p:pic>
        <p:nvPicPr>
          <p:cNvPr id="948229" name="Picture 5" descr="lopass"/>
          <p:cNvPicPr>
            <a:picLocks noChangeAspect="1" noChangeArrowheads="1"/>
          </p:cNvPicPr>
          <p:nvPr/>
        </p:nvPicPr>
        <p:blipFill>
          <a:blip r:embed="rId3" cstate="print"/>
          <a:srcRect/>
          <a:stretch>
            <a:fillRect/>
          </a:stretch>
        </p:blipFill>
        <p:spPr bwMode="auto">
          <a:xfrm>
            <a:off x="5416550" y="3160713"/>
            <a:ext cx="2058988" cy="2803525"/>
          </a:xfrm>
          <a:prstGeom prst="rect">
            <a:avLst/>
          </a:prstGeom>
          <a:noFill/>
          <a:ln w="9525">
            <a:noFill/>
            <a:miter lim="800000"/>
            <a:headEnd/>
            <a:tailEnd/>
          </a:ln>
        </p:spPr>
      </p:pic>
      <p:sp>
        <p:nvSpPr>
          <p:cNvPr id="948230" name="Text Box 6"/>
          <p:cNvSpPr txBox="1">
            <a:spLocks noChangeArrowheads="1"/>
          </p:cNvSpPr>
          <p:nvPr/>
        </p:nvSpPr>
        <p:spPr bwMode="auto">
          <a:xfrm>
            <a:off x="923925" y="5233988"/>
            <a:ext cx="1038225" cy="639762"/>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Low Pass Filter on Transmitter</a:t>
            </a:r>
          </a:p>
        </p:txBody>
      </p:sp>
      <p:sp>
        <p:nvSpPr>
          <p:cNvPr id="948231" name="Text Box 7"/>
          <p:cNvSpPr txBox="1">
            <a:spLocks noChangeArrowheads="1"/>
          </p:cNvSpPr>
          <p:nvPr/>
        </p:nvSpPr>
        <p:spPr bwMode="auto">
          <a:xfrm>
            <a:off x="3957638" y="5464175"/>
            <a:ext cx="1038225" cy="457200"/>
          </a:xfrm>
          <a:prstGeom prst="rect">
            <a:avLst/>
          </a:prstGeom>
          <a:noFill/>
          <a:ln w="12700" cap="sq">
            <a:noFill/>
            <a:miter lim="800000"/>
            <a:headEnd type="none" w="sm" len="sm"/>
            <a:tailEnd type="none" w="sm" len="sm"/>
          </a:ln>
        </p:spPr>
        <p:txBody>
          <a:bodyPr>
            <a:spAutoFit/>
          </a:bodyPr>
          <a:lstStyle/>
          <a:p>
            <a:pPr algn="r">
              <a:spcBef>
                <a:spcPct val="50000"/>
              </a:spcBef>
            </a:pPr>
            <a:r>
              <a:rPr lang="en-US" sz="1200">
                <a:solidFill>
                  <a:srgbClr val="FF0000"/>
                </a:solidFill>
                <a:latin typeface="Rockwell" pitchFamily="18" charset="0"/>
              </a:rPr>
              <a:t>High Pass Filter on TV</a:t>
            </a:r>
          </a:p>
        </p:txBody>
      </p:sp>
      <p:sp>
        <p:nvSpPr>
          <p:cNvPr id="948232" name="Line 8"/>
          <p:cNvSpPr>
            <a:spLocks noChangeShapeType="1"/>
          </p:cNvSpPr>
          <p:nvPr/>
        </p:nvSpPr>
        <p:spPr bwMode="auto">
          <a:xfrm flipV="1">
            <a:off x="2036763" y="4811713"/>
            <a:ext cx="538162" cy="922337"/>
          </a:xfrm>
          <a:prstGeom prst="line">
            <a:avLst/>
          </a:prstGeom>
          <a:noFill/>
          <a:ln w="28575" cap="sq">
            <a:solidFill>
              <a:srgbClr val="FF0000"/>
            </a:solidFill>
            <a:round/>
            <a:headEnd type="none" w="sm" len="sm"/>
            <a:tailEnd type="triangle" w="med" len="med"/>
          </a:ln>
        </p:spPr>
        <p:txBody>
          <a:bodyPr wrap="none"/>
          <a:lstStyle/>
          <a:p>
            <a:endParaRPr lang="en-US"/>
          </a:p>
        </p:txBody>
      </p:sp>
      <p:sp>
        <p:nvSpPr>
          <p:cNvPr id="948233" name="Line 9"/>
          <p:cNvSpPr>
            <a:spLocks noChangeShapeType="1"/>
          </p:cNvSpPr>
          <p:nvPr/>
        </p:nvSpPr>
        <p:spPr bwMode="auto">
          <a:xfrm flipH="1">
            <a:off x="1922463" y="5734050"/>
            <a:ext cx="114300" cy="0"/>
          </a:xfrm>
          <a:prstGeom prst="line">
            <a:avLst/>
          </a:prstGeom>
          <a:noFill/>
          <a:ln w="28575" cap="sq">
            <a:solidFill>
              <a:srgbClr val="FF0000"/>
            </a:solidFill>
            <a:round/>
            <a:headEnd type="none" w="sm" len="sm"/>
            <a:tailEnd type="none" w="sm" len="sm"/>
          </a:ln>
        </p:spPr>
        <p:txBody>
          <a:bodyPr wrap="none"/>
          <a:lstStyle/>
          <a:p>
            <a:endParaRPr lang="en-US"/>
          </a:p>
        </p:txBody>
      </p:sp>
      <p:sp>
        <p:nvSpPr>
          <p:cNvPr id="948234" name="Line 10"/>
          <p:cNvSpPr>
            <a:spLocks noChangeShapeType="1"/>
          </p:cNvSpPr>
          <p:nvPr/>
        </p:nvSpPr>
        <p:spPr bwMode="auto">
          <a:xfrm flipH="1">
            <a:off x="4341813" y="5387975"/>
            <a:ext cx="460375" cy="0"/>
          </a:xfrm>
          <a:prstGeom prst="line">
            <a:avLst/>
          </a:prstGeom>
          <a:noFill/>
          <a:ln w="28575" cap="sq">
            <a:solidFill>
              <a:srgbClr val="FF0000"/>
            </a:solidFill>
            <a:round/>
            <a:headEnd type="none" w="sm" len="sm"/>
            <a:tailEnd type="triangle" w="med" len="med"/>
          </a:ln>
        </p:spPr>
        <p:txBody>
          <a:bodyPr wrap="none"/>
          <a:lstStyle/>
          <a:p>
            <a:endParaRPr lang="en-US"/>
          </a:p>
        </p:txBody>
      </p:sp>
      <p:sp>
        <p:nvSpPr>
          <p:cNvPr id="948235" name="Line 11"/>
          <p:cNvSpPr>
            <a:spLocks noChangeShapeType="1"/>
          </p:cNvSpPr>
          <p:nvPr/>
        </p:nvSpPr>
        <p:spPr bwMode="auto">
          <a:xfrm>
            <a:off x="4802188" y="5387975"/>
            <a:ext cx="0" cy="114300"/>
          </a:xfrm>
          <a:prstGeom prst="line">
            <a:avLst/>
          </a:prstGeom>
          <a:noFill/>
          <a:ln w="28575" cap="sq">
            <a:solidFill>
              <a:srgbClr val="FF0000"/>
            </a:solidFill>
            <a:round/>
            <a:headEnd type="none" w="sm" len="sm"/>
            <a:tailEnd type="none" w="sm" len="sm"/>
          </a:ln>
        </p:spPr>
        <p:txBody>
          <a:bodyPr wrap="none"/>
          <a:lstStyle/>
          <a:p>
            <a:endParaRPr lang="en-US"/>
          </a:p>
        </p:txBody>
      </p:sp>
      <p:sp>
        <p:nvSpPr>
          <p:cNvPr id="948236" name="Text Box 12"/>
          <p:cNvSpPr txBox="1">
            <a:spLocks noChangeArrowheads="1"/>
          </p:cNvSpPr>
          <p:nvPr/>
        </p:nvSpPr>
        <p:spPr bwMode="auto">
          <a:xfrm>
            <a:off x="5762625" y="6002338"/>
            <a:ext cx="1843088"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Low Pass Filter</a:t>
            </a:r>
          </a:p>
        </p:txBody>
      </p:sp>
      <p:sp>
        <p:nvSpPr>
          <p:cNvPr id="948237" name="Text Box 13"/>
          <p:cNvSpPr txBox="1">
            <a:spLocks noChangeArrowheads="1"/>
          </p:cNvSpPr>
          <p:nvPr/>
        </p:nvSpPr>
        <p:spPr bwMode="auto">
          <a:xfrm>
            <a:off x="7567613" y="4965700"/>
            <a:ext cx="1420812" cy="942975"/>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Passes low frequencies and cuts high frequencies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48227">
                                            <p:txEl>
                                              <p:pRg st="0" end="0"/>
                                            </p:txEl>
                                          </p:spTgt>
                                        </p:tgtEl>
                                        <p:attrNameLst>
                                          <p:attrName>style.visibility</p:attrName>
                                        </p:attrNameLst>
                                      </p:cBhvr>
                                      <p:to>
                                        <p:strVal val="visible"/>
                                      </p:to>
                                    </p:set>
                                    <p:animEffect transition="in" filter="wipe(up)">
                                      <p:cBhvr>
                                        <p:cTn id="7" dur="500"/>
                                        <p:tgtEl>
                                          <p:spTgt spid="948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48228"/>
                                        </p:tgtEl>
                                        <p:attrNameLst>
                                          <p:attrName>style.visibility</p:attrName>
                                        </p:attrNameLst>
                                      </p:cBhvr>
                                      <p:to>
                                        <p:strVal val="visible"/>
                                      </p:to>
                                    </p:set>
                                    <p:animEffect transition="in" filter="wipe(left)">
                                      <p:cBhvr>
                                        <p:cTn id="12" dur="500"/>
                                        <p:tgtEl>
                                          <p:spTgt spid="948228"/>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948230"/>
                                        </p:tgtEl>
                                        <p:attrNameLst>
                                          <p:attrName>style.visibility</p:attrName>
                                        </p:attrNameLst>
                                      </p:cBhvr>
                                      <p:to>
                                        <p:strVal val="visible"/>
                                      </p:to>
                                    </p:set>
                                    <p:animEffect transition="in" filter="dissolve">
                                      <p:cBhvr>
                                        <p:cTn id="16" dur="500"/>
                                        <p:tgtEl>
                                          <p:spTgt spid="94823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48233"/>
                                        </p:tgtEl>
                                        <p:attrNameLst>
                                          <p:attrName>style.visibility</p:attrName>
                                        </p:attrNameLst>
                                      </p:cBhvr>
                                      <p:to>
                                        <p:strVal val="visible"/>
                                      </p:to>
                                    </p:set>
                                    <p:animEffect transition="in" filter="wipe(left)">
                                      <p:cBhvr>
                                        <p:cTn id="19" dur="500"/>
                                        <p:tgtEl>
                                          <p:spTgt spid="948233"/>
                                        </p:tgtEl>
                                      </p:cBhvr>
                                    </p:animEffect>
                                  </p:childTnLst>
                                </p:cTn>
                              </p:par>
                            </p:childTnLst>
                          </p:cTn>
                        </p:par>
                        <p:par>
                          <p:cTn id="20" fill="hold" nodeType="afterGroup">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948232"/>
                                        </p:tgtEl>
                                        <p:attrNameLst>
                                          <p:attrName>style.visibility</p:attrName>
                                        </p:attrNameLst>
                                      </p:cBhvr>
                                      <p:to>
                                        <p:strVal val="visible"/>
                                      </p:to>
                                    </p:set>
                                    <p:animEffect transition="in" filter="wipe(down)">
                                      <p:cBhvr>
                                        <p:cTn id="23" dur="500"/>
                                        <p:tgtEl>
                                          <p:spTgt spid="948232"/>
                                        </p:tgtEl>
                                      </p:cBhvr>
                                    </p:animEffect>
                                  </p:childTnLst>
                                </p:cTn>
                              </p:par>
                            </p:childTnLst>
                          </p:cTn>
                        </p:par>
                        <p:par>
                          <p:cTn id="24" fill="hold" nodeType="afterGroup">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948231"/>
                                        </p:tgtEl>
                                        <p:attrNameLst>
                                          <p:attrName>style.visibility</p:attrName>
                                        </p:attrNameLst>
                                      </p:cBhvr>
                                      <p:to>
                                        <p:strVal val="visible"/>
                                      </p:to>
                                    </p:set>
                                    <p:animEffect transition="in" filter="dissolve">
                                      <p:cBhvr>
                                        <p:cTn id="27" dur="500"/>
                                        <p:tgtEl>
                                          <p:spTgt spid="94823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48235"/>
                                        </p:tgtEl>
                                        <p:attrNameLst>
                                          <p:attrName>style.visibility</p:attrName>
                                        </p:attrNameLst>
                                      </p:cBhvr>
                                      <p:to>
                                        <p:strVal val="visible"/>
                                      </p:to>
                                    </p:set>
                                    <p:animEffect transition="in" filter="wipe(down)">
                                      <p:cBhvr>
                                        <p:cTn id="30" dur="500"/>
                                        <p:tgtEl>
                                          <p:spTgt spid="94823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948234"/>
                                        </p:tgtEl>
                                        <p:attrNameLst>
                                          <p:attrName>style.visibility</p:attrName>
                                        </p:attrNameLst>
                                      </p:cBhvr>
                                      <p:to>
                                        <p:strVal val="visible"/>
                                      </p:to>
                                    </p:set>
                                    <p:animEffect transition="in" filter="wipe(right)">
                                      <p:cBhvr>
                                        <p:cTn id="33" dur="500"/>
                                        <p:tgtEl>
                                          <p:spTgt spid="948234"/>
                                        </p:tgtEl>
                                      </p:cBhvr>
                                    </p:animEffect>
                                  </p:childTnLst>
                                </p:cTn>
                              </p:par>
                            </p:childTnLst>
                          </p:cTn>
                        </p:par>
                        <p:par>
                          <p:cTn id="34" fill="hold" nodeType="afterGroup">
                            <p:stCondLst>
                              <p:cond delay="2000"/>
                            </p:stCondLst>
                            <p:childTnLst>
                              <p:par>
                                <p:cTn id="35" presetID="22" presetClass="entr" presetSubtype="4" fill="hold" nodeType="afterEffect">
                                  <p:stCondLst>
                                    <p:cond delay="0"/>
                                  </p:stCondLst>
                                  <p:childTnLst>
                                    <p:set>
                                      <p:cBhvr>
                                        <p:cTn id="36" dur="1" fill="hold">
                                          <p:stCondLst>
                                            <p:cond delay="0"/>
                                          </p:stCondLst>
                                        </p:cTn>
                                        <p:tgtEl>
                                          <p:spTgt spid="948229"/>
                                        </p:tgtEl>
                                        <p:attrNameLst>
                                          <p:attrName>style.visibility</p:attrName>
                                        </p:attrNameLst>
                                      </p:cBhvr>
                                      <p:to>
                                        <p:strVal val="visible"/>
                                      </p:to>
                                    </p:set>
                                    <p:animEffect transition="in" filter="wipe(down)">
                                      <p:cBhvr>
                                        <p:cTn id="37" dur="500"/>
                                        <p:tgtEl>
                                          <p:spTgt spid="9482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48236"/>
                                        </p:tgtEl>
                                        <p:attrNameLst>
                                          <p:attrName>style.visibility</p:attrName>
                                        </p:attrNameLst>
                                      </p:cBhvr>
                                      <p:to>
                                        <p:strVal val="visible"/>
                                      </p:to>
                                    </p:set>
                                    <p:animEffect transition="in" filter="wipe(down)">
                                      <p:cBhvr>
                                        <p:cTn id="40" dur="500"/>
                                        <p:tgtEl>
                                          <p:spTgt spid="9482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948237"/>
                                        </p:tgtEl>
                                        <p:attrNameLst>
                                          <p:attrName>style.visibility</p:attrName>
                                        </p:attrNameLst>
                                      </p:cBhvr>
                                      <p:to>
                                        <p:strVal val="visible"/>
                                      </p:to>
                                    </p:set>
                                    <p:animEffect transition="in" filter="wipe(down)">
                                      <p:cBhvr>
                                        <p:cTn id="43" dur="500"/>
                                        <p:tgtEl>
                                          <p:spTgt spid="948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30" grpId="0"/>
      <p:bldP spid="948231" grpId="0"/>
      <p:bldP spid="948232" grpId="0" animBg="1"/>
      <p:bldP spid="948233" grpId="0" animBg="1"/>
      <p:bldP spid="948234" grpId="0" animBg="1"/>
      <p:bldP spid="948235" grpId="0" animBg="1"/>
      <p:bldP spid="948236" grpId="0"/>
      <p:bldP spid="948237"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3"/>
          <p:cNvSpPr>
            <a:spLocks noGrp="1"/>
          </p:cNvSpPr>
          <p:nvPr>
            <p:ph type="sldNum" sz="quarter" idx="12"/>
          </p:nvPr>
        </p:nvSpPr>
        <p:spPr>
          <a:noFill/>
          <a:ln>
            <a:miter lim="800000"/>
            <a:headEnd/>
            <a:tailEnd/>
          </a:ln>
        </p:spPr>
        <p:txBody>
          <a:bodyPr/>
          <a:lstStyle/>
          <a:p>
            <a:fld id="{A37690BE-76C4-4629-BE96-DEEDA771D0AE}" type="slidenum">
              <a:rPr lang="en-US"/>
              <a:pPr/>
              <a:t>209</a:t>
            </a:fld>
            <a:endParaRPr lang="en-US"/>
          </a:p>
        </p:txBody>
      </p:sp>
      <p:sp>
        <p:nvSpPr>
          <p:cNvPr id="21606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57F6989-8B98-40E0-AD94-37F33B6C0BE8}" type="slidenum">
              <a:rPr lang="en-US" sz="1400">
                <a:latin typeface="Times New Roman" pitchFamily="18" charset="0"/>
              </a:rPr>
              <a:pPr algn="r"/>
              <a:t>209</a:t>
            </a:fld>
            <a:endParaRPr lang="en-US" sz="1400">
              <a:latin typeface="Times New Roman" pitchFamily="18" charset="0"/>
            </a:endParaRPr>
          </a:p>
        </p:txBody>
      </p:sp>
      <p:sp>
        <p:nvSpPr>
          <p:cNvPr id="216068"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T4A: </a:t>
            </a:r>
            <a:r>
              <a:rPr lang="en-US" sz="1600" b="1" smtClean="0">
                <a:solidFill>
                  <a:srgbClr val="0099FF"/>
                </a:solidFill>
              </a:rPr>
              <a:t>	</a:t>
            </a:r>
            <a:r>
              <a:rPr lang="en-US" sz="1600" b="1" smtClean="0"/>
              <a:t>Station setup; microphone, speaker, headphones, filters, power source, 	connecting a computer, RF grounding			         	</a:t>
            </a:r>
          </a:p>
        </p:txBody>
      </p:sp>
      <p:sp>
        <p:nvSpPr>
          <p:cNvPr id="762883" name="Rectangle 3"/>
          <p:cNvSpPr>
            <a:spLocks noGrp="1" noChangeArrowheads="1"/>
          </p:cNvSpPr>
          <p:nvPr>
            <p:ph type="body" idx="4294967295"/>
          </p:nvPr>
        </p:nvSpPr>
        <p:spPr>
          <a:xfrm>
            <a:off x="0" y="1895475"/>
            <a:ext cx="8642350" cy="4962525"/>
          </a:xfrm>
        </p:spPr>
        <p:txBody>
          <a:bodyPr/>
          <a:lstStyle/>
          <a:p>
            <a:pPr lvl="1" eaLnBrk="1" hangingPunct="1"/>
            <a:r>
              <a:rPr lang="en-US" sz="1200" smtClean="0">
                <a:latin typeface="Rockwell" pitchFamily="18" charset="0"/>
              </a:rPr>
              <a:t>T4A6</a:t>
            </a:r>
            <a:r>
              <a:rPr lang="en-US" sz="2000" smtClean="0">
                <a:latin typeface="Rockwell" pitchFamily="18" charset="0"/>
              </a:rPr>
              <a:t>  A terminal node controller would be connected between a transceiver and computer in a packet radio station.</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pic>
        <p:nvPicPr>
          <p:cNvPr id="762884" name="Picture 4" descr="Q p106"/>
          <p:cNvPicPr>
            <a:picLocks noChangeAspect="1" noChangeArrowheads="1"/>
          </p:cNvPicPr>
          <p:nvPr/>
        </p:nvPicPr>
        <p:blipFill>
          <a:blip r:embed="rId2" cstate="print"/>
          <a:srcRect/>
          <a:stretch>
            <a:fillRect/>
          </a:stretch>
        </p:blipFill>
        <p:spPr bwMode="auto">
          <a:xfrm>
            <a:off x="615950" y="3082925"/>
            <a:ext cx="4298950" cy="2089150"/>
          </a:xfrm>
          <a:prstGeom prst="rect">
            <a:avLst/>
          </a:prstGeom>
          <a:noFill/>
          <a:ln w="9525">
            <a:noFill/>
            <a:miter lim="800000"/>
            <a:headEnd/>
            <a:tailEnd/>
          </a:ln>
        </p:spPr>
      </p:pic>
      <p:pic>
        <p:nvPicPr>
          <p:cNvPr id="235525" name="Picture 5"/>
          <p:cNvPicPr>
            <a:picLocks noChangeAspect="1" noChangeArrowheads="1"/>
          </p:cNvPicPr>
          <p:nvPr/>
        </p:nvPicPr>
        <p:blipFill>
          <a:blip r:embed="rId3" cstate="print"/>
          <a:srcRect/>
          <a:stretch>
            <a:fillRect/>
          </a:stretch>
        </p:blipFill>
        <p:spPr bwMode="auto">
          <a:xfrm>
            <a:off x="5302250" y="3082925"/>
            <a:ext cx="3186113" cy="2012950"/>
          </a:xfrm>
          <a:prstGeom prst="rect">
            <a:avLst/>
          </a:prstGeom>
          <a:noFill/>
          <a:ln w="9525">
            <a:noFill/>
            <a:round/>
            <a:headEnd/>
            <a:tailEnd/>
          </a:ln>
          <a:effectLst>
            <a:outerShdw dist="107933" dir="2700000" algn="ctr" rotWithShape="0">
              <a:srgbClr val="000000">
                <a:alpha val="50026"/>
              </a:srgbClr>
            </a:outerShdw>
          </a:effectLst>
        </p:spPr>
      </p:pic>
      <p:sp>
        <p:nvSpPr>
          <p:cNvPr id="762886" name="Text Box 6"/>
          <p:cNvSpPr txBox="1">
            <a:spLocks noChangeArrowheads="1"/>
          </p:cNvSpPr>
          <p:nvPr/>
        </p:nvSpPr>
        <p:spPr bwMode="auto">
          <a:xfrm>
            <a:off x="1538288" y="5195888"/>
            <a:ext cx="2995612"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A Packet Radio System.</a:t>
            </a:r>
          </a:p>
        </p:txBody>
      </p:sp>
      <p:sp>
        <p:nvSpPr>
          <p:cNvPr id="762887" name="Text Box 7"/>
          <p:cNvSpPr txBox="1">
            <a:spLocks noChangeArrowheads="1"/>
          </p:cNvSpPr>
          <p:nvPr/>
        </p:nvSpPr>
        <p:spPr bwMode="auto">
          <a:xfrm>
            <a:off x="5762625" y="5195888"/>
            <a:ext cx="3149600"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Some Packet equipment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62883">
                                            <p:txEl>
                                              <p:pRg st="0" end="0"/>
                                            </p:txEl>
                                          </p:spTgt>
                                        </p:tgtEl>
                                        <p:attrNameLst>
                                          <p:attrName>style.visibility</p:attrName>
                                        </p:attrNameLst>
                                      </p:cBhvr>
                                      <p:to>
                                        <p:strVal val="visible"/>
                                      </p:to>
                                    </p:set>
                                    <p:animEffect transition="in" filter="wipe(up)">
                                      <p:cBhvr>
                                        <p:cTn id="7" dur="500"/>
                                        <p:tgtEl>
                                          <p:spTgt spid="762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762884"/>
                                        </p:tgtEl>
                                        <p:attrNameLst>
                                          <p:attrName>style.visibility</p:attrName>
                                        </p:attrNameLst>
                                      </p:cBhvr>
                                      <p:to>
                                        <p:strVal val="visible"/>
                                      </p:to>
                                    </p:set>
                                    <p:anim calcmode="lin" valueType="num">
                                      <p:cBhvr additive="base">
                                        <p:cTn id="12" dur="500" fill="hold"/>
                                        <p:tgtEl>
                                          <p:spTgt spid="762884"/>
                                        </p:tgtEl>
                                        <p:attrNameLst>
                                          <p:attrName>ppt_x</p:attrName>
                                        </p:attrNameLst>
                                      </p:cBhvr>
                                      <p:tavLst>
                                        <p:tav tm="0">
                                          <p:val>
                                            <p:strVal val="0-#ppt_w/2"/>
                                          </p:val>
                                        </p:tav>
                                        <p:tav tm="100000">
                                          <p:val>
                                            <p:strVal val="#ppt_x"/>
                                          </p:val>
                                        </p:tav>
                                      </p:tavLst>
                                    </p:anim>
                                    <p:anim calcmode="lin" valueType="num">
                                      <p:cBhvr additive="base">
                                        <p:cTn id="13" dur="500" fill="hold"/>
                                        <p:tgtEl>
                                          <p:spTgt spid="76288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762886"/>
                                        </p:tgtEl>
                                        <p:attrNameLst>
                                          <p:attrName>style.visibility</p:attrName>
                                        </p:attrNameLst>
                                      </p:cBhvr>
                                      <p:to>
                                        <p:strVal val="visible"/>
                                      </p:to>
                                    </p:set>
                                    <p:anim calcmode="lin" valueType="num">
                                      <p:cBhvr additive="base">
                                        <p:cTn id="16" dur="500" fill="hold"/>
                                        <p:tgtEl>
                                          <p:spTgt spid="762886"/>
                                        </p:tgtEl>
                                        <p:attrNameLst>
                                          <p:attrName>ppt_x</p:attrName>
                                        </p:attrNameLst>
                                      </p:cBhvr>
                                      <p:tavLst>
                                        <p:tav tm="0">
                                          <p:val>
                                            <p:strVal val="0-#ppt_w/2"/>
                                          </p:val>
                                        </p:tav>
                                        <p:tav tm="100000">
                                          <p:val>
                                            <p:strVal val="#ppt_x"/>
                                          </p:val>
                                        </p:tav>
                                      </p:tavLst>
                                    </p:anim>
                                    <p:anim calcmode="lin" valueType="num">
                                      <p:cBhvr additive="base">
                                        <p:cTn id="17" dur="500" fill="hold"/>
                                        <p:tgtEl>
                                          <p:spTgt spid="762886"/>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35525"/>
                                        </p:tgtEl>
                                        <p:attrNameLst>
                                          <p:attrName>style.visibility</p:attrName>
                                        </p:attrNameLst>
                                      </p:cBhvr>
                                      <p:to>
                                        <p:strVal val="visible"/>
                                      </p:to>
                                    </p:set>
                                    <p:anim calcmode="lin" valueType="num">
                                      <p:cBhvr additive="base">
                                        <p:cTn id="22" dur="500" fill="hold"/>
                                        <p:tgtEl>
                                          <p:spTgt spid="235525"/>
                                        </p:tgtEl>
                                        <p:attrNameLst>
                                          <p:attrName>ppt_x</p:attrName>
                                        </p:attrNameLst>
                                      </p:cBhvr>
                                      <p:tavLst>
                                        <p:tav tm="0">
                                          <p:val>
                                            <p:strVal val="#ppt_x"/>
                                          </p:val>
                                        </p:tav>
                                        <p:tav tm="100000">
                                          <p:val>
                                            <p:strVal val="#ppt_x"/>
                                          </p:val>
                                        </p:tav>
                                      </p:tavLst>
                                    </p:anim>
                                    <p:anim calcmode="lin" valueType="num">
                                      <p:cBhvr additive="base">
                                        <p:cTn id="23" dur="500" fill="hold"/>
                                        <p:tgtEl>
                                          <p:spTgt spid="2355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62887"/>
                                        </p:tgtEl>
                                        <p:attrNameLst>
                                          <p:attrName>style.visibility</p:attrName>
                                        </p:attrNameLst>
                                      </p:cBhvr>
                                      <p:to>
                                        <p:strVal val="visible"/>
                                      </p:to>
                                    </p:set>
                                    <p:anim calcmode="lin" valueType="num">
                                      <p:cBhvr additive="base">
                                        <p:cTn id="26" dur="500" fill="hold"/>
                                        <p:tgtEl>
                                          <p:spTgt spid="762887"/>
                                        </p:tgtEl>
                                        <p:attrNameLst>
                                          <p:attrName>ppt_x</p:attrName>
                                        </p:attrNameLst>
                                      </p:cBhvr>
                                      <p:tavLst>
                                        <p:tav tm="0">
                                          <p:val>
                                            <p:strVal val="#ppt_x"/>
                                          </p:val>
                                        </p:tav>
                                        <p:tav tm="100000">
                                          <p:val>
                                            <p:strVal val="#ppt_x"/>
                                          </p:val>
                                        </p:tav>
                                      </p:tavLst>
                                    </p:anim>
                                    <p:anim calcmode="lin" valueType="num">
                                      <p:cBhvr additive="base">
                                        <p:cTn id="27" dur="500" fill="hold"/>
                                        <p:tgtEl>
                                          <p:spTgt spid="7628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6" grpId="0"/>
      <p:bldP spid="76288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a:ln>
            <a:miter lim="800000"/>
            <a:headEnd/>
            <a:tailEnd/>
          </a:ln>
        </p:spPr>
        <p:txBody>
          <a:bodyPr/>
          <a:lstStyle/>
          <a:p>
            <a:fld id="{797A97CC-7787-42A7-817D-FEAC39FF8A59}" type="slidenum">
              <a:rPr lang="en-US"/>
              <a:pPr/>
              <a:t>21</a:t>
            </a:fld>
            <a:endParaRPr lang="en-US"/>
          </a:p>
        </p:txBody>
      </p:sp>
      <p:sp>
        <p:nvSpPr>
          <p:cNvPr id="23555" name="Rectangle 2"/>
          <p:cNvSpPr>
            <a:spLocks noGrp="1" noChangeArrowheads="1"/>
          </p:cNvSpPr>
          <p:nvPr>
            <p:ph type="title"/>
          </p:nvPr>
        </p:nvSpPr>
        <p:spPr>
          <a:xfrm>
            <a:off x="231775" y="241300"/>
            <a:ext cx="8912225" cy="614363"/>
          </a:xfrm>
        </p:spPr>
        <p:txBody>
          <a:bodyPr/>
          <a:lstStyle/>
          <a:p>
            <a:pPr eaLnBrk="1" hangingPunct="1"/>
            <a:r>
              <a:rPr lang="en-US" sz="2600" b="1" smtClean="0">
                <a:latin typeface="Rockwell" pitchFamily="18" charset="0"/>
              </a:rPr>
              <a:t>T1D: </a:t>
            </a:r>
            <a:r>
              <a:rPr lang="en-US" sz="1800" b="1" smtClean="0"/>
              <a:t>	</a:t>
            </a:r>
            <a:r>
              <a:rPr lang="en-US" sz="1600" b="1" smtClean="0">
                <a:latin typeface="Rockwell" pitchFamily="18" charset="0"/>
              </a:rPr>
              <a:t>Authorized and prohibited transmissions</a:t>
            </a:r>
            <a:r>
              <a:rPr lang="en-US" sz="1800" b="1" smtClean="0">
                <a:solidFill>
                  <a:srgbClr val="0099FF"/>
                </a:solidFill>
              </a:rPr>
              <a:t>			         	</a:t>
            </a:r>
          </a:p>
        </p:txBody>
      </p:sp>
      <p:sp>
        <p:nvSpPr>
          <p:cNvPr id="593923" name="Rectangle 3"/>
          <p:cNvSpPr>
            <a:spLocks noGrp="1" noChangeArrowheads="1"/>
          </p:cNvSpPr>
          <p:nvPr>
            <p:ph type="body" idx="1"/>
          </p:nvPr>
        </p:nvSpPr>
        <p:spPr>
          <a:xfrm>
            <a:off x="155575" y="1508125"/>
            <a:ext cx="8682038" cy="5349875"/>
          </a:xfrm>
        </p:spPr>
        <p:txBody>
          <a:bodyPr/>
          <a:lstStyle/>
          <a:p>
            <a:pPr lvl="1" eaLnBrk="1" hangingPunct="1">
              <a:buFont typeface="Symbol" pitchFamily="18" charset="2"/>
              <a:buChar char=""/>
            </a:pPr>
            <a:r>
              <a:rPr lang="en-US" sz="1200" smtClean="0">
                <a:latin typeface="Rockwell" pitchFamily="18" charset="0"/>
              </a:rPr>
              <a:t>T1D8 </a:t>
            </a:r>
            <a:r>
              <a:rPr lang="en-US" sz="2000" smtClean="0">
                <a:latin typeface="Rockwell" pitchFamily="18" charset="0"/>
              </a:rPr>
              <a:t> The control operator of an amateur station may receive compensation for operating a station when the communication is incidental to classroom instruction at an educational institution. </a:t>
            </a:r>
          </a:p>
          <a:p>
            <a:pPr eaLnBrk="1" hangingPunct="1">
              <a:buFont typeface="Symbol" pitchFamily="18" charset="2"/>
              <a:buChar char=""/>
            </a:pPr>
            <a:endParaRPr lang="en-US" sz="2000" smtClean="0">
              <a:latin typeface="Rockwell" pitchFamily="18" charset="0"/>
            </a:endParaRPr>
          </a:p>
          <a:p>
            <a:pPr eaLnBrk="1" hangingPunct="1">
              <a:buFont typeface="Symbol" pitchFamily="18" charset="2"/>
              <a:buChar char=""/>
            </a:pPr>
            <a:endParaRPr lang="en-US" sz="2800" smtClean="0">
              <a:latin typeface="Rockwell" pitchFamily="18" charset="0"/>
            </a:endParaRPr>
          </a:p>
        </p:txBody>
      </p:sp>
      <p:pic>
        <p:nvPicPr>
          <p:cNvPr id="593924" name="Picture 4"/>
          <p:cNvPicPr>
            <a:picLocks noChangeAspect="1" noChangeArrowheads="1"/>
          </p:cNvPicPr>
          <p:nvPr/>
        </p:nvPicPr>
        <p:blipFill>
          <a:blip r:embed="rId2" cstate="print"/>
          <a:srcRect/>
          <a:stretch>
            <a:fillRect/>
          </a:stretch>
        </p:blipFill>
        <p:spPr bwMode="auto">
          <a:xfrm>
            <a:off x="1922463" y="2968625"/>
            <a:ext cx="2459037" cy="3390900"/>
          </a:xfrm>
          <a:prstGeom prst="rect">
            <a:avLst/>
          </a:prstGeom>
          <a:noFill/>
          <a:ln w="12700" cap="sq">
            <a:noFill/>
            <a:miter lim="800000"/>
            <a:headEnd type="none" w="sm" len="sm"/>
            <a:tailEnd type="none" w="sm" len="sm"/>
          </a:ln>
          <a:effectLst/>
        </p:spPr>
      </p:pic>
      <p:sp>
        <p:nvSpPr>
          <p:cNvPr id="632837" name="Text Box 5"/>
          <p:cNvSpPr txBox="1">
            <a:spLocks noChangeArrowheads="1"/>
          </p:cNvSpPr>
          <p:nvPr/>
        </p:nvSpPr>
        <p:spPr bwMode="auto">
          <a:xfrm>
            <a:off x="5148263" y="4043363"/>
            <a:ext cx="1958975" cy="13144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School teachers can receive their regular pay when teaching about ham radio</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93923">
                                            <p:txEl>
                                              <p:pRg st="0" end="0"/>
                                            </p:txEl>
                                          </p:spTgt>
                                        </p:tgtEl>
                                        <p:attrNameLst>
                                          <p:attrName>style.visibility</p:attrName>
                                        </p:attrNameLst>
                                      </p:cBhvr>
                                      <p:to>
                                        <p:strVal val="visible"/>
                                      </p:to>
                                    </p:set>
                                    <p:animEffect transition="in" filter="wipe(up)">
                                      <p:cBhvr>
                                        <p:cTn id="7" dur="500"/>
                                        <p:tgtEl>
                                          <p:spTgt spid="593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93924"/>
                                        </p:tgtEl>
                                        <p:attrNameLst>
                                          <p:attrName>style.visibility</p:attrName>
                                        </p:attrNameLst>
                                      </p:cBhvr>
                                      <p:to>
                                        <p:strVal val="visible"/>
                                      </p:to>
                                    </p:set>
                                    <p:anim calcmode="lin" valueType="num">
                                      <p:cBhvr additive="base">
                                        <p:cTn id="12" dur="500" fill="hold"/>
                                        <p:tgtEl>
                                          <p:spTgt spid="593924"/>
                                        </p:tgtEl>
                                        <p:attrNameLst>
                                          <p:attrName>ppt_x</p:attrName>
                                        </p:attrNameLst>
                                      </p:cBhvr>
                                      <p:tavLst>
                                        <p:tav tm="0">
                                          <p:val>
                                            <p:strVal val="#ppt_x"/>
                                          </p:val>
                                        </p:tav>
                                        <p:tav tm="100000">
                                          <p:val>
                                            <p:strVal val="#ppt_x"/>
                                          </p:val>
                                        </p:tav>
                                      </p:tavLst>
                                    </p:anim>
                                    <p:anim calcmode="lin" valueType="num">
                                      <p:cBhvr additive="base">
                                        <p:cTn id="13" dur="500" fill="hold"/>
                                        <p:tgtEl>
                                          <p:spTgt spid="5939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32837"/>
                                        </p:tgtEl>
                                        <p:attrNameLst>
                                          <p:attrName>style.visibility</p:attrName>
                                        </p:attrNameLst>
                                      </p:cBhvr>
                                      <p:to>
                                        <p:strVal val="visible"/>
                                      </p:to>
                                    </p:set>
                                    <p:anim calcmode="lin" valueType="num">
                                      <p:cBhvr additive="base">
                                        <p:cTn id="16" dur="500" fill="hold"/>
                                        <p:tgtEl>
                                          <p:spTgt spid="632837"/>
                                        </p:tgtEl>
                                        <p:attrNameLst>
                                          <p:attrName>ppt_x</p:attrName>
                                        </p:attrNameLst>
                                      </p:cBhvr>
                                      <p:tavLst>
                                        <p:tav tm="0">
                                          <p:val>
                                            <p:strVal val="#ppt_x"/>
                                          </p:val>
                                        </p:tav>
                                        <p:tav tm="100000">
                                          <p:val>
                                            <p:strVal val="#ppt_x"/>
                                          </p:val>
                                        </p:tav>
                                      </p:tavLst>
                                    </p:anim>
                                    <p:anim calcmode="lin" valueType="num">
                                      <p:cBhvr additive="base">
                                        <p:cTn id="17" dur="500" fill="hold"/>
                                        <p:tgtEl>
                                          <p:spTgt spid="6328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7"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5"/>
          <p:cNvSpPr>
            <a:spLocks noGrp="1"/>
          </p:cNvSpPr>
          <p:nvPr>
            <p:ph type="sldNum" sz="quarter" idx="12"/>
          </p:nvPr>
        </p:nvSpPr>
        <p:spPr>
          <a:noFill/>
          <a:ln>
            <a:miter lim="800000"/>
            <a:headEnd/>
            <a:tailEnd/>
          </a:ln>
        </p:spPr>
        <p:txBody>
          <a:bodyPr/>
          <a:lstStyle/>
          <a:p>
            <a:fld id="{EC9D2460-B12C-4BB7-B6A9-BA7DBC4223BE}" type="slidenum">
              <a:rPr lang="en-US"/>
              <a:pPr/>
              <a:t>210</a:t>
            </a:fld>
            <a:endParaRPr lang="en-US"/>
          </a:p>
        </p:txBody>
      </p:sp>
      <p:sp>
        <p:nvSpPr>
          <p:cNvPr id="217091" name="Rectangle 2"/>
          <p:cNvSpPr>
            <a:spLocks noGrp="1" noChangeArrowheads="1"/>
          </p:cNvSpPr>
          <p:nvPr>
            <p:ph type="title"/>
          </p:nvPr>
        </p:nvSpPr>
        <p:spPr>
          <a:xfrm>
            <a:off x="231775" y="395288"/>
            <a:ext cx="8912225" cy="614362"/>
          </a:xfrm>
        </p:spPr>
        <p:txBody>
          <a:bodyPr/>
          <a:lstStyle/>
          <a:p>
            <a:pPr eaLnBrk="1" hangingPunct="1"/>
            <a:r>
              <a:rPr lang="en-US" sz="2200" b="1" smtClean="0">
                <a:latin typeface="Rockwell" pitchFamily="18" charset="0"/>
              </a:rPr>
              <a:t>T4A: </a:t>
            </a:r>
            <a:r>
              <a:rPr lang="en-US" sz="1600" b="1" smtClean="0">
                <a:solidFill>
                  <a:srgbClr val="0099FF"/>
                </a:solidFill>
              </a:rPr>
              <a:t>	</a:t>
            </a:r>
            <a:r>
              <a:rPr lang="en-US" sz="1600" b="1" smtClean="0"/>
              <a:t>Station setup; microphone, speaker, headphones, filters, power source, 	connecting a computer, RF grounding			         	</a:t>
            </a:r>
          </a:p>
        </p:txBody>
      </p:sp>
      <p:sp>
        <p:nvSpPr>
          <p:cNvPr id="1368067" name="Rectangle 3"/>
          <p:cNvSpPr>
            <a:spLocks noGrp="1" noChangeArrowheads="1"/>
          </p:cNvSpPr>
          <p:nvPr>
            <p:ph type="body" idx="1"/>
          </p:nvPr>
        </p:nvSpPr>
        <p:spPr/>
        <p:txBody>
          <a:bodyPr/>
          <a:lstStyle/>
          <a:p>
            <a:pPr lvl="1" eaLnBrk="1" hangingPunct="1"/>
            <a:r>
              <a:rPr lang="en-US" sz="1200" smtClean="0">
                <a:latin typeface="Rockwell" pitchFamily="18" charset="0"/>
              </a:rPr>
              <a:t>T4A7</a:t>
            </a:r>
            <a:r>
              <a:rPr lang="en-US" sz="2000" smtClean="0">
                <a:latin typeface="Rockwell" pitchFamily="18" charset="0"/>
              </a:rPr>
              <a:t>  The sound card provides audio to the microphone input and converts received audio to digital form when conducting digital communications using a computer.</a:t>
            </a:r>
          </a:p>
          <a:p>
            <a:pPr lvl="1" eaLnBrk="1" hangingPunct="1"/>
            <a:r>
              <a:rPr lang="en-US" sz="1200" smtClean="0">
                <a:latin typeface="Rockwell" pitchFamily="18" charset="0"/>
              </a:rPr>
              <a:t>T4A8</a:t>
            </a:r>
            <a:r>
              <a:rPr lang="en-US" sz="2000" smtClean="0">
                <a:latin typeface="Rockwell" pitchFamily="18" charset="0"/>
              </a:rPr>
              <a:t>  A Flat strap conductor is best to use for RF grounding.</a:t>
            </a:r>
          </a:p>
          <a:p>
            <a:pPr lvl="3" eaLnBrk="1" hangingPunct="1"/>
            <a:r>
              <a:rPr lang="en-US" sz="1600" smtClean="0">
                <a:solidFill>
                  <a:srgbClr val="FF0000"/>
                </a:solidFill>
                <a:latin typeface="Rockwell" pitchFamily="18" charset="0"/>
              </a:rPr>
              <a:t>Offers best surface area</a:t>
            </a:r>
          </a:p>
          <a:p>
            <a:pPr lvl="4" eaLnBrk="1" hangingPunct="1"/>
            <a:r>
              <a:rPr lang="en-US" sz="1600" smtClean="0">
                <a:solidFill>
                  <a:srgbClr val="FF0000"/>
                </a:solidFill>
                <a:latin typeface="Rockwell" pitchFamily="18" charset="0"/>
              </a:rPr>
              <a:t>Bleed off static and minimize ground currents</a:t>
            </a:r>
          </a:p>
          <a:p>
            <a:pPr lvl="4" eaLnBrk="1" hangingPunct="1"/>
            <a:r>
              <a:rPr lang="en-US" sz="1600" smtClean="0">
                <a:solidFill>
                  <a:srgbClr val="FF0000"/>
                </a:solidFill>
                <a:latin typeface="Rockwell" pitchFamily="18" charset="0"/>
              </a:rPr>
              <a:t>Straps usually are 3 inches wide</a:t>
            </a:r>
          </a:p>
          <a:p>
            <a:pPr lvl="4" eaLnBrk="1" hangingPunct="1"/>
            <a:r>
              <a:rPr lang="en-US" sz="1600" smtClean="0">
                <a:solidFill>
                  <a:srgbClr val="FF0000"/>
                </a:solidFill>
                <a:latin typeface="Rockwell" pitchFamily="18" charset="0"/>
              </a:rPr>
              <a:t>Folding okay to snake down to a healthy ground rod</a:t>
            </a:r>
          </a:p>
          <a:p>
            <a:pPr lvl="1" eaLnBrk="1" hangingPunct="1"/>
            <a:endParaRPr lang="en-US" sz="2000" smtClean="0">
              <a:latin typeface="Rockwell" pitchFamily="18" charset="0"/>
            </a:endParaRPr>
          </a:p>
        </p:txBody>
      </p:sp>
      <p:pic>
        <p:nvPicPr>
          <p:cNvPr id="1071108" name="Picture 4" descr="Q p172"/>
          <p:cNvPicPr>
            <a:picLocks noChangeAspect="1" noChangeArrowheads="1"/>
          </p:cNvPicPr>
          <p:nvPr/>
        </p:nvPicPr>
        <p:blipFill>
          <a:blip r:embed="rId2" cstate="print"/>
          <a:srcRect/>
          <a:stretch>
            <a:fillRect/>
          </a:stretch>
        </p:blipFill>
        <p:spPr bwMode="auto">
          <a:xfrm>
            <a:off x="1614488" y="4581525"/>
            <a:ext cx="2803525" cy="2027238"/>
          </a:xfrm>
          <a:prstGeom prst="rect">
            <a:avLst/>
          </a:prstGeom>
          <a:noFill/>
          <a:ln w="9525">
            <a:noFill/>
            <a:miter lim="800000"/>
            <a:headEnd/>
            <a:tailEnd/>
          </a:ln>
        </p:spPr>
      </p:pic>
      <p:sp>
        <p:nvSpPr>
          <p:cNvPr id="1071109" name="Text Box 5"/>
          <p:cNvSpPr txBox="1">
            <a:spLocks noChangeArrowheads="1"/>
          </p:cNvSpPr>
          <p:nvPr/>
        </p:nvSpPr>
        <p:spPr bwMode="auto">
          <a:xfrm>
            <a:off x="4533900" y="5886450"/>
            <a:ext cx="3571875" cy="581025"/>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Copper Foil Ground Strap Provides Good Surface Area Ground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68067">
                                            <p:txEl>
                                              <p:pRg st="0" end="0"/>
                                            </p:txEl>
                                          </p:spTgt>
                                        </p:tgtEl>
                                        <p:attrNameLst>
                                          <p:attrName>style.visibility</p:attrName>
                                        </p:attrNameLst>
                                      </p:cBhvr>
                                      <p:to>
                                        <p:strVal val="visible"/>
                                      </p:to>
                                    </p:set>
                                    <p:animEffect transition="in" filter="wipe(up)">
                                      <p:cBhvr>
                                        <p:cTn id="7" dur="500"/>
                                        <p:tgtEl>
                                          <p:spTgt spid="1368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68067">
                                            <p:txEl>
                                              <p:pRg st="1" end="1"/>
                                            </p:txEl>
                                          </p:spTgt>
                                        </p:tgtEl>
                                        <p:attrNameLst>
                                          <p:attrName>style.visibility</p:attrName>
                                        </p:attrNameLst>
                                      </p:cBhvr>
                                      <p:to>
                                        <p:strVal val="visible"/>
                                      </p:to>
                                    </p:set>
                                    <p:animEffect transition="in" filter="wipe(left)">
                                      <p:cBhvr>
                                        <p:cTn id="12" dur="500"/>
                                        <p:tgtEl>
                                          <p:spTgt spid="13680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68067">
                                            <p:txEl>
                                              <p:pRg st="2" end="2"/>
                                            </p:txEl>
                                          </p:spTgt>
                                        </p:tgtEl>
                                        <p:attrNameLst>
                                          <p:attrName>style.visibility</p:attrName>
                                        </p:attrNameLst>
                                      </p:cBhvr>
                                      <p:to>
                                        <p:strVal val="visible"/>
                                      </p:to>
                                    </p:set>
                                    <p:animEffect transition="in" filter="wipe(left)">
                                      <p:cBhvr>
                                        <p:cTn id="17" dur="500"/>
                                        <p:tgtEl>
                                          <p:spTgt spid="13680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68067">
                                            <p:txEl>
                                              <p:pRg st="3" end="3"/>
                                            </p:txEl>
                                          </p:spTgt>
                                        </p:tgtEl>
                                        <p:attrNameLst>
                                          <p:attrName>style.visibility</p:attrName>
                                        </p:attrNameLst>
                                      </p:cBhvr>
                                      <p:to>
                                        <p:strVal val="visible"/>
                                      </p:to>
                                    </p:set>
                                    <p:animEffect transition="in" filter="wipe(left)">
                                      <p:cBhvr>
                                        <p:cTn id="22" dur="500"/>
                                        <p:tgtEl>
                                          <p:spTgt spid="13680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68067">
                                            <p:txEl>
                                              <p:pRg st="4" end="4"/>
                                            </p:txEl>
                                          </p:spTgt>
                                        </p:tgtEl>
                                        <p:attrNameLst>
                                          <p:attrName>style.visibility</p:attrName>
                                        </p:attrNameLst>
                                      </p:cBhvr>
                                      <p:to>
                                        <p:strVal val="visible"/>
                                      </p:to>
                                    </p:set>
                                    <p:animEffect transition="in" filter="wipe(left)">
                                      <p:cBhvr>
                                        <p:cTn id="27" dur="500"/>
                                        <p:tgtEl>
                                          <p:spTgt spid="13680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68067">
                                            <p:txEl>
                                              <p:pRg st="5" end="5"/>
                                            </p:txEl>
                                          </p:spTgt>
                                        </p:tgtEl>
                                        <p:attrNameLst>
                                          <p:attrName>style.visibility</p:attrName>
                                        </p:attrNameLst>
                                      </p:cBhvr>
                                      <p:to>
                                        <p:strVal val="visible"/>
                                      </p:to>
                                    </p:set>
                                    <p:animEffect transition="in" filter="wipe(left)">
                                      <p:cBhvr>
                                        <p:cTn id="32" dur="500"/>
                                        <p:tgtEl>
                                          <p:spTgt spid="136806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71108"/>
                                        </p:tgtEl>
                                        <p:attrNameLst>
                                          <p:attrName>style.visibility</p:attrName>
                                        </p:attrNameLst>
                                      </p:cBhvr>
                                      <p:to>
                                        <p:strVal val="visible"/>
                                      </p:to>
                                    </p:set>
                                    <p:anim calcmode="lin" valueType="num">
                                      <p:cBhvr additive="base">
                                        <p:cTn id="37" dur="500" fill="hold"/>
                                        <p:tgtEl>
                                          <p:spTgt spid="1071108"/>
                                        </p:tgtEl>
                                        <p:attrNameLst>
                                          <p:attrName>ppt_x</p:attrName>
                                        </p:attrNameLst>
                                      </p:cBhvr>
                                      <p:tavLst>
                                        <p:tav tm="0">
                                          <p:val>
                                            <p:strVal val="#ppt_x"/>
                                          </p:val>
                                        </p:tav>
                                        <p:tav tm="100000">
                                          <p:val>
                                            <p:strVal val="#ppt_x"/>
                                          </p:val>
                                        </p:tav>
                                      </p:tavLst>
                                    </p:anim>
                                    <p:anim calcmode="lin" valueType="num">
                                      <p:cBhvr additive="base">
                                        <p:cTn id="38" dur="500" fill="hold"/>
                                        <p:tgtEl>
                                          <p:spTgt spid="107110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71109"/>
                                        </p:tgtEl>
                                        <p:attrNameLst>
                                          <p:attrName>style.visibility</p:attrName>
                                        </p:attrNameLst>
                                      </p:cBhvr>
                                      <p:to>
                                        <p:strVal val="visible"/>
                                      </p:to>
                                    </p:set>
                                    <p:anim calcmode="lin" valueType="num">
                                      <p:cBhvr additive="base">
                                        <p:cTn id="41" dur="500" fill="hold"/>
                                        <p:tgtEl>
                                          <p:spTgt spid="1071109"/>
                                        </p:tgtEl>
                                        <p:attrNameLst>
                                          <p:attrName>ppt_x</p:attrName>
                                        </p:attrNameLst>
                                      </p:cBhvr>
                                      <p:tavLst>
                                        <p:tav tm="0">
                                          <p:val>
                                            <p:strVal val="#ppt_x"/>
                                          </p:val>
                                        </p:tav>
                                        <p:tav tm="100000">
                                          <p:val>
                                            <p:strVal val="#ppt_x"/>
                                          </p:val>
                                        </p:tav>
                                      </p:tavLst>
                                    </p:anim>
                                    <p:anim calcmode="lin" valueType="num">
                                      <p:cBhvr additive="base">
                                        <p:cTn id="42" dur="500" fill="hold"/>
                                        <p:tgtEl>
                                          <p:spTgt spid="1071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109"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5"/>
          <p:cNvSpPr>
            <a:spLocks noGrp="1"/>
          </p:cNvSpPr>
          <p:nvPr>
            <p:ph type="sldNum" sz="quarter" idx="12"/>
          </p:nvPr>
        </p:nvSpPr>
        <p:spPr>
          <a:noFill/>
          <a:ln>
            <a:miter lim="800000"/>
            <a:headEnd/>
            <a:tailEnd/>
          </a:ln>
        </p:spPr>
        <p:txBody>
          <a:bodyPr/>
          <a:lstStyle/>
          <a:p>
            <a:fld id="{2B4DF32C-7604-44C0-85CA-7858A5704B54}" type="slidenum">
              <a:rPr lang="en-US"/>
              <a:pPr/>
              <a:t>211</a:t>
            </a:fld>
            <a:endParaRPr lang="en-US"/>
          </a:p>
        </p:txBody>
      </p:sp>
      <p:sp>
        <p:nvSpPr>
          <p:cNvPr id="218115" name="Rectangle 2"/>
          <p:cNvSpPr>
            <a:spLocks noGrp="1" noChangeArrowheads="1"/>
          </p:cNvSpPr>
          <p:nvPr>
            <p:ph type="title"/>
          </p:nvPr>
        </p:nvSpPr>
        <p:spPr>
          <a:xfrm>
            <a:off x="231775" y="395288"/>
            <a:ext cx="8912225" cy="614362"/>
          </a:xfrm>
        </p:spPr>
        <p:txBody>
          <a:bodyPr/>
          <a:lstStyle/>
          <a:p>
            <a:pPr eaLnBrk="1" hangingPunct="1"/>
            <a:r>
              <a:rPr lang="en-US" sz="2200" b="1" smtClean="0">
                <a:latin typeface="Rockwell" pitchFamily="18" charset="0"/>
              </a:rPr>
              <a:t>T4A: </a:t>
            </a:r>
            <a:r>
              <a:rPr lang="en-US" sz="1600" b="1" smtClean="0">
                <a:solidFill>
                  <a:srgbClr val="0099FF"/>
                </a:solidFill>
              </a:rPr>
              <a:t>	</a:t>
            </a:r>
            <a:r>
              <a:rPr lang="en-US" sz="1600" b="1" smtClean="0"/>
              <a:t>Station setup; microphone, speaker, headphones, filters, power source, 	connecting a computer, RF grounding			         	</a:t>
            </a:r>
          </a:p>
        </p:txBody>
      </p:sp>
      <p:sp>
        <p:nvSpPr>
          <p:cNvPr id="1369091" name="Rectangle 3"/>
          <p:cNvSpPr>
            <a:spLocks noGrp="1" noChangeArrowheads="1"/>
          </p:cNvSpPr>
          <p:nvPr>
            <p:ph type="body" idx="1"/>
          </p:nvPr>
        </p:nvSpPr>
        <p:spPr>
          <a:xfrm>
            <a:off x="155575" y="1470025"/>
            <a:ext cx="8642350" cy="4962525"/>
          </a:xfrm>
        </p:spPr>
        <p:txBody>
          <a:bodyPr/>
          <a:lstStyle/>
          <a:p>
            <a:pPr lvl="1" eaLnBrk="1" hangingPunct="1"/>
            <a:r>
              <a:rPr lang="en-US" sz="1200" smtClean="0">
                <a:latin typeface="Rockwell" pitchFamily="18" charset="0"/>
              </a:rPr>
              <a:t>T4A9</a:t>
            </a:r>
            <a:r>
              <a:rPr lang="en-US" sz="2000" smtClean="0">
                <a:latin typeface="Rockwell" pitchFamily="18" charset="0"/>
              </a:rPr>
              <a:t>  You would use a ferrite choke to reduce RF current flowing on the shield of an audio cable.</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r>
              <a:rPr lang="en-US" sz="1200" smtClean="0">
                <a:latin typeface="Rockwell" pitchFamily="18" charset="0"/>
              </a:rPr>
              <a:t>T4A10</a:t>
            </a:r>
            <a:r>
              <a:rPr lang="en-US" sz="2000" smtClean="0">
                <a:latin typeface="Rockwell" pitchFamily="18" charset="0"/>
              </a:rPr>
              <a:t>  The alternator is the source of a high-pitched whine that varies with engine speed in a mobile transceiver’s receive audio.</a:t>
            </a:r>
          </a:p>
          <a:p>
            <a:pPr lvl="1" eaLnBrk="1" hangingPunct="1"/>
            <a:r>
              <a:rPr lang="en-US" sz="1200" smtClean="0">
                <a:latin typeface="Rockwell" pitchFamily="18" charset="0"/>
              </a:rPr>
              <a:t>T4A11</a:t>
            </a:r>
            <a:r>
              <a:rPr lang="en-US" sz="2000" smtClean="0">
                <a:latin typeface="Rockwell" pitchFamily="18" charset="0"/>
              </a:rPr>
              <a:t>  A mobile transceiver’s power negative connection should be made at the battery or engine block ground strap.</a:t>
            </a:r>
          </a:p>
          <a:p>
            <a:pPr lvl="2" eaLnBrk="1" hangingPunct="1"/>
            <a:r>
              <a:rPr lang="en-US" sz="1600" smtClean="0">
                <a:solidFill>
                  <a:srgbClr val="FF0000"/>
                </a:solidFill>
                <a:latin typeface="Rockwell" pitchFamily="18" charset="0"/>
              </a:rPr>
              <a:t>Ham radio power leads need to be connected directly at the battery source.</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pic>
        <p:nvPicPr>
          <p:cNvPr id="217093" name="Picture 5" descr="100_2134"/>
          <p:cNvPicPr>
            <a:picLocks noChangeAspect="1" noChangeArrowheads="1"/>
          </p:cNvPicPr>
          <p:nvPr/>
        </p:nvPicPr>
        <p:blipFill>
          <a:blip r:embed="rId2" cstate="print"/>
          <a:srcRect/>
          <a:stretch>
            <a:fillRect/>
          </a:stretch>
        </p:blipFill>
        <p:spPr bwMode="auto">
          <a:xfrm>
            <a:off x="5302250" y="2238375"/>
            <a:ext cx="2613025" cy="1709738"/>
          </a:xfrm>
          <a:prstGeom prst="rect">
            <a:avLst/>
          </a:prstGeom>
          <a:noFill/>
          <a:ln w="9525">
            <a:noFill/>
            <a:miter lim="800000"/>
            <a:headEnd/>
            <a:tailEnd/>
          </a:ln>
        </p:spPr>
      </p:pic>
      <p:sp>
        <p:nvSpPr>
          <p:cNvPr id="947206" name="Text Box 6"/>
          <p:cNvSpPr txBox="1">
            <a:spLocks noChangeArrowheads="1"/>
          </p:cNvSpPr>
          <p:nvPr/>
        </p:nvSpPr>
        <p:spPr bwMode="auto">
          <a:xfrm>
            <a:off x="1692275" y="2814638"/>
            <a:ext cx="1882775" cy="825500"/>
          </a:xfrm>
          <a:prstGeom prst="rect">
            <a:avLst/>
          </a:prstGeom>
          <a:noFill/>
          <a:ln w="12700" cap="sq">
            <a:noFill/>
            <a:miter lim="800000"/>
            <a:headEnd type="none" w="sm" len="sm"/>
            <a:tailEnd type="none" w="sm" len="sm"/>
          </a:ln>
        </p:spPr>
        <p:txBody>
          <a:bodyPr>
            <a:spAutoFit/>
          </a:bodyPr>
          <a:lstStyle/>
          <a:p>
            <a:pPr algn="r">
              <a:spcBef>
                <a:spcPct val="50000"/>
              </a:spcBef>
            </a:pPr>
            <a:r>
              <a:rPr lang="en-US" sz="1600">
                <a:solidFill>
                  <a:srgbClr val="FF0000"/>
                </a:solidFill>
                <a:latin typeface="Rockwell" pitchFamily="18" charset="0"/>
              </a:rPr>
              <a:t>Clam shell iron devices just snap on over wiring</a:t>
            </a:r>
          </a:p>
        </p:txBody>
      </p:sp>
      <p:sp>
        <p:nvSpPr>
          <p:cNvPr id="947205" name="Line 5"/>
          <p:cNvSpPr>
            <a:spLocks noChangeShapeType="1"/>
          </p:cNvSpPr>
          <p:nvPr/>
        </p:nvSpPr>
        <p:spPr bwMode="auto">
          <a:xfrm>
            <a:off x="3727450" y="3275013"/>
            <a:ext cx="1651000" cy="153987"/>
          </a:xfrm>
          <a:prstGeom prst="line">
            <a:avLst/>
          </a:prstGeom>
          <a:noFill/>
          <a:ln w="57150" cap="sq">
            <a:solidFill>
              <a:srgbClr val="FF0000"/>
            </a:solidFill>
            <a:round/>
            <a:headEnd type="none" w="sm" len="sm"/>
            <a:tailEnd type="triangle" w="med" len="me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69091">
                                            <p:txEl>
                                              <p:pRg st="0" end="0"/>
                                            </p:txEl>
                                          </p:spTgt>
                                        </p:tgtEl>
                                        <p:attrNameLst>
                                          <p:attrName>style.visibility</p:attrName>
                                        </p:attrNameLst>
                                      </p:cBhvr>
                                      <p:to>
                                        <p:strVal val="visible"/>
                                      </p:to>
                                    </p:set>
                                    <p:animEffect transition="in" filter="wipe(up)">
                                      <p:cBhvr>
                                        <p:cTn id="7" dur="500"/>
                                        <p:tgtEl>
                                          <p:spTgt spid="1369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7093"/>
                                        </p:tgtEl>
                                        <p:attrNameLst>
                                          <p:attrName>style.visibility</p:attrName>
                                        </p:attrNameLst>
                                      </p:cBhvr>
                                      <p:to>
                                        <p:strVal val="visible"/>
                                      </p:to>
                                    </p:set>
                                    <p:animEffect transition="in" filter="wipe(right)">
                                      <p:cBhvr>
                                        <p:cTn id="12" dur="500"/>
                                        <p:tgtEl>
                                          <p:spTgt spid="21709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47206"/>
                                        </p:tgtEl>
                                        <p:attrNameLst>
                                          <p:attrName>style.visibility</p:attrName>
                                        </p:attrNameLst>
                                      </p:cBhvr>
                                      <p:to>
                                        <p:strVal val="visible"/>
                                      </p:to>
                                    </p:set>
                                    <p:animEffect transition="in" filter="wipe(left)">
                                      <p:cBhvr>
                                        <p:cTn id="15" dur="500"/>
                                        <p:tgtEl>
                                          <p:spTgt spid="947206"/>
                                        </p:tgtEl>
                                      </p:cBhvr>
                                    </p:animEffect>
                                  </p:childTnLst>
                                </p:cTn>
                              </p:par>
                            </p:childTnLst>
                          </p:cTn>
                        </p:par>
                        <p:par>
                          <p:cTn id="16" fill="hold" nodeType="afterGroup">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947205"/>
                                        </p:tgtEl>
                                        <p:attrNameLst>
                                          <p:attrName>style.visibility</p:attrName>
                                        </p:attrNameLst>
                                      </p:cBhvr>
                                      <p:to>
                                        <p:strVal val="visible"/>
                                      </p:to>
                                    </p:set>
                                    <p:animEffect transition="in" filter="wipe(left)">
                                      <p:cBhvr>
                                        <p:cTn id="19" dur="500"/>
                                        <p:tgtEl>
                                          <p:spTgt spid="94720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369091">
                                            <p:txEl>
                                              <p:pRg st="7" end="7"/>
                                            </p:txEl>
                                          </p:spTgt>
                                        </p:tgtEl>
                                        <p:attrNameLst>
                                          <p:attrName>style.visibility</p:attrName>
                                        </p:attrNameLst>
                                      </p:cBhvr>
                                      <p:to>
                                        <p:strVal val="visible"/>
                                      </p:to>
                                    </p:set>
                                    <p:animEffect transition="in" filter="wipe(left)">
                                      <p:cBhvr>
                                        <p:cTn id="24" dur="500"/>
                                        <p:tgtEl>
                                          <p:spTgt spid="1369091">
                                            <p:txEl>
                                              <p:pRg st="7" end="7"/>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369091">
                                            <p:txEl>
                                              <p:pRg st="8" end="8"/>
                                            </p:txEl>
                                          </p:spTgt>
                                        </p:tgtEl>
                                        <p:attrNameLst>
                                          <p:attrName>style.visibility</p:attrName>
                                        </p:attrNameLst>
                                      </p:cBhvr>
                                      <p:to>
                                        <p:strVal val="visible"/>
                                      </p:to>
                                    </p:set>
                                    <p:animEffect transition="in" filter="wipe(left)">
                                      <p:cBhvr>
                                        <p:cTn id="29" dur="500"/>
                                        <p:tgtEl>
                                          <p:spTgt spid="1369091">
                                            <p:txEl>
                                              <p:pRg st="8" end="8"/>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1369091">
                                            <p:txEl>
                                              <p:pRg st="9" end="9"/>
                                            </p:txEl>
                                          </p:spTgt>
                                        </p:tgtEl>
                                        <p:attrNameLst>
                                          <p:attrName>style.visibility</p:attrName>
                                        </p:attrNameLst>
                                      </p:cBhvr>
                                      <p:to>
                                        <p:strVal val="visible"/>
                                      </p:to>
                                    </p:set>
                                    <p:animEffect transition="in" filter="wipe(down)">
                                      <p:cBhvr>
                                        <p:cTn id="34" dur="500"/>
                                        <p:tgtEl>
                                          <p:spTgt spid="13690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6" grpId="0"/>
      <p:bldP spid="947205"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3"/>
          <p:cNvSpPr>
            <a:spLocks noGrp="1"/>
          </p:cNvSpPr>
          <p:nvPr>
            <p:ph type="sldNum" sz="quarter" idx="12"/>
          </p:nvPr>
        </p:nvSpPr>
        <p:spPr>
          <a:noFill/>
          <a:ln>
            <a:miter lim="800000"/>
            <a:headEnd/>
            <a:tailEnd/>
          </a:ln>
        </p:spPr>
        <p:txBody>
          <a:bodyPr/>
          <a:lstStyle/>
          <a:p>
            <a:fld id="{30F829FC-6500-4BE2-AA3C-CCC17393A8C2}" type="slidenum">
              <a:rPr lang="en-US"/>
              <a:pPr/>
              <a:t>212</a:t>
            </a:fld>
            <a:endParaRPr lang="en-US"/>
          </a:p>
        </p:txBody>
      </p:sp>
      <p:sp>
        <p:nvSpPr>
          <p:cNvPr id="21913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2958454-FD6C-46B0-B391-766A7D163F17}" type="slidenum">
              <a:rPr lang="en-US" sz="1400">
                <a:latin typeface="Times New Roman" pitchFamily="18" charset="0"/>
              </a:rPr>
              <a:pPr algn="r"/>
              <a:t>212</a:t>
            </a:fld>
            <a:endParaRPr lang="en-US" sz="1400">
              <a:latin typeface="Times New Roman" pitchFamily="18" charset="0"/>
            </a:endParaRPr>
          </a:p>
        </p:txBody>
      </p:sp>
      <p:sp>
        <p:nvSpPr>
          <p:cNvPr id="219140" name="Rectangle 2"/>
          <p:cNvSpPr>
            <a:spLocks noGrp="1" noChangeArrowheads="1"/>
          </p:cNvSpPr>
          <p:nvPr>
            <p:ph type="title" idx="4294967295"/>
          </p:nvPr>
        </p:nvSpPr>
        <p:spPr>
          <a:xfrm>
            <a:off x="193675" y="395288"/>
            <a:ext cx="7758113" cy="614362"/>
          </a:xfrm>
        </p:spPr>
        <p:txBody>
          <a:bodyPr/>
          <a:lstStyle/>
          <a:p>
            <a:pPr eaLnBrk="1" hangingPunct="1"/>
            <a:r>
              <a:rPr lang="en-US" sz="2200" b="1" smtClean="0">
                <a:latin typeface="Rockwell" pitchFamily="18" charset="0"/>
              </a:rPr>
              <a:t>T4B: </a:t>
            </a:r>
            <a:r>
              <a:rPr lang="en-US" sz="1600" b="1" smtClean="0"/>
              <a:t>	Operating controls; tuning, use of filters, squelch, AGC, repeater 	offset, memory channels         	</a:t>
            </a:r>
          </a:p>
        </p:txBody>
      </p:sp>
      <p:sp>
        <p:nvSpPr>
          <p:cNvPr id="672771" name="Rectangle 3"/>
          <p:cNvSpPr>
            <a:spLocks noGrp="1" noChangeArrowheads="1"/>
          </p:cNvSpPr>
          <p:nvPr>
            <p:ph type="body" idx="4294967295"/>
          </p:nvPr>
        </p:nvSpPr>
        <p:spPr>
          <a:xfrm>
            <a:off x="155575" y="1739900"/>
            <a:ext cx="8642350" cy="4962525"/>
          </a:xfrm>
        </p:spPr>
        <p:txBody>
          <a:bodyPr/>
          <a:lstStyle/>
          <a:p>
            <a:pPr lvl="1" eaLnBrk="1" hangingPunct="1"/>
            <a:r>
              <a:rPr lang="en-US" sz="1200" smtClean="0">
                <a:latin typeface="Rockwell" pitchFamily="18" charset="0"/>
              </a:rPr>
              <a:t>T4B1</a:t>
            </a:r>
            <a:r>
              <a:rPr lang="en-US" sz="2000" smtClean="0">
                <a:latin typeface="Rockwell" pitchFamily="18" charset="0"/>
              </a:rPr>
              <a:t>  If a transmitter is operated with the microphone gain set too high the output signal might become distorted.</a:t>
            </a:r>
          </a:p>
          <a:p>
            <a:pPr lvl="1" eaLnBrk="1" hangingPunct="1"/>
            <a:endParaRPr lang="en-US" sz="1200" smtClean="0">
              <a:latin typeface="Rockwell" pitchFamily="18" charset="0"/>
            </a:endParaRPr>
          </a:p>
          <a:p>
            <a:pPr lvl="1" eaLnBrk="1" hangingPunct="1"/>
            <a:r>
              <a:rPr lang="en-US" sz="1200" smtClean="0">
                <a:latin typeface="Rockwell" pitchFamily="18" charset="0"/>
              </a:rPr>
              <a:t>T4B2</a:t>
            </a:r>
            <a:r>
              <a:rPr lang="en-US" sz="2000" smtClean="0">
                <a:latin typeface="Rockwell" pitchFamily="18" charset="0"/>
              </a:rPr>
              <a:t>  The keypad or VFO knob can be used to enter the operating frequency on a modern transceiver.</a:t>
            </a:r>
          </a:p>
          <a:p>
            <a:pPr lvl="3" eaLnBrk="1" hangingPunct="1"/>
            <a:r>
              <a:rPr lang="en-US" sz="1600" smtClean="0">
                <a:solidFill>
                  <a:srgbClr val="FF0000"/>
                </a:solidFill>
                <a:latin typeface="Rockwell" pitchFamily="18" charset="0"/>
              </a:rPr>
              <a:t>VFO – </a:t>
            </a:r>
            <a:r>
              <a:rPr lang="en-US" sz="1600" b="1" smtClean="0">
                <a:solidFill>
                  <a:srgbClr val="FF0000"/>
                </a:solidFill>
                <a:latin typeface="Rockwell" pitchFamily="18" charset="0"/>
              </a:rPr>
              <a:t>V</a:t>
            </a:r>
            <a:r>
              <a:rPr lang="en-US" sz="1600" smtClean="0">
                <a:solidFill>
                  <a:srgbClr val="FF0000"/>
                </a:solidFill>
                <a:latin typeface="Rockwell" pitchFamily="18" charset="0"/>
              </a:rPr>
              <a:t>ariable </a:t>
            </a:r>
            <a:r>
              <a:rPr lang="en-US" sz="1600" b="1" smtClean="0">
                <a:solidFill>
                  <a:srgbClr val="FF0000"/>
                </a:solidFill>
                <a:latin typeface="Rockwell" pitchFamily="18" charset="0"/>
              </a:rPr>
              <a:t>F</a:t>
            </a:r>
            <a:r>
              <a:rPr lang="en-US" sz="1600" smtClean="0">
                <a:solidFill>
                  <a:srgbClr val="FF0000"/>
                </a:solidFill>
                <a:latin typeface="Rockwell" pitchFamily="18" charset="0"/>
              </a:rPr>
              <a:t>requency </a:t>
            </a:r>
            <a:r>
              <a:rPr lang="en-US" sz="1600" b="1" smtClean="0">
                <a:solidFill>
                  <a:srgbClr val="FF0000"/>
                </a:solidFill>
                <a:latin typeface="Rockwell" pitchFamily="18" charset="0"/>
              </a:rPr>
              <a:t>O</a:t>
            </a:r>
            <a:r>
              <a:rPr lang="en-US" sz="1600" smtClean="0">
                <a:solidFill>
                  <a:srgbClr val="FF0000"/>
                </a:solidFill>
                <a:latin typeface="Rockwell" pitchFamily="18" charset="0"/>
              </a:rPr>
              <a:t>scillator</a:t>
            </a:r>
          </a:p>
          <a:p>
            <a:pPr lvl="1" eaLnBrk="1" hangingPunct="1"/>
            <a:endParaRPr lang="en-US" sz="1600" smtClean="0">
              <a:solidFill>
                <a:srgbClr val="FF0000"/>
              </a:solidFill>
              <a:latin typeface="Rockwell" pitchFamily="18" charset="0"/>
            </a:endParaRPr>
          </a:p>
          <a:p>
            <a:pPr lvl="1" eaLnBrk="1" hangingPunct="1"/>
            <a:endParaRPr lang="en-US" sz="1600" smtClean="0">
              <a:solidFill>
                <a:srgbClr val="FF0000"/>
              </a:solidFill>
              <a:latin typeface="Rockwell" pitchFamily="18" charset="0"/>
            </a:endParaRPr>
          </a:p>
          <a:p>
            <a:pPr lvl="1" eaLnBrk="1" hangingPunct="1"/>
            <a:endParaRPr lang="en-US" sz="1600" smtClean="0">
              <a:solidFill>
                <a:srgbClr val="FF0000"/>
              </a:solidFill>
              <a:latin typeface="Rockwell" pitchFamily="18" charset="0"/>
            </a:endParaRPr>
          </a:p>
          <a:p>
            <a:pPr eaLnBrk="1" hangingPunct="1"/>
            <a:endParaRPr lang="en-US" sz="1800" smtClean="0">
              <a:solidFill>
                <a:srgbClr val="FF0000"/>
              </a:solidFill>
              <a:latin typeface="Rockwell" pitchFamily="18" charset="0"/>
            </a:endParaRPr>
          </a:p>
          <a:p>
            <a:pPr lvl="1" eaLnBrk="1" hangingPunct="1"/>
            <a:endParaRPr lang="en-US" sz="1600" smtClean="0">
              <a:solidFill>
                <a:srgbClr val="FF0000"/>
              </a:solidFill>
              <a:latin typeface="Rockwell" pitchFamily="18" charset="0"/>
            </a:endParaRPr>
          </a:p>
          <a:p>
            <a:pPr lvl="1" eaLnBrk="1" hangingPunct="1"/>
            <a:endParaRPr lang="en-US" sz="800" smtClean="0">
              <a:solidFill>
                <a:srgbClr val="FF0000"/>
              </a:solidFill>
              <a:latin typeface="Rockwell" pitchFamily="18" charset="0"/>
            </a:endParaRPr>
          </a:p>
          <a:p>
            <a:pPr lvl="1" eaLnBrk="1" hangingPunct="1"/>
            <a:endParaRPr lang="en-US" sz="1800" smtClean="0">
              <a:solidFill>
                <a:srgbClr val="FF0000"/>
              </a:solidFill>
              <a:latin typeface="Rockwell" pitchFamily="18" charset="0"/>
            </a:endParaRPr>
          </a:p>
        </p:txBody>
      </p:sp>
      <p:pic>
        <p:nvPicPr>
          <p:cNvPr id="215048" name="Picture 8"/>
          <p:cNvPicPr>
            <a:picLocks noChangeAspect="1" noChangeArrowheads="1"/>
          </p:cNvPicPr>
          <p:nvPr/>
        </p:nvPicPr>
        <p:blipFill>
          <a:blip r:embed="rId2" cstate="print"/>
          <a:srcRect/>
          <a:stretch>
            <a:fillRect/>
          </a:stretch>
        </p:blipFill>
        <p:spPr bwMode="auto">
          <a:xfrm>
            <a:off x="6184900" y="4081463"/>
            <a:ext cx="1014413" cy="2036762"/>
          </a:xfrm>
          <a:prstGeom prst="rect">
            <a:avLst/>
          </a:prstGeom>
          <a:noFill/>
          <a:ln w="12700" cap="sq">
            <a:noFill/>
            <a:miter lim="800000"/>
            <a:headEnd type="none" w="sm" len="sm"/>
            <a:tailEnd type="none" w="sm" len="sm"/>
          </a:ln>
        </p:spPr>
      </p:pic>
      <p:pic>
        <p:nvPicPr>
          <p:cNvPr id="215045" name="Picture 5"/>
          <p:cNvPicPr>
            <a:picLocks noChangeAspect="1" noChangeArrowheads="1"/>
          </p:cNvPicPr>
          <p:nvPr/>
        </p:nvPicPr>
        <p:blipFill>
          <a:blip r:embed="rId3" cstate="print"/>
          <a:srcRect/>
          <a:stretch>
            <a:fillRect/>
          </a:stretch>
        </p:blipFill>
        <p:spPr bwMode="auto">
          <a:xfrm>
            <a:off x="693738" y="4389438"/>
            <a:ext cx="4062412" cy="1463675"/>
          </a:xfrm>
          <a:prstGeom prst="rect">
            <a:avLst/>
          </a:prstGeom>
          <a:noFill/>
          <a:ln w="12700" cap="sq">
            <a:noFill/>
            <a:miter lim="800000"/>
            <a:headEnd type="none" w="sm" len="sm"/>
            <a:tailEnd type="none" w="sm" len="sm"/>
          </a:ln>
        </p:spPr>
      </p:pic>
      <p:sp>
        <p:nvSpPr>
          <p:cNvPr id="672778" name="Text Box 10"/>
          <p:cNvSpPr txBox="1">
            <a:spLocks noChangeArrowheads="1"/>
          </p:cNvSpPr>
          <p:nvPr/>
        </p:nvSpPr>
        <p:spPr bwMode="auto">
          <a:xfrm>
            <a:off x="4994275" y="5157788"/>
            <a:ext cx="1036638" cy="244475"/>
          </a:xfrm>
          <a:prstGeom prst="rect">
            <a:avLst/>
          </a:prstGeom>
          <a:noFill/>
          <a:ln w="12700" cap="sq">
            <a:noFill/>
            <a:miter lim="800000"/>
            <a:headEnd type="none" w="sm" len="sm"/>
            <a:tailEnd type="none" w="sm" len="sm"/>
          </a:ln>
        </p:spPr>
        <p:txBody>
          <a:bodyPr>
            <a:spAutoFit/>
          </a:bodyPr>
          <a:lstStyle/>
          <a:p>
            <a:pPr>
              <a:spcBef>
                <a:spcPct val="50000"/>
              </a:spcBef>
            </a:pPr>
            <a:r>
              <a:rPr lang="en-US" sz="1000">
                <a:solidFill>
                  <a:srgbClr val="FF0000"/>
                </a:solidFill>
                <a:latin typeface="Rockwell" pitchFamily="18" charset="0"/>
              </a:rPr>
              <a:t>VFO knob</a:t>
            </a:r>
          </a:p>
        </p:txBody>
      </p:sp>
      <p:sp>
        <p:nvSpPr>
          <p:cNvPr id="672781" name="Text Box 13"/>
          <p:cNvSpPr txBox="1">
            <a:spLocks noChangeArrowheads="1"/>
          </p:cNvSpPr>
          <p:nvPr/>
        </p:nvSpPr>
        <p:spPr bwMode="auto">
          <a:xfrm>
            <a:off x="7683500" y="5195888"/>
            <a:ext cx="1460500" cy="244475"/>
          </a:xfrm>
          <a:prstGeom prst="rect">
            <a:avLst/>
          </a:prstGeom>
          <a:noFill/>
          <a:ln w="12700" cap="sq">
            <a:noFill/>
            <a:miter lim="800000"/>
            <a:headEnd type="none" w="sm" len="sm"/>
            <a:tailEnd type="none" w="sm" len="sm"/>
          </a:ln>
        </p:spPr>
        <p:txBody>
          <a:bodyPr>
            <a:spAutoFit/>
          </a:bodyPr>
          <a:lstStyle/>
          <a:p>
            <a:pPr>
              <a:spcBef>
                <a:spcPct val="50000"/>
              </a:spcBef>
            </a:pPr>
            <a:r>
              <a:rPr lang="en-US" sz="1000">
                <a:solidFill>
                  <a:srgbClr val="FF0000"/>
                </a:solidFill>
                <a:latin typeface="Rockwell" pitchFamily="18" charset="0"/>
              </a:rPr>
              <a:t>Mic Keypad</a:t>
            </a:r>
          </a:p>
        </p:txBody>
      </p:sp>
      <p:sp>
        <p:nvSpPr>
          <p:cNvPr id="1370121" name="Line 9"/>
          <p:cNvSpPr>
            <a:spLocks noChangeShapeType="1"/>
          </p:cNvSpPr>
          <p:nvPr/>
        </p:nvSpPr>
        <p:spPr bwMode="auto">
          <a:xfrm flipH="1">
            <a:off x="4495800" y="5080000"/>
            <a:ext cx="730250" cy="0"/>
          </a:xfrm>
          <a:prstGeom prst="line">
            <a:avLst/>
          </a:prstGeom>
          <a:noFill/>
          <a:ln w="50800" cap="sq">
            <a:solidFill>
              <a:srgbClr val="FF0000"/>
            </a:solidFill>
            <a:round/>
            <a:headEnd type="none" w="sm" len="sm"/>
            <a:tailEnd type="triangle" w="sm" len="sm"/>
          </a:ln>
          <a:effectLst/>
        </p:spPr>
        <p:txBody>
          <a:bodyPr wrap="none"/>
          <a:lstStyle/>
          <a:p>
            <a:endParaRPr lang="en-US"/>
          </a:p>
        </p:txBody>
      </p:sp>
      <p:sp>
        <p:nvSpPr>
          <p:cNvPr id="1370122" name="Line 10"/>
          <p:cNvSpPr>
            <a:spLocks noChangeShapeType="1"/>
          </p:cNvSpPr>
          <p:nvPr/>
        </p:nvSpPr>
        <p:spPr bwMode="auto">
          <a:xfrm flipH="1" flipV="1">
            <a:off x="7029450" y="5080000"/>
            <a:ext cx="922338" cy="38100"/>
          </a:xfrm>
          <a:prstGeom prst="line">
            <a:avLst/>
          </a:prstGeom>
          <a:noFill/>
          <a:ln w="50800" cap="sq">
            <a:solidFill>
              <a:srgbClr val="FF0000"/>
            </a:solidFill>
            <a:round/>
            <a:headEnd type="none" w="sm" len="sm"/>
            <a:tailEnd type="triangle" w="sm" len="sm"/>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72771">
                                            <p:txEl>
                                              <p:pRg st="0" end="0"/>
                                            </p:txEl>
                                          </p:spTgt>
                                        </p:tgtEl>
                                        <p:attrNameLst>
                                          <p:attrName>style.visibility</p:attrName>
                                        </p:attrNameLst>
                                      </p:cBhvr>
                                      <p:to>
                                        <p:strVal val="visible"/>
                                      </p:to>
                                    </p:set>
                                    <p:animEffect transition="in" filter="wipe(up)">
                                      <p:cBhvr>
                                        <p:cTn id="7" dur="500"/>
                                        <p:tgtEl>
                                          <p:spTgt spid="67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72771">
                                            <p:txEl>
                                              <p:pRg st="2" end="2"/>
                                            </p:txEl>
                                          </p:spTgt>
                                        </p:tgtEl>
                                        <p:attrNameLst>
                                          <p:attrName>style.visibility</p:attrName>
                                        </p:attrNameLst>
                                      </p:cBhvr>
                                      <p:to>
                                        <p:strVal val="visible"/>
                                      </p:to>
                                    </p:set>
                                    <p:animEffect transition="in" filter="wipe(left)">
                                      <p:cBhvr>
                                        <p:cTn id="12" dur="500"/>
                                        <p:tgtEl>
                                          <p:spTgt spid="6727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72771">
                                            <p:txEl>
                                              <p:pRg st="3" end="3"/>
                                            </p:txEl>
                                          </p:spTgt>
                                        </p:tgtEl>
                                        <p:attrNameLst>
                                          <p:attrName>style.visibility</p:attrName>
                                        </p:attrNameLst>
                                      </p:cBhvr>
                                      <p:to>
                                        <p:strVal val="visible"/>
                                      </p:to>
                                    </p:set>
                                    <p:animEffect transition="in" filter="wipe(left)">
                                      <p:cBhvr>
                                        <p:cTn id="17" dur="500"/>
                                        <p:tgtEl>
                                          <p:spTgt spid="67277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15045"/>
                                        </p:tgtEl>
                                        <p:attrNameLst>
                                          <p:attrName>style.visibility</p:attrName>
                                        </p:attrNameLst>
                                      </p:cBhvr>
                                      <p:to>
                                        <p:strVal val="visible"/>
                                      </p:to>
                                    </p:set>
                                    <p:animEffect transition="in" filter="wipe(down)">
                                      <p:cBhvr>
                                        <p:cTn id="22" dur="500"/>
                                        <p:tgtEl>
                                          <p:spTgt spid="215045"/>
                                        </p:tgtEl>
                                      </p:cBhvr>
                                    </p:animEffect>
                                  </p:childTnLst>
                                </p:cTn>
                              </p:par>
                            </p:childTnLst>
                          </p:cTn>
                        </p:par>
                        <p:par>
                          <p:cTn id="23" fill="hold" nodeType="afterGroup">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72778"/>
                                        </p:tgtEl>
                                        <p:attrNameLst>
                                          <p:attrName>style.visibility</p:attrName>
                                        </p:attrNameLst>
                                      </p:cBhvr>
                                      <p:to>
                                        <p:strVal val="visible"/>
                                      </p:to>
                                    </p:set>
                                    <p:animEffect transition="in" filter="wipe(right)">
                                      <p:cBhvr>
                                        <p:cTn id="26" dur="500"/>
                                        <p:tgtEl>
                                          <p:spTgt spid="672778"/>
                                        </p:tgtEl>
                                      </p:cBhvr>
                                    </p:animEffect>
                                  </p:childTnLst>
                                </p:cTn>
                              </p:par>
                            </p:childTnLst>
                          </p:cTn>
                        </p:par>
                        <p:par>
                          <p:cTn id="27" fill="hold" nodeType="afterGroup">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1370121"/>
                                        </p:tgtEl>
                                        <p:attrNameLst>
                                          <p:attrName>style.visibility</p:attrName>
                                        </p:attrNameLst>
                                      </p:cBhvr>
                                      <p:to>
                                        <p:strVal val="visible"/>
                                      </p:to>
                                    </p:set>
                                    <p:animEffect transition="in" filter="wipe(right)">
                                      <p:cBhvr>
                                        <p:cTn id="30" dur="500"/>
                                        <p:tgtEl>
                                          <p:spTgt spid="1370121"/>
                                        </p:tgtEl>
                                      </p:cBhvr>
                                    </p:animEffect>
                                  </p:childTnLst>
                                </p:cTn>
                              </p:par>
                            </p:childTnLst>
                          </p:cTn>
                        </p:par>
                        <p:par>
                          <p:cTn id="31" fill="hold" nodeType="afterGroup">
                            <p:stCondLst>
                              <p:cond delay="1500"/>
                            </p:stCondLst>
                            <p:childTnLst>
                              <p:par>
                                <p:cTn id="32" presetID="22" presetClass="entr" presetSubtype="4" fill="hold" nodeType="afterEffect">
                                  <p:stCondLst>
                                    <p:cond delay="0"/>
                                  </p:stCondLst>
                                  <p:childTnLst>
                                    <p:set>
                                      <p:cBhvr>
                                        <p:cTn id="33" dur="1" fill="hold">
                                          <p:stCondLst>
                                            <p:cond delay="0"/>
                                          </p:stCondLst>
                                        </p:cTn>
                                        <p:tgtEl>
                                          <p:spTgt spid="215048"/>
                                        </p:tgtEl>
                                        <p:attrNameLst>
                                          <p:attrName>style.visibility</p:attrName>
                                        </p:attrNameLst>
                                      </p:cBhvr>
                                      <p:to>
                                        <p:strVal val="visible"/>
                                      </p:to>
                                    </p:set>
                                    <p:animEffect transition="in" filter="wipe(down)">
                                      <p:cBhvr>
                                        <p:cTn id="34" dur="500"/>
                                        <p:tgtEl>
                                          <p:spTgt spid="21504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72781"/>
                                        </p:tgtEl>
                                        <p:attrNameLst>
                                          <p:attrName>style.visibility</p:attrName>
                                        </p:attrNameLst>
                                      </p:cBhvr>
                                      <p:to>
                                        <p:strVal val="visible"/>
                                      </p:to>
                                    </p:set>
                                    <p:animEffect transition="in" filter="wipe(down)">
                                      <p:cBhvr>
                                        <p:cTn id="37" dur="1000"/>
                                        <p:tgtEl>
                                          <p:spTgt spid="672781"/>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370122"/>
                                        </p:tgtEl>
                                        <p:attrNameLst>
                                          <p:attrName>style.visibility</p:attrName>
                                        </p:attrNameLst>
                                      </p:cBhvr>
                                      <p:to>
                                        <p:strVal val="visible"/>
                                      </p:to>
                                    </p:set>
                                    <p:animEffect transition="in" filter="wipe(right)">
                                      <p:cBhvr>
                                        <p:cTn id="40" dur="1000"/>
                                        <p:tgtEl>
                                          <p:spTgt spid="1370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8" grpId="0"/>
      <p:bldP spid="672781" grpId="0"/>
      <p:bldP spid="1370121" grpId="0" animBg="1"/>
      <p:bldP spid="1370122"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3"/>
          <p:cNvSpPr>
            <a:spLocks noGrp="1"/>
          </p:cNvSpPr>
          <p:nvPr>
            <p:ph type="sldNum" sz="quarter" idx="12"/>
          </p:nvPr>
        </p:nvSpPr>
        <p:spPr>
          <a:noFill/>
          <a:ln>
            <a:miter lim="800000"/>
            <a:headEnd/>
            <a:tailEnd/>
          </a:ln>
        </p:spPr>
        <p:txBody>
          <a:bodyPr/>
          <a:lstStyle/>
          <a:p>
            <a:fld id="{F25FDA8A-4474-4A6A-A3E1-C9458463872D}" type="slidenum">
              <a:rPr lang="en-US"/>
              <a:pPr/>
              <a:t>213</a:t>
            </a:fld>
            <a:endParaRPr lang="en-US"/>
          </a:p>
        </p:txBody>
      </p:sp>
      <p:sp>
        <p:nvSpPr>
          <p:cNvPr id="22016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BAA1BF9-4755-4D47-8197-8EC95164B8D8}" type="slidenum">
              <a:rPr lang="en-US" sz="1400">
                <a:latin typeface="Times New Roman" pitchFamily="18" charset="0"/>
              </a:rPr>
              <a:pPr algn="r"/>
              <a:t>213</a:t>
            </a:fld>
            <a:endParaRPr lang="en-US" sz="1400">
              <a:latin typeface="Times New Roman" pitchFamily="18" charset="0"/>
            </a:endParaRPr>
          </a:p>
        </p:txBody>
      </p:sp>
      <p:sp>
        <p:nvSpPr>
          <p:cNvPr id="220164" name="Rectangle 2"/>
          <p:cNvSpPr>
            <a:spLocks noGrp="1" noChangeArrowheads="1"/>
          </p:cNvSpPr>
          <p:nvPr>
            <p:ph type="title" idx="4294967295"/>
          </p:nvPr>
        </p:nvSpPr>
        <p:spPr>
          <a:xfrm>
            <a:off x="231775" y="395288"/>
            <a:ext cx="8680450" cy="614362"/>
          </a:xfrm>
        </p:spPr>
        <p:txBody>
          <a:bodyPr/>
          <a:lstStyle/>
          <a:p>
            <a:pPr eaLnBrk="1" hangingPunct="1"/>
            <a:r>
              <a:rPr lang="en-US" sz="2200" b="1" smtClean="0">
                <a:latin typeface="Rockwell" pitchFamily="18" charset="0"/>
              </a:rPr>
              <a:t>T4B: </a:t>
            </a:r>
            <a:r>
              <a:rPr lang="en-US" sz="1600" b="1" smtClean="0"/>
              <a:t>	Operating controls; tuning, use of filters, squelch, AGC, repeater offset, 	memory 	channels         	</a:t>
            </a:r>
          </a:p>
        </p:txBody>
      </p:sp>
      <p:sp>
        <p:nvSpPr>
          <p:cNvPr id="672771" name="Rectangle 3"/>
          <p:cNvSpPr>
            <a:spLocks noGrp="1" noChangeArrowheads="1"/>
          </p:cNvSpPr>
          <p:nvPr>
            <p:ph type="body" idx="4294967295"/>
          </p:nvPr>
        </p:nvSpPr>
        <p:spPr>
          <a:xfrm>
            <a:off x="155575" y="1470025"/>
            <a:ext cx="8642350" cy="4962525"/>
          </a:xfrm>
        </p:spPr>
        <p:txBody>
          <a:bodyPr/>
          <a:lstStyle/>
          <a:p>
            <a:pPr lvl="1" eaLnBrk="1" hangingPunct="1"/>
            <a:r>
              <a:rPr lang="en-US" sz="1200" smtClean="0">
                <a:latin typeface="Rockwell" pitchFamily="18" charset="0"/>
              </a:rPr>
              <a:t>T4B3</a:t>
            </a:r>
            <a:r>
              <a:rPr lang="en-US" sz="2000" smtClean="0">
                <a:latin typeface="Rockwell" pitchFamily="18" charset="0"/>
              </a:rPr>
              <a:t>  The purpose of the squelch control on a transceiver is to mute receiver output noise when no signal is being received.</a:t>
            </a:r>
          </a:p>
          <a:p>
            <a:pPr lvl="3" eaLnBrk="1" hangingPunct="1"/>
            <a:r>
              <a:rPr lang="en-US" sz="1400" smtClean="0">
                <a:solidFill>
                  <a:srgbClr val="FF0000"/>
                </a:solidFill>
                <a:latin typeface="Rockwell" pitchFamily="18" charset="0"/>
              </a:rPr>
              <a:t>Squelch control silences the background noise</a:t>
            </a:r>
          </a:p>
          <a:p>
            <a:pPr lvl="3" eaLnBrk="1" hangingPunct="1"/>
            <a:endParaRPr lang="en-US" sz="1400" smtClean="0">
              <a:solidFill>
                <a:srgbClr val="FF0000"/>
              </a:solidFill>
              <a:latin typeface="Rockwell" pitchFamily="18" charset="0"/>
            </a:endParaRPr>
          </a:p>
          <a:p>
            <a:pPr lvl="3" eaLnBrk="1" hangingPunct="1"/>
            <a:endParaRPr lang="en-US" sz="1400" smtClean="0">
              <a:solidFill>
                <a:srgbClr val="FF0000"/>
              </a:solidFill>
              <a:latin typeface="Rockwell" pitchFamily="18" charset="0"/>
            </a:endParaRPr>
          </a:p>
          <a:p>
            <a:pPr lvl="3" eaLnBrk="1" hangingPunct="1"/>
            <a:endParaRPr lang="en-US" sz="1400" smtClean="0">
              <a:solidFill>
                <a:srgbClr val="FF0000"/>
              </a:solidFill>
              <a:latin typeface="Rockwell" pitchFamily="18" charset="0"/>
            </a:endParaRPr>
          </a:p>
          <a:p>
            <a:pPr lvl="3" eaLnBrk="1" hangingPunct="1"/>
            <a:endParaRPr lang="en-US" sz="1400" smtClean="0">
              <a:solidFill>
                <a:srgbClr val="FF0000"/>
              </a:solidFill>
              <a:latin typeface="Rockwell" pitchFamily="18" charset="0"/>
            </a:endParaRPr>
          </a:p>
          <a:p>
            <a:pPr lvl="3" eaLnBrk="1" hangingPunct="1"/>
            <a:endParaRPr lang="en-US" sz="1400" smtClean="0">
              <a:solidFill>
                <a:srgbClr val="FF0000"/>
              </a:solidFill>
              <a:latin typeface="Rockwell" pitchFamily="18" charset="0"/>
            </a:endParaRPr>
          </a:p>
          <a:p>
            <a:pPr lvl="3" eaLnBrk="1" hangingPunct="1"/>
            <a:endParaRPr lang="en-US" sz="1400" smtClean="0">
              <a:solidFill>
                <a:srgbClr val="FF0000"/>
              </a:solidFill>
              <a:latin typeface="Rockwell" pitchFamily="18" charset="0"/>
            </a:endParaRPr>
          </a:p>
          <a:p>
            <a:pPr lvl="1" eaLnBrk="1" hangingPunct="1"/>
            <a:r>
              <a:rPr lang="en-US" sz="1200" smtClean="0">
                <a:latin typeface="Rockwell" pitchFamily="18" charset="0"/>
              </a:rPr>
              <a:t>T4B4</a:t>
            </a:r>
            <a:r>
              <a:rPr lang="en-US" sz="2000" smtClean="0">
                <a:latin typeface="Rockwell" pitchFamily="18" charset="0"/>
              </a:rPr>
              <a:t>  Quick access to a favorite frequency on your transceiver can be done by storing the frequency in a memory channel.</a:t>
            </a:r>
          </a:p>
          <a:p>
            <a:pPr lvl="1" eaLnBrk="1" hangingPunct="1"/>
            <a:endParaRPr lang="en-US" sz="2000" smtClean="0">
              <a:latin typeface="Rockwell" pitchFamily="18" charset="0"/>
            </a:endParaRPr>
          </a:p>
          <a:p>
            <a:pPr lvl="3" eaLnBrk="1" hangingPunct="1"/>
            <a:endParaRPr lang="en-US" sz="1400" smtClean="0">
              <a:solidFill>
                <a:srgbClr val="FF0000"/>
              </a:solidFill>
              <a:latin typeface="Rockwell" pitchFamily="18" charset="0"/>
            </a:endParaRPr>
          </a:p>
        </p:txBody>
      </p:sp>
      <p:pic>
        <p:nvPicPr>
          <p:cNvPr id="232453" name="Picture 5"/>
          <p:cNvPicPr>
            <a:picLocks noChangeAspect="1" noChangeArrowheads="1"/>
          </p:cNvPicPr>
          <p:nvPr/>
        </p:nvPicPr>
        <p:blipFill>
          <a:blip r:embed="rId2" cstate="print"/>
          <a:srcRect/>
          <a:stretch>
            <a:fillRect/>
          </a:stretch>
        </p:blipFill>
        <p:spPr bwMode="auto">
          <a:xfrm>
            <a:off x="3151188" y="2506663"/>
            <a:ext cx="2624137" cy="1312862"/>
          </a:xfrm>
          <a:prstGeom prst="rect">
            <a:avLst/>
          </a:prstGeom>
          <a:noFill/>
          <a:ln w="12700" cap="sq">
            <a:noFill/>
            <a:miter lim="800000"/>
            <a:headEnd type="none" w="sm" len="sm"/>
            <a:tailEnd type="none" w="sm" len="sm"/>
          </a:ln>
        </p:spPr>
      </p:pic>
      <p:sp>
        <p:nvSpPr>
          <p:cNvPr id="672779" name="Text Box 11"/>
          <p:cNvSpPr txBox="1">
            <a:spLocks noChangeArrowheads="1"/>
          </p:cNvSpPr>
          <p:nvPr/>
        </p:nvSpPr>
        <p:spPr bwMode="auto">
          <a:xfrm>
            <a:off x="7145338" y="3044825"/>
            <a:ext cx="1460500"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squelch control</a:t>
            </a:r>
          </a:p>
        </p:txBody>
      </p:sp>
      <p:sp>
        <p:nvSpPr>
          <p:cNvPr id="672780" name="Text Box 12"/>
          <p:cNvSpPr txBox="1">
            <a:spLocks noChangeArrowheads="1"/>
          </p:cNvSpPr>
          <p:nvPr/>
        </p:nvSpPr>
        <p:spPr bwMode="auto">
          <a:xfrm>
            <a:off x="615950" y="3006725"/>
            <a:ext cx="1460500"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squelch control</a:t>
            </a:r>
          </a:p>
        </p:txBody>
      </p:sp>
      <p:sp>
        <p:nvSpPr>
          <p:cNvPr id="1371144" name="Line 8"/>
          <p:cNvSpPr>
            <a:spLocks noChangeShapeType="1"/>
          </p:cNvSpPr>
          <p:nvPr/>
        </p:nvSpPr>
        <p:spPr bwMode="auto">
          <a:xfrm>
            <a:off x="1884363" y="3160713"/>
            <a:ext cx="1420812" cy="0"/>
          </a:xfrm>
          <a:prstGeom prst="line">
            <a:avLst/>
          </a:prstGeom>
          <a:noFill/>
          <a:ln w="50800" cap="sq">
            <a:solidFill>
              <a:srgbClr val="FF0000"/>
            </a:solidFill>
            <a:round/>
            <a:headEnd type="none" w="sm" len="sm"/>
            <a:tailEnd type="triangle" w="sm" len="sm"/>
          </a:ln>
          <a:effectLst/>
        </p:spPr>
        <p:txBody>
          <a:bodyPr wrap="none"/>
          <a:lstStyle/>
          <a:p>
            <a:endParaRPr lang="en-US"/>
          </a:p>
        </p:txBody>
      </p:sp>
      <p:sp>
        <p:nvSpPr>
          <p:cNvPr id="1371145" name="Line 9"/>
          <p:cNvSpPr>
            <a:spLocks noChangeShapeType="1"/>
          </p:cNvSpPr>
          <p:nvPr/>
        </p:nvSpPr>
        <p:spPr bwMode="auto">
          <a:xfrm flipH="1">
            <a:off x="5570538" y="3198813"/>
            <a:ext cx="1574800" cy="0"/>
          </a:xfrm>
          <a:prstGeom prst="line">
            <a:avLst/>
          </a:prstGeom>
          <a:noFill/>
          <a:ln w="50800" cap="sq">
            <a:solidFill>
              <a:srgbClr val="FF0000"/>
            </a:solidFill>
            <a:round/>
            <a:headEnd type="none" w="sm" len="sm"/>
            <a:tailEnd type="triangle" w="sm" len="sm"/>
          </a:ln>
          <a:effectLst/>
        </p:spPr>
        <p:txBody>
          <a:bodyPr wrap="none"/>
          <a:lstStyle/>
          <a:p>
            <a:endParaRPr lang="en-US"/>
          </a:p>
        </p:txBody>
      </p:sp>
      <p:sp>
        <p:nvSpPr>
          <p:cNvPr id="662533" name="Text Box 5"/>
          <p:cNvSpPr txBox="1">
            <a:spLocks noChangeArrowheads="1"/>
          </p:cNvSpPr>
          <p:nvPr/>
        </p:nvSpPr>
        <p:spPr bwMode="auto">
          <a:xfrm>
            <a:off x="4648200" y="5426075"/>
            <a:ext cx="2611438" cy="1069975"/>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With a transceiver (HT) like one of these, you can hold your ham station in the palm of your hand.</a:t>
            </a:r>
          </a:p>
        </p:txBody>
      </p:sp>
      <p:pic>
        <p:nvPicPr>
          <p:cNvPr id="1371147" name="Picture 11" descr="2 HT's"/>
          <p:cNvPicPr>
            <a:picLocks noChangeAspect="1" noChangeArrowheads="1"/>
          </p:cNvPicPr>
          <p:nvPr/>
        </p:nvPicPr>
        <p:blipFill>
          <a:blip r:embed="rId3" cstate="print"/>
          <a:srcRect/>
          <a:stretch>
            <a:fillRect/>
          </a:stretch>
        </p:blipFill>
        <p:spPr bwMode="auto">
          <a:xfrm>
            <a:off x="1692275" y="4735513"/>
            <a:ext cx="2682875"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72771">
                                            <p:txEl>
                                              <p:pRg st="0" end="0"/>
                                            </p:txEl>
                                          </p:spTgt>
                                        </p:tgtEl>
                                        <p:attrNameLst>
                                          <p:attrName>style.visibility</p:attrName>
                                        </p:attrNameLst>
                                      </p:cBhvr>
                                      <p:to>
                                        <p:strVal val="visible"/>
                                      </p:to>
                                    </p:set>
                                    <p:animEffect transition="in" filter="wipe(up)">
                                      <p:cBhvr>
                                        <p:cTn id="7" dur="500"/>
                                        <p:tgtEl>
                                          <p:spTgt spid="67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72771">
                                            <p:txEl>
                                              <p:pRg st="1" end="1"/>
                                            </p:txEl>
                                          </p:spTgt>
                                        </p:tgtEl>
                                        <p:attrNameLst>
                                          <p:attrName>style.visibility</p:attrName>
                                        </p:attrNameLst>
                                      </p:cBhvr>
                                      <p:to>
                                        <p:strVal val="visible"/>
                                      </p:to>
                                    </p:set>
                                    <p:animEffect transition="in" filter="wipe(left)">
                                      <p:cBhvr>
                                        <p:cTn id="12" dur="500"/>
                                        <p:tgtEl>
                                          <p:spTgt spid="67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2453"/>
                                        </p:tgtEl>
                                        <p:attrNameLst>
                                          <p:attrName>style.visibility</p:attrName>
                                        </p:attrNameLst>
                                      </p:cBhvr>
                                      <p:to>
                                        <p:strVal val="visible"/>
                                      </p:to>
                                    </p:set>
                                    <p:animEffect transition="in" filter="dissolve">
                                      <p:cBhvr>
                                        <p:cTn id="17" dur="500"/>
                                        <p:tgtEl>
                                          <p:spTgt spid="23245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72780"/>
                                        </p:tgtEl>
                                        <p:attrNameLst>
                                          <p:attrName>style.visibility</p:attrName>
                                        </p:attrNameLst>
                                      </p:cBhvr>
                                      <p:to>
                                        <p:strVal val="visible"/>
                                      </p:to>
                                    </p:set>
                                    <p:animEffect transition="in" filter="wipe(left)">
                                      <p:cBhvr>
                                        <p:cTn id="20" dur="500"/>
                                        <p:tgtEl>
                                          <p:spTgt spid="67278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71144"/>
                                        </p:tgtEl>
                                        <p:attrNameLst>
                                          <p:attrName>style.visibility</p:attrName>
                                        </p:attrNameLst>
                                      </p:cBhvr>
                                      <p:to>
                                        <p:strVal val="visible"/>
                                      </p:to>
                                    </p:set>
                                    <p:animEffect transition="in" filter="wipe(left)">
                                      <p:cBhvr>
                                        <p:cTn id="23" dur="500"/>
                                        <p:tgtEl>
                                          <p:spTgt spid="1371144"/>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672779"/>
                                        </p:tgtEl>
                                        <p:attrNameLst>
                                          <p:attrName>style.visibility</p:attrName>
                                        </p:attrNameLst>
                                      </p:cBhvr>
                                      <p:to>
                                        <p:strVal val="visible"/>
                                      </p:to>
                                    </p:set>
                                    <p:animEffect transition="in" filter="wipe(right)">
                                      <p:cBhvr>
                                        <p:cTn id="26" dur="500"/>
                                        <p:tgtEl>
                                          <p:spTgt spid="672779"/>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371145"/>
                                        </p:tgtEl>
                                        <p:attrNameLst>
                                          <p:attrName>style.visibility</p:attrName>
                                        </p:attrNameLst>
                                      </p:cBhvr>
                                      <p:to>
                                        <p:strVal val="visible"/>
                                      </p:to>
                                    </p:set>
                                    <p:animEffect transition="in" filter="wipe(right)">
                                      <p:cBhvr>
                                        <p:cTn id="29" dur="500"/>
                                        <p:tgtEl>
                                          <p:spTgt spid="137114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672771">
                                            <p:txEl>
                                              <p:pRg st="8" end="8"/>
                                            </p:txEl>
                                          </p:spTgt>
                                        </p:tgtEl>
                                        <p:attrNameLst>
                                          <p:attrName>style.visibility</p:attrName>
                                        </p:attrNameLst>
                                      </p:cBhvr>
                                      <p:to>
                                        <p:strVal val="visible"/>
                                      </p:to>
                                    </p:set>
                                    <p:animEffect transition="in" filter="wipe(left)">
                                      <p:cBhvr>
                                        <p:cTn id="34" dur="500"/>
                                        <p:tgtEl>
                                          <p:spTgt spid="672771">
                                            <p:txEl>
                                              <p:pRg st="8" end="8"/>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62533"/>
                                        </p:tgtEl>
                                        <p:attrNameLst>
                                          <p:attrName>style.visibility</p:attrName>
                                        </p:attrNameLst>
                                      </p:cBhvr>
                                      <p:to>
                                        <p:strVal val="visible"/>
                                      </p:to>
                                    </p:set>
                                    <p:animEffect transition="in" filter="wipe(down)">
                                      <p:cBhvr>
                                        <p:cTn id="39" dur="500"/>
                                        <p:tgtEl>
                                          <p:spTgt spid="662533"/>
                                        </p:tgtEl>
                                      </p:cBhvr>
                                    </p:animEffect>
                                  </p:childTnLst>
                                </p:cTn>
                              </p:par>
                              <p:par>
                                <p:cTn id="40" presetID="22" presetClass="entr" presetSubtype="4" fill="hold" nodeType="withEffect">
                                  <p:stCondLst>
                                    <p:cond delay="0"/>
                                  </p:stCondLst>
                                  <p:childTnLst>
                                    <p:set>
                                      <p:cBhvr>
                                        <p:cTn id="41" dur="1" fill="hold">
                                          <p:stCondLst>
                                            <p:cond delay="0"/>
                                          </p:stCondLst>
                                        </p:cTn>
                                        <p:tgtEl>
                                          <p:spTgt spid="1371147"/>
                                        </p:tgtEl>
                                        <p:attrNameLst>
                                          <p:attrName>style.visibility</p:attrName>
                                        </p:attrNameLst>
                                      </p:cBhvr>
                                      <p:to>
                                        <p:strVal val="visible"/>
                                      </p:to>
                                    </p:set>
                                    <p:animEffect transition="in" filter="wipe(down)">
                                      <p:cBhvr>
                                        <p:cTn id="42" dur="500"/>
                                        <p:tgtEl>
                                          <p:spTgt spid="137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9" grpId="0"/>
      <p:bldP spid="672780" grpId="0"/>
      <p:bldP spid="1371144" grpId="0" animBg="1"/>
      <p:bldP spid="1371145" grpId="0" animBg="1"/>
      <p:bldP spid="662533"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Number Placeholder 3"/>
          <p:cNvSpPr>
            <a:spLocks noGrp="1"/>
          </p:cNvSpPr>
          <p:nvPr>
            <p:ph type="sldNum" sz="quarter" idx="12"/>
          </p:nvPr>
        </p:nvSpPr>
        <p:spPr>
          <a:noFill/>
          <a:ln>
            <a:miter lim="800000"/>
            <a:headEnd/>
            <a:tailEnd/>
          </a:ln>
        </p:spPr>
        <p:txBody>
          <a:bodyPr/>
          <a:lstStyle/>
          <a:p>
            <a:fld id="{E9ECC492-FC4F-44E2-A869-1D4F7CA4AF31}" type="slidenum">
              <a:rPr lang="en-US"/>
              <a:pPr/>
              <a:t>214</a:t>
            </a:fld>
            <a:endParaRPr lang="en-US"/>
          </a:p>
        </p:txBody>
      </p:sp>
      <p:sp>
        <p:nvSpPr>
          <p:cNvPr id="22118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63131AE-D091-4363-A7A2-89E4943F4250}" type="slidenum">
              <a:rPr lang="en-US" sz="1400">
                <a:latin typeface="Times New Roman" pitchFamily="18" charset="0"/>
              </a:rPr>
              <a:pPr algn="r"/>
              <a:t>214</a:t>
            </a:fld>
            <a:endParaRPr lang="en-US" sz="1400">
              <a:latin typeface="Times New Roman" pitchFamily="18" charset="0"/>
            </a:endParaRPr>
          </a:p>
        </p:txBody>
      </p:sp>
      <p:sp>
        <p:nvSpPr>
          <p:cNvPr id="221188" name="Rectangle 2"/>
          <p:cNvSpPr>
            <a:spLocks noGrp="1" noChangeArrowheads="1"/>
          </p:cNvSpPr>
          <p:nvPr>
            <p:ph type="title" idx="4294967295"/>
          </p:nvPr>
        </p:nvSpPr>
        <p:spPr>
          <a:xfrm>
            <a:off x="231775" y="357188"/>
            <a:ext cx="8912225" cy="614362"/>
          </a:xfrm>
        </p:spPr>
        <p:txBody>
          <a:bodyPr/>
          <a:lstStyle/>
          <a:p>
            <a:pPr eaLnBrk="1" hangingPunct="1"/>
            <a:r>
              <a:rPr lang="en-US" sz="2200" b="1" smtClean="0">
                <a:latin typeface="Rockwell" pitchFamily="18" charset="0"/>
              </a:rPr>
              <a:t>T4B: </a:t>
            </a:r>
            <a:r>
              <a:rPr lang="en-US" sz="1600" b="1" smtClean="0"/>
              <a:t>	Operating controls; tuning, use of filters, squelch, AGC, repeater offset, 	memory 	channels         	</a:t>
            </a:r>
          </a:p>
        </p:txBody>
      </p:sp>
      <p:sp>
        <p:nvSpPr>
          <p:cNvPr id="946179"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T4B5</a:t>
            </a:r>
            <a:r>
              <a:rPr lang="en-US" sz="2000" smtClean="0">
                <a:latin typeface="Rockwell" pitchFamily="18" charset="0"/>
              </a:rPr>
              <a:t> Turning on the noise blanker would reduce ignition interference to a receiver.</a:t>
            </a:r>
          </a:p>
          <a:p>
            <a:pPr lvl="2" eaLnBrk="1" hangingPunct="1"/>
            <a:r>
              <a:rPr lang="en-US" sz="1600" smtClean="0">
                <a:solidFill>
                  <a:srgbClr val="FF0000"/>
                </a:solidFill>
                <a:latin typeface="Rockwell" pitchFamily="18" charset="0"/>
              </a:rPr>
              <a:t>Not on common FM handheld or mobile FM radios</a:t>
            </a:r>
          </a:p>
          <a:p>
            <a:pPr lvl="2" eaLnBrk="1" hangingPunct="1"/>
            <a:r>
              <a:rPr lang="en-US" sz="1600" smtClean="0">
                <a:solidFill>
                  <a:srgbClr val="FF0000"/>
                </a:solidFill>
                <a:latin typeface="Rockwell" pitchFamily="18" charset="0"/>
              </a:rPr>
              <a:t>On bigger high-frequency, multi-mode tranceiver</a:t>
            </a:r>
          </a:p>
          <a:p>
            <a:pPr lvl="1" eaLnBrk="1" hangingPunct="1"/>
            <a:endParaRPr lang="en-US" sz="1600" smtClean="0">
              <a:solidFill>
                <a:srgbClr val="FF0000"/>
              </a:solidFill>
              <a:latin typeface="Rockwell" pitchFamily="18" charset="0"/>
            </a:endParaRPr>
          </a:p>
        </p:txBody>
      </p:sp>
      <p:pic>
        <p:nvPicPr>
          <p:cNvPr id="946180" name="Picture 5" descr="NB"/>
          <p:cNvPicPr>
            <a:picLocks noChangeAspect="1" noChangeArrowheads="1"/>
          </p:cNvPicPr>
          <p:nvPr/>
        </p:nvPicPr>
        <p:blipFill>
          <a:blip r:embed="rId2" cstate="print"/>
          <a:srcRect/>
          <a:stretch>
            <a:fillRect/>
          </a:stretch>
        </p:blipFill>
        <p:spPr bwMode="auto">
          <a:xfrm>
            <a:off x="1116013" y="3275013"/>
            <a:ext cx="3417887" cy="2344737"/>
          </a:xfrm>
          <a:prstGeom prst="rect">
            <a:avLst/>
          </a:prstGeom>
          <a:noFill/>
          <a:ln w="9525">
            <a:noFill/>
            <a:miter lim="800000"/>
            <a:headEnd/>
            <a:tailEnd/>
          </a:ln>
        </p:spPr>
      </p:pic>
      <p:sp>
        <p:nvSpPr>
          <p:cNvPr id="946181" name="Line 5"/>
          <p:cNvSpPr>
            <a:spLocks noChangeShapeType="1"/>
          </p:cNvSpPr>
          <p:nvPr/>
        </p:nvSpPr>
        <p:spPr bwMode="auto">
          <a:xfrm flipH="1" flipV="1">
            <a:off x="2805113" y="4311650"/>
            <a:ext cx="730250" cy="1844675"/>
          </a:xfrm>
          <a:prstGeom prst="line">
            <a:avLst/>
          </a:prstGeom>
          <a:noFill/>
          <a:ln w="38100" cap="sq">
            <a:solidFill>
              <a:srgbClr val="FF0000"/>
            </a:solidFill>
            <a:round/>
            <a:headEnd type="none" w="sm" len="sm"/>
            <a:tailEnd type="triangle" w="med" len="med"/>
          </a:ln>
        </p:spPr>
        <p:txBody>
          <a:bodyPr wrap="none"/>
          <a:lstStyle/>
          <a:p>
            <a:endParaRPr lang="en-US"/>
          </a:p>
        </p:txBody>
      </p:sp>
      <p:sp>
        <p:nvSpPr>
          <p:cNvPr id="946182" name="Line 6"/>
          <p:cNvSpPr>
            <a:spLocks noChangeShapeType="1"/>
          </p:cNvSpPr>
          <p:nvPr/>
        </p:nvSpPr>
        <p:spPr bwMode="auto">
          <a:xfrm>
            <a:off x="3535363" y="6156325"/>
            <a:ext cx="1651000" cy="0"/>
          </a:xfrm>
          <a:prstGeom prst="line">
            <a:avLst/>
          </a:prstGeom>
          <a:noFill/>
          <a:ln w="38100" cap="sq">
            <a:solidFill>
              <a:srgbClr val="FF0000"/>
            </a:solidFill>
            <a:round/>
            <a:headEnd type="none" w="sm" len="sm"/>
            <a:tailEnd type="none" w="sm" len="sm"/>
          </a:ln>
        </p:spPr>
        <p:txBody>
          <a:bodyPr wrap="none"/>
          <a:lstStyle/>
          <a:p>
            <a:endParaRPr lang="en-US"/>
          </a:p>
        </p:txBody>
      </p:sp>
      <p:sp>
        <p:nvSpPr>
          <p:cNvPr id="946183" name="Text Box 7"/>
          <p:cNvSpPr txBox="1">
            <a:spLocks noChangeArrowheads="1"/>
          </p:cNvSpPr>
          <p:nvPr/>
        </p:nvSpPr>
        <p:spPr bwMode="auto">
          <a:xfrm>
            <a:off x="5148263" y="6002338"/>
            <a:ext cx="2459037"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NB – Noise Blanker</a:t>
            </a:r>
          </a:p>
        </p:txBody>
      </p:sp>
      <p:sp>
        <p:nvSpPr>
          <p:cNvPr id="946184" name="Text Box 8"/>
          <p:cNvSpPr txBox="1">
            <a:spLocks noChangeArrowheads="1"/>
          </p:cNvSpPr>
          <p:nvPr/>
        </p:nvSpPr>
        <p:spPr bwMode="auto">
          <a:xfrm>
            <a:off x="5302250" y="3929063"/>
            <a:ext cx="2995613" cy="641350"/>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Even this older Icom 730 has the NB function</a:t>
            </a:r>
          </a:p>
        </p:txBody>
      </p:sp>
      <p:sp>
        <p:nvSpPr>
          <p:cNvPr id="946185" name="Line 9"/>
          <p:cNvSpPr>
            <a:spLocks noChangeShapeType="1"/>
          </p:cNvSpPr>
          <p:nvPr/>
        </p:nvSpPr>
        <p:spPr bwMode="auto">
          <a:xfrm flipH="1" flipV="1">
            <a:off x="4033838" y="4273550"/>
            <a:ext cx="1076325" cy="768350"/>
          </a:xfrm>
          <a:prstGeom prst="line">
            <a:avLst/>
          </a:prstGeom>
          <a:noFill/>
          <a:ln w="38100" cap="sq">
            <a:solidFill>
              <a:srgbClr val="FF0000"/>
            </a:solidFill>
            <a:round/>
            <a:headEnd type="none" w="sm" len="sm"/>
            <a:tailEnd type="triangle" w="med" len="med"/>
          </a:ln>
        </p:spPr>
        <p:txBody>
          <a:bodyPr wrap="none"/>
          <a:lstStyle/>
          <a:p>
            <a:endParaRPr lang="en-US"/>
          </a:p>
        </p:txBody>
      </p:sp>
      <p:sp>
        <p:nvSpPr>
          <p:cNvPr id="946186" name="Line 10"/>
          <p:cNvSpPr>
            <a:spLocks noChangeShapeType="1"/>
          </p:cNvSpPr>
          <p:nvPr/>
        </p:nvSpPr>
        <p:spPr bwMode="auto">
          <a:xfrm>
            <a:off x="5110163" y="5041900"/>
            <a:ext cx="1074737" cy="0"/>
          </a:xfrm>
          <a:prstGeom prst="line">
            <a:avLst/>
          </a:prstGeom>
          <a:noFill/>
          <a:ln w="38100" cap="sq">
            <a:solidFill>
              <a:srgbClr val="FF0000"/>
            </a:solidFill>
            <a:round/>
            <a:headEnd type="none" w="sm" len="sm"/>
            <a:tailEnd type="none" w="sm" len="sm"/>
          </a:ln>
        </p:spPr>
        <p:txBody>
          <a:bodyPr wrap="none"/>
          <a:lstStyle/>
          <a:p>
            <a:endParaRPr lang="en-US"/>
          </a:p>
        </p:txBody>
      </p:sp>
      <p:sp>
        <p:nvSpPr>
          <p:cNvPr id="946187" name="Text Box 11"/>
          <p:cNvSpPr txBox="1">
            <a:spLocks noChangeArrowheads="1"/>
          </p:cNvSpPr>
          <p:nvPr/>
        </p:nvSpPr>
        <p:spPr bwMode="auto">
          <a:xfrm>
            <a:off x="6223000" y="4887913"/>
            <a:ext cx="1766888"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PreAmp built 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46179">
                                            <p:txEl>
                                              <p:pRg st="0" end="0"/>
                                            </p:txEl>
                                          </p:spTgt>
                                        </p:tgtEl>
                                        <p:attrNameLst>
                                          <p:attrName>style.visibility</p:attrName>
                                        </p:attrNameLst>
                                      </p:cBhvr>
                                      <p:to>
                                        <p:strVal val="visible"/>
                                      </p:to>
                                    </p:set>
                                    <p:animEffect transition="in" filter="wipe(up)">
                                      <p:cBhvr>
                                        <p:cTn id="7" dur="500"/>
                                        <p:tgtEl>
                                          <p:spTgt spid="946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46179">
                                            <p:txEl>
                                              <p:pRg st="1" end="1"/>
                                            </p:txEl>
                                          </p:spTgt>
                                        </p:tgtEl>
                                        <p:attrNameLst>
                                          <p:attrName>style.visibility</p:attrName>
                                        </p:attrNameLst>
                                      </p:cBhvr>
                                      <p:to>
                                        <p:strVal val="visible"/>
                                      </p:to>
                                    </p:set>
                                    <p:animEffect transition="in" filter="wipe(left)">
                                      <p:cBhvr>
                                        <p:cTn id="12" dur="500"/>
                                        <p:tgtEl>
                                          <p:spTgt spid="946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46179">
                                            <p:txEl>
                                              <p:pRg st="2" end="2"/>
                                            </p:txEl>
                                          </p:spTgt>
                                        </p:tgtEl>
                                        <p:attrNameLst>
                                          <p:attrName>style.visibility</p:attrName>
                                        </p:attrNameLst>
                                      </p:cBhvr>
                                      <p:to>
                                        <p:strVal val="visible"/>
                                      </p:to>
                                    </p:set>
                                    <p:animEffect transition="in" filter="wipe(left)">
                                      <p:cBhvr>
                                        <p:cTn id="17" dur="500"/>
                                        <p:tgtEl>
                                          <p:spTgt spid="946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46180"/>
                                        </p:tgtEl>
                                        <p:attrNameLst>
                                          <p:attrName>style.visibility</p:attrName>
                                        </p:attrNameLst>
                                      </p:cBhvr>
                                      <p:to>
                                        <p:strVal val="visible"/>
                                      </p:to>
                                    </p:set>
                                    <p:animEffect transition="in" filter="wipe(left)">
                                      <p:cBhvr>
                                        <p:cTn id="22" dur="500"/>
                                        <p:tgtEl>
                                          <p:spTgt spid="946180"/>
                                        </p:tgtEl>
                                      </p:cBhvr>
                                    </p:animEffect>
                                  </p:childTnLst>
                                </p:cTn>
                              </p:par>
                            </p:childTnLst>
                          </p:cTn>
                        </p:par>
                        <p:par>
                          <p:cTn id="23" fill="hold" nodeType="afterGroup">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946183"/>
                                        </p:tgtEl>
                                        <p:attrNameLst>
                                          <p:attrName>style.visibility</p:attrName>
                                        </p:attrNameLst>
                                      </p:cBhvr>
                                      <p:to>
                                        <p:strVal val="visible"/>
                                      </p:to>
                                    </p:set>
                                    <p:animEffect transition="in" filter="wipe(right)">
                                      <p:cBhvr>
                                        <p:cTn id="26" dur="500"/>
                                        <p:tgtEl>
                                          <p:spTgt spid="946183"/>
                                        </p:tgtEl>
                                      </p:cBhvr>
                                    </p:animEffect>
                                  </p:childTnLst>
                                </p:cTn>
                              </p:par>
                            </p:childTnLst>
                          </p:cTn>
                        </p:par>
                        <p:par>
                          <p:cTn id="27" fill="hold" nodeType="afterGroup">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946182"/>
                                        </p:tgtEl>
                                        <p:attrNameLst>
                                          <p:attrName>style.visibility</p:attrName>
                                        </p:attrNameLst>
                                      </p:cBhvr>
                                      <p:to>
                                        <p:strVal val="visible"/>
                                      </p:to>
                                    </p:set>
                                    <p:animEffect transition="in" filter="wipe(right)">
                                      <p:cBhvr>
                                        <p:cTn id="30" dur="500"/>
                                        <p:tgtEl>
                                          <p:spTgt spid="946182"/>
                                        </p:tgtEl>
                                      </p:cBhvr>
                                    </p:animEffect>
                                  </p:childTnLst>
                                </p:cTn>
                              </p:par>
                            </p:childTnLst>
                          </p:cTn>
                        </p:par>
                        <p:par>
                          <p:cTn id="31" fill="hold" nodeType="afterGroup">
                            <p:stCondLst>
                              <p:cond delay="1500"/>
                            </p:stCondLst>
                            <p:childTnLst>
                              <p:par>
                                <p:cTn id="32" presetID="22" presetClass="entr" presetSubtype="4" fill="hold" grpId="0" nodeType="afterEffect">
                                  <p:stCondLst>
                                    <p:cond delay="0"/>
                                  </p:stCondLst>
                                  <p:childTnLst>
                                    <p:set>
                                      <p:cBhvr>
                                        <p:cTn id="33" dur="1" fill="hold">
                                          <p:stCondLst>
                                            <p:cond delay="0"/>
                                          </p:stCondLst>
                                        </p:cTn>
                                        <p:tgtEl>
                                          <p:spTgt spid="946181"/>
                                        </p:tgtEl>
                                        <p:attrNameLst>
                                          <p:attrName>style.visibility</p:attrName>
                                        </p:attrNameLst>
                                      </p:cBhvr>
                                      <p:to>
                                        <p:strVal val="visible"/>
                                      </p:to>
                                    </p:set>
                                    <p:animEffect transition="in" filter="wipe(down)">
                                      <p:cBhvr>
                                        <p:cTn id="34" dur="500"/>
                                        <p:tgtEl>
                                          <p:spTgt spid="946181"/>
                                        </p:tgtEl>
                                      </p:cBhvr>
                                    </p:animEffect>
                                  </p:childTnLst>
                                </p:cTn>
                              </p:par>
                            </p:childTnLst>
                          </p:cTn>
                        </p:par>
                        <p:par>
                          <p:cTn id="35" fill="hold" nodeType="afterGroup">
                            <p:stCondLst>
                              <p:cond delay="2000"/>
                            </p:stCondLst>
                            <p:childTnLst>
                              <p:par>
                                <p:cTn id="36" presetID="2" presetClass="entr" presetSubtype="2" fill="hold" grpId="0" nodeType="afterEffect">
                                  <p:stCondLst>
                                    <p:cond delay="0"/>
                                  </p:stCondLst>
                                  <p:childTnLst>
                                    <p:set>
                                      <p:cBhvr>
                                        <p:cTn id="37" dur="1" fill="hold">
                                          <p:stCondLst>
                                            <p:cond delay="0"/>
                                          </p:stCondLst>
                                        </p:cTn>
                                        <p:tgtEl>
                                          <p:spTgt spid="946187"/>
                                        </p:tgtEl>
                                        <p:attrNameLst>
                                          <p:attrName>style.visibility</p:attrName>
                                        </p:attrNameLst>
                                      </p:cBhvr>
                                      <p:to>
                                        <p:strVal val="visible"/>
                                      </p:to>
                                    </p:set>
                                    <p:anim calcmode="lin" valueType="num">
                                      <p:cBhvr additive="base">
                                        <p:cTn id="38" dur="500" fill="hold"/>
                                        <p:tgtEl>
                                          <p:spTgt spid="946187"/>
                                        </p:tgtEl>
                                        <p:attrNameLst>
                                          <p:attrName>ppt_x</p:attrName>
                                        </p:attrNameLst>
                                      </p:cBhvr>
                                      <p:tavLst>
                                        <p:tav tm="0">
                                          <p:val>
                                            <p:strVal val="1+#ppt_w/2"/>
                                          </p:val>
                                        </p:tav>
                                        <p:tav tm="100000">
                                          <p:val>
                                            <p:strVal val="#ppt_x"/>
                                          </p:val>
                                        </p:tav>
                                      </p:tavLst>
                                    </p:anim>
                                    <p:anim calcmode="lin" valueType="num">
                                      <p:cBhvr additive="base">
                                        <p:cTn id="39" dur="500" fill="hold"/>
                                        <p:tgtEl>
                                          <p:spTgt spid="946187"/>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2500"/>
                            </p:stCondLst>
                            <p:childTnLst>
                              <p:par>
                                <p:cTn id="41" presetID="22" presetClass="entr" presetSubtype="2" fill="hold" grpId="0" nodeType="afterEffect">
                                  <p:stCondLst>
                                    <p:cond delay="0"/>
                                  </p:stCondLst>
                                  <p:childTnLst>
                                    <p:set>
                                      <p:cBhvr>
                                        <p:cTn id="42" dur="1" fill="hold">
                                          <p:stCondLst>
                                            <p:cond delay="0"/>
                                          </p:stCondLst>
                                        </p:cTn>
                                        <p:tgtEl>
                                          <p:spTgt spid="946186"/>
                                        </p:tgtEl>
                                        <p:attrNameLst>
                                          <p:attrName>style.visibility</p:attrName>
                                        </p:attrNameLst>
                                      </p:cBhvr>
                                      <p:to>
                                        <p:strVal val="visible"/>
                                      </p:to>
                                    </p:set>
                                    <p:animEffect transition="in" filter="wipe(right)">
                                      <p:cBhvr>
                                        <p:cTn id="43" dur="500"/>
                                        <p:tgtEl>
                                          <p:spTgt spid="946186"/>
                                        </p:tgtEl>
                                      </p:cBhvr>
                                    </p:animEffect>
                                  </p:childTnLst>
                                </p:cTn>
                              </p:par>
                            </p:childTnLst>
                          </p:cTn>
                        </p:par>
                        <p:par>
                          <p:cTn id="44" fill="hold" nodeType="afterGroup">
                            <p:stCondLst>
                              <p:cond delay="3000"/>
                            </p:stCondLst>
                            <p:childTnLst>
                              <p:par>
                                <p:cTn id="45" presetID="22" presetClass="entr" presetSubtype="4" fill="hold" grpId="0" nodeType="afterEffect">
                                  <p:stCondLst>
                                    <p:cond delay="0"/>
                                  </p:stCondLst>
                                  <p:childTnLst>
                                    <p:set>
                                      <p:cBhvr>
                                        <p:cTn id="46" dur="1" fill="hold">
                                          <p:stCondLst>
                                            <p:cond delay="0"/>
                                          </p:stCondLst>
                                        </p:cTn>
                                        <p:tgtEl>
                                          <p:spTgt spid="946185"/>
                                        </p:tgtEl>
                                        <p:attrNameLst>
                                          <p:attrName>style.visibility</p:attrName>
                                        </p:attrNameLst>
                                      </p:cBhvr>
                                      <p:to>
                                        <p:strVal val="visible"/>
                                      </p:to>
                                    </p:set>
                                    <p:animEffect transition="in" filter="wipe(down)">
                                      <p:cBhvr>
                                        <p:cTn id="47" dur="500"/>
                                        <p:tgtEl>
                                          <p:spTgt spid="9461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946184"/>
                                        </p:tgtEl>
                                        <p:attrNameLst>
                                          <p:attrName>style.visibility</p:attrName>
                                        </p:attrNameLst>
                                      </p:cBhvr>
                                      <p:to>
                                        <p:strVal val="visible"/>
                                      </p:to>
                                    </p:set>
                                    <p:anim calcmode="lin" valueType="num">
                                      <p:cBhvr additive="base">
                                        <p:cTn id="52" dur="500" fill="hold"/>
                                        <p:tgtEl>
                                          <p:spTgt spid="946184"/>
                                        </p:tgtEl>
                                        <p:attrNameLst>
                                          <p:attrName>ppt_x</p:attrName>
                                        </p:attrNameLst>
                                      </p:cBhvr>
                                      <p:tavLst>
                                        <p:tav tm="0">
                                          <p:val>
                                            <p:strVal val="#ppt_x"/>
                                          </p:val>
                                        </p:tav>
                                        <p:tav tm="100000">
                                          <p:val>
                                            <p:strVal val="#ppt_x"/>
                                          </p:val>
                                        </p:tav>
                                      </p:tavLst>
                                    </p:anim>
                                    <p:anim calcmode="lin" valueType="num">
                                      <p:cBhvr additive="base">
                                        <p:cTn id="53" dur="500" fill="hold"/>
                                        <p:tgtEl>
                                          <p:spTgt spid="946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1" grpId="0" animBg="1"/>
      <p:bldP spid="946182" grpId="0" animBg="1"/>
      <p:bldP spid="946183" grpId="0"/>
      <p:bldP spid="946184" grpId="0"/>
      <p:bldP spid="946185" grpId="0" animBg="1"/>
      <p:bldP spid="946186" grpId="0" animBg="1"/>
      <p:bldP spid="946187"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3"/>
          <p:cNvSpPr>
            <a:spLocks noGrp="1"/>
          </p:cNvSpPr>
          <p:nvPr>
            <p:ph type="sldNum" sz="quarter" idx="12"/>
          </p:nvPr>
        </p:nvSpPr>
        <p:spPr>
          <a:noFill/>
          <a:ln>
            <a:miter lim="800000"/>
            <a:headEnd/>
            <a:tailEnd/>
          </a:ln>
        </p:spPr>
        <p:txBody>
          <a:bodyPr/>
          <a:lstStyle/>
          <a:p>
            <a:fld id="{86BB6F02-4202-480D-9568-19FC440B7BCA}" type="slidenum">
              <a:rPr lang="en-US"/>
              <a:pPr/>
              <a:t>215</a:t>
            </a:fld>
            <a:endParaRPr lang="en-US"/>
          </a:p>
        </p:txBody>
      </p:sp>
      <p:sp>
        <p:nvSpPr>
          <p:cNvPr id="22221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DB465E4-267B-416A-ADE4-1744403432B3}" type="slidenum">
              <a:rPr lang="en-US" sz="1400">
                <a:latin typeface="Times New Roman" pitchFamily="18" charset="0"/>
              </a:rPr>
              <a:pPr algn="r"/>
              <a:t>215</a:t>
            </a:fld>
            <a:endParaRPr lang="en-US" sz="1400">
              <a:latin typeface="Times New Roman" pitchFamily="18" charset="0"/>
            </a:endParaRPr>
          </a:p>
        </p:txBody>
      </p:sp>
      <p:sp>
        <p:nvSpPr>
          <p:cNvPr id="222212" name="Rectangle 2"/>
          <p:cNvSpPr>
            <a:spLocks noGrp="1" noChangeArrowheads="1"/>
          </p:cNvSpPr>
          <p:nvPr>
            <p:ph type="title" idx="4294967295"/>
          </p:nvPr>
        </p:nvSpPr>
        <p:spPr>
          <a:xfrm>
            <a:off x="231775" y="395288"/>
            <a:ext cx="8680450" cy="614362"/>
          </a:xfrm>
        </p:spPr>
        <p:txBody>
          <a:bodyPr/>
          <a:lstStyle/>
          <a:p>
            <a:pPr eaLnBrk="1" hangingPunct="1"/>
            <a:r>
              <a:rPr lang="en-US" sz="2200" b="1" smtClean="0">
                <a:latin typeface="Rockwell" pitchFamily="18" charset="0"/>
              </a:rPr>
              <a:t>T4B: </a:t>
            </a:r>
            <a:r>
              <a:rPr lang="en-US" sz="1600" b="1" smtClean="0"/>
              <a:t>	Operating controls; tuning, use of filters, squelch, AGC, repeater offset, 	memory 	channels         	</a:t>
            </a:r>
          </a:p>
        </p:txBody>
      </p:sp>
      <p:sp>
        <p:nvSpPr>
          <p:cNvPr id="936963" name="Rectangle 3"/>
          <p:cNvSpPr>
            <a:spLocks noGrp="1" noChangeArrowheads="1"/>
          </p:cNvSpPr>
          <p:nvPr>
            <p:ph type="body" idx="4294967295"/>
          </p:nvPr>
        </p:nvSpPr>
        <p:spPr>
          <a:xfrm>
            <a:off x="231775" y="1700213"/>
            <a:ext cx="8642350" cy="4962525"/>
          </a:xfrm>
        </p:spPr>
        <p:txBody>
          <a:bodyPr/>
          <a:lstStyle/>
          <a:p>
            <a:pPr lvl="1" eaLnBrk="1" hangingPunct="1"/>
            <a:endParaRPr lang="en-US" sz="2000" smtClean="0">
              <a:latin typeface="Rockwell" pitchFamily="18" charset="0"/>
            </a:endParaRPr>
          </a:p>
          <a:p>
            <a:pPr lvl="1" eaLnBrk="1" hangingPunct="1"/>
            <a:r>
              <a:rPr lang="en-US" sz="1200" smtClean="0">
                <a:latin typeface="Rockwell" pitchFamily="18" charset="0"/>
              </a:rPr>
              <a:t>T4B6</a:t>
            </a:r>
            <a:r>
              <a:rPr lang="en-US" sz="2000" smtClean="0">
                <a:latin typeface="Rockwell" pitchFamily="18" charset="0"/>
              </a:rPr>
              <a:t>  The receiver RIT or clarifier controls could be used if the voice pitch of a single-sideband signal seems too high or low.</a:t>
            </a:r>
          </a:p>
          <a:p>
            <a:pPr lvl="1" eaLnBrk="1" hangingPunct="1"/>
            <a:endParaRPr lang="en-US" sz="1000" smtClean="0">
              <a:latin typeface="Rockwell" pitchFamily="18" charset="0"/>
            </a:endParaRPr>
          </a:p>
          <a:p>
            <a:pPr lvl="1" eaLnBrk="1" hangingPunct="1"/>
            <a:r>
              <a:rPr lang="en-US" sz="1200" smtClean="0">
                <a:latin typeface="Rockwell" pitchFamily="18" charset="0"/>
              </a:rPr>
              <a:t>T4B7</a:t>
            </a:r>
            <a:r>
              <a:rPr lang="en-US" sz="2000" smtClean="0">
                <a:latin typeface="Rockwell" pitchFamily="18" charset="0"/>
              </a:rPr>
              <a:t>  The term "RIT" means </a:t>
            </a:r>
            <a:r>
              <a:rPr lang="en-US" sz="2000" b="1" smtClean="0">
                <a:latin typeface="Rockwell" pitchFamily="18" charset="0"/>
              </a:rPr>
              <a:t>R</a:t>
            </a:r>
            <a:r>
              <a:rPr lang="en-US" sz="2000" smtClean="0">
                <a:latin typeface="Rockwell" pitchFamily="18" charset="0"/>
              </a:rPr>
              <a:t>eceiver </a:t>
            </a:r>
            <a:r>
              <a:rPr lang="en-US" sz="2000" b="1" smtClean="0">
                <a:latin typeface="Rockwell" pitchFamily="18" charset="0"/>
              </a:rPr>
              <a:t>I</a:t>
            </a:r>
            <a:r>
              <a:rPr lang="en-US" sz="2000" smtClean="0">
                <a:latin typeface="Rockwell" pitchFamily="18" charset="0"/>
              </a:rPr>
              <a:t>ncremental </a:t>
            </a:r>
            <a:r>
              <a:rPr lang="en-US" sz="2000" b="1" smtClean="0">
                <a:latin typeface="Rockwell" pitchFamily="18" charset="0"/>
              </a:rPr>
              <a:t>T</a:t>
            </a:r>
            <a:r>
              <a:rPr lang="en-US" sz="2000" smtClean="0">
                <a:latin typeface="Rockwell" pitchFamily="18" charset="0"/>
              </a:rPr>
              <a:t>uning.</a:t>
            </a:r>
          </a:p>
          <a:p>
            <a:pPr lvl="1" eaLnBrk="1" hangingPunct="1"/>
            <a:endParaRPr lang="en-US" sz="2000" smtClean="0">
              <a:latin typeface="Rockwell" pitchFamily="18" charset="0"/>
            </a:endParaRPr>
          </a:p>
        </p:txBody>
      </p:sp>
      <p:pic>
        <p:nvPicPr>
          <p:cNvPr id="936964" name="Picture 4" descr="RIT"/>
          <p:cNvPicPr>
            <a:picLocks noChangeAspect="1" noChangeArrowheads="1"/>
          </p:cNvPicPr>
          <p:nvPr/>
        </p:nvPicPr>
        <p:blipFill>
          <a:blip r:embed="rId2" cstate="print"/>
          <a:srcRect/>
          <a:stretch>
            <a:fillRect/>
          </a:stretch>
        </p:blipFill>
        <p:spPr bwMode="auto">
          <a:xfrm>
            <a:off x="1154113" y="3889375"/>
            <a:ext cx="4064000" cy="2174875"/>
          </a:xfrm>
          <a:prstGeom prst="rect">
            <a:avLst/>
          </a:prstGeom>
          <a:noFill/>
          <a:ln w="9525">
            <a:noFill/>
            <a:miter lim="800000"/>
            <a:headEnd/>
            <a:tailEnd/>
          </a:ln>
        </p:spPr>
      </p:pic>
      <p:sp>
        <p:nvSpPr>
          <p:cNvPr id="936965" name="Line 5"/>
          <p:cNvSpPr>
            <a:spLocks noChangeShapeType="1"/>
          </p:cNvSpPr>
          <p:nvPr/>
        </p:nvSpPr>
        <p:spPr bwMode="auto">
          <a:xfrm flipH="1">
            <a:off x="4802188" y="4619625"/>
            <a:ext cx="1190625" cy="498475"/>
          </a:xfrm>
          <a:prstGeom prst="line">
            <a:avLst/>
          </a:prstGeom>
          <a:noFill/>
          <a:ln w="50800" cap="sq">
            <a:solidFill>
              <a:srgbClr val="FF0000"/>
            </a:solidFill>
            <a:round/>
            <a:headEnd type="none" w="sm" len="sm"/>
            <a:tailEnd type="triangle" w="med" len="med"/>
          </a:ln>
        </p:spPr>
        <p:txBody>
          <a:bodyPr wrap="none"/>
          <a:lstStyle/>
          <a:p>
            <a:endParaRPr lang="en-US"/>
          </a:p>
        </p:txBody>
      </p:sp>
      <p:sp>
        <p:nvSpPr>
          <p:cNvPr id="936966" name="Text Box 6"/>
          <p:cNvSpPr txBox="1">
            <a:spLocks noChangeArrowheads="1"/>
          </p:cNvSpPr>
          <p:nvPr/>
        </p:nvSpPr>
        <p:spPr bwMode="auto">
          <a:xfrm>
            <a:off x="6223000" y="3697288"/>
            <a:ext cx="2767013" cy="94297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Set knob to neutral, press RIT button to turn on function, and then adjust slightly for proper SSB voice reception</a:t>
            </a:r>
          </a:p>
        </p:txBody>
      </p:sp>
      <p:sp>
        <p:nvSpPr>
          <p:cNvPr id="936967" name="Text Box 7"/>
          <p:cNvSpPr txBox="1">
            <a:spLocks noChangeArrowheads="1"/>
          </p:cNvSpPr>
          <p:nvPr/>
        </p:nvSpPr>
        <p:spPr bwMode="auto">
          <a:xfrm>
            <a:off x="6184900" y="5195888"/>
            <a:ext cx="2227263" cy="7302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RIT adjusts voice pitch, not the frequency of received station.</a:t>
            </a:r>
          </a:p>
        </p:txBody>
      </p:sp>
      <p:sp>
        <p:nvSpPr>
          <p:cNvPr id="1373193" name="Line 9"/>
          <p:cNvSpPr>
            <a:spLocks noChangeShapeType="1"/>
          </p:cNvSpPr>
          <p:nvPr/>
        </p:nvSpPr>
        <p:spPr bwMode="auto">
          <a:xfrm flipV="1">
            <a:off x="5992813" y="3313113"/>
            <a:ext cx="0" cy="1306512"/>
          </a:xfrm>
          <a:prstGeom prst="line">
            <a:avLst/>
          </a:prstGeom>
          <a:noFill/>
          <a:ln w="44450" cap="sq">
            <a:solidFill>
              <a:srgbClr val="FF0000"/>
            </a:solidFill>
            <a:round/>
            <a:headEnd type="none" w="sm" len="sm"/>
            <a:tailEnd type="none" w="sm" len="sm"/>
          </a:ln>
          <a:effectLst/>
        </p:spPr>
        <p:txBody>
          <a:bodyPr wrap="none"/>
          <a:lstStyle/>
          <a:p>
            <a:endParaRPr lang="en-US"/>
          </a:p>
        </p:txBody>
      </p:sp>
      <p:sp>
        <p:nvSpPr>
          <p:cNvPr id="1373194" name="Line 10"/>
          <p:cNvSpPr>
            <a:spLocks noChangeShapeType="1"/>
          </p:cNvSpPr>
          <p:nvPr/>
        </p:nvSpPr>
        <p:spPr bwMode="auto">
          <a:xfrm>
            <a:off x="4187825" y="3275013"/>
            <a:ext cx="3455988" cy="0"/>
          </a:xfrm>
          <a:prstGeom prst="line">
            <a:avLst/>
          </a:prstGeom>
          <a:noFill/>
          <a:ln w="28575" cap="sq">
            <a:solidFill>
              <a:srgbClr val="FF0000"/>
            </a:solidFill>
            <a:round/>
            <a:headEnd type="none" w="sm" len="sm"/>
            <a:tailEnd type="none" w="sm" len="sm"/>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36963">
                                            <p:txEl>
                                              <p:pRg st="1" end="1"/>
                                            </p:txEl>
                                          </p:spTgt>
                                        </p:tgtEl>
                                        <p:attrNameLst>
                                          <p:attrName>style.visibility</p:attrName>
                                        </p:attrNameLst>
                                      </p:cBhvr>
                                      <p:to>
                                        <p:strVal val="visible"/>
                                      </p:to>
                                    </p:set>
                                    <p:animEffect transition="in" filter="wipe(up)">
                                      <p:cBhvr>
                                        <p:cTn id="7" dur="500"/>
                                        <p:tgtEl>
                                          <p:spTgt spid="93696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36963">
                                            <p:txEl>
                                              <p:pRg st="3" end="3"/>
                                            </p:txEl>
                                          </p:spTgt>
                                        </p:tgtEl>
                                        <p:attrNameLst>
                                          <p:attrName>style.visibility</p:attrName>
                                        </p:attrNameLst>
                                      </p:cBhvr>
                                      <p:to>
                                        <p:strVal val="visible"/>
                                      </p:to>
                                    </p:set>
                                    <p:animEffect transition="in" filter="wipe(left)">
                                      <p:cBhvr>
                                        <p:cTn id="12" dur="500"/>
                                        <p:tgtEl>
                                          <p:spTgt spid="93696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36964"/>
                                        </p:tgtEl>
                                        <p:attrNameLst>
                                          <p:attrName>style.visibility</p:attrName>
                                        </p:attrNameLst>
                                      </p:cBhvr>
                                      <p:to>
                                        <p:strVal val="visible"/>
                                      </p:to>
                                    </p:set>
                                    <p:animEffect transition="in" filter="wipe(left)">
                                      <p:cBhvr>
                                        <p:cTn id="17" dur="500"/>
                                        <p:tgtEl>
                                          <p:spTgt spid="936964"/>
                                        </p:tgtEl>
                                      </p:cBhvr>
                                    </p:animEffect>
                                  </p:childTnLst>
                                </p:cTn>
                              </p:par>
                            </p:childTnLst>
                          </p:cTn>
                        </p:par>
                        <p:par>
                          <p:cTn id="18" fill="hold" nodeType="afterGroup">
                            <p:stCondLst>
                              <p:cond delay="500"/>
                            </p:stCondLst>
                            <p:childTnLst>
                              <p:par>
                                <p:cTn id="19" presetID="22" presetClass="entr" presetSubtype="8" fill="hold" grpId="0" nodeType="afterEffect">
                                  <p:stCondLst>
                                    <p:cond delay="500"/>
                                  </p:stCondLst>
                                  <p:childTnLst>
                                    <p:set>
                                      <p:cBhvr>
                                        <p:cTn id="20" dur="1" fill="hold">
                                          <p:stCondLst>
                                            <p:cond delay="0"/>
                                          </p:stCondLst>
                                        </p:cTn>
                                        <p:tgtEl>
                                          <p:spTgt spid="1373194"/>
                                        </p:tgtEl>
                                        <p:attrNameLst>
                                          <p:attrName>style.visibility</p:attrName>
                                        </p:attrNameLst>
                                      </p:cBhvr>
                                      <p:to>
                                        <p:strVal val="visible"/>
                                      </p:to>
                                    </p:set>
                                    <p:animEffect transition="in" filter="wipe(left)">
                                      <p:cBhvr>
                                        <p:cTn id="21" dur="500"/>
                                        <p:tgtEl>
                                          <p:spTgt spid="1373194"/>
                                        </p:tgtEl>
                                      </p:cBhvr>
                                    </p:animEffect>
                                  </p:childTnLst>
                                </p:cTn>
                              </p:par>
                            </p:childTnLst>
                          </p:cTn>
                        </p:par>
                        <p:par>
                          <p:cTn id="22" fill="hold" nodeType="afterGroup">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373193"/>
                                        </p:tgtEl>
                                        <p:attrNameLst>
                                          <p:attrName>style.visibility</p:attrName>
                                        </p:attrNameLst>
                                      </p:cBhvr>
                                      <p:to>
                                        <p:strVal val="visible"/>
                                      </p:to>
                                    </p:set>
                                    <p:animEffect transition="in" filter="wipe(up)">
                                      <p:cBhvr>
                                        <p:cTn id="25" dur="500"/>
                                        <p:tgtEl>
                                          <p:spTgt spid="1373193"/>
                                        </p:tgtEl>
                                      </p:cBhvr>
                                    </p:animEffect>
                                  </p:childTnLst>
                                </p:cTn>
                              </p:par>
                            </p:childTnLst>
                          </p:cTn>
                        </p:par>
                        <p:par>
                          <p:cTn id="26" fill="hold" nodeType="afterGroup">
                            <p:stCondLst>
                              <p:cond delay="2000"/>
                            </p:stCondLst>
                            <p:childTnLst>
                              <p:par>
                                <p:cTn id="27" presetID="22" presetClass="entr" presetSubtype="2" fill="hold" grpId="0" nodeType="afterEffect">
                                  <p:stCondLst>
                                    <p:cond delay="0"/>
                                  </p:stCondLst>
                                  <p:childTnLst>
                                    <p:set>
                                      <p:cBhvr>
                                        <p:cTn id="28" dur="1" fill="hold">
                                          <p:stCondLst>
                                            <p:cond delay="0"/>
                                          </p:stCondLst>
                                        </p:cTn>
                                        <p:tgtEl>
                                          <p:spTgt spid="936965"/>
                                        </p:tgtEl>
                                        <p:attrNameLst>
                                          <p:attrName>style.visibility</p:attrName>
                                        </p:attrNameLst>
                                      </p:cBhvr>
                                      <p:to>
                                        <p:strVal val="visible"/>
                                      </p:to>
                                    </p:set>
                                    <p:animEffect transition="in" filter="wipe(right)">
                                      <p:cBhvr>
                                        <p:cTn id="29" dur="500"/>
                                        <p:tgtEl>
                                          <p:spTgt spid="936965"/>
                                        </p:tgtEl>
                                      </p:cBhvr>
                                    </p:animEffect>
                                  </p:childTnLst>
                                </p:cTn>
                              </p:par>
                            </p:childTnLst>
                          </p:cTn>
                        </p:par>
                        <p:par>
                          <p:cTn id="30" fill="hold" nodeType="afterGroup">
                            <p:stCondLst>
                              <p:cond delay="2500"/>
                            </p:stCondLst>
                            <p:childTnLst>
                              <p:par>
                                <p:cTn id="31" presetID="2" presetClass="entr" presetSubtype="2" fill="hold" grpId="0" nodeType="afterEffect">
                                  <p:stCondLst>
                                    <p:cond delay="0"/>
                                  </p:stCondLst>
                                  <p:childTnLst>
                                    <p:set>
                                      <p:cBhvr>
                                        <p:cTn id="32" dur="1" fill="hold">
                                          <p:stCondLst>
                                            <p:cond delay="0"/>
                                          </p:stCondLst>
                                        </p:cTn>
                                        <p:tgtEl>
                                          <p:spTgt spid="936966"/>
                                        </p:tgtEl>
                                        <p:attrNameLst>
                                          <p:attrName>style.visibility</p:attrName>
                                        </p:attrNameLst>
                                      </p:cBhvr>
                                      <p:to>
                                        <p:strVal val="visible"/>
                                      </p:to>
                                    </p:set>
                                    <p:anim calcmode="lin" valueType="num">
                                      <p:cBhvr additive="base">
                                        <p:cTn id="33" dur="500" fill="hold"/>
                                        <p:tgtEl>
                                          <p:spTgt spid="936966"/>
                                        </p:tgtEl>
                                        <p:attrNameLst>
                                          <p:attrName>ppt_x</p:attrName>
                                        </p:attrNameLst>
                                      </p:cBhvr>
                                      <p:tavLst>
                                        <p:tav tm="0">
                                          <p:val>
                                            <p:strVal val="1+#ppt_w/2"/>
                                          </p:val>
                                        </p:tav>
                                        <p:tav tm="100000">
                                          <p:val>
                                            <p:strVal val="#ppt_x"/>
                                          </p:val>
                                        </p:tav>
                                      </p:tavLst>
                                    </p:anim>
                                    <p:anim calcmode="lin" valueType="num">
                                      <p:cBhvr additive="base">
                                        <p:cTn id="34" dur="500" fill="hold"/>
                                        <p:tgtEl>
                                          <p:spTgt spid="936966"/>
                                        </p:tgtEl>
                                        <p:attrNameLst>
                                          <p:attrName>ppt_y</p:attrName>
                                        </p:attrNameLst>
                                      </p:cBhvr>
                                      <p:tavLst>
                                        <p:tav tm="0">
                                          <p:val>
                                            <p:strVal val="#ppt_y"/>
                                          </p:val>
                                        </p:tav>
                                        <p:tav tm="100000">
                                          <p:val>
                                            <p:strVal val="#ppt_y"/>
                                          </p:val>
                                        </p:tav>
                                      </p:tavLst>
                                    </p:anim>
                                  </p:childTnLst>
                                </p:cTn>
                              </p:par>
                              <p:par>
                                <p:cTn id="35" presetID="22" presetClass="entr" presetSubtype="4" fill="hold" grpId="0" nodeType="withEffect">
                                  <p:stCondLst>
                                    <p:cond delay="0"/>
                                  </p:stCondLst>
                                  <p:childTnLst>
                                    <p:set>
                                      <p:cBhvr>
                                        <p:cTn id="36" dur="1" fill="hold">
                                          <p:stCondLst>
                                            <p:cond delay="0"/>
                                          </p:stCondLst>
                                        </p:cTn>
                                        <p:tgtEl>
                                          <p:spTgt spid="936967">
                                            <p:txEl>
                                              <p:pRg st="0" end="0"/>
                                            </p:txEl>
                                          </p:spTgt>
                                        </p:tgtEl>
                                        <p:attrNameLst>
                                          <p:attrName>style.visibility</p:attrName>
                                        </p:attrNameLst>
                                      </p:cBhvr>
                                      <p:to>
                                        <p:strVal val="visible"/>
                                      </p:to>
                                    </p:set>
                                    <p:animEffect transition="in" filter="wipe(down)">
                                      <p:cBhvr>
                                        <p:cTn id="37" dur="500"/>
                                        <p:tgtEl>
                                          <p:spTgt spid="9369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5" grpId="0" animBg="1"/>
      <p:bldP spid="936966" grpId="0"/>
      <p:bldP spid="936967" grpId="0" build="allAtOnce"/>
      <p:bldP spid="1373193" grpId="0" animBg="1"/>
      <p:bldP spid="1373194"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3"/>
          <p:cNvSpPr>
            <a:spLocks noGrp="1"/>
          </p:cNvSpPr>
          <p:nvPr>
            <p:ph type="sldNum" sz="quarter" idx="12"/>
          </p:nvPr>
        </p:nvSpPr>
        <p:spPr>
          <a:noFill/>
          <a:ln>
            <a:miter lim="800000"/>
            <a:headEnd/>
            <a:tailEnd/>
          </a:ln>
        </p:spPr>
        <p:txBody>
          <a:bodyPr/>
          <a:lstStyle/>
          <a:p>
            <a:fld id="{E3299985-93E6-4AED-B0B2-7D6EF8A3E0FF}" type="slidenum">
              <a:rPr lang="en-US"/>
              <a:pPr/>
              <a:t>216</a:t>
            </a:fld>
            <a:endParaRPr lang="en-US"/>
          </a:p>
        </p:txBody>
      </p:sp>
      <p:sp>
        <p:nvSpPr>
          <p:cNvPr id="22323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92191F9-8637-4FB8-9DEB-0BA7154CF777}" type="slidenum">
              <a:rPr lang="en-US" sz="1400">
                <a:latin typeface="Times New Roman" pitchFamily="18" charset="0"/>
              </a:rPr>
              <a:pPr algn="r"/>
              <a:t>216</a:t>
            </a:fld>
            <a:endParaRPr lang="en-US" sz="1400">
              <a:latin typeface="Times New Roman" pitchFamily="18" charset="0"/>
            </a:endParaRPr>
          </a:p>
        </p:txBody>
      </p:sp>
      <p:sp>
        <p:nvSpPr>
          <p:cNvPr id="223236" name="Rectangle 2"/>
          <p:cNvSpPr>
            <a:spLocks noGrp="1" noChangeArrowheads="1"/>
          </p:cNvSpPr>
          <p:nvPr>
            <p:ph type="title" idx="4294967295"/>
          </p:nvPr>
        </p:nvSpPr>
        <p:spPr>
          <a:xfrm>
            <a:off x="193675" y="395288"/>
            <a:ext cx="8756650" cy="614362"/>
          </a:xfrm>
        </p:spPr>
        <p:txBody>
          <a:bodyPr/>
          <a:lstStyle/>
          <a:p>
            <a:pPr eaLnBrk="1" hangingPunct="1"/>
            <a:r>
              <a:rPr lang="en-US" sz="2200" b="1" smtClean="0">
                <a:latin typeface="Rockwell" pitchFamily="18" charset="0"/>
              </a:rPr>
              <a:t>T4B: </a:t>
            </a:r>
            <a:r>
              <a:rPr lang="en-US" sz="1600" b="1" smtClean="0"/>
              <a:t>	Operating controls; tuning, use of filters, squelch, AGC, repeater offset, 	memory 	channels         	</a:t>
            </a:r>
          </a:p>
        </p:txBody>
      </p:sp>
      <p:sp>
        <p:nvSpPr>
          <p:cNvPr id="935939" name="Rectangle 3"/>
          <p:cNvSpPr>
            <a:spLocks noGrp="1" noChangeArrowheads="1"/>
          </p:cNvSpPr>
          <p:nvPr>
            <p:ph type="body" idx="4294967295"/>
          </p:nvPr>
        </p:nvSpPr>
        <p:spPr>
          <a:xfrm>
            <a:off x="231775" y="1508125"/>
            <a:ext cx="8642350" cy="4962525"/>
          </a:xfrm>
        </p:spPr>
        <p:txBody>
          <a:bodyPr/>
          <a:lstStyle/>
          <a:p>
            <a:pPr lvl="1" eaLnBrk="1" hangingPunct="1"/>
            <a:r>
              <a:rPr lang="en-US" sz="1200" smtClean="0">
                <a:latin typeface="Rockwell" pitchFamily="18" charset="0"/>
              </a:rPr>
              <a:t>T4B8</a:t>
            </a:r>
            <a:r>
              <a:rPr lang="en-US" sz="2000" smtClean="0">
                <a:latin typeface="Rockwell" pitchFamily="18" charset="0"/>
              </a:rPr>
              <a:t>  The advantage of having multiple receive bandwidth choices on a multimode transceiver will permit noise or interference reduction by selecting a bandwidth matching the mode.</a:t>
            </a:r>
          </a:p>
          <a:p>
            <a:pPr lvl="1" eaLnBrk="1" hangingPunct="1"/>
            <a:r>
              <a:rPr lang="en-US" sz="1200" smtClean="0">
                <a:latin typeface="Rockwell" pitchFamily="18" charset="0"/>
              </a:rPr>
              <a:t>T4B9</a:t>
            </a:r>
            <a:r>
              <a:rPr lang="en-US" sz="2000" smtClean="0">
                <a:latin typeface="Rockwell" pitchFamily="18" charset="0"/>
              </a:rPr>
              <a:t>  2400 Hz is an appropriate receive filter to select in order to minimize noise and interference for SSB reception.</a:t>
            </a:r>
            <a:endParaRPr lang="en-US" sz="1000" smtClean="0">
              <a:latin typeface="Rockwell" pitchFamily="18" charset="0"/>
            </a:endParaRPr>
          </a:p>
          <a:p>
            <a:pPr lvl="1" eaLnBrk="1" hangingPunct="1"/>
            <a:endParaRPr lang="en-US" sz="2000" smtClean="0">
              <a:latin typeface="Rockwell" pitchFamily="18" charset="0"/>
            </a:endParaRPr>
          </a:p>
        </p:txBody>
      </p:sp>
      <p:pic>
        <p:nvPicPr>
          <p:cNvPr id="935940" name="Picture 4" descr="Q p117"/>
          <p:cNvPicPr>
            <a:picLocks noChangeAspect="1" noChangeArrowheads="1"/>
          </p:cNvPicPr>
          <p:nvPr/>
        </p:nvPicPr>
        <p:blipFill>
          <a:blip r:embed="rId2" cstate="print"/>
          <a:srcRect/>
          <a:stretch>
            <a:fillRect/>
          </a:stretch>
        </p:blipFill>
        <p:spPr bwMode="auto">
          <a:xfrm>
            <a:off x="3957638" y="3275013"/>
            <a:ext cx="4184650" cy="3138487"/>
          </a:xfrm>
          <a:prstGeom prst="rect">
            <a:avLst/>
          </a:prstGeom>
          <a:noFill/>
          <a:ln w="9525">
            <a:noFill/>
            <a:miter lim="800000"/>
            <a:headEnd/>
            <a:tailEnd/>
          </a:ln>
        </p:spPr>
      </p:pic>
      <p:sp>
        <p:nvSpPr>
          <p:cNvPr id="935941" name="Text Box 5"/>
          <p:cNvSpPr txBox="1">
            <a:spLocks noChangeArrowheads="1"/>
          </p:cNvSpPr>
          <p:nvPr/>
        </p:nvSpPr>
        <p:spPr bwMode="auto">
          <a:xfrm>
            <a:off x="731838" y="3697288"/>
            <a:ext cx="1422400"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SSB Filter</a:t>
            </a:r>
          </a:p>
        </p:txBody>
      </p:sp>
      <p:sp>
        <p:nvSpPr>
          <p:cNvPr id="935942" name="Text Box 6"/>
          <p:cNvSpPr txBox="1">
            <a:spLocks noChangeArrowheads="1"/>
          </p:cNvSpPr>
          <p:nvPr/>
        </p:nvSpPr>
        <p:spPr bwMode="auto">
          <a:xfrm>
            <a:off x="461963" y="5003800"/>
            <a:ext cx="1612900" cy="5810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Slots for optional filters</a:t>
            </a:r>
          </a:p>
        </p:txBody>
      </p:sp>
      <p:sp>
        <p:nvSpPr>
          <p:cNvPr id="935943" name="Line 7"/>
          <p:cNvSpPr>
            <a:spLocks noChangeShapeType="1"/>
          </p:cNvSpPr>
          <p:nvPr/>
        </p:nvSpPr>
        <p:spPr bwMode="auto">
          <a:xfrm>
            <a:off x="2114550" y="5310188"/>
            <a:ext cx="2611438" cy="500062"/>
          </a:xfrm>
          <a:prstGeom prst="line">
            <a:avLst/>
          </a:prstGeom>
          <a:noFill/>
          <a:ln w="50800" cap="sq">
            <a:solidFill>
              <a:srgbClr val="FF0000"/>
            </a:solidFill>
            <a:round/>
            <a:headEnd type="none" w="sm" len="sm"/>
            <a:tailEnd type="triangle" w="med" len="med"/>
          </a:ln>
        </p:spPr>
        <p:txBody>
          <a:bodyPr wrap="none"/>
          <a:lstStyle/>
          <a:p>
            <a:endParaRPr lang="en-US"/>
          </a:p>
        </p:txBody>
      </p:sp>
      <p:sp>
        <p:nvSpPr>
          <p:cNvPr id="935946" name="Text Box 10"/>
          <p:cNvSpPr txBox="1">
            <a:spLocks noChangeArrowheads="1"/>
          </p:cNvSpPr>
          <p:nvPr/>
        </p:nvSpPr>
        <p:spPr bwMode="auto">
          <a:xfrm>
            <a:off x="3995738" y="6386513"/>
            <a:ext cx="4454525"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Receiver section in a communications transceiver</a:t>
            </a:r>
          </a:p>
        </p:txBody>
      </p:sp>
      <p:sp>
        <p:nvSpPr>
          <p:cNvPr id="2" name="Line 7"/>
          <p:cNvSpPr>
            <a:spLocks noChangeShapeType="1"/>
          </p:cNvSpPr>
          <p:nvPr/>
        </p:nvSpPr>
        <p:spPr bwMode="auto">
          <a:xfrm>
            <a:off x="1806575" y="3929063"/>
            <a:ext cx="2689225" cy="536575"/>
          </a:xfrm>
          <a:prstGeom prst="line">
            <a:avLst/>
          </a:prstGeom>
          <a:noFill/>
          <a:ln w="50800" cap="sq">
            <a:solidFill>
              <a:srgbClr val="FF0000"/>
            </a:solidFill>
            <a:round/>
            <a:headEnd type="none" w="sm" len="sm"/>
            <a:tailEnd type="triangle" w="med" len="med"/>
          </a:ln>
        </p:spPr>
        <p:txBody>
          <a:bodyPr wrap="none"/>
          <a:lstStyle/>
          <a:p>
            <a:endParaRPr lang="en-US"/>
          </a:p>
        </p:txBody>
      </p:sp>
      <p:sp>
        <p:nvSpPr>
          <p:cNvPr id="3" name="Line 7"/>
          <p:cNvSpPr>
            <a:spLocks noChangeShapeType="1"/>
          </p:cNvSpPr>
          <p:nvPr/>
        </p:nvSpPr>
        <p:spPr bwMode="auto">
          <a:xfrm flipV="1">
            <a:off x="2114550" y="5272088"/>
            <a:ext cx="2725738" cy="38100"/>
          </a:xfrm>
          <a:prstGeom prst="line">
            <a:avLst/>
          </a:prstGeom>
          <a:noFill/>
          <a:ln w="50800" cap="sq">
            <a:solidFill>
              <a:srgbClr val="FF0000"/>
            </a:solidFill>
            <a:round/>
            <a:headEnd type="none" w="sm" len="sm"/>
            <a:tailEnd type="triangle" w="med" len="me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35939">
                                            <p:txEl>
                                              <p:pRg st="0" end="0"/>
                                            </p:txEl>
                                          </p:spTgt>
                                        </p:tgtEl>
                                        <p:attrNameLst>
                                          <p:attrName>style.visibility</p:attrName>
                                        </p:attrNameLst>
                                      </p:cBhvr>
                                      <p:to>
                                        <p:strVal val="visible"/>
                                      </p:to>
                                    </p:set>
                                    <p:animEffect transition="in" filter="wipe(up)">
                                      <p:cBhvr>
                                        <p:cTn id="7" dur="500"/>
                                        <p:tgtEl>
                                          <p:spTgt spid="935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35939">
                                            <p:txEl>
                                              <p:pRg st="1" end="1"/>
                                            </p:txEl>
                                          </p:spTgt>
                                        </p:tgtEl>
                                        <p:attrNameLst>
                                          <p:attrName>style.visibility</p:attrName>
                                        </p:attrNameLst>
                                      </p:cBhvr>
                                      <p:to>
                                        <p:strVal val="visible"/>
                                      </p:to>
                                    </p:set>
                                    <p:animEffect transition="in" filter="wipe(left)">
                                      <p:cBhvr>
                                        <p:cTn id="12" dur="500"/>
                                        <p:tgtEl>
                                          <p:spTgt spid="9359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35940"/>
                                        </p:tgtEl>
                                        <p:attrNameLst>
                                          <p:attrName>style.visibility</p:attrName>
                                        </p:attrNameLst>
                                      </p:cBhvr>
                                      <p:to>
                                        <p:strVal val="visible"/>
                                      </p:to>
                                    </p:set>
                                    <p:animEffect transition="in" filter="wipe(down)">
                                      <p:cBhvr>
                                        <p:cTn id="17" dur="500"/>
                                        <p:tgtEl>
                                          <p:spTgt spid="93594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35946"/>
                                        </p:tgtEl>
                                        <p:attrNameLst>
                                          <p:attrName>style.visibility</p:attrName>
                                        </p:attrNameLst>
                                      </p:cBhvr>
                                      <p:to>
                                        <p:strVal val="visible"/>
                                      </p:to>
                                    </p:set>
                                    <p:animEffect transition="in" filter="wipe(down)">
                                      <p:cBhvr>
                                        <p:cTn id="20" dur="500"/>
                                        <p:tgtEl>
                                          <p:spTgt spid="935946"/>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35941"/>
                                        </p:tgtEl>
                                        <p:attrNameLst>
                                          <p:attrName>style.visibility</p:attrName>
                                        </p:attrNameLst>
                                      </p:cBhvr>
                                      <p:to>
                                        <p:strVal val="visible"/>
                                      </p:to>
                                    </p:set>
                                    <p:animEffect transition="in" filter="wipe(left)">
                                      <p:cBhvr>
                                        <p:cTn id="24" dur="500"/>
                                        <p:tgtEl>
                                          <p:spTgt spid="935941"/>
                                        </p:tgtEl>
                                      </p:cBhvr>
                                    </p:animEffect>
                                  </p:childTnLst>
                                </p:cTn>
                              </p:par>
                            </p:childTnLst>
                          </p:cTn>
                        </p:par>
                        <p:par>
                          <p:cTn id="25" fill="hold" nodeType="afterGroup">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1000"/>
                                        <p:tgtEl>
                                          <p:spTgt spid="2"/>
                                        </p:tgtEl>
                                      </p:cBhvr>
                                    </p:animEffect>
                                  </p:childTnLst>
                                </p:cTn>
                              </p:par>
                            </p:childTnLst>
                          </p:cTn>
                        </p:par>
                        <p:par>
                          <p:cTn id="29" fill="hold" nodeType="afterGroup">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935942"/>
                                        </p:tgtEl>
                                        <p:attrNameLst>
                                          <p:attrName>style.visibility</p:attrName>
                                        </p:attrNameLst>
                                      </p:cBhvr>
                                      <p:to>
                                        <p:strVal val="visible"/>
                                      </p:to>
                                    </p:set>
                                    <p:animEffect transition="in" filter="wipe(left)">
                                      <p:cBhvr>
                                        <p:cTn id="32" dur="500"/>
                                        <p:tgtEl>
                                          <p:spTgt spid="935942"/>
                                        </p:tgtEl>
                                      </p:cBhvr>
                                    </p:animEffect>
                                  </p:childTnLst>
                                </p:cTn>
                              </p:par>
                            </p:childTnLst>
                          </p:cTn>
                        </p:par>
                        <p:par>
                          <p:cTn id="33" fill="hold" nodeType="afterGroup">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1000"/>
                                        <p:tgtEl>
                                          <p:spTgt spid="3"/>
                                        </p:tgtEl>
                                      </p:cBhvr>
                                    </p:animEffect>
                                  </p:childTnLst>
                                </p:cTn>
                              </p:par>
                            </p:childTnLst>
                          </p:cTn>
                        </p:par>
                        <p:par>
                          <p:cTn id="37" fill="hold" nodeType="afterGroup">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935943"/>
                                        </p:tgtEl>
                                        <p:attrNameLst>
                                          <p:attrName>style.visibility</p:attrName>
                                        </p:attrNameLst>
                                      </p:cBhvr>
                                      <p:to>
                                        <p:strVal val="visible"/>
                                      </p:to>
                                    </p:set>
                                    <p:animEffect transition="in" filter="wipe(left)">
                                      <p:cBhvr>
                                        <p:cTn id="40" dur="1000"/>
                                        <p:tgtEl>
                                          <p:spTgt spid="935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1" grpId="0"/>
      <p:bldP spid="935942" grpId="0"/>
      <p:bldP spid="935943" grpId="0" animBg="1"/>
      <p:bldP spid="935946" grpId="0"/>
      <p:bldP spid="2" grpId="0" animBg="1"/>
      <p:bldP spid="3"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a:ln>
            <a:miter lim="800000"/>
            <a:headEnd/>
            <a:tailEnd/>
          </a:ln>
        </p:spPr>
        <p:txBody>
          <a:bodyPr/>
          <a:lstStyle/>
          <a:p>
            <a:fld id="{9930F6B6-1B90-45C6-84BE-BB430CA1A4C9}" type="slidenum">
              <a:rPr lang="en-US"/>
              <a:pPr/>
              <a:t>217</a:t>
            </a:fld>
            <a:endParaRPr lang="en-US"/>
          </a:p>
        </p:txBody>
      </p:sp>
      <p:sp>
        <p:nvSpPr>
          <p:cNvPr id="224259" name="Rectangle 2"/>
          <p:cNvSpPr>
            <a:spLocks noGrp="1" noChangeArrowheads="1"/>
          </p:cNvSpPr>
          <p:nvPr>
            <p:ph type="title"/>
          </p:nvPr>
        </p:nvSpPr>
        <p:spPr>
          <a:xfrm>
            <a:off x="231775" y="395288"/>
            <a:ext cx="8912225" cy="614362"/>
          </a:xfrm>
        </p:spPr>
        <p:txBody>
          <a:bodyPr/>
          <a:lstStyle/>
          <a:p>
            <a:pPr eaLnBrk="1" hangingPunct="1"/>
            <a:r>
              <a:rPr lang="en-US" sz="2200" b="1" smtClean="0">
                <a:latin typeface="Rockwell" pitchFamily="18" charset="0"/>
              </a:rPr>
              <a:t>T4B: </a:t>
            </a:r>
            <a:r>
              <a:rPr lang="en-US" sz="1600" b="1" smtClean="0"/>
              <a:t>	Operating controls; tuning, use of filters, squelch, AGC, repeater offset, memory 	channels         	</a:t>
            </a:r>
          </a:p>
        </p:txBody>
      </p:sp>
      <p:sp>
        <p:nvSpPr>
          <p:cNvPr id="1375235" name="Rectangle 3"/>
          <p:cNvSpPr>
            <a:spLocks noGrp="1" noChangeArrowheads="1"/>
          </p:cNvSpPr>
          <p:nvPr>
            <p:ph type="body" idx="1"/>
          </p:nvPr>
        </p:nvSpPr>
        <p:spPr/>
        <p:txBody>
          <a:bodyPr/>
          <a:lstStyle/>
          <a:p>
            <a:pPr lvl="1" eaLnBrk="1" hangingPunct="1"/>
            <a:r>
              <a:rPr lang="en-US" sz="1200" smtClean="0">
                <a:latin typeface="Rockwell" pitchFamily="18" charset="0"/>
              </a:rPr>
              <a:t>T4B10</a:t>
            </a:r>
            <a:r>
              <a:rPr lang="en-US" sz="2000" smtClean="0">
                <a:latin typeface="Rockwell" pitchFamily="18" charset="0"/>
              </a:rPr>
              <a:t>  500 Hz is an appropriate receive filter to select in order to minimize noise and interference for CW reception.</a:t>
            </a:r>
          </a:p>
          <a:p>
            <a:pPr lvl="3" eaLnBrk="1" hangingPunct="1"/>
            <a:r>
              <a:rPr lang="en-US" sz="1800" smtClean="0">
                <a:solidFill>
                  <a:srgbClr val="FF0000"/>
                </a:solidFill>
                <a:latin typeface="Rockwell" pitchFamily="18" charset="0"/>
              </a:rPr>
              <a:t>Bandwidth filters vary for the mode being received. </a:t>
            </a: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r>
              <a:rPr lang="en-US" sz="1200" smtClean="0">
                <a:latin typeface="Rockwell" pitchFamily="18" charset="0"/>
              </a:rPr>
              <a:t>T4B11   </a:t>
            </a:r>
            <a:r>
              <a:rPr lang="en-US" sz="2000" smtClean="0">
                <a:latin typeface="Rockwell" pitchFamily="18" charset="0"/>
              </a:rPr>
              <a:t>The difference between the repeater's transmit and receive frequencies  describes the common meaning of the term “repeater offset”.</a:t>
            </a:r>
          </a:p>
          <a:p>
            <a:pPr lvl="3" eaLnBrk="1" hangingPunct="1"/>
            <a:endParaRPr lang="en-US" sz="1600" smtClean="0">
              <a:solidFill>
                <a:srgbClr val="FF0000"/>
              </a:solidFill>
              <a:latin typeface="Rockwell" pitchFamily="18" charset="0"/>
            </a:endParaRPr>
          </a:p>
          <a:p>
            <a:pPr lvl="3" eaLnBrk="1" hangingPunct="1"/>
            <a:endParaRPr lang="en-US" sz="1600" smtClean="0">
              <a:latin typeface="Rockwell" pitchFamily="18" charset="0"/>
            </a:endParaRPr>
          </a:p>
          <a:p>
            <a:pPr lvl="1" eaLnBrk="1" hangingPunct="1"/>
            <a:endParaRPr lang="en-US" sz="2000" smtClean="0">
              <a:solidFill>
                <a:srgbClr val="FF0000"/>
              </a:solidFill>
              <a:latin typeface="Rockwell" pitchFamily="18" charset="0"/>
            </a:endParaRPr>
          </a:p>
          <a:p>
            <a:pPr lvl="3" eaLnBrk="1" hangingPunct="1"/>
            <a:endParaRPr lang="en-US" sz="1600" smtClean="0">
              <a:latin typeface="Rockwell" pitchFamily="18" charset="0"/>
            </a:endParaRPr>
          </a:p>
          <a:p>
            <a:pPr lvl="1" eaLnBrk="1" hangingPunct="1"/>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75235">
                                            <p:txEl>
                                              <p:pRg st="0" end="0"/>
                                            </p:txEl>
                                          </p:spTgt>
                                        </p:tgtEl>
                                        <p:attrNameLst>
                                          <p:attrName>style.visibility</p:attrName>
                                        </p:attrNameLst>
                                      </p:cBhvr>
                                      <p:to>
                                        <p:strVal val="visible"/>
                                      </p:to>
                                    </p:set>
                                    <p:animEffect transition="in" filter="wipe(up)">
                                      <p:cBhvr>
                                        <p:cTn id="7" dur="500"/>
                                        <p:tgtEl>
                                          <p:spTgt spid="13752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75235">
                                            <p:txEl>
                                              <p:pRg st="1" end="1"/>
                                            </p:txEl>
                                          </p:spTgt>
                                        </p:tgtEl>
                                        <p:attrNameLst>
                                          <p:attrName>style.visibility</p:attrName>
                                        </p:attrNameLst>
                                      </p:cBhvr>
                                      <p:to>
                                        <p:strVal val="visible"/>
                                      </p:to>
                                    </p:set>
                                    <p:animEffect transition="in" filter="wipe(left)">
                                      <p:cBhvr>
                                        <p:cTn id="12" dur="500"/>
                                        <p:tgtEl>
                                          <p:spTgt spid="13752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75235">
                                            <p:txEl>
                                              <p:pRg st="4" end="4"/>
                                            </p:txEl>
                                          </p:spTgt>
                                        </p:tgtEl>
                                        <p:attrNameLst>
                                          <p:attrName>style.visibility</p:attrName>
                                        </p:attrNameLst>
                                      </p:cBhvr>
                                      <p:to>
                                        <p:strVal val="visible"/>
                                      </p:to>
                                    </p:set>
                                    <p:animEffect transition="in" filter="wipe(down)">
                                      <p:cBhvr>
                                        <p:cTn id="17" dur="500"/>
                                        <p:tgtEl>
                                          <p:spTgt spid="13752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1346200" y="279400"/>
            <a:ext cx="6643688" cy="3649663"/>
          </a:xfrm>
        </p:spPr>
        <p:txBody>
          <a:bodyPr lIns="0" tIns="0" rIns="0" bIns="0" anchor="ct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smtClean="0"/>
              <a:t>Element 2 Technician Class </a:t>
            </a:r>
            <a:br>
              <a:rPr lang="en-GB" sz="3600" b="1" smtClean="0"/>
            </a:br>
            <a:r>
              <a:rPr lang="en-GB" sz="3600" b="1" smtClean="0"/>
              <a:t>Question Pool</a:t>
            </a:r>
            <a:br>
              <a:rPr lang="en-GB" sz="3600" b="1" smtClean="0"/>
            </a:br>
            <a:r>
              <a:rPr lang="en-GB" sz="3600" b="1" smtClean="0"/>
              <a:t/>
            </a:r>
            <a:br>
              <a:rPr lang="en-GB" sz="3600" b="1" smtClean="0"/>
            </a:br>
            <a:r>
              <a:rPr lang="en-GB" sz="3600" b="1" smtClean="0">
                <a:solidFill>
                  <a:srgbClr val="FF3300"/>
                </a:solidFill>
              </a:rPr>
              <a:t/>
            </a:r>
            <a:br>
              <a:rPr lang="en-GB" sz="3600" b="1" smtClean="0">
                <a:solidFill>
                  <a:srgbClr val="FF3300"/>
                </a:solidFill>
              </a:rPr>
            </a:br>
            <a:r>
              <a:rPr lang="en-GB" sz="3600" b="1" smtClean="0">
                <a:solidFill>
                  <a:srgbClr val="FF3300"/>
                </a:solidFill>
              </a:rPr>
              <a:t>T4</a:t>
            </a:r>
            <a:br>
              <a:rPr lang="en-GB" sz="3600" b="1" smtClean="0">
                <a:solidFill>
                  <a:srgbClr val="FF3300"/>
                </a:solidFill>
              </a:rPr>
            </a:br>
            <a:r>
              <a:rPr lang="en-GB" sz="2800" b="1" smtClean="0">
                <a:solidFill>
                  <a:srgbClr val="FF3300"/>
                </a:solidFill>
              </a:rPr>
              <a:t>Amateur radio practices </a:t>
            </a:r>
            <a:br>
              <a:rPr lang="en-GB" sz="2800" b="1" smtClean="0">
                <a:solidFill>
                  <a:srgbClr val="FF3300"/>
                </a:solidFill>
              </a:rPr>
            </a:br>
            <a:r>
              <a:rPr lang="en-GB" sz="2800" b="1" smtClean="0">
                <a:solidFill>
                  <a:srgbClr val="FF3300"/>
                </a:solidFill>
              </a:rPr>
              <a:t>and station set up</a:t>
            </a:r>
            <a:r>
              <a:rPr lang="en-GB" sz="3600" b="1" smtClean="0">
                <a:solidFill>
                  <a:srgbClr val="FF3300"/>
                </a:solidFill>
              </a:rPr>
              <a:t/>
            </a:r>
            <a:br>
              <a:rPr lang="en-GB" sz="3600" b="1" smtClean="0">
                <a:solidFill>
                  <a:srgbClr val="FF3300"/>
                </a:solidFill>
              </a:rPr>
            </a:br>
            <a:r>
              <a:rPr lang="en-GB" sz="2400" b="1" smtClean="0">
                <a:solidFill>
                  <a:srgbClr val="FF3300"/>
                </a:solidFill>
              </a:rPr>
              <a:t>[2 Exam Questions – 2 Groups]</a:t>
            </a:r>
          </a:p>
        </p:txBody>
      </p:sp>
      <p:sp>
        <p:nvSpPr>
          <p:cNvPr id="225283" name="Text Box 3"/>
          <p:cNvSpPr txBox="1">
            <a:spLocks noChangeArrowheads="1"/>
          </p:cNvSpPr>
          <p:nvPr/>
        </p:nvSpPr>
        <p:spPr bwMode="auto">
          <a:xfrm>
            <a:off x="2306638" y="4735513"/>
            <a:ext cx="4648200" cy="1460500"/>
          </a:xfrm>
          <a:prstGeom prst="rect">
            <a:avLst/>
          </a:prstGeom>
          <a:noFill/>
          <a:ln w="9525">
            <a:noFill/>
            <a:miter lim="800000"/>
            <a:headEnd/>
            <a:tailEnd/>
          </a:ln>
          <a:effectLst/>
        </p:spPr>
        <p:txBody>
          <a:bodyPr lIns="0" tIns="0" rIns="0" bIns="0">
            <a:spAutoFit/>
          </a:bodyPr>
          <a:lstStyle/>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Valid July 1, 2010</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Through</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June 30, 2014</a:t>
            </a:r>
          </a:p>
        </p:txBody>
      </p:sp>
      <p:pic>
        <p:nvPicPr>
          <p:cNvPr id="225284" name="Picture 4" descr="2010 Tech Q&amp;A 3D cover"/>
          <p:cNvPicPr>
            <a:picLocks noChangeAspect="1" noChangeArrowheads="1"/>
          </p:cNvPicPr>
          <p:nvPr/>
        </p:nvPicPr>
        <p:blipFill>
          <a:blip r:embed="rId3" cstate="print"/>
          <a:srcRect/>
          <a:stretch>
            <a:fillRect/>
          </a:stretch>
        </p:blipFill>
        <p:spPr bwMode="auto">
          <a:xfrm>
            <a:off x="0" y="4311650"/>
            <a:ext cx="1838325" cy="2546350"/>
          </a:xfrm>
          <a:prstGeom prst="rect">
            <a:avLst/>
          </a:prstGeom>
          <a:noFill/>
          <a:ln w="9525">
            <a:noFill/>
            <a:miter lim="800000"/>
            <a:headEnd/>
            <a:tailEnd/>
          </a:ln>
        </p:spPr>
      </p:pic>
      <p:pic>
        <p:nvPicPr>
          <p:cNvPr id="225285" name="Picture 5" descr="DIAMOND_gold"/>
          <p:cNvPicPr>
            <a:picLocks noChangeAspect="1" noChangeArrowheads="1"/>
          </p:cNvPicPr>
          <p:nvPr/>
        </p:nvPicPr>
        <p:blipFill>
          <a:blip r:embed="rId4" cstate="print"/>
          <a:srcRect/>
          <a:stretch>
            <a:fillRect/>
          </a:stretch>
        </p:blipFill>
        <p:spPr bwMode="auto">
          <a:xfrm>
            <a:off x="8021638" y="4398963"/>
            <a:ext cx="1122362" cy="2459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5"/>
          <p:cNvSpPr>
            <a:spLocks noGrp="1"/>
          </p:cNvSpPr>
          <p:nvPr>
            <p:ph type="sldNum" sz="quarter" idx="12"/>
          </p:nvPr>
        </p:nvSpPr>
        <p:spPr>
          <a:noFill/>
          <a:ln>
            <a:miter lim="800000"/>
            <a:headEnd/>
            <a:tailEnd/>
          </a:ln>
        </p:spPr>
        <p:txBody>
          <a:bodyPr/>
          <a:lstStyle/>
          <a:p>
            <a:fld id="{671B3DC2-1E92-46CF-BCDA-F307492E9771}" type="slidenum">
              <a:rPr lang="en-US"/>
              <a:pPr/>
              <a:t>219</a:t>
            </a:fld>
            <a:endParaRPr lang="en-US"/>
          </a:p>
        </p:txBody>
      </p:sp>
      <p:sp>
        <p:nvSpPr>
          <p:cNvPr id="226307"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T4A01		</a:t>
            </a:r>
            <a:r>
              <a:rPr lang="en-US" sz="2800" smtClean="0">
                <a:latin typeface="Rockwell" pitchFamily="18" charset="0"/>
              </a:rPr>
              <a:t>Which of the following is true concerning 		the microphone connectors on amateur 		transceivers?</a:t>
            </a:r>
            <a:endParaRPr lang="en-US" sz="3600" smtClean="0"/>
          </a:p>
        </p:txBody>
      </p:sp>
      <p:sp>
        <p:nvSpPr>
          <p:cNvPr id="137830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All transceivers use the same microphone connector type</a:t>
            </a:r>
          </a:p>
          <a:p>
            <a:pPr marL="995363" lvl="1" indent="-533400" eaLnBrk="1" hangingPunct="1">
              <a:buFontTx/>
              <a:buAutoNum type="alphaUcPeriod"/>
            </a:pPr>
            <a:r>
              <a:rPr lang="en-US" smtClean="0">
                <a:latin typeface="Rockwell" pitchFamily="18" charset="0"/>
              </a:rPr>
              <a:t>Some connectors include push-to-talk and voltages for powering the microphone</a:t>
            </a:r>
          </a:p>
          <a:p>
            <a:pPr marL="995363" lvl="1" indent="-533400" eaLnBrk="1" hangingPunct="1">
              <a:buFontTx/>
              <a:buAutoNum type="alphaUcPeriod"/>
            </a:pPr>
            <a:r>
              <a:rPr lang="en-US" smtClean="0">
                <a:latin typeface="Rockwell" pitchFamily="18" charset="0"/>
              </a:rPr>
              <a:t>All transceivers using the same connector type are wired identically</a:t>
            </a:r>
          </a:p>
          <a:p>
            <a:pPr marL="995363" lvl="1" indent="-533400" eaLnBrk="1" hangingPunct="1">
              <a:buFontTx/>
              <a:buAutoNum type="alphaUcPeriod"/>
            </a:pPr>
            <a:r>
              <a:rPr lang="en-US" smtClean="0">
                <a:latin typeface="Rockwell" pitchFamily="18" charset="0"/>
              </a:rPr>
              <a:t>Un-keyed connectors allow any microphone to be connected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7830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7830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miter lim="800000"/>
            <a:headEnd/>
            <a:tailEnd/>
          </a:ln>
        </p:spPr>
        <p:txBody>
          <a:bodyPr/>
          <a:lstStyle/>
          <a:p>
            <a:fld id="{274CF47C-2E92-4692-BE00-E8FA861E8047}" type="slidenum">
              <a:rPr lang="en-US"/>
              <a:pPr/>
              <a:t>22</a:t>
            </a:fld>
            <a:endParaRPr lang="en-US"/>
          </a:p>
        </p:txBody>
      </p:sp>
      <p:sp>
        <p:nvSpPr>
          <p:cNvPr id="24579" name="Rectangle 2"/>
          <p:cNvSpPr>
            <a:spLocks noGrp="1" noChangeArrowheads="1"/>
          </p:cNvSpPr>
          <p:nvPr>
            <p:ph type="title"/>
          </p:nvPr>
        </p:nvSpPr>
        <p:spPr>
          <a:xfrm>
            <a:off x="231775" y="241300"/>
            <a:ext cx="8912225" cy="614363"/>
          </a:xfrm>
        </p:spPr>
        <p:txBody>
          <a:bodyPr/>
          <a:lstStyle/>
          <a:p>
            <a:pPr eaLnBrk="1" hangingPunct="1"/>
            <a:r>
              <a:rPr lang="en-US" sz="2600" b="1" smtClean="0">
                <a:latin typeface="Rockwell" pitchFamily="18" charset="0"/>
              </a:rPr>
              <a:t>T1D: </a:t>
            </a:r>
            <a:r>
              <a:rPr lang="en-US" sz="1800" b="1" smtClean="0"/>
              <a:t>	</a:t>
            </a:r>
            <a:r>
              <a:rPr lang="en-US" sz="1600" b="1" smtClean="0">
                <a:latin typeface="Rockwell" pitchFamily="18" charset="0"/>
              </a:rPr>
              <a:t>Authorized and prohibited transmissions</a:t>
            </a:r>
            <a:r>
              <a:rPr lang="en-US" sz="1800" b="1" smtClean="0">
                <a:solidFill>
                  <a:srgbClr val="0099FF"/>
                </a:solidFill>
              </a:rPr>
              <a:t>			         	</a:t>
            </a:r>
          </a:p>
        </p:txBody>
      </p:sp>
      <p:sp>
        <p:nvSpPr>
          <p:cNvPr id="611331" name="Rectangle 3"/>
          <p:cNvSpPr>
            <a:spLocks noGrp="1" noChangeArrowheads="1"/>
          </p:cNvSpPr>
          <p:nvPr>
            <p:ph type="body" idx="1"/>
          </p:nvPr>
        </p:nvSpPr>
        <p:spPr>
          <a:xfrm>
            <a:off x="155575" y="1508125"/>
            <a:ext cx="8682038" cy="5349875"/>
          </a:xfrm>
        </p:spPr>
        <p:txBody>
          <a:bodyPr/>
          <a:lstStyle/>
          <a:p>
            <a:pPr lvl="1" eaLnBrk="1" hangingPunct="1">
              <a:buFont typeface="Symbol" pitchFamily="18" charset="2"/>
              <a:buNone/>
            </a:pPr>
            <a:endParaRPr lang="en-US" sz="2400" smtClean="0">
              <a:latin typeface="Rockwell" pitchFamily="18" charset="0"/>
            </a:endParaRPr>
          </a:p>
          <a:p>
            <a:pPr lvl="1" eaLnBrk="1" hangingPunct="1"/>
            <a:r>
              <a:rPr lang="en-US" sz="1200" smtClean="0">
                <a:latin typeface="Rockwell" pitchFamily="18" charset="0"/>
              </a:rPr>
              <a:t>T1D9</a:t>
            </a:r>
            <a:r>
              <a:rPr lang="en-US" sz="2000" smtClean="0">
                <a:latin typeface="Rockwell" pitchFamily="18" charset="0"/>
              </a:rPr>
              <a:t>  Amateur stations are authorized to transmit signals related to broadcasting, program production, or news gathering, assuming no other means is available only where such communications directly relate to the immediate safety of human life or protection of property.</a:t>
            </a:r>
          </a:p>
          <a:p>
            <a:pPr lvl="4" eaLnBrk="1" hangingPunct="1"/>
            <a:r>
              <a:rPr lang="en-US" sz="1800" smtClean="0">
                <a:solidFill>
                  <a:srgbClr val="FF0000"/>
                </a:solidFill>
                <a:latin typeface="Rockwell" pitchFamily="18" charset="0"/>
              </a:rPr>
              <a:t>Protecting lives and property</a:t>
            </a:r>
          </a:p>
          <a:p>
            <a:pPr lvl="3" eaLnBrk="1" hangingPunct="1"/>
            <a:endParaRPr lang="en-US" sz="1800" smtClean="0">
              <a:solidFill>
                <a:srgbClr val="FF0000"/>
              </a:solidFill>
              <a:latin typeface="Rockwell" pitchFamily="18" charset="0"/>
            </a:endParaRPr>
          </a:p>
          <a:p>
            <a:pPr lvl="1" eaLnBrk="1" hangingPunct="1"/>
            <a:r>
              <a:rPr lang="en-US" sz="1400" smtClean="0">
                <a:latin typeface="Rockwell" pitchFamily="18" charset="0"/>
              </a:rPr>
              <a:t>T1D10</a:t>
            </a:r>
            <a:r>
              <a:rPr lang="en-US" sz="2000" smtClean="0">
                <a:latin typeface="Rockwell" pitchFamily="18" charset="0"/>
              </a:rPr>
              <a:t>  Transmissions intended for reception by the general public  is the meaning of the term broadcasting in the FCC rules for the amateur services.</a:t>
            </a:r>
          </a:p>
          <a:p>
            <a:pPr lvl="1" eaLnBrk="1" hangingPunct="1"/>
            <a:endParaRPr lang="en-US" sz="2400" smtClean="0">
              <a:solidFill>
                <a:srgbClr val="FF0000"/>
              </a:solidFill>
              <a:latin typeface="Rockwell" pitchFamily="18" charset="0"/>
            </a:endParaRPr>
          </a:p>
          <a:p>
            <a:pPr lvl="1" eaLnBrk="1" hangingPunct="1"/>
            <a:r>
              <a:rPr lang="en-US" sz="1200" smtClean="0">
                <a:latin typeface="Rockwell" pitchFamily="18" charset="0"/>
              </a:rPr>
              <a:t>T1D11</a:t>
            </a:r>
            <a:r>
              <a:rPr lang="en-US" sz="1600" smtClean="0">
                <a:latin typeface="Rockwell" pitchFamily="18" charset="0"/>
              </a:rPr>
              <a:t> </a:t>
            </a:r>
            <a:r>
              <a:rPr lang="en-US" sz="2000" smtClean="0">
                <a:latin typeface="Rockwell" pitchFamily="18" charset="0"/>
              </a:rPr>
              <a:t> Brief transmissions to make station adjustments is a type of communications  permitted in the Amateur Radio Service. </a:t>
            </a:r>
          </a:p>
          <a:p>
            <a:pPr eaLnBrk="1" hangingPunct="1">
              <a:buFont typeface="Symbol" pitchFamily="18" charset="2"/>
              <a:buChar char=""/>
            </a:pPr>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1331">
                                            <p:txEl>
                                              <p:pRg st="1" end="1"/>
                                            </p:txEl>
                                          </p:spTgt>
                                        </p:tgtEl>
                                        <p:attrNameLst>
                                          <p:attrName>style.visibility</p:attrName>
                                        </p:attrNameLst>
                                      </p:cBhvr>
                                      <p:to>
                                        <p:strVal val="visible"/>
                                      </p:to>
                                    </p:set>
                                    <p:animEffect transition="in" filter="wipe(left)">
                                      <p:cBhvr>
                                        <p:cTn id="7" dur="500"/>
                                        <p:tgtEl>
                                          <p:spTgt spid="61133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11331">
                                            <p:txEl>
                                              <p:pRg st="2" end="2"/>
                                            </p:txEl>
                                          </p:spTgt>
                                        </p:tgtEl>
                                        <p:attrNameLst>
                                          <p:attrName>style.visibility</p:attrName>
                                        </p:attrNameLst>
                                      </p:cBhvr>
                                      <p:to>
                                        <p:strVal val="visible"/>
                                      </p:to>
                                    </p:set>
                                    <p:animEffect transition="in" filter="wipe(left)">
                                      <p:cBhvr>
                                        <p:cTn id="12" dur="500"/>
                                        <p:tgtEl>
                                          <p:spTgt spid="6113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11331">
                                            <p:txEl>
                                              <p:pRg st="4" end="4"/>
                                            </p:txEl>
                                          </p:spTgt>
                                        </p:tgtEl>
                                        <p:attrNameLst>
                                          <p:attrName>style.visibility</p:attrName>
                                        </p:attrNameLst>
                                      </p:cBhvr>
                                      <p:to>
                                        <p:strVal val="visible"/>
                                      </p:to>
                                    </p:set>
                                    <p:animEffect transition="in" filter="wipe(left)">
                                      <p:cBhvr>
                                        <p:cTn id="17" dur="500"/>
                                        <p:tgtEl>
                                          <p:spTgt spid="61133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11331">
                                            <p:txEl>
                                              <p:pRg st="6" end="6"/>
                                            </p:txEl>
                                          </p:spTgt>
                                        </p:tgtEl>
                                        <p:attrNameLst>
                                          <p:attrName>style.visibility</p:attrName>
                                        </p:attrNameLst>
                                      </p:cBhvr>
                                      <p:to>
                                        <p:strVal val="visible"/>
                                      </p:to>
                                    </p:set>
                                    <p:animEffect transition="in" filter="wipe(down)">
                                      <p:cBhvr>
                                        <p:cTn id="22" dur="500"/>
                                        <p:tgtEl>
                                          <p:spTgt spid="6113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5"/>
          <p:cNvSpPr>
            <a:spLocks noGrp="1"/>
          </p:cNvSpPr>
          <p:nvPr>
            <p:ph type="sldNum" sz="quarter" idx="12"/>
          </p:nvPr>
        </p:nvSpPr>
        <p:spPr>
          <a:noFill/>
          <a:ln>
            <a:miter lim="800000"/>
            <a:headEnd/>
            <a:tailEnd/>
          </a:ln>
        </p:spPr>
        <p:txBody>
          <a:bodyPr/>
          <a:lstStyle/>
          <a:p>
            <a:fld id="{0AD1E032-FFBB-40CE-A8DE-516A4DD4F895}" type="slidenum">
              <a:rPr lang="en-US"/>
              <a:pPr/>
              <a:t>220</a:t>
            </a:fld>
            <a:endParaRPr lang="en-US"/>
          </a:p>
        </p:txBody>
      </p:sp>
      <p:sp>
        <p:nvSpPr>
          <p:cNvPr id="227331"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T4A02		</a:t>
            </a:r>
            <a:r>
              <a:rPr lang="en-US" sz="2800" smtClean="0">
                <a:latin typeface="Rockwell" pitchFamily="18" charset="0"/>
              </a:rPr>
              <a:t>What could be used in place of a regular 		speaker to help you copy signals in a noisy 		area?</a:t>
            </a:r>
          </a:p>
        </p:txBody>
      </p:sp>
      <p:sp>
        <p:nvSpPr>
          <p:cNvPr id="137933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video display</a:t>
            </a:r>
          </a:p>
          <a:p>
            <a:pPr marL="995363" lvl="1" indent="-533400" eaLnBrk="1" hangingPunct="1">
              <a:buFontTx/>
              <a:buAutoNum type="alphaUcPeriod"/>
            </a:pPr>
            <a:r>
              <a:rPr lang="en-US" smtClean="0">
                <a:latin typeface="Rockwell" pitchFamily="18" charset="0"/>
              </a:rPr>
              <a:t>A low pass filter</a:t>
            </a:r>
          </a:p>
          <a:p>
            <a:pPr marL="995363" lvl="1" indent="-533400" eaLnBrk="1" hangingPunct="1">
              <a:buFontTx/>
              <a:buAutoNum type="alphaUcPeriod"/>
            </a:pPr>
            <a:r>
              <a:rPr lang="en-US" smtClean="0">
                <a:latin typeface="Rockwell" pitchFamily="18" charset="0"/>
              </a:rPr>
              <a:t>A set of headphones</a:t>
            </a:r>
          </a:p>
          <a:p>
            <a:pPr marL="995363" lvl="1" indent="-533400" eaLnBrk="1" hangingPunct="1">
              <a:buFontTx/>
              <a:buAutoNum type="alphaUcPeriod"/>
            </a:pPr>
            <a:r>
              <a:rPr lang="en-US" smtClean="0">
                <a:latin typeface="Rockwell" pitchFamily="18" charset="0"/>
              </a:rPr>
              <a:t>A boom microphone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7933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7933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5"/>
          <p:cNvSpPr>
            <a:spLocks noGrp="1"/>
          </p:cNvSpPr>
          <p:nvPr>
            <p:ph type="sldNum" sz="quarter" idx="12"/>
          </p:nvPr>
        </p:nvSpPr>
        <p:spPr>
          <a:noFill/>
          <a:ln>
            <a:miter lim="800000"/>
            <a:headEnd/>
            <a:tailEnd/>
          </a:ln>
        </p:spPr>
        <p:txBody>
          <a:bodyPr/>
          <a:lstStyle/>
          <a:p>
            <a:fld id="{CB25C07A-C8B5-4676-BDD1-A00C20F80638}" type="slidenum">
              <a:rPr lang="en-US"/>
              <a:pPr/>
              <a:t>221</a:t>
            </a:fld>
            <a:endParaRPr lang="en-US"/>
          </a:p>
        </p:txBody>
      </p:sp>
      <p:sp>
        <p:nvSpPr>
          <p:cNvPr id="228355"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T4A03		</a:t>
            </a:r>
            <a:r>
              <a:rPr lang="en-US" sz="2800" smtClean="0">
                <a:latin typeface="Rockwell" pitchFamily="18" charset="0"/>
              </a:rPr>
              <a:t>Which is a good reason to use a regulated 		power supply for communications 			equipment?</a:t>
            </a:r>
            <a:endParaRPr lang="en-US" sz="3600" smtClean="0"/>
          </a:p>
        </p:txBody>
      </p:sp>
      <p:sp>
        <p:nvSpPr>
          <p:cNvPr id="1380355" name="Rectangle 3"/>
          <p:cNvSpPr>
            <a:spLocks noGrp="1" noChangeArrowheads="1"/>
          </p:cNvSpPr>
          <p:nvPr>
            <p:ph type="body" idx="1"/>
          </p:nvPr>
        </p:nvSpPr>
        <p:spPr>
          <a:xfrm>
            <a:off x="762000" y="1981200"/>
            <a:ext cx="7772400" cy="3656013"/>
          </a:xfrm>
        </p:spPr>
        <p:txBody>
          <a:bodyPr/>
          <a:lstStyle/>
          <a:p>
            <a:pPr marL="995363" lvl="1" indent="-533400" eaLnBrk="1" hangingPunct="1">
              <a:lnSpc>
                <a:spcPct val="90000"/>
              </a:lnSpc>
              <a:buFontTx/>
              <a:buAutoNum type="alphaUcPeriod"/>
            </a:pPr>
            <a:r>
              <a:rPr lang="en-US" smtClean="0">
                <a:latin typeface="Rockwell" pitchFamily="18" charset="0"/>
              </a:rPr>
              <a:t>It prevents voltage fluctuations from reaching sensitive circuits</a:t>
            </a:r>
          </a:p>
          <a:p>
            <a:pPr marL="995363" lvl="1" indent="-533400" eaLnBrk="1" hangingPunct="1">
              <a:lnSpc>
                <a:spcPct val="90000"/>
              </a:lnSpc>
              <a:buFontTx/>
              <a:buAutoNum type="alphaUcPeriod"/>
            </a:pPr>
            <a:r>
              <a:rPr lang="en-US" smtClean="0">
                <a:latin typeface="Rockwell" pitchFamily="18" charset="0"/>
              </a:rPr>
              <a:t>A regulated power supply has FCC approval</a:t>
            </a:r>
          </a:p>
          <a:p>
            <a:pPr marL="995363" lvl="1" indent="-533400" eaLnBrk="1" hangingPunct="1">
              <a:lnSpc>
                <a:spcPct val="90000"/>
              </a:lnSpc>
              <a:buFontTx/>
              <a:buAutoNum type="alphaUcPeriod"/>
            </a:pPr>
            <a:r>
              <a:rPr lang="en-US" smtClean="0">
                <a:latin typeface="Rockwell" pitchFamily="18" charset="0"/>
              </a:rPr>
              <a:t>A fuse or circuit breaker regulates the power</a:t>
            </a:r>
          </a:p>
          <a:p>
            <a:pPr marL="995363" lvl="1" indent="-533400" eaLnBrk="1" hangingPunct="1">
              <a:lnSpc>
                <a:spcPct val="90000"/>
              </a:lnSpc>
              <a:buFontTx/>
              <a:buAutoNum type="alphaUcPeriod"/>
            </a:pPr>
            <a:r>
              <a:rPr lang="en-US" smtClean="0">
                <a:latin typeface="Rockwell" pitchFamily="18" charset="0"/>
              </a:rPr>
              <a:t>Power consumption is independent of load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8035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8035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a:ln>
            <a:miter lim="800000"/>
            <a:headEnd/>
            <a:tailEnd/>
          </a:ln>
        </p:spPr>
        <p:txBody>
          <a:bodyPr/>
          <a:lstStyle/>
          <a:p>
            <a:fld id="{161221A1-A42D-4F2D-B405-8E4316A41C29}" type="slidenum">
              <a:rPr lang="en-US"/>
              <a:pPr/>
              <a:t>222</a:t>
            </a:fld>
            <a:endParaRPr lang="en-US"/>
          </a:p>
        </p:txBody>
      </p:sp>
      <p:sp>
        <p:nvSpPr>
          <p:cNvPr id="22937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T4A04		</a:t>
            </a:r>
            <a:r>
              <a:rPr lang="en-US" sz="2800" smtClean="0">
                <a:latin typeface="Rockwell" pitchFamily="18" charset="0"/>
              </a:rPr>
              <a:t>Where must a filter be installed to reduce 		harmonic emissions?</a:t>
            </a:r>
            <a:endParaRPr lang="en-US" sz="3600" smtClean="0"/>
          </a:p>
        </p:txBody>
      </p:sp>
      <p:sp>
        <p:nvSpPr>
          <p:cNvPr id="1381379" name="Rectangle 3"/>
          <p:cNvSpPr>
            <a:spLocks noGrp="1" noChangeArrowheads="1"/>
          </p:cNvSpPr>
          <p:nvPr>
            <p:ph type="body" idx="1"/>
          </p:nvPr>
        </p:nvSpPr>
        <p:spPr>
          <a:xfrm>
            <a:off x="231775" y="1981200"/>
            <a:ext cx="8756650" cy="3656013"/>
          </a:xfrm>
        </p:spPr>
        <p:txBody>
          <a:bodyPr/>
          <a:lstStyle/>
          <a:p>
            <a:pPr marL="995363" lvl="1" indent="-533400" eaLnBrk="1" hangingPunct="1">
              <a:buFontTx/>
              <a:buAutoNum type="alphaUcPeriod"/>
            </a:pPr>
            <a:r>
              <a:rPr lang="en-US" smtClean="0">
                <a:latin typeface="Rockwell" pitchFamily="18" charset="0"/>
              </a:rPr>
              <a:t>Between the transmitter and the antenna</a:t>
            </a:r>
          </a:p>
          <a:p>
            <a:pPr marL="995363" lvl="1" indent="-533400" eaLnBrk="1" hangingPunct="1">
              <a:buFontTx/>
              <a:buAutoNum type="alphaUcPeriod"/>
            </a:pPr>
            <a:r>
              <a:rPr lang="en-US" smtClean="0">
                <a:latin typeface="Rockwell" pitchFamily="18" charset="0"/>
              </a:rPr>
              <a:t>Between the receiver and the transmitter</a:t>
            </a:r>
          </a:p>
          <a:p>
            <a:pPr marL="995363" lvl="1" indent="-533400" eaLnBrk="1" hangingPunct="1">
              <a:buFontTx/>
              <a:buAutoNum type="alphaUcPeriod"/>
            </a:pPr>
            <a:r>
              <a:rPr lang="en-US" smtClean="0">
                <a:latin typeface="Rockwell" pitchFamily="18" charset="0"/>
              </a:rPr>
              <a:t>At the station power supply</a:t>
            </a:r>
          </a:p>
          <a:p>
            <a:pPr marL="995363" lvl="1" indent="-533400" eaLnBrk="1" hangingPunct="1">
              <a:buFontTx/>
              <a:buAutoNum type="alphaUcPeriod"/>
            </a:pPr>
            <a:r>
              <a:rPr lang="en-US" smtClean="0">
                <a:latin typeface="Rockwell" pitchFamily="18" charset="0"/>
              </a:rPr>
              <a:t>At the microphone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8137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8137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a:ln>
            <a:miter lim="800000"/>
            <a:headEnd/>
            <a:tailEnd/>
          </a:ln>
        </p:spPr>
        <p:txBody>
          <a:bodyPr/>
          <a:lstStyle/>
          <a:p>
            <a:fld id="{6CF5D98E-FEA3-465A-8184-637FDCFB91E0}" type="slidenum">
              <a:rPr lang="en-US"/>
              <a:pPr/>
              <a:t>223</a:t>
            </a:fld>
            <a:endParaRPr lang="en-US"/>
          </a:p>
        </p:txBody>
      </p:sp>
      <p:sp>
        <p:nvSpPr>
          <p:cNvPr id="230403"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T4A05		</a:t>
            </a:r>
            <a:r>
              <a:rPr lang="en-US" sz="2400" smtClean="0">
                <a:latin typeface="Rockwell" pitchFamily="18" charset="0"/>
              </a:rPr>
              <a:t>What type of filter should be connected to a TV 		receiver as the first step in trying to prevent RF 		overload from a nearby 2 meter transmitter?</a:t>
            </a:r>
            <a:endParaRPr lang="en-US" sz="3600" smtClean="0"/>
          </a:p>
        </p:txBody>
      </p:sp>
      <p:sp>
        <p:nvSpPr>
          <p:cNvPr id="138240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Low-pass filter</a:t>
            </a:r>
          </a:p>
          <a:p>
            <a:pPr marL="995363" lvl="1" indent="-533400" eaLnBrk="1" hangingPunct="1">
              <a:buFontTx/>
              <a:buAutoNum type="alphaUcPeriod"/>
            </a:pPr>
            <a:r>
              <a:rPr lang="en-US" smtClean="0">
                <a:latin typeface="Rockwell" pitchFamily="18" charset="0"/>
              </a:rPr>
              <a:t>High-pass filter</a:t>
            </a:r>
          </a:p>
          <a:p>
            <a:pPr marL="995363" lvl="1" indent="-533400" eaLnBrk="1" hangingPunct="1">
              <a:buFontTx/>
              <a:buAutoNum type="alphaUcPeriod"/>
            </a:pPr>
            <a:r>
              <a:rPr lang="en-US" smtClean="0">
                <a:latin typeface="Rockwell" pitchFamily="18" charset="0"/>
              </a:rPr>
              <a:t>Band-pass filter</a:t>
            </a:r>
          </a:p>
          <a:p>
            <a:pPr marL="995363" lvl="1" indent="-533400" eaLnBrk="1" hangingPunct="1">
              <a:buFontTx/>
              <a:buAutoNum type="alphaUcPeriod"/>
            </a:pPr>
            <a:r>
              <a:rPr lang="en-US" smtClean="0">
                <a:latin typeface="Rockwell" pitchFamily="18" charset="0"/>
              </a:rPr>
              <a:t>Band-reject filter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8240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8240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Number Placeholder 5"/>
          <p:cNvSpPr>
            <a:spLocks noGrp="1"/>
          </p:cNvSpPr>
          <p:nvPr>
            <p:ph type="sldNum" sz="quarter" idx="12"/>
          </p:nvPr>
        </p:nvSpPr>
        <p:spPr>
          <a:noFill/>
          <a:ln>
            <a:miter lim="800000"/>
            <a:headEnd/>
            <a:tailEnd/>
          </a:ln>
        </p:spPr>
        <p:txBody>
          <a:bodyPr/>
          <a:lstStyle/>
          <a:p>
            <a:fld id="{03AE38BB-02A7-4E04-BFE0-A20823F746D1}" type="slidenum">
              <a:rPr lang="en-US"/>
              <a:pPr/>
              <a:t>224</a:t>
            </a:fld>
            <a:endParaRPr lang="en-US"/>
          </a:p>
        </p:txBody>
      </p:sp>
      <p:sp>
        <p:nvSpPr>
          <p:cNvPr id="231427"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T4A06		</a:t>
            </a:r>
            <a:r>
              <a:rPr lang="en-US" sz="2800" smtClean="0">
                <a:latin typeface="Rockwell" pitchFamily="18" charset="0"/>
              </a:rPr>
              <a:t>Which of the following would be 				connected between a transceiver and 			computer in a packet radio station?</a:t>
            </a:r>
          </a:p>
        </p:txBody>
      </p:sp>
      <p:sp>
        <p:nvSpPr>
          <p:cNvPr id="138342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Transmatch</a:t>
            </a:r>
          </a:p>
          <a:p>
            <a:pPr marL="995363" lvl="1" indent="-533400" eaLnBrk="1" hangingPunct="1">
              <a:buFontTx/>
              <a:buAutoNum type="alphaUcPeriod"/>
            </a:pPr>
            <a:r>
              <a:rPr lang="en-US" smtClean="0">
                <a:latin typeface="Rockwell" pitchFamily="18" charset="0"/>
              </a:rPr>
              <a:t>Mixer</a:t>
            </a:r>
          </a:p>
          <a:p>
            <a:pPr marL="995363" lvl="1" indent="-533400" eaLnBrk="1" hangingPunct="1">
              <a:buFontTx/>
              <a:buAutoNum type="alphaUcPeriod"/>
            </a:pPr>
            <a:r>
              <a:rPr lang="en-US" smtClean="0">
                <a:latin typeface="Rockwell" pitchFamily="18" charset="0"/>
              </a:rPr>
              <a:t>Terminal node controller</a:t>
            </a:r>
          </a:p>
          <a:p>
            <a:pPr marL="995363" lvl="1" indent="-533400" eaLnBrk="1" hangingPunct="1">
              <a:buFontTx/>
              <a:buAutoNum type="alphaUcPeriod"/>
            </a:pPr>
            <a:r>
              <a:rPr lang="en-US" smtClean="0">
                <a:latin typeface="Rockwell" pitchFamily="18" charset="0"/>
              </a:rPr>
              <a:t>Antenna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8342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8342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a:ln>
            <a:miter lim="800000"/>
            <a:headEnd/>
            <a:tailEnd/>
          </a:ln>
        </p:spPr>
        <p:txBody>
          <a:bodyPr/>
          <a:lstStyle/>
          <a:p>
            <a:fld id="{5BBE9C58-4F3E-47A1-81C2-8148A8BB6F13}" type="slidenum">
              <a:rPr lang="en-US"/>
              <a:pPr/>
              <a:t>225</a:t>
            </a:fld>
            <a:endParaRPr lang="en-US"/>
          </a:p>
        </p:txBody>
      </p:sp>
      <p:sp>
        <p:nvSpPr>
          <p:cNvPr id="232451"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T4A07		</a:t>
            </a:r>
            <a:r>
              <a:rPr lang="en-US" sz="2800" smtClean="0">
                <a:latin typeface="Rockwell" pitchFamily="18" charset="0"/>
              </a:rPr>
              <a:t>How is the computer’s sound card used 		when conducting digital communications 		using a computer?</a:t>
            </a:r>
            <a:endParaRPr lang="en-US" sz="3600" smtClean="0"/>
          </a:p>
        </p:txBody>
      </p:sp>
      <p:sp>
        <p:nvSpPr>
          <p:cNvPr id="138445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sound card communicates between the computer CPU and the video display</a:t>
            </a:r>
          </a:p>
          <a:p>
            <a:pPr marL="995363" lvl="1" indent="-533400" eaLnBrk="1" hangingPunct="1">
              <a:buFontTx/>
              <a:buAutoNum type="alphaUcPeriod"/>
            </a:pPr>
            <a:r>
              <a:rPr lang="en-US" smtClean="0">
                <a:latin typeface="Rockwell" pitchFamily="18" charset="0"/>
              </a:rPr>
              <a:t>The sound card records the audio frequency for video display</a:t>
            </a:r>
          </a:p>
          <a:p>
            <a:pPr marL="995363" lvl="1" indent="-533400" eaLnBrk="1" hangingPunct="1">
              <a:buFontTx/>
              <a:buAutoNum type="alphaUcPeriod"/>
            </a:pPr>
            <a:r>
              <a:rPr lang="en-US" smtClean="0">
                <a:latin typeface="Rockwell" pitchFamily="18" charset="0"/>
              </a:rPr>
              <a:t>The sound card provides audio to the microphone input and converts received audio to digital form</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8445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8445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a:ln>
            <a:miter lim="800000"/>
            <a:headEnd/>
            <a:tailEnd/>
          </a:ln>
        </p:spPr>
        <p:txBody>
          <a:bodyPr/>
          <a:lstStyle/>
          <a:p>
            <a:fld id="{EE842F1D-840E-44A2-B55E-021049200900}" type="slidenum">
              <a:rPr lang="en-US"/>
              <a:pPr/>
              <a:t>226</a:t>
            </a:fld>
            <a:endParaRPr lang="en-US"/>
          </a:p>
        </p:txBody>
      </p:sp>
      <p:sp>
        <p:nvSpPr>
          <p:cNvPr id="23347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T4A08		</a:t>
            </a:r>
            <a:r>
              <a:rPr lang="en-US" sz="2800" smtClean="0">
                <a:latin typeface="Rockwell" pitchFamily="18" charset="0"/>
              </a:rPr>
              <a:t>Which type of conductor is best to use for 		RF grounding?</a:t>
            </a:r>
            <a:endParaRPr lang="en-US" sz="3600" smtClean="0"/>
          </a:p>
        </p:txBody>
      </p:sp>
      <p:sp>
        <p:nvSpPr>
          <p:cNvPr id="138547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Round stranded wire </a:t>
            </a:r>
          </a:p>
          <a:p>
            <a:pPr marL="995363" lvl="1" indent="-533400" eaLnBrk="1" hangingPunct="1">
              <a:buFontTx/>
              <a:buAutoNum type="alphaUcPeriod"/>
            </a:pPr>
            <a:r>
              <a:rPr lang="en-US" smtClean="0">
                <a:latin typeface="Rockwell" pitchFamily="18" charset="0"/>
              </a:rPr>
              <a:t>Round copper-clad steel wire</a:t>
            </a:r>
          </a:p>
          <a:p>
            <a:pPr marL="995363" lvl="1" indent="-533400" eaLnBrk="1" hangingPunct="1">
              <a:buFontTx/>
              <a:buAutoNum type="alphaUcPeriod"/>
            </a:pPr>
            <a:r>
              <a:rPr lang="en-US" smtClean="0">
                <a:latin typeface="Rockwell" pitchFamily="18" charset="0"/>
              </a:rPr>
              <a:t>Twisted-pair cable</a:t>
            </a:r>
          </a:p>
          <a:p>
            <a:pPr marL="995363" lvl="1" indent="-533400" eaLnBrk="1" hangingPunct="1">
              <a:buFontTx/>
              <a:buAutoNum type="alphaUcPeriod"/>
            </a:pPr>
            <a:r>
              <a:rPr lang="en-US" smtClean="0">
                <a:latin typeface="Rockwell" pitchFamily="18" charset="0"/>
              </a:rPr>
              <a:t>Flat strap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8547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8547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5"/>
          <p:cNvSpPr>
            <a:spLocks noGrp="1"/>
          </p:cNvSpPr>
          <p:nvPr>
            <p:ph type="sldNum" sz="quarter" idx="12"/>
          </p:nvPr>
        </p:nvSpPr>
        <p:spPr>
          <a:noFill/>
          <a:ln>
            <a:miter lim="800000"/>
            <a:headEnd/>
            <a:tailEnd/>
          </a:ln>
        </p:spPr>
        <p:txBody>
          <a:bodyPr/>
          <a:lstStyle/>
          <a:p>
            <a:fld id="{FA315046-AEBC-44C7-BE93-1A4F964C733B}" type="slidenum">
              <a:rPr lang="en-US"/>
              <a:pPr/>
              <a:t>227</a:t>
            </a:fld>
            <a:endParaRPr lang="en-US"/>
          </a:p>
        </p:txBody>
      </p:sp>
      <p:sp>
        <p:nvSpPr>
          <p:cNvPr id="234499" name="Rectangle 2"/>
          <p:cNvSpPr>
            <a:spLocks noGrp="1" noChangeArrowheads="1"/>
          </p:cNvSpPr>
          <p:nvPr>
            <p:ph type="title"/>
          </p:nvPr>
        </p:nvSpPr>
        <p:spPr>
          <a:xfrm>
            <a:off x="0" y="1316038"/>
            <a:ext cx="9144000" cy="385762"/>
          </a:xfrm>
        </p:spPr>
        <p:txBody>
          <a:bodyPr/>
          <a:lstStyle/>
          <a:p>
            <a:pPr eaLnBrk="1" hangingPunct="1">
              <a:tabLst>
                <a:tab pos="1376363" algn="l"/>
              </a:tabLst>
            </a:pPr>
            <a:r>
              <a:rPr lang="en-US" sz="3600" smtClean="0"/>
              <a:t>T4A09		</a:t>
            </a:r>
            <a:r>
              <a:rPr lang="en-US" sz="2800" smtClean="0">
                <a:latin typeface="Rockwell" pitchFamily="18" charset="0"/>
              </a:rPr>
              <a:t>Which would you use to reduce RF current 		flowing on the shield of an audio cable?</a:t>
            </a:r>
            <a:r>
              <a:rPr lang="en-US" sz="3600" smtClean="0"/>
              <a:t>	 	</a:t>
            </a:r>
          </a:p>
        </p:txBody>
      </p:sp>
      <p:sp>
        <p:nvSpPr>
          <p:cNvPr id="138649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Band-pass filter</a:t>
            </a:r>
          </a:p>
          <a:p>
            <a:pPr marL="995363" lvl="1" indent="-533400" eaLnBrk="1" hangingPunct="1">
              <a:buFontTx/>
              <a:buAutoNum type="alphaUcPeriod"/>
            </a:pPr>
            <a:r>
              <a:rPr lang="en-US" smtClean="0">
                <a:latin typeface="Rockwell" pitchFamily="18" charset="0"/>
              </a:rPr>
              <a:t>Low-pass filter</a:t>
            </a:r>
          </a:p>
          <a:p>
            <a:pPr marL="995363" lvl="1" indent="-533400" eaLnBrk="1" hangingPunct="1">
              <a:buFontTx/>
              <a:buAutoNum type="alphaUcPeriod"/>
            </a:pPr>
            <a:r>
              <a:rPr lang="en-US" smtClean="0">
                <a:latin typeface="Rockwell" pitchFamily="18" charset="0"/>
              </a:rPr>
              <a:t>Preamplifier</a:t>
            </a:r>
          </a:p>
          <a:p>
            <a:pPr marL="995363" lvl="1" indent="-533400" eaLnBrk="1" hangingPunct="1">
              <a:buFontTx/>
              <a:buAutoNum type="alphaUcPeriod"/>
            </a:pPr>
            <a:r>
              <a:rPr lang="en-US" smtClean="0">
                <a:latin typeface="Rockwell" pitchFamily="18" charset="0"/>
              </a:rPr>
              <a:t>Ferrite choke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8649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8649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5"/>
          <p:cNvSpPr>
            <a:spLocks noGrp="1"/>
          </p:cNvSpPr>
          <p:nvPr>
            <p:ph type="sldNum" sz="quarter" idx="12"/>
          </p:nvPr>
        </p:nvSpPr>
        <p:spPr>
          <a:noFill/>
          <a:ln>
            <a:miter lim="800000"/>
            <a:headEnd/>
            <a:tailEnd/>
          </a:ln>
        </p:spPr>
        <p:txBody>
          <a:bodyPr/>
          <a:lstStyle/>
          <a:p>
            <a:fld id="{CD55F1FB-EE9B-46A5-AF31-DB8288475E79}" type="slidenum">
              <a:rPr lang="en-US"/>
              <a:pPr/>
              <a:t>228</a:t>
            </a:fld>
            <a:endParaRPr lang="en-US"/>
          </a:p>
        </p:txBody>
      </p:sp>
      <p:sp>
        <p:nvSpPr>
          <p:cNvPr id="235523"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T4A10		</a:t>
            </a:r>
            <a:r>
              <a:rPr lang="en-US" sz="2800" smtClean="0">
                <a:latin typeface="Rockwell" pitchFamily="18" charset="0"/>
              </a:rPr>
              <a:t>What is the source of a high-pitched whine 		that varies with engine speed in a mobile 		transceiver’s receive audio?</a:t>
            </a:r>
            <a:endParaRPr lang="en-US" sz="3600" smtClean="0"/>
          </a:p>
        </p:txBody>
      </p:sp>
      <p:sp>
        <p:nvSpPr>
          <p:cNvPr id="138752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ignition system</a:t>
            </a:r>
          </a:p>
          <a:p>
            <a:pPr marL="995363" lvl="1" indent="-533400" eaLnBrk="1" hangingPunct="1">
              <a:buFontTx/>
              <a:buAutoNum type="alphaUcPeriod"/>
            </a:pPr>
            <a:r>
              <a:rPr lang="en-US" smtClean="0">
                <a:latin typeface="Rockwell" pitchFamily="18" charset="0"/>
              </a:rPr>
              <a:t>The alternator</a:t>
            </a:r>
          </a:p>
          <a:p>
            <a:pPr marL="995363" lvl="1" indent="-533400" eaLnBrk="1" hangingPunct="1">
              <a:buFontTx/>
              <a:buAutoNum type="alphaUcPeriod"/>
            </a:pPr>
            <a:r>
              <a:rPr lang="en-US" smtClean="0">
                <a:latin typeface="Rockwell" pitchFamily="18" charset="0"/>
              </a:rPr>
              <a:t>The electric fuel pump</a:t>
            </a:r>
          </a:p>
          <a:p>
            <a:pPr marL="995363" lvl="1" indent="-533400" eaLnBrk="1" hangingPunct="1">
              <a:buFontTx/>
              <a:buAutoNum type="alphaUcPeriod"/>
            </a:pPr>
            <a:r>
              <a:rPr lang="en-US" smtClean="0">
                <a:latin typeface="Rockwell" pitchFamily="18" charset="0"/>
              </a:rPr>
              <a:t>Anti-lock braking system controllers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8752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8752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5"/>
          <p:cNvSpPr>
            <a:spLocks noGrp="1"/>
          </p:cNvSpPr>
          <p:nvPr>
            <p:ph type="sldNum" sz="quarter" idx="12"/>
          </p:nvPr>
        </p:nvSpPr>
        <p:spPr>
          <a:noFill/>
          <a:ln>
            <a:miter lim="800000"/>
            <a:headEnd/>
            <a:tailEnd/>
          </a:ln>
        </p:spPr>
        <p:txBody>
          <a:bodyPr/>
          <a:lstStyle/>
          <a:p>
            <a:fld id="{193EA451-D986-4530-A92C-F3F51860B312}" type="slidenum">
              <a:rPr lang="en-US"/>
              <a:pPr/>
              <a:t>229</a:t>
            </a:fld>
            <a:endParaRPr lang="en-US"/>
          </a:p>
        </p:txBody>
      </p:sp>
      <p:sp>
        <p:nvSpPr>
          <p:cNvPr id="236547"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T4A11		</a:t>
            </a:r>
            <a:r>
              <a:rPr lang="en-US" sz="2800" smtClean="0">
                <a:latin typeface="Rockwell" pitchFamily="18" charset="0"/>
              </a:rPr>
              <a:t>Where should a mobile transceiver’s 			power negative connection be made?</a:t>
            </a:r>
            <a:endParaRPr lang="en-US" sz="3600" smtClean="0"/>
          </a:p>
        </p:txBody>
      </p:sp>
      <p:sp>
        <p:nvSpPr>
          <p:cNvPr id="138854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At the battery or engine block ground strap</a:t>
            </a:r>
          </a:p>
          <a:p>
            <a:pPr marL="995363" lvl="1" indent="-533400" eaLnBrk="1" hangingPunct="1">
              <a:buFontTx/>
              <a:buAutoNum type="alphaUcPeriod"/>
            </a:pPr>
            <a:r>
              <a:rPr lang="en-US" smtClean="0">
                <a:latin typeface="Rockwell" pitchFamily="18" charset="0"/>
              </a:rPr>
              <a:t>At the antenna mount</a:t>
            </a:r>
          </a:p>
          <a:p>
            <a:pPr marL="995363" lvl="1" indent="-533400" eaLnBrk="1" hangingPunct="1">
              <a:buFontTx/>
              <a:buAutoNum type="alphaUcPeriod"/>
            </a:pPr>
            <a:r>
              <a:rPr lang="en-US" smtClean="0">
                <a:latin typeface="Rockwell" pitchFamily="18" charset="0"/>
              </a:rPr>
              <a:t>To any metal part of the vehicle</a:t>
            </a:r>
          </a:p>
          <a:p>
            <a:pPr marL="995363" lvl="1" indent="-533400" eaLnBrk="1" hangingPunct="1">
              <a:buFontTx/>
              <a:buAutoNum type="alphaUcPeriod"/>
            </a:pPr>
            <a:r>
              <a:rPr lang="en-US" smtClean="0">
                <a:latin typeface="Rockwell" pitchFamily="18" charset="0"/>
              </a:rPr>
              <a:t>Through the transceiver’s mounting bracket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8854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8854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miter lim="800000"/>
            <a:headEnd/>
            <a:tailEnd/>
          </a:ln>
        </p:spPr>
        <p:txBody>
          <a:bodyPr/>
          <a:lstStyle/>
          <a:p>
            <a:fld id="{48FF3ED6-A177-40D9-819D-9E028C56C6CE}" type="slidenum">
              <a:rPr lang="en-US"/>
              <a:pPr/>
              <a:t>23</a:t>
            </a:fld>
            <a:endParaRPr lang="en-US"/>
          </a:p>
        </p:txBody>
      </p:sp>
      <p:sp>
        <p:nvSpPr>
          <p:cNvPr id="25603" name="Rectangle 2"/>
          <p:cNvSpPr>
            <a:spLocks noGrp="1" noChangeArrowheads="1"/>
          </p:cNvSpPr>
          <p:nvPr>
            <p:ph type="title"/>
          </p:nvPr>
        </p:nvSpPr>
        <p:spPr>
          <a:xfrm>
            <a:off x="0" y="509588"/>
            <a:ext cx="9144000" cy="614362"/>
          </a:xfrm>
        </p:spPr>
        <p:txBody>
          <a:bodyPr/>
          <a:lstStyle/>
          <a:p>
            <a:pPr eaLnBrk="1" hangingPunct="1"/>
            <a:r>
              <a:rPr lang="en-US" sz="2600" b="1" smtClean="0">
                <a:latin typeface="Rockwell" pitchFamily="18" charset="0"/>
              </a:rPr>
              <a:t>T1E:</a:t>
            </a:r>
            <a:r>
              <a:rPr lang="en-US" sz="1600" b="1" smtClean="0">
                <a:latin typeface="Rockwell" pitchFamily="18" charset="0"/>
              </a:rPr>
              <a:t> 	</a:t>
            </a:r>
            <a:r>
              <a:rPr lang="en-US" sz="1800" b="1" smtClean="0"/>
              <a:t>Control operator and control types; control operator required, eligibility, 	designation of control operator, privileges and duties, control point, 	local, automatic and remote control, location of control operator.</a:t>
            </a:r>
          </a:p>
        </p:txBody>
      </p:sp>
      <p:sp>
        <p:nvSpPr>
          <p:cNvPr id="596995" name="Rectangle 3"/>
          <p:cNvSpPr>
            <a:spLocks noGrp="1" noChangeArrowheads="1"/>
          </p:cNvSpPr>
          <p:nvPr>
            <p:ph type="body" idx="1"/>
          </p:nvPr>
        </p:nvSpPr>
        <p:spPr>
          <a:xfrm>
            <a:off x="0" y="1585913"/>
            <a:ext cx="8642350" cy="4962525"/>
          </a:xfrm>
        </p:spPr>
        <p:txBody>
          <a:bodyPr/>
          <a:lstStyle/>
          <a:p>
            <a:pPr lvl="1" eaLnBrk="1" hangingPunct="1">
              <a:lnSpc>
                <a:spcPct val="90000"/>
              </a:lnSpc>
            </a:pPr>
            <a:r>
              <a:rPr lang="en-US" sz="1200" smtClean="0">
                <a:latin typeface="Rockwell" pitchFamily="18" charset="0"/>
              </a:rPr>
              <a:t>T1E1</a:t>
            </a:r>
            <a:r>
              <a:rPr lang="en-US" sz="1400" smtClean="0">
                <a:latin typeface="Rockwell" pitchFamily="18" charset="0"/>
              </a:rPr>
              <a:t>   </a:t>
            </a:r>
            <a:r>
              <a:rPr lang="en-US" sz="2000" smtClean="0">
                <a:latin typeface="Rockwell" pitchFamily="18" charset="0"/>
              </a:rPr>
              <a:t>An amateur station must have a control operator only when the station is transmitting. </a:t>
            </a: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buFont typeface="Symbol" pitchFamily="18" charset="2"/>
              <a:buChar char=""/>
            </a:pPr>
            <a:endParaRPr lang="en-US" sz="1200" smtClean="0">
              <a:latin typeface="Rockwell" pitchFamily="18" charset="0"/>
            </a:endParaRPr>
          </a:p>
          <a:p>
            <a:pPr lvl="1" eaLnBrk="1" hangingPunct="1">
              <a:lnSpc>
                <a:spcPct val="90000"/>
              </a:lnSpc>
              <a:buFont typeface="Symbol" pitchFamily="18" charset="2"/>
              <a:buChar char=""/>
            </a:pPr>
            <a:endParaRPr lang="en-US" sz="1200" smtClean="0">
              <a:latin typeface="Rockwell" pitchFamily="18" charset="0"/>
            </a:endParaRPr>
          </a:p>
          <a:p>
            <a:pPr lvl="1" eaLnBrk="1" hangingPunct="1">
              <a:lnSpc>
                <a:spcPct val="90000"/>
              </a:lnSpc>
              <a:buFont typeface="Symbol" pitchFamily="18" charset="2"/>
              <a:buChar char=""/>
            </a:pPr>
            <a:endParaRPr lang="en-US" sz="1200" smtClean="0">
              <a:latin typeface="Rockwell" pitchFamily="18" charset="0"/>
            </a:endParaRPr>
          </a:p>
          <a:p>
            <a:pPr lvl="1" eaLnBrk="1" hangingPunct="1">
              <a:lnSpc>
                <a:spcPct val="90000"/>
              </a:lnSpc>
              <a:buFont typeface="Symbol" pitchFamily="18" charset="2"/>
              <a:buChar char=""/>
            </a:pPr>
            <a:endParaRPr lang="en-US" sz="1200" smtClean="0">
              <a:latin typeface="Rockwell" pitchFamily="18" charset="0"/>
            </a:endParaRPr>
          </a:p>
          <a:p>
            <a:pPr lvl="1" eaLnBrk="1" hangingPunct="1">
              <a:lnSpc>
                <a:spcPct val="90000"/>
              </a:lnSpc>
              <a:buFont typeface="Symbol" pitchFamily="18" charset="2"/>
              <a:buChar char=""/>
            </a:pPr>
            <a:r>
              <a:rPr lang="en-US" sz="1200" smtClean="0">
                <a:latin typeface="Rockwell" pitchFamily="18" charset="0"/>
              </a:rPr>
              <a:t>T1E2 </a:t>
            </a:r>
            <a:r>
              <a:rPr lang="en-US" sz="1800" smtClean="0">
                <a:latin typeface="Rockwell" pitchFamily="18" charset="0"/>
              </a:rPr>
              <a:t>  </a:t>
            </a:r>
            <a:r>
              <a:rPr lang="en-US" sz="2000" smtClean="0">
                <a:latin typeface="Rockwell" pitchFamily="18" charset="0"/>
              </a:rPr>
              <a:t>Only a person for whom an amateur operator/primary station license grant appears in the FCC database or who is authorized for alien reciprocal operation is eligible to be the control operator of an amateur station. </a:t>
            </a: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p:txBody>
      </p:sp>
      <p:sp>
        <p:nvSpPr>
          <p:cNvPr id="596996" name="Text Box 4"/>
          <p:cNvSpPr txBox="1">
            <a:spLocks noChangeArrowheads="1"/>
          </p:cNvSpPr>
          <p:nvPr/>
        </p:nvSpPr>
        <p:spPr bwMode="auto">
          <a:xfrm>
            <a:off x="4648200" y="2968625"/>
            <a:ext cx="3917950" cy="915988"/>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chemeClr val="accent1"/>
                </a:solidFill>
                <a:latin typeface="Rockwell" pitchFamily="18" charset="0"/>
              </a:rPr>
              <a:t>When you operate your station you are the “control operator,” and you are at the station’s “control point.”</a:t>
            </a:r>
          </a:p>
        </p:txBody>
      </p:sp>
      <p:pic>
        <p:nvPicPr>
          <p:cNvPr id="597000" name="Picture 8" descr="Control Point"/>
          <p:cNvPicPr>
            <a:picLocks noChangeAspect="1" noChangeArrowheads="1"/>
          </p:cNvPicPr>
          <p:nvPr/>
        </p:nvPicPr>
        <p:blipFill>
          <a:blip r:embed="rId2" cstate="print"/>
          <a:srcRect/>
          <a:stretch>
            <a:fillRect/>
          </a:stretch>
        </p:blipFill>
        <p:spPr bwMode="auto">
          <a:xfrm>
            <a:off x="1000125" y="2392363"/>
            <a:ext cx="3533775" cy="2651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96995">
                                            <p:txEl>
                                              <p:pRg st="0" end="0"/>
                                            </p:txEl>
                                          </p:spTgt>
                                        </p:tgtEl>
                                        <p:attrNameLst>
                                          <p:attrName>style.visibility</p:attrName>
                                        </p:attrNameLst>
                                      </p:cBhvr>
                                      <p:to>
                                        <p:strVal val="visible"/>
                                      </p:to>
                                    </p:set>
                                    <p:animEffect transition="in" filter="wipe(up)">
                                      <p:cBhvr>
                                        <p:cTn id="7" dur="500"/>
                                        <p:tgtEl>
                                          <p:spTgt spid="596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97000"/>
                                        </p:tgtEl>
                                        <p:attrNameLst>
                                          <p:attrName>style.visibility</p:attrName>
                                        </p:attrNameLst>
                                      </p:cBhvr>
                                      <p:to>
                                        <p:strVal val="visible"/>
                                      </p:to>
                                    </p:set>
                                    <p:animEffect transition="in" filter="wipe(left)">
                                      <p:cBhvr>
                                        <p:cTn id="12" dur="500"/>
                                        <p:tgtEl>
                                          <p:spTgt spid="597000"/>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596996"/>
                                        </p:tgtEl>
                                        <p:attrNameLst>
                                          <p:attrName>style.visibility</p:attrName>
                                        </p:attrNameLst>
                                      </p:cBhvr>
                                      <p:to>
                                        <p:strVal val="visible"/>
                                      </p:to>
                                    </p:set>
                                    <p:anim calcmode="lin" valueType="num">
                                      <p:cBhvr additive="base">
                                        <p:cTn id="15" dur="500" fill="hold"/>
                                        <p:tgtEl>
                                          <p:spTgt spid="596996"/>
                                        </p:tgtEl>
                                        <p:attrNameLst>
                                          <p:attrName>ppt_x</p:attrName>
                                        </p:attrNameLst>
                                      </p:cBhvr>
                                      <p:tavLst>
                                        <p:tav tm="0">
                                          <p:val>
                                            <p:strVal val="1+#ppt_w/2"/>
                                          </p:val>
                                        </p:tav>
                                        <p:tav tm="100000">
                                          <p:val>
                                            <p:strVal val="#ppt_x"/>
                                          </p:val>
                                        </p:tav>
                                      </p:tavLst>
                                    </p:anim>
                                    <p:anim calcmode="lin" valueType="num">
                                      <p:cBhvr additive="base">
                                        <p:cTn id="16" dur="500" fill="hold"/>
                                        <p:tgtEl>
                                          <p:spTgt spid="596996"/>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596995">
                                            <p:txEl>
                                              <p:pRg st="12" end="12"/>
                                            </p:txEl>
                                          </p:spTgt>
                                        </p:tgtEl>
                                        <p:attrNameLst>
                                          <p:attrName>style.visibility</p:attrName>
                                        </p:attrNameLst>
                                      </p:cBhvr>
                                      <p:to>
                                        <p:strVal val="visible"/>
                                      </p:to>
                                    </p:set>
                                    <p:animEffect transition="in" filter="wipe(down)">
                                      <p:cBhvr>
                                        <p:cTn id="21" dur="500"/>
                                        <p:tgtEl>
                                          <p:spTgt spid="59699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6"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a:ln>
            <a:miter lim="800000"/>
            <a:headEnd/>
            <a:tailEnd/>
          </a:ln>
        </p:spPr>
        <p:txBody>
          <a:bodyPr/>
          <a:lstStyle/>
          <a:p>
            <a:fld id="{72F9105D-656B-4C7F-898C-E81EF94163D4}" type="slidenum">
              <a:rPr lang="en-US"/>
              <a:pPr/>
              <a:t>230</a:t>
            </a:fld>
            <a:endParaRPr lang="en-US"/>
          </a:p>
        </p:txBody>
      </p:sp>
      <p:sp>
        <p:nvSpPr>
          <p:cNvPr id="237571"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T4B01	 	</a:t>
            </a:r>
            <a:r>
              <a:rPr lang="en-US" sz="2400" smtClean="0">
                <a:latin typeface="Rockwell" pitchFamily="18" charset="0"/>
              </a:rPr>
              <a:t>What may happen if a transmitter is operated with 		the microphone gain set too high?</a:t>
            </a:r>
          </a:p>
        </p:txBody>
      </p:sp>
      <p:sp>
        <p:nvSpPr>
          <p:cNvPr id="138957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output power might be too high</a:t>
            </a:r>
          </a:p>
          <a:p>
            <a:pPr marL="995363" lvl="1" indent="-533400" eaLnBrk="1" hangingPunct="1">
              <a:buFontTx/>
              <a:buAutoNum type="alphaUcPeriod"/>
            </a:pPr>
            <a:r>
              <a:rPr lang="en-US" smtClean="0">
                <a:latin typeface="Rockwell" pitchFamily="18" charset="0"/>
              </a:rPr>
              <a:t>The output signal might become distorted</a:t>
            </a:r>
          </a:p>
          <a:p>
            <a:pPr marL="995363" lvl="1" indent="-533400" eaLnBrk="1" hangingPunct="1">
              <a:buFontTx/>
              <a:buAutoNum type="alphaUcPeriod"/>
            </a:pPr>
            <a:r>
              <a:rPr lang="en-US" smtClean="0">
                <a:latin typeface="Rockwell" pitchFamily="18" charset="0"/>
              </a:rPr>
              <a:t>The frequency might vary</a:t>
            </a:r>
          </a:p>
          <a:p>
            <a:pPr marL="995363" lvl="1" indent="-533400" eaLnBrk="1" hangingPunct="1">
              <a:buFontTx/>
              <a:buAutoNum type="alphaUcPeriod"/>
            </a:pPr>
            <a:r>
              <a:rPr lang="en-US" smtClean="0">
                <a:latin typeface="Rockwell" pitchFamily="18" charset="0"/>
              </a:rPr>
              <a:t>The SWR might increase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8957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8957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a:ln>
            <a:miter lim="800000"/>
            <a:headEnd/>
            <a:tailEnd/>
          </a:ln>
        </p:spPr>
        <p:txBody>
          <a:bodyPr/>
          <a:lstStyle/>
          <a:p>
            <a:fld id="{51CE1B19-53B2-41AD-A897-ECAA7F0E7217}" type="slidenum">
              <a:rPr lang="en-US"/>
              <a:pPr/>
              <a:t>231</a:t>
            </a:fld>
            <a:endParaRPr lang="en-US"/>
          </a:p>
        </p:txBody>
      </p:sp>
      <p:sp>
        <p:nvSpPr>
          <p:cNvPr id="238595" name="Rectangle 2"/>
          <p:cNvSpPr>
            <a:spLocks noGrp="1" noChangeArrowheads="1"/>
          </p:cNvSpPr>
          <p:nvPr>
            <p:ph type="title"/>
          </p:nvPr>
        </p:nvSpPr>
        <p:spPr>
          <a:xfrm>
            <a:off x="0" y="741363"/>
            <a:ext cx="9144000" cy="385762"/>
          </a:xfrm>
        </p:spPr>
        <p:txBody>
          <a:bodyPr/>
          <a:lstStyle/>
          <a:p>
            <a:pPr eaLnBrk="1" hangingPunct="1">
              <a:tabLst>
                <a:tab pos="1376363" algn="l"/>
              </a:tabLst>
            </a:pPr>
            <a:r>
              <a:rPr lang="en-US" sz="3600" smtClean="0"/>
              <a:t>T4B02		</a:t>
            </a:r>
            <a:r>
              <a:rPr lang="en-US" sz="2400" smtClean="0">
                <a:latin typeface="Rockwell" pitchFamily="18" charset="0"/>
              </a:rPr>
              <a:t>Which of the following can be used to enter the 		operating frequency on a modern transceiver?</a:t>
            </a:r>
            <a:endParaRPr lang="en-US" sz="2400" smtClean="0"/>
          </a:p>
        </p:txBody>
      </p:sp>
      <p:sp>
        <p:nvSpPr>
          <p:cNvPr id="139059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keypad or VFO knob</a:t>
            </a:r>
          </a:p>
          <a:p>
            <a:pPr marL="995363" lvl="1" indent="-533400" eaLnBrk="1" hangingPunct="1">
              <a:buFontTx/>
              <a:buAutoNum type="alphaUcPeriod"/>
            </a:pPr>
            <a:r>
              <a:rPr lang="en-US" smtClean="0">
                <a:latin typeface="Rockwell" pitchFamily="18" charset="0"/>
              </a:rPr>
              <a:t>The CTCSS or DTMF encoder</a:t>
            </a:r>
          </a:p>
          <a:p>
            <a:pPr marL="995363" lvl="1" indent="-533400" eaLnBrk="1" hangingPunct="1">
              <a:buFontTx/>
              <a:buAutoNum type="alphaUcPeriod"/>
            </a:pPr>
            <a:r>
              <a:rPr lang="en-US" smtClean="0">
                <a:latin typeface="Rockwell" pitchFamily="18" charset="0"/>
              </a:rPr>
              <a:t>The Automatic Frequency Control</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9059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9059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5"/>
          <p:cNvSpPr>
            <a:spLocks noGrp="1"/>
          </p:cNvSpPr>
          <p:nvPr>
            <p:ph type="sldNum" sz="quarter" idx="12"/>
          </p:nvPr>
        </p:nvSpPr>
        <p:spPr>
          <a:noFill/>
          <a:ln>
            <a:miter lim="800000"/>
            <a:headEnd/>
            <a:tailEnd/>
          </a:ln>
        </p:spPr>
        <p:txBody>
          <a:bodyPr/>
          <a:lstStyle/>
          <a:p>
            <a:fld id="{45ED3EC4-C0F6-4D50-89D5-C75519944FEA}" type="slidenum">
              <a:rPr lang="en-US"/>
              <a:pPr/>
              <a:t>232</a:t>
            </a:fld>
            <a:endParaRPr lang="en-US"/>
          </a:p>
        </p:txBody>
      </p:sp>
      <p:sp>
        <p:nvSpPr>
          <p:cNvPr id="23961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T4B03		</a:t>
            </a:r>
            <a:r>
              <a:rPr lang="en-US" sz="2800" smtClean="0">
                <a:latin typeface="Rockwell" pitchFamily="18" charset="0"/>
              </a:rPr>
              <a:t>What is the purpose of the squelch control 		on a transceiver?</a:t>
            </a:r>
            <a:endParaRPr lang="en-US" sz="3600" smtClean="0"/>
          </a:p>
        </p:txBody>
      </p:sp>
      <p:sp>
        <p:nvSpPr>
          <p:cNvPr id="139161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To set the highest level of volume desired</a:t>
            </a:r>
          </a:p>
          <a:p>
            <a:pPr marL="995363" lvl="1" indent="-533400" eaLnBrk="1" hangingPunct="1">
              <a:buFontTx/>
              <a:buAutoNum type="alphaUcPeriod"/>
            </a:pPr>
            <a:r>
              <a:rPr lang="en-US" smtClean="0">
                <a:latin typeface="Rockwell" pitchFamily="18" charset="0"/>
              </a:rPr>
              <a:t>To set the transmitter power level</a:t>
            </a:r>
          </a:p>
          <a:p>
            <a:pPr marL="995363" lvl="1" indent="-533400" eaLnBrk="1" hangingPunct="1">
              <a:buFontTx/>
              <a:buAutoNum type="alphaUcPeriod"/>
            </a:pPr>
            <a:r>
              <a:rPr lang="en-US" smtClean="0">
                <a:latin typeface="Rockwell" pitchFamily="18" charset="0"/>
              </a:rPr>
              <a:t>To adjust the automatic gain control</a:t>
            </a:r>
          </a:p>
          <a:p>
            <a:pPr marL="995363" lvl="1" indent="-533400" eaLnBrk="1" hangingPunct="1">
              <a:buFontTx/>
              <a:buAutoNum type="alphaUcPeriod"/>
            </a:pPr>
            <a:r>
              <a:rPr lang="en-US" smtClean="0">
                <a:latin typeface="Rockwell" pitchFamily="18" charset="0"/>
              </a:rPr>
              <a:t>To mute receiver output noise when no signal is being received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9161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9161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a:ln>
            <a:miter lim="800000"/>
            <a:headEnd/>
            <a:tailEnd/>
          </a:ln>
        </p:spPr>
        <p:txBody>
          <a:bodyPr/>
          <a:lstStyle/>
          <a:p>
            <a:fld id="{3720DDF9-AE68-45D8-9379-FEE962305035}" type="slidenum">
              <a:rPr lang="en-US"/>
              <a:pPr/>
              <a:t>233</a:t>
            </a:fld>
            <a:endParaRPr lang="en-US"/>
          </a:p>
        </p:txBody>
      </p:sp>
      <p:sp>
        <p:nvSpPr>
          <p:cNvPr id="240643"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T4B04		</a:t>
            </a:r>
            <a:r>
              <a:rPr lang="en-US" sz="2800" smtClean="0">
                <a:latin typeface="Rockwell" pitchFamily="18" charset="0"/>
              </a:rPr>
              <a:t>What is a way to enable quick access to a 		favorite frequency on your transceiver?</a:t>
            </a:r>
            <a:endParaRPr lang="en-US" sz="3600" smtClean="0"/>
          </a:p>
        </p:txBody>
      </p:sp>
      <p:sp>
        <p:nvSpPr>
          <p:cNvPr id="139264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Enable the CTCSS tones</a:t>
            </a:r>
          </a:p>
          <a:p>
            <a:pPr marL="995363" lvl="1" indent="-533400" eaLnBrk="1" hangingPunct="1">
              <a:buFontTx/>
              <a:buAutoNum type="alphaUcPeriod"/>
            </a:pPr>
            <a:r>
              <a:rPr lang="en-US" smtClean="0">
                <a:latin typeface="Rockwell" pitchFamily="18" charset="0"/>
              </a:rPr>
              <a:t>Store the frequency in a memory channel</a:t>
            </a:r>
          </a:p>
          <a:p>
            <a:pPr marL="995363" lvl="1" indent="-533400" eaLnBrk="1" hangingPunct="1">
              <a:buFontTx/>
              <a:buAutoNum type="alphaUcPeriod"/>
            </a:pPr>
            <a:r>
              <a:rPr lang="en-US" smtClean="0">
                <a:latin typeface="Rockwell" pitchFamily="18" charset="0"/>
              </a:rPr>
              <a:t>Disable the CTCSS tones	</a:t>
            </a:r>
          </a:p>
          <a:p>
            <a:pPr marL="995363" lvl="1" indent="-533400" eaLnBrk="1" hangingPunct="1">
              <a:buFontTx/>
              <a:buAutoNum type="alphaUcPeriod"/>
            </a:pPr>
            <a:r>
              <a:rPr lang="en-US" smtClean="0">
                <a:latin typeface="Rockwell" pitchFamily="18" charset="0"/>
              </a:rPr>
              <a:t>Use the scan mode to select the desired frequency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9264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9264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5"/>
          <p:cNvSpPr>
            <a:spLocks noGrp="1"/>
          </p:cNvSpPr>
          <p:nvPr>
            <p:ph type="sldNum" sz="quarter" idx="12"/>
          </p:nvPr>
        </p:nvSpPr>
        <p:spPr>
          <a:noFill/>
          <a:ln>
            <a:miter lim="800000"/>
            <a:headEnd/>
            <a:tailEnd/>
          </a:ln>
        </p:spPr>
        <p:txBody>
          <a:bodyPr/>
          <a:lstStyle/>
          <a:p>
            <a:fld id="{11DC9085-7711-4FFE-9E2D-E21823B71C6E}" type="slidenum">
              <a:rPr lang="en-US"/>
              <a:pPr/>
              <a:t>234</a:t>
            </a:fld>
            <a:endParaRPr lang="en-US"/>
          </a:p>
        </p:txBody>
      </p:sp>
      <p:sp>
        <p:nvSpPr>
          <p:cNvPr id="241667"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T4B05</a:t>
            </a:r>
            <a:r>
              <a:rPr lang="en-US" sz="2800" smtClean="0">
                <a:latin typeface="Rockwell" pitchFamily="18" charset="0"/>
              </a:rPr>
              <a:t>		Which of the following would reduce 			ignition interference to a receiver?</a:t>
            </a:r>
            <a:endParaRPr lang="en-US" sz="3600" smtClean="0"/>
          </a:p>
        </p:txBody>
      </p:sp>
      <p:sp>
        <p:nvSpPr>
          <p:cNvPr id="139366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Change frequency slightly</a:t>
            </a:r>
          </a:p>
          <a:p>
            <a:pPr marL="995363" lvl="1" indent="-533400" eaLnBrk="1" hangingPunct="1">
              <a:buFontTx/>
              <a:buAutoNum type="alphaUcPeriod"/>
            </a:pPr>
            <a:r>
              <a:rPr lang="en-US" smtClean="0">
                <a:latin typeface="Rockwell" pitchFamily="18" charset="0"/>
              </a:rPr>
              <a:t>Decrease the squelch setting</a:t>
            </a:r>
          </a:p>
          <a:p>
            <a:pPr marL="995363" lvl="1" indent="-533400" eaLnBrk="1" hangingPunct="1">
              <a:buFontTx/>
              <a:buAutoNum type="alphaUcPeriod"/>
            </a:pPr>
            <a:r>
              <a:rPr lang="en-US" smtClean="0">
                <a:latin typeface="Rockwell" pitchFamily="18" charset="0"/>
              </a:rPr>
              <a:t>Turn on the noise blanker</a:t>
            </a:r>
          </a:p>
          <a:p>
            <a:pPr marL="995363" lvl="1" indent="-533400" eaLnBrk="1" hangingPunct="1">
              <a:buFontTx/>
              <a:buAutoNum type="alphaUcPeriod"/>
            </a:pPr>
            <a:r>
              <a:rPr lang="en-US" smtClean="0">
                <a:latin typeface="Rockwell" pitchFamily="18" charset="0"/>
              </a:rPr>
              <a:t>Use the RIT control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9366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93667">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a:ln>
            <a:miter lim="800000"/>
            <a:headEnd/>
            <a:tailEnd/>
          </a:ln>
        </p:spPr>
        <p:txBody>
          <a:bodyPr/>
          <a:lstStyle/>
          <a:p>
            <a:fld id="{2B5DC5B0-126A-4C26-9F1B-C0F6EBA3892A}" type="slidenum">
              <a:rPr lang="en-US"/>
              <a:pPr/>
              <a:t>235</a:t>
            </a:fld>
            <a:endParaRPr lang="en-US"/>
          </a:p>
        </p:txBody>
      </p:sp>
      <p:sp>
        <p:nvSpPr>
          <p:cNvPr id="242691" name="Rectangle 2"/>
          <p:cNvSpPr>
            <a:spLocks noGrp="1" noChangeArrowheads="1"/>
          </p:cNvSpPr>
          <p:nvPr>
            <p:ph type="title"/>
          </p:nvPr>
        </p:nvSpPr>
        <p:spPr>
          <a:xfrm>
            <a:off x="0" y="971550"/>
            <a:ext cx="9144000" cy="385763"/>
          </a:xfrm>
        </p:spPr>
        <p:txBody>
          <a:bodyPr/>
          <a:lstStyle/>
          <a:p>
            <a:pPr eaLnBrk="1" hangingPunct="1">
              <a:tabLst>
                <a:tab pos="1376363" algn="l"/>
              </a:tabLst>
            </a:pPr>
            <a:r>
              <a:rPr lang="en-US" sz="3600" smtClean="0"/>
              <a:t>T4B06		</a:t>
            </a:r>
            <a:r>
              <a:rPr lang="en-US" sz="2400" smtClean="0">
                <a:latin typeface="Rockwell" pitchFamily="18" charset="0"/>
              </a:rPr>
              <a:t>Which of the following controls could be used if 		the voice pitch of a single-sideband signal seems 		too high or low?</a:t>
            </a:r>
            <a:endParaRPr lang="en-US" sz="3600" smtClean="0"/>
          </a:p>
        </p:txBody>
      </p:sp>
      <p:sp>
        <p:nvSpPr>
          <p:cNvPr id="139469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AGC or limiter</a:t>
            </a:r>
          </a:p>
          <a:p>
            <a:pPr marL="995363" lvl="1" indent="-533400" eaLnBrk="1" hangingPunct="1">
              <a:buFontTx/>
              <a:buAutoNum type="alphaUcPeriod"/>
            </a:pPr>
            <a:r>
              <a:rPr lang="en-US" smtClean="0">
                <a:latin typeface="Rockwell" pitchFamily="18" charset="0"/>
              </a:rPr>
              <a:t>The bandwidth selection</a:t>
            </a:r>
          </a:p>
          <a:p>
            <a:pPr marL="995363" lvl="1" indent="-533400" eaLnBrk="1" hangingPunct="1">
              <a:buFontTx/>
              <a:buAutoNum type="alphaUcPeriod"/>
            </a:pPr>
            <a:r>
              <a:rPr lang="en-US" smtClean="0">
                <a:latin typeface="Rockwell" pitchFamily="18" charset="0"/>
              </a:rPr>
              <a:t>The tone squelch</a:t>
            </a:r>
          </a:p>
          <a:p>
            <a:pPr marL="995363" lvl="1" indent="-533400" eaLnBrk="1" hangingPunct="1">
              <a:buFontTx/>
              <a:buAutoNum type="alphaUcPeriod"/>
            </a:pPr>
            <a:r>
              <a:rPr lang="en-US" smtClean="0">
                <a:latin typeface="Rockwell" pitchFamily="18" charset="0"/>
              </a:rPr>
              <a:t>The receiver RIT or clarifier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9469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9469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a:ln>
            <a:miter lim="800000"/>
            <a:headEnd/>
            <a:tailEnd/>
          </a:ln>
        </p:spPr>
        <p:txBody>
          <a:bodyPr/>
          <a:lstStyle/>
          <a:p>
            <a:fld id="{676A2704-03CE-4B32-8330-E60BDD8E693E}" type="slidenum">
              <a:rPr lang="en-US"/>
              <a:pPr/>
              <a:t>236</a:t>
            </a:fld>
            <a:endParaRPr lang="en-US"/>
          </a:p>
        </p:txBody>
      </p:sp>
      <p:sp>
        <p:nvSpPr>
          <p:cNvPr id="24371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T4B07		 </a:t>
            </a:r>
            <a:r>
              <a:rPr lang="en-US" sz="2800" smtClean="0">
                <a:latin typeface="Rockwell" pitchFamily="18" charset="0"/>
              </a:rPr>
              <a:t>What does the term "RIT" mean?</a:t>
            </a:r>
            <a:r>
              <a:rPr lang="en-US" sz="3600" smtClean="0"/>
              <a:t>	</a:t>
            </a:r>
          </a:p>
        </p:txBody>
      </p:sp>
      <p:sp>
        <p:nvSpPr>
          <p:cNvPr id="139571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Receiver Input Tone</a:t>
            </a:r>
          </a:p>
          <a:p>
            <a:pPr marL="995363" lvl="1" indent="-533400" eaLnBrk="1" hangingPunct="1">
              <a:buFontTx/>
              <a:buAutoNum type="alphaUcPeriod"/>
            </a:pPr>
            <a:r>
              <a:rPr lang="en-US" smtClean="0">
                <a:latin typeface="Rockwell" pitchFamily="18" charset="0"/>
              </a:rPr>
              <a:t>Receiver Incremental Tuning</a:t>
            </a:r>
          </a:p>
          <a:p>
            <a:pPr marL="995363" lvl="1" indent="-533400" eaLnBrk="1" hangingPunct="1">
              <a:buFontTx/>
              <a:buAutoNum type="alphaUcPeriod"/>
            </a:pPr>
            <a:r>
              <a:rPr lang="en-US" smtClean="0">
                <a:latin typeface="Rockwell" pitchFamily="18" charset="0"/>
              </a:rPr>
              <a:t>Rectifier Inverter Test</a:t>
            </a:r>
          </a:p>
          <a:p>
            <a:pPr marL="995363" lvl="1" indent="-533400" eaLnBrk="1" hangingPunct="1">
              <a:buFontTx/>
              <a:buAutoNum type="alphaUcPeriod"/>
            </a:pPr>
            <a:r>
              <a:rPr lang="en-US" smtClean="0">
                <a:latin typeface="Rockwell" pitchFamily="18" charset="0"/>
              </a:rPr>
              <a:t>Remote Input Transmitter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9571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9571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a:ln>
            <a:miter lim="800000"/>
            <a:headEnd/>
            <a:tailEnd/>
          </a:ln>
        </p:spPr>
        <p:txBody>
          <a:bodyPr/>
          <a:lstStyle/>
          <a:p>
            <a:fld id="{49A9EEB1-13BE-4B6F-AD04-BCBABBE9F0B6}" type="slidenum">
              <a:rPr lang="en-US"/>
              <a:pPr/>
              <a:t>237</a:t>
            </a:fld>
            <a:endParaRPr lang="en-US"/>
          </a:p>
        </p:txBody>
      </p:sp>
      <p:sp>
        <p:nvSpPr>
          <p:cNvPr id="244739"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T4B08		</a:t>
            </a:r>
            <a:r>
              <a:rPr lang="en-US" sz="2800" smtClean="0">
                <a:latin typeface="Rockwell" pitchFamily="18" charset="0"/>
              </a:rPr>
              <a:t>What is the advantage of having multiple 		receive bandwidth choices on a multimode 		transceiver?</a:t>
            </a:r>
            <a:endParaRPr lang="en-US" sz="3600" smtClean="0"/>
          </a:p>
        </p:txBody>
      </p:sp>
      <p:sp>
        <p:nvSpPr>
          <p:cNvPr id="1396739" name="Rectangle 3"/>
          <p:cNvSpPr>
            <a:spLocks noGrp="1" noChangeArrowheads="1"/>
          </p:cNvSpPr>
          <p:nvPr>
            <p:ph type="body" idx="1"/>
          </p:nvPr>
        </p:nvSpPr>
        <p:spPr>
          <a:xfrm>
            <a:off x="231775" y="1970088"/>
            <a:ext cx="8794750" cy="3656012"/>
          </a:xfrm>
        </p:spPr>
        <p:txBody>
          <a:bodyPr/>
          <a:lstStyle/>
          <a:p>
            <a:pPr marL="995363" lvl="1" indent="-533400" eaLnBrk="1" hangingPunct="1">
              <a:buFontTx/>
              <a:buAutoNum type="alphaUcPeriod"/>
            </a:pPr>
            <a:r>
              <a:rPr lang="en-US" smtClean="0">
                <a:latin typeface="Rockwell" pitchFamily="18" charset="0"/>
              </a:rPr>
              <a:t>Permits monitoring several modes at once</a:t>
            </a:r>
          </a:p>
          <a:p>
            <a:pPr marL="995363" lvl="1" indent="-533400" eaLnBrk="1" hangingPunct="1">
              <a:buFontTx/>
              <a:buAutoNum type="alphaUcPeriod"/>
            </a:pPr>
            <a:r>
              <a:rPr lang="en-US" smtClean="0">
                <a:latin typeface="Rockwell" pitchFamily="18" charset="0"/>
              </a:rPr>
              <a:t>Permits noise or interference reduction by selecting a bandwidth matching the mode</a:t>
            </a:r>
          </a:p>
          <a:p>
            <a:pPr marL="995363" lvl="1" indent="-533400" eaLnBrk="1" hangingPunct="1">
              <a:buFontTx/>
              <a:buAutoNum type="alphaUcPeriod"/>
            </a:pPr>
            <a:r>
              <a:rPr lang="en-US" smtClean="0">
                <a:latin typeface="Rockwell" pitchFamily="18" charset="0"/>
              </a:rPr>
              <a:t>Increases the number of frequencies that can be stored in memory</a:t>
            </a:r>
          </a:p>
          <a:p>
            <a:pPr marL="995363" lvl="1" indent="-533400" eaLnBrk="1" hangingPunct="1">
              <a:buFontTx/>
              <a:buAutoNum type="alphaUcPeriod"/>
            </a:pPr>
            <a:r>
              <a:rPr lang="en-US" smtClean="0">
                <a:latin typeface="Rockwell" pitchFamily="18" charset="0"/>
              </a:rPr>
              <a:t>Increases the amount of offset between receive and transmit frequencies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9673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9673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Number Placeholder 5"/>
          <p:cNvSpPr>
            <a:spLocks noGrp="1"/>
          </p:cNvSpPr>
          <p:nvPr>
            <p:ph type="sldNum" sz="quarter" idx="12"/>
          </p:nvPr>
        </p:nvSpPr>
        <p:spPr>
          <a:noFill/>
          <a:ln>
            <a:miter lim="800000"/>
            <a:headEnd/>
            <a:tailEnd/>
          </a:ln>
        </p:spPr>
        <p:txBody>
          <a:bodyPr/>
          <a:lstStyle/>
          <a:p>
            <a:fld id="{FA696F15-002B-4FCB-95E7-353ED524461E}" type="slidenum">
              <a:rPr lang="en-US"/>
              <a:pPr/>
              <a:t>238</a:t>
            </a:fld>
            <a:endParaRPr lang="en-US"/>
          </a:p>
        </p:txBody>
      </p:sp>
      <p:sp>
        <p:nvSpPr>
          <p:cNvPr id="245763"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T4B09		</a:t>
            </a:r>
            <a:r>
              <a:rPr lang="en-US" sz="2400" smtClean="0">
                <a:latin typeface="Rockwell" pitchFamily="18" charset="0"/>
              </a:rPr>
              <a:t>Which of the following is an appropriate receive 		filter to select in order to minimize noise and 			interference for SSB reception?</a:t>
            </a:r>
            <a:endParaRPr lang="en-US" sz="2400" smtClean="0"/>
          </a:p>
        </p:txBody>
      </p:sp>
      <p:sp>
        <p:nvSpPr>
          <p:cNvPr id="13977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500 Hz</a:t>
            </a:r>
          </a:p>
          <a:p>
            <a:pPr marL="995363" lvl="1" indent="-533400" eaLnBrk="1" hangingPunct="1">
              <a:buFontTx/>
              <a:buAutoNum type="alphaUcPeriod"/>
            </a:pPr>
            <a:r>
              <a:rPr lang="en-US" smtClean="0">
                <a:latin typeface="Rockwell" pitchFamily="18" charset="0"/>
              </a:rPr>
              <a:t>1000 Hz</a:t>
            </a:r>
          </a:p>
          <a:p>
            <a:pPr marL="995363" lvl="1" indent="-533400" eaLnBrk="1" hangingPunct="1">
              <a:buFontTx/>
              <a:buAutoNum type="alphaUcPeriod"/>
            </a:pPr>
            <a:r>
              <a:rPr lang="en-US" smtClean="0">
                <a:latin typeface="Rockwell" pitchFamily="18" charset="0"/>
              </a:rPr>
              <a:t>2400 Hz</a:t>
            </a:r>
          </a:p>
          <a:p>
            <a:pPr marL="995363" lvl="1" indent="-533400" eaLnBrk="1" hangingPunct="1">
              <a:buFontTx/>
              <a:buAutoNum type="alphaUcPeriod"/>
            </a:pPr>
            <a:r>
              <a:rPr lang="en-US" smtClean="0">
                <a:latin typeface="Rockwell" pitchFamily="18" charset="0"/>
              </a:rPr>
              <a:t>5000 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9776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9776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a:ln>
            <a:miter lim="800000"/>
            <a:headEnd/>
            <a:tailEnd/>
          </a:ln>
        </p:spPr>
        <p:txBody>
          <a:bodyPr/>
          <a:lstStyle/>
          <a:p>
            <a:fld id="{AAF02063-7D5E-4410-BD03-DA4816B97349}" type="slidenum">
              <a:rPr lang="en-US"/>
              <a:pPr/>
              <a:t>239</a:t>
            </a:fld>
            <a:endParaRPr lang="en-US"/>
          </a:p>
        </p:txBody>
      </p:sp>
      <p:sp>
        <p:nvSpPr>
          <p:cNvPr id="246787"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T4B10		</a:t>
            </a:r>
            <a:r>
              <a:rPr lang="en-US" sz="2400" smtClean="0">
                <a:latin typeface="Rockwell" pitchFamily="18" charset="0"/>
              </a:rPr>
              <a:t>Which of the following is an appropriate receive 		filter to select in order to minimize noise and 			interference for CW reception?</a:t>
            </a:r>
            <a:endParaRPr lang="en-US" sz="3600" smtClean="0"/>
          </a:p>
        </p:txBody>
      </p:sp>
      <p:sp>
        <p:nvSpPr>
          <p:cNvPr id="139878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500 Hz</a:t>
            </a:r>
          </a:p>
          <a:p>
            <a:pPr marL="995363" lvl="1" indent="-533400" eaLnBrk="1" hangingPunct="1">
              <a:buFontTx/>
              <a:buAutoNum type="alphaUcPeriod"/>
            </a:pPr>
            <a:r>
              <a:rPr lang="en-US" smtClean="0">
                <a:latin typeface="Rockwell" pitchFamily="18" charset="0"/>
              </a:rPr>
              <a:t>1000 Hz</a:t>
            </a:r>
          </a:p>
          <a:p>
            <a:pPr marL="995363" lvl="1" indent="-533400" eaLnBrk="1" hangingPunct="1">
              <a:buFontTx/>
              <a:buAutoNum type="alphaUcPeriod"/>
            </a:pPr>
            <a:r>
              <a:rPr lang="en-US" smtClean="0">
                <a:latin typeface="Rockwell" pitchFamily="18" charset="0"/>
              </a:rPr>
              <a:t>2400 Hz</a:t>
            </a:r>
          </a:p>
          <a:p>
            <a:pPr marL="995363" lvl="1" indent="-533400" eaLnBrk="1" hangingPunct="1">
              <a:buFontTx/>
              <a:buAutoNum type="alphaUcPeriod"/>
            </a:pPr>
            <a:r>
              <a:rPr lang="en-US" smtClean="0">
                <a:latin typeface="Rockwell" pitchFamily="18" charset="0"/>
              </a:rPr>
              <a:t>5000 Hz</a:t>
            </a:r>
          </a:p>
          <a:p>
            <a:pPr marL="1487488" lvl="2" indent="-4572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9878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9878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a:ln>
            <a:miter lim="800000"/>
            <a:headEnd/>
            <a:tailEnd/>
          </a:ln>
        </p:spPr>
        <p:txBody>
          <a:bodyPr/>
          <a:lstStyle/>
          <a:p>
            <a:fld id="{2F982D4B-1688-4A4C-9FD6-BF7EAF3C9956}" type="slidenum">
              <a:rPr lang="en-US"/>
              <a:pPr/>
              <a:t>24</a:t>
            </a:fld>
            <a:endParaRPr lang="en-US"/>
          </a:p>
        </p:txBody>
      </p:sp>
      <p:sp>
        <p:nvSpPr>
          <p:cNvPr id="26627" name="Rectangle 2"/>
          <p:cNvSpPr>
            <a:spLocks noGrp="1" noChangeArrowheads="1"/>
          </p:cNvSpPr>
          <p:nvPr>
            <p:ph type="title"/>
          </p:nvPr>
        </p:nvSpPr>
        <p:spPr>
          <a:xfrm>
            <a:off x="0" y="549275"/>
            <a:ext cx="8988425" cy="654050"/>
          </a:xfrm>
        </p:spPr>
        <p:txBody>
          <a:bodyPr/>
          <a:lstStyle/>
          <a:p>
            <a:pPr eaLnBrk="1" hangingPunct="1"/>
            <a:r>
              <a:rPr lang="en-US" sz="2600" b="1" smtClean="0">
                <a:latin typeface="Rockwell" pitchFamily="18" charset="0"/>
              </a:rPr>
              <a:t>T1E:</a:t>
            </a:r>
            <a:r>
              <a:rPr lang="en-US" sz="1600" b="1" smtClean="0">
                <a:latin typeface="Rockwell" pitchFamily="18" charset="0"/>
              </a:rPr>
              <a:t> 	</a:t>
            </a:r>
            <a:r>
              <a:rPr lang="en-US" sz="1800" b="1" smtClean="0"/>
              <a:t>Control operator and control types; control operator required, eligibility, 	designation of control operator, privileges and duties, control point, 	local, automatic and remote control, location of control operator.</a:t>
            </a:r>
            <a:r>
              <a:rPr lang="en-US" sz="1000" b="1" smtClean="0"/>
              <a:t> </a:t>
            </a:r>
            <a:endParaRPr lang="en-US" sz="1800" b="1" smtClean="0">
              <a:solidFill>
                <a:srgbClr val="0099FF"/>
              </a:solidFill>
            </a:endParaRPr>
          </a:p>
        </p:txBody>
      </p:sp>
      <p:sp>
        <p:nvSpPr>
          <p:cNvPr id="492547" name="Rectangle 3"/>
          <p:cNvSpPr>
            <a:spLocks noGrp="1" noChangeArrowheads="1"/>
          </p:cNvSpPr>
          <p:nvPr>
            <p:ph type="body" idx="1"/>
          </p:nvPr>
        </p:nvSpPr>
        <p:spPr>
          <a:xfrm>
            <a:off x="0" y="1508125"/>
            <a:ext cx="8682038" cy="4762500"/>
          </a:xfrm>
        </p:spPr>
        <p:txBody>
          <a:bodyPr/>
          <a:lstStyle/>
          <a:p>
            <a:pPr lvl="1" eaLnBrk="1" hangingPunct="1"/>
            <a:r>
              <a:rPr lang="en-US" sz="1200" smtClean="0">
                <a:latin typeface="Rockwell" pitchFamily="18" charset="0"/>
              </a:rPr>
              <a:t>T1E3 </a:t>
            </a:r>
            <a:r>
              <a:rPr lang="en-US" sz="1800" smtClean="0">
                <a:latin typeface="Rockwell" pitchFamily="18" charset="0"/>
              </a:rPr>
              <a:t>  </a:t>
            </a:r>
            <a:r>
              <a:rPr lang="en-US" sz="2000" smtClean="0">
                <a:latin typeface="Rockwell" pitchFamily="18" charset="0"/>
              </a:rPr>
              <a:t>The station licensee must designate the station control operator.</a:t>
            </a:r>
          </a:p>
          <a:p>
            <a:pPr lvl="1" eaLnBrk="1" hangingPunct="1"/>
            <a:r>
              <a:rPr lang="en-US" sz="1200" smtClean="0">
                <a:latin typeface="Rockwell" pitchFamily="18" charset="0"/>
              </a:rPr>
              <a:t>T1E4</a:t>
            </a:r>
            <a:r>
              <a:rPr lang="en-US" sz="1800" smtClean="0">
                <a:latin typeface="Rockwell" pitchFamily="18" charset="0"/>
              </a:rPr>
              <a:t>   </a:t>
            </a:r>
            <a:r>
              <a:rPr lang="en-US" sz="2000" smtClean="0">
                <a:latin typeface="Rockwell" pitchFamily="18" charset="0"/>
              </a:rPr>
              <a:t>The class of operator license held by the control operator determines the transmitting privileges of an amateur station.</a:t>
            </a:r>
          </a:p>
          <a:p>
            <a:pPr eaLnBrk="1" hangingPunct="1">
              <a:buFont typeface="Symbol" pitchFamily="18" charset="2"/>
              <a:buChar char=""/>
            </a:pPr>
            <a:endParaRPr lang="en-US" sz="2000" smtClean="0">
              <a:latin typeface="Rockwell" pitchFamily="18" charset="0"/>
            </a:endParaRPr>
          </a:p>
        </p:txBody>
      </p:sp>
      <p:sp>
        <p:nvSpPr>
          <p:cNvPr id="492549" name="Text Box 5"/>
          <p:cNvSpPr txBox="1">
            <a:spLocks noChangeArrowheads="1"/>
          </p:cNvSpPr>
          <p:nvPr/>
        </p:nvSpPr>
        <p:spPr bwMode="auto">
          <a:xfrm>
            <a:off x="5110163" y="4927600"/>
            <a:ext cx="2036762" cy="131445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600">
                <a:solidFill>
                  <a:schemeClr val="accent1"/>
                </a:solidFill>
                <a:latin typeface="Rockwell" pitchFamily="18" charset="0"/>
              </a:rPr>
              <a:t>When you operate from another ham’s station, you use your license class privileges.</a:t>
            </a:r>
          </a:p>
        </p:txBody>
      </p:sp>
      <p:pic>
        <p:nvPicPr>
          <p:cNvPr id="492550" name="Picture 6" descr="Use your privileges"/>
          <p:cNvPicPr>
            <a:picLocks noChangeAspect="1" noChangeArrowheads="1"/>
          </p:cNvPicPr>
          <p:nvPr/>
        </p:nvPicPr>
        <p:blipFill>
          <a:blip r:embed="rId2" cstate="print"/>
          <a:srcRect/>
          <a:stretch>
            <a:fillRect/>
          </a:stretch>
        </p:blipFill>
        <p:spPr bwMode="auto">
          <a:xfrm>
            <a:off x="769938" y="3198813"/>
            <a:ext cx="4148137" cy="3059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2547">
                                            <p:txEl>
                                              <p:pRg st="0" end="0"/>
                                            </p:txEl>
                                          </p:spTgt>
                                        </p:tgtEl>
                                        <p:attrNameLst>
                                          <p:attrName>style.visibility</p:attrName>
                                        </p:attrNameLst>
                                      </p:cBhvr>
                                      <p:to>
                                        <p:strVal val="visible"/>
                                      </p:to>
                                    </p:set>
                                    <p:animEffect transition="in" filter="wipe(left)">
                                      <p:cBhvr>
                                        <p:cTn id="7" dur="500"/>
                                        <p:tgtEl>
                                          <p:spTgt spid="492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2547">
                                            <p:txEl>
                                              <p:pRg st="1" end="1"/>
                                            </p:txEl>
                                          </p:spTgt>
                                        </p:tgtEl>
                                        <p:attrNameLst>
                                          <p:attrName>style.visibility</p:attrName>
                                        </p:attrNameLst>
                                      </p:cBhvr>
                                      <p:to>
                                        <p:strVal val="visible"/>
                                      </p:to>
                                    </p:set>
                                    <p:animEffect transition="in" filter="wipe(left)">
                                      <p:cBhvr>
                                        <p:cTn id="12" dur="500"/>
                                        <p:tgtEl>
                                          <p:spTgt spid="4925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92550"/>
                                        </p:tgtEl>
                                        <p:attrNameLst>
                                          <p:attrName>style.visibility</p:attrName>
                                        </p:attrNameLst>
                                      </p:cBhvr>
                                      <p:to>
                                        <p:strVal val="visible"/>
                                      </p:to>
                                    </p:set>
                                    <p:animEffect transition="in" filter="wipe(left)">
                                      <p:cBhvr>
                                        <p:cTn id="17" dur="500"/>
                                        <p:tgtEl>
                                          <p:spTgt spid="492550"/>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492549"/>
                                        </p:tgtEl>
                                        <p:attrNameLst>
                                          <p:attrName>style.visibility</p:attrName>
                                        </p:attrNameLst>
                                      </p:cBhvr>
                                      <p:to>
                                        <p:strVal val="visible"/>
                                      </p:to>
                                    </p:set>
                                    <p:anim calcmode="lin" valueType="num">
                                      <p:cBhvr additive="base">
                                        <p:cTn id="20" dur="500" fill="hold"/>
                                        <p:tgtEl>
                                          <p:spTgt spid="492549"/>
                                        </p:tgtEl>
                                        <p:attrNameLst>
                                          <p:attrName>ppt_x</p:attrName>
                                        </p:attrNameLst>
                                      </p:cBhvr>
                                      <p:tavLst>
                                        <p:tav tm="0">
                                          <p:val>
                                            <p:strVal val="#ppt_x"/>
                                          </p:val>
                                        </p:tav>
                                        <p:tav tm="100000">
                                          <p:val>
                                            <p:strVal val="#ppt_x"/>
                                          </p:val>
                                        </p:tav>
                                      </p:tavLst>
                                    </p:anim>
                                    <p:anim calcmode="lin" valueType="num">
                                      <p:cBhvr additive="base">
                                        <p:cTn id="21" dur="500" fill="hold"/>
                                        <p:tgtEl>
                                          <p:spTgt spid="4925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9"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a:ln>
            <a:miter lim="800000"/>
            <a:headEnd/>
            <a:tailEnd/>
          </a:ln>
        </p:spPr>
        <p:txBody>
          <a:bodyPr/>
          <a:lstStyle/>
          <a:p>
            <a:fld id="{BA98B8BC-4840-4F27-8C87-9533B8274671}" type="slidenum">
              <a:rPr lang="en-US"/>
              <a:pPr/>
              <a:t>240</a:t>
            </a:fld>
            <a:endParaRPr lang="en-US"/>
          </a:p>
        </p:txBody>
      </p:sp>
      <p:sp>
        <p:nvSpPr>
          <p:cNvPr id="247811"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T4B11		</a:t>
            </a:r>
            <a:r>
              <a:rPr lang="en-US" sz="2400" smtClean="0">
                <a:latin typeface="Rockwell" pitchFamily="18" charset="0"/>
              </a:rPr>
              <a:t>Which of the following describes the common 		meaning of the term “repeater offset”?</a:t>
            </a:r>
            <a:endParaRPr lang="en-US" sz="2400" smtClean="0"/>
          </a:p>
        </p:txBody>
      </p:sp>
      <p:sp>
        <p:nvSpPr>
          <p:cNvPr id="1399811" name="Rectangle 3"/>
          <p:cNvSpPr>
            <a:spLocks noGrp="1" noChangeArrowheads="1"/>
          </p:cNvSpPr>
          <p:nvPr>
            <p:ph type="body" idx="1"/>
          </p:nvPr>
        </p:nvSpPr>
        <p:spPr>
          <a:xfrm>
            <a:off x="385763" y="1970088"/>
            <a:ext cx="8218487" cy="3656012"/>
          </a:xfrm>
        </p:spPr>
        <p:txBody>
          <a:bodyPr/>
          <a:lstStyle/>
          <a:p>
            <a:pPr marL="995363" lvl="1" indent="-533400" eaLnBrk="1" hangingPunct="1">
              <a:buFontTx/>
              <a:buAutoNum type="alphaUcPeriod"/>
            </a:pPr>
            <a:r>
              <a:rPr lang="en-US" smtClean="0">
                <a:latin typeface="Rockwell" pitchFamily="18" charset="0"/>
              </a:rPr>
              <a:t>The distance between the repeater’s transmit and receive antennas</a:t>
            </a:r>
          </a:p>
          <a:p>
            <a:pPr marL="995363" lvl="1" indent="-533400" eaLnBrk="1" hangingPunct="1">
              <a:buFontTx/>
              <a:buAutoNum type="alphaUcPeriod"/>
            </a:pPr>
            <a:r>
              <a:rPr lang="en-US" smtClean="0">
                <a:latin typeface="Rockwell" pitchFamily="18" charset="0"/>
              </a:rPr>
              <a:t>The time delay before the repeater timer resets</a:t>
            </a:r>
          </a:p>
          <a:p>
            <a:pPr marL="995363" lvl="1" indent="-533400" eaLnBrk="1" hangingPunct="1">
              <a:buFontTx/>
              <a:buAutoNum type="alphaUcPeriod"/>
            </a:pPr>
            <a:r>
              <a:rPr lang="en-US" smtClean="0">
                <a:latin typeface="Rockwell" pitchFamily="18" charset="0"/>
              </a:rPr>
              <a:t>The difference between the repeater’s transmit and receive frequencies</a:t>
            </a:r>
          </a:p>
          <a:p>
            <a:pPr marL="995363" lvl="1" indent="-533400" eaLnBrk="1" hangingPunct="1">
              <a:buFontTx/>
              <a:buAutoNum type="alphaUcPeriod"/>
            </a:pPr>
            <a:r>
              <a:rPr lang="en-US" smtClean="0">
                <a:latin typeface="Rockwell" pitchFamily="18" charset="0"/>
              </a:rPr>
              <a:t>The maximum frequency deviation permitted on the repeater’s input signal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39981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39981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309563" y="241300"/>
            <a:ext cx="8610600" cy="1219200"/>
          </a:xfrm>
        </p:spPr>
        <p:txBody>
          <a:bodyPr lIns="0" tIns="0" rIns="0" bIns="0" anchor="ctr">
            <a:spAutoFit/>
          </a:bodyPr>
          <a:lstStyle/>
          <a:p>
            <a:pPr algn="ct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smtClean="0"/>
              <a:t>Technician Licensing Class</a:t>
            </a:r>
            <a:br>
              <a:rPr lang="en-GB" b="1" smtClean="0"/>
            </a:br>
            <a:r>
              <a:rPr lang="en-GB" b="1" smtClean="0"/>
              <a:t>“T5”</a:t>
            </a:r>
          </a:p>
        </p:txBody>
      </p:sp>
      <p:sp>
        <p:nvSpPr>
          <p:cNvPr id="248835" name="Text Box 3"/>
          <p:cNvSpPr txBox="1">
            <a:spLocks noChangeArrowheads="1"/>
          </p:cNvSpPr>
          <p:nvPr/>
        </p:nvSpPr>
        <p:spPr bwMode="auto">
          <a:xfrm>
            <a:off x="3727450" y="4887913"/>
            <a:ext cx="3802063" cy="77946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Valid dates:</a:t>
            </a:r>
          </a:p>
          <a:p>
            <a:pPr algn="ctr">
              <a:spcBef>
                <a:spcPct val="50000"/>
              </a:spcBef>
            </a:pPr>
            <a:r>
              <a:rPr lang="en-US">
                <a:solidFill>
                  <a:srgbClr val="FF0000"/>
                </a:solidFill>
                <a:latin typeface="Rockwell" pitchFamily="18" charset="0"/>
              </a:rPr>
              <a:t>July 1, 2010 – June 30, 2014</a:t>
            </a:r>
          </a:p>
        </p:txBody>
      </p:sp>
      <p:pic>
        <p:nvPicPr>
          <p:cNvPr id="248836" name="Picture 4" descr="DIAMOND_gold"/>
          <p:cNvPicPr>
            <a:picLocks noChangeAspect="1" noChangeArrowheads="1"/>
          </p:cNvPicPr>
          <p:nvPr/>
        </p:nvPicPr>
        <p:blipFill>
          <a:blip r:embed="rId3" cstate="print"/>
          <a:srcRect/>
          <a:stretch>
            <a:fillRect/>
          </a:stretch>
        </p:blipFill>
        <p:spPr bwMode="auto">
          <a:xfrm>
            <a:off x="385763" y="1662113"/>
            <a:ext cx="1122362" cy="2459037"/>
          </a:xfrm>
          <a:prstGeom prst="rect">
            <a:avLst/>
          </a:prstGeom>
          <a:noFill/>
          <a:ln w="9525">
            <a:noFill/>
            <a:miter lim="800000"/>
            <a:headEnd/>
            <a:tailEnd/>
          </a:ln>
        </p:spPr>
      </p:pic>
      <p:pic>
        <p:nvPicPr>
          <p:cNvPr id="248837" name="Picture 5"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5"/>
          <p:cNvSpPr>
            <a:spLocks noGrp="1"/>
          </p:cNvSpPr>
          <p:nvPr>
            <p:ph type="sldNum" sz="quarter" idx="12"/>
          </p:nvPr>
        </p:nvSpPr>
        <p:spPr>
          <a:noFill/>
          <a:ln>
            <a:miter lim="800000"/>
            <a:headEnd/>
            <a:tailEnd/>
          </a:ln>
        </p:spPr>
        <p:txBody>
          <a:bodyPr/>
          <a:lstStyle/>
          <a:p>
            <a:fld id="{02C391AD-BBB8-40DB-BDC4-1411B52E6737}" type="slidenum">
              <a:rPr lang="en-US"/>
              <a:pPr/>
              <a:t>242</a:t>
            </a:fld>
            <a:endParaRPr lang="en-US"/>
          </a:p>
        </p:txBody>
      </p:sp>
      <p:sp>
        <p:nvSpPr>
          <p:cNvPr id="249859" name="Rectangle 2"/>
          <p:cNvSpPr>
            <a:spLocks noGrp="1" noChangeArrowheads="1"/>
          </p:cNvSpPr>
          <p:nvPr>
            <p:ph type="title"/>
          </p:nvPr>
        </p:nvSpPr>
        <p:spPr/>
        <p:txBody>
          <a:bodyPr/>
          <a:lstStyle/>
          <a:p>
            <a:pPr algn="ctr" eaLnBrk="1" hangingPunct="1"/>
            <a:r>
              <a:rPr lang="en-US" sz="2800" smtClean="0"/>
              <a:t>Amateur Radio Technician Class</a:t>
            </a:r>
            <a:br>
              <a:rPr lang="en-US" sz="2800" smtClean="0"/>
            </a:br>
            <a:r>
              <a:rPr lang="en-US" sz="2800" smtClean="0"/>
              <a:t>Element 2 Course Presentation</a:t>
            </a:r>
          </a:p>
        </p:txBody>
      </p:sp>
      <p:sp>
        <p:nvSpPr>
          <p:cNvPr id="1402883" name="Rectangle 3"/>
          <p:cNvSpPr>
            <a:spLocks noGrp="1" noChangeArrowheads="1"/>
          </p:cNvSpPr>
          <p:nvPr>
            <p:ph type="body" idx="1"/>
          </p:nvPr>
        </p:nvSpPr>
        <p:spPr/>
        <p:txBody>
          <a:bodyPr/>
          <a:lstStyle/>
          <a:p>
            <a:pPr eaLnBrk="1" hangingPunct="1">
              <a:lnSpc>
                <a:spcPct val="80000"/>
              </a:lnSpc>
            </a:pPr>
            <a:endParaRPr lang="en-US" sz="2400" b="1" smtClean="0"/>
          </a:p>
          <a:p>
            <a:pPr eaLnBrk="1" hangingPunct="1">
              <a:lnSpc>
                <a:spcPct val="80000"/>
              </a:lnSpc>
              <a:buClr>
                <a:schemeClr val="accent2"/>
              </a:buClr>
              <a:buFont typeface="Wingdings" pitchFamily="2" charset="2"/>
              <a:buChar char="Ø"/>
            </a:pPr>
            <a:r>
              <a:rPr lang="en-US" sz="1800" b="1" smtClean="0">
                <a:latin typeface="Rockwell" pitchFamily="18" charset="0"/>
              </a:rPr>
              <a:t>ELEMENT 2 SUB-ELEMENTS</a:t>
            </a:r>
          </a:p>
          <a:p>
            <a:pPr eaLnBrk="1" hangingPunct="1">
              <a:lnSpc>
                <a:spcPct val="80000"/>
              </a:lnSpc>
            </a:pPr>
            <a:endParaRPr lang="en-US" sz="1000" b="1" smtClean="0">
              <a:latin typeface="Rockwell" pitchFamily="18" charset="0"/>
            </a:endParaRPr>
          </a:p>
          <a:p>
            <a:pPr lvl="1" eaLnBrk="1" hangingPunct="1">
              <a:lnSpc>
                <a:spcPct val="80000"/>
              </a:lnSpc>
            </a:pPr>
            <a:r>
              <a:rPr lang="en-US" sz="1600" b="1" smtClean="0">
                <a:latin typeface="Rockwell" pitchFamily="18" charset="0"/>
              </a:rPr>
              <a:t>T1 - FCC Rules, descriptions and definitions for the amateur radio service, operator and station license responsibilities.</a:t>
            </a:r>
          </a:p>
          <a:p>
            <a:pPr lvl="1" eaLnBrk="1" hangingPunct="1">
              <a:lnSpc>
                <a:spcPct val="80000"/>
              </a:lnSpc>
            </a:pPr>
            <a:r>
              <a:rPr lang="en-US" sz="1600" b="1" smtClean="0">
                <a:latin typeface="Rockwell" pitchFamily="18" charset="0"/>
              </a:rPr>
              <a:t>T2 – Operating Procedures</a:t>
            </a:r>
          </a:p>
          <a:p>
            <a:pPr lvl="1" eaLnBrk="1" hangingPunct="1">
              <a:lnSpc>
                <a:spcPct val="80000"/>
              </a:lnSpc>
            </a:pPr>
            <a:r>
              <a:rPr lang="en-US" sz="1600" b="1" smtClean="0">
                <a:latin typeface="Rockwell" pitchFamily="18" charset="0"/>
              </a:rPr>
              <a:t>T3 – Radio wave characteristics, radio and electromagnetic properties, 	     propagation modes</a:t>
            </a:r>
          </a:p>
          <a:p>
            <a:pPr lvl="1" eaLnBrk="1" hangingPunct="1">
              <a:lnSpc>
                <a:spcPct val="80000"/>
              </a:lnSpc>
            </a:pPr>
            <a:r>
              <a:rPr lang="en-US" sz="1600" b="1" smtClean="0">
                <a:latin typeface="Rockwell" pitchFamily="18" charset="0"/>
              </a:rPr>
              <a:t>T4 – Amateur radio practices and station set up</a:t>
            </a:r>
          </a:p>
          <a:p>
            <a:pPr lvl="1" eaLnBrk="1" hangingPunct="1">
              <a:lnSpc>
                <a:spcPct val="80000"/>
              </a:lnSpc>
              <a:buFont typeface="Wingdings" pitchFamily="2" charset="2"/>
              <a:buChar char="Ø"/>
            </a:pPr>
            <a:r>
              <a:rPr lang="en-US" sz="1600" b="1" smtClean="0">
                <a:latin typeface="Rockwell" pitchFamily="18" charset="0"/>
              </a:rPr>
              <a:t>T5 – Electrical principles, math for electronics, electronic principles, Ohm’s Law</a:t>
            </a:r>
          </a:p>
          <a:p>
            <a:pPr lvl="1" eaLnBrk="1" hangingPunct="1">
              <a:lnSpc>
                <a:spcPct val="80000"/>
              </a:lnSpc>
            </a:pPr>
            <a:r>
              <a:rPr lang="en-US" sz="1600" b="1" smtClean="0">
                <a:latin typeface="Rockwell" pitchFamily="18" charset="0"/>
              </a:rPr>
              <a:t>T6 – Electrical components, semiconductors, circuit diagrams, component    functions</a:t>
            </a:r>
          </a:p>
          <a:p>
            <a:pPr lvl="1" eaLnBrk="1" hangingPunct="1">
              <a:lnSpc>
                <a:spcPct val="80000"/>
              </a:lnSpc>
            </a:pPr>
            <a:r>
              <a:rPr lang="en-US" sz="1600" b="1" smtClean="0">
                <a:latin typeface="Rockwell" pitchFamily="18" charset="0"/>
              </a:rPr>
              <a:t>T7 – Station equipment, common transmitter and receiver problems, antenna measurements and troubleshooting, basic repair and testing</a:t>
            </a:r>
          </a:p>
          <a:p>
            <a:pPr lvl="1" eaLnBrk="1" hangingPunct="1">
              <a:lnSpc>
                <a:spcPct val="80000"/>
              </a:lnSpc>
            </a:pPr>
            <a:r>
              <a:rPr lang="en-US" sz="1600" b="1" smtClean="0">
                <a:latin typeface="Rockwell" pitchFamily="18" charset="0"/>
              </a:rPr>
              <a:t>T8 – Modulation modes, amateur satellite operation, operating activities, non-voice communications</a:t>
            </a:r>
          </a:p>
          <a:p>
            <a:pPr lvl="1" eaLnBrk="1" hangingPunct="1">
              <a:lnSpc>
                <a:spcPct val="80000"/>
              </a:lnSpc>
            </a:pPr>
            <a:r>
              <a:rPr lang="en-US" sz="1600" b="1" smtClean="0">
                <a:latin typeface="Rockwell" pitchFamily="18" charset="0"/>
              </a:rPr>
              <a:t>T9 – Antennas, feedlines</a:t>
            </a:r>
          </a:p>
          <a:p>
            <a:pPr lvl="1" eaLnBrk="1" hangingPunct="1">
              <a:lnSpc>
                <a:spcPct val="80000"/>
              </a:lnSpc>
            </a:pPr>
            <a:r>
              <a:rPr lang="en-US" sz="1600" b="1" smtClean="0">
                <a:latin typeface="Rockwell" pitchFamily="18" charset="0"/>
              </a:rPr>
              <a:t>T0 – AC power circuits, antenna installation, RF hazards</a:t>
            </a:r>
            <a:endParaRPr lang="en-US" sz="1600" smtClean="0">
              <a:latin typeface="Rockwell" pitchFamily="18" charset="0"/>
            </a:endParaRPr>
          </a:p>
          <a:p>
            <a:pPr lvl="1" eaLnBrk="1" hangingPunct="1">
              <a:lnSpc>
                <a:spcPct val="80000"/>
              </a:lnSpc>
            </a:pPr>
            <a:endParaRPr lang="en-US" sz="1600"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402883">
                                            <p:txEl>
                                              <p:pRg st="7" end="7"/>
                                            </p:txEl>
                                          </p:spTgt>
                                        </p:tgtEl>
                                        <p:attrNameLst>
                                          <p:attrName>style.visibility</p:attrName>
                                        </p:attrNameLst>
                                      </p:cBhvr>
                                      <p:to>
                                        <p:strVal val="visible"/>
                                      </p:to>
                                    </p:set>
                                    <p:animScale>
                                      <p:cBhvr>
                                        <p:cTn id="7" dur="1000" decel="50000" fill="hold">
                                          <p:stCondLst>
                                            <p:cond delay="0"/>
                                          </p:stCondLst>
                                        </p:cTn>
                                        <p:tgtEl>
                                          <p:spTgt spid="140288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02883">
                                            <p:txEl>
                                              <p:pRg st="7" end="7"/>
                                            </p:txEl>
                                          </p:spTgt>
                                        </p:tgtEl>
                                        <p:attrNameLst>
                                          <p:attrName>ppt_x</p:attrName>
                                          <p:attrName>ppt_y</p:attrName>
                                        </p:attrNameLst>
                                      </p:cBhvr>
                                    </p:animMotion>
                                    <p:animEffect transition="in" filter="fade">
                                      <p:cBhvr>
                                        <p:cTn id="9" dur="1000"/>
                                        <p:tgtEl>
                                          <p:spTgt spid="1402883">
                                            <p:txEl>
                                              <p:pRg st="7" end="7"/>
                                            </p:txEl>
                                          </p:spTgt>
                                        </p:tgtEl>
                                      </p:cBhvr>
                                    </p:animEffect>
                                  </p:childTnLst>
                                </p:cTn>
                              </p:par>
                              <p:par>
                                <p:cTn id="10" presetID="3" presetClass="emph" presetSubtype="2" fill="hold" nodeType="withEffect">
                                  <p:stCondLst>
                                    <p:cond delay="0"/>
                                  </p:stCondLst>
                                  <p:childTnLst>
                                    <p:animClr clrSpc="rgb" dir="cw">
                                      <p:cBhvr override="childStyle">
                                        <p:cTn id="11" dur="500" fill="hold"/>
                                        <p:tgtEl>
                                          <p:spTgt spid="1402883">
                                            <p:txEl>
                                              <p:pRg st="7" end="7"/>
                                            </p:txEl>
                                          </p:spTgt>
                                        </p:tgtEl>
                                        <p:attrNameLst>
                                          <p:attrName>style.color</p:attrName>
                                        </p:attrNameLst>
                                      </p:cBhvr>
                                      <p:to>
                                        <a:schemeClr val="accent1"/>
                                      </p:to>
                                    </p:animClr>
                                  </p:childTnLst>
                                </p:cTn>
                              </p:par>
                              <p:par>
                                <p:cTn id="12" presetID="5" presetClass="emph" presetSubtype="1" nodeType="withEffect">
                                  <p:stCondLst>
                                    <p:cond delay="0"/>
                                  </p:stCondLst>
                                  <p:childTnLst>
                                    <p:set>
                                      <p:cBhvr override="childStyle">
                                        <p:cTn id="13" dur="indefinite"/>
                                        <p:tgtEl>
                                          <p:spTgt spid="1402883">
                                            <p:txEl>
                                              <p:pRg st="7" end="7"/>
                                            </p:txEl>
                                          </p:spTgt>
                                        </p:tgtEl>
                                        <p:attrNameLst>
                                          <p:attrName>style.fontStyle</p:attrName>
                                        </p:attrNameLst>
                                      </p:cBhvr>
                                      <p:to>
                                        <p:strVal val="normal"/>
                                      </p:to>
                                    </p:set>
                                    <p:set>
                                      <p:cBhvr override="childStyle">
                                        <p:cTn id="14" dur="indefinite"/>
                                        <p:tgtEl>
                                          <p:spTgt spid="1402883">
                                            <p:txEl>
                                              <p:pRg st="7" end="7"/>
                                            </p:txEl>
                                          </p:spTgt>
                                        </p:tgtEl>
                                        <p:attrNameLst>
                                          <p:attrName>style.fontWeight</p:attrName>
                                        </p:attrNameLst>
                                      </p:cBhvr>
                                      <p:to>
                                        <p:strVal val="bold"/>
                                      </p:to>
                                    </p:set>
                                    <p:set>
                                      <p:cBhvr override="childStyle">
                                        <p:cTn id="15" dur="indefinite"/>
                                        <p:tgtEl>
                                          <p:spTgt spid="1402883">
                                            <p:txEl>
                                              <p:pRg st="7" end="7"/>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a:ln>
            <a:miter lim="800000"/>
            <a:headEnd/>
            <a:tailEnd/>
          </a:ln>
        </p:spPr>
        <p:txBody>
          <a:bodyPr/>
          <a:lstStyle/>
          <a:p>
            <a:fld id="{B0C9192C-2D13-4750-9295-80B08CCA39C4}" type="slidenum">
              <a:rPr lang="en-US"/>
              <a:pPr/>
              <a:t>243</a:t>
            </a:fld>
            <a:endParaRPr lang="en-US"/>
          </a:p>
        </p:txBody>
      </p:sp>
      <p:sp>
        <p:nvSpPr>
          <p:cNvPr id="250883" name="Rectangle 2"/>
          <p:cNvSpPr>
            <a:spLocks noGrp="1" noChangeArrowheads="1"/>
          </p:cNvSpPr>
          <p:nvPr>
            <p:ph type="title"/>
          </p:nvPr>
        </p:nvSpPr>
        <p:spPr>
          <a:xfrm>
            <a:off x="231775" y="471488"/>
            <a:ext cx="8912225" cy="614362"/>
          </a:xfrm>
        </p:spPr>
        <p:txBody>
          <a:bodyPr/>
          <a:lstStyle/>
          <a:p>
            <a:pPr eaLnBrk="1" hangingPunct="1"/>
            <a:r>
              <a:rPr lang="en-US" sz="2200" b="1" smtClean="0">
                <a:latin typeface="Rockwell" pitchFamily="18" charset="0"/>
              </a:rPr>
              <a:t>T5A: </a:t>
            </a:r>
            <a:r>
              <a:rPr lang="en-US" sz="1600" b="1" smtClean="0"/>
              <a:t>	Electrical principles; current and voltage, conductors and insulators, alternating 	and direct current     	</a:t>
            </a:r>
          </a:p>
        </p:txBody>
      </p:sp>
      <p:sp>
        <p:nvSpPr>
          <p:cNvPr id="1403907" name="Rectangle 3"/>
          <p:cNvSpPr>
            <a:spLocks noGrp="1" noChangeArrowheads="1"/>
          </p:cNvSpPr>
          <p:nvPr>
            <p:ph type="body" idx="1"/>
          </p:nvPr>
        </p:nvSpPr>
        <p:spPr>
          <a:xfrm>
            <a:off x="0" y="1470025"/>
            <a:ext cx="8642350" cy="4962525"/>
          </a:xfrm>
        </p:spPr>
        <p:txBody>
          <a:bodyPr/>
          <a:lstStyle/>
          <a:p>
            <a:pPr lvl="1" eaLnBrk="1" hangingPunct="1"/>
            <a:r>
              <a:rPr lang="en-US" sz="1200" smtClean="0">
                <a:latin typeface="Rockwell" pitchFamily="18" charset="0"/>
              </a:rPr>
              <a:t>T5A1</a:t>
            </a:r>
            <a:r>
              <a:rPr lang="en-US" sz="2000" smtClean="0">
                <a:latin typeface="Rockwell" pitchFamily="18" charset="0"/>
              </a:rPr>
              <a:t>  Electrical current is measured in amperes</a:t>
            </a:r>
            <a:r>
              <a:rPr lang="en-US" sz="2000" b="1" smtClean="0">
                <a:latin typeface="Rockwell" pitchFamily="18" charset="0"/>
              </a:rPr>
              <a:t>.</a:t>
            </a:r>
          </a:p>
          <a:p>
            <a:pPr lvl="1" eaLnBrk="1" hangingPunct="1"/>
            <a:r>
              <a:rPr lang="en-US" sz="1200" smtClean="0">
                <a:latin typeface="Rockwell" pitchFamily="18" charset="0"/>
              </a:rPr>
              <a:t>T5A2</a:t>
            </a:r>
            <a:r>
              <a:rPr lang="en-US" sz="2000" smtClean="0">
                <a:latin typeface="Rockwell" pitchFamily="18" charset="0"/>
              </a:rPr>
              <a:t>  Electrical power is measured in watts.</a:t>
            </a:r>
          </a:p>
          <a:p>
            <a:pPr lvl="4" eaLnBrk="1" hangingPunct="1"/>
            <a:r>
              <a:rPr lang="en-US" sz="1400" smtClean="0">
                <a:solidFill>
                  <a:srgbClr val="FF0000"/>
                </a:solidFill>
                <a:latin typeface="Rockwell" pitchFamily="18" charset="0"/>
              </a:rPr>
              <a:t>The power meter outside is called ‘watt meter’</a:t>
            </a:r>
          </a:p>
          <a:p>
            <a:pPr lvl="1" eaLnBrk="1" hangingPunct="1"/>
            <a:r>
              <a:rPr lang="en-US" sz="1200" smtClean="0">
                <a:latin typeface="Rockwell" pitchFamily="18" charset="0"/>
              </a:rPr>
              <a:t>T5A3</a:t>
            </a:r>
            <a:r>
              <a:rPr lang="en-US" sz="2000" smtClean="0">
                <a:latin typeface="Rockwell" pitchFamily="18" charset="0"/>
              </a:rPr>
              <a:t>  Current is the name for the flow of electrons in an electric circuit.</a:t>
            </a:r>
          </a:p>
          <a:p>
            <a:pPr lvl="4" eaLnBrk="1" hangingPunct="1"/>
            <a:r>
              <a:rPr lang="en-US" sz="1600" smtClean="0">
                <a:solidFill>
                  <a:srgbClr val="FF0000"/>
                </a:solidFill>
                <a:latin typeface="Rockwell" pitchFamily="18" charset="0"/>
              </a:rPr>
              <a:t>Think of the flow of water in a pipe (not the force)</a:t>
            </a:r>
          </a:p>
          <a:p>
            <a:pPr lvl="1" eaLnBrk="1" hangingPunct="1"/>
            <a:r>
              <a:rPr lang="en-US" sz="1200" smtClean="0">
                <a:latin typeface="Rockwell" pitchFamily="18" charset="0"/>
              </a:rPr>
              <a:t>T5A4</a:t>
            </a:r>
            <a:r>
              <a:rPr lang="en-US" sz="2000" smtClean="0">
                <a:latin typeface="Rockwell" pitchFamily="18" charset="0"/>
              </a:rPr>
              <a:t>  Direct current is the name for a current that flows only in one direction.</a:t>
            </a:r>
          </a:p>
        </p:txBody>
      </p:sp>
      <p:pic>
        <p:nvPicPr>
          <p:cNvPr id="244741" name="Picture 5" descr="100_2145"/>
          <p:cNvPicPr>
            <a:picLocks noChangeAspect="1" noChangeArrowheads="1"/>
          </p:cNvPicPr>
          <p:nvPr/>
        </p:nvPicPr>
        <p:blipFill>
          <a:blip r:embed="rId2" cstate="print"/>
          <a:srcRect/>
          <a:stretch>
            <a:fillRect/>
          </a:stretch>
        </p:blipFill>
        <p:spPr bwMode="auto">
          <a:xfrm>
            <a:off x="3765550" y="4119563"/>
            <a:ext cx="3771900" cy="1958975"/>
          </a:xfrm>
          <a:prstGeom prst="rect">
            <a:avLst/>
          </a:prstGeom>
          <a:noFill/>
          <a:ln w="9525">
            <a:noFill/>
            <a:miter lim="800000"/>
            <a:headEnd/>
            <a:tailEnd/>
          </a:ln>
        </p:spPr>
      </p:pic>
      <p:sp>
        <p:nvSpPr>
          <p:cNvPr id="966667" name="Line 11"/>
          <p:cNvSpPr>
            <a:spLocks noChangeShapeType="1"/>
          </p:cNvSpPr>
          <p:nvPr/>
        </p:nvSpPr>
        <p:spPr bwMode="auto">
          <a:xfrm flipV="1">
            <a:off x="3919538" y="5734050"/>
            <a:ext cx="192087" cy="536575"/>
          </a:xfrm>
          <a:prstGeom prst="line">
            <a:avLst/>
          </a:prstGeom>
          <a:noFill/>
          <a:ln w="50800" cap="sq">
            <a:solidFill>
              <a:srgbClr val="FF0000"/>
            </a:solidFill>
            <a:round/>
            <a:headEnd type="none" w="sm" len="sm"/>
            <a:tailEnd type="triangle" w="sm" len="sm"/>
          </a:ln>
        </p:spPr>
        <p:txBody>
          <a:bodyPr wrap="none"/>
          <a:lstStyle/>
          <a:p>
            <a:endParaRPr lang="en-US"/>
          </a:p>
        </p:txBody>
      </p:sp>
      <p:sp>
        <p:nvSpPr>
          <p:cNvPr id="966668" name="Line 12"/>
          <p:cNvSpPr>
            <a:spLocks noChangeShapeType="1"/>
          </p:cNvSpPr>
          <p:nvPr/>
        </p:nvSpPr>
        <p:spPr bwMode="auto">
          <a:xfrm flipH="1" flipV="1">
            <a:off x="4840288" y="5734050"/>
            <a:ext cx="38100" cy="498475"/>
          </a:xfrm>
          <a:prstGeom prst="line">
            <a:avLst/>
          </a:prstGeom>
          <a:noFill/>
          <a:ln w="50800" cap="sq">
            <a:solidFill>
              <a:srgbClr val="FF0000"/>
            </a:solidFill>
            <a:round/>
            <a:headEnd type="none" w="sm" len="sm"/>
            <a:tailEnd type="triangle" w="sm" len="sm"/>
          </a:ln>
        </p:spPr>
        <p:txBody>
          <a:bodyPr wrap="none"/>
          <a:lstStyle/>
          <a:p>
            <a:endParaRPr lang="en-US"/>
          </a:p>
        </p:txBody>
      </p:sp>
      <p:sp>
        <p:nvSpPr>
          <p:cNvPr id="966669" name="Line 13"/>
          <p:cNvSpPr>
            <a:spLocks noChangeShapeType="1"/>
          </p:cNvSpPr>
          <p:nvPr/>
        </p:nvSpPr>
        <p:spPr bwMode="auto">
          <a:xfrm flipH="1" flipV="1">
            <a:off x="5608638" y="5387975"/>
            <a:ext cx="230187" cy="846138"/>
          </a:xfrm>
          <a:prstGeom prst="line">
            <a:avLst/>
          </a:prstGeom>
          <a:noFill/>
          <a:ln w="50800" cap="sq">
            <a:solidFill>
              <a:srgbClr val="FF0000"/>
            </a:solidFill>
            <a:round/>
            <a:headEnd type="none" w="sm" len="sm"/>
            <a:tailEnd type="triangle" w="sm" len="sm"/>
          </a:ln>
        </p:spPr>
        <p:txBody>
          <a:bodyPr wrap="none"/>
          <a:lstStyle/>
          <a:p>
            <a:endParaRPr lang="en-US"/>
          </a:p>
        </p:txBody>
      </p:sp>
      <p:sp>
        <p:nvSpPr>
          <p:cNvPr id="966670" name="Line 14"/>
          <p:cNvSpPr>
            <a:spLocks noChangeShapeType="1"/>
          </p:cNvSpPr>
          <p:nvPr/>
        </p:nvSpPr>
        <p:spPr bwMode="auto">
          <a:xfrm flipH="1" flipV="1">
            <a:off x="7029450" y="5694363"/>
            <a:ext cx="153988" cy="536575"/>
          </a:xfrm>
          <a:prstGeom prst="line">
            <a:avLst/>
          </a:prstGeom>
          <a:noFill/>
          <a:ln w="50800" cap="sq">
            <a:solidFill>
              <a:srgbClr val="FF0000"/>
            </a:solidFill>
            <a:round/>
            <a:headEnd type="none" w="sm" len="sm"/>
            <a:tailEnd type="triangle" w="sm" len="sm"/>
          </a:ln>
        </p:spPr>
        <p:txBody>
          <a:bodyPr wrap="none"/>
          <a:lstStyle/>
          <a:p>
            <a:endParaRPr lang="en-US"/>
          </a:p>
        </p:txBody>
      </p:sp>
      <p:sp>
        <p:nvSpPr>
          <p:cNvPr id="966663" name="Text Box 7"/>
          <p:cNvSpPr txBox="1">
            <a:spLocks noChangeArrowheads="1"/>
          </p:cNvSpPr>
          <p:nvPr/>
        </p:nvSpPr>
        <p:spPr bwMode="auto">
          <a:xfrm>
            <a:off x="3343275" y="6194425"/>
            <a:ext cx="998538"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9 Volt battery</a:t>
            </a:r>
          </a:p>
        </p:txBody>
      </p:sp>
      <p:sp>
        <p:nvSpPr>
          <p:cNvPr id="966664" name="Text Box 8"/>
          <p:cNvSpPr txBox="1">
            <a:spLocks noChangeArrowheads="1"/>
          </p:cNvSpPr>
          <p:nvPr/>
        </p:nvSpPr>
        <p:spPr bwMode="auto">
          <a:xfrm>
            <a:off x="4341813" y="6232525"/>
            <a:ext cx="922337"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AAA battery</a:t>
            </a:r>
          </a:p>
        </p:txBody>
      </p:sp>
      <p:sp>
        <p:nvSpPr>
          <p:cNvPr id="966665" name="Text Box 9"/>
          <p:cNvSpPr txBox="1">
            <a:spLocks noChangeArrowheads="1"/>
          </p:cNvSpPr>
          <p:nvPr/>
        </p:nvSpPr>
        <p:spPr bwMode="auto">
          <a:xfrm>
            <a:off x="5302250" y="6232525"/>
            <a:ext cx="1190625"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Motor cycle battery</a:t>
            </a:r>
          </a:p>
        </p:txBody>
      </p:sp>
      <p:sp>
        <p:nvSpPr>
          <p:cNvPr id="966666" name="Text Box 10"/>
          <p:cNvSpPr txBox="1">
            <a:spLocks noChangeArrowheads="1"/>
          </p:cNvSpPr>
          <p:nvPr/>
        </p:nvSpPr>
        <p:spPr bwMode="auto">
          <a:xfrm>
            <a:off x="6915150" y="6194425"/>
            <a:ext cx="1190625"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Hand held battery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03907">
                                            <p:txEl>
                                              <p:pRg st="0" end="0"/>
                                            </p:txEl>
                                          </p:spTgt>
                                        </p:tgtEl>
                                        <p:attrNameLst>
                                          <p:attrName>style.visibility</p:attrName>
                                        </p:attrNameLst>
                                      </p:cBhvr>
                                      <p:to>
                                        <p:strVal val="visible"/>
                                      </p:to>
                                    </p:set>
                                    <p:animEffect transition="in" filter="wipe(up)">
                                      <p:cBhvr>
                                        <p:cTn id="7" dur="500"/>
                                        <p:tgtEl>
                                          <p:spTgt spid="1403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03907">
                                            <p:txEl>
                                              <p:pRg st="1" end="1"/>
                                            </p:txEl>
                                          </p:spTgt>
                                        </p:tgtEl>
                                        <p:attrNameLst>
                                          <p:attrName>style.visibility</p:attrName>
                                        </p:attrNameLst>
                                      </p:cBhvr>
                                      <p:to>
                                        <p:strVal val="visible"/>
                                      </p:to>
                                    </p:set>
                                    <p:animEffect transition="in" filter="wipe(left)">
                                      <p:cBhvr>
                                        <p:cTn id="12" dur="500"/>
                                        <p:tgtEl>
                                          <p:spTgt spid="14039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03907">
                                            <p:txEl>
                                              <p:pRg st="2" end="2"/>
                                            </p:txEl>
                                          </p:spTgt>
                                        </p:tgtEl>
                                        <p:attrNameLst>
                                          <p:attrName>style.visibility</p:attrName>
                                        </p:attrNameLst>
                                      </p:cBhvr>
                                      <p:to>
                                        <p:strVal val="visible"/>
                                      </p:to>
                                    </p:set>
                                    <p:animEffect transition="in" filter="wipe(left)">
                                      <p:cBhvr>
                                        <p:cTn id="17" dur="500"/>
                                        <p:tgtEl>
                                          <p:spTgt spid="14039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403907">
                                            <p:txEl>
                                              <p:pRg st="3" end="3"/>
                                            </p:txEl>
                                          </p:spTgt>
                                        </p:tgtEl>
                                        <p:attrNameLst>
                                          <p:attrName>style.visibility</p:attrName>
                                        </p:attrNameLst>
                                      </p:cBhvr>
                                      <p:to>
                                        <p:strVal val="visible"/>
                                      </p:to>
                                    </p:set>
                                    <p:animEffect transition="in" filter="wipe(left)">
                                      <p:cBhvr>
                                        <p:cTn id="22" dur="500"/>
                                        <p:tgtEl>
                                          <p:spTgt spid="14039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403907">
                                            <p:txEl>
                                              <p:pRg st="4" end="4"/>
                                            </p:txEl>
                                          </p:spTgt>
                                        </p:tgtEl>
                                        <p:attrNameLst>
                                          <p:attrName>style.visibility</p:attrName>
                                        </p:attrNameLst>
                                      </p:cBhvr>
                                      <p:to>
                                        <p:strVal val="visible"/>
                                      </p:to>
                                    </p:set>
                                    <p:animEffect transition="in" filter="wipe(left)">
                                      <p:cBhvr>
                                        <p:cTn id="27" dur="500"/>
                                        <p:tgtEl>
                                          <p:spTgt spid="14039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403907">
                                            <p:txEl>
                                              <p:pRg st="5" end="5"/>
                                            </p:txEl>
                                          </p:spTgt>
                                        </p:tgtEl>
                                        <p:attrNameLst>
                                          <p:attrName>style.visibility</p:attrName>
                                        </p:attrNameLst>
                                      </p:cBhvr>
                                      <p:to>
                                        <p:strVal val="visible"/>
                                      </p:to>
                                    </p:set>
                                    <p:animEffect transition="in" filter="wipe(left)">
                                      <p:cBhvr>
                                        <p:cTn id="32" dur="500"/>
                                        <p:tgtEl>
                                          <p:spTgt spid="140390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244741"/>
                                        </p:tgtEl>
                                        <p:attrNameLst>
                                          <p:attrName>style.visibility</p:attrName>
                                        </p:attrNameLst>
                                      </p:cBhvr>
                                      <p:to>
                                        <p:strVal val="visible"/>
                                      </p:to>
                                    </p:set>
                                    <p:animEffect transition="in" filter="wipe(down)">
                                      <p:cBhvr>
                                        <p:cTn id="37" dur="500"/>
                                        <p:tgtEl>
                                          <p:spTgt spid="244741"/>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966663"/>
                                        </p:tgtEl>
                                        <p:attrNameLst>
                                          <p:attrName>style.visibility</p:attrName>
                                        </p:attrNameLst>
                                      </p:cBhvr>
                                      <p:to>
                                        <p:strVal val="visible"/>
                                      </p:to>
                                    </p:set>
                                    <p:animEffect transition="in" filter="wipe(down)">
                                      <p:cBhvr>
                                        <p:cTn id="41" dur="500"/>
                                        <p:tgtEl>
                                          <p:spTgt spid="966663"/>
                                        </p:tgtEl>
                                      </p:cBhvr>
                                    </p:animEffect>
                                  </p:childTnLst>
                                </p:cTn>
                              </p:par>
                            </p:childTnLst>
                          </p:cTn>
                        </p:par>
                        <p:par>
                          <p:cTn id="42" fill="hold" nodeType="afterGroup">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966667"/>
                                        </p:tgtEl>
                                        <p:attrNameLst>
                                          <p:attrName>style.visibility</p:attrName>
                                        </p:attrNameLst>
                                      </p:cBhvr>
                                      <p:to>
                                        <p:strVal val="visible"/>
                                      </p:to>
                                    </p:set>
                                    <p:animEffect transition="in" filter="wipe(down)">
                                      <p:cBhvr>
                                        <p:cTn id="45" dur="500"/>
                                        <p:tgtEl>
                                          <p:spTgt spid="966667"/>
                                        </p:tgtEl>
                                      </p:cBhvr>
                                    </p:animEffect>
                                  </p:childTnLst>
                                </p:cTn>
                              </p:par>
                            </p:childTnLst>
                          </p:cTn>
                        </p:par>
                        <p:par>
                          <p:cTn id="46" fill="hold" nodeType="afterGroup">
                            <p:stCondLst>
                              <p:cond delay="1500"/>
                            </p:stCondLst>
                            <p:childTnLst>
                              <p:par>
                                <p:cTn id="47" presetID="22" presetClass="entr" presetSubtype="4" fill="hold" grpId="0" nodeType="afterEffect">
                                  <p:stCondLst>
                                    <p:cond delay="0"/>
                                  </p:stCondLst>
                                  <p:childTnLst>
                                    <p:set>
                                      <p:cBhvr>
                                        <p:cTn id="48" dur="1" fill="hold">
                                          <p:stCondLst>
                                            <p:cond delay="0"/>
                                          </p:stCondLst>
                                        </p:cTn>
                                        <p:tgtEl>
                                          <p:spTgt spid="966664"/>
                                        </p:tgtEl>
                                        <p:attrNameLst>
                                          <p:attrName>style.visibility</p:attrName>
                                        </p:attrNameLst>
                                      </p:cBhvr>
                                      <p:to>
                                        <p:strVal val="visible"/>
                                      </p:to>
                                    </p:set>
                                    <p:animEffect transition="in" filter="wipe(down)">
                                      <p:cBhvr>
                                        <p:cTn id="49" dur="500"/>
                                        <p:tgtEl>
                                          <p:spTgt spid="966664"/>
                                        </p:tgtEl>
                                      </p:cBhvr>
                                    </p:animEffect>
                                  </p:childTnLst>
                                </p:cTn>
                              </p:par>
                            </p:childTnLst>
                          </p:cTn>
                        </p:par>
                        <p:par>
                          <p:cTn id="50" fill="hold" nodeType="afterGroup">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966668"/>
                                        </p:tgtEl>
                                        <p:attrNameLst>
                                          <p:attrName>style.visibility</p:attrName>
                                        </p:attrNameLst>
                                      </p:cBhvr>
                                      <p:to>
                                        <p:strVal val="visible"/>
                                      </p:to>
                                    </p:set>
                                    <p:animEffect transition="in" filter="wipe(down)">
                                      <p:cBhvr>
                                        <p:cTn id="53" dur="500"/>
                                        <p:tgtEl>
                                          <p:spTgt spid="966668"/>
                                        </p:tgtEl>
                                      </p:cBhvr>
                                    </p:animEffect>
                                  </p:childTnLst>
                                </p:cTn>
                              </p:par>
                            </p:childTnLst>
                          </p:cTn>
                        </p:par>
                        <p:par>
                          <p:cTn id="54" fill="hold" nodeType="afterGroup">
                            <p:stCondLst>
                              <p:cond delay="2500"/>
                            </p:stCondLst>
                            <p:childTnLst>
                              <p:par>
                                <p:cTn id="55" presetID="22" presetClass="entr" presetSubtype="4" fill="hold" grpId="0" nodeType="afterEffect">
                                  <p:stCondLst>
                                    <p:cond delay="0"/>
                                  </p:stCondLst>
                                  <p:childTnLst>
                                    <p:set>
                                      <p:cBhvr>
                                        <p:cTn id="56" dur="1" fill="hold">
                                          <p:stCondLst>
                                            <p:cond delay="0"/>
                                          </p:stCondLst>
                                        </p:cTn>
                                        <p:tgtEl>
                                          <p:spTgt spid="966665"/>
                                        </p:tgtEl>
                                        <p:attrNameLst>
                                          <p:attrName>style.visibility</p:attrName>
                                        </p:attrNameLst>
                                      </p:cBhvr>
                                      <p:to>
                                        <p:strVal val="visible"/>
                                      </p:to>
                                    </p:set>
                                    <p:animEffect transition="in" filter="wipe(down)">
                                      <p:cBhvr>
                                        <p:cTn id="57" dur="500"/>
                                        <p:tgtEl>
                                          <p:spTgt spid="966665"/>
                                        </p:tgtEl>
                                      </p:cBhvr>
                                    </p:animEffect>
                                  </p:childTnLst>
                                </p:cTn>
                              </p:par>
                            </p:childTnLst>
                          </p:cTn>
                        </p:par>
                        <p:par>
                          <p:cTn id="58" fill="hold" nodeType="afterGroup">
                            <p:stCondLst>
                              <p:cond delay="3000"/>
                            </p:stCondLst>
                            <p:childTnLst>
                              <p:par>
                                <p:cTn id="59" presetID="22" presetClass="entr" presetSubtype="4" fill="hold" grpId="0" nodeType="afterEffect">
                                  <p:stCondLst>
                                    <p:cond delay="0"/>
                                  </p:stCondLst>
                                  <p:childTnLst>
                                    <p:set>
                                      <p:cBhvr>
                                        <p:cTn id="60" dur="1" fill="hold">
                                          <p:stCondLst>
                                            <p:cond delay="0"/>
                                          </p:stCondLst>
                                        </p:cTn>
                                        <p:tgtEl>
                                          <p:spTgt spid="966669"/>
                                        </p:tgtEl>
                                        <p:attrNameLst>
                                          <p:attrName>style.visibility</p:attrName>
                                        </p:attrNameLst>
                                      </p:cBhvr>
                                      <p:to>
                                        <p:strVal val="visible"/>
                                      </p:to>
                                    </p:set>
                                    <p:animEffect transition="in" filter="wipe(down)">
                                      <p:cBhvr>
                                        <p:cTn id="61" dur="500"/>
                                        <p:tgtEl>
                                          <p:spTgt spid="966669"/>
                                        </p:tgtEl>
                                      </p:cBhvr>
                                    </p:animEffect>
                                  </p:childTnLst>
                                </p:cTn>
                              </p:par>
                            </p:childTnLst>
                          </p:cTn>
                        </p:par>
                        <p:par>
                          <p:cTn id="62" fill="hold" nodeType="afterGroup">
                            <p:stCondLst>
                              <p:cond delay="3500"/>
                            </p:stCondLst>
                            <p:childTnLst>
                              <p:par>
                                <p:cTn id="63" presetID="22" presetClass="entr" presetSubtype="4" fill="hold" grpId="0" nodeType="afterEffect">
                                  <p:stCondLst>
                                    <p:cond delay="0"/>
                                  </p:stCondLst>
                                  <p:childTnLst>
                                    <p:set>
                                      <p:cBhvr>
                                        <p:cTn id="64" dur="1" fill="hold">
                                          <p:stCondLst>
                                            <p:cond delay="0"/>
                                          </p:stCondLst>
                                        </p:cTn>
                                        <p:tgtEl>
                                          <p:spTgt spid="966666"/>
                                        </p:tgtEl>
                                        <p:attrNameLst>
                                          <p:attrName>style.visibility</p:attrName>
                                        </p:attrNameLst>
                                      </p:cBhvr>
                                      <p:to>
                                        <p:strVal val="visible"/>
                                      </p:to>
                                    </p:set>
                                    <p:animEffect transition="in" filter="wipe(down)">
                                      <p:cBhvr>
                                        <p:cTn id="65" dur="500"/>
                                        <p:tgtEl>
                                          <p:spTgt spid="966666"/>
                                        </p:tgtEl>
                                      </p:cBhvr>
                                    </p:animEffect>
                                  </p:childTnLst>
                                </p:cTn>
                              </p:par>
                            </p:childTnLst>
                          </p:cTn>
                        </p:par>
                        <p:par>
                          <p:cTn id="66" fill="hold" nodeType="afterGroup">
                            <p:stCondLst>
                              <p:cond delay="4000"/>
                            </p:stCondLst>
                            <p:childTnLst>
                              <p:par>
                                <p:cTn id="67" presetID="22" presetClass="entr" presetSubtype="4" fill="hold" grpId="0" nodeType="afterEffect">
                                  <p:stCondLst>
                                    <p:cond delay="0"/>
                                  </p:stCondLst>
                                  <p:childTnLst>
                                    <p:set>
                                      <p:cBhvr>
                                        <p:cTn id="68" dur="1" fill="hold">
                                          <p:stCondLst>
                                            <p:cond delay="0"/>
                                          </p:stCondLst>
                                        </p:cTn>
                                        <p:tgtEl>
                                          <p:spTgt spid="966670"/>
                                        </p:tgtEl>
                                        <p:attrNameLst>
                                          <p:attrName>style.visibility</p:attrName>
                                        </p:attrNameLst>
                                      </p:cBhvr>
                                      <p:to>
                                        <p:strVal val="visible"/>
                                      </p:to>
                                    </p:set>
                                    <p:animEffect transition="in" filter="wipe(down)">
                                      <p:cBhvr>
                                        <p:cTn id="69" dur="500"/>
                                        <p:tgtEl>
                                          <p:spTgt spid="966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7" grpId="0" animBg="1"/>
      <p:bldP spid="966668" grpId="0" animBg="1"/>
      <p:bldP spid="966669" grpId="0" animBg="1"/>
      <p:bldP spid="966670" grpId="0" animBg="1"/>
      <p:bldP spid="966663" grpId="0"/>
      <p:bldP spid="966664" grpId="0"/>
      <p:bldP spid="966665" grpId="0"/>
      <p:bldP spid="966666"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5"/>
          <p:cNvSpPr>
            <a:spLocks noGrp="1"/>
          </p:cNvSpPr>
          <p:nvPr>
            <p:ph type="sldNum" sz="quarter" idx="12"/>
          </p:nvPr>
        </p:nvSpPr>
        <p:spPr>
          <a:noFill/>
          <a:ln>
            <a:miter lim="800000"/>
            <a:headEnd/>
            <a:tailEnd/>
          </a:ln>
        </p:spPr>
        <p:txBody>
          <a:bodyPr/>
          <a:lstStyle/>
          <a:p>
            <a:fld id="{E48C7C86-A82B-43FC-8E08-681070CC5DA2}" type="slidenum">
              <a:rPr lang="en-US"/>
              <a:pPr/>
              <a:t>244</a:t>
            </a:fld>
            <a:endParaRPr lang="en-US"/>
          </a:p>
        </p:txBody>
      </p:sp>
      <p:sp>
        <p:nvSpPr>
          <p:cNvPr id="251907" name="Rectangle 2"/>
          <p:cNvSpPr>
            <a:spLocks noGrp="1" noChangeArrowheads="1"/>
          </p:cNvSpPr>
          <p:nvPr>
            <p:ph type="title"/>
          </p:nvPr>
        </p:nvSpPr>
        <p:spPr>
          <a:xfrm>
            <a:off x="231775" y="471488"/>
            <a:ext cx="8912225" cy="614362"/>
          </a:xfrm>
        </p:spPr>
        <p:txBody>
          <a:bodyPr/>
          <a:lstStyle/>
          <a:p>
            <a:pPr eaLnBrk="1" hangingPunct="1"/>
            <a:r>
              <a:rPr lang="en-US" sz="2200" b="1" smtClean="0">
                <a:latin typeface="Rockwell" pitchFamily="18" charset="0"/>
              </a:rPr>
              <a:t>T5A: </a:t>
            </a:r>
            <a:r>
              <a:rPr lang="en-US" sz="1600" b="1" smtClean="0"/>
              <a:t>	Electrical principles; current and voltage, conductors and insulators, alternating 	and direct current     	</a:t>
            </a:r>
          </a:p>
        </p:txBody>
      </p:sp>
      <p:sp>
        <p:nvSpPr>
          <p:cNvPr id="1404931" name="Rectangle 3"/>
          <p:cNvSpPr>
            <a:spLocks noGrp="1" noChangeArrowheads="1"/>
          </p:cNvSpPr>
          <p:nvPr>
            <p:ph type="body" idx="1"/>
          </p:nvPr>
        </p:nvSpPr>
        <p:spPr/>
        <p:txBody>
          <a:bodyPr/>
          <a:lstStyle/>
          <a:p>
            <a:pPr lvl="1" eaLnBrk="1" hangingPunct="1"/>
            <a:r>
              <a:rPr lang="en-US" sz="1200" smtClean="0">
                <a:latin typeface="Rockwell" pitchFamily="18" charset="0"/>
              </a:rPr>
              <a:t>T5A5</a:t>
            </a:r>
            <a:r>
              <a:rPr lang="en-US" sz="2000" smtClean="0">
                <a:latin typeface="Rockwell" pitchFamily="18" charset="0"/>
              </a:rPr>
              <a:t>  Voltage is the electrical term for the </a:t>
            </a:r>
            <a:r>
              <a:rPr lang="en-US" sz="2000" b="1" smtClean="0">
                <a:latin typeface="Rockwell" pitchFamily="18" charset="0"/>
              </a:rPr>
              <a:t>e</a:t>
            </a:r>
            <a:r>
              <a:rPr lang="en-US" sz="2000" smtClean="0">
                <a:latin typeface="Rockwell" pitchFamily="18" charset="0"/>
              </a:rPr>
              <a:t>lectro</a:t>
            </a:r>
            <a:r>
              <a:rPr lang="en-US" sz="2000" b="1" smtClean="0">
                <a:latin typeface="Rockwell" pitchFamily="18" charset="0"/>
              </a:rPr>
              <a:t>m</a:t>
            </a:r>
            <a:r>
              <a:rPr lang="en-US" sz="2000" smtClean="0">
                <a:latin typeface="Rockwell" pitchFamily="18" charset="0"/>
              </a:rPr>
              <a:t>otive </a:t>
            </a:r>
            <a:r>
              <a:rPr lang="en-US" sz="2000" b="1" smtClean="0">
                <a:latin typeface="Rockwell" pitchFamily="18" charset="0"/>
              </a:rPr>
              <a:t>f</a:t>
            </a:r>
            <a:r>
              <a:rPr lang="en-US" sz="2000" smtClean="0">
                <a:latin typeface="Rockwell" pitchFamily="18" charset="0"/>
              </a:rPr>
              <a:t>orce (EMF) that causes electron flow.</a:t>
            </a:r>
          </a:p>
          <a:p>
            <a:pPr lvl="1" eaLnBrk="1" hangingPunct="1"/>
            <a:endParaRPr lang="en-US" sz="1000" smtClean="0">
              <a:latin typeface="Rockwell" pitchFamily="18" charset="0"/>
            </a:endParaRPr>
          </a:p>
          <a:p>
            <a:pPr lvl="3" eaLnBrk="1" hangingPunct="1"/>
            <a:r>
              <a:rPr lang="en-US" sz="1600" smtClean="0">
                <a:solidFill>
                  <a:srgbClr val="FF0000"/>
                </a:solidFill>
                <a:latin typeface="Rockwell" pitchFamily="18" charset="0"/>
              </a:rPr>
              <a:t>Think of voltage as water pressure in the pipes (not the flow)</a:t>
            </a: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T5A6</a:t>
            </a:r>
            <a:r>
              <a:rPr lang="en-US" sz="2000" smtClean="0">
                <a:latin typeface="Rockwell" pitchFamily="18" charset="0"/>
              </a:rPr>
              <a:t>  A mobile transceiver usually requires about 12 volts.</a:t>
            </a:r>
          </a:p>
          <a:p>
            <a:pPr lvl="1" eaLnBrk="1" hangingPunct="1"/>
            <a:endParaRPr lang="en-US" sz="1200" smtClean="0">
              <a:latin typeface="Rockwell" pitchFamily="18" charset="0"/>
            </a:endParaRPr>
          </a:p>
          <a:p>
            <a:pPr lvl="1" eaLnBrk="1" hangingPunct="1"/>
            <a:r>
              <a:rPr lang="en-US" sz="1200" smtClean="0">
                <a:latin typeface="Rockwell" pitchFamily="18" charset="0"/>
              </a:rPr>
              <a:t>T5A7</a:t>
            </a:r>
            <a:r>
              <a:rPr lang="en-US" sz="2000" smtClean="0">
                <a:latin typeface="Rockwell" pitchFamily="18" charset="0"/>
              </a:rPr>
              <a:t>  Copper is a good electrical conductor.</a:t>
            </a: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T5A8</a:t>
            </a:r>
            <a:r>
              <a:rPr lang="en-US" sz="2000" smtClean="0">
                <a:latin typeface="Rockwell" pitchFamily="18" charset="0"/>
              </a:rPr>
              <a:t>  Glass is a good electrical insulator.</a:t>
            </a:r>
          </a:p>
          <a:p>
            <a:pPr lvl="1" eaLnBrk="1" hangingPunct="1"/>
            <a:endParaRPr lang="en-US" sz="2000" smtClean="0">
              <a:latin typeface="Rockwell" pitchFamily="18" charset="0"/>
            </a:endParaRPr>
          </a:p>
        </p:txBody>
      </p:sp>
      <p:pic>
        <p:nvPicPr>
          <p:cNvPr id="215044" name="Picture 4" descr="100_2054"/>
          <p:cNvPicPr>
            <a:picLocks noChangeAspect="1" noChangeArrowheads="1"/>
          </p:cNvPicPr>
          <p:nvPr/>
        </p:nvPicPr>
        <p:blipFill>
          <a:blip r:embed="rId2" cstate="print"/>
          <a:srcRect/>
          <a:stretch>
            <a:fillRect/>
          </a:stretch>
        </p:blipFill>
        <p:spPr bwMode="auto">
          <a:xfrm>
            <a:off x="6223000" y="4043363"/>
            <a:ext cx="844550" cy="709612"/>
          </a:xfrm>
          <a:prstGeom prst="rect">
            <a:avLst/>
          </a:prstGeom>
          <a:noFill/>
          <a:ln w="9525">
            <a:noFill/>
            <a:miter lim="800000"/>
            <a:headEnd/>
            <a:tailEnd/>
          </a:ln>
        </p:spPr>
      </p:pic>
      <p:sp>
        <p:nvSpPr>
          <p:cNvPr id="963589" name="Text Box 5"/>
          <p:cNvSpPr txBox="1">
            <a:spLocks noChangeArrowheads="1"/>
          </p:cNvSpPr>
          <p:nvPr/>
        </p:nvSpPr>
        <p:spPr bwMode="auto">
          <a:xfrm>
            <a:off x="7069138" y="4159250"/>
            <a:ext cx="922337" cy="639763"/>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Copper is a good conductor</a:t>
            </a:r>
          </a:p>
        </p:txBody>
      </p:sp>
      <p:pic>
        <p:nvPicPr>
          <p:cNvPr id="215045" name="Picture 5" descr="HPIM0455"/>
          <p:cNvPicPr>
            <a:picLocks noChangeAspect="1" noChangeArrowheads="1"/>
          </p:cNvPicPr>
          <p:nvPr/>
        </p:nvPicPr>
        <p:blipFill>
          <a:blip r:embed="rId3" cstate="print"/>
          <a:srcRect/>
          <a:stretch>
            <a:fillRect/>
          </a:stretch>
        </p:blipFill>
        <p:spPr bwMode="auto">
          <a:xfrm>
            <a:off x="2651125" y="5349875"/>
            <a:ext cx="1997075" cy="915988"/>
          </a:xfrm>
          <a:prstGeom prst="rect">
            <a:avLst/>
          </a:prstGeom>
          <a:noFill/>
          <a:ln w="9525">
            <a:noFill/>
            <a:miter lim="800000"/>
            <a:headEnd/>
            <a:tailEnd/>
          </a:ln>
        </p:spPr>
      </p:pic>
      <p:sp>
        <p:nvSpPr>
          <p:cNvPr id="2" name="Text Box 5"/>
          <p:cNvSpPr txBox="1">
            <a:spLocks noChangeArrowheads="1"/>
          </p:cNvSpPr>
          <p:nvPr/>
        </p:nvSpPr>
        <p:spPr bwMode="auto">
          <a:xfrm>
            <a:off x="4918075" y="5464175"/>
            <a:ext cx="922338" cy="639763"/>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Glass is a good insulator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04931">
                                            <p:txEl>
                                              <p:pRg st="0" end="0"/>
                                            </p:txEl>
                                          </p:spTgt>
                                        </p:tgtEl>
                                        <p:attrNameLst>
                                          <p:attrName>style.visibility</p:attrName>
                                        </p:attrNameLst>
                                      </p:cBhvr>
                                      <p:to>
                                        <p:strVal val="visible"/>
                                      </p:to>
                                    </p:set>
                                    <p:animEffect transition="in" filter="wipe(up)">
                                      <p:cBhvr>
                                        <p:cTn id="7" dur="500"/>
                                        <p:tgtEl>
                                          <p:spTgt spid="14049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04931">
                                            <p:txEl>
                                              <p:pRg st="2" end="2"/>
                                            </p:txEl>
                                          </p:spTgt>
                                        </p:tgtEl>
                                        <p:attrNameLst>
                                          <p:attrName>style.visibility</p:attrName>
                                        </p:attrNameLst>
                                      </p:cBhvr>
                                      <p:to>
                                        <p:strVal val="visible"/>
                                      </p:to>
                                    </p:set>
                                    <p:animEffect transition="in" filter="wipe(left)">
                                      <p:cBhvr>
                                        <p:cTn id="12" dur="500"/>
                                        <p:tgtEl>
                                          <p:spTgt spid="14049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04931">
                                            <p:txEl>
                                              <p:pRg st="5" end="5"/>
                                            </p:txEl>
                                          </p:spTgt>
                                        </p:tgtEl>
                                        <p:attrNameLst>
                                          <p:attrName>style.visibility</p:attrName>
                                        </p:attrNameLst>
                                      </p:cBhvr>
                                      <p:to>
                                        <p:strVal val="visible"/>
                                      </p:to>
                                    </p:set>
                                    <p:animEffect transition="in" filter="wipe(left)">
                                      <p:cBhvr>
                                        <p:cTn id="17" dur="500"/>
                                        <p:tgtEl>
                                          <p:spTgt spid="1404931">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404931">
                                            <p:txEl>
                                              <p:pRg st="7" end="7"/>
                                            </p:txEl>
                                          </p:spTgt>
                                        </p:tgtEl>
                                        <p:attrNameLst>
                                          <p:attrName>style.visibility</p:attrName>
                                        </p:attrNameLst>
                                      </p:cBhvr>
                                      <p:to>
                                        <p:strVal val="visible"/>
                                      </p:to>
                                    </p:set>
                                    <p:animEffect transition="in" filter="wipe(left)">
                                      <p:cBhvr>
                                        <p:cTn id="22" dur="500"/>
                                        <p:tgtEl>
                                          <p:spTgt spid="1404931">
                                            <p:txEl>
                                              <p:pRg st="7" end="7"/>
                                            </p:txEl>
                                          </p:spTgt>
                                        </p:tgtEl>
                                      </p:cBhvr>
                                    </p:animEffect>
                                  </p:childTnLst>
                                </p:cTn>
                              </p:par>
                              <p:par>
                                <p:cTn id="23" presetID="2" presetClass="entr" presetSubtype="2" fill="hold" nodeType="withEffect">
                                  <p:stCondLst>
                                    <p:cond delay="0"/>
                                  </p:stCondLst>
                                  <p:childTnLst>
                                    <p:set>
                                      <p:cBhvr>
                                        <p:cTn id="24" dur="1" fill="hold">
                                          <p:stCondLst>
                                            <p:cond delay="0"/>
                                          </p:stCondLst>
                                        </p:cTn>
                                        <p:tgtEl>
                                          <p:spTgt spid="215044"/>
                                        </p:tgtEl>
                                        <p:attrNameLst>
                                          <p:attrName>style.visibility</p:attrName>
                                        </p:attrNameLst>
                                      </p:cBhvr>
                                      <p:to>
                                        <p:strVal val="visible"/>
                                      </p:to>
                                    </p:set>
                                    <p:anim calcmode="lin" valueType="num">
                                      <p:cBhvr additive="base">
                                        <p:cTn id="25" dur="500" fill="hold"/>
                                        <p:tgtEl>
                                          <p:spTgt spid="215044"/>
                                        </p:tgtEl>
                                        <p:attrNameLst>
                                          <p:attrName>ppt_x</p:attrName>
                                        </p:attrNameLst>
                                      </p:cBhvr>
                                      <p:tavLst>
                                        <p:tav tm="0">
                                          <p:val>
                                            <p:strVal val="1+#ppt_w/2"/>
                                          </p:val>
                                        </p:tav>
                                        <p:tav tm="100000">
                                          <p:val>
                                            <p:strVal val="#ppt_x"/>
                                          </p:val>
                                        </p:tav>
                                      </p:tavLst>
                                    </p:anim>
                                    <p:anim calcmode="lin" valueType="num">
                                      <p:cBhvr additive="base">
                                        <p:cTn id="26" dur="500" fill="hold"/>
                                        <p:tgtEl>
                                          <p:spTgt spid="21504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63589"/>
                                        </p:tgtEl>
                                        <p:attrNameLst>
                                          <p:attrName>style.visibility</p:attrName>
                                        </p:attrNameLst>
                                      </p:cBhvr>
                                      <p:to>
                                        <p:strVal val="visible"/>
                                      </p:to>
                                    </p:set>
                                    <p:anim calcmode="lin" valueType="num">
                                      <p:cBhvr additive="base">
                                        <p:cTn id="29" dur="500" fill="hold"/>
                                        <p:tgtEl>
                                          <p:spTgt spid="963589"/>
                                        </p:tgtEl>
                                        <p:attrNameLst>
                                          <p:attrName>ppt_x</p:attrName>
                                        </p:attrNameLst>
                                      </p:cBhvr>
                                      <p:tavLst>
                                        <p:tav tm="0">
                                          <p:val>
                                            <p:strVal val="1+#ppt_w/2"/>
                                          </p:val>
                                        </p:tav>
                                        <p:tav tm="100000">
                                          <p:val>
                                            <p:strVal val="#ppt_x"/>
                                          </p:val>
                                        </p:tav>
                                      </p:tavLst>
                                    </p:anim>
                                    <p:anim calcmode="lin" valueType="num">
                                      <p:cBhvr additive="base">
                                        <p:cTn id="30" dur="500" fill="hold"/>
                                        <p:tgtEl>
                                          <p:spTgt spid="963589"/>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404931">
                                            <p:txEl>
                                              <p:pRg st="10" end="10"/>
                                            </p:txEl>
                                          </p:spTgt>
                                        </p:tgtEl>
                                        <p:attrNameLst>
                                          <p:attrName>style.visibility</p:attrName>
                                        </p:attrNameLst>
                                      </p:cBhvr>
                                      <p:to>
                                        <p:strVal val="visible"/>
                                      </p:to>
                                    </p:set>
                                    <p:animEffect transition="in" filter="wipe(left)">
                                      <p:cBhvr>
                                        <p:cTn id="35" dur="500"/>
                                        <p:tgtEl>
                                          <p:spTgt spid="1404931">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215045"/>
                                        </p:tgtEl>
                                        <p:attrNameLst>
                                          <p:attrName>style.visibility</p:attrName>
                                        </p:attrNameLst>
                                      </p:cBhvr>
                                      <p:to>
                                        <p:strVal val="visible"/>
                                      </p:to>
                                    </p:set>
                                    <p:anim calcmode="lin" valueType="num">
                                      <p:cBhvr additive="base">
                                        <p:cTn id="40" dur="500" fill="hold"/>
                                        <p:tgtEl>
                                          <p:spTgt spid="215045"/>
                                        </p:tgtEl>
                                        <p:attrNameLst>
                                          <p:attrName>ppt_x</p:attrName>
                                        </p:attrNameLst>
                                      </p:cBhvr>
                                      <p:tavLst>
                                        <p:tav tm="0">
                                          <p:val>
                                            <p:strVal val="#ppt_x"/>
                                          </p:val>
                                        </p:tav>
                                        <p:tav tm="100000">
                                          <p:val>
                                            <p:strVal val="#ppt_x"/>
                                          </p:val>
                                        </p:tav>
                                      </p:tavLst>
                                    </p:anim>
                                    <p:anim calcmode="lin" valueType="num">
                                      <p:cBhvr additive="base">
                                        <p:cTn id="41" dur="500" fill="hold"/>
                                        <p:tgtEl>
                                          <p:spTgt spid="21504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89" grpId="0"/>
      <p:bldP spid="2"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Number Placeholder 5"/>
          <p:cNvSpPr>
            <a:spLocks noGrp="1"/>
          </p:cNvSpPr>
          <p:nvPr>
            <p:ph type="sldNum" sz="quarter" idx="12"/>
          </p:nvPr>
        </p:nvSpPr>
        <p:spPr>
          <a:noFill/>
          <a:ln>
            <a:miter lim="800000"/>
            <a:headEnd/>
            <a:tailEnd/>
          </a:ln>
        </p:spPr>
        <p:txBody>
          <a:bodyPr/>
          <a:lstStyle/>
          <a:p>
            <a:fld id="{7447BAD5-5F37-472A-B830-F484AA75E58F}" type="slidenum">
              <a:rPr lang="en-US"/>
              <a:pPr/>
              <a:t>245</a:t>
            </a:fld>
            <a:endParaRPr lang="en-US"/>
          </a:p>
        </p:txBody>
      </p:sp>
      <p:sp>
        <p:nvSpPr>
          <p:cNvPr id="252931" name="Rectangle 2"/>
          <p:cNvSpPr>
            <a:spLocks noGrp="1" noChangeArrowheads="1"/>
          </p:cNvSpPr>
          <p:nvPr>
            <p:ph type="title"/>
          </p:nvPr>
        </p:nvSpPr>
        <p:spPr>
          <a:xfrm>
            <a:off x="231775" y="471488"/>
            <a:ext cx="8912225" cy="614362"/>
          </a:xfrm>
        </p:spPr>
        <p:txBody>
          <a:bodyPr/>
          <a:lstStyle/>
          <a:p>
            <a:pPr eaLnBrk="1" hangingPunct="1"/>
            <a:r>
              <a:rPr lang="en-US" sz="2200" b="1" smtClean="0">
                <a:latin typeface="Rockwell" pitchFamily="18" charset="0"/>
              </a:rPr>
              <a:t>T5A: </a:t>
            </a:r>
            <a:r>
              <a:rPr lang="en-US" sz="1600" b="1" smtClean="0"/>
              <a:t>	Electrical principles; current and voltage, conductors and insulators, alternating 	and direct current     	</a:t>
            </a:r>
          </a:p>
        </p:txBody>
      </p:sp>
      <p:sp>
        <p:nvSpPr>
          <p:cNvPr id="1405955" name="Rectangle 3"/>
          <p:cNvSpPr>
            <a:spLocks noGrp="1" noChangeArrowheads="1"/>
          </p:cNvSpPr>
          <p:nvPr>
            <p:ph type="body" idx="1"/>
          </p:nvPr>
        </p:nvSpPr>
        <p:spPr>
          <a:xfrm>
            <a:off x="0" y="1470025"/>
            <a:ext cx="8912225" cy="5184775"/>
          </a:xfrm>
        </p:spPr>
        <p:txBody>
          <a:bodyPr/>
          <a:lstStyle/>
          <a:p>
            <a:pPr lvl="1" eaLnBrk="1" hangingPunct="1">
              <a:lnSpc>
                <a:spcPct val="80000"/>
              </a:lnSpc>
            </a:pPr>
            <a:r>
              <a:rPr lang="en-US" sz="1200" smtClean="0">
                <a:latin typeface="Rockwell" pitchFamily="18" charset="0"/>
              </a:rPr>
              <a:t>T5A9</a:t>
            </a:r>
            <a:r>
              <a:rPr lang="en-US" sz="2400" smtClean="0">
                <a:latin typeface="Rockwell" pitchFamily="18" charset="0"/>
              </a:rPr>
              <a:t>  </a:t>
            </a:r>
            <a:r>
              <a:rPr lang="en-US" sz="2000" smtClean="0">
                <a:latin typeface="Rockwell" pitchFamily="18" charset="0"/>
              </a:rPr>
              <a:t>Alternating current is the name for a current that reverses direction on a regular basis.</a:t>
            </a:r>
          </a:p>
          <a:p>
            <a:pPr lvl="1" eaLnBrk="1" hangingPunct="1">
              <a:lnSpc>
                <a:spcPct val="80000"/>
              </a:lnSpc>
            </a:pPr>
            <a:endParaRPr lang="en-US" sz="20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r>
              <a:rPr lang="en-US" sz="1200" smtClean="0">
                <a:latin typeface="Rockwell" pitchFamily="18" charset="0"/>
              </a:rPr>
              <a:t>T5A10</a:t>
            </a:r>
            <a:r>
              <a:rPr lang="en-US" sz="2000" smtClean="0">
                <a:latin typeface="Rockwell" pitchFamily="18" charset="0"/>
              </a:rPr>
              <a:t>  Power is the term that describes the rate at which electrical energy is used.</a:t>
            </a:r>
          </a:p>
          <a:p>
            <a:pPr lvl="1" eaLnBrk="1" hangingPunct="1">
              <a:lnSpc>
                <a:spcPct val="80000"/>
              </a:lnSpc>
            </a:pPr>
            <a:endParaRPr lang="en-US" sz="1400" smtClean="0">
              <a:latin typeface="Rockwell" pitchFamily="18" charset="0"/>
            </a:endParaRPr>
          </a:p>
          <a:p>
            <a:pPr lvl="1" eaLnBrk="1" hangingPunct="1">
              <a:lnSpc>
                <a:spcPct val="80000"/>
              </a:lnSpc>
            </a:pPr>
            <a:r>
              <a:rPr lang="en-US" sz="1200" smtClean="0">
                <a:latin typeface="Rockwell" pitchFamily="18" charset="0"/>
              </a:rPr>
              <a:t>T5A11</a:t>
            </a:r>
            <a:r>
              <a:rPr lang="en-US" sz="2000" smtClean="0">
                <a:latin typeface="Rockwell" pitchFamily="18" charset="0"/>
              </a:rPr>
              <a:t>  The volt is the basic unit of electromotive force.</a:t>
            </a:r>
          </a:p>
        </p:txBody>
      </p:sp>
      <p:pic>
        <p:nvPicPr>
          <p:cNvPr id="963590" name="Picture 6" descr="Q p128b"/>
          <p:cNvPicPr>
            <a:picLocks noChangeAspect="1" noChangeArrowheads="1"/>
          </p:cNvPicPr>
          <p:nvPr/>
        </p:nvPicPr>
        <p:blipFill>
          <a:blip r:embed="rId2" cstate="print"/>
          <a:srcRect/>
          <a:stretch>
            <a:fillRect/>
          </a:stretch>
        </p:blipFill>
        <p:spPr bwMode="auto">
          <a:xfrm>
            <a:off x="1652588" y="2122488"/>
            <a:ext cx="5915025" cy="3198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05955">
                                            <p:txEl>
                                              <p:pRg st="0" end="0"/>
                                            </p:txEl>
                                          </p:spTgt>
                                        </p:tgtEl>
                                        <p:attrNameLst>
                                          <p:attrName>style.visibility</p:attrName>
                                        </p:attrNameLst>
                                      </p:cBhvr>
                                      <p:to>
                                        <p:strVal val="visible"/>
                                      </p:to>
                                    </p:set>
                                    <p:animEffect transition="in" filter="wipe(up)">
                                      <p:cBhvr>
                                        <p:cTn id="7" dur="500"/>
                                        <p:tgtEl>
                                          <p:spTgt spid="14059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63590"/>
                                        </p:tgtEl>
                                        <p:attrNameLst>
                                          <p:attrName>style.visibility</p:attrName>
                                        </p:attrNameLst>
                                      </p:cBhvr>
                                      <p:to>
                                        <p:strVal val="visible"/>
                                      </p:to>
                                    </p:set>
                                    <p:animEffect transition="in" filter="wipe(left)">
                                      <p:cBhvr>
                                        <p:cTn id="12" dur="500"/>
                                        <p:tgtEl>
                                          <p:spTgt spid="9635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05955">
                                            <p:txEl>
                                              <p:pRg st="17" end="17"/>
                                            </p:txEl>
                                          </p:spTgt>
                                        </p:tgtEl>
                                        <p:attrNameLst>
                                          <p:attrName>style.visibility</p:attrName>
                                        </p:attrNameLst>
                                      </p:cBhvr>
                                      <p:to>
                                        <p:strVal val="visible"/>
                                      </p:to>
                                    </p:set>
                                    <p:animEffect transition="in" filter="wipe(left)">
                                      <p:cBhvr>
                                        <p:cTn id="17" dur="500"/>
                                        <p:tgtEl>
                                          <p:spTgt spid="1405955">
                                            <p:txEl>
                                              <p:pRg st="17" end="1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405955">
                                            <p:txEl>
                                              <p:pRg st="19" end="19"/>
                                            </p:txEl>
                                          </p:spTgt>
                                        </p:tgtEl>
                                        <p:attrNameLst>
                                          <p:attrName>style.visibility</p:attrName>
                                        </p:attrNameLst>
                                      </p:cBhvr>
                                      <p:to>
                                        <p:strVal val="visible"/>
                                      </p:to>
                                    </p:set>
                                    <p:animEffect transition="in" filter="wipe(down)">
                                      <p:cBhvr>
                                        <p:cTn id="22" dur="500"/>
                                        <p:tgtEl>
                                          <p:spTgt spid="140595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Number Placeholder 5"/>
          <p:cNvSpPr>
            <a:spLocks noGrp="1"/>
          </p:cNvSpPr>
          <p:nvPr>
            <p:ph type="sldNum" sz="quarter" idx="12"/>
          </p:nvPr>
        </p:nvSpPr>
        <p:spPr>
          <a:noFill/>
          <a:ln>
            <a:miter lim="800000"/>
            <a:headEnd/>
            <a:tailEnd/>
          </a:ln>
        </p:spPr>
        <p:txBody>
          <a:bodyPr/>
          <a:lstStyle/>
          <a:p>
            <a:fld id="{729B62BB-7FD2-4136-B112-29D79EB73B58}" type="slidenum">
              <a:rPr lang="en-US"/>
              <a:pPr/>
              <a:t>246</a:t>
            </a:fld>
            <a:endParaRPr lang="en-US"/>
          </a:p>
        </p:txBody>
      </p:sp>
      <p:sp>
        <p:nvSpPr>
          <p:cNvPr id="253955" name="Rectangle 2"/>
          <p:cNvSpPr>
            <a:spLocks noGrp="1" noChangeArrowheads="1"/>
          </p:cNvSpPr>
          <p:nvPr>
            <p:ph type="title"/>
          </p:nvPr>
        </p:nvSpPr>
        <p:spPr>
          <a:xfrm>
            <a:off x="231775" y="317500"/>
            <a:ext cx="8912225" cy="614363"/>
          </a:xfrm>
        </p:spPr>
        <p:txBody>
          <a:bodyPr/>
          <a:lstStyle/>
          <a:p>
            <a:pPr eaLnBrk="1" hangingPunct="1"/>
            <a:r>
              <a:rPr lang="en-US" sz="2200" b="1" smtClean="0">
                <a:latin typeface="Rockwell" pitchFamily="18" charset="0"/>
              </a:rPr>
              <a:t>T5B: </a:t>
            </a:r>
            <a:r>
              <a:rPr lang="en-US" sz="1600" b="1" smtClean="0"/>
              <a:t>	Math for electronics; decibels, electrical units and the metric system</a:t>
            </a:r>
          </a:p>
        </p:txBody>
      </p:sp>
      <p:sp>
        <p:nvSpPr>
          <p:cNvPr id="1406979" name="Rectangle 3"/>
          <p:cNvSpPr>
            <a:spLocks noGrp="1" noChangeArrowheads="1"/>
          </p:cNvSpPr>
          <p:nvPr>
            <p:ph type="body" idx="1"/>
          </p:nvPr>
        </p:nvSpPr>
        <p:spPr>
          <a:xfrm>
            <a:off x="0" y="1470025"/>
            <a:ext cx="9144000" cy="4962525"/>
          </a:xfrm>
        </p:spPr>
        <p:txBody>
          <a:bodyPr/>
          <a:lstStyle/>
          <a:p>
            <a:pPr lvl="1" eaLnBrk="1" hangingPunct="1"/>
            <a:r>
              <a:rPr lang="en-US" sz="1200" smtClean="0">
                <a:latin typeface="Rockwell" pitchFamily="18" charset="0"/>
              </a:rPr>
              <a:t>T5B1</a:t>
            </a:r>
            <a:r>
              <a:rPr lang="en-US" sz="2400" smtClean="0">
                <a:latin typeface="Rockwell" pitchFamily="18" charset="0"/>
              </a:rPr>
              <a:t>  </a:t>
            </a:r>
            <a:r>
              <a:rPr lang="en-US" sz="2000" smtClean="0">
                <a:latin typeface="Rockwell" pitchFamily="18" charset="0"/>
              </a:rPr>
              <a:t>1,500 milliamperes is 1.5 amperes.</a:t>
            </a:r>
          </a:p>
          <a:p>
            <a:pPr lvl="1" eaLnBrk="1" hangingPunct="1"/>
            <a:endParaRPr lang="en-US" sz="1000" smtClean="0">
              <a:latin typeface="Rockwell" pitchFamily="18" charset="0"/>
            </a:endParaRPr>
          </a:p>
          <a:p>
            <a:pPr lvl="1" eaLnBrk="1" hangingPunct="1">
              <a:buFont typeface="Symbol" pitchFamily="18" charset="2"/>
              <a:buChar char=""/>
            </a:pPr>
            <a:r>
              <a:rPr lang="en-US" sz="1200" smtClean="0">
                <a:latin typeface="Rockwell" pitchFamily="18" charset="0"/>
              </a:rPr>
              <a:t>T5B2</a:t>
            </a:r>
            <a:r>
              <a:rPr lang="en-US" sz="2000" smtClean="0">
                <a:latin typeface="Rockwell" pitchFamily="18" charset="0"/>
              </a:rPr>
              <a:t>  1500 kHz is another way to specify a radio signal frequency of 1,500,000 hertz.</a:t>
            </a:r>
          </a:p>
          <a:p>
            <a:pPr lvl="1" eaLnBrk="1" hangingPunct="1">
              <a:buFont typeface="Symbol" pitchFamily="18" charset="2"/>
              <a:buChar char=""/>
            </a:pPr>
            <a:endParaRPr lang="en-US" sz="1000" smtClean="0">
              <a:latin typeface="Rockwell" pitchFamily="18" charset="0"/>
            </a:endParaRPr>
          </a:p>
          <a:p>
            <a:pPr lvl="1" eaLnBrk="1" hangingPunct="1">
              <a:buFont typeface="Symbol" pitchFamily="18" charset="2"/>
              <a:buChar char=""/>
            </a:pPr>
            <a:r>
              <a:rPr lang="en-US" sz="1200" smtClean="0">
                <a:latin typeface="Rockwell" pitchFamily="18" charset="0"/>
              </a:rPr>
              <a:t>T5B3</a:t>
            </a:r>
            <a:r>
              <a:rPr lang="en-US" sz="2000" smtClean="0">
                <a:latin typeface="Rockwell" pitchFamily="18" charset="0"/>
              </a:rPr>
              <a:t>  One thousand volts are equal to one kilovolt.</a:t>
            </a:r>
          </a:p>
          <a:p>
            <a:pPr lvl="1" eaLnBrk="1" hangingPunct="1">
              <a:buFont typeface="Symbol" pitchFamily="18" charset="2"/>
              <a:buChar char=""/>
            </a:pPr>
            <a:endParaRPr lang="en-US" sz="1000" smtClean="0">
              <a:latin typeface="Rockwell" pitchFamily="18" charset="0"/>
            </a:endParaRPr>
          </a:p>
          <a:p>
            <a:pPr lvl="1" eaLnBrk="1" hangingPunct="1"/>
            <a:r>
              <a:rPr lang="en-US" sz="1200" smtClean="0">
                <a:latin typeface="Rockwell" pitchFamily="18" charset="0"/>
              </a:rPr>
              <a:t>T5B4</a:t>
            </a:r>
            <a:r>
              <a:rPr lang="en-US" sz="2400" smtClean="0">
                <a:latin typeface="Rockwell" pitchFamily="18" charset="0"/>
              </a:rPr>
              <a:t>  </a:t>
            </a:r>
            <a:r>
              <a:rPr lang="en-US" sz="2000" smtClean="0">
                <a:latin typeface="Rockwell" pitchFamily="18" charset="0"/>
              </a:rPr>
              <a:t>One one-millionth of a volts is equal to one microvolt.</a:t>
            </a:r>
          </a:p>
          <a:p>
            <a:pPr lvl="1" eaLnBrk="1" hangingPunct="1"/>
            <a:endParaRPr lang="en-US" sz="1000" smtClean="0">
              <a:latin typeface="Rockwell" pitchFamily="18" charset="0"/>
            </a:endParaRPr>
          </a:p>
          <a:p>
            <a:pPr lvl="1" eaLnBrk="1" hangingPunct="1"/>
            <a:r>
              <a:rPr lang="en-US" sz="1200" smtClean="0">
                <a:latin typeface="Rockwell" pitchFamily="18" charset="0"/>
              </a:rPr>
              <a:t>T5B5</a:t>
            </a:r>
            <a:r>
              <a:rPr lang="en-US" sz="2400" smtClean="0">
                <a:latin typeface="Rockwell" pitchFamily="18" charset="0"/>
              </a:rPr>
              <a:t>  </a:t>
            </a:r>
            <a:r>
              <a:rPr lang="en-US" sz="2000" smtClean="0">
                <a:latin typeface="Rockwell" pitchFamily="18" charset="0"/>
              </a:rPr>
              <a:t>0.5 watts is equivalent to 500 milliwatts.</a:t>
            </a:r>
          </a:p>
          <a:p>
            <a:pPr lvl="1" eaLnBrk="1" hangingPunct="1"/>
            <a:endParaRPr lang="en-US" sz="1000" smtClean="0">
              <a:latin typeface="Rockwell" pitchFamily="18" charset="0"/>
            </a:endParaRPr>
          </a:p>
          <a:p>
            <a:pPr lvl="1" eaLnBrk="1" hangingPunct="1"/>
            <a:r>
              <a:rPr lang="en-US" sz="1200" smtClean="0">
                <a:latin typeface="Rockwell" pitchFamily="18" charset="0"/>
              </a:rPr>
              <a:t>T5B6</a:t>
            </a:r>
            <a:r>
              <a:rPr lang="en-US" sz="2000" smtClean="0">
                <a:latin typeface="Rockwell" pitchFamily="18" charset="0"/>
              </a:rPr>
              <a:t>  If an ammeter calibrated in amperes is used to measure a 3000-milliampere of current, the reading would it to be 3 amperes.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06979">
                                            <p:txEl>
                                              <p:pRg st="0" end="0"/>
                                            </p:txEl>
                                          </p:spTgt>
                                        </p:tgtEl>
                                        <p:attrNameLst>
                                          <p:attrName>style.visibility</p:attrName>
                                        </p:attrNameLst>
                                      </p:cBhvr>
                                      <p:to>
                                        <p:strVal val="visible"/>
                                      </p:to>
                                    </p:set>
                                    <p:animEffect transition="in" filter="wipe(up)">
                                      <p:cBhvr>
                                        <p:cTn id="7" dur="500"/>
                                        <p:tgtEl>
                                          <p:spTgt spid="1406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06979">
                                            <p:txEl>
                                              <p:pRg st="2" end="2"/>
                                            </p:txEl>
                                          </p:spTgt>
                                        </p:tgtEl>
                                        <p:attrNameLst>
                                          <p:attrName>style.visibility</p:attrName>
                                        </p:attrNameLst>
                                      </p:cBhvr>
                                      <p:to>
                                        <p:strVal val="visible"/>
                                      </p:to>
                                    </p:set>
                                    <p:animEffect transition="in" filter="wipe(left)">
                                      <p:cBhvr>
                                        <p:cTn id="12" dur="500"/>
                                        <p:tgtEl>
                                          <p:spTgt spid="14069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06979">
                                            <p:txEl>
                                              <p:pRg st="4" end="4"/>
                                            </p:txEl>
                                          </p:spTgt>
                                        </p:tgtEl>
                                        <p:attrNameLst>
                                          <p:attrName>style.visibility</p:attrName>
                                        </p:attrNameLst>
                                      </p:cBhvr>
                                      <p:to>
                                        <p:strVal val="visible"/>
                                      </p:to>
                                    </p:set>
                                    <p:animEffect transition="in" filter="wipe(left)">
                                      <p:cBhvr>
                                        <p:cTn id="17" dur="500"/>
                                        <p:tgtEl>
                                          <p:spTgt spid="140697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406979">
                                            <p:txEl>
                                              <p:pRg st="6" end="6"/>
                                            </p:txEl>
                                          </p:spTgt>
                                        </p:tgtEl>
                                        <p:attrNameLst>
                                          <p:attrName>style.visibility</p:attrName>
                                        </p:attrNameLst>
                                      </p:cBhvr>
                                      <p:to>
                                        <p:strVal val="visible"/>
                                      </p:to>
                                    </p:set>
                                    <p:animEffect transition="in" filter="wipe(left)">
                                      <p:cBhvr>
                                        <p:cTn id="22" dur="500"/>
                                        <p:tgtEl>
                                          <p:spTgt spid="1406979">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406979">
                                            <p:txEl>
                                              <p:pRg st="8" end="8"/>
                                            </p:txEl>
                                          </p:spTgt>
                                        </p:tgtEl>
                                        <p:attrNameLst>
                                          <p:attrName>style.visibility</p:attrName>
                                        </p:attrNameLst>
                                      </p:cBhvr>
                                      <p:to>
                                        <p:strVal val="visible"/>
                                      </p:to>
                                    </p:set>
                                    <p:animEffect transition="in" filter="wipe(left)">
                                      <p:cBhvr>
                                        <p:cTn id="27" dur="500"/>
                                        <p:tgtEl>
                                          <p:spTgt spid="1406979">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406979">
                                            <p:txEl>
                                              <p:pRg st="10" end="10"/>
                                            </p:txEl>
                                          </p:spTgt>
                                        </p:tgtEl>
                                        <p:attrNameLst>
                                          <p:attrName>style.visibility</p:attrName>
                                        </p:attrNameLst>
                                      </p:cBhvr>
                                      <p:to>
                                        <p:strVal val="visible"/>
                                      </p:to>
                                    </p:set>
                                    <p:animEffect transition="in" filter="wipe(down)">
                                      <p:cBhvr>
                                        <p:cTn id="32" dur="500"/>
                                        <p:tgtEl>
                                          <p:spTgt spid="140697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a:ln>
            <a:miter lim="800000"/>
            <a:headEnd/>
            <a:tailEnd/>
          </a:ln>
        </p:spPr>
        <p:txBody>
          <a:bodyPr/>
          <a:lstStyle/>
          <a:p>
            <a:fld id="{B18D243E-D424-4637-BB67-5355C3190911}" type="slidenum">
              <a:rPr lang="en-US"/>
              <a:pPr/>
              <a:t>247</a:t>
            </a:fld>
            <a:endParaRPr lang="en-US"/>
          </a:p>
        </p:txBody>
      </p:sp>
      <p:sp>
        <p:nvSpPr>
          <p:cNvPr id="25497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9EEF26B-DB95-4D7E-A687-C5486E395251}" type="slidenum">
              <a:rPr lang="en-US" sz="1400">
                <a:latin typeface="Times New Roman" pitchFamily="18" charset="0"/>
              </a:rPr>
              <a:pPr algn="r"/>
              <a:t>247</a:t>
            </a:fld>
            <a:endParaRPr lang="en-US" sz="1400">
              <a:latin typeface="Times New Roman" pitchFamily="18" charset="0"/>
            </a:endParaRPr>
          </a:p>
        </p:txBody>
      </p:sp>
      <p:sp>
        <p:nvSpPr>
          <p:cNvPr id="254980" name="Rectangle 2"/>
          <p:cNvSpPr>
            <a:spLocks noGrp="1" noChangeArrowheads="1"/>
          </p:cNvSpPr>
          <p:nvPr>
            <p:ph type="title" idx="4294967295"/>
          </p:nvPr>
        </p:nvSpPr>
        <p:spPr>
          <a:xfrm>
            <a:off x="231775" y="317500"/>
            <a:ext cx="8912225" cy="614363"/>
          </a:xfrm>
        </p:spPr>
        <p:txBody>
          <a:bodyPr/>
          <a:lstStyle/>
          <a:p>
            <a:pPr eaLnBrk="1" hangingPunct="1"/>
            <a:r>
              <a:rPr lang="en-US" sz="2200" b="1" smtClean="0">
                <a:latin typeface="Rockwell" pitchFamily="18" charset="0"/>
              </a:rPr>
              <a:t>T5B: </a:t>
            </a:r>
            <a:r>
              <a:rPr lang="en-US" sz="1600" b="1" smtClean="0"/>
              <a:t>	Math for electronics; decibels, electrical units and the metric system</a:t>
            </a:r>
          </a:p>
        </p:txBody>
      </p:sp>
      <p:sp>
        <p:nvSpPr>
          <p:cNvPr id="254981" name="Rectangle 3"/>
          <p:cNvSpPr>
            <a:spLocks noGrp="1" noChangeArrowheads="1"/>
          </p:cNvSpPr>
          <p:nvPr>
            <p:ph type="body" idx="4294967295"/>
          </p:nvPr>
        </p:nvSpPr>
        <p:spPr>
          <a:xfrm>
            <a:off x="231775" y="1700213"/>
            <a:ext cx="8642350" cy="4962525"/>
          </a:xfrm>
        </p:spPr>
        <p:txBody>
          <a:bodyPr/>
          <a:lstStyle/>
          <a:p>
            <a:pPr lvl="1" eaLnBrk="1" hangingPunct="1">
              <a:buFont typeface="Symbol" pitchFamily="18" charset="2"/>
              <a:buNone/>
            </a:pPr>
            <a:endParaRPr lang="en-US" sz="2000" smtClean="0">
              <a:latin typeface="Rockwell" pitchFamily="18" charset="0"/>
            </a:endParaRPr>
          </a:p>
          <a:p>
            <a:pPr lvl="1" eaLnBrk="1" hangingPunct="1">
              <a:buFont typeface="Symbol" pitchFamily="18" charset="2"/>
              <a:buChar char=""/>
            </a:pPr>
            <a:endParaRPr lang="en-US" sz="2000" smtClean="0">
              <a:latin typeface="Rockwell" pitchFamily="18" charset="0"/>
            </a:endParaRPr>
          </a:p>
        </p:txBody>
      </p:sp>
      <p:sp>
        <p:nvSpPr>
          <p:cNvPr id="1021956" name="Text Box 4"/>
          <p:cNvSpPr txBox="1">
            <a:spLocks noChangeArrowheads="1"/>
          </p:cNvSpPr>
          <p:nvPr/>
        </p:nvSpPr>
        <p:spPr bwMode="auto">
          <a:xfrm>
            <a:off x="2036763" y="4965700"/>
            <a:ext cx="654050" cy="1581150"/>
          </a:xfrm>
          <a:prstGeom prst="rect">
            <a:avLst/>
          </a:prstGeom>
          <a:noFill/>
          <a:ln w="12700" cap="sq">
            <a:noFill/>
            <a:miter lim="800000"/>
            <a:headEnd type="none" w="sm" len="sm"/>
            <a:tailEnd type="none" w="sm" len="sm"/>
          </a:ln>
        </p:spPr>
        <p:txBody>
          <a:bodyPr>
            <a:spAutoFit/>
          </a:bodyPr>
          <a:lstStyle/>
          <a:p>
            <a:r>
              <a:rPr lang="de-DE" sz="1400">
                <a:solidFill>
                  <a:srgbClr val="FF0000"/>
                </a:solidFill>
                <a:latin typeface="Rockwell" pitchFamily="18" charset="0"/>
              </a:rPr>
              <a:t>10</a:t>
            </a:r>
            <a:r>
              <a:rPr lang="de-DE" sz="1400" baseline="30000">
                <a:solidFill>
                  <a:srgbClr val="FF0000"/>
                </a:solidFill>
                <a:latin typeface="Rockwell" pitchFamily="18" charset="0"/>
              </a:rPr>
              <a:t>12</a:t>
            </a:r>
            <a:endParaRPr lang="de-DE" sz="1400">
              <a:solidFill>
                <a:srgbClr val="FF0000"/>
              </a:solidFill>
              <a:latin typeface="Rockwell" pitchFamily="18" charset="0"/>
            </a:endParaRPr>
          </a:p>
          <a:p>
            <a:r>
              <a:rPr lang="de-DE" sz="1400">
                <a:solidFill>
                  <a:srgbClr val="FF0000"/>
                </a:solidFill>
                <a:latin typeface="Rockwell" pitchFamily="18" charset="0"/>
              </a:rPr>
              <a:t>10</a:t>
            </a:r>
            <a:r>
              <a:rPr lang="de-DE" sz="1400" baseline="30000">
                <a:solidFill>
                  <a:srgbClr val="FF0000"/>
                </a:solidFill>
                <a:latin typeface="Rockwell" pitchFamily="18" charset="0"/>
              </a:rPr>
              <a:t>9</a:t>
            </a:r>
            <a:endParaRPr lang="de-DE" sz="1400">
              <a:solidFill>
                <a:srgbClr val="FF0000"/>
              </a:solidFill>
              <a:latin typeface="Rockwell" pitchFamily="18" charset="0"/>
            </a:endParaRPr>
          </a:p>
          <a:p>
            <a:r>
              <a:rPr lang="de-DE" sz="1400">
                <a:solidFill>
                  <a:srgbClr val="FF0000"/>
                </a:solidFill>
                <a:latin typeface="Rockwell" pitchFamily="18" charset="0"/>
              </a:rPr>
              <a:t>10</a:t>
            </a:r>
            <a:r>
              <a:rPr lang="de-DE" sz="1400" baseline="30000">
                <a:solidFill>
                  <a:srgbClr val="FF0000"/>
                </a:solidFill>
                <a:latin typeface="Rockwell" pitchFamily="18" charset="0"/>
              </a:rPr>
              <a:t>6</a:t>
            </a:r>
            <a:endParaRPr lang="de-DE" sz="1400">
              <a:solidFill>
                <a:srgbClr val="FF0000"/>
              </a:solidFill>
              <a:latin typeface="Rockwell" pitchFamily="18" charset="0"/>
            </a:endParaRPr>
          </a:p>
          <a:p>
            <a:r>
              <a:rPr lang="de-DE" sz="1400">
                <a:solidFill>
                  <a:srgbClr val="FF0000"/>
                </a:solidFill>
                <a:latin typeface="Rockwell" pitchFamily="18" charset="0"/>
              </a:rPr>
              <a:t>10</a:t>
            </a:r>
            <a:r>
              <a:rPr lang="de-DE" sz="1400" baseline="30000">
                <a:solidFill>
                  <a:srgbClr val="FF0000"/>
                </a:solidFill>
                <a:latin typeface="Rockwell" pitchFamily="18" charset="0"/>
              </a:rPr>
              <a:t>3</a:t>
            </a:r>
            <a:endParaRPr lang="de-DE" sz="1400">
              <a:solidFill>
                <a:srgbClr val="FF0000"/>
              </a:solidFill>
              <a:latin typeface="Rockwell" pitchFamily="18" charset="0"/>
            </a:endParaRPr>
          </a:p>
          <a:p>
            <a:r>
              <a:rPr lang="de-DE" sz="1400">
                <a:solidFill>
                  <a:srgbClr val="FF0000"/>
                </a:solidFill>
                <a:latin typeface="Rockwell" pitchFamily="18" charset="0"/>
              </a:rPr>
              <a:t>10</a:t>
            </a:r>
            <a:r>
              <a:rPr lang="de-DE" sz="1400" baseline="30000">
                <a:solidFill>
                  <a:srgbClr val="FF0000"/>
                </a:solidFill>
                <a:latin typeface="Rockwell" pitchFamily="18" charset="0"/>
              </a:rPr>
              <a:t>2</a:t>
            </a:r>
            <a:endParaRPr lang="de-DE" sz="1400">
              <a:solidFill>
                <a:srgbClr val="FF0000"/>
              </a:solidFill>
              <a:latin typeface="Rockwell" pitchFamily="18" charset="0"/>
            </a:endParaRPr>
          </a:p>
          <a:p>
            <a:r>
              <a:rPr lang="de-DE" sz="1400">
                <a:solidFill>
                  <a:srgbClr val="FF0000"/>
                </a:solidFill>
                <a:latin typeface="Rockwell" pitchFamily="18" charset="0"/>
              </a:rPr>
              <a:t>10</a:t>
            </a:r>
            <a:r>
              <a:rPr lang="de-DE" sz="1400" baseline="30000">
                <a:solidFill>
                  <a:srgbClr val="FF0000"/>
                </a:solidFill>
                <a:latin typeface="Rockwell" pitchFamily="18" charset="0"/>
              </a:rPr>
              <a:t>1</a:t>
            </a:r>
            <a:endParaRPr lang="de-DE" sz="1400">
              <a:solidFill>
                <a:srgbClr val="FF0000"/>
              </a:solidFill>
              <a:latin typeface="Rockwell" pitchFamily="18" charset="0"/>
            </a:endParaRPr>
          </a:p>
          <a:p>
            <a:r>
              <a:rPr lang="de-DE" sz="1400">
                <a:solidFill>
                  <a:srgbClr val="FF0000"/>
                </a:solidFill>
                <a:latin typeface="Rockwell" pitchFamily="18" charset="0"/>
              </a:rPr>
              <a:t>10</a:t>
            </a:r>
            <a:r>
              <a:rPr lang="de-DE" sz="1400" baseline="30000">
                <a:solidFill>
                  <a:srgbClr val="FF0000"/>
                </a:solidFill>
                <a:latin typeface="Rockwell" pitchFamily="18" charset="0"/>
              </a:rPr>
              <a:t>0</a:t>
            </a:r>
            <a:endParaRPr lang="en-US" sz="1400">
              <a:solidFill>
                <a:srgbClr val="FF0000"/>
              </a:solidFill>
              <a:latin typeface="Rockwell" pitchFamily="18" charset="0"/>
            </a:endParaRPr>
          </a:p>
        </p:txBody>
      </p:sp>
      <p:sp>
        <p:nvSpPr>
          <p:cNvPr id="1021957" name="Text Box 5"/>
          <p:cNvSpPr txBox="1">
            <a:spLocks noChangeArrowheads="1"/>
          </p:cNvSpPr>
          <p:nvPr/>
        </p:nvSpPr>
        <p:spPr bwMode="auto">
          <a:xfrm>
            <a:off x="5838825" y="4927600"/>
            <a:ext cx="654050" cy="1581150"/>
          </a:xfrm>
          <a:prstGeom prst="rect">
            <a:avLst/>
          </a:prstGeom>
          <a:noFill/>
          <a:ln w="12700" cap="sq">
            <a:noFill/>
            <a:miter lim="800000"/>
            <a:headEnd type="none" w="sm" len="sm"/>
            <a:tailEnd type="none" w="sm" len="sm"/>
          </a:ln>
        </p:spPr>
        <p:txBody>
          <a:bodyPr>
            <a:spAutoFit/>
          </a:bodyPr>
          <a:lstStyle/>
          <a:p>
            <a:r>
              <a:rPr lang="de-DE" sz="1400">
                <a:solidFill>
                  <a:srgbClr val="FF0000"/>
                </a:solidFill>
                <a:latin typeface="Rockwell" pitchFamily="18" charset="0"/>
              </a:rPr>
              <a:t>10</a:t>
            </a:r>
            <a:r>
              <a:rPr lang="de-DE" sz="1400" baseline="30000">
                <a:solidFill>
                  <a:srgbClr val="FF0000"/>
                </a:solidFill>
                <a:latin typeface="Rockwell" pitchFamily="18" charset="0"/>
              </a:rPr>
              <a:t>-1</a:t>
            </a:r>
            <a:endParaRPr lang="de-DE" sz="1400">
              <a:solidFill>
                <a:srgbClr val="FF0000"/>
              </a:solidFill>
              <a:latin typeface="Rockwell" pitchFamily="18" charset="0"/>
            </a:endParaRPr>
          </a:p>
          <a:p>
            <a:r>
              <a:rPr lang="en-US" sz="1400">
                <a:solidFill>
                  <a:srgbClr val="FF0000"/>
                </a:solidFill>
                <a:latin typeface="Rockwell" pitchFamily="18" charset="0"/>
              </a:rPr>
              <a:t>10</a:t>
            </a:r>
            <a:r>
              <a:rPr lang="en-US" sz="1400" baseline="30000">
                <a:solidFill>
                  <a:srgbClr val="FF0000"/>
                </a:solidFill>
                <a:latin typeface="Rockwell" pitchFamily="18" charset="0"/>
              </a:rPr>
              <a:t>-2</a:t>
            </a:r>
          </a:p>
          <a:p>
            <a:r>
              <a:rPr lang="en-US" sz="1400">
                <a:solidFill>
                  <a:srgbClr val="FF0000"/>
                </a:solidFill>
                <a:latin typeface="Rockwell" pitchFamily="18" charset="0"/>
              </a:rPr>
              <a:t>10</a:t>
            </a:r>
            <a:r>
              <a:rPr lang="en-US" sz="1400" baseline="30000">
                <a:solidFill>
                  <a:srgbClr val="FF0000"/>
                </a:solidFill>
                <a:latin typeface="Rockwell" pitchFamily="18" charset="0"/>
              </a:rPr>
              <a:t>-3</a:t>
            </a:r>
          </a:p>
          <a:p>
            <a:r>
              <a:rPr lang="en-US" sz="1400">
                <a:solidFill>
                  <a:srgbClr val="FF0000"/>
                </a:solidFill>
                <a:latin typeface="Rockwell" pitchFamily="18" charset="0"/>
              </a:rPr>
              <a:t>10</a:t>
            </a:r>
            <a:r>
              <a:rPr lang="en-US" sz="1400" baseline="30000">
                <a:solidFill>
                  <a:srgbClr val="FF0000"/>
                </a:solidFill>
                <a:latin typeface="Rockwell" pitchFamily="18" charset="0"/>
              </a:rPr>
              <a:t>-6</a:t>
            </a:r>
          </a:p>
          <a:p>
            <a:r>
              <a:rPr lang="en-US" sz="1400">
                <a:solidFill>
                  <a:srgbClr val="FF0000"/>
                </a:solidFill>
                <a:latin typeface="Rockwell" pitchFamily="18" charset="0"/>
              </a:rPr>
              <a:t>10</a:t>
            </a:r>
            <a:r>
              <a:rPr lang="en-US" sz="1400" baseline="30000">
                <a:solidFill>
                  <a:srgbClr val="FF0000"/>
                </a:solidFill>
                <a:latin typeface="Rockwell" pitchFamily="18" charset="0"/>
              </a:rPr>
              <a:t>-9</a:t>
            </a:r>
          </a:p>
          <a:p>
            <a:r>
              <a:rPr lang="en-US" sz="1400">
                <a:solidFill>
                  <a:srgbClr val="FF0000"/>
                </a:solidFill>
                <a:latin typeface="Rockwell" pitchFamily="18" charset="0"/>
              </a:rPr>
              <a:t>10</a:t>
            </a:r>
            <a:r>
              <a:rPr lang="en-US" sz="1400" baseline="30000">
                <a:solidFill>
                  <a:srgbClr val="FF0000"/>
                </a:solidFill>
                <a:latin typeface="Rockwell" pitchFamily="18" charset="0"/>
              </a:rPr>
              <a:t>-12</a:t>
            </a:r>
          </a:p>
          <a:p>
            <a:r>
              <a:rPr lang="en-US" sz="1400">
                <a:solidFill>
                  <a:srgbClr val="FF0000"/>
                </a:solidFill>
                <a:latin typeface="Rockwell" pitchFamily="18" charset="0"/>
              </a:rPr>
              <a:t>10</a:t>
            </a:r>
            <a:r>
              <a:rPr lang="en-US" sz="1400" baseline="30000">
                <a:solidFill>
                  <a:srgbClr val="FF0000"/>
                </a:solidFill>
                <a:latin typeface="Rockwell" pitchFamily="18" charset="0"/>
              </a:rPr>
              <a:t>-15</a:t>
            </a:r>
            <a:endParaRPr lang="en-US" sz="1400">
              <a:solidFill>
                <a:srgbClr val="FF0000"/>
              </a:solidFill>
              <a:latin typeface="Rockwell" pitchFamily="18" charset="0"/>
            </a:endParaRPr>
          </a:p>
        </p:txBody>
      </p:sp>
      <p:sp>
        <p:nvSpPr>
          <p:cNvPr id="1021958" name="Text Box 6"/>
          <p:cNvSpPr txBox="1">
            <a:spLocks noChangeArrowheads="1"/>
          </p:cNvSpPr>
          <p:nvPr/>
        </p:nvSpPr>
        <p:spPr bwMode="auto">
          <a:xfrm>
            <a:off x="1268413" y="4965700"/>
            <a:ext cx="806450" cy="1581150"/>
          </a:xfrm>
          <a:prstGeom prst="rect">
            <a:avLst/>
          </a:prstGeom>
          <a:noFill/>
          <a:ln w="12700" cap="sq">
            <a:noFill/>
            <a:miter lim="800000"/>
            <a:headEnd type="none" w="sm" len="sm"/>
            <a:tailEnd type="none" w="sm" len="sm"/>
          </a:ln>
        </p:spPr>
        <p:txBody>
          <a:bodyPr>
            <a:spAutoFit/>
          </a:bodyPr>
          <a:lstStyle/>
          <a:p>
            <a:r>
              <a:rPr lang="de-DE" sz="1400">
                <a:solidFill>
                  <a:srgbClr val="FF0000"/>
                </a:solidFill>
                <a:latin typeface="Rockwell" pitchFamily="18" charset="0"/>
              </a:rPr>
              <a:t>tera</a:t>
            </a:r>
          </a:p>
          <a:p>
            <a:r>
              <a:rPr lang="de-DE" sz="1400">
                <a:solidFill>
                  <a:srgbClr val="FF0000"/>
                </a:solidFill>
                <a:latin typeface="Rockwell" pitchFamily="18" charset="0"/>
              </a:rPr>
              <a:t>giga</a:t>
            </a:r>
          </a:p>
          <a:p>
            <a:r>
              <a:rPr lang="de-DE" sz="1400">
                <a:solidFill>
                  <a:srgbClr val="FF0000"/>
                </a:solidFill>
                <a:latin typeface="Rockwell" pitchFamily="18" charset="0"/>
              </a:rPr>
              <a:t>mega</a:t>
            </a:r>
          </a:p>
          <a:p>
            <a:r>
              <a:rPr lang="de-DE" sz="1400">
                <a:solidFill>
                  <a:srgbClr val="FF0000"/>
                </a:solidFill>
                <a:latin typeface="Rockwell" pitchFamily="18" charset="0"/>
              </a:rPr>
              <a:t>kilo</a:t>
            </a:r>
          </a:p>
          <a:p>
            <a:r>
              <a:rPr lang="de-DE" sz="1400">
                <a:solidFill>
                  <a:srgbClr val="FF0000"/>
                </a:solidFill>
                <a:latin typeface="Rockwell" pitchFamily="18" charset="0"/>
              </a:rPr>
              <a:t>hecto</a:t>
            </a:r>
          </a:p>
          <a:p>
            <a:r>
              <a:rPr lang="de-DE" sz="1400">
                <a:solidFill>
                  <a:srgbClr val="FF0000"/>
                </a:solidFill>
                <a:latin typeface="Rockwell" pitchFamily="18" charset="0"/>
              </a:rPr>
              <a:t>deca</a:t>
            </a:r>
          </a:p>
          <a:p>
            <a:r>
              <a:rPr lang="de-DE" sz="1400">
                <a:solidFill>
                  <a:srgbClr val="FF0000"/>
                </a:solidFill>
                <a:latin typeface="Rockwell" pitchFamily="18" charset="0"/>
              </a:rPr>
              <a:t>unit</a:t>
            </a:r>
          </a:p>
        </p:txBody>
      </p:sp>
      <p:sp>
        <p:nvSpPr>
          <p:cNvPr id="1021959" name="Text Box 7"/>
          <p:cNvSpPr txBox="1">
            <a:spLocks noChangeArrowheads="1"/>
          </p:cNvSpPr>
          <p:nvPr/>
        </p:nvSpPr>
        <p:spPr bwMode="auto">
          <a:xfrm>
            <a:off x="5032375" y="4927600"/>
            <a:ext cx="922338" cy="1581150"/>
          </a:xfrm>
          <a:prstGeom prst="rect">
            <a:avLst/>
          </a:prstGeom>
          <a:noFill/>
          <a:ln w="12700" cap="sq">
            <a:noFill/>
            <a:miter lim="800000"/>
            <a:headEnd type="none" w="sm" len="sm"/>
            <a:tailEnd type="none" w="sm" len="sm"/>
          </a:ln>
        </p:spPr>
        <p:txBody>
          <a:bodyPr>
            <a:spAutoFit/>
          </a:bodyPr>
          <a:lstStyle/>
          <a:p>
            <a:r>
              <a:rPr lang="de-DE" sz="1400">
                <a:solidFill>
                  <a:srgbClr val="FF0000"/>
                </a:solidFill>
                <a:latin typeface="Rockwell" pitchFamily="18" charset="0"/>
              </a:rPr>
              <a:t>deci</a:t>
            </a:r>
          </a:p>
          <a:p>
            <a:r>
              <a:rPr lang="de-DE" sz="1400">
                <a:solidFill>
                  <a:srgbClr val="FF0000"/>
                </a:solidFill>
                <a:latin typeface="Rockwell" pitchFamily="18" charset="0"/>
              </a:rPr>
              <a:t>centi</a:t>
            </a:r>
          </a:p>
          <a:p>
            <a:r>
              <a:rPr lang="de-DE" sz="1400">
                <a:solidFill>
                  <a:srgbClr val="FF0000"/>
                </a:solidFill>
                <a:latin typeface="Rockwell" pitchFamily="18" charset="0"/>
              </a:rPr>
              <a:t>milli</a:t>
            </a:r>
          </a:p>
          <a:p>
            <a:r>
              <a:rPr lang="de-DE" sz="1400">
                <a:solidFill>
                  <a:srgbClr val="FF0000"/>
                </a:solidFill>
                <a:latin typeface="Rockwell" pitchFamily="18" charset="0"/>
              </a:rPr>
              <a:t>micro</a:t>
            </a:r>
          </a:p>
          <a:p>
            <a:r>
              <a:rPr lang="de-DE" sz="1400">
                <a:solidFill>
                  <a:srgbClr val="FF0000"/>
                </a:solidFill>
                <a:latin typeface="Rockwell" pitchFamily="18" charset="0"/>
              </a:rPr>
              <a:t>nano</a:t>
            </a:r>
          </a:p>
          <a:p>
            <a:r>
              <a:rPr lang="de-DE" sz="1400">
                <a:solidFill>
                  <a:srgbClr val="FF0000"/>
                </a:solidFill>
                <a:latin typeface="Rockwell" pitchFamily="18" charset="0"/>
              </a:rPr>
              <a:t>pico</a:t>
            </a:r>
          </a:p>
          <a:p>
            <a:r>
              <a:rPr lang="de-DE" sz="1400">
                <a:solidFill>
                  <a:srgbClr val="FF0000"/>
                </a:solidFill>
                <a:latin typeface="Rockwell" pitchFamily="18" charset="0"/>
              </a:rPr>
              <a:t>femto</a:t>
            </a:r>
          </a:p>
        </p:txBody>
      </p:sp>
      <p:sp>
        <p:nvSpPr>
          <p:cNvPr id="1021960" name="Text Box 8"/>
          <p:cNvSpPr txBox="1">
            <a:spLocks noChangeArrowheads="1"/>
          </p:cNvSpPr>
          <p:nvPr/>
        </p:nvSpPr>
        <p:spPr bwMode="auto">
          <a:xfrm>
            <a:off x="6569075" y="4927600"/>
            <a:ext cx="1844675" cy="1581150"/>
          </a:xfrm>
          <a:prstGeom prst="rect">
            <a:avLst/>
          </a:prstGeom>
          <a:noFill/>
          <a:ln w="12700" cap="sq">
            <a:noFill/>
            <a:miter lim="800000"/>
            <a:headEnd type="none" w="sm" len="sm"/>
            <a:tailEnd type="none" w="sm" len="sm"/>
          </a:ln>
        </p:spPr>
        <p:txBody>
          <a:bodyPr>
            <a:spAutoFit/>
          </a:bodyPr>
          <a:lstStyle/>
          <a:p>
            <a:pPr algn="r"/>
            <a:r>
              <a:rPr lang="de-DE" sz="1400">
                <a:solidFill>
                  <a:srgbClr val="FF0000"/>
                </a:solidFill>
                <a:latin typeface="Rockwell" pitchFamily="18" charset="0"/>
              </a:rPr>
              <a:t>0.1</a:t>
            </a:r>
          </a:p>
          <a:p>
            <a:pPr algn="r"/>
            <a:r>
              <a:rPr lang="de-DE" sz="1400">
                <a:solidFill>
                  <a:srgbClr val="FF0000"/>
                </a:solidFill>
                <a:latin typeface="Rockwell" pitchFamily="18" charset="0"/>
              </a:rPr>
              <a:t>0.01</a:t>
            </a:r>
          </a:p>
          <a:p>
            <a:pPr algn="r"/>
            <a:r>
              <a:rPr lang="de-DE" sz="1400">
                <a:solidFill>
                  <a:srgbClr val="FF0000"/>
                </a:solidFill>
                <a:latin typeface="Rockwell" pitchFamily="18" charset="0"/>
              </a:rPr>
              <a:t>0.001</a:t>
            </a:r>
          </a:p>
          <a:p>
            <a:pPr algn="r"/>
            <a:r>
              <a:rPr lang="de-DE" sz="1400">
                <a:solidFill>
                  <a:srgbClr val="FF0000"/>
                </a:solidFill>
                <a:latin typeface="Rockwell" pitchFamily="18" charset="0"/>
              </a:rPr>
              <a:t>0.000001</a:t>
            </a:r>
          </a:p>
          <a:p>
            <a:pPr algn="r"/>
            <a:r>
              <a:rPr lang="de-DE" sz="1400">
                <a:solidFill>
                  <a:srgbClr val="FF0000"/>
                </a:solidFill>
                <a:latin typeface="Rockwell" pitchFamily="18" charset="0"/>
              </a:rPr>
              <a:t>0.000000001</a:t>
            </a:r>
          </a:p>
          <a:p>
            <a:pPr algn="r"/>
            <a:r>
              <a:rPr lang="de-DE" sz="1400">
                <a:solidFill>
                  <a:srgbClr val="FF0000"/>
                </a:solidFill>
                <a:latin typeface="Rockwell" pitchFamily="18" charset="0"/>
              </a:rPr>
              <a:t>0.000000000001</a:t>
            </a:r>
          </a:p>
          <a:p>
            <a:pPr algn="r"/>
            <a:r>
              <a:rPr lang="de-DE" sz="1400">
                <a:solidFill>
                  <a:srgbClr val="FF0000"/>
                </a:solidFill>
                <a:latin typeface="Rockwell" pitchFamily="18" charset="0"/>
              </a:rPr>
              <a:t>0.000000000000001</a:t>
            </a:r>
          </a:p>
        </p:txBody>
      </p:sp>
      <p:sp>
        <p:nvSpPr>
          <p:cNvPr id="1021961" name="Text Box 9"/>
          <p:cNvSpPr txBox="1">
            <a:spLocks noChangeArrowheads="1"/>
          </p:cNvSpPr>
          <p:nvPr/>
        </p:nvSpPr>
        <p:spPr bwMode="auto">
          <a:xfrm>
            <a:off x="2382838" y="4965700"/>
            <a:ext cx="1844675" cy="1581150"/>
          </a:xfrm>
          <a:prstGeom prst="rect">
            <a:avLst/>
          </a:prstGeom>
          <a:noFill/>
          <a:ln w="12700" cap="sq">
            <a:noFill/>
            <a:miter lim="800000"/>
            <a:headEnd type="none" w="sm" len="sm"/>
            <a:tailEnd type="none" w="sm" len="sm"/>
          </a:ln>
        </p:spPr>
        <p:txBody>
          <a:bodyPr>
            <a:spAutoFit/>
          </a:bodyPr>
          <a:lstStyle/>
          <a:p>
            <a:pPr algn="r"/>
            <a:r>
              <a:rPr lang="de-DE" sz="1400">
                <a:solidFill>
                  <a:srgbClr val="FF0000"/>
                </a:solidFill>
                <a:latin typeface="Rockwell" pitchFamily="18" charset="0"/>
              </a:rPr>
              <a:t>1,000,000,000,000</a:t>
            </a:r>
          </a:p>
          <a:p>
            <a:pPr algn="r"/>
            <a:r>
              <a:rPr lang="de-DE" sz="1400">
                <a:solidFill>
                  <a:srgbClr val="FF0000"/>
                </a:solidFill>
                <a:latin typeface="Rockwell" pitchFamily="18" charset="0"/>
              </a:rPr>
              <a:t>1,000,000,000</a:t>
            </a:r>
          </a:p>
          <a:p>
            <a:pPr algn="r"/>
            <a:r>
              <a:rPr lang="de-DE" sz="1400">
                <a:solidFill>
                  <a:srgbClr val="FF0000"/>
                </a:solidFill>
                <a:latin typeface="Rockwell" pitchFamily="18" charset="0"/>
              </a:rPr>
              <a:t>1,000,000</a:t>
            </a:r>
          </a:p>
          <a:p>
            <a:pPr algn="r"/>
            <a:r>
              <a:rPr lang="de-DE" sz="1400">
                <a:solidFill>
                  <a:srgbClr val="FF0000"/>
                </a:solidFill>
                <a:latin typeface="Rockwell" pitchFamily="18" charset="0"/>
              </a:rPr>
              <a:t>1,000</a:t>
            </a:r>
          </a:p>
          <a:p>
            <a:pPr algn="r"/>
            <a:r>
              <a:rPr lang="de-DE" sz="1400">
                <a:solidFill>
                  <a:srgbClr val="FF0000"/>
                </a:solidFill>
                <a:latin typeface="Rockwell" pitchFamily="18" charset="0"/>
              </a:rPr>
              <a:t>100</a:t>
            </a:r>
          </a:p>
          <a:p>
            <a:pPr algn="r"/>
            <a:r>
              <a:rPr lang="de-DE" sz="1400">
                <a:solidFill>
                  <a:srgbClr val="FF0000"/>
                </a:solidFill>
                <a:latin typeface="Rockwell" pitchFamily="18" charset="0"/>
              </a:rPr>
              <a:t>10</a:t>
            </a:r>
          </a:p>
          <a:p>
            <a:pPr algn="r"/>
            <a:r>
              <a:rPr lang="de-DE" sz="1400">
                <a:solidFill>
                  <a:srgbClr val="FF0000"/>
                </a:solidFill>
                <a:latin typeface="Rockwell" pitchFamily="18" charset="0"/>
              </a:rPr>
              <a:t>1</a:t>
            </a:r>
          </a:p>
        </p:txBody>
      </p:sp>
      <p:sp>
        <p:nvSpPr>
          <p:cNvPr id="1021962" name="Text Box 10"/>
          <p:cNvSpPr txBox="1">
            <a:spLocks noChangeArrowheads="1"/>
          </p:cNvSpPr>
          <p:nvPr/>
        </p:nvSpPr>
        <p:spPr bwMode="auto">
          <a:xfrm>
            <a:off x="3381375" y="4351338"/>
            <a:ext cx="192087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Scientific Notation</a:t>
            </a:r>
          </a:p>
        </p:txBody>
      </p:sp>
      <p:sp>
        <p:nvSpPr>
          <p:cNvPr id="1021963" name="Text Box 11"/>
          <p:cNvSpPr txBox="1">
            <a:spLocks noChangeArrowheads="1"/>
          </p:cNvSpPr>
          <p:nvPr/>
        </p:nvSpPr>
        <p:spPr bwMode="auto">
          <a:xfrm>
            <a:off x="1154113" y="4657725"/>
            <a:ext cx="7413625"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Prefix	          Multiplication Factor	   Prefix	                   Multiplication Factor</a:t>
            </a:r>
          </a:p>
        </p:txBody>
      </p:sp>
      <p:sp>
        <p:nvSpPr>
          <p:cNvPr id="1021964" name="Text Box 12"/>
          <p:cNvSpPr txBox="1">
            <a:spLocks noChangeArrowheads="1"/>
          </p:cNvSpPr>
          <p:nvPr/>
        </p:nvSpPr>
        <p:spPr bwMode="auto">
          <a:xfrm>
            <a:off x="808038" y="4619625"/>
            <a:ext cx="7834312"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rPr>
              <a:t>____________________________________________________</a:t>
            </a:r>
          </a:p>
        </p:txBody>
      </p:sp>
      <p:sp>
        <p:nvSpPr>
          <p:cNvPr id="1022980" name="Rectangle 3"/>
          <p:cNvSpPr>
            <a:spLocks noChangeArrowheads="1"/>
          </p:cNvSpPr>
          <p:nvPr/>
        </p:nvSpPr>
        <p:spPr bwMode="auto">
          <a:xfrm>
            <a:off x="769938" y="1547813"/>
            <a:ext cx="7758112" cy="2497137"/>
          </a:xfrm>
          <a:prstGeom prst="rect">
            <a:avLst/>
          </a:prstGeom>
          <a:noFill/>
          <a:ln w="9525">
            <a:noFill/>
            <a:miter lim="800000"/>
            <a:headEnd/>
            <a:tailEnd/>
          </a:ln>
        </p:spPr>
        <p:txBody>
          <a:bodyPr/>
          <a:lstStyle/>
          <a:p>
            <a:pPr lvl="1"/>
            <a:r>
              <a:rPr lang="en-US" b="1" u="sng">
                <a:solidFill>
                  <a:srgbClr val="FF0000"/>
                </a:solidFill>
                <a:latin typeface="Rockwell" pitchFamily="18" charset="0"/>
              </a:rPr>
              <a:t>    Metric	          Exponent	                                   English	               </a:t>
            </a:r>
          </a:p>
          <a:p>
            <a:pPr lvl="1"/>
            <a:r>
              <a:rPr lang="en-US" sz="1600">
                <a:solidFill>
                  <a:srgbClr val="FF0000"/>
                </a:solidFill>
                <a:latin typeface="Rockwell" pitchFamily="18" charset="0"/>
              </a:rPr>
              <a:t>      </a:t>
            </a:r>
            <a:r>
              <a:rPr lang="en-US" sz="1400">
                <a:solidFill>
                  <a:srgbClr val="FF0000"/>
                </a:solidFill>
                <a:latin typeface="Rockwell" pitchFamily="18" charset="0"/>
              </a:rPr>
              <a:t>Tera		10</a:t>
            </a:r>
            <a:r>
              <a:rPr lang="en-US" sz="1400" baseline="30000">
                <a:solidFill>
                  <a:srgbClr val="FF0000"/>
                </a:solidFill>
                <a:latin typeface="Rockwell" pitchFamily="18" charset="0"/>
              </a:rPr>
              <a:t>12			</a:t>
            </a:r>
            <a:r>
              <a:rPr lang="en-US" sz="1400">
                <a:solidFill>
                  <a:srgbClr val="FF0000"/>
                </a:solidFill>
                <a:latin typeface="Rockwell" pitchFamily="18" charset="0"/>
              </a:rPr>
              <a:t>Trillion</a:t>
            </a:r>
          </a:p>
          <a:p>
            <a:pPr lvl="1"/>
            <a:r>
              <a:rPr lang="en-US" sz="1400">
                <a:solidFill>
                  <a:srgbClr val="FF0000"/>
                </a:solidFill>
                <a:latin typeface="Rockwell" pitchFamily="18" charset="0"/>
              </a:rPr>
              <a:t>       Giga		10</a:t>
            </a:r>
            <a:r>
              <a:rPr lang="en-US" sz="1400" baseline="30000">
                <a:solidFill>
                  <a:srgbClr val="FF0000"/>
                </a:solidFill>
                <a:latin typeface="Rockwell" pitchFamily="18" charset="0"/>
              </a:rPr>
              <a:t>9</a:t>
            </a:r>
            <a:r>
              <a:rPr lang="en-US" sz="1400">
                <a:solidFill>
                  <a:srgbClr val="FF0000"/>
                </a:solidFill>
                <a:latin typeface="Rockwell" pitchFamily="18" charset="0"/>
              </a:rPr>
              <a:t>			Billion</a:t>
            </a:r>
          </a:p>
          <a:p>
            <a:pPr lvl="1"/>
            <a:r>
              <a:rPr lang="en-US" sz="1400" b="1">
                <a:solidFill>
                  <a:srgbClr val="FF0000"/>
                </a:solidFill>
                <a:latin typeface="Rockwell" pitchFamily="18" charset="0"/>
              </a:rPr>
              <a:t>       Mega</a:t>
            </a:r>
            <a:r>
              <a:rPr lang="en-US" sz="1400">
                <a:solidFill>
                  <a:srgbClr val="FF0000"/>
                </a:solidFill>
                <a:latin typeface="Rockwell" pitchFamily="18" charset="0"/>
              </a:rPr>
              <a:t>		10</a:t>
            </a:r>
            <a:r>
              <a:rPr lang="en-US" sz="1400" baseline="30000">
                <a:solidFill>
                  <a:srgbClr val="FF0000"/>
                </a:solidFill>
                <a:latin typeface="Rockwell" pitchFamily="18" charset="0"/>
              </a:rPr>
              <a:t>6</a:t>
            </a:r>
            <a:r>
              <a:rPr lang="en-US" sz="1400">
                <a:solidFill>
                  <a:srgbClr val="FF0000"/>
                </a:solidFill>
                <a:latin typeface="Rockwell" pitchFamily="18" charset="0"/>
              </a:rPr>
              <a:t>			</a:t>
            </a:r>
            <a:r>
              <a:rPr lang="en-US" sz="1400" b="1">
                <a:solidFill>
                  <a:srgbClr val="FF0000"/>
                </a:solidFill>
                <a:latin typeface="Rockwell" pitchFamily="18" charset="0"/>
              </a:rPr>
              <a:t>Million</a:t>
            </a:r>
          </a:p>
          <a:p>
            <a:pPr lvl="1"/>
            <a:r>
              <a:rPr lang="en-US" sz="1400" b="1">
                <a:solidFill>
                  <a:srgbClr val="FF0000"/>
                </a:solidFill>
                <a:latin typeface="Rockwell" pitchFamily="18" charset="0"/>
              </a:rPr>
              <a:t>       Kilo</a:t>
            </a:r>
            <a:r>
              <a:rPr lang="en-US" sz="1400">
                <a:solidFill>
                  <a:srgbClr val="FF0000"/>
                </a:solidFill>
                <a:latin typeface="Rockwell" pitchFamily="18" charset="0"/>
              </a:rPr>
              <a:t>		10</a:t>
            </a:r>
            <a:r>
              <a:rPr lang="en-US" sz="1400" baseline="30000">
                <a:solidFill>
                  <a:srgbClr val="FF0000"/>
                </a:solidFill>
                <a:latin typeface="Rockwell" pitchFamily="18" charset="0"/>
              </a:rPr>
              <a:t>3</a:t>
            </a:r>
            <a:r>
              <a:rPr lang="en-US" sz="1400">
                <a:solidFill>
                  <a:srgbClr val="FF0000"/>
                </a:solidFill>
                <a:latin typeface="Rockwell" pitchFamily="18" charset="0"/>
              </a:rPr>
              <a:t>			</a:t>
            </a:r>
            <a:r>
              <a:rPr lang="en-US" sz="1400" b="1">
                <a:solidFill>
                  <a:srgbClr val="FF0000"/>
                </a:solidFill>
                <a:latin typeface="Rockwell" pitchFamily="18" charset="0"/>
              </a:rPr>
              <a:t>Thousand</a:t>
            </a:r>
          </a:p>
          <a:p>
            <a:pPr lvl="1"/>
            <a:endParaRPr lang="en-US" sz="1400" b="1">
              <a:solidFill>
                <a:srgbClr val="FF0000"/>
              </a:solidFill>
              <a:latin typeface="Rockwell" pitchFamily="18" charset="0"/>
            </a:endParaRPr>
          </a:p>
          <a:p>
            <a:pPr lvl="1"/>
            <a:r>
              <a:rPr lang="en-US" sz="1400">
                <a:solidFill>
                  <a:srgbClr val="FF0000"/>
                </a:solidFill>
                <a:latin typeface="Rockwell" pitchFamily="18" charset="0"/>
              </a:rPr>
              <a:t>       Centi		10</a:t>
            </a:r>
            <a:r>
              <a:rPr lang="en-US" sz="1400" baseline="30000">
                <a:solidFill>
                  <a:srgbClr val="FF0000"/>
                </a:solidFill>
                <a:latin typeface="Rockwell" pitchFamily="18" charset="0"/>
              </a:rPr>
              <a:t>-2</a:t>
            </a:r>
            <a:r>
              <a:rPr lang="en-US" sz="1400">
                <a:solidFill>
                  <a:srgbClr val="FF0000"/>
                </a:solidFill>
                <a:latin typeface="Rockwell" pitchFamily="18" charset="0"/>
              </a:rPr>
              <a:t>			Hundredth</a:t>
            </a:r>
          </a:p>
          <a:p>
            <a:pPr lvl="1"/>
            <a:r>
              <a:rPr lang="en-US" sz="1400" b="1">
                <a:solidFill>
                  <a:srgbClr val="FF0000"/>
                </a:solidFill>
                <a:latin typeface="Rockwell" pitchFamily="18" charset="0"/>
              </a:rPr>
              <a:t>       Milli</a:t>
            </a:r>
            <a:r>
              <a:rPr lang="en-US" sz="1400">
                <a:solidFill>
                  <a:srgbClr val="FF0000"/>
                </a:solidFill>
                <a:latin typeface="Rockwell" pitchFamily="18" charset="0"/>
              </a:rPr>
              <a:t>		10</a:t>
            </a:r>
            <a:r>
              <a:rPr lang="en-US" sz="1400" baseline="30000">
                <a:solidFill>
                  <a:srgbClr val="FF0000"/>
                </a:solidFill>
                <a:latin typeface="Rockwell" pitchFamily="18" charset="0"/>
              </a:rPr>
              <a:t>-3</a:t>
            </a:r>
            <a:r>
              <a:rPr lang="en-US" sz="1400">
                <a:solidFill>
                  <a:srgbClr val="FF0000"/>
                </a:solidFill>
                <a:latin typeface="Rockwell" pitchFamily="18" charset="0"/>
              </a:rPr>
              <a:t>			</a:t>
            </a:r>
            <a:r>
              <a:rPr lang="en-US" sz="1400" b="1">
                <a:solidFill>
                  <a:srgbClr val="FF0000"/>
                </a:solidFill>
                <a:latin typeface="Rockwell" pitchFamily="18" charset="0"/>
              </a:rPr>
              <a:t>Thousandth</a:t>
            </a:r>
          </a:p>
          <a:p>
            <a:pPr lvl="1"/>
            <a:r>
              <a:rPr lang="en-US" sz="1400" b="1">
                <a:solidFill>
                  <a:srgbClr val="FF0000"/>
                </a:solidFill>
                <a:latin typeface="Rockwell" pitchFamily="18" charset="0"/>
              </a:rPr>
              <a:t>       Micro</a:t>
            </a:r>
            <a:r>
              <a:rPr lang="en-US" sz="1400">
                <a:solidFill>
                  <a:srgbClr val="FF0000"/>
                </a:solidFill>
                <a:latin typeface="Rockwell" pitchFamily="18" charset="0"/>
              </a:rPr>
              <a:t>		10</a:t>
            </a:r>
            <a:r>
              <a:rPr lang="en-US" sz="1400" baseline="30000">
                <a:solidFill>
                  <a:srgbClr val="FF0000"/>
                </a:solidFill>
                <a:latin typeface="Rockwell" pitchFamily="18" charset="0"/>
              </a:rPr>
              <a:t>-6</a:t>
            </a:r>
            <a:r>
              <a:rPr lang="en-US" sz="1400">
                <a:solidFill>
                  <a:srgbClr val="FF0000"/>
                </a:solidFill>
                <a:latin typeface="Rockwell" pitchFamily="18" charset="0"/>
              </a:rPr>
              <a:t>			</a:t>
            </a:r>
            <a:r>
              <a:rPr lang="en-US" sz="1400" b="1">
                <a:solidFill>
                  <a:srgbClr val="FF0000"/>
                </a:solidFill>
                <a:latin typeface="Rockwell" pitchFamily="18" charset="0"/>
              </a:rPr>
              <a:t>Millionth</a:t>
            </a:r>
          </a:p>
          <a:p>
            <a:pPr lvl="1"/>
            <a:r>
              <a:rPr lang="en-US" sz="1400">
                <a:solidFill>
                  <a:srgbClr val="FF0000"/>
                </a:solidFill>
                <a:latin typeface="Rockwell" pitchFamily="18" charset="0"/>
              </a:rPr>
              <a:t>       Nano		10</a:t>
            </a:r>
            <a:r>
              <a:rPr lang="en-US" sz="1400" baseline="30000">
                <a:solidFill>
                  <a:srgbClr val="FF0000"/>
                </a:solidFill>
                <a:latin typeface="Rockwell" pitchFamily="18" charset="0"/>
              </a:rPr>
              <a:t>-9</a:t>
            </a:r>
            <a:r>
              <a:rPr lang="en-US" sz="1400">
                <a:solidFill>
                  <a:srgbClr val="FF0000"/>
                </a:solidFill>
                <a:latin typeface="Rockwell" pitchFamily="18" charset="0"/>
              </a:rPr>
              <a:t>			Billionth	</a:t>
            </a:r>
          </a:p>
          <a:p>
            <a:pPr lvl="1"/>
            <a:r>
              <a:rPr lang="en-US" sz="1400">
                <a:solidFill>
                  <a:srgbClr val="FF0000"/>
                </a:solidFill>
                <a:latin typeface="Rockwell" pitchFamily="18" charset="0"/>
              </a:rPr>
              <a:t>      </a:t>
            </a:r>
            <a:r>
              <a:rPr lang="en-US" sz="1400" b="1">
                <a:solidFill>
                  <a:srgbClr val="FF0000"/>
                </a:solidFill>
                <a:latin typeface="Rockwell" pitchFamily="18" charset="0"/>
              </a:rPr>
              <a:t> Pico</a:t>
            </a:r>
            <a:r>
              <a:rPr lang="en-US" sz="1400">
                <a:solidFill>
                  <a:srgbClr val="FF0000"/>
                </a:solidFill>
                <a:latin typeface="Rockwell" pitchFamily="18" charset="0"/>
              </a:rPr>
              <a:t>		10</a:t>
            </a:r>
            <a:r>
              <a:rPr lang="en-US" sz="1400" baseline="30000">
                <a:solidFill>
                  <a:srgbClr val="FF0000"/>
                </a:solidFill>
                <a:latin typeface="Rockwell" pitchFamily="18" charset="0"/>
              </a:rPr>
              <a:t>-12</a:t>
            </a:r>
            <a:r>
              <a:rPr lang="en-US" sz="1400">
                <a:solidFill>
                  <a:srgbClr val="FF0000"/>
                </a:solidFill>
                <a:latin typeface="Rockwell" pitchFamily="18" charset="0"/>
              </a:rPr>
              <a:t>			</a:t>
            </a:r>
            <a:r>
              <a:rPr lang="en-US" sz="1400" b="1">
                <a:solidFill>
                  <a:srgbClr val="FF0000"/>
                </a:solidFill>
                <a:latin typeface="Rockwell" pitchFamily="18" charset="0"/>
              </a:rPr>
              <a:t>Trillionth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2980"/>
                                        </p:tgtEl>
                                        <p:attrNameLst>
                                          <p:attrName>style.visibility</p:attrName>
                                        </p:attrNameLst>
                                      </p:cBhvr>
                                      <p:to>
                                        <p:strVal val="visible"/>
                                      </p:to>
                                    </p:set>
                                    <p:animEffect transition="in" filter="wipe(up)">
                                      <p:cBhvr>
                                        <p:cTn id="7" dur="500"/>
                                        <p:tgtEl>
                                          <p:spTgt spid="1022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21962"/>
                                        </p:tgtEl>
                                        <p:attrNameLst>
                                          <p:attrName>style.visibility</p:attrName>
                                        </p:attrNameLst>
                                      </p:cBhvr>
                                      <p:to>
                                        <p:strVal val="visible"/>
                                      </p:to>
                                    </p:set>
                                    <p:anim calcmode="lin" valueType="num">
                                      <p:cBhvr additive="base">
                                        <p:cTn id="12" dur="500" fill="hold"/>
                                        <p:tgtEl>
                                          <p:spTgt spid="1021962"/>
                                        </p:tgtEl>
                                        <p:attrNameLst>
                                          <p:attrName>ppt_x</p:attrName>
                                        </p:attrNameLst>
                                      </p:cBhvr>
                                      <p:tavLst>
                                        <p:tav tm="0">
                                          <p:val>
                                            <p:strVal val="#ppt_x"/>
                                          </p:val>
                                        </p:tav>
                                        <p:tav tm="100000">
                                          <p:val>
                                            <p:strVal val="#ppt_x"/>
                                          </p:val>
                                        </p:tav>
                                      </p:tavLst>
                                    </p:anim>
                                    <p:anim calcmode="lin" valueType="num">
                                      <p:cBhvr additive="base">
                                        <p:cTn id="13" dur="500" fill="hold"/>
                                        <p:tgtEl>
                                          <p:spTgt spid="102196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21964"/>
                                        </p:tgtEl>
                                        <p:attrNameLst>
                                          <p:attrName>style.visibility</p:attrName>
                                        </p:attrNameLst>
                                      </p:cBhvr>
                                      <p:to>
                                        <p:strVal val="visible"/>
                                      </p:to>
                                    </p:set>
                                    <p:anim calcmode="lin" valueType="num">
                                      <p:cBhvr additive="base">
                                        <p:cTn id="16" dur="500" fill="hold"/>
                                        <p:tgtEl>
                                          <p:spTgt spid="1021964"/>
                                        </p:tgtEl>
                                        <p:attrNameLst>
                                          <p:attrName>ppt_x</p:attrName>
                                        </p:attrNameLst>
                                      </p:cBhvr>
                                      <p:tavLst>
                                        <p:tav tm="0">
                                          <p:val>
                                            <p:strVal val="#ppt_x"/>
                                          </p:val>
                                        </p:tav>
                                        <p:tav tm="100000">
                                          <p:val>
                                            <p:strVal val="#ppt_x"/>
                                          </p:val>
                                        </p:tav>
                                      </p:tavLst>
                                    </p:anim>
                                    <p:anim calcmode="lin" valueType="num">
                                      <p:cBhvr additive="base">
                                        <p:cTn id="17" dur="500" fill="hold"/>
                                        <p:tgtEl>
                                          <p:spTgt spid="102196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21963"/>
                                        </p:tgtEl>
                                        <p:attrNameLst>
                                          <p:attrName>style.visibility</p:attrName>
                                        </p:attrNameLst>
                                      </p:cBhvr>
                                      <p:to>
                                        <p:strVal val="visible"/>
                                      </p:to>
                                    </p:set>
                                    <p:anim calcmode="lin" valueType="num">
                                      <p:cBhvr additive="base">
                                        <p:cTn id="20" dur="500" fill="hold"/>
                                        <p:tgtEl>
                                          <p:spTgt spid="1021963"/>
                                        </p:tgtEl>
                                        <p:attrNameLst>
                                          <p:attrName>ppt_x</p:attrName>
                                        </p:attrNameLst>
                                      </p:cBhvr>
                                      <p:tavLst>
                                        <p:tav tm="0">
                                          <p:val>
                                            <p:strVal val="#ppt_x"/>
                                          </p:val>
                                        </p:tav>
                                        <p:tav tm="100000">
                                          <p:val>
                                            <p:strVal val="#ppt_x"/>
                                          </p:val>
                                        </p:tav>
                                      </p:tavLst>
                                    </p:anim>
                                    <p:anim calcmode="lin" valueType="num">
                                      <p:cBhvr additive="base">
                                        <p:cTn id="21" dur="500" fill="hold"/>
                                        <p:tgtEl>
                                          <p:spTgt spid="102196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021958"/>
                                        </p:tgtEl>
                                        <p:attrNameLst>
                                          <p:attrName>style.visibility</p:attrName>
                                        </p:attrNameLst>
                                      </p:cBhvr>
                                      <p:to>
                                        <p:strVal val="visible"/>
                                      </p:to>
                                    </p:set>
                                    <p:anim calcmode="lin" valueType="num">
                                      <p:cBhvr additive="base">
                                        <p:cTn id="24" dur="500" fill="hold"/>
                                        <p:tgtEl>
                                          <p:spTgt spid="1021958"/>
                                        </p:tgtEl>
                                        <p:attrNameLst>
                                          <p:attrName>ppt_x</p:attrName>
                                        </p:attrNameLst>
                                      </p:cBhvr>
                                      <p:tavLst>
                                        <p:tav tm="0">
                                          <p:val>
                                            <p:strVal val="#ppt_x"/>
                                          </p:val>
                                        </p:tav>
                                        <p:tav tm="100000">
                                          <p:val>
                                            <p:strVal val="#ppt_x"/>
                                          </p:val>
                                        </p:tav>
                                      </p:tavLst>
                                    </p:anim>
                                    <p:anim calcmode="lin" valueType="num">
                                      <p:cBhvr additive="base">
                                        <p:cTn id="25" dur="500" fill="hold"/>
                                        <p:tgtEl>
                                          <p:spTgt spid="102195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21956"/>
                                        </p:tgtEl>
                                        <p:attrNameLst>
                                          <p:attrName>style.visibility</p:attrName>
                                        </p:attrNameLst>
                                      </p:cBhvr>
                                      <p:to>
                                        <p:strVal val="visible"/>
                                      </p:to>
                                    </p:set>
                                    <p:anim calcmode="lin" valueType="num">
                                      <p:cBhvr additive="base">
                                        <p:cTn id="28" dur="500" fill="hold"/>
                                        <p:tgtEl>
                                          <p:spTgt spid="1021956"/>
                                        </p:tgtEl>
                                        <p:attrNameLst>
                                          <p:attrName>ppt_x</p:attrName>
                                        </p:attrNameLst>
                                      </p:cBhvr>
                                      <p:tavLst>
                                        <p:tav tm="0">
                                          <p:val>
                                            <p:strVal val="#ppt_x"/>
                                          </p:val>
                                        </p:tav>
                                        <p:tav tm="100000">
                                          <p:val>
                                            <p:strVal val="#ppt_x"/>
                                          </p:val>
                                        </p:tav>
                                      </p:tavLst>
                                    </p:anim>
                                    <p:anim calcmode="lin" valueType="num">
                                      <p:cBhvr additive="base">
                                        <p:cTn id="29" dur="500" fill="hold"/>
                                        <p:tgtEl>
                                          <p:spTgt spid="102195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21961"/>
                                        </p:tgtEl>
                                        <p:attrNameLst>
                                          <p:attrName>style.visibility</p:attrName>
                                        </p:attrNameLst>
                                      </p:cBhvr>
                                      <p:to>
                                        <p:strVal val="visible"/>
                                      </p:to>
                                    </p:set>
                                    <p:anim calcmode="lin" valueType="num">
                                      <p:cBhvr additive="base">
                                        <p:cTn id="32" dur="500" fill="hold"/>
                                        <p:tgtEl>
                                          <p:spTgt spid="1021961"/>
                                        </p:tgtEl>
                                        <p:attrNameLst>
                                          <p:attrName>ppt_x</p:attrName>
                                        </p:attrNameLst>
                                      </p:cBhvr>
                                      <p:tavLst>
                                        <p:tav tm="0">
                                          <p:val>
                                            <p:strVal val="#ppt_x"/>
                                          </p:val>
                                        </p:tav>
                                        <p:tav tm="100000">
                                          <p:val>
                                            <p:strVal val="#ppt_x"/>
                                          </p:val>
                                        </p:tav>
                                      </p:tavLst>
                                    </p:anim>
                                    <p:anim calcmode="lin" valueType="num">
                                      <p:cBhvr additive="base">
                                        <p:cTn id="33" dur="500" fill="hold"/>
                                        <p:tgtEl>
                                          <p:spTgt spid="102196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021959"/>
                                        </p:tgtEl>
                                        <p:attrNameLst>
                                          <p:attrName>style.visibility</p:attrName>
                                        </p:attrNameLst>
                                      </p:cBhvr>
                                      <p:to>
                                        <p:strVal val="visible"/>
                                      </p:to>
                                    </p:set>
                                    <p:anim calcmode="lin" valueType="num">
                                      <p:cBhvr additive="base">
                                        <p:cTn id="36" dur="500" fill="hold"/>
                                        <p:tgtEl>
                                          <p:spTgt spid="1021959"/>
                                        </p:tgtEl>
                                        <p:attrNameLst>
                                          <p:attrName>ppt_x</p:attrName>
                                        </p:attrNameLst>
                                      </p:cBhvr>
                                      <p:tavLst>
                                        <p:tav tm="0">
                                          <p:val>
                                            <p:strVal val="#ppt_x"/>
                                          </p:val>
                                        </p:tav>
                                        <p:tav tm="100000">
                                          <p:val>
                                            <p:strVal val="#ppt_x"/>
                                          </p:val>
                                        </p:tav>
                                      </p:tavLst>
                                    </p:anim>
                                    <p:anim calcmode="lin" valueType="num">
                                      <p:cBhvr additive="base">
                                        <p:cTn id="37" dur="500" fill="hold"/>
                                        <p:tgtEl>
                                          <p:spTgt spid="102195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21957"/>
                                        </p:tgtEl>
                                        <p:attrNameLst>
                                          <p:attrName>style.visibility</p:attrName>
                                        </p:attrNameLst>
                                      </p:cBhvr>
                                      <p:to>
                                        <p:strVal val="visible"/>
                                      </p:to>
                                    </p:set>
                                    <p:anim calcmode="lin" valueType="num">
                                      <p:cBhvr additive="base">
                                        <p:cTn id="40" dur="500" fill="hold"/>
                                        <p:tgtEl>
                                          <p:spTgt spid="1021957"/>
                                        </p:tgtEl>
                                        <p:attrNameLst>
                                          <p:attrName>ppt_x</p:attrName>
                                        </p:attrNameLst>
                                      </p:cBhvr>
                                      <p:tavLst>
                                        <p:tav tm="0">
                                          <p:val>
                                            <p:strVal val="#ppt_x"/>
                                          </p:val>
                                        </p:tav>
                                        <p:tav tm="100000">
                                          <p:val>
                                            <p:strVal val="#ppt_x"/>
                                          </p:val>
                                        </p:tav>
                                      </p:tavLst>
                                    </p:anim>
                                    <p:anim calcmode="lin" valueType="num">
                                      <p:cBhvr additive="base">
                                        <p:cTn id="41" dur="500" fill="hold"/>
                                        <p:tgtEl>
                                          <p:spTgt spid="102195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21960"/>
                                        </p:tgtEl>
                                        <p:attrNameLst>
                                          <p:attrName>style.visibility</p:attrName>
                                        </p:attrNameLst>
                                      </p:cBhvr>
                                      <p:to>
                                        <p:strVal val="visible"/>
                                      </p:to>
                                    </p:set>
                                    <p:anim calcmode="lin" valueType="num">
                                      <p:cBhvr additive="base">
                                        <p:cTn id="44" dur="500" fill="hold"/>
                                        <p:tgtEl>
                                          <p:spTgt spid="1021960"/>
                                        </p:tgtEl>
                                        <p:attrNameLst>
                                          <p:attrName>ppt_x</p:attrName>
                                        </p:attrNameLst>
                                      </p:cBhvr>
                                      <p:tavLst>
                                        <p:tav tm="0">
                                          <p:val>
                                            <p:strVal val="#ppt_x"/>
                                          </p:val>
                                        </p:tav>
                                        <p:tav tm="100000">
                                          <p:val>
                                            <p:strVal val="#ppt_x"/>
                                          </p:val>
                                        </p:tav>
                                      </p:tavLst>
                                    </p:anim>
                                    <p:anim calcmode="lin" valueType="num">
                                      <p:cBhvr additive="base">
                                        <p:cTn id="45" dur="500" fill="hold"/>
                                        <p:tgtEl>
                                          <p:spTgt spid="10219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6" grpId="0"/>
      <p:bldP spid="1021957" grpId="0"/>
      <p:bldP spid="1021958" grpId="0"/>
      <p:bldP spid="1021959" grpId="0"/>
      <p:bldP spid="1021960" grpId="0"/>
      <p:bldP spid="1021961" grpId="0"/>
      <p:bldP spid="1021962" grpId="0"/>
      <p:bldP spid="1021963" grpId="0"/>
      <p:bldP spid="1021964" grpId="0"/>
      <p:bldP spid="1022980"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Number Placeholder 5"/>
          <p:cNvSpPr>
            <a:spLocks noGrp="1"/>
          </p:cNvSpPr>
          <p:nvPr>
            <p:ph type="sldNum" sz="quarter" idx="12"/>
          </p:nvPr>
        </p:nvSpPr>
        <p:spPr>
          <a:noFill/>
          <a:ln>
            <a:miter lim="800000"/>
            <a:headEnd/>
            <a:tailEnd/>
          </a:ln>
        </p:spPr>
        <p:txBody>
          <a:bodyPr/>
          <a:lstStyle/>
          <a:p>
            <a:fld id="{344FF3CC-10AB-42EC-B522-AFA5C4EB885B}" type="slidenum">
              <a:rPr lang="en-US"/>
              <a:pPr/>
              <a:t>248</a:t>
            </a:fld>
            <a:endParaRPr lang="en-US"/>
          </a:p>
        </p:txBody>
      </p:sp>
      <p:sp>
        <p:nvSpPr>
          <p:cNvPr id="256003" name="Rectangle 2"/>
          <p:cNvSpPr>
            <a:spLocks noGrp="1" noChangeArrowheads="1"/>
          </p:cNvSpPr>
          <p:nvPr>
            <p:ph type="title"/>
          </p:nvPr>
        </p:nvSpPr>
        <p:spPr>
          <a:xfrm>
            <a:off x="231775" y="317500"/>
            <a:ext cx="8912225" cy="614363"/>
          </a:xfrm>
        </p:spPr>
        <p:txBody>
          <a:bodyPr/>
          <a:lstStyle/>
          <a:p>
            <a:pPr eaLnBrk="1" hangingPunct="1"/>
            <a:r>
              <a:rPr lang="en-US" sz="2200" b="1" smtClean="0">
                <a:latin typeface="Rockwell" pitchFamily="18" charset="0"/>
              </a:rPr>
              <a:t>T5B: </a:t>
            </a:r>
            <a:r>
              <a:rPr lang="en-US" sz="1600" b="1" smtClean="0"/>
              <a:t>	Math for electronics; decibels, electrical units and the metric system</a:t>
            </a:r>
          </a:p>
        </p:txBody>
      </p:sp>
      <p:sp>
        <p:nvSpPr>
          <p:cNvPr id="1409027" name="Rectangle 3"/>
          <p:cNvSpPr>
            <a:spLocks noGrp="1" noChangeArrowheads="1"/>
          </p:cNvSpPr>
          <p:nvPr>
            <p:ph type="body" idx="1"/>
          </p:nvPr>
        </p:nvSpPr>
        <p:spPr>
          <a:xfrm>
            <a:off x="0" y="1431925"/>
            <a:ext cx="9144000" cy="5426075"/>
          </a:xfrm>
        </p:spPr>
        <p:txBody>
          <a:bodyPr/>
          <a:lstStyle/>
          <a:p>
            <a:pPr lvl="1" eaLnBrk="1" hangingPunct="1">
              <a:lnSpc>
                <a:spcPct val="90000"/>
              </a:lnSpc>
            </a:pPr>
            <a:r>
              <a:rPr lang="en-US" sz="1200" smtClean="0">
                <a:latin typeface="Rockwell" pitchFamily="18" charset="0"/>
              </a:rPr>
              <a:t>T5B7</a:t>
            </a:r>
            <a:r>
              <a:rPr lang="en-US" sz="2400" smtClean="0">
                <a:latin typeface="Rockwell" pitchFamily="18" charset="0"/>
              </a:rPr>
              <a:t>  </a:t>
            </a:r>
            <a:r>
              <a:rPr lang="en-US" sz="2000" smtClean="0">
                <a:latin typeface="Rockwell" pitchFamily="18" charset="0"/>
              </a:rPr>
              <a:t>If a frequency readout calibrated in megahertz shows a reading of 3.525 MHz, it would show 3525 kHz if it were calibrated in kilohertz.</a:t>
            </a:r>
          </a:p>
          <a:p>
            <a:pPr lvl="1" eaLnBrk="1" hangingPunct="1">
              <a:lnSpc>
                <a:spcPct val="90000"/>
              </a:lnSpc>
            </a:pPr>
            <a:r>
              <a:rPr lang="en-US" sz="1200" smtClean="0">
                <a:latin typeface="Rockwell" pitchFamily="18" charset="0"/>
              </a:rPr>
              <a:t>T5B8</a:t>
            </a:r>
            <a:r>
              <a:rPr lang="en-US" sz="2400" smtClean="0">
                <a:latin typeface="Rockwell" pitchFamily="18" charset="0"/>
              </a:rPr>
              <a:t>  </a:t>
            </a:r>
            <a:r>
              <a:rPr lang="en-US" sz="2000" smtClean="0">
                <a:latin typeface="Rockwell" pitchFamily="18" charset="0"/>
              </a:rPr>
              <a:t>One microfarads is equal to 1,000,000 picofarads</a:t>
            </a:r>
            <a:r>
              <a:rPr lang="en-US" sz="2400" smtClean="0">
                <a:latin typeface="Rockwell" pitchFamily="18" charset="0"/>
              </a:rPr>
              <a:t>.</a:t>
            </a:r>
          </a:p>
          <a:p>
            <a:pPr lvl="1" eaLnBrk="1" hangingPunct="1">
              <a:lnSpc>
                <a:spcPct val="90000"/>
              </a:lnSpc>
            </a:pPr>
            <a:r>
              <a:rPr lang="en-US" sz="1200" smtClean="0">
                <a:latin typeface="Rockwell" pitchFamily="18" charset="0"/>
              </a:rPr>
              <a:t>T5B9</a:t>
            </a:r>
            <a:r>
              <a:rPr lang="en-US" sz="2000" smtClean="0">
                <a:latin typeface="Rockwell" pitchFamily="18" charset="0"/>
              </a:rPr>
              <a:t>  The approximate amount of change, measured in decibels (dB), of a power increase from 5 watts to 10 watts is 3dB. </a:t>
            </a:r>
            <a:r>
              <a:rPr lang="en-US" sz="1200" smtClean="0">
                <a:solidFill>
                  <a:srgbClr val="FF0000"/>
                </a:solidFill>
                <a:latin typeface="Rockwell" pitchFamily="18" charset="0"/>
              </a:rPr>
              <a:t>3 dB gain is a double of power</a:t>
            </a:r>
          </a:p>
          <a:p>
            <a:pPr lvl="1" eaLnBrk="1" hangingPunct="1">
              <a:lnSpc>
                <a:spcPct val="90000"/>
              </a:lnSpc>
            </a:pPr>
            <a:endParaRPr lang="en-US" sz="1200" smtClean="0">
              <a:solidFill>
                <a:srgbClr val="FF0000"/>
              </a:solidFill>
              <a:latin typeface="Rockwell" pitchFamily="18" charset="0"/>
            </a:endParaRPr>
          </a:p>
          <a:p>
            <a:pPr lvl="1" eaLnBrk="1" hangingPunct="1">
              <a:lnSpc>
                <a:spcPct val="90000"/>
              </a:lnSpc>
            </a:pPr>
            <a:endParaRPr lang="en-US" sz="1200" smtClean="0">
              <a:solidFill>
                <a:srgbClr val="FF0000"/>
              </a:solidFill>
              <a:latin typeface="Rockwell" pitchFamily="18" charset="0"/>
            </a:endParaRPr>
          </a:p>
          <a:p>
            <a:pPr lvl="1" eaLnBrk="1" hangingPunct="1">
              <a:lnSpc>
                <a:spcPct val="90000"/>
              </a:lnSpc>
            </a:pPr>
            <a:endParaRPr lang="en-US" sz="1200" smtClean="0">
              <a:solidFill>
                <a:srgbClr val="FF0000"/>
              </a:solidFill>
              <a:latin typeface="Rockwell" pitchFamily="18" charset="0"/>
            </a:endParaRPr>
          </a:p>
          <a:p>
            <a:pPr lvl="1" eaLnBrk="1" hangingPunct="1">
              <a:lnSpc>
                <a:spcPct val="90000"/>
              </a:lnSpc>
            </a:pPr>
            <a:endParaRPr lang="en-US" sz="1200" smtClean="0">
              <a:solidFill>
                <a:srgbClr val="FF0000"/>
              </a:solidFill>
              <a:latin typeface="Rockwell" pitchFamily="18" charset="0"/>
            </a:endParaRPr>
          </a:p>
          <a:p>
            <a:pPr lvl="1" eaLnBrk="1" hangingPunct="1">
              <a:lnSpc>
                <a:spcPct val="90000"/>
              </a:lnSpc>
            </a:pPr>
            <a:endParaRPr lang="en-US" sz="1200" smtClean="0">
              <a:solidFill>
                <a:srgbClr val="FF0000"/>
              </a:solidFill>
              <a:latin typeface="Rockwell" pitchFamily="18" charset="0"/>
            </a:endParaRPr>
          </a:p>
          <a:p>
            <a:pPr lvl="1" eaLnBrk="1" hangingPunct="1">
              <a:lnSpc>
                <a:spcPct val="90000"/>
              </a:lnSpc>
            </a:pPr>
            <a:endParaRPr lang="en-US" sz="1200" smtClean="0">
              <a:solidFill>
                <a:srgbClr val="FF0000"/>
              </a:solidFill>
              <a:latin typeface="Rockwell" pitchFamily="18" charset="0"/>
            </a:endParaRPr>
          </a:p>
          <a:p>
            <a:pPr lvl="1" eaLnBrk="1" hangingPunct="1">
              <a:lnSpc>
                <a:spcPct val="90000"/>
              </a:lnSpc>
            </a:pPr>
            <a:endParaRPr lang="en-US" sz="1200" smtClean="0">
              <a:solidFill>
                <a:srgbClr val="FF0000"/>
              </a:solidFill>
              <a:latin typeface="Rockwell" pitchFamily="18" charset="0"/>
            </a:endParaRPr>
          </a:p>
          <a:p>
            <a:pPr lvl="1" eaLnBrk="1" hangingPunct="1">
              <a:lnSpc>
                <a:spcPct val="90000"/>
              </a:lnSpc>
            </a:pPr>
            <a:endParaRPr lang="en-US" sz="1200" smtClean="0">
              <a:solidFill>
                <a:srgbClr val="FF0000"/>
              </a:solidFill>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r>
              <a:rPr lang="en-US" sz="1200" smtClean="0">
                <a:latin typeface="Rockwell" pitchFamily="18" charset="0"/>
              </a:rPr>
              <a:t>T5B10</a:t>
            </a:r>
            <a:r>
              <a:rPr lang="en-US" sz="2400" smtClean="0">
                <a:latin typeface="Rockwell" pitchFamily="18" charset="0"/>
              </a:rPr>
              <a:t>  </a:t>
            </a:r>
            <a:r>
              <a:rPr lang="en-US" sz="2000" smtClean="0">
                <a:latin typeface="Rockwell" pitchFamily="18" charset="0"/>
              </a:rPr>
              <a:t>The approximate amount of change, measured in decibels (dB), of a power decrease from 12 watts to 3 watts is 6dB.</a:t>
            </a:r>
          </a:p>
          <a:p>
            <a:pPr lvl="1" eaLnBrk="1" hangingPunct="1">
              <a:lnSpc>
                <a:spcPct val="90000"/>
              </a:lnSpc>
            </a:pPr>
            <a:r>
              <a:rPr lang="en-US" sz="1200" smtClean="0">
                <a:latin typeface="Rockwell" pitchFamily="18" charset="0"/>
              </a:rPr>
              <a:t>T5B11</a:t>
            </a:r>
            <a:r>
              <a:rPr lang="en-US" sz="2400" smtClean="0">
                <a:latin typeface="Rockwell" pitchFamily="18" charset="0"/>
              </a:rPr>
              <a:t>  </a:t>
            </a:r>
            <a:r>
              <a:rPr lang="en-US" sz="2000" smtClean="0">
                <a:latin typeface="Rockwell" pitchFamily="18" charset="0"/>
              </a:rPr>
              <a:t>The approximate amount of change, measured in decibels (dB), of a power increase from 20 watts to 200 watts is 10 dB.</a:t>
            </a:r>
            <a:endParaRPr lang="en-US" sz="2000" smtClean="0">
              <a:solidFill>
                <a:srgbClr val="FF0000"/>
              </a:solidFill>
              <a:latin typeface="Rockwell" pitchFamily="18" charset="0"/>
            </a:endParaRPr>
          </a:p>
          <a:p>
            <a:pPr lvl="2" eaLnBrk="1" hangingPunct="1">
              <a:lnSpc>
                <a:spcPct val="90000"/>
              </a:lnSpc>
            </a:pPr>
            <a:endParaRPr lang="en-US" sz="1800" smtClean="0">
              <a:latin typeface="Rockwell" pitchFamily="18" charset="0"/>
            </a:endParaRPr>
          </a:p>
        </p:txBody>
      </p:sp>
      <p:sp>
        <p:nvSpPr>
          <p:cNvPr id="1018886" name="Text Box 6"/>
          <p:cNvSpPr txBox="1">
            <a:spLocks noChangeArrowheads="1"/>
          </p:cNvSpPr>
          <p:nvPr/>
        </p:nvSpPr>
        <p:spPr bwMode="auto">
          <a:xfrm>
            <a:off x="1076325" y="3544888"/>
            <a:ext cx="1268413" cy="1581150"/>
          </a:xfrm>
          <a:prstGeom prst="rect">
            <a:avLst/>
          </a:prstGeom>
          <a:noFill/>
          <a:ln w="12700" cap="sq">
            <a:noFill/>
            <a:miter lim="800000"/>
            <a:headEnd type="none" w="sm" len="sm"/>
            <a:tailEnd type="none" w="sm" len="sm"/>
          </a:ln>
        </p:spPr>
        <p:txBody>
          <a:bodyPr>
            <a:spAutoFit/>
          </a:bodyPr>
          <a:lstStyle/>
          <a:p>
            <a:pPr algn="r"/>
            <a:r>
              <a:rPr lang="de-DE" sz="1400">
                <a:solidFill>
                  <a:srgbClr val="FF0000"/>
                </a:solidFill>
                <a:latin typeface="Rockwell" pitchFamily="18" charset="0"/>
              </a:rPr>
              <a:t>2x</a:t>
            </a:r>
          </a:p>
          <a:p>
            <a:pPr algn="r"/>
            <a:r>
              <a:rPr lang="de-DE" sz="1400">
                <a:solidFill>
                  <a:srgbClr val="FF0000"/>
                </a:solidFill>
                <a:latin typeface="Rockwell" pitchFamily="18" charset="0"/>
              </a:rPr>
              <a:t>4x</a:t>
            </a:r>
          </a:p>
          <a:p>
            <a:pPr algn="r"/>
            <a:r>
              <a:rPr lang="de-DE" sz="1400">
                <a:solidFill>
                  <a:srgbClr val="FF0000"/>
                </a:solidFill>
                <a:latin typeface="Rockwell" pitchFamily="18" charset="0"/>
              </a:rPr>
              <a:t>8x</a:t>
            </a:r>
          </a:p>
          <a:p>
            <a:pPr algn="r"/>
            <a:r>
              <a:rPr lang="de-DE" sz="1400">
                <a:solidFill>
                  <a:srgbClr val="FF0000"/>
                </a:solidFill>
                <a:latin typeface="Rockwell" pitchFamily="18" charset="0"/>
              </a:rPr>
              <a:t>10x</a:t>
            </a:r>
          </a:p>
          <a:p>
            <a:pPr algn="r"/>
            <a:r>
              <a:rPr lang="de-DE" sz="1400">
                <a:solidFill>
                  <a:srgbClr val="FF0000"/>
                </a:solidFill>
                <a:latin typeface="Rockwell" pitchFamily="18" charset="0"/>
              </a:rPr>
              <a:t>100x</a:t>
            </a:r>
          </a:p>
          <a:p>
            <a:pPr algn="r"/>
            <a:r>
              <a:rPr lang="de-DE" sz="1400">
                <a:solidFill>
                  <a:srgbClr val="FF0000"/>
                </a:solidFill>
                <a:latin typeface="Rockwell" pitchFamily="18" charset="0"/>
              </a:rPr>
              <a:t>1000x</a:t>
            </a:r>
          </a:p>
          <a:p>
            <a:pPr algn="r"/>
            <a:r>
              <a:rPr lang="de-DE" sz="1400">
                <a:solidFill>
                  <a:srgbClr val="FF0000"/>
                </a:solidFill>
                <a:latin typeface="Rockwell" pitchFamily="18" charset="0"/>
              </a:rPr>
              <a:t>10,000x</a:t>
            </a:r>
            <a:endParaRPr lang="en-US" sz="1400">
              <a:solidFill>
                <a:srgbClr val="FF0000"/>
              </a:solidFill>
              <a:latin typeface="Rockwell" pitchFamily="18" charset="0"/>
            </a:endParaRPr>
          </a:p>
        </p:txBody>
      </p:sp>
      <p:sp>
        <p:nvSpPr>
          <p:cNvPr id="1018885" name="Text Box 5"/>
          <p:cNvSpPr txBox="1">
            <a:spLocks noChangeArrowheads="1"/>
          </p:cNvSpPr>
          <p:nvPr/>
        </p:nvSpPr>
        <p:spPr bwMode="auto">
          <a:xfrm>
            <a:off x="577850" y="3544888"/>
            <a:ext cx="884238" cy="1581150"/>
          </a:xfrm>
          <a:prstGeom prst="rect">
            <a:avLst/>
          </a:prstGeom>
          <a:noFill/>
          <a:ln w="12700" cap="sq">
            <a:noFill/>
            <a:miter lim="800000"/>
            <a:headEnd type="none" w="sm" len="sm"/>
            <a:tailEnd type="none" w="sm" len="sm"/>
          </a:ln>
        </p:spPr>
        <p:txBody>
          <a:bodyPr>
            <a:spAutoFit/>
          </a:bodyPr>
          <a:lstStyle/>
          <a:p>
            <a:pPr algn="r"/>
            <a:r>
              <a:rPr lang="en-US" sz="1400">
                <a:solidFill>
                  <a:srgbClr val="FF0000"/>
                </a:solidFill>
                <a:latin typeface="Rockwell" pitchFamily="18" charset="0"/>
              </a:rPr>
              <a:t>3 dB</a:t>
            </a:r>
            <a:endParaRPr lang="de-DE" sz="1400">
              <a:solidFill>
                <a:srgbClr val="FF0000"/>
              </a:solidFill>
              <a:latin typeface="Rockwell" pitchFamily="18" charset="0"/>
            </a:endParaRPr>
          </a:p>
          <a:p>
            <a:pPr algn="r"/>
            <a:r>
              <a:rPr lang="de-DE" sz="1400">
                <a:solidFill>
                  <a:srgbClr val="FF0000"/>
                </a:solidFill>
                <a:latin typeface="Rockwell" pitchFamily="18" charset="0"/>
              </a:rPr>
              <a:t>6 dB</a:t>
            </a:r>
          </a:p>
          <a:p>
            <a:pPr algn="r"/>
            <a:r>
              <a:rPr lang="de-DE" sz="1400">
                <a:solidFill>
                  <a:srgbClr val="FF0000"/>
                </a:solidFill>
                <a:latin typeface="Rockwell" pitchFamily="18" charset="0"/>
              </a:rPr>
              <a:t>9 dB</a:t>
            </a:r>
          </a:p>
          <a:p>
            <a:pPr algn="r"/>
            <a:r>
              <a:rPr lang="de-DE" sz="1400">
                <a:solidFill>
                  <a:srgbClr val="FF0000"/>
                </a:solidFill>
                <a:latin typeface="Rockwell" pitchFamily="18" charset="0"/>
              </a:rPr>
              <a:t>10 dB</a:t>
            </a:r>
          </a:p>
          <a:p>
            <a:pPr algn="r"/>
            <a:r>
              <a:rPr lang="de-DE" sz="1400">
                <a:solidFill>
                  <a:srgbClr val="FF0000"/>
                </a:solidFill>
                <a:latin typeface="Rockwell" pitchFamily="18" charset="0"/>
              </a:rPr>
              <a:t>20 dB</a:t>
            </a:r>
          </a:p>
          <a:p>
            <a:pPr algn="r"/>
            <a:r>
              <a:rPr lang="de-DE" sz="1400">
                <a:solidFill>
                  <a:srgbClr val="FF0000"/>
                </a:solidFill>
                <a:latin typeface="Rockwell" pitchFamily="18" charset="0"/>
              </a:rPr>
              <a:t>30 dB</a:t>
            </a:r>
          </a:p>
          <a:p>
            <a:pPr algn="r"/>
            <a:r>
              <a:rPr lang="de-DE" sz="1400">
                <a:solidFill>
                  <a:srgbClr val="FF0000"/>
                </a:solidFill>
                <a:latin typeface="Rockwell" pitchFamily="18" charset="0"/>
              </a:rPr>
              <a:t>40 dB</a:t>
            </a:r>
            <a:endParaRPr lang="en-US" sz="1400">
              <a:solidFill>
                <a:srgbClr val="FF0000"/>
              </a:solidFill>
              <a:latin typeface="Rockwell" pitchFamily="18" charset="0"/>
            </a:endParaRPr>
          </a:p>
        </p:txBody>
      </p:sp>
      <p:sp>
        <p:nvSpPr>
          <p:cNvPr id="1018887" name="Text Box 7"/>
          <p:cNvSpPr txBox="1">
            <a:spLocks noChangeArrowheads="1"/>
          </p:cNvSpPr>
          <p:nvPr/>
        </p:nvSpPr>
        <p:spPr bwMode="auto">
          <a:xfrm>
            <a:off x="2382838" y="3544888"/>
            <a:ext cx="1420812" cy="1581150"/>
          </a:xfrm>
          <a:prstGeom prst="rect">
            <a:avLst/>
          </a:prstGeom>
          <a:noFill/>
          <a:ln w="12700" cap="sq">
            <a:noFill/>
            <a:miter lim="800000"/>
            <a:headEnd type="none" w="sm" len="sm"/>
            <a:tailEnd type="none" w="sm" len="sm"/>
          </a:ln>
        </p:spPr>
        <p:txBody>
          <a:bodyPr>
            <a:spAutoFit/>
          </a:bodyPr>
          <a:lstStyle/>
          <a:p>
            <a:r>
              <a:rPr lang="en-US" sz="1400">
                <a:solidFill>
                  <a:srgbClr val="FF0000"/>
                </a:solidFill>
                <a:latin typeface="Rockwell" pitchFamily="18" charset="0"/>
              </a:rPr>
              <a:t>Power change</a:t>
            </a:r>
          </a:p>
          <a:p>
            <a:r>
              <a:rPr lang="en-US" sz="1400">
                <a:solidFill>
                  <a:srgbClr val="FF0000"/>
                </a:solidFill>
                <a:latin typeface="Rockwell" pitchFamily="18" charset="0"/>
              </a:rPr>
              <a:t>Power change</a:t>
            </a:r>
          </a:p>
          <a:p>
            <a:r>
              <a:rPr lang="en-US" sz="1400">
                <a:solidFill>
                  <a:srgbClr val="FF0000"/>
                </a:solidFill>
                <a:latin typeface="Rockwell" pitchFamily="18" charset="0"/>
              </a:rPr>
              <a:t>Power change</a:t>
            </a:r>
          </a:p>
          <a:p>
            <a:r>
              <a:rPr lang="en-US" sz="1400">
                <a:solidFill>
                  <a:srgbClr val="FF0000"/>
                </a:solidFill>
                <a:latin typeface="Rockwell" pitchFamily="18" charset="0"/>
              </a:rPr>
              <a:t>Power change</a:t>
            </a:r>
          </a:p>
          <a:p>
            <a:r>
              <a:rPr lang="en-US" sz="1400">
                <a:solidFill>
                  <a:srgbClr val="FF0000"/>
                </a:solidFill>
                <a:latin typeface="Rockwell" pitchFamily="18" charset="0"/>
              </a:rPr>
              <a:t>Power change</a:t>
            </a:r>
          </a:p>
          <a:p>
            <a:r>
              <a:rPr lang="en-US" sz="1400">
                <a:solidFill>
                  <a:srgbClr val="FF0000"/>
                </a:solidFill>
                <a:latin typeface="Rockwell" pitchFamily="18" charset="0"/>
              </a:rPr>
              <a:t>Power change</a:t>
            </a:r>
          </a:p>
          <a:p>
            <a:r>
              <a:rPr lang="en-US" sz="1400">
                <a:solidFill>
                  <a:srgbClr val="FF0000"/>
                </a:solidFill>
                <a:latin typeface="Rockwell" pitchFamily="18" charset="0"/>
              </a:rPr>
              <a:t>Power change</a:t>
            </a:r>
          </a:p>
        </p:txBody>
      </p:sp>
      <p:sp>
        <p:nvSpPr>
          <p:cNvPr id="1018888" name="Text Box 8"/>
          <p:cNvSpPr txBox="1">
            <a:spLocks noChangeArrowheads="1"/>
          </p:cNvSpPr>
          <p:nvPr/>
        </p:nvSpPr>
        <p:spPr bwMode="auto">
          <a:xfrm>
            <a:off x="808038" y="3275013"/>
            <a:ext cx="353377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u="sng">
                <a:solidFill>
                  <a:srgbClr val="FF0000"/>
                </a:solidFill>
                <a:latin typeface="Rockwell" pitchFamily="18" charset="0"/>
              </a:rPr>
              <a:t>   dB                Power Change</a:t>
            </a:r>
            <a:r>
              <a:rPr lang="en-US" sz="1600" u="sng">
                <a:latin typeface="Rockwell" pitchFamily="18" charset="0"/>
              </a:rPr>
              <a:t> </a:t>
            </a:r>
          </a:p>
        </p:txBody>
      </p:sp>
      <p:pic>
        <p:nvPicPr>
          <p:cNvPr id="1018884" name="Picture 4" descr="Q p145"/>
          <p:cNvPicPr>
            <a:picLocks noChangeAspect="1" noChangeArrowheads="1"/>
          </p:cNvPicPr>
          <p:nvPr/>
        </p:nvPicPr>
        <p:blipFill>
          <a:blip r:embed="rId2" cstate="print"/>
          <a:srcRect/>
          <a:stretch>
            <a:fillRect/>
          </a:stretch>
        </p:blipFill>
        <p:spPr bwMode="auto">
          <a:xfrm>
            <a:off x="4533900" y="3352800"/>
            <a:ext cx="4111625" cy="1770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09027">
                                            <p:txEl>
                                              <p:pRg st="0" end="0"/>
                                            </p:txEl>
                                          </p:spTgt>
                                        </p:tgtEl>
                                        <p:attrNameLst>
                                          <p:attrName>style.visibility</p:attrName>
                                        </p:attrNameLst>
                                      </p:cBhvr>
                                      <p:to>
                                        <p:strVal val="visible"/>
                                      </p:to>
                                    </p:set>
                                    <p:animEffect transition="in" filter="wipe(up)">
                                      <p:cBhvr>
                                        <p:cTn id="7" dur="500"/>
                                        <p:tgtEl>
                                          <p:spTgt spid="1409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09027">
                                            <p:txEl>
                                              <p:pRg st="1" end="1"/>
                                            </p:txEl>
                                          </p:spTgt>
                                        </p:tgtEl>
                                        <p:attrNameLst>
                                          <p:attrName>style.visibility</p:attrName>
                                        </p:attrNameLst>
                                      </p:cBhvr>
                                      <p:to>
                                        <p:strVal val="visible"/>
                                      </p:to>
                                    </p:set>
                                    <p:animEffect transition="in" filter="wipe(left)">
                                      <p:cBhvr>
                                        <p:cTn id="12" dur="500"/>
                                        <p:tgtEl>
                                          <p:spTgt spid="1409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09027">
                                            <p:txEl>
                                              <p:pRg st="2" end="2"/>
                                            </p:txEl>
                                          </p:spTgt>
                                        </p:tgtEl>
                                        <p:attrNameLst>
                                          <p:attrName>style.visibility</p:attrName>
                                        </p:attrNameLst>
                                      </p:cBhvr>
                                      <p:to>
                                        <p:strVal val="visible"/>
                                      </p:to>
                                    </p:set>
                                    <p:animEffect transition="in" filter="wipe(left)">
                                      <p:cBhvr>
                                        <p:cTn id="17" dur="500"/>
                                        <p:tgtEl>
                                          <p:spTgt spid="14090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018886"/>
                                        </p:tgtEl>
                                        <p:attrNameLst>
                                          <p:attrName>style.visibility</p:attrName>
                                        </p:attrNameLst>
                                      </p:cBhvr>
                                      <p:to>
                                        <p:strVal val="visible"/>
                                      </p:to>
                                    </p:set>
                                    <p:anim calcmode="lin" valueType="num">
                                      <p:cBhvr additive="base">
                                        <p:cTn id="22" dur="500" fill="hold"/>
                                        <p:tgtEl>
                                          <p:spTgt spid="1018886"/>
                                        </p:tgtEl>
                                        <p:attrNameLst>
                                          <p:attrName>ppt_x</p:attrName>
                                        </p:attrNameLst>
                                      </p:cBhvr>
                                      <p:tavLst>
                                        <p:tav tm="0">
                                          <p:val>
                                            <p:strVal val="0-#ppt_w/2"/>
                                          </p:val>
                                        </p:tav>
                                        <p:tav tm="100000">
                                          <p:val>
                                            <p:strVal val="#ppt_x"/>
                                          </p:val>
                                        </p:tav>
                                      </p:tavLst>
                                    </p:anim>
                                    <p:anim calcmode="lin" valueType="num">
                                      <p:cBhvr additive="base">
                                        <p:cTn id="23" dur="500" fill="hold"/>
                                        <p:tgtEl>
                                          <p:spTgt spid="101888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18887"/>
                                        </p:tgtEl>
                                        <p:attrNameLst>
                                          <p:attrName>style.visibility</p:attrName>
                                        </p:attrNameLst>
                                      </p:cBhvr>
                                      <p:to>
                                        <p:strVal val="visible"/>
                                      </p:to>
                                    </p:set>
                                    <p:anim calcmode="lin" valueType="num">
                                      <p:cBhvr additive="base">
                                        <p:cTn id="26" dur="500" fill="hold"/>
                                        <p:tgtEl>
                                          <p:spTgt spid="1018887"/>
                                        </p:tgtEl>
                                        <p:attrNameLst>
                                          <p:attrName>ppt_x</p:attrName>
                                        </p:attrNameLst>
                                      </p:cBhvr>
                                      <p:tavLst>
                                        <p:tav tm="0">
                                          <p:val>
                                            <p:strVal val="0-#ppt_w/2"/>
                                          </p:val>
                                        </p:tav>
                                        <p:tav tm="100000">
                                          <p:val>
                                            <p:strVal val="#ppt_x"/>
                                          </p:val>
                                        </p:tav>
                                      </p:tavLst>
                                    </p:anim>
                                    <p:anim calcmode="lin" valueType="num">
                                      <p:cBhvr additive="base">
                                        <p:cTn id="27" dur="500" fill="hold"/>
                                        <p:tgtEl>
                                          <p:spTgt spid="101888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018885"/>
                                        </p:tgtEl>
                                        <p:attrNameLst>
                                          <p:attrName>style.visibility</p:attrName>
                                        </p:attrNameLst>
                                      </p:cBhvr>
                                      <p:to>
                                        <p:strVal val="visible"/>
                                      </p:to>
                                    </p:set>
                                    <p:anim calcmode="lin" valueType="num">
                                      <p:cBhvr additive="base">
                                        <p:cTn id="30" dur="500" fill="hold"/>
                                        <p:tgtEl>
                                          <p:spTgt spid="1018885"/>
                                        </p:tgtEl>
                                        <p:attrNameLst>
                                          <p:attrName>ppt_x</p:attrName>
                                        </p:attrNameLst>
                                      </p:cBhvr>
                                      <p:tavLst>
                                        <p:tav tm="0">
                                          <p:val>
                                            <p:strVal val="0-#ppt_w/2"/>
                                          </p:val>
                                        </p:tav>
                                        <p:tav tm="100000">
                                          <p:val>
                                            <p:strVal val="#ppt_x"/>
                                          </p:val>
                                        </p:tav>
                                      </p:tavLst>
                                    </p:anim>
                                    <p:anim calcmode="lin" valueType="num">
                                      <p:cBhvr additive="base">
                                        <p:cTn id="31" dur="500" fill="hold"/>
                                        <p:tgtEl>
                                          <p:spTgt spid="101888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018888"/>
                                        </p:tgtEl>
                                        <p:attrNameLst>
                                          <p:attrName>style.visibility</p:attrName>
                                        </p:attrNameLst>
                                      </p:cBhvr>
                                      <p:to>
                                        <p:strVal val="visible"/>
                                      </p:to>
                                    </p:set>
                                    <p:anim calcmode="lin" valueType="num">
                                      <p:cBhvr additive="base">
                                        <p:cTn id="34" dur="500" fill="hold"/>
                                        <p:tgtEl>
                                          <p:spTgt spid="1018888"/>
                                        </p:tgtEl>
                                        <p:attrNameLst>
                                          <p:attrName>ppt_x</p:attrName>
                                        </p:attrNameLst>
                                      </p:cBhvr>
                                      <p:tavLst>
                                        <p:tav tm="0">
                                          <p:val>
                                            <p:strVal val="0-#ppt_w/2"/>
                                          </p:val>
                                        </p:tav>
                                        <p:tav tm="100000">
                                          <p:val>
                                            <p:strVal val="#ppt_x"/>
                                          </p:val>
                                        </p:tav>
                                      </p:tavLst>
                                    </p:anim>
                                    <p:anim calcmode="lin" valueType="num">
                                      <p:cBhvr additive="base">
                                        <p:cTn id="35" dur="500" fill="hold"/>
                                        <p:tgtEl>
                                          <p:spTgt spid="1018888"/>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2" presetClass="entr" presetSubtype="2" fill="hold" nodeType="afterEffect">
                                  <p:stCondLst>
                                    <p:cond delay="0"/>
                                  </p:stCondLst>
                                  <p:childTnLst>
                                    <p:set>
                                      <p:cBhvr>
                                        <p:cTn id="38" dur="1" fill="hold">
                                          <p:stCondLst>
                                            <p:cond delay="0"/>
                                          </p:stCondLst>
                                        </p:cTn>
                                        <p:tgtEl>
                                          <p:spTgt spid="1018884"/>
                                        </p:tgtEl>
                                        <p:attrNameLst>
                                          <p:attrName>style.visibility</p:attrName>
                                        </p:attrNameLst>
                                      </p:cBhvr>
                                      <p:to>
                                        <p:strVal val="visible"/>
                                      </p:to>
                                    </p:set>
                                    <p:anim calcmode="lin" valueType="num">
                                      <p:cBhvr additive="base">
                                        <p:cTn id="39" dur="500" fill="hold"/>
                                        <p:tgtEl>
                                          <p:spTgt spid="1018884"/>
                                        </p:tgtEl>
                                        <p:attrNameLst>
                                          <p:attrName>ppt_x</p:attrName>
                                        </p:attrNameLst>
                                      </p:cBhvr>
                                      <p:tavLst>
                                        <p:tav tm="0">
                                          <p:val>
                                            <p:strVal val="1+#ppt_w/2"/>
                                          </p:val>
                                        </p:tav>
                                        <p:tav tm="100000">
                                          <p:val>
                                            <p:strVal val="#ppt_x"/>
                                          </p:val>
                                        </p:tav>
                                      </p:tavLst>
                                    </p:anim>
                                    <p:anim calcmode="lin" valueType="num">
                                      <p:cBhvr additive="base">
                                        <p:cTn id="40" dur="500" fill="hold"/>
                                        <p:tgtEl>
                                          <p:spTgt spid="1018884"/>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409027">
                                            <p:txEl>
                                              <p:pRg st="14" end="14"/>
                                            </p:txEl>
                                          </p:spTgt>
                                        </p:tgtEl>
                                        <p:attrNameLst>
                                          <p:attrName>style.visibility</p:attrName>
                                        </p:attrNameLst>
                                      </p:cBhvr>
                                      <p:to>
                                        <p:strVal val="visible"/>
                                      </p:to>
                                    </p:set>
                                    <p:animEffect transition="in" filter="wipe(left)">
                                      <p:cBhvr>
                                        <p:cTn id="45" dur="500"/>
                                        <p:tgtEl>
                                          <p:spTgt spid="1409027">
                                            <p:txEl>
                                              <p:pRg st="14" end="14"/>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nodeType="clickEffect">
                                  <p:stCondLst>
                                    <p:cond delay="0"/>
                                  </p:stCondLst>
                                  <p:childTnLst>
                                    <p:set>
                                      <p:cBhvr>
                                        <p:cTn id="49" dur="1" fill="hold">
                                          <p:stCondLst>
                                            <p:cond delay="0"/>
                                          </p:stCondLst>
                                        </p:cTn>
                                        <p:tgtEl>
                                          <p:spTgt spid="1409027">
                                            <p:txEl>
                                              <p:pRg st="15" end="15"/>
                                            </p:txEl>
                                          </p:spTgt>
                                        </p:tgtEl>
                                        <p:attrNameLst>
                                          <p:attrName>style.visibility</p:attrName>
                                        </p:attrNameLst>
                                      </p:cBhvr>
                                      <p:to>
                                        <p:strVal val="visible"/>
                                      </p:to>
                                    </p:set>
                                    <p:animEffect transition="in" filter="wipe(down)">
                                      <p:cBhvr>
                                        <p:cTn id="50" dur="500"/>
                                        <p:tgtEl>
                                          <p:spTgt spid="140902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6" grpId="0"/>
      <p:bldP spid="1018885" grpId="0"/>
      <p:bldP spid="1018887" grpId="0"/>
      <p:bldP spid="1018888"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Number Placeholder 5"/>
          <p:cNvSpPr>
            <a:spLocks noGrp="1"/>
          </p:cNvSpPr>
          <p:nvPr>
            <p:ph type="sldNum" sz="quarter" idx="12"/>
          </p:nvPr>
        </p:nvSpPr>
        <p:spPr>
          <a:noFill/>
          <a:ln>
            <a:miter lim="800000"/>
            <a:headEnd/>
            <a:tailEnd/>
          </a:ln>
        </p:spPr>
        <p:txBody>
          <a:bodyPr/>
          <a:lstStyle/>
          <a:p>
            <a:fld id="{8CC80C7D-6DAE-46FB-BCCF-FFD3A4606A85}" type="slidenum">
              <a:rPr lang="en-US"/>
              <a:pPr/>
              <a:t>249</a:t>
            </a:fld>
            <a:endParaRPr lang="en-US"/>
          </a:p>
        </p:txBody>
      </p:sp>
      <p:sp>
        <p:nvSpPr>
          <p:cNvPr id="257027" name="Rectangle 2"/>
          <p:cNvSpPr>
            <a:spLocks noGrp="1" noChangeArrowheads="1"/>
          </p:cNvSpPr>
          <p:nvPr>
            <p:ph type="title"/>
          </p:nvPr>
        </p:nvSpPr>
        <p:spPr>
          <a:xfrm>
            <a:off x="231775" y="471488"/>
            <a:ext cx="8912225" cy="614362"/>
          </a:xfrm>
        </p:spPr>
        <p:txBody>
          <a:bodyPr/>
          <a:lstStyle/>
          <a:p>
            <a:pPr eaLnBrk="1" hangingPunct="1"/>
            <a:r>
              <a:rPr lang="en-US" sz="2200" b="1" smtClean="0">
                <a:latin typeface="Rockwell" pitchFamily="18" charset="0"/>
              </a:rPr>
              <a:t>T5C: </a:t>
            </a:r>
            <a:r>
              <a:rPr lang="en-US" sz="1600" b="1" smtClean="0"/>
              <a:t>	Electronic principles; capacitance, inductance, current flow in circuits, 	alternating current, definition of RF, power calculations</a:t>
            </a:r>
          </a:p>
        </p:txBody>
      </p:sp>
      <p:sp>
        <p:nvSpPr>
          <p:cNvPr id="1410051" name="Rectangle 3"/>
          <p:cNvSpPr>
            <a:spLocks noGrp="1" noChangeArrowheads="1"/>
          </p:cNvSpPr>
          <p:nvPr>
            <p:ph type="body" idx="1"/>
          </p:nvPr>
        </p:nvSpPr>
        <p:spPr/>
        <p:txBody>
          <a:bodyPr/>
          <a:lstStyle/>
          <a:p>
            <a:pPr lvl="1" eaLnBrk="1" hangingPunct="1"/>
            <a:r>
              <a:rPr lang="en-US" sz="1200" smtClean="0">
                <a:latin typeface="Rockwell" pitchFamily="18" charset="0"/>
              </a:rPr>
              <a:t>T5C1</a:t>
            </a:r>
            <a:r>
              <a:rPr lang="en-US" sz="2000" smtClean="0">
                <a:latin typeface="Rockwell" pitchFamily="18" charset="0"/>
              </a:rPr>
              <a:t>  The ability to store energy in an electric field is called capacitance.</a:t>
            </a:r>
          </a:p>
          <a:p>
            <a:pPr lvl="1" eaLnBrk="1" hangingPunct="1"/>
            <a:endParaRPr lang="en-US" sz="2000" smtClean="0">
              <a:latin typeface="Rockwell" pitchFamily="18" charset="0"/>
            </a:endParaRPr>
          </a:p>
          <a:p>
            <a:pPr lvl="1" eaLnBrk="1" hangingPunct="1"/>
            <a:r>
              <a:rPr lang="en-US" sz="1200" smtClean="0">
                <a:latin typeface="Rockwell" pitchFamily="18" charset="0"/>
              </a:rPr>
              <a:t>T5C2</a:t>
            </a:r>
            <a:r>
              <a:rPr lang="en-US" sz="2000" smtClean="0">
                <a:latin typeface="Rockwell" pitchFamily="18" charset="0"/>
              </a:rPr>
              <a:t>  The basic unit of capacitance is the farad.</a:t>
            </a:r>
          </a:p>
          <a:p>
            <a:pPr lvl="1" eaLnBrk="1" hangingPunct="1"/>
            <a:endParaRPr lang="en-US" sz="2000" smtClean="0">
              <a:latin typeface="Rockwell" pitchFamily="18" charset="0"/>
            </a:endParaRPr>
          </a:p>
          <a:p>
            <a:pPr lvl="1" eaLnBrk="1" hangingPunct="1"/>
            <a:r>
              <a:rPr lang="en-US" sz="1200" smtClean="0">
                <a:latin typeface="Rockwell" pitchFamily="18" charset="0"/>
              </a:rPr>
              <a:t>T5C3</a:t>
            </a:r>
            <a:r>
              <a:rPr lang="en-US" sz="2000" smtClean="0">
                <a:latin typeface="Rockwell" pitchFamily="18" charset="0"/>
              </a:rPr>
              <a:t>  The ability to store energy in a magnetic field is called inductance.</a:t>
            </a:r>
          </a:p>
          <a:p>
            <a:pPr lvl="1" eaLnBrk="1" hangingPunct="1"/>
            <a:endParaRPr lang="en-US" sz="2000" smtClean="0">
              <a:latin typeface="Rockwell" pitchFamily="18" charset="0"/>
            </a:endParaRPr>
          </a:p>
          <a:p>
            <a:pPr lvl="1" eaLnBrk="1" hangingPunct="1"/>
            <a:endParaRPr lang="en-US" sz="400" smtClean="0">
              <a:latin typeface="Rockwell" pitchFamily="18" charset="0"/>
            </a:endParaRPr>
          </a:p>
          <a:p>
            <a:pPr lvl="1" eaLnBrk="1" hangingPunct="1"/>
            <a:r>
              <a:rPr lang="en-US" sz="1200" smtClean="0">
                <a:latin typeface="Rockwell" pitchFamily="18" charset="0"/>
              </a:rPr>
              <a:t>T5C4</a:t>
            </a:r>
            <a:r>
              <a:rPr lang="en-US" sz="2000" smtClean="0">
                <a:latin typeface="Rockwell" pitchFamily="18" charset="0"/>
              </a:rPr>
              <a:t>  The basic unit of inductance is the henry.</a:t>
            </a:r>
          </a:p>
          <a:p>
            <a:pPr lvl="1" eaLnBrk="1" hangingPunct="1"/>
            <a:endParaRPr lang="en-US" sz="2000" smtClean="0">
              <a:latin typeface="Rockwell" pitchFamily="18" charset="0"/>
            </a:endParaRPr>
          </a:p>
          <a:p>
            <a:pPr lvl="1" eaLnBrk="1" hangingPunct="1"/>
            <a:r>
              <a:rPr lang="en-US" sz="1200" smtClean="0">
                <a:latin typeface="Rockwell" pitchFamily="18" charset="0"/>
              </a:rPr>
              <a:t>T5C5</a:t>
            </a:r>
            <a:r>
              <a:rPr lang="en-US" sz="2000" smtClean="0">
                <a:latin typeface="Rockwell" pitchFamily="18" charset="0"/>
              </a:rPr>
              <a:t>  Hertz is the unit of frequency.</a:t>
            </a:r>
          </a:p>
          <a:p>
            <a:pPr lvl="1" eaLnBrk="1" hangingPunct="1">
              <a:buFontTx/>
              <a:buNone/>
            </a:pPr>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10051">
                                            <p:txEl>
                                              <p:pRg st="0" end="0"/>
                                            </p:txEl>
                                          </p:spTgt>
                                        </p:tgtEl>
                                        <p:attrNameLst>
                                          <p:attrName>style.visibility</p:attrName>
                                        </p:attrNameLst>
                                      </p:cBhvr>
                                      <p:to>
                                        <p:strVal val="visible"/>
                                      </p:to>
                                    </p:set>
                                    <p:animEffect transition="in" filter="wipe(up)">
                                      <p:cBhvr>
                                        <p:cTn id="7" dur="500"/>
                                        <p:tgtEl>
                                          <p:spTgt spid="1410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10051">
                                            <p:txEl>
                                              <p:pRg st="2" end="2"/>
                                            </p:txEl>
                                          </p:spTgt>
                                        </p:tgtEl>
                                        <p:attrNameLst>
                                          <p:attrName>style.visibility</p:attrName>
                                        </p:attrNameLst>
                                      </p:cBhvr>
                                      <p:to>
                                        <p:strVal val="visible"/>
                                      </p:to>
                                    </p:set>
                                    <p:animEffect transition="in" filter="wipe(left)">
                                      <p:cBhvr>
                                        <p:cTn id="12" dur="500"/>
                                        <p:tgtEl>
                                          <p:spTgt spid="141005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10051">
                                            <p:txEl>
                                              <p:pRg st="4" end="4"/>
                                            </p:txEl>
                                          </p:spTgt>
                                        </p:tgtEl>
                                        <p:attrNameLst>
                                          <p:attrName>style.visibility</p:attrName>
                                        </p:attrNameLst>
                                      </p:cBhvr>
                                      <p:to>
                                        <p:strVal val="visible"/>
                                      </p:to>
                                    </p:set>
                                    <p:animEffect transition="in" filter="wipe(left)">
                                      <p:cBhvr>
                                        <p:cTn id="17" dur="500"/>
                                        <p:tgtEl>
                                          <p:spTgt spid="141005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410051">
                                            <p:txEl>
                                              <p:pRg st="7" end="7"/>
                                            </p:txEl>
                                          </p:spTgt>
                                        </p:tgtEl>
                                        <p:attrNameLst>
                                          <p:attrName>style.visibility</p:attrName>
                                        </p:attrNameLst>
                                      </p:cBhvr>
                                      <p:to>
                                        <p:strVal val="visible"/>
                                      </p:to>
                                    </p:set>
                                    <p:animEffect transition="in" filter="wipe(left)">
                                      <p:cBhvr>
                                        <p:cTn id="22" dur="500"/>
                                        <p:tgtEl>
                                          <p:spTgt spid="1410051">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410051">
                                            <p:txEl>
                                              <p:pRg st="9" end="9"/>
                                            </p:txEl>
                                          </p:spTgt>
                                        </p:tgtEl>
                                        <p:attrNameLst>
                                          <p:attrName>style.visibility</p:attrName>
                                        </p:attrNameLst>
                                      </p:cBhvr>
                                      <p:to>
                                        <p:strVal val="visible"/>
                                      </p:to>
                                    </p:set>
                                    <p:animEffect transition="in" filter="wipe(down)">
                                      <p:cBhvr>
                                        <p:cTn id="27" dur="500"/>
                                        <p:tgtEl>
                                          <p:spTgt spid="14100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a:ln>
            <a:miter lim="800000"/>
            <a:headEnd/>
            <a:tailEnd/>
          </a:ln>
        </p:spPr>
        <p:txBody>
          <a:bodyPr/>
          <a:lstStyle/>
          <a:p>
            <a:fld id="{C7C7BA78-841C-4B74-B491-E92B99DBE396}" type="slidenum">
              <a:rPr lang="en-US"/>
              <a:pPr/>
              <a:t>25</a:t>
            </a:fld>
            <a:endParaRPr lang="en-US"/>
          </a:p>
        </p:txBody>
      </p:sp>
      <p:sp>
        <p:nvSpPr>
          <p:cNvPr id="27651" name="Rectangle 2"/>
          <p:cNvSpPr>
            <a:spLocks noGrp="1" noChangeArrowheads="1"/>
          </p:cNvSpPr>
          <p:nvPr>
            <p:ph type="title"/>
          </p:nvPr>
        </p:nvSpPr>
        <p:spPr>
          <a:xfrm>
            <a:off x="0" y="509588"/>
            <a:ext cx="9026525" cy="654050"/>
          </a:xfrm>
        </p:spPr>
        <p:txBody>
          <a:bodyPr/>
          <a:lstStyle/>
          <a:p>
            <a:pPr eaLnBrk="1" hangingPunct="1"/>
            <a:r>
              <a:rPr lang="en-US" sz="2600" b="1" smtClean="0">
                <a:latin typeface="Rockwell" pitchFamily="18" charset="0"/>
              </a:rPr>
              <a:t>T1E:</a:t>
            </a:r>
            <a:r>
              <a:rPr lang="en-US" sz="1600" b="1" smtClean="0">
                <a:latin typeface="Rockwell" pitchFamily="18" charset="0"/>
              </a:rPr>
              <a:t> 	</a:t>
            </a:r>
            <a:r>
              <a:rPr lang="en-US" sz="1800" b="1" smtClean="0"/>
              <a:t>Control operator and control types; control operator required, eligibility, 	designation of control operator, privileges and duties, control point, 	local, automatic and remote control, location of control operator.</a:t>
            </a:r>
          </a:p>
        </p:txBody>
      </p:sp>
      <p:sp>
        <p:nvSpPr>
          <p:cNvPr id="493571" name="Rectangle 3"/>
          <p:cNvSpPr>
            <a:spLocks noGrp="1" noChangeArrowheads="1"/>
          </p:cNvSpPr>
          <p:nvPr>
            <p:ph type="body" idx="1"/>
          </p:nvPr>
        </p:nvSpPr>
        <p:spPr>
          <a:xfrm>
            <a:off x="0" y="1508125"/>
            <a:ext cx="9026525" cy="5184775"/>
          </a:xfrm>
        </p:spPr>
        <p:txBody>
          <a:bodyPr/>
          <a:lstStyle/>
          <a:p>
            <a:pPr lvl="1" eaLnBrk="1" hangingPunct="1"/>
            <a:r>
              <a:rPr lang="en-US" sz="1200" smtClean="0">
                <a:latin typeface="Rockwell" pitchFamily="18" charset="0"/>
              </a:rPr>
              <a:t>T1E5</a:t>
            </a:r>
            <a:r>
              <a:rPr lang="en-US" sz="1600" smtClean="0">
                <a:latin typeface="Rockwell" pitchFamily="18" charset="0"/>
              </a:rPr>
              <a:t> </a:t>
            </a:r>
            <a:r>
              <a:rPr lang="en-US" sz="2000" smtClean="0">
                <a:latin typeface="Rockwell" pitchFamily="18" charset="0"/>
              </a:rPr>
              <a:t>  The location at which the control operator function is performed is considered the amateur station control point.</a:t>
            </a:r>
          </a:p>
          <a:p>
            <a:pPr eaLnBrk="1" hangingPunct="1">
              <a:buFont typeface="Symbol" pitchFamily="18" charset="2"/>
              <a:buChar char=""/>
            </a:pPr>
            <a:endParaRPr lang="en-US" sz="2800" smtClean="0">
              <a:latin typeface="Rockwell" pitchFamily="18" charset="0"/>
            </a:endParaRPr>
          </a:p>
          <a:p>
            <a:pPr eaLnBrk="1" hangingPunct="1">
              <a:buFont typeface="Symbol" pitchFamily="18" charset="2"/>
              <a:buChar char=""/>
            </a:pPr>
            <a:endParaRPr lang="en-US" sz="2800" smtClean="0">
              <a:latin typeface="Rockwell" pitchFamily="18" charset="0"/>
            </a:endParaRPr>
          </a:p>
          <a:p>
            <a:pPr eaLnBrk="1" hangingPunct="1">
              <a:buFont typeface="Symbol" pitchFamily="18" charset="2"/>
              <a:buChar char=""/>
            </a:pPr>
            <a:endParaRPr lang="en-US" sz="3600" smtClean="0">
              <a:latin typeface="Rockwell" pitchFamily="18" charset="0"/>
            </a:endParaRPr>
          </a:p>
          <a:p>
            <a:pPr eaLnBrk="1" hangingPunct="1">
              <a:buFont typeface="Symbol" pitchFamily="18" charset="2"/>
              <a:buChar char=""/>
            </a:pPr>
            <a:endParaRPr lang="en-US" sz="3600" smtClean="0">
              <a:latin typeface="Rockwell" pitchFamily="18" charset="0"/>
            </a:endParaRPr>
          </a:p>
          <a:p>
            <a:pPr eaLnBrk="1" hangingPunct="1">
              <a:buFont typeface="Symbol" pitchFamily="18" charset="2"/>
              <a:buChar char=""/>
            </a:pPr>
            <a:endParaRPr lang="en-US" sz="1800" smtClean="0">
              <a:latin typeface="Rockwell" pitchFamily="18" charset="0"/>
            </a:endParaRPr>
          </a:p>
          <a:p>
            <a:pPr lvl="1" eaLnBrk="1" hangingPunct="1">
              <a:buFont typeface="Symbol" pitchFamily="18" charset="2"/>
              <a:buChar char=""/>
            </a:pPr>
            <a:endParaRPr lang="en-US" sz="1400" smtClean="0">
              <a:latin typeface="Rockwell" pitchFamily="18" charset="0"/>
            </a:endParaRPr>
          </a:p>
          <a:p>
            <a:pPr lvl="1" eaLnBrk="1" hangingPunct="1">
              <a:buFont typeface="Symbol" pitchFamily="18" charset="2"/>
              <a:buChar char=""/>
            </a:pPr>
            <a:endParaRPr lang="en-US" sz="1400" smtClean="0">
              <a:latin typeface="Rockwell" pitchFamily="18" charset="0"/>
            </a:endParaRPr>
          </a:p>
          <a:p>
            <a:pPr lvl="1" eaLnBrk="1" hangingPunct="1">
              <a:buFont typeface="Symbol" pitchFamily="18" charset="2"/>
              <a:buChar char=""/>
            </a:pPr>
            <a:endParaRPr lang="en-US" sz="1400" smtClean="0">
              <a:latin typeface="Rockwell" pitchFamily="18" charset="0"/>
            </a:endParaRPr>
          </a:p>
          <a:p>
            <a:pPr lvl="1" eaLnBrk="1" hangingPunct="1">
              <a:buFont typeface="Symbol" pitchFamily="18" charset="2"/>
              <a:buChar char=""/>
            </a:pPr>
            <a:endParaRPr lang="en-US" sz="1400" smtClean="0">
              <a:latin typeface="Rockwell" pitchFamily="18" charset="0"/>
            </a:endParaRPr>
          </a:p>
          <a:p>
            <a:pPr eaLnBrk="1" hangingPunct="1">
              <a:buFont typeface="Symbol" pitchFamily="18" charset="2"/>
              <a:buChar char=""/>
            </a:pPr>
            <a:endParaRPr lang="en-US" sz="3600" smtClean="0">
              <a:latin typeface="Rockwell" pitchFamily="18" charset="0"/>
            </a:endParaRPr>
          </a:p>
        </p:txBody>
      </p:sp>
      <p:sp>
        <p:nvSpPr>
          <p:cNvPr id="493573" name="Text Box 5"/>
          <p:cNvSpPr txBox="1">
            <a:spLocks noChangeArrowheads="1"/>
          </p:cNvSpPr>
          <p:nvPr/>
        </p:nvSpPr>
        <p:spPr bwMode="auto">
          <a:xfrm>
            <a:off x="1768475" y="3736975"/>
            <a:ext cx="3148013" cy="1190625"/>
          </a:xfrm>
          <a:prstGeom prst="rect">
            <a:avLst/>
          </a:prstGeom>
          <a:noFill/>
          <a:ln w="12700" cap="sq">
            <a:noFill/>
            <a:miter lim="800000"/>
            <a:headEnd type="none" w="sm" len="sm"/>
            <a:tailEnd type="none" w="sm" len="sm"/>
          </a:ln>
          <a:effectLst/>
        </p:spPr>
        <p:txBody>
          <a:bodyPr>
            <a:spAutoFit/>
          </a:bodyPr>
          <a:lstStyle/>
          <a:p>
            <a:pPr algn="r">
              <a:spcBef>
                <a:spcPct val="50000"/>
              </a:spcBef>
            </a:pPr>
            <a:r>
              <a:rPr lang="en-US">
                <a:solidFill>
                  <a:srgbClr val="FF0000"/>
                </a:solidFill>
                <a:latin typeface="Rockwell" pitchFamily="18" charset="0"/>
              </a:rPr>
              <a:t>The control point is the spot where you have complete capability to turn your equipment on or off.</a:t>
            </a:r>
          </a:p>
        </p:txBody>
      </p:sp>
      <p:pic>
        <p:nvPicPr>
          <p:cNvPr id="493575" name="Picture 7" descr="K3DIO Shack"/>
          <p:cNvPicPr>
            <a:picLocks noChangeAspect="1" noChangeArrowheads="1"/>
          </p:cNvPicPr>
          <p:nvPr/>
        </p:nvPicPr>
        <p:blipFill>
          <a:blip r:embed="rId2" cstate="print"/>
          <a:srcRect/>
          <a:stretch>
            <a:fillRect/>
          </a:stretch>
        </p:blipFill>
        <p:spPr bwMode="auto">
          <a:xfrm>
            <a:off x="5110163" y="2430463"/>
            <a:ext cx="3122612" cy="4186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93571">
                                            <p:txEl>
                                              <p:pRg st="0" end="0"/>
                                            </p:txEl>
                                          </p:spTgt>
                                        </p:tgtEl>
                                        <p:attrNameLst>
                                          <p:attrName>style.visibility</p:attrName>
                                        </p:attrNameLst>
                                      </p:cBhvr>
                                      <p:to>
                                        <p:strVal val="visible"/>
                                      </p:to>
                                    </p:set>
                                    <p:animEffect transition="in" filter="wipe(up)">
                                      <p:cBhvr>
                                        <p:cTn id="7" dur="500"/>
                                        <p:tgtEl>
                                          <p:spTgt spid="493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3573"/>
                                        </p:tgtEl>
                                        <p:attrNameLst>
                                          <p:attrName>style.visibility</p:attrName>
                                        </p:attrNameLst>
                                      </p:cBhvr>
                                      <p:to>
                                        <p:strVal val="visible"/>
                                      </p:to>
                                    </p:set>
                                    <p:anim calcmode="lin" valueType="num">
                                      <p:cBhvr additive="base">
                                        <p:cTn id="12" dur="500" fill="hold"/>
                                        <p:tgtEl>
                                          <p:spTgt spid="493573"/>
                                        </p:tgtEl>
                                        <p:attrNameLst>
                                          <p:attrName>ppt_x</p:attrName>
                                        </p:attrNameLst>
                                      </p:cBhvr>
                                      <p:tavLst>
                                        <p:tav tm="0">
                                          <p:val>
                                            <p:strVal val="#ppt_x"/>
                                          </p:val>
                                        </p:tav>
                                        <p:tav tm="100000">
                                          <p:val>
                                            <p:strVal val="#ppt_x"/>
                                          </p:val>
                                        </p:tav>
                                      </p:tavLst>
                                    </p:anim>
                                    <p:anim calcmode="lin" valueType="num">
                                      <p:cBhvr additive="base">
                                        <p:cTn id="13" dur="500" fill="hold"/>
                                        <p:tgtEl>
                                          <p:spTgt spid="493573"/>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493575"/>
                                        </p:tgtEl>
                                        <p:attrNameLst>
                                          <p:attrName>style.visibility</p:attrName>
                                        </p:attrNameLst>
                                      </p:cBhvr>
                                      <p:to>
                                        <p:strVal val="visible"/>
                                      </p:to>
                                    </p:set>
                                    <p:animEffect transition="in" filter="wipe(down)">
                                      <p:cBhvr>
                                        <p:cTn id="16" dur="500"/>
                                        <p:tgtEl>
                                          <p:spTgt spid="493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3"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3"/>
          <p:cNvSpPr>
            <a:spLocks noGrp="1"/>
          </p:cNvSpPr>
          <p:nvPr>
            <p:ph type="sldNum" sz="quarter" idx="12"/>
          </p:nvPr>
        </p:nvSpPr>
        <p:spPr>
          <a:noFill/>
          <a:ln>
            <a:miter lim="800000"/>
            <a:headEnd/>
            <a:tailEnd/>
          </a:ln>
        </p:spPr>
        <p:txBody>
          <a:bodyPr/>
          <a:lstStyle/>
          <a:p>
            <a:fld id="{A84BE5A4-E247-4E1C-80B2-0AAB242EC7AD}" type="slidenum">
              <a:rPr lang="en-US"/>
              <a:pPr/>
              <a:t>250</a:t>
            </a:fld>
            <a:endParaRPr lang="en-US"/>
          </a:p>
        </p:txBody>
      </p:sp>
      <p:sp>
        <p:nvSpPr>
          <p:cNvPr id="25805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EECDAE1-84B6-4878-98DF-29E95EAFCF3B}" type="slidenum">
              <a:rPr lang="en-US" sz="1400">
                <a:latin typeface="Times New Roman" pitchFamily="18" charset="0"/>
              </a:rPr>
              <a:pPr algn="r"/>
              <a:t>250</a:t>
            </a:fld>
            <a:endParaRPr lang="en-US" sz="1400">
              <a:latin typeface="Times New Roman" pitchFamily="18" charset="0"/>
            </a:endParaRPr>
          </a:p>
        </p:txBody>
      </p:sp>
      <p:sp>
        <p:nvSpPr>
          <p:cNvPr id="258052" name="Rectangle 2"/>
          <p:cNvSpPr>
            <a:spLocks noGrp="1" noChangeArrowheads="1"/>
          </p:cNvSpPr>
          <p:nvPr>
            <p:ph type="title" idx="4294967295"/>
          </p:nvPr>
        </p:nvSpPr>
        <p:spPr>
          <a:xfrm>
            <a:off x="155575" y="433388"/>
            <a:ext cx="8642350" cy="614362"/>
          </a:xfrm>
        </p:spPr>
        <p:txBody>
          <a:bodyPr/>
          <a:lstStyle/>
          <a:p>
            <a:pPr eaLnBrk="1" hangingPunct="1"/>
            <a:r>
              <a:rPr lang="en-US" sz="2200" b="1" smtClean="0">
                <a:latin typeface="Rockwell" pitchFamily="18" charset="0"/>
              </a:rPr>
              <a:t>T5C: </a:t>
            </a:r>
            <a:r>
              <a:rPr lang="en-US" sz="1600" b="1" smtClean="0"/>
              <a:t>	Electronic principles; capacitance, inductance, current flow in circuits, 	alternating current, definition of RF, power calculations</a:t>
            </a:r>
            <a:endParaRPr lang="en-US" sz="3200" b="1" smtClean="0">
              <a:latin typeface="Rockwell" pitchFamily="18" charset="0"/>
            </a:endParaRPr>
          </a:p>
        </p:txBody>
      </p:sp>
      <p:sp>
        <p:nvSpPr>
          <p:cNvPr id="648195" name="Rectangle 3"/>
          <p:cNvSpPr>
            <a:spLocks noGrp="1" noChangeArrowheads="1"/>
          </p:cNvSpPr>
          <p:nvPr>
            <p:ph type="body" idx="4294967295"/>
          </p:nvPr>
        </p:nvSpPr>
        <p:spPr>
          <a:xfrm>
            <a:off x="-382588" y="1508125"/>
            <a:ext cx="3189288" cy="3187700"/>
          </a:xfrm>
        </p:spPr>
        <p:txBody>
          <a:bodyPr/>
          <a:lstStyle/>
          <a:p>
            <a:pPr lvl="1" eaLnBrk="1" hangingPunct="1"/>
            <a:r>
              <a:rPr lang="en-US" sz="1200" smtClean="0">
                <a:latin typeface="Rockwell" pitchFamily="18" charset="0"/>
              </a:rPr>
              <a:t>T5C6</a:t>
            </a:r>
            <a:r>
              <a:rPr lang="en-US" sz="2000" smtClean="0">
                <a:latin typeface="Rockwell" pitchFamily="18" charset="0"/>
              </a:rPr>
              <a:t>  RF is the abbreviation that refers to </a:t>
            </a:r>
            <a:r>
              <a:rPr lang="en-US" sz="2000" b="1" smtClean="0">
                <a:latin typeface="Rockwell" pitchFamily="18" charset="0"/>
              </a:rPr>
              <a:t>r</a:t>
            </a:r>
            <a:r>
              <a:rPr lang="en-US" sz="2000" smtClean="0">
                <a:latin typeface="Rockwell" pitchFamily="18" charset="0"/>
              </a:rPr>
              <a:t>adio </a:t>
            </a:r>
            <a:r>
              <a:rPr lang="en-US" sz="2000" b="1" smtClean="0">
                <a:latin typeface="Rockwell" pitchFamily="18" charset="0"/>
              </a:rPr>
              <a:t>f</a:t>
            </a:r>
            <a:r>
              <a:rPr lang="en-US" sz="2000" smtClean="0">
                <a:latin typeface="Rockwell" pitchFamily="18" charset="0"/>
              </a:rPr>
              <a:t>requency signals of all types.</a:t>
            </a:r>
          </a:p>
          <a:p>
            <a:pPr eaLnBrk="1" hangingPunct="1"/>
            <a:endParaRPr lang="en-US" sz="2400" smtClean="0">
              <a:latin typeface="Rockwell" pitchFamily="18" charset="0"/>
            </a:endParaRPr>
          </a:p>
          <a:p>
            <a:pPr lvl="1" algn="ctr" eaLnBrk="1" hangingPunct="1"/>
            <a:r>
              <a:rPr lang="en-US" sz="1600" smtClean="0">
                <a:solidFill>
                  <a:srgbClr val="FF0000"/>
                </a:solidFill>
                <a:latin typeface="Rockwell" pitchFamily="18" charset="0"/>
              </a:rPr>
              <a:t>Term “RF” refers to </a:t>
            </a:r>
            <a:r>
              <a:rPr lang="en-US" sz="1600" b="1" smtClean="0">
                <a:solidFill>
                  <a:srgbClr val="FF0000"/>
                </a:solidFill>
                <a:latin typeface="Rockwell" pitchFamily="18" charset="0"/>
              </a:rPr>
              <a:t>r</a:t>
            </a:r>
            <a:r>
              <a:rPr lang="en-US" sz="1600" smtClean="0">
                <a:solidFill>
                  <a:srgbClr val="FF0000"/>
                </a:solidFill>
                <a:latin typeface="Rockwell" pitchFamily="18" charset="0"/>
              </a:rPr>
              <a:t>adio </a:t>
            </a:r>
            <a:r>
              <a:rPr lang="en-US" sz="1600" b="1" smtClean="0">
                <a:solidFill>
                  <a:srgbClr val="FF0000"/>
                </a:solidFill>
                <a:latin typeface="Rockwell" pitchFamily="18" charset="0"/>
              </a:rPr>
              <a:t>f</a:t>
            </a:r>
            <a:r>
              <a:rPr lang="en-US" sz="1600" smtClean="0">
                <a:solidFill>
                  <a:srgbClr val="FF0000"/>
                </a:solidFill>
                <a:latin typeface="Rockwell" pitchFamily="18" charset="0"/>
              </a:rPr>
              <a:t>requency</a:t>
            </a:r>
          </a:p>
          <a:p>
            <a:pPr lvl="1" eaLnBrk="1" hangingPunct="1"/>
            <a:endParaRPr lang="en-US" sz="2000" smtClean="0">
              <a:latin typeface="Rockwell" pitchFamily="18" charset="0"/>
            </a:endParaRPr>
          </a:p>
        </p:txBody>
      </p:sp>
      <p:pic>
        <p:nvPicPr>
          <p:cNvPr id="648196" name="Picture 4" descr="Q p54"/>
          <p:cNvPicPr>
            <a:picLocks noChangeAspect="1" noChangeArrowheads="1"/>
          </p:cNvPicPr>
          <p:nvPr/>
        </p:nvPicPr>
        <p:blipFill>
          <a:blip r:embed="rId2" cstate="print"/>
          <a:srcRect/>
          <a:stretch>
            <a:fillRect/>
          </a:stretch>
        </p:blipFill>
        <p:spPr bwMode="auto">
          <a:xfrm>
            <a:off x="2690813" y="1471613"/>
            <a:ext cx="6453187" cy="5386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48195">
                                            <p:txEl>
                                              <p:pRg st="0" end="0"/>
                                            </p:txEl>
                                          </p:spTgt>
                                        </p:tgtEl>
                                        <p:attrNameLst>
                                          <p:attrName>style.visibility</p:attrName>
                                        </p:attrNameLst>
                                      </p:cBhvr>
                                      <p:to>
                                        <p:strVal val="visible"/>
                                      </p:to>
                                    </p:set>
                                    <p:animEffect transition="in" filter="wipe(up)">
                                      <p:cBhvr>
                                        <p:cTn id="7" dur="500"/>
                                        <p:tgtEl>
                                          <p:spTgt spid="64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48195">
                                            <p:txEl>
                                              <p:pRg st="2" end="2"/>
                                            </p:txEl>
                                          </p:spTgt>
                                        </p:tgtEl>
                                        <p:attrNameLst>
                                          <p:attrName>style.visibility</p:attrName>
                                        </p:attrNameLst>
                                      </p:cBhvr>
                                      <p:to>
                                        <p:strVal val="visible"/>
                                      </p:to>
                                    </p:set>
                                    <p:animEffect transition="in" filter="wipe(left)">
                                      <p:cBhvr>
                                        <p:cTn id="12" dur="500"/>
                                        <p:tgtEl>
                                          <p:spTgt spid="6481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48196"/>
                                        </p:tgtEl>
                                        <p:attrNameLst>
                                          <p:attrName>style.visibility</p:attrName>
                                        </p:attrNameLst>
                                      </p:cBhvr>
                                      <p:to>
                                        <p:strVal val="visible"/>
                                      </p:to>
                                    </p:set>
                                    <p:animEffect transition="in" filter="wipe(down)">
                                      <p:cBhvr>
                                        <p:cTn id="17" dur="500"/>
                                        <p:tgtEl>
                                          <p:spTgt spid="64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3"/>
          <p:cNvSpPr>
            <a:spLocks noGrp="1"/>
          </p:cNvSpPr>
          <p:nvPr>
            <p:ph type="sldNum" sz="quarter" idx="12"/>
          </p:nvPr>
        </p:nvSpPr>
        <p:spPr>
          <a:noFill/>
          <a:ln>
            <a:miter lim="800000"/>
            <a:headEnd/>
            <a:tailEnd/>
          </a:ln>
        </p:spPr>
        <p:txBody>
          <a:bodyPr/>
          <a:lstStyle/>
          <a:p>
            <a:fld id="{27A1F182-0692-4C90-B1CE-CB4DD7534A52}" type="slidenum">
              <a:rPr lang="en-US"/>
              <a:pPr/>
              <a:t>251</a:t>
            </a:fld>
            <a:endParaRPr lang="en-US"/>
          </a:p>
        </p:txBody>
      </p:sp>
      <p:sp>
        <p:nvSpPr>
          <p:cNvPr id="25907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29B6190-C706-492B-9DC5-7E7048E78663}" type="slidenum">
              <a:rPr lang="en-US" sz="1400">
                <a:latin typeface="Times New Roman" pitchFamily="18" charset="0"/>
              </a:rPr>
              <a:pPr algn="r"/>
              <a:t>251</a:t>
            </a:fld>
            <a:endParaRPr lang="en-US" sz="1400">
              <a:latin typeface="Times New Roman" pitchFamily="18" charset="0"/>
            </a:endParaRPr>
          </a:p>
        </p:txBody>
      </p:sp>
      <p:sp>
        <p:nvSpPr>
          <p:cNvPr id="259076" name="Rectangle 2"/>
          <p:cNvSpPr>
            <a:spLocks noGrp="1" noChangeArrowheads="1"/>
          </p:cNvSpPr>
          <p:nvPr>
            <p:ph type="title" idx="4294967295"/>
          </p:nvPr>
        </p:nvSpPr>
        <p:spPr>
          <a:xfrm>
            <a:off x="155575" y="433388"/>
            <a:ext cx="8642350" cy="614362"/>
          </a:xfrm>
        </p:spPr>
        <p:txBody>
          <a:bodyPr/>
          <a:lstStyle/>
          <a:p>
            <a:pPr eaLnBrk="1" hangingPunct="1"/>
            <a:r>
              <a:rPr lang="en-US" sz="2200" b="1" smtClean="0">
                <a:latin typeface="Rockwell" pitchFamily="18" charset="0"/>
              </a:rPr>
              <a:t>T5C:</a:t>
            </a:r>
            <a:r>
              <a:rPr lang="en-US" sz="2600" b="1" smtClean="0">
                <a:latin typeface="Rockwell" pitchFamily="18" charset="0"/>
              </a:rPr>
              <a:t> </a:t>
            </a:r>
            <a:r>
              <a:rPr lang="en-US" sz="1800" b="1" smtClean="0"/>
              <a:t>	</a:t>
            </a:r>
            <a:r>
              <a:rPr lang="en-US" sz="1600" b="1" smtClean="0"/>
              <a:t>Electronic principles; capacitance, inductance, current flow in circuits, 	alternating current, definition of RF, power calculations</a:t>
            </a:r>
            <a:endParaRPr lang="en-US" sz="1600" b="1" smtClean="0">
              <a:latin typeface="Rockwell" pitchFamily="18" charset="0"/>
            </a:endParaRPr>
          </a:p>
        </p:txBody>
      </p:sp>
      <p:sp>
        <p:nvSpPr>
          <p:cNvPr id="648195" name="Rectangle 3"/>
          <p:cNvSpPr>
            <a:spLocks noGrp="1" noChangeArrowheads="1"/>
          </p:cNvSpPr>
          <p:nvPr>
            <p:ph type="body" idx="4294967295"/>
          </p:nvPr>
        </p:nvSpPr>
        <p:spPr>
          <a:xfrm>
            <a:off x="0" y="1355725"/>
            <a:ext cx="9144000" cy="5349875"/>
          </a:xfrm>
        </p:spPr>
        <p:txBody>
          <a:bodyPr/>
          <a:lstStyle/>
          <a:p>
            <a:pPr lvl="1" eaLnBrk="1" hangingPunct="1"/>
            <a:r>
              <a:rPr lang="en-US" sz="1200" smtClean="0">
                <a:latin typeface="Rockwell" pitchFamily="18" charset="0"/>
              </a:rPr>
              <a:t>T5C7</a:t>
            </a:r>
            <a:r>
              <a:rPr lang="en-US" smtClean="0">
                <a:latin typeface="Rockwell" pitchFamily="18" charset="0"/>
              </a:rPr>
              <a:t>  </a:t>
            </a:r>
            <a:r>
              <a:rPr lang="en-US" sz="2000" smtClean="0">
                <a:latin typeface="Rockwell" pitchFamily="18" charset="0"/>
              </a:rPr>
              <a:t>Radio waves is a usual name for electromagnetic waves that travel through space.</a:t>
            </a:r>
          </a:p>
          <a:p>
            <a:pPr lvl="3" eaLnBrk="1" hangingPunct="1"/>
            <a:r>
              <a:rPr lang="en-US" sz="1800" smtClean="0">
                <a:solidFill>
                  <a:srgbClr val="FF0000"/>
                </a:solidFill>
                <a:latin typeface="Rockwell" pitchFamily="18" charset="0"/>
              </a:rPr>
              <a:t>Electromagnetic waves are RADIO WAVES</a:t>
            </a:r>
            <a:endParaRPr lang="en-US" sz="1800" smtClean="0">
              <a:latin typeface="Rockwell" pitchFamily="18" charset="0"/>
            </a:endParaRPr>
          </a:p>
          <a:p>
            <a:pPr lvl="1" eaLnBrk="1" hangingPunct="1"/>
            <a:endParaRPr lang="en-US" sz="1800" smtClean="0">
              <a:latin typeface="Rockwell" pitchFamily="18" charset="0"/>
            </a:endParaRPr>
          </a:p>
        </p:txBody>
      </p:sp>
      <p:pic>
        <p:nvPicPr>
          <p:cNvPr id="714756" name="Picture 4" descr="Q p93 header"/>
          <p:cNvPicPr>
            <a:picLocks noChangeAspect="1" noChangeArrowheads="1"/>
          </p:cNvPicPr>
          <p:nvPr/>
        </p:nvPicPr>
        <p:blipFill>
          <a:blip r:embed="rId2" cstate="print"/>
          <a:srcRect/>
          <a:stretch>
            <a:fillRect/>
          </a:stretch>
        </p:blipFill>
        <p:spPr bwMode="auto">
          <a:xfrm>
            <a:off x="1116013" y="2546350"/>
            <a:ext cx="6913562" cy="2074863"/>
          </a:xfrm>
          <a:prstGeom prst="rect">
            <a:avLst/>
          </a:prstGeom>
          <a:noFill/>
          <a:ln w="9525">
            <a:noFill/>
            <a:miter lim="800000"/>
            <a:headEnd/>
            <a:tailEnd/>
          </a:ln>
        </p:spPr>
      </p:pic>
      <p:pic>
        <p:nvPicPr>
          <p:cNvPr id="714757" name="Picture 5" descr="Q p93"/>
          <p:cNvPicPr>
            <a:picLocks noChangeAspect="1" noChangeArrowheads="1"/>
          </p:cNvPicPr>
          <p:nvPr/>
        </p:nvPicPr>
        <p:blipFill>
          <a:blip r:embed="rId3" cstate="print"/>
          <a:srcRect/>
          <a:stretch>
            <a:fillRect/>
          </a:stretch>
        </p:blipFill>
        <p:spPr bwMode="auto">
          <a:xfrm>
            <a:off x="1116013" y="4695825"/>
            <a:ext cx="6911975" cy="2162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48195">
                                            <p:txEl>
                                              <p:pRg st="0" end="0"/>
                                            </p:txEl>
                                          </p:spTgt>
                                        </p:tgtEl>
                                        <p:attrNameLst>
                                          <p:attrName>style.visibility</p:attrName>
                                        </p:attrNameLst>
                                      </p:cBhvr>
                                      <p:to>
                                        <p:strVal val="visible"/>
                                      </p:to>
                                    </p:set>
                                    <p:animEffect transition="in" filter="wipe(up)">
                                      <p:cBhvr>
                                        <p:cTn id="7" dur="500"/>
                                        <p:tgtEl>
                                          <p:spTgt spid="64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48195">
                                            <p:txEl>
                                              <p:pRg st="1" end="1"/>
                                            </p:txEl>
                                          </p:spTgt>
                                        </p:tgtEl>
                                        <p:attrNameLst>
                                          <p:attrName>style.visibility</p:attrName>
                                        </p:attrNameLst>
                                      </p:cBhvr>
                                      <p:to>
                                        <p:strVal val="visible"/>
                                      </p:to>
                                    </p:set>
                                    <p:animEffect transition="in" filter="wipe(up)">
                                      <p:cBhvr>
                                        <p:cTn id="12" dur="500"/>
                                        <p:tgtEl>
                                          <p:spTgt spid="64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14756"/>
                                        </p:tgtEl>
                                        <p:attrNameLst>
                                          <p:attrName>style.visibility</p:attrName>
                                        </p:attrNameLst>
                                      </p:cBhvr>
                                      <p:to>
                                        <p:strVal val="visible"/>
                                      </p:to>
                                    </p:set>
                                    <p:anim calcmode="lin" valueType="num">
                                      <p:cBhvr additive="base">
                                        <p:cTn id="17" dur="500" fill="hold"/>
                                        <p:tgtEl>
                                          <p:spTgt spid="714756"/>
                                        </p:tgtEl>
                                        <p:attrNameLst>
                                          <p:attrName>ppt_x</p:attrName>
                                        </p:attrNameLst>
                                      </p:cBhvr>
                                      <p:tavLst>
                                        <p:tav tm="0">
                                          <p:val>
                                            <p:strVal val="#ppt_x"/>
                                          </p:val>
                                        </p:tav>
                                        <p:tav tm="100000">
                                          <p:val>
                                            <p:strVal val="#ppt_x"/>
                                          </p:val>
                                        </p:tav>
                                      </p:tavLst>
                                    </p:anim>
                                    <p:anim calcmode="lin" valueType="num">
                                      <p:cBhvr additive="base">
                                        <p:cTn id="18" dur="500" fill="hold"/>
                                        <p:tgtEl>
                                          <p:spTgt spid="71475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14757"/>
                                        </p:tgtEl>
                                        <p:attrNameLst>
                                          <p:attrName>style.visibility</p:attrName>
                                        </p:attrNameLst>
                                      </p:cBhvr>
                                      <p:to>
                                        <p:strVal val="visible"/>
                                      </p:to>
                                    </p:set>
                                    <p:anim calcmode="lin" valueType="num">
                                      <p:cBhvr additive="base">
                                        <p:cTn id="21" dur="500" fill="hold"/>
                                        <p:tgtEl>
                                          <p:spTgt spid="714757"/>
                                        </p:tgtEl>
                                        <p:attrNameLst>
                                          <p:attrName>ppt_x</p:attrName>
                                        </p:attrNameLst>
                                      </p:cBhvr>
                                      <p:tavLst>
                                        <p:tav tm="0">
                                          <p:val>
                                            <p:strVal val="#ppt_x"/>
                                          </p:val>
                                        </p:tav>
                                        <p:tav tm="100000">
                                          <p:val>
                                            <p:strVal val="#ppt_x"/>
                                          </p:val>
                                        </p:tav>
                                      </p:tavLst>
                                    </p:anim>
                                    <p:anim calcmode="lin" valueType="num">
                                      <p:cBhvr additive="base">
                                        <p:cTn id="22" dur="500" fill="hold"/>
                                        <p:tgtEl>
                                          <p:spTgt spid="7147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3"/>
          <p:cNvSpPr>
            <a:spLocks noGrp="1"/>
          </p:cNvSpPr>
          <p:nvPr>
            <p:ph type="sldNum" sz="quarter" idx="12"/>
          </p:nvPr>
        </p:nvSpPr>
        <p:spPr>
          <a:noFill/>
          <a:ln>
            <a:miter lim="800000"/>
            <a:headEnd/>
            <a:tailEnd/>
          </a:ln>
        </p:spPr>
        <p:txBody>
          <a:bodyPr/>
          <a:lstStyle/>
          <a:p>
            <a:fld id="{B098AC25-AF8A-4373-9F8B-D380F156464A}" type="slidenum">
              <a:rPr lang="en-US"/>
              <a:pPr/>
              <a:t>252</a:t>
            </a:fld>
            <a:endParaRPr lang="en-US"/>
          </a:p>
        </p:txBody>
      </p:sp>
      <p:sp>
        <p:nvSpPr>
          <p:cNvPr id="26009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F9BB923B-4C4F-4763-8400-77DD7B457524}" type="slidenum">
              <a:rPr lang="en-US" sz="1400">
                <a:latin typeface="Times New Roman" pitchFamily="18" charset="0"/>
              </a:rPr>
              <a:pPr algn="r"/>
              <a:t>252</a:t>
            </a:fld>
            <a:endParaRPr lang="en-US" sz="1400">
              <a:latin typeface="Times New Roman" pitchFamily="18" charset="0"/>
            </a:endParaRPr>
          </a:p>
        </p:txBody>
      </p:sp>
      <p:sp>
        <p:nvSpPr>
          <p:cNvPr id="260100" name="Rectangle 2"/>
          <p:cNvSpPr>
            <a:spLocks noGrp="1" noChangeArrowheads="1"/>
          </p:cNvSpPr>
          <p:nvPr>
            <p:ph type="title" idx="4294967295"/>
          </p:nvPr>
        </p:nvSpPr>
        <p:spPr>
          <a:xfrm>
            <a:off x="309563" y="395288"/>
            <a:ext cx="8834437" cy="614362"/>
          </a:xfrm>
        </p:spPr>
        <p:txBody>
          <a:bodyPr/>
          <a:lstStyle/>
          <a:p>
            <a:pPr eaLnBrk="1" hangingPunct="1"/>
            <a:r>
              <a:rPr lang="en-US" sz="2200" b="1" smtClean="0">
                <a:latin typeface="Rockwell" pitchFamily="18" charset="0"/>
              </a:rPr>
              <a:t>T5C:</a:t>
            </a:r>
            <a:r>
              <a:rPr lang="en-US" sz="2600" b="1" smtClean="0">
                <a:latin typeface="Rockwell" pitchFamily="18" charset="0"/>
              </a:rPr>
              <a:t> </a:t>
            </a:r>
            <a:r>
              <a:rPr lang="en-US" sz="1800" b="1" smtClean="0"/>
              <a:t>	</a:t>
            </a:r>
            <a:r>
              <a:rPr lang="en-US" sz="1600" b="1" smtClean="0"/>
              <a:t>Electronic principles; capacitance, inductance, current flow in circuits, 	alternating current, definition of RF, power calculations</a:t>
            </a:r>
          </a:p>
        </p:txBody>
      </p:sp>
      <p:sp>
        <p:nvSpPr>
          <p:cNvPr id="982019" name="Rectangle 3"/>
          <p:cNvSpPr>
            <a:spLocks noGrp="1" noChangeArrowheads="1"/>
          </p:cNvSpPr>
          <p:nvPr>
            <p:ph type="body" idx="4294967295"/>
          </p:nvPr>
        </p:nvSpPr>
        <p:spPr>
          <a:xfrm>
            <a:off x="0" y="1624013"/>
            <a:ext cx="8642350" cy="5387975"/>
          </a:xfrm>
        </p:spPr>
        <p:txBody>
          <a:bodyPr/>
          <a:lstStyle/>
          <a:p>
            <a:pPr lvl="1" eaLnBrk="1" hangingPunct="1">
              <a:buFontTx/>
              <a:buNone/>
            </a:pPr>
            <a:r>
              <a:rPr lang="en-US" sz="1200" smtClean="0">
                <a:latin typeface="Rockwell" pitchFamily="18" charset="0"/>
              </a:rPr>
              <a:t>T5C8</a:t>
            </a:r>
            <a:r>
              <a:rPr lang="en-US" sz="2000" smtClean="0">
                <a:latin typeface="Rockwell" pitchFamily="18" charset="0"/>
              </a:rPr>
              <a:t>  Power (P) equals voltage (E) multiplied by current (I) is the formula used to calculate electrical power in a DC circuit.</a:t>
            </a:r>
          </a:p>
          <a:p>
            <a:pPr lvl="1" eaLnBrk="1" hangingPunct="1">
              <a:buFontTx/>
              <a:buNone/>
            </a:pPr>
            <a:endParaRPr lang="en-US" sz="2000" smtClean="0">
              <a:solidFill>
                <a:srgbClr val="FF0000"/>
              </a:solidFill>
              <a:latin typeface="Rockwell" pitchFamily="18" charset="0"/>
            </a:endParaRPr>
          </a:p>
          <a:p>
            <a:pPr lvl="4" eaLnBrk="1" hangingPunct="1"/>
            <a:r>
              <a:rPr lang="en-US" sz="1800" b="1" smtClean="0">
                <a:solidFill>
                  <a:srgbClr val="FF0000"/>
                </a:solidFill>
                <a:latin typeface="Rockwell" pitchFamily="18" charset="0"/>
              </a:rPr>
              <a:t> P </a:t>
            </a:r>
            <a:r>
              <a:rPr lang="en-US" sz="1800" smtClean="0">
                <a:solidFill>
                  <a:srgbClr val="FF0000"/>
                </a:solidFill>
                <a:latin typeface="Rockwell" pitchFamily="18" charset="0"/>
              </a:rPr>
              <a:t>is for power</a:t>
            </a:r>
            <a:r>
              <a:rPr lang="en-US" sz="1800" b="1" smtClean="0">
                <a:solidFill>
                  <a:srgbClr val="FF0000"/>
                </a:solidFill>
                <a:latin typeface="Rockwell" pitchFamily="18" charset="0"/>
              </a:rPr>
              <a:t>, E</a:t>
            </a:r>
            <a:r>
              <a:rPr lang="en-US" sz="1800" smtClean="0">
                <a:solidFill>
                  <a:srgbClr val="FF0000"/>
                </a:solidFill>
                <a:latin typeface="Rockwell" pitchFamily="18" charset="0"/>
              </a:rPr>
              <a:t> is for Voltage, and </a:t>
            </a:r>
            <a:r>
              <a:rPr lang="en-US" sz="1800" b="1" smtClean="0">
                <a:solidFill>
                  <a:srgbClr val="FF0000"/>
                </a:solidFill>
                <a:latin typeface="Rockwell" pitchFamily="18" charset="0"/>
              </a:rPr>
              <a:t>I</a:t>
            </a:r>
            <a:r>
              <a:rPr lang="en-US" sz="1800" smtClean="0">
                <a:solidFill>
                  <a:srgbClr val="FF0000"/>
                </a:solidFill>
                <a:latin typeface="Rockwell" pitchFamily="18" charset="0"/>
              </a:rPr>
              <a:t> is for current</a:t>
            </a:r>
          </a:p>
        </p:txBody>
      </p:sp>
      <p:pic>
        <p:nvPicPr>
          <p:cNvPr id="982020" name="Picture 4" descr="Q p137a"/>
          <p:cNvPicPr>
            <a:picLocks noChangeAspect="1" noChangeArrowheads="1"/>
          </p:cNvPicPr>
          <p:nvPr/>
        </p:nvPicPr>
        <p:blipFill>
          <a:blip r:embed="rId2" cstate="print"/>
          <a:srcRect/>
          <a:stretch>
            <a:fillRect/>
          </a:stretch>
        </p:blipFill>
        <p:spPr bwMode="auto">
          <a:xfrm>
            <a:off x="3727450" y="3621088"/>
            <a:ext cx="1376363" cy="1376362"/>
          </a:xfrm>
          <a:prstGeom prst="rect">
            <a:avLst/>
          </a:prstGeom>
          <a:noFill/>
          <a:ln w="9525">
            <a:noFill/>
            <a:miter lim="800000"/>
            <a:headEnd/>
            <a:tailEnd/>
          </a:ln>
        </p:spPr>
      </p:pic>
      <p:sp>
        <p:nvSpPr>
          <p:cNvPr id="982021" name="Text Box 5"/>
          <p:cNvSpPr txBox="1">
            <a:spLocks noChangeArrowheads="1"/>
          </p:cNvSpPr>
          <p:nvPr/>
        </p:nvSpPr>
        <p:spPr bwMode="auto">
          <a:xfrm>
            <a:off x="962025" y="5618163"/>
            <a:ext cx="2112963"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P = I x E</a:t>
            </a:r>
          </a:p>
          <a:p>
            <a:pPr algn="ctr">
              <a:spcBef>
                <a:spcPct val="50000"/>
              </a:spcBef>
            </a:pPr>
            <a:r>
              <a:rPr lang="en-US" sz="1600">
                <a:solidFill>
                  <a:srgbClr val="FF0000"/>
                </a:solidFill>
                <a:latin typeface="Rockwell" pitchFamily="18" charset="0"/>
              </a:rPr>
              <a:t>Finding Power</a:t>
            </a:r>
          </a:p>
        </p:txBody>
      </p:sp>
      <p:sp>
        <p:nvSpPr>
          <p:cNvPr id="982022" name="Text Box 6"/>
          <p:cNvSpPr txBox="1">
            <a:spLocks noChangeArrowheads="1"/>
          </p:cNvSpPr>
          <p:nvPr/>
        </p:nvSpPr>
        <p:spPr bwMode="auto">
          <a:xfrm>
            <a:off x="3457575" y="5618163"/>
            <a:ext cx="2112963"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I = P / E </a:t>
            </a:r>
          </a:p>
          <a:p>
            <a:pPr algn="ctr">
              <a:spcBef>
                <a:spcPct val="50000"/>
              </a:spcBef>
            </a:pPr>
            <a:r>
              <a:rPr lang="en-US" sz="1600">
                <a:solidFill>
                  <a:srgbClr val="FF0000"/>
                </a:solidFill>
                <a:latin typeface="Rockwell" pitchFamily="18" charset="0"/>
              </a:rPr>
              <a:t>Finding Amperes</a:t>
            </a:r>
          </a:p>
        </p:txBody>
      </p:sp>
      <p:sp>
        <p:nvSpPr>
          <p:cNvPr id="982023" name="Text Box 7"/>
          <p:cNvSpPr txBox="1">
            <a:spLocks noChangeArrowheads="1"/>
          </p:cNvSpPr>
          <p:nvPr/>
        </p:nvSpPr>
        <p:spPr bwMode="auto">
          <a:xfrm>
            <a:off x="6261100" y="5618163"/>
            <a:ext cx="2112963"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E = P / I</a:t>
            </a:r>
          </a:p>
          <a:p>
            <a:pPr algn="ctr">
              <a:spcBef>
                <a:spcPct val="50000"/>
              </a:spcBef>
            </a:pPr>
            <a:r>
              <a:rPr lang="en-US" sz="1600">
                <a:solidFill>
                  <a:srgbClr val="FF0000"/>
                </a:solidFill>
                <a:latin typeface="Rockwell" pitchFamily="18" charset="0"/>
              </a:rPr>
              <a:t>Finding Voltage</a:t>
            </a:r>
          </a:p>
        </p:txBody>
      </p:sp>
      <p:sp>
        <p:nvSpPr>
          <p:cNvPr id="982024" name="Text Box 8"/>
          <p:cNvSpPr txBox="1">
            <a:spLocks noChangeArrowheads="1"/>
          </p:cNvSpPr>
          <p:nvPr/>
        </p:nvSpPr>
        <p:spPr bwMode="auto">
          <a:xfrm>
            <a:off x="5148263" y="4465638"/>
            <a:ext cx="2919412" cy="517525"/>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Cover up the unknown and plug the numbers in the other two</a:t>
            </a:r>
          </a:p>
        </p:txBody>
      </p:sp>
      <p:sp>
        <p:nvSpPr>
          <p:cNvPr id="982025" name="Text Box 9"/>
          <p:cNvSpPr txBox="1">
            <a:spLocks noChangeArrowheads="1"/>
          </p:cNvSpPr>
          <p:nvPr/>
        </p:nvSpPr>
        <p:spPr bwMode="auto">
          <a:xfrm>
            <a:off x="1998663" y="4119563"/>
            <a:ext cx="1690687" cy="942975"/>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Two known numbers are given, solve for the unknown</a:t>
            </a:r>
            <a:endParaRPr lang="en-US" sz="1400"/>
          </a:p>
        </p:txBody>
      </p:sp>
      <p:sp>
        <p:nvSpPr>
          <p:cNvPr id="982026" name="Text Box 10"/>
          <p:cNvSpPr txBox="1">
            <a:spLocks noChangeArrowheads="1"/>
          </p:cNvSpPr>
          <p:nvPr/>
        </p:nvSpPr>
        <p:spPr bwMode="auto">
          <a:xfrm>
            <a:off x="1922463" y="3621088"/>
            <a:ext cx="1804987" cy="304800"/>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The math is easy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82019">
                                            <p:txEl>
                                              <p:pRg st="0" end="0"/>
                                            </p:txEl>
                                          </p:spTgt>
                                        </p:tgtEl>
                                        <p:attrNameLst>
                                          <p:attrName>style.visibility</p:attrName>
                                        </p:attrNameLst>
                                      </p:cBhvr>
                                      <p:to>
                                        <p:strVal val="visible"/>
                                      </p:to>
                                    </p:set>
                                    <p:animEffect transition="in" filter="wipe(left)">
                                      <p:cBhvr>
                                        <p:cTn id="7" dur="500"/>
                                        <p:tgtEl>
                                          <p:spTgt spid="982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82019">
                                            <p:txEl>
                                              <p:pRg st="2" end="2"/>
                                            </p:txEl>
                                          </p:spTgt>
                                        </p:tgtEl>
                                        <p:attrNameLst>
                                          <p:attrName>style.visibility</p:attrName>
                                        </p:attrNameLst>
                                      </p:cBhvr>
                                      <p:to>
                                        <p:strVal val="visible"/>
                                      </p:to>
                                    </p:set>
                                    <p:animEffect transition="in" filter="wipe(left)">
                                      <p:cBhvr>
                                        <p:cTn id="12" dur="500"/>
                                        <p:tgtEl>
                                          <p:spTgt spid="9820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2" presetClass="entr" presetSubtype="0" fill="hold" nodeType="clickEffect">
                                  <p:stCondLst>
                                    <p:cond delay="0"/>
                                  </p:stCondLst>
                                  <p:childTnLst>
                                    <p:set>
                                      <p:cBhvr>
                                        <p:cTn id="16" dur="1" fill="hold">
                                          <p:stCondLst>
                                            <p:cond delay="0"/>
                                          </p:stCondLst>
                                        </p:cTn>
                                        <p:tgtEl>
                                          <p:spTgt spid="982020"/>
                                        </p:tgtEl>
                                        <p:attrNameLst>
                                          <p:attrName>style.visibility</p:attrName>
                                        </p:attrNameLst>
                                      </p:cBhvr>
                                      <p:to>
                                        <p:strVal val="visible"/>
                                      </p:to>
                                    </p:set>
                                    <p:animScale>
                                      <p:cBhvr>
                                        <p:cTn id="17" dur="1000" decel="50000" fill="hold">
                                          <p:stCondLst>
                                            <p:cond delay="0"/>
                                          </p:stCondLst>
                                        </p:cTn>
                                        <p:tgtEl>
                                          <p:spTgt spid="9820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82020"/>
                                        </p:tgtEl>
                                        <p:attrNameLst>
                                          <p:attrName>ppt_x</p:attrName>
                                          <p:attrName>ppt_y</p:attrName>
                                        </p:attrNameLst>
                                      </p:cBhvr>
                                    </p:animMotion>
                                    <p:animEffect transition="in" filter="fade">
                                      <p:cBhvr>
                                        <p:cTn id="19" dur="1000"/>
                                        <p:tgtEl>
                                          <p:spTgt spid="982020"/>
                                        </p:tgtEl>
                                      </p:cBhvr>
                                    </p:animEffect>
                                  </p:childTnLst>
                                </p:cTn>
                              </p:par>
                            </p:childTnLst>
                          </p:cTn>
                        </p:par>
                        <p:par>
                          <p:cTn id="20" fill="hold" nodeType="afterGroup">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982026"/>
                                        </p:tgtEl>
                                        <p:attrNameLst>
                                          <p:attrName>style.visibility</p:attrName>
                                        </p:attrNameLst>
                                      </p:cBhvr>
                                      <p:to>
                                        <p:strVal val="visible"/>
                                      </p:to>
                                    </p:set>
                                    <p:anim calcmode="lin" valueType="num">
                                      <p:cBhvr additive="base">
                                        <p:cTn id="23" dur="500" fill="hold"/>
                                        <p:tgtEl>
                                          <p:spTgt spid="982026"/>
                                        </p:tgtEl>
                                        <p:attrNameLst>
                                          <p:attrName>ppt_x</p:attrName>
                                        </p:attrNameLst>
                                      </p:cBhvr>
                                      <p:tavLst>
                                        <p:tav tm="0">
                                          <p:val>
                                            <p:strVal val="0-#ppt_w/2"/>
                                          </p:val>
                                        </p:tav>
                                        <p:tav tm="100000">
                                          <p:val>
                                            <p:strVal val="#ppt_x"/>
                                          </p:val>
                                        </p:tav>
                                      </p:tavLst>
                                    </p:anim>
                                    <p:anim calcmode="lin" valueType="num">
                                      <p:cBhvr additive="base">
                                        <p:cTn id="24" dur="500" fill="hold"/>
                                        <p:tgtEl>
                                          <p:spTgt spid="982026"/>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982025"/>
                                        </p:tgtEl>
                                        <p:attrNameLst>
                                          <p:attrName>style.visibility</p:attrName>
                                        </p:attrNameLst>
                                      </p:cBhvr>
                                      <p:to>
                                        <p:strVal val="visible"/>
                                      </p:to>
                                    </p:set>
                                    <p:anim calcmode="lin" valueType="num">
                                      <p:cBhvr additive="base">
                                        <p:cTn id="28" dur="500" fill="hold"/>
                                        <p:tgtEl>
                                          <p:spTgt spid="982025"/>
                                        </p:tgtEl>
                                        <p:attrNameLst>
                                          <p:attrName>ppt_x</p:attrName>
                                        </p:attrNameLst>
                                      </p:cBhvr>
                                      <p:tavLst>
                                        <p:tav tm="0">
                                          <p:val>
                                            <p:strVal val="0-#ppt_w/2"/>
                                          </p:val>
                                        </p:tav>
                                        <p:tav tm="100000">
                                          <p:val>
                                            <p:strVal val="#ppt_x"/>
                                          </p:val>
                                        </p:tav>
                                      </p:tavLst>
                                    </p:anim>
                                    <p:anim calcmode="lin" valueType="num">
                                      <p:cBhvr additive="base">
                                        <p:cTn id="29" dur="500" fill="hold"/>
                                        <p:tgtEl>
                                          <p:spTgt spid="982025"/>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982024"/>
                                        </p:tgtEl>
                                        <p:attrNameLst>
                                          <p:attrName>style.visibility</p:attrName>
                                        </p:attrNameLst>
                                      </p:cBhvr>
                                      <p:to>
                                        <p:strVal val="visible"/>
                                      </p:to>
                                    </p:set>
                                    <p:anim calcmode="lin" valueType="num">
                                      <p:cBhvr additive="base">
                                        <p:cTn id="33" dur="500" fill="hold"/>
                                        <p:tgtEl>
                                          <p:spTgt spid="982024"/>
                                        </p:tgtEl>
                                        <p:attrNameLst>
                                          <p:attrName>ppt_x</p:attrName>
                                        </p:attrNameLst>
                                      </p:cBhvr>
                                      <p:tavLst>
                                        <p:tav tm="0">
                                          <p:val>
                                            <p:strVal val="1+#ppt_w/2"/>
                                          </p:val>
                                        </p:tav>
                                        <p:tav tm="100000">
                                          <p:val>
                                            <p:strVal val="#ppt_x"/>
                                          </p:val>
                                        </p:tav>
                                      </p:tavLst>
                                    </p:anim>
                                    <p:anim calcmode="lin" valueType="num">
                                      <p:cBhvr additive="base">
                                        <p:cTn id="34" dur="500" fill="hold"/>
                                        <p:tgtEl>
                                          <p:spTgt spid="982024"/>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982021"/>
                                        </p:tgtEl>
                                        <p:attrNameLst>
                                          <p:attrName>style.visibility</p:attrName>
                                        </p:attrNameLst>
                                      </p:cBhvr>
                                      <p:to>
                                        <p:strVal val="visible"/>
                                      </p:to>
                                    </p:set>
                                    <p:anim calcmode="lin" valueType="num">
                                      <p:cBhvr additive="base">
                                        <p:cTn id="39" dur="500" fill="hold"/>
                                        <p:tgtEl>
                                          <p:spTgt spid="982021"/>
                                        </p:tgtEl>
                                        <p:attrNameLst>
                                          <p:attrName>ppt_x</p:attrName>
                                        </p:attrNameLst>
                                      </p:cBhvr>
                                      <p:tavLst>
                                        <p:tav tm="0">
                                          <p:val>
                                            <p:strVal val="0-#ppt_w/2"/>
                                          </p:val>
                                        </p:tav>
                                        <p:tav tm="100000">
                                          <p:val>
                                            <p:strVal val="#ppt_x"/>
                                          </p:val>
                                        </p:tav>
                                      </p:tavLst>
                                    </p:anim>
                                    <p:anim calcmode="lin" valueType="num">
                                      <p:cBhvr additive="base">
                                        <p:cTn id="40" dur="500" fill="hold"/>
                                        <p:tgtEl>
                                          <p:spTgt spid="982021"/>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2" presetClass="entr" presetSubtype="0" fill="hold" grpId="0" nodeType="clickEffect">
                                  <p:stCondLst>
                                    <p:cond delay="0"/>
                                  </p:stCondLst>
                                  <p:childTnLst>
                                    <p:set>
                                      <p:cBhvr>
                                        <p:cTn id="44" dur="1" fill="hold">
                                          <p:stCondLst>
                                            <p:cond delay="0"/>
                                          </p:stCondLst>
                                        </p:cTn>
                                        <p:tgtEl>
                                          <p:spTgt spid="982022"/>
                                        </p:tgtEl>
                                        <p:attrNameLst>
                                          <p:attrName>style.visibility</p:attrName>
                                        </p:attrNameLst>
                                      </p:cBhvr>
                                      <p:to>
                                        <p:strVal val="visible"/>
                                      </p:to>
                                    </p:set>
                                    <p:animScale>
                                      <p:cBhvr>
                                        <p:cTn id="45" dur="500" decel="50000" fill="hold">
                                          <p:stCondLst>
                                            <p:cond delay="0"/>
                                          </p:stCondLst>
                                        </p:cTn>
                                        <p:tgtEl>
                                          <p:spTgt spid="9820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982022"/>
                                        </p:tgtEl>
                                        <p:attrNameLst>
                                          <p:attrName>ppt_x</p:attrName>
                                          <p:attrName>ppt_y</p:attrName>
                                        </p:attrNameLst>
                                      </p:cBhvr>
                                    </p:animMotion>
                                    <p:animEffect transition="in" filter="fade">
                                      <p:cBhvr>
                                        <p:cTn id="47" dur="500"/>
                                        <p:tgtEl>
                                          <p:spTgt spid="98202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982023"/>
                                        </p:tgtEl>
                                        <p:attrNameLst>
                                          <p:attrName>style.visibility</p:attrName>
                                        </p:attrNameLst>
                                      </p:cBhvr>
                                      <p:to>
                                        <p:strVal val="visible"/>
                                      </p:to>
                                    </p:set>
                                    <p:anim calcmode="lin" valueType="num">
                                      <p:cBhvr additive="base">
                                        <p:cTn id="52" dur="500" fill="hold"/>
                                        <p:tgtEl>
                                          <p:spTgt spid="982023"/>
                                        </p:tgtEl>
                                        <p:attrNameLst>
                                          <p:attrName>ppt_x</p:attrName>
                                        </p:attrNameLst>
                                      </p:cBhvr>
                                      <p:tavLst>
                                        <p:tav tm="0">
                                          <p:val>
                                            <p:strVal val="#ppt_x"/>
                                          </p:val>
                                        </p:tav>
                                        <p:tav tm="100000">
                                          <p:val>
                                            <p:strVal val="#ppt_x"/>
                                          </p:val>
                                        </p:tav>
                                      </p:tavLst>
                                    </p:anim>
                                    <p:anim calcmode="lin" valueType="num">
                                      <p:cBhvr additive="base">
                                        <p:cTn id="53" dur="500" fill="hold"/>
                                        <p:tgtEl>
                                          <p:spTgt spid="9820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21" grpId="0"/>
      <p:bldP spid="982022" grpId="0"/>
      <p:bldP spid="982023" grpId="0"/>
      <p:bldP spid="982024" grpId="0"/>
      <p:bldP spid="982025" grpId="0"/>
      <p:bldP spid="982026"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3"/>
          <p:cNvSpPr>
            <a:spLocks noGrp="1"/>
          </p:cNvSpPr>
          <p:nvPr>
            <p:ph type="sldNum" sz="quarter" idx="12"/>
          </p:nvPr>
        </p:nvSpPr>
        <p:spPr>
          <a:noFill/>
          <a:ln>
            <a:miter lim="800000"/>
            <a:headEnd/>
            <a:tailEnd/>
          </a:ln>
        </p:spPr>
        <p:txBody>
          <a:bodyPr/>
          <a:lstStyle/>
          <a:p>
            <a:fld id="{2EB10C30-E8E6-4F13-AC64-47F8F2EB806D}" type="slidenum">
              <a:rPr lang="en-US"/>
              <a:pPr/>
              <a:t>253</a:t>
            </a:fld>
            <a:endParaRPr lang="en-US"/>
          </a:p>
        </p:txBody>
      </p:sp>
      <p:sp>
        <p:nvSpPr>
          <p:cNvPr id="26112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3578AD69-18E9-4977-8E3D-3632FD1BF88C}" type="slidenum">
              <a:rPr lang="en-US" sz="1400">
                <a:latin typeface="Times New Roman" pitchFamily="18" charset="0"/>
              </a:rPr>
              <a:pPr algn="r"/>
              <a:t>253</a:t>
            </a:fld>
            <a:endParaRPr lang="en-US" sz="1400">
              <a:latin typeface="Times New Roman" pitchFamily="18" charset="0"/>
            </a:endParaRPr>
          </a:p>
        </p:txBody>
      </p:sp>
      <p:sp>
        <p:nvSpPr>
          <p:cNvPr id="261124" name="Rectangle 2"/>
          <p:cNvSpPr>
            <a:spLocks noGrp="1" noChangeArrowheads="1"/>
          </p:cNvSpPr>
          <p:nvPr>
            <p:ph type="title" idx="4294967295"/>
          </p:nvPr>
        </p:nvSpPr>
        <p:spPr>
          <a:xfrm>
            <a:off x="269875" y="395288"/>
            <a:ext cx="8874125" cy="614362"/>
          </a:xfrm>
        </p:spPr>
        <p:txBody>
          <a:bodyPr/>
          <a:lstStyle/>
          <a:p>
            <a:pPr eaLnBrk="1" hangingPunct="1"/>
            <a:r>
              <a:rPr lang="en-US" sz="2200" b="1" smtClean="0">
                <a:latin typeface="Rockwell" pitchFamily="18" charset="0"/>
              </a:rPr>
              <a:t>T5C:</a:t>
            </a:r>
            <a:r>
              <a:rPr lang="en-US" sz="2600" b="1" smtClean="0">
                <a:latin typeface="Rockwell" pitchFamily="18" charset="0"/>
              </a:rPr>
              <a:t> </a:t>
            </a:r>
            <a:r>
              <a:rPr lang="en-US" sz="1800" b="1" smtClean="0"/>
              <a:t>	</a:t>
            </a:r>
            <a:r>
              <a:rPr lang="en-US" sz="1600" b="1" smtClean="0"/>
              <a:t>Electronic principles; capacitance, inductance, current flow in circuits, 	alternating current, definition of RF, power calculations</a:t>
            </a:r>
          </a:p>
        </p:txBody>
      </p:sp>
      <p:sp>
        <p:nvSpPr>
          <p:cNvPr id="983043"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T5C9</a:t>
            </a:r>
            <a:r>
              <a:rPr lang="en-US" sz="2000" smtClean="0">
                <a:latin typeface="Rockwell" pitchFamily="18" charset="0"/>
              </a:rPr>
              <a:t>  138 watts of power is being used in a circuit when the applied voltage is 13.8 volts DC and the current is 10 amperes.</a:t>
            </a:r>
          </a:p>
          <a:p>
            <a:pPr lvl="1" eaLnBrk="1" hangingPunct="1"/>
            <a:endParaRPr lang="en-US" sz="1200" smtClean="0">
              <a:latin typeface="Rockwell" pitchFamily="18" charset="0"/>
            </a:endParaRPr>
          </a:p>
          <a:p>
            <a:pPr lvl="3" eaLnBrk="1" hangingPunct="1"/>
            <a:r>
              <a:rPr lang="en-US" sz="1600" smtClean="0">
                <a:solidFill>
                  <a:srgbClr val="FF0000"/>
                </a:solidFill>
                <a:latin typeface="Rockwell" pitchFamily="18" charset="0"/>
              </a:rPr>
              <a:t>Solving for “P” so cover up the P and plug in the other two numbers</a:t>
            </a:r>
          </a:p>
          <a:p>
            <a:pPr lvl="3" eaLnBrk="1" hangingPunct="1"/>
            <a:r>
              <a:rPr lang="en-US" sz="1800" b="1" smtClean="0">
                <a:solidFill>
                  <a:srgbClr val="FF0000"/>
                </a:solidFill>
                <a:latin typeface="Rockwell" pitchFamily="18" charset="0"/>
              </a:rPr>
              <a:t>E</a:t>
            </a:r>
            <a:r>
              <a:rPr lang="en-US" sz="1600" smtClean="0">
                <a:solidFill>
                  <a:srgbClr val="FF0000"/>
                </a:solidFill>
                <a:latin typeface="Rockwell" pitchFamily="18" charset="0"/>
              </a:rPr>
              <a:t> is given as 13.8 volts and </a:t>
            </a:r>
            <a:r>
              <a:rPr lang="en-US" sz="1800" b="1" smtClean="0">
                <a:solidFill>
                  <a:srgbClr val="FF0000"/>
                </a:solidFill>
                <a:latin typeface="Rockwell" pitchFamily="18" charset="0"/>
              </a:rPr>
              <a:t>I</a:t>
            </a:r>
            <a:r>
              <a:rPr lang="en-US" sz="1600" smtClean="0">
                <a:solidFill>
                  <a:srgbClr val="FF0000"/>
                </a:solidFill>
                <a:latin typeface="Rockwell" pitchFamily="18" charset="0"/>
              </a:rPr>
              <a:t> is given as 10 amperes</a:t>
            </a:r>
          </a:p>
        </p:txBody>
      </p:sp>
      <p:pic>
        <p:nvPicPr>
          <p:cNvPr id="983044" name="Picture 4" descr="Q p137b"/>
          <p:cNvPicPr>
            <a:picLocks noChangeAspect="1" noChangeArrowheads="1"/>
          </p:cNvPicPr>
          <p:nvPr/>
        </p:nvPicPr>
        <p:blipFill>
          <a:blip r:embed="rId2" cstate="print"/>
          <a:srcRect/>
          <a:stretch>
            <a:fillRect/>
          </a:stretch>
        </p:blipFill>
        <p:spPr bwMode="auto">
          <a:xfrm>
            <a:off x="2344738" y="4043363"/>
            <a:ext cx="1457325" cy="1573212"/>
          </a:xfrm>
          <a:prstGeom prst="rect">
            <a:avLst/>
          </a:prstGeom>
          <a:noFill/>
          <a:ln w="9525">
            <a:noFill/>
            <a:miter lim="800000"/>
            <a:headEnd/>
            <a:tailEnd/>
          </a:ln>
        </p:spPr>
      </p:pic>
      <p:sp>
        <p:nvSpPr>
          <p:cNvPr id="983045" name="Text Box 5"/>
          <p:cNvSpPr txBox="1">
            <a:spLocks noChangeArrowheads="1"/>
          </p:cNvSpPr>
          <p:nvPr/>
        </p:nvSpPr>
        <p:spPr bwMode="auto">
          <a:xfrm>
            <a:off x="4956175" y="5233988"/>
            <a:ext cx="19970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P = 138 watts</a:t>
            </a:r>
          </a:p>
        </p:txBody>
      </p:sp>
      <p:sp>
        <p:nvSpPr>
          <p:cNvPr id="983046" name="Text Box 6"/>
          <p:cNvSpPr txBox="1">
            <a:spLocks noChangeArrowheads="1"/>
          </p:cNvSpPr>
          <p:nvPr/>
        </p:nvSpPr>
        <p:spPr bwMode="auto">
          <a:xfrm>
            <a:off x="4994275" y="4005263"/>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P = I x E</a:t>
            </a:r>
          </a:p>
        </p:txBody>
      </p:sp>
      <p:sp>
        <p:nvSpPr>
          <p:cNvPr id="983047" name="Text Box 7"/>
          <p:cNvSpPr txBox="1">
            <a:spLocks noChangeArrowheads="1"/>
          </p:cNvSpPr>
          <p:nvPr/>
        </p:nvSpPr>
        <p:spPr bwMode="auto">
          <a:xfrm>
            <a:off x="4956175" y="4581525"/>
            <a:ext cx="1843088"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P = 10 x 13.8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3043">
                                            <p:txEl>
                                              <p:pRg st="0" end="0"/>
                                            </p:txEl>
                                          </p:spTgt>
                                        </p:tgtEl>
                                        <p:attrNameLst>
                                          <p:attrName>style.visibility</p:attrName>
                                        </p:attrNameLst>
                                      </p:cBhvr>
                                      <p:to>
                                        <p:strVal val="visible"/>
                                      </p:to>
                                    </p:set>
                                    <p:animEffect transition="in" filter="wipe(up)">
                                      <p:cBhvr>
                                        <p:cTn id="7" dur="500"/>
                                        <p:tgtEl>
                                          <p:spTgt spid="983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83043">
                                            <p:txEl>
                                              <p:pRg st="2" end="2"/>
                                            </p:txEl>
                                          </p:spTgt>
                                        </p:tgtEl>
                                        <p:attrNameLst>
                                          <p:attrName>style.visibility</p:attrName>
                                        </p:attrNameLst>
                                      </p:cBhvr>
                                      <p:to>
                                        <p:strVal val="visible"/>
                                      </p:to>
                                    </p:set>
                                    <p:animEffect transition="in" filter="wipe(left)">
                                      <p:cBhvr>
                                        <p:cTn id="12" dur="500"/>
                                        <p:tgtEl>
                                          <p:spTgt spid="9830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83043">
                                            <p:txEl>
                                              <p:pRg st="3" end="3"/>
                                            </p:txEl>
                                          </p:spTgt>
                                        </p:tgtEl>
                                        <p:attrNameLst>
                                          <p:attrName>style.visibility</p:attrName>
                                        </p:attrNameLst>
                                      </p:cBhvr>
                                      <p:to>
                                        <p:strVal val="visible"/>
                                      </p:to>
                                    </p:set>
                                    <p:animEffect transition="in" filter="wipe(left)">
                                      <p:cBhvr>
                                        <p:cTn id="17" dur="500"/>
                                        <p:tgtEl>
                                          <p:spTgt spid="9830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83044"/>
                                        </p:tgtEl>
                                        <p:attrNameLst>
                                          <p:attrName>style.visibility</p:attrName>
                                        </p:attrNameLst>
                                      </p:cBhvr>
                                      <p:to>
                                        <p:strVal val="visible"/>
                                      </p:to>
                                    </p:set>
                                    <p:anim calcmode="lin" valueType="num">
                                      <p:cBhvr additive="base">
                                        <p:cTn id="22" dur="500" fill="hold"/>
                                        <p:tgtEl>
                                          <p:spTgt spid="983044"/>
                                        </p:tgtEl>
                                        <p:attrNameLst>
                                          <p:attrName>ppt_x</p:attrName>
                                        </p:attrNameLst>
                                      </p:cBhvr>
                                      <p:tavLst>
                                        <p:tav tm="0">
                                          <p:val>
                                            <p:strVal val="0-#ppt_w/2"/>
                                          </p:val>
                                        </p:tav>
                                        <p:tav tm="100000">
                                          <p:val>
                                            <p:strVal val="#ppt_x"/>
                                          </p:val>
                                        </p:tav>
                                      </p:tavLst>
                                    </p:anim>
                                    <p:anim calcmode="lin" valueType="num">
                                      <p:cBhvr additive="base">
                                        <p:cTn id="23" dur="500" fill="hold"/>
                                        <p:tgtEl>
                                          <p:spTgt spid="98304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83046"/>
                                        </p:tgtEl>
                                        <p:attrNameLst>
                                          <p:attrName>style.visibility</p:attrName>
                                        </p:attrNameLst>
                                      </p:cBhvr>
                                      <p:to>
                                        <p:strVal val="visible"/>
                                      </p:to>
                                    </p:set>
                                    <p:anim calcmode="lin" valueType="num">
                                      <p:cBhvr additive="base">
                                        <p:cTn id="28" dur="500" fill="hold"/>
                                        <p:tgtEl>
                                          <p:spTgt spid="983046"/>
                                        </p:tgtEl>
                                        <p:attrNameLst>
                                          <p:attrName>ppt_x</p:attrName>
                                        </p:attrNameLst>
                                      </p:cBhvr>
                                      <p:tavLst>
                                        <p:tav tm="0">
                                          <p:val>
                                            <p:strVal val="#ppt_x"/>
                                          </p:val>
                                        </p:tav>
                                        <p:tav tm="100000">
                                          <p:val>
                                            <p:strVal val="#ppt_x"/>
                                          </p:val>
                                        </p:tav>
                                      </p:tavLst>
                                    </p:anim>
                                    <p:anim calcmode="lin" valueType="num">
                                      <p:cBhvr additive="base">
                                        <p:cTn id="29" dur="500" fill="hold"/>
                                        <p:tgtEl>
                                          <p:spTgt spid="983046"/>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83047">
                                            <p:txEl>
                                              <p:pRg st="0" end="0"/>
                                            </p:txEl>
                                          </p:spTgt>
                                        </p:tgtEl>
                                        <p:attrNameLst>
                                          <p:attrName>style.visibility</p:attrName>
                                        </p:attrNameLst>
                                      </p:cBhvr>
                                      <p:to>
                                        <p:strVal val="visible"/>
                                      </p:to>
                                    </p:set>
                                    <p:anim calcmode="lin" valueType="num">
                                      <p:cBhvr additive="base">
                                        <p:cTn id="33" dur="500" fill="hold"/>
                                        <p:tgtEl>
                                          <p:spTgt spid="98304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83047">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83045">
                                            <p:txEl>
                                              <p:pRg st="0" end="0"/>
                                            </p:txEl>
                                          </p:spTgt>
                                        </p:tgtEl>
                                        <p:attrNameLst>
                                          <p:attrName>style.visibility</p:attrName>
                                        </p:attrNameLst>
                                      </p:cBhvr>
                                      <p:to>
                                        <p:strVal val="visible"/>
                                      </p:to>
                                    </p:set>
                                    <p:anim calcmode="lin" valueType="num">
                                      <p:cBhvr additive="base">
                                        <p:cTn id="38" dur="500" fill="hold"/>
                                        <p:tgtEl>
                                          <p:spTgt spid="983045">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830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46"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Number Placeholder 3"/>
          <p:cNvSpPr>
            <a:spLocks noGrp="1"/>
          </p:cNvSpPr>
          <p:nvPr>
            <p:ph type="sldNum" sz="quarter" idx="12"/>
          </p:nvPr>
        </p:nvSpPr>
        <p:spPr>
          <a:noFill/>
          <a:ln>
            <a:miter lim="800000"/>
            <a:headEnd/>
            <a:tailEnd/>
          </a:ln>
        </p:spPr>
        <p:txBody>
          <a:bodyPr/>
          <a:lstStyle/>
          <a:p>
            <a:fld id="{102B82D6-B21C-4AA0-9019-2FA9C5F70895}" type="slidenum">
              <a:rPr lang="en-US"/>
              <a:pPr/>
              <a:t>254</a:t>
            </a:fld>
            <a:endParaRPr lang="en-US"/>
          </a:p>
        </p:txBody>
      </p:sp>
      <p:sp>
        <p:nvSpPr>
          <p:cNvPr id="26214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2F56811-CE2A-4173-91FB-D721D82629B4}" type="slidenum">
              <a:rPr lang="en-US" sz="1400">
                <a:latin typeface="Times New Roman" pitchFamily="18" charset="0"/>
              </a:rPr>
              <a:pPr algn="r"/>
              <a:t>254</a:t>
            </a:fld>
            <a:endParaRPr lang="en-US" sz="1400">
              <a:latin typeface="Times New Roman" pitchFamily="18" charset="0"/>
            </a:endParaRPr>
          </a:p>
        </p:txBody>
      </p:sp>
      <p:sp>
        <p:nvSpPr>
          <p:cNvPr id="262148" name="Rectangle 2"/>
          <p:cNvSpPr>
            <a:spLocks noGrp="1" noChangeArrowheads="1"/>
          </p:cNvSpPr>
          <p:nvPr>
            <p:ph type="title" idx="4294967295"/>
          </p:nvPr>
        </p:nvSpPr>
        <p:spPr>
          <a:xfrm>
            <a:off x="231775" y="395288"/>
            <a:ext cx="8912225" cy="614362"/>
          </a:xfrm>
        </p:spPr>
        <p:txBody>
          <a:bodyPr/>
          <a:lstStyle/>
          <a:p>
            <a:pPr eaLnBrk="1" hangingPunct="1"/>
            <a:r>
              <a:rPr lang="en-US" sz="2200" b="1" smtClean="0">
                <a:latin typeface="Rockwell" pitchFamily="18" charset="0"/>
              </a:rPr>
              <a:t>T5C:</a:t>
            </a:r>
            <a:r>
              <a:rPr lang="en-US" sz="2600" b="1" smtClean="0">
                <a:latin typeface="Rockwell" pitchFamily="18" charset="0"/>
              </a:rPr>
              <a:t> </a:t>
            </a:r>
            <a:r>
              <a:rPr lang="en-US" sz="1800" b="1" smtClean="0"/>
              <a:t>	</a:t>
            </a:r>
            <a:r>
              <a:rPr lang="en-US" sz="1600" b="1" smtClean="0"/>
              <a:t>Electronic principles; capacitance, inductance, current flow in circuits, 	alternating current, definition of RF, power calculations</a:t>
            </a:r>
          </a:p>
        </p:txBody>
      </p:sp>
      <p:sp>
        <p:nvSpPr>
          <p:cNvPr id="984067"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T5C10</a:t>
            </a:r>
            <a:r>
              <a:rPr lang="en-US" sz="2000" smtClean="0">
                <a:latin typeface="Rockwell" pitchFamily="18" charset="0"/>
              </a:rPr>
              <a:t>  30 watts of power is being used in a circuit when the applied voltage is 12 volts DC and the current is 2.5 amperes.</a:t>
            </a:r>
          </a:p>
          <a:p>
            <a:pPr lvl="1" eaLnBrk="1" hangingPunct="1"/>
            <a:endParaRPr lang="en-US" sz="1000" smtClean="0">
              <a:latin typeface="Rockwell" pitchFamily="18" charset="0"/>
            </a:endParaRPr>
          </a:p>
          <a:p>
            <a:pPr lvl="3" eaLnBrk="1" hangingPunct="1"/>
            <a:r>
              <a:rPr lang="en-US" sz="1600" smtClean="0">
                <a:solidFill>
                  <a:srgbClr val="FF0000"/>
                </a:solidFill>
                <a:latin typeface="Rockwell" pitchFamily="18" charset="0"/>
              </a:rPr>
              <a:t>Solving for “P” so cover up the “P” and plug in the other two numbers</a:t>
            </a:r>
          </a:p>
          <a:p>
            <a:pPr lvl="3" eaLnBrk="1" hangingPunct="1"/>
            <a:r>
              <a:rPr lang="en-US" sz="1800" b="1" smtClean="0">
                <a:solidFill>
                  <a:srgbClr val="FF0000"/>
                </a:solidFill>
                <a:latin typeface="Rockwell" pitchFamily="18" charset="0"/>
              </a:rPr>
              <a:t>E</a:t>
            </a:r>
            <a:r>
              <a:rPr lang="en-US" sz="1600" smtClean="0">
                <a:solidFill>
                  <a:srgbClr val="FF0000"/>
                </a:solidFill>
                <a:latin typeface="Rockwell" pitchFamily="18" charset="0"/>
              </a:rPr>
              <a:t> is given as 12 volts and </a:t>
            </a:r>
            <a:r>
              <a:rPr lang="en-US" sz="1800" b="1" smtClean="0">
                <a:solidFill>
                  <a:srgbClr val="FF0000"/>
                </a:solidFill>
                <a:latin typeface="Rockwell" pitchFamily="18" charset="0"/>
              </a:rPr>
              <a:t>I</a:t>
            </a:r>
            <a:r>
              <a:rPr lang="en-US" sz="1600" smtClean="0">
                <a:solidFill>
                  <a:srgbClr val="FF0000"/>
                </a:solidFill>
                <a:latin typeface="Rockwell" pitchFamily="18" charset="0"/>
              </a:rPr>
              <a:t> is given as 2.5 amperes</a:t>
            </a:r>
          </a:p>
          <a:p>
            <a:pPr lvl="1" eaLnBrk="1" hangingPunct="1"/>
            <a:endParaRPr lang="en-US" sz="2000" smtClean="0">
              <a:latin typeface="Rockwell" pitchFamily="18" charset="0"/>
            </a:endParaRPr>
          </a:p>
        </p:txBody>
      </p:sp>
      <p:pic>
        <p:nvPicPr>
          <p:cNvPr id="984068" name="Picture 4" descr="Q p137b"/>
          <p:cNvPicPr>
            <a:picLocks noChangeAspect="1" noChangeArrowheads="1"/>
          </p:cNvPicPr>
          <p:nvPr/>
        </p:nvPicPr>
        <p:blipFill>
          <a:blip r:embed="rId2" cstate="print"/>
          <a:srcRect/>
          <a:stretch>
            <a:fillRect/>
          </a:stretch>
        </p:blipFill>
        <p:spPr bwMode="auto">
          <a:xfrm>
            <a:off x="2382838" y="4005263"/>
            <a:ext cx="1422400" cy="1651000"/>
          </a:xfrm>
          <a:prstGeom prst="rect">
            <a:avLst/>
          </a:prstGeom>
          <a:noFill/>
          <a:ln w="9525">
            <a:noFill/>
            <a:miter lim="800000"/>
            <a:headEnd/>
            <a:tailEnd/>
          </a:ln>
        </p:spPr>
      </p:pic>
      <p:sp>
        <p:nvSpPr>
          <p:cNvPr id="984069" name="Text Box 5"/>
          <p:cNvSpPr txBox="1">
            <a:spLocks noChangeArrowheads="1"/>
          </p:cNvSpPr>
          <p:nvPr/>
        </p:nvSpPr>
        <p:spPr bwMode="auto">
          <a:xfrm>
            <a:off x="5148263" y="4081463"/>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P = I x E</a:t>
            </a:r>
          </a:p>
        </p:txBody>
      </p:sp>
      <p:sp>
        <p:nvSpPr>
          <p:cNvPr id="984070" name="Text Box 6"/>
          <p:cNvSpPr txBox="1">
            <a:spLocks noChangeArrowheads="1"/>
          </p:cNvSpPr>
          <p:nvPr/>
        </p:nvSpPr>
        <p:spPr bwMode="auto">
          <a:xfrm>
            <a:off x="5186363" y="5272088"/>
            <a:ext cx="19970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P = 30 watts</a:t>
            </a:r>
          </a:p>
        </p:txBody>
      </p:sp>
      <p:sp>
        <p:nvSpPr>
          <p:cNvPr id="984071" name="Text Box 7"/>
          <p:cNvSpPr txBox="1">
            <a:spLocks noChangeArrowheads="1"/>
          </p:cNvSpPr>
          <p:nvPr/>
        </p:nvSpPr>
        <p:spPr bwMode="auto">
          <a:xfrm>
            <a:off x="5148263" y="4657725"/>
            <a:ext cx="1843087"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P = 2.5 x 12</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4067">
                                            <p:txEl>
                                              <p:pRg st="0" end="0"/>
                                            </p:txEl>
                                          </p:spTgt>
                                        </p:tgtEl>
                                        <p:attrNameLst>
                                          <p:attrName>style.visibility</p:attrName>
                                        </p:attrNameLst>
                                      </p:cBhvr>
                                      <p:to>
                                        <p:strVal val="visible"/>
                                      </p:to>
                                    </p:set>
                                    <p:animEffect transition="in" filter="wipe(up)">
                                      <p:cBhvr>
                                        <p:cTn id="7" dur="500"/>
                                        <p:tgtEl>
                                          <p:spTgt spid="984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84067">
                                            <p:txEl>
                                              <p:pRg st="2" end="2"/>
                                            </p:txEl>
                                          </p:spTgt>
                                        </p:tgtEl>
                                        <p:attrNameLst>
                                          <p:attrName>style.visibility</p:attrName>
                                        </p:attrNameLst>
                                      </p:cBhvr>
                                      <p:to>
                                        <p:strVal val="visible"/>
                                      </p:to>
                                    </p:set>
                                    <p:animEffect transition="in" filter="wipe(left)">
                                      <p:cBhvr>
                                        <p:cTn id="12" dur="500"/>
                                        <p:tgtEl>
                                          <p:spTgt spid="9840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84067">
                                            <p:txEl>
                                              <p:pRg st="3" end="3"/>
                                            </p:txEl>
                                          </p:spTgt>
                                        </p:tgtEl>
                                        <p:attrNameLst>
                                          <p:attrName>style.visibility</p:attrName>
                                        </p:attrNameLst>
                                      </p:cBhvr>
                                      <p:to>
                                        <p:strVal val="visible"/>
                                      </p:to>
                                    </p:set>
                                    <p:animEffect transition="in" filter="wipe(left)">
                                      <p:cBhvr>
                                        <p:cTn id="17" dur="500"/>
                                        <p:tgtEl>
                                          <p:spTgt spid="98406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84068"/>
                                        </p:tgtEl>
                                        <p:attrNameLst>
                                          <p:attrName>style.visibility</p:attrName>
                                        </p:attrNameLst>
                                      </p:cBhvr>
                                      <p:to>
                                        <p:strVal val="visible"/>
                                      </p:to>
                                    </p:set>
                                    <p:anim calcmode="lin" valueType="num">
                                      <p:cBhvr additive="base">
                                        <p:cTn id="22" dur="500" fill="hold"/>
                                        <p:tgtEl>
                                          <p:spTgt spid="984068"/>
                                        </p:tgtEl>
                                        <p:attrNameLst>
                                          <p:attrName>ppt_x</p:attrName>
                                        </p:attrNameLst>
                                      </p:cBhvr>
                                      <p:tavLst>
                                        <p:tav tm="0">
                                          <p:val>
                                            <p:strVal val="0-#ppt_w/2"/>
                                          </p:val>
                                        </p:tav>
                                        <p:tav tm="100000">
                                          <p:val>
                                            <p:strVal val="#ppt_x"/>
                                          </p:val>
                                        </p:tav>
                                      </p:tavLst>
                                    </p:anim>
                                    <p:anim calcmode="lin" valueType="num">
                                      <p:cBhvr additive="base">
                                        <p:cTn id="23" dur="500" fill="hold"/>
                                        <p:tgtEl>
                                          <p:spTgt spid="984068"/>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84069"/>
                                        </p:tgtEl>
                                        <p:attrNameLst>
                                          <p:attrName>style.visibility</p:attrName>
                                        </p:attrNameLst>
                                      </p:cBhvr>
                                      <p:to>
                                        <p:strVal val="visible"/>
                                      </p:to>
                                    </p:set>
                                    <p:anim calcmode="lin" valueType="num">
                                      <p:cBhvr additive="base">
                                        <p:cTn id="28" dur="500" fill="hold"/>
                                        <p:tgtEl>
                                          <p:spTgt spid="984069"/>
                                        </p:tgtEl>
                                        <p:attrNameLst>
                                          <p:attrName>ppt_x</p:attrName>
                                        </p:attrNameLst>
                                      </p:cBhvr>
                                      <p:tavLst>
                                        <p:tav tm="0">
                                          <p:val>
                                            <p:strVal val="#ppt_x"/>
                                          </p:val>
                                        </p:tav>
                                        <p:tav tm="100000">
                                          <p:val>
                                            <p:strVal val="#ppt_x"/>
                                          </p:val>
                                        </p:tav>
                                      </p:tavLst>
                                    </p:anim>
                                    <p:anim calcmode="lin" valueType="num">
                                      <p:cBhvr additive="base">
                                        <p:cTn id="29" dur="500" fill="hold"/>
                                        <p:tgtEl>
                                          <p:spTgt spid="984069"/>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84071">
                                            <p:txEl>
                                              <p:pRg st="0" end="0"/>
                                            </p:txEl>
                                          </p:spTgt>
                                        </p:tgtEl>
                                        <p:attrNameLst>
                                          <p:attrName>style.visibility</p:attrName>
                                        </p:attrNameLst>
                                      </p:cBhvr>
                                      <p:to>
                                        <p:strVal val="visible"/>
                                      </p:to>
                                    </p:set>
                                    <p:anim calcmode="lin" valueType="num">
                                      <p:cBhvr additive="base">
                                        <p:cTn id="33" dur="500" fill="hold"/>
                                        <p:tgtEl>
                                          <p:spTgt spid="98407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84071">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84070">
                                            <p:txEl>
                                              <p:pRg st="0" end="0"/>
                                            </p:txEl>
                                          </p:spTgt>
                                        </p:tgtEl>
                                        <p:attrNameLst>
                                          <p:attrName>style.visibility</p:attrName>
                                        </p:attrNameLst>
                                      </p:cBhvr>
                                      <p:to>
                                        <p:strVal val="visible"/>
                                      </p:to>
                                    </p:set>
                                    <p:anim calcmode="lin" valueType="num">
                                      <p:cBhvr additive="base">
                                        <p:cTn id="38" dur="500" fill="hold"/>
                                        <p:tgtEl>
                                          <p:spTgt spid="984070">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8407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069"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Number Placeholder 3"/>
          <p:cNvSpPr>
            <a:spLocks noGrp="1"/>
          </p:cNvSpPr>
          <p:nvPr>
            <p:ph type="sldNum" sz="quarter" idx="12"/>
          </p:nvPr>
        </p:nvSpPr>
        <p:spPr>
          <a:noFill/>
          <a:ln>
            <a:miter lim="800000"/>
            <a:headEnd/>
            <a:tailEnd/>
          </a:ln>
        </p:spPr>
        <p:txBody>
          <a:bodyPr/>
          <a:lstStyle/>
          <a:p>
            <a:fld id="{BAC7A8F1-543D-4D0E-BB37-E29E20495D63}" type="slidenum">
              <a:rPr lang="en-US"/>
              <a:pPr/>
              <a:t>255</a:t>
            </a:fld>
            <a:endParaRPr lang="en-US"/>
          </a:p>
        </p:txBody>
      </p:sp>
      <p:sp>
        <p:nvSpPr>
          <p:cNvPr id="26317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6144F71-12A9-4665-9F47-5B101F223D61}" type="slidenum">
              <a:rPr lang="en-US" sz="1400">
                <a:latin typeface="Times New Roman" pitchFamily="18" charset="0"/>
              </a:rPr>
              <a:pPr algn="r"/>
              <a:t>255</a:t>
            </a:fld>
            <a:endParaRPr lang="en-US" sz="1400">
              <a:latin typeface="Times New Roman" pitchFamily="18" charset="0"/>
            </a:endParaRPr>
          </a:p>
        </p:txBody>
      </p:sp>
      <p:sp>
        <p:nvSpPr>
          <p:cNvPr id="263172" name="Rectangle 2"/>
          <p:cNvSpPr>
            <a:spLocks noGrp="1" noChangeArrowheads="1"/>
          </p:cNvSpPr>
          <p:nvPr>
            <p:ph type="title" idx="4294967295"/>
          </p:nvPr>
        </p:nvSpPr>
        <p:spPr>
          <a:xfrm>
            <a:off x="193675" y="395288"/>
            <a:ext cx="8950325" cy="614362"/>
          </a:xfrm>
        </p:spPr>
        <p:txBody>
          <a:bodyPr/>
          <a:lstStyle/>
          <a:p>
            <a:pPr eaLnBrk="1" hangingPunct="1"/>
            <a:r>
              <a:rPr lang="en-US" sz="2200" b="1" smtClean="0">
                <a:latin typeface="Rockwell" pitchFamily="18" charset="0"/>
              </a:rPr>
              <a:t>T5C:</a:t>
            </a:r>
            <a:r>
              <a:rPr lang="en-US" sz="2600" b="1" smtClean="0">
                <a:latin typeface="Rockwell" pitchFamily="18" charset="0"/>
              </a:rPr>
              <a:t> </a:t>
            </a:r>
            <a:r>
              <a:rPr lang="en-US" sz="1800" b="1" smtClean="0"/>
              <a:t>	</a:t>
            </a:r>
            <a:r>
              <a:rPr lang="en-US" sz="1600" b="1" smtClean="0"/>
              <a:t>Electronic principles; capacitance, inductance, current flow in circuits, 	alternating current, definition of RF, power calculations</a:t>
            </a:r>
          </a:p>
        </p:txBody>
      </p:sp>
      <p:sp>
        <p:nvSpPr>
          <p:cNvPr id="98509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T5C11</a:t>
            </a:r>
            <a:r>
              <a:rPr lang="en-US" sz="3200" smtClean="0">
                <a:latin typeface="Rockwell" pitchFamily="18" charset="0"/>
              </a:rPr>
              <a:t>  </a:t>
            </a:r>
            <a:r>
              <a:rPr lang="en-US" sz="2000" smtClean="0">
                <a:latin typeface="Rockwell" pitchFamily="18" charset="0"/>
              </a:rPr>
              <a:t>10 amperes are flowing in a circuit when the applied voltage is 12 volts DC and the load is 120 watts.</a:t>
            </a:r>
          </a:p>
          <a:p>
            <a:pPr lvl="1" eaLnBrk="1" hangingPunct="1"/>
            <a:endParaRPr lang="en-US" sz="2000" smtClean="0">
              <a:latin typeface="Rockwell" pitchFamily="18" charset="0"/>
            </a:endParaRPr>
          </a:p>
          <a:p>
            <a:pPr lvl="3" eaLnBrk="1" hangingPunct="1"/>
            <a:r>
              <a:rPr lang="en-US" sz="1600" smtClean="0">
                <a:solidFill>
                  <a:srgbClr val="FF0000"/>
                </a:solidFill>
                <a:latin typeface="Rockwell" pitchFamily="18" charset="0"/>
              </a:rPr>
              <a:t>Solving for “I” so cover up the “I” and plug in the other two numbers</a:t>
            </a:r>
          </a:p>
          <a:p>
            <a:pPr lvl="3" eaLnBrk="1" hangingPunct="1"/>
            <a:r>
              <a:rPr lang="en-US" sz="1600" b="1" smtClean="0">
                <a:solidFill>
                  <a:srgbClr val="FF0000"/>
                </a:solidFill>
                <a:latin typeface="Rockwell" pitchFamily="18" charset="0"/>
              </a:rPr>
              <a:t>P</a:t>
            </a:r>
            <a:r>
              <a:rPr lang="en-US" sz="1600" smtClean="0">
                <a:solidFill>
                  <a:srgbClr val="FF0000"/>
                </a:solidFill>
                <a:latin typeface="Rockwell" pitchFamily="18" charset="0"/>
              </a:rPr>
              <a:t> is given as 120 watts and </a:t>
            </a:r>
            <a:r>
              <a:rPr lang="en-US" sz="1600" b="1" smtClean="0">
                <a:solidFill>
                  <a:srgbClr val="FF0000"/>
                </a:solidFill>
                <a:latin typeface="Rockwell" pitchFamily="18" charset="0"/>
              </a:rPr>
              <a:t>E</a:t>
            </a:r>
            <a:r>
              <a:rPr lang="en-US" sz="1600" smtClean="0">
                <a:solidFill>
                  <a:srgbClr val="FF0000"/>
                </a:solidFill>
                <a:latin typeface="Rockwell" pitchFamily="18" charset="0"/>
              </a:rPr>
              <a:t> is given as 12 volts and</a:t>
            </a:r>
            <a:endParaRPr lang="en-US" sz="1600" smtClean="0">
              <a:latin typeface="Rockwell" pitchFamily="18" charset="0"/>
            </a:endParaRPr>
          </a:p>
          <a:p>
            <a:pPr lvl="1" eaLnBrk="1" hangingPunct="1"/>
            <a:endParaRPr lang="en-US" sz="1600" smtClean="0">
              <a:latin typeface="Rockwell" pitchFamily="18" charset="0"/>
            </a:endParaRPr>
          </a:p>
        </p:txBody>
      </p:sp>
      <p:pic>
        <p:nvPicPr>
          <p:cNvPr id="985092" name="Picture 4" descr="Q p138a"/>
          <p:cNvPicPr>
            <a:picLocks noChangeAspect="1" noChangeArrowheads="1"/>
          </p:cNvPicPr>
          <p:nvPr/>
        </p:nvPicPr>
        <p:blipFill>
          <a:blip r:embed="rId2" cstate="print"/>
          <a:srcRect/>
          <a:stretch>
            <a:fillRect/>
          </a:stretch>
        </p:blipFill>
        <p:spPr bwMode="auto">
          <a:xfrm>
            <a:off x="2536825" y="4389438"/>
            <a:ext cx="1574800" cy="1382712"/>
          </a:xfrm>
          <a:prstGeom prst="rect">
            <a:avLst/>
          </a:prstGeom>
          <a:noFill/>
          <a:ln w="9525">
            <a:noFill/>
            <a:miter lim="800000"/>
            <a:headEnd/>
            <a:tailEnd/>
          </a:ln>
        </p:spPr>
      </p:pic>
      <p:sp>
        <p:nvSpPr>
          <p:cNvPr id="985093" name="Text Box 5"/>
          <p:cNvSpPr txBox="1">
            <a:spLocks noChangeArrowheads="1"/>
          </p:cNvSpPr>
          <p:nvPr/>
        </p:nvSpPr>
        <p:spPr bwMode="auto">
          <a:xfrm>
            <a:off x="5110163" y="4351338"/>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P / E</a:t>
            </a:r>
          </a:p>
        </p:txBody>
      </p:sp>
      <p:sp>
        <p:nvSpPr>
          <p:cNvPr id="985094" name="Text Box 6"/>
          <p:cNvSpPr txBox="1">
            <a:spLocks noChangeArrowheads="1"/>
          </p:cNvSpPr>
          <p:nvPr/>
        </p:nvSpPr>
        <p:spPr bwMode="auto">
          <a:xfrm>
            <a:off x="5110163" y="4849813"/>
            <a:ext cx="184308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120 / 12</a:t>
            </a:r>
            <a:r>
              <a:rPr lang="en-US">
                <a:solidFill>
                  <a:srgbClr val="FF0000"/>
                </a:solidFill>
              </a:rPr>
              <a:t> </a:t>
            </a:r>
          </a:p>
        </p:txBody>
      </p:sp>
      <p:sp>
        <p:nvSpPr>
          <p:cNvPr id="985095" name="Text Box 7"/>
          <p:cNvSpPr txBox="1">
            <a:spLocks noChangeArrowheads="1"/>
          </p:cNvSpPr>
          <p:nvPr/>
        </p:nvSpPr>
        <p:spPr bwMode="auto">
          <a:xfrm>
            <a:off x="5110163" y="5310188"/>
            <a:ext cx="21494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10 Amperes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5091">
                                            <p:txEl>
                                              <p:pRg st="0" end="0"/>
                                            </p:txEl>
                                          </p:spTgt>
                                        </p:tgtEl>
                                        <p:attrNameLst>
                                          <p:attrName>style.visibility</p:attrName>
                                        </p:attrNameLst>
                                      </p:cBhvr>
                                      <p:to>
                                        <p:strVal val="visible"/>
                                      </p:to>
                                    </p:set>
                                    <p:animEffect transition="in" filter="wipe(up)">
                                      <p:cBhvr>
                                        <p:cTn id="7" dur="500"/>
                                        <p:tgtEl>
                                          <p:spTgt spid="985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85091">
                                            <p:txEl>
                                              <p:pRg st="2" end="2"/>
                                            </p:txEl>
                                          </p:spTgt>
                                        </p:tgtEl>
                                        <p:attrNameLst>
                                          <p:attrName>style.visibility</p:attrName>
                                        </p:attrNameLst>
                                      </p:cBhvr>
                                      <p:to>
                                        <p:strVal val="visible"/>
                                      </p:to>
                                    </p:set>
                                    <p:animEffect transition="in" filter="wipe(left)">
                                      <p:cBhvr>
                                        <p:cTn id="12" dur="500"/>
                                        <p:tgtEl>
                                          <p:spTgt spid="9850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85091">
                                            <p:txEl>
                                              <p:pRg st="3" end="3"/>
                                            </p:txEl>
                                          </p:spTgt>
                                        </p:tgtEl>
                                        <p:attrNameLst>
                                          <p:attrName>style.visibility</p:attrName>
                                        </p:attrNameLst>
                                      </p:cBhvr>
                                      <p:to>
                                        <p:strVal val="visible"/>
                                      </p:to>
                                    </p:set>
                                    <p:animEffect transition="in" filter="wipe(left)">
                                      <p:cBhvr>
                                        <p:cTn id="17" dur="500"/>
                                        <p:tgtEl>
                                          <p:spTgt spid="98509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85092"/>
                                        </p:tgtEl>
                                        <p:attrNameLst>
                                          <p:attrName>style.visibility</p:attrName>
                                        </p:attrNameLst>
                                      </p:cBhvr>
                                      <p:to>
                                        <p:strVal val="visible"/>
                                      </p:to>
                                    </p:set>
                                    <p:anim calcmode="lin" valueType="num">
                                      <p:cBhvr additive="base">
                                        <p:cTn id="22" dur="500" fill="hold"/>
                                        <p:tgtEl>
                                          <p:spTgt spid="985092"/>
                                        </p:tgtEl>
                                        <p:attrNameLst>
                                          <p:attrName>ppt_x</p:attrName>
                                        </p:attrNameLst>
                                      </p:cBhvr>
                                      <p:tavLst>
                                        <p:tav tm="0">
                                          <p:val>
                                            <p:strVal val="0-#ppt_w/2"/>
                                          </p:val>
                                        </p:tav>
                                        <p:tav tm="100000">
                                          <p:val>
                                            <p:strVal val="#ppt_x"/>
                                          </p:val>
                                        </p:tav>
                                      </p:tavLst>
                                    </p:anim>
                                    <p:anim calcmode="lin" valueType="num">
                                      <p:cBhvr additive="base">
                                        <p:cTn id="23" dur="500" fill="hold"/>
                                        <p:tgtEl>
                                          <p:spTgt spid="985092"/>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85093"/>
                                        </p:tgtEl>
                                        <p:attrNameLst>
                                          <p:attrName>style.visibility</p:attrName>
                                        </p:attrNameLst>
                                      </p:cBhvr>
                                      <p:to>
                                        <p:strVal val="visible"/>
                                      </p:to>
                                    </p:set>
                                    <p:anim calcmode="lin" valueType="num">
                                      <p:cBhvr additive="base">
                                        <p:cTn id="28" dur="500" fill="hold"/>
                                        <p:tgtEl>
                                          <p:spTgt spid="985093"/>
                                        </p:tgtEl>
                                        <p:attrNameLst>
                                          <p:attrName>ppt_x</p:attrName>
                                        </p:attrNameLst>
                                      </p:cBhvr>
                                      <p:tavLst>
                                        <p:tav tm="0">
                                          <p:val>
                                            <p:strVal val="#ppt_x"/>
                                          </p:val>
                                        </p:tav>
                                        <p:tav tm="100000">
                                          <p:val>
                                            <p:strVal val="#ppt_x"/>
                                          </p:val>
                                        </p:tav>
                                      </p:tavLst>
                                    </p:anim>
                                    <p:anim calcmode="lin" valueType="num">
                                      <p:cBhvr additive="base">
                                        <p:cTn id="29" dur="500" fill="hold"/>
                                        <p:tgtEl>
                                          <p:spTgt spid="985093"/>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85094">
                                            <p:txEl>
                                              <p:pRg st="0" end="0"/>
                                            </p:txEl>
                                          </p:spTgt>
                                        </p:tgtEl>
                                        <p:attrNameLst>
                                          <p:attrName>style.visibility</p:attrName>
                                        </p:attrNameLst>
                                      </p:cBhvr>
                                      <p:to>
                                        <p:strVal val="visible"/>
                                      </p:to>
                                    </p:set>
                                    <p:anim calcmode="lin" valueType="num">
                                      <p:cBhvr additive="base">
                                        <p:cTn id="33" dur="500" fill="hold"/>
                                        <p:tgtEl>
                                          <p:spTgt spid="98509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85094">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85095">
                                            <p:txEl>
                                              <p:pRg st="0" end="0"/>
                                            </p:txEl>
                                          </p:spTgt>
                                        </p:tgtEl>
                                        <p:attrNameLst>
                                          <p:attrName>style.visibility</p:attrName>
                                        </p:attrNameLst>
                                      </p:cBhvr>
                                      <p:to>
                                        <p:strVal val="visible"/>
                                      </p:to>
                                    </p:set>
                                    <p:anim calcmode="lin" valueType="num">
                                      <p:cBhvr additive="base">
                                        <p:cTn id="38" dur="500" fill="hold"/>
                                        <p:tgtEl>
                                          <p:spTgt spid="985095">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850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3"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a:ln>
            <a:miter lim="800000"/>
            <a:headEnd/>
            <a:tailEnd/>
          </a:ln>
        </p:spPr>
        <p:txBody>
          <a:bodyPr/>
          <a:lstStyle/>
          <a:p>
            <a:fld id="{BB0721C3-C53E-483C-A208-C85E0DA55CD8}" type="slidenum">
              <a:rPr lang="en-US"/>
              <a:pPr/>
              <a:t>256</a:t>
            </a:fld>
            <a:endParaRPr lang="en-US"/>
          </a:p>
        </p:txBody>
      </p:sp>
      <p:sp>
        <p:nvSpPr>
          <p:cNvPr id="26419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BEFFE91-82A4-4D9D-A5D5-16F646E34B4B}" type="slidenum">
              <a:rPr lang="en-US" sz="1400">
                <a:latin typeface="Times New Roman" pitchFamily="18" charset="0"/>
              </a:rPr>
              <a:pPr algn="r"/>
              <a:t>256</a:t>
            </a:fld>
            <a:endParaRPr lang="en-US" sz="1400">
              <a:latin typeface="Times New Roman" pitchFamily="18" charset="0"/>
            </a:endParaRPr>
          </a:p>
        </p:txBody>
      </p:sp>
      <p:sp>
        <p:nvSpPr>
          <p:cNvPr id="264196"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9021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T5D1</a:t>
            </a:r>
            <a:r>
              <a:rPr lang="en-US" sz="2000" smtClean="0">
                <a:latin typeface="Rockwell" pitchFamily="18" charset="0"/>
              </a:rPr>
              <a:t>  The formula Current (I) equals voltage (E) divided by resistance (R) is used to calculate current in a circuit.</a:t>
            </a:r>
          </a:p>
          <a:p>
            <a:pPr lvl="1" eaLnBrk="1" hangingPunct="1"/>
            <a:endParaRPr lang="en-US" sz="1000" smtClean="0">
              <a:latin typeface="Rockwell" pitchFamily="18" charset="0"/>
            </a:endParaRPr>
          </a:p>
          <a:p>
            <a:pPr lvl="3" eaLnBrk="1" hangingPunct="1"/>
            <a:r>
              <a:rPr lang="en-US" sz="1800" b="1" smtClean="0">
                <a:solidFill>
                  <a:srgbClr val="FF0000"/>
                </a:solidFill>
                <a:latin typeface="Rockwell" pitchFamily="18" charset="0"/>
              </a:rPr>
              <a:t>E</a:t>
            </a:r>
            <a:r>
              <a:rPr lang="en-US" sz="1800" smtClean="0">
                <a:solidFill>
                  <a:srgbClr val="FF0000"/>
                </a:solidFill>
                <a:latin typeface="Rockwell" pitchFamily="18" charset="0"/>
              </a:rPr>
              <a:t> is for Voltage, </a:t>
            </a:r>
            <a:r>
              <a:rPr lang="en-US" sz="1800" b="1" smtClean="0">
                <a:solidFill>
                  <a:srgbClr val="FF0000"/>
                </a:solidFill>
                <a:latin typeface="Rockwell" pitchFamily="18" charset="0"/>
              </a:rPr>
              <a:t>I</a:t>
            </a:r>
            <a:r>
              <a:rPr lang="en-US" sz="1800" smtClean="0">
                <a:solidFill>
                  <a:srgbClr val="FF0000"/>
                </a:solidFill>
                <a:latin typeface="Rockwell" pitchFamily="18" charset="0"/>
              </a:rPr>
              <a:t> is for current, and </a:t>
            </a:r>
            <a:r>
              <a:rPr lang="en-US" sz="1800" b="1" smtClean="0">
                <a:solidFill>
                  <a:srgbClr val="FF0000"/>
                </a:solidFill>
                <a:latin typeface="Rockwell" pitchFamily="18" charset="0"/>
              </a:rPr>
              <a:t>R</a:t>
            </a:r>
            <a:r>
              <a:rPr lang="en-US" sz="1800" smtClean="0">
                <a:solidFill>
                  <a:srgbClr val="FF0000"/>
                </a:solidFill>
                <a:latin typeface="Rockwell" pitchFamily="18" charset="0"/>
              </a:rPr>
              <a:t> is for resistance</a:t>
            </a:r>
            <a:endParaRPr lang="en-US" sz="1800" smtClean="0">
              <a:latin typeface="Rockwell" pitchFamily="18" charset="0"/>
            </a:endParaRPr>
          </a:p>
          <a:p>
            <a:pPr lvl="1" eaLnBrk="1" hangingPunct="1"/>
            <a:endParaRPr lang="en-US" sz="1800" smtClean="0">
              <a:solidFill>
                <a:srgbClr val="FF0000"/>
              </a:solidFill>
              <a:latin typeface="Rockwell" pitchFamily="18" charset="0"/>
            </a:endParaRPr>
          </a:p>
          <a:p>
            <a:pPr lvl="2" eaLnBrk="1" hangingPunct="1"/>
            <a:endParaRPr lang="en-US" sz="2800" smtClean="0">
              <a:solidFill>
                <a:srgbClr val="FF0000"/>
              </a:solidFill>
              <a:latin typeface="Rockwell" pitchFamily="18" charset="0"/>
            </a:endParaRPr>
          </a:p>
        </p:txBody>
      </p:sp>
      <p:sp>
        <p:nvSpPr>
          <p:cNvPr id="990212" name="Text Box 4"/>
          <p:cNvSpPr txBox="1">
            <a:spLocks noChangeArrowheads="1"/>
          </p:cNvSpPr>
          <p:nvPr/>
        </p:nvSpPr>
        <p:spPr bwMode="auto">
          <a:xfrm>
            <a:off x="1806575" y="3429000"/>
            <a:ext cx="1804988" cy="304800"/>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The math is easy</a:t>
            </a:r>
          </a:p>
        </p:txBody>
      </p:sp>
      <p:sp>
        <p:nvSpPr>
          <p:cNvPr id="990213" name="Text Box 5"/>
          <p:cNvSpPr txBox="1">
            <a:spLocks noChangeArrowheads="1"/>
          </p:cNvSpPr>
          <p:nvPr/>
        </p:nvSpPr>
        <p:spPr bwMode="auto">
          <a:xfrm>
            <a:off x="1884363" y="3929063"/>
            <a:ext cx="1690687" cy="942975"/>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Two known numbers are given, solve for the unknown</a:t>
            </a:r>
            <a:endParaRPr lang="en-US" sz="1400"/>
          </a:p>
        </p:txBody>
      </p:sp>
      <p:sp>
        <p:nvSpPr>
          <p:cNvPr id="990214" name="Text Box 6"/>
          <p:cNvSpPr txBox="1">
            <a:spLocks noChangeArrowheads="1"/>
          </p:cNvSpPr>
          <p:nvPr/>
        </p:nvSpPr>
        <p:spPr bwMode="auto">
          <a:xfrm>
            <a:off x="5110163" y="4159250"/>
            <a:ext cx="2919412" cy="517525"/>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Cover up the unknown and plug the numbers in the other two</a:t>
            </a:r>
          </a:p>
        </p:txBody>
      </p:sp>
      <p:sp>
        <p:nvSpPr>
          <p:cNvPr id="990215" name="Text Box 7"/>
          <p:cNvSpPr txBox="1">
            <a:spLocks noChangeArrowheads="1"/>
          </p:cNvSpPr>
          <p:nvPr/>
        </p:nvSpPr>
        <p:spPr bwMode="auto">
          <a:xfrm>
            <a:off x="3535363" y="5926138"/>
            <a:ext cx="2112962"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E = I x R</a:t>
            </a:r>
          </a:p>
          <a:p>
            <a:pPr algn="ctr">
              <a:spcBef>
                <a:spcPct val="50000"/>
              </a:spcBef>
            </a:pPr>
            <a:r>
              <a:rPr lang="en-US" sz="1600">
                <a:solidFill>
                  <a:srgbClr val="FF0000"/>
                </a:solidFill>
                <a:latin typeface="Rockwell" pitchFamily="18" charset="0"/>
              </a:rPr>
              <a:t>Finding Voltage</a:t>
            </a:r>
          </a:p>
        </p:txBody>
      </p:sp>
      <p:sp>
        <p:nvSpPr>
          <p:cNvPr id="990216" name="Text Box 8"/>
          <p:cNvSpPr txBox="1">
            <a:spLocks noChangeArrowheads="1"/>
          </p:cNvSpPr>
          <p:nvPr/>
        </p:nvSpPr>
        <p:spPr bwMode="auto">
          <a:xfrm>
            <a:off x="923925" y="5926138"/>
            <a:ext cx="2112963"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I = E / R </a:t>
            </a:r>
          </a:p>
          <a:p>
            <a:pPr algn="ctr">
              <a:spcBef>
                <a:spcPct val="50000"/>
              </a:spcBef>
            </a:pPr>
            <a:r>
              <a:rPr lang="en-US" sz="1600">
                <a:solidFill>
                  <a:srgbClr val="FF0000"/>
                </a:solidFill>
                <a:latin typeface="Rockwell" pitchFamily="18" charset="0"/>
              </a:rPr>
              <a:t>Finding Amperes</a:t>
            </a:r>
          </a:p>
        </p:txBody>
      </p:sp>
      <p:sp>
        <p:nvSpPr>
          <p:cNvPr id="990217" name="Text Box 9"/>
          <p:cNvSpPr txBox="1">
            <a:spLocks noChangeArrowheads="1"/>
          </p:cNvSpPr>
          <p:nvPr/>
        </p:nvSpPr>
        <p:spPr bwMode="auto">
          <a:xfrm>
            <a:off x="6338888" y="5926138"/>
            <a:ext cx="2112962"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R= E / I</a:t>
            </a:r>
          </a:p>
          <a:p>
            <a:pPr algn="ctr">
              <a:spcBef>
                <a:spcPct val="50000"/>
              </a:spcBef>
            </a:pPr>
            <a:r>
              <a:rPr lang="en-US" sz="1600">
                <a:solidFill>
                  <a:srgbClr val="FF0000"/>
                </a:solidFill>
                <a:latin typeface="Rockwell" pitchFamily="18" charset="0"/>
              </a:rPr>
              <a:t>Finding Resistance</a:t>
            </a:r>
          </a:p>
        </p:txBody>
      </p:sp>
      <p:pic>
        <p:nvPicPr>
          <p:cNvPr id="990218" name="Picture 10" descr="Q p138b"/>
          <p:cNvPicPr>
            <a:picLocks noChangeAspect="1" noChangeArrowheads="1"/>
          </p:cNvPicPr>
          <p:nvPr/>
        </p:nvPicPr>
        <p:blipFill>
          <a:blip r:embed="rId2" cstate="print"/>
          <a:srcRect/>
          <a:stretch>
            <a:fillRect/>
          </a:stretch>
        </p:blipFill>
        <p:spPr bwMode="auto">
          <a:xfrm>
            <a:off x="3649663" y="3352800"/>
            <a:ext cx="1498600" cy="149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90211">
                                            <p:txEl>
                                              <p:pRg st="0" end="0"/>
                                            </p:txEl>
                                          </p:spTgt>
                                        </p:tgtEl>
                                        <p:attrNameLst>
                                          <p:attrName>style.visibility</p:attrName>
                                        </p:attrNameLst>
                                      </p:cBhvr>
                                      <p:to>
                                        <p:strVal val="visible"/>
                                      </p:to>
                                    </p:set>
                                    <p:animEffect transition="in" filter="wipe(up)">
                                      <p:cBhvr>
                                        <p:cTn id="7" dur="500"/>
                                        <p:tgtEl>
                                          <p:spTgt spid="990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90211">
                                            <p:txEl>
                                              <p:pRg st="2" end="2"/>
                                            </p:txEl>
                                          </p:spTgt>
                                        </p:tgtEl>
                                        <p:attrNameLst>
                                          <p:attrName>style.visibility</p:attrName>
                                        </p:attrNameLst>
                                      </p:cBhvr>
                                      <p:to>
                                        <p:strVal val="visible"/>
                                      </p:to>
                                    </p:set>
                                    <p:animEffect transition="in" filter="wipe(left)">
                                      <p:cBhvr>
                                        <p:cTn id="12" dur="500"/>
                                        <p:tgtEl>
                                          <p:spTgt spid="9902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2" presetClass="entr" presetSubtype="0" fill="hold" nodeType="clickEffect">
                                  <p:stCondLst>
                                    <p:cond delay="0"/>
                                  </p:stCondLst>
                                  <p:childTnLst>
                                    <p:set>
                                      <p:cBhvr>
                                        <p:cTn id="16" dur="1" fill="hold">
                                          <p:stCondLst>
                                            <p:cond delay="0"/>
                                          </p:stCondLst>
                                        </p:cTn>
                                        <p:tgtEl>
                                          <p:spTgt spid="990218"/>
                                        </p:tgtEl>
                                        <p:attrNameLst>
                                          <p:attrName>style.visibility</p:attrName>
                                        </p:attrNameLst>
                                      </p:cBhvr>
                                      <p:to>
                                        <p:strVal val="visible"/>
                                      </p:to>
                                    </p:set>
                                    <p:animScale>
                                      <p:cBhvr>
                                        <p:cTn id="17" dur="1000" decel="50000" fill="hold">
                                          <p:stCondLst>
                                            <p:cond delay="0"/>
                                          </p:stCondLst>
                                        </p:cTn>
                                        <p:tgtEl>
                                          <p:spTgt spid="9902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90218"/>
                                        </p:tgtEl>
                                        <p:attrNameLst>
                                          <p:attrName>ppt_x</p:attrName>
                                          <p:attrName>ppt_y</p:attrName>
                                        </p:attrNameLst>
                                      </p:cBhvr>
                                    </p:animMotion>
                                    <p:animEffect transition="in" filter="fade">
                                      <p:cBhvr>
                                        <p:cTn id="19" dur="1000"/>
                                        <p:tgtEl>
                                          <p:spTgt spid="990218"/>
                                        </p:tgtEl>
                                      </p:cBhvr>
                                    </p:animEffect>
                                  </p:childTnLst>
                                </p:cTn>
                              </p:par>
                            </p:childTnLst>
                          </p:cTn>
                        </p:par>
                        <p:par>
                          <p:cTn id="20" fill="hold" nodeType="afterGroup">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990212"/>
                                        </p:tgtEl>
                                        <p:attrNameLst>
                                          <p:attrName>style.visibility</p:attrName>
                                        </p:attrNameLst>
                                      </p:cBhvr>
                                      <p:to>
                                        <p:strVal val="visible"/>
                                      </p:to>
                                    </p:set>
                                    <p:anim calcmode="lin" valueType="num">
                                      <p:cBhvr additive="base">
                                        <p:cTn id="23" dur="500" fill="hold"/>
                                        <p:tgtEl>
                                          <p:spTgt spid="990212"/>
                                        </p:tgtEl>
                                        <p:attrNameLst>
                                          <p:attrName>ppt_x</p:attrName>
                                        </p:attrNameLst>
                                      </p:cBhvr>
                                      <p:tavLst>
                                        <p:tav tm="0">
                                          <p:val>
                                            <p:strVal val="0-#ppt_w/2"/>
                                          </p:val>
                                        </p:tav>
                                        <p:tav tm="100000">
                                          <p:val>
                                            <p:strVal val="#ppt_x"/>
                                          </p:val>
                                        </p:tav>
                                      </p:tavLst>
                                    </p:anim>
                                    <p:anim calcmode="lin" valueType="num">
                                      <p:cBhvr additive="base">
                                        <p:cTn id="24" dur="500" fill="hold"/>
                                        <p:tgtEl>
                                          <p:spTgt spid="990212"/>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990213"/>
                                        </p:tgtEl>
                                        <p:attrNameLst>
                                          <p:attrName>style.visibility</p:attrName>
                                        </p:attrNameLst>
                                      </p:cBhvr>
                                      <p:to>
                                        <p:strVal val="visible"/>
                                      </p:to>
                                    </p:set>
                                    <p:anim calcmode="lin" valueType="num">
                                      <p:cBhvr additive="base">
                                        <p:cTn id="28" dur="500" fill="hold"/>
                                        <p:tgtEl>
                                          <p:spTgt spid="990213"/>
                                        </p:tgtEl>
                                        <p:attrNameLst>
                                          <p:attrName>ppt_x</p:attrName>
                                        </p:attrNameLst>
                                      </p:cBhvr>
                                      <p:tavLst>
                                        <p:tav tm="0">
                                          <p:val>
                                            <p:strVal val="0-#ppt_w/2"/>
                                          </p:val>
                                        </p:tav>
                                        <p:tav tm="100000">
                                          <p:val>
                                            <p:strVal val="#ppt_x"/>
                                          </p:val>
                                        </p:tav>
                                      </p:tavLst>
                                    </p:anim>
                                    <p:anim calcmode="lin" valueType="num">
                                      <p:cBhvr additive="base">
                                        <p:cTn id="29" dur="500" fill="hold"/>
                                        <p:tgtEl>
                                          <p:spTgt spid="990213"/>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990214"/>
                                        </p:tgtEl>
                                        <p:attrNameLst>
                                          <p:attrName>style.visibility</p:attrName>
                                        </p:attrNameLst>
                                      </p:cBhvr>
                                      <p:to>
                                        <p:strVal val="visible"/>
                                      </p:to>
                                    </p:set>
                                    <p:anim calcmode="lin" valueType="num">
                                      <p:cBhvr additive="base">
                                        <p:cTn id="33" dur="500" fill="hold"/>
                                        <p:tgtEl>
                                          <p:spTgt spid="990214"/>
                                        </p:tgtEl>
                                        <p:attrNameLst>
                                          <p:attrName>ppt_x</p:attrName>
                                        </p:attrNameLst>
                                      </p:cBhvr>
                                      <p:tavLst>
                                        <p:tav tm="0">
                                          <p:val>
                                            <p:strVal val="1+#ppt_w/2"/>
                                          </p:val>
                                        </p:tav>
                                        <p:tav tm="100000">
                                          <p:val>
                                            <p:strVal val="#ppt_x"/>
                                          </p:val>
                                        </p:tav>
                                      </p:tavLst>
                                    </p:anim>
                                    <p:anim calcmode="lin" valueType="num">
                                      <p:cBhvr additive="base">
                                        <p:cTn id="34" dur="500" fill="hold"/>
                                        <p:tgtEl>
                                          <p:spTgt spid="990214"/>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990216"/>
                                        </p:tgtEl>
                                        <p:attrNameLst>
                                          <p:attrName>style.visibility</p:attrName>
                                        </p:attrNameLst>
                                      </p:cBhvr>
                                      <p:to>
                                        <p:strVal val="visible"/>
                                      </p:to>
                                    </p:set>
                                    <p:anim calcmode="lin" valueType="num">
                                      <p:cBhvr additive="base">
                                        <p:cTn id="39" dur="500" fill="hold"/>
                                        <p:tgtEl>
                                          <p:spTgt spid="990216"/>
                                        </p:tgtEl>
                                        <p:attrNameLst>
                                          <p:attrName>ppt_x</p:attrName>
                                        </p:attrNameLst>
                                      </p:cBhvr>
                                      <p:tavLst>
                                        <p:tav tm="0">
                                          <p:val>
                                            <p:strVal val="0-#ppt_w/2"/>
                                          </p:val>
                                        </p:tav>
                                        <p:tav tm="100000">
                                          <p:val>
                                            <p:strVal val="#ppt_x"/>
                                          </p:val>
                                        </p:tav>
                                      </p:tavLst>
                                    </p:anim>
                                    <p:anim calcmode="lin" valueType="num">
                                      <p:cBhvr additive="base">
                                        <p:cTn id="40" dur="500" fill="hold"/>
                                        <p:tgtEl>
                                          <p:spTgt spid="990216"/>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2" presetClass="entr" presetSubtype="0" fill="hold" grpId="0" nodeType="clickEffect">
                                  <p:stCondLst>
                                    <p:cond delay="0"/>
                                  </p:stCondLst>
                                  <p:childTnLst>
                                    <p:set>
                                      <p:cBhvr>
                                        <p:cTn id="44" dur="1" fill="hold">
                                          <p:stCondLst>
                                            <p:cond delay="0"/>
                                          </p:stCondLst>
                                        </p:cTn>
                                        <p:tgtEl>
                                          <p:spTgt spid="990215"/>
                                        </p:tgtEl>
                                        <p:attrNameLst>
                                          <p:attrName>style.visibility</p:attrName>
                                        </p:attrNameLst>
                                      </p:cBhvr>
                                      <p:to>
                                        <p:strVal val="visible"/>
                                      </p:to>
                                    </p:set>
                                    <p:animScale>
                                      <p:cBhvr>
                                        <p:cTn id="45" dur="500" decel="50000" fill="hold">
                                          <p:stCondLst>
                                            <p:cond delay="0"/>
                                          </p:stCondLst>
                                        </p:cTn>
                                        <p:tgtEl>
                                          <p:spTgt spid="9902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990215"/>
                                        </p:tgtEl>
                                        <p:attrNameLst>
                                          <p:attrName>ppt_x</p:attrName>
                                          <p:attrName>ppt_y</p:attrName>
                                        </p:attrNameLst>
                                      </p:cBhvr>
                                    </p:animMotion>
                                    <p:animEffect transition="in" filter="fade">
                                      <p:cBhvr>
                                        <p:cTn id="47" dur="500"/>
                                        <p:tgtEl>
                                          <p:spTgt spid="9902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990217"/>
                                        </p:tgtEl>
                                        <p:attrNameLst>
                                          <p:attrName>style.visibility</p:attrName>
                                        </p:attrNameLst>
                                      </p:cBhvr>
                                      <p:to>
                                        <p:strVal val="visible"/>
                                      </p:to>
                                    </p:set>
                                    <p:anim calcmode="lin" valueType="num">
                                      <p:cBhvr additive="base">
                                        <p:cTn id="52" dur="500" fill="hold"/>
                                        <p:tgtEl>
                                          <p:spTgt spid="990217"/>
                                        </p:tgtEl>
                                        <p:attrNameLst>
                                          <p:attrName>ppt_x</p:attrName>
                                        </p:attrNameLst>
                                      </p:cBhvr>
                                      <p:tavLst>
                                        <p:tav tm="0">
                                          <p:val>
                                            <p:strVal val="#ppt_x"/>
                                          </p:val>
                                        </p:tav>
                                        <p:tav tm="100000">
                                          <p:val>
                                            <p:strVal val="#ppt_x"/>
                                          </p:val>
                                        </p:tav>
                                      </p:tavLst>
                                    </p:anim>
                                    <p:anim calcmode="lin" valueType="num">
                                      <p:cBhvr additive="base">
                                        <p:cTn id="53" dur="500" fill="hold"/>
                                        <p:tgtEl>
                                          <p:spTgt spid="9902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12" grpId="0"/>
      <p:bldP spid="990213" grpId="0"/>
      <p:bldP spid="990214" grpId="0"/>
      <p:bldP spid="990215" grpId="0"/>
      <p:bldP spid="990216" grpId="0"/>
      <p:bldP spid="990217"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Number Placeholder 3"/>
          <p:cNvSpPr>
            <a:spLocks noGrp="1"/>
          </p:cNvSpPr>
          <p:nvPr>
            <p:ph type="sldNum" sz="quarter" idx="12"/>
          </p:nvPr>
        </p:nvSpPr>
        <p:spPr>
          <a:noFill/>
          <a:ln>
            <a:miter lim="800000"/>
            <a:headEnd/>
            <a:tailEnd/>
          </a:ln>
        </p:spPr>
        <p:txBody>
          <a:bodyPr/>
          <a:lstStyle/>
          <a:p>
            <a:fld id="{EE02608F-58DC-4ECE-9581-F820F9D02044}" type="slidenum">
              <a:rPr lang="en-US"/>
              <a:pPr/>
              <a:t>257</a:t>
            </a:fld>
            <a:endParaRPr lang="en-US"/>
          </a:p>
        </p:txBody>
      </p:sp>
      <p:sp>
        <p:nvSpPr>
          <p:cNvPr id="26521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0400D51-AA25-4DDA-A1DC-58CD7A387BD0}" type="slidenum">
              <a:rPr lang="en-US" sz="1400">
                <a:latin typeface="Times New Roman" pitchFamily="18" charset="0"/>
              </a:rPr>
              <a:pPr algn="r"/>
              <a:t>257</a:t>
            </a:fld>
            <a:endParaRPr lang="en-US" sz="1400">
              <a:latin typeface="Times New Roman" pitchFamily="18" charset="0"/>
            </a:endParaRPr>
          </a:p>
        </p:txBody>
      </p:sp>
      <p:sp>
        <p:nvSpPr>
          <p:cNvPr id="265220"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86115"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T5D2</a:t>
            </a:r>
            <a:r>
              <a:rPr lang="en-US" sz="1800" smtClean="0"/>
              <a:t>  </a:t>
            </a:r>
            <a:r>
              <a:rPr lang="en-US" sz="2000" smtClean="0">
                <a:latin typeface="Rockwell" pitchFamily="18" charset="0"/>
              </a:rPr>
              <a:t>The formula Voltage (E) equals current (I) multiplied by resistance (R) is used to calculate voltage in a circuit.</a:t>
            </a:r>
          </a:p>
          <a:p>
            <a:pPr lvl="1" eaLnBrk="1" hangingPunct="1"/>
            <a:endParaRPr lang="en-US" sz="1000" smtClean="0">
              <a:latin typeface="Rockwell" pitchFamily="18" charset="0"/>
            </a:endParaRPr>
          </a:p>
          <a:p>
            <a:pPr lvl="3" eaLnBrk="1" hangingPunct="1"/>
            <a:r>
              <a:rPr lang="en-US" sz="1800" b="1" smtClean="0">
                <a:solidFill>
                  <a:srgbClr val="FF0000"/>
                </a:solidFill>
                <a:latin typeface="Rockwell" pitchFamily="18" charset="0"/>
              </a:rPr>
              <a:t>E</a:t>
            </a:r>
            <a:r>
              <a:rPr lang="en-US" sz="1800" smtClean="0">
                <a:solidFill>
                  <a:srgbClr val="FF0000"/>
                </a:solidFill>
                <a:latin typeface="Rockwell" pitchFamily="18" charset="0"/>
              </a:rPr>
              <a:t> is for Voltage, </a:t>
            </a:r>
            <a:r>
              <a:rPr lang="en-US" sz="1800" b="1" smtClean="0">
                <a:solidFill>
                  <a:srgbClr val="FF0000"/>
                </a:solidFill>
                <a:latin typeface="Rockwell" pitchFamily="18" charset="0"/>
              </a:rPr>
              <a:t>I</a:t>
            </a:r>
            <a:r>
              <a:rPr lang="en-US" sz="1800" smtClean="0">
                <a:solidFill>
                  <a:srgbClr val="FF0000"/>
                </a:solidFill>
                <a:latin typeface="Rockwell" pitchFamily="18" charset="0"/>
              </a:rPr>
              <a:t> is for current, and </a:t>
            </a:r>
            <a:r>
              <a:rPr lang="en-US" sz="1800" b="1" smtClean="0">
                <a:solidFill>
                  <a:srgbClr val="FF0000"/>
                </a:solidFill>
                <a:latin typeface="Rockwell" pitchFamily="18" charset="0"/>
              </a:rPr>
              <a:t>R</a:t>
            </a:r>
            <a:r>
              <a:rPr lang="en-US" sz="1800" smtClean="0">
                <a:solidFill>
                  <a:srgbClr val="FF0000"/>
                </a:solidFill>
                <a:latin typeface="Rockwell" pitchFamily="18" charset="0"/>
              </a:rPr>
              <a:t> is for resistance</a:t>
            </a:r>
            <a:endParaRPr lang="en-US" sz="1800" smtClean="0">
              <a:latin typeface="Rockwell" pitchFamily="18" charset="0"/>
            </a:endParaRPr>
          </a:p>
          <a:p>
            <a:pPr lvl="1" eaLnBrk="1" hangingPunct="1"/>
            <a:endParaRPr lang="en-US" sz="2000" smtClean="0">
              <a:solidFill>
                <a:srgbClr val="FF0000"/>
              </a:solidFill>
              <a:latin typeface="Rockwell" pitchFamily="18" charset="0"/>
            </a:endParaRPr>
          </a:p>
          <a:p>
            <a:pPr lvl="2" eaLnBrk="1" hangingPunct="1"/>
            <a:endParaRPr lang="en-US" sz="1800" smtClean="0">
              <a:solidFill>
                <a:srgbClr val="FF0000"/>
              </a:solidFill>
              <a:latin typeface="Rockwell" pitchFamily="18" charset="0"/>
            </a:endParaRPr>
          </a:p>
        </p:txBody>
      </p:sp>
      <p:sp>
        <p:nvSpPr>
          <p:cNvPr id="986116" name="Text Box 4"/>
          <p:cNvSpPr txBox="1">
            <a:spLocks noChangeArrowheads="1"/>
          </p:cNvSpPr>
          <p:nvPr/>
        </p:nvSpPr>
        <p:spPr bwMode="auto">
          <a:xfrm>
            <a:off x="1806575" y="3429000"/>
            <a:ext cx="1804988" cy="304800"/>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The math is easy</a:t>
            </a:r>
          </a:p>
        </p:txBody>
      </p:sp>
      <p:sp>
        <p:nvSpPr>
          <p:cNvPr id="986117" name="Text Box 5"/>
          <p:cNvSpPr txBox="1">
            <a:spLocks noChangeArrowheads="1"/>
          </p:cNvSpPr>
          <p:nvPr/>
        </p:nvSpPr>
        <p:spPr bwMode="auto">
          <a:xfrm>
            <a:off x="1884363" y="3929063"/>
            <a:ext cx="1690687" cy="942975"/>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Two known numbers are given, solve for the unknown</a:t>
            </a:r>
            <a:endParaRPr lang="en-US" sz="1400"/>
          </a:p>
        </p:txBody>
      </p:sp>
      <p:sp>
        <p:nvSpPr>
          <p:cNvPr id="986118" name="Text Box 6"/>
          <p:cNvSpPr txBox="1">
            <a:spLocks noChangeArrowheads="1"/>
          </p:cNvSpPr>
          <p:nvPr/>
        </p:nvSpPr>
        <p:spPr bwMode="auto">
          <a:xfrm>
            <a:off x="5110163" y="4159250"/>
            <a:ext cx="2919412" cy="517525"/>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Cover up the unknown and plug the numbers in the other two</a:t>
            </a:r>
          </a:p>
        </p:txBody>
      </p:sp>
      <p:sp>
        <p:nvSpPr>
          <p:cNvPr id="986119" name="Text Box 7"/>
          <p:cNvSpPr txBox="1">
            <a:spLocks noChangeArrowheads="1"/>
          </p:cNvSpPr>
          <p:nvPr/>
        </p:nvSpPr>
        <p:spPr bwMode="auto">
          <a:xfrm>
            <a:off x="1000125" y="5926138"/>
            <a:ext cx="2112963"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E = I x R</a:t>
            </a:r>
          </a:p>
          <a:p>
            <a:pPr algn="ctr">
              <a:spcBef>
                <a:spcPct val="50000"/>
              </a:spcBef>
            </a:pPr>
            <a:r>
              <a:rPr lang="en-US" sz="1600">
                <a:solidFill>
                  <a:srgbClr val="FF0000"/>
                </a:solidFill>
                <a:latin typeface="Rockwell" pitchFamily="18" charset="0"/>
              </a:rPr>
              <a:t>Finding Voltage</a:t>
            </a:r>
          </a:p>
        </p:txBody>
      </p:sp>
      <p:sp>
        <p:nvSpPr>
          <p:cNvPr id="986120" name="Text Box 8"/>
          <p:cNvSpPr txBox="1">
            <a:spLocks noChangeArrowheads="1"/>
          </p:cNvSpPr>
          <p:nvPr/>
        </p:nvSpPr>
        <p:spPr bwMode="auto">
          <a:xfrm>
            <a:off x="3535363" y="5926138"/>
            <a:ext cx="2112962"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I = E / R </a:t>
            </a:r>
          </a:p>
          <a:p>
            <a:pPr algn="ctr">
              <a:spcBef>
                <a:spcPct val="50000"/>
              </a:spcBef>
            </a:pPr>
            <a:r>
              <a:rPr lang="en-US" sz="1600">
                <a:solidFill>
                  <a:srgbClr val="FF0000"/>
                </a:solidFill>
                <a:latin typeface="Rockwell" pitchFamily="18" charset="0"/>
              </a:rPr>
              <a:t>Finding Amperes</a:t>
            </a:r>
          </a:p>
        </p:txBody>
      </p:sp>
      <p:sp>
        <p:nvSpPr>
          <p:cNvPr id="986121" name="Text Box 9"/>
          <p:cNvSpPr txBox="1">
            <a:spLocks noChangeArrowheads="1"/>
          </p:cNvSpPr>
          <p:nvPr/>
        </p:nvSpPr>
        <p:spPr bwMode="auto">
          <a:xfrm>
            <a:off x="6338888" y="5926138"/>
            <a:ext cx="2112962"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R= E / I</a:t>
            </a:r>
          </a:p>
          <a:p>
            <a:pPr algn="ctr">
              <a:spcBef>
                <a:spcPct val="50000"/>
              </a:spcBef>
            </a:pPr>
            <a:r>
              <a:rPr lang="en-US" sz="1600">
                <a:solidFill>
                  <a:srgbClr val="FF0000"/>
                </a:solidFill>
                <a:latin typeface="Rockwell" pitchFamily="18" charset="0"/>
              </a:rPr>
              <a:t>Finding Resistance</a:t>
            </a:r>
          </a:p>
        </p:txBody>
      </p:sp>
      <p:pic>
        <p:nvPicPr>
          <p:cNvPr id="986122" name="Picture 10" descr="Q p138b"/>
          <p:cNvPicPr>
            <a:picLocks noChangeAspect="1" noChangeArrowheads="1"/>
          </p:cNvPicPr>
          <p:nvPr/>
        </p:nvPicPr>
        <p:blipFill>
          <a:blip r:embed="rId2" cstate="print"/>
          <a:srcRect/>
          <a:stretch>
            <a:fillRect/>
          </a:stretch>
        </p:blipFill>
        <p:spPr bwMode="auto">
          <a:xfrm>
            <a:off x="3611563" y="3352800"/>
            <a:ext cx="1498600" cy="149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6115">
                                            <p:txEl>
                                              <p:pRg st="0" end="0"/>
                                            </p:txEl>
                                          </p:spTgt>
                                        </p:tgtEl>
                                        <p:attrNameLst>
                                          <p:attrName>style.visibility</p:attrName>
                                        </p:attrNameLst>
                                      </p:cBhvr>
                                      <p:to>
                                        <p:strVal val="visible"/>
                                      </p:to>
                                    </p:set>
                                    <p:animEffect transition="in" filter="wipe(up)">
                                      <p:cBhvr>
                                        <p:cTn id="7" dur="500"/>
                                        <p:tgtEl>
                                          <p:spTgt spid="986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86115">
                                            <p:txEl>
                                              <p:pRg st="2" end="2"/>
                                            </p:txEl>
                                          </p:spTgt>
                                        </p:tgtEl>
                                        <p:attrNameLst>
                                          <p:attrName>style.visibility</p:attrName>
                                        </p:attrNameLst>
                                      </p:cBhvr>
                                      <p:to>
                                        <p:strVal val="visible"/>
                                      </p:to>
                                    </p:set>
                                    <p:animEffect transition="in" filter="wipe(up)">
                                      <p:cBhvr>
                                        <p:cTn id="12" dur="500"/>
                                        <p:tgtEl>
                                          <p:spTgt spid="9861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2" presetClass="entr" presetSubtype="0" fill="hold" nodeType="clickEffect">
                                  <p:stCondLst>
                                    <p:cond delay="0"/>
                                  </p:stCondLst>
                                  <p:childTnLst>
                                    <p:set>
                                      <p:cBhvr>
                                        <p:cTn id="16" dur="1" fill="hold">
                                          <p:stCondLst>
                                            <p:cond delay="0"/>
                                          </p:stCondLst>
                                        </p:cTn>
                                        <p:tgtEl>
                                          <p:spTgt spid="986122"/>
                                        </p:tgtEl>
                                        <p:attrNameLst>
                                          <p:attrName>style.visibility</p:attrName>
                                        </p:attrNameLst>
                                      </p:cBhvr>
                                      <p:to>
                                        <p:strVal val="visible"/>
                                      </p:to>
                                    </p:set>
                                    <p:animScale>
                                      <p:cBhvr>
                                        <p:cTn id="17" dur="1000" decel="50000" fill="hold">
                                          <p:stCondLst>
                                            <p:cond delay="0"/>
                                          </p:stCondLst>
                                        </p:cTn>
                                        <p:tgtEl>
                                          <p:spTgt spid="9861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86122"/>
                                        </p:tgtEl>
                                        <p:attrNameLst>
                                          <p:attrName>ppt_x</p:attrName>
                                          <p:attrName>ppt_y</p:attrName>
                                        </p:attrNameLst>
                                      </p:cBhvr>
                                    </p:animMotion>
                                    <p:animEffect transition="in" filter="fade">
                                      <p:cBhvr>
                                        <p:cTn id="19" dur="1000"/>
                                        <p:tgtEl>
                                          <p:spTgt spid="986122"/>
                                        </p:tgtEl>
                                      </p:cBhvr>
                                    </p:animEffect>
                                  </p:childTnLst>
                                </p:cTn>
                              </p:par>
                            </p:childTnLst>
                          </p:cTn>
                        </p:par>
                        <p:par>
                          <p:cTn id="20" fill="hold" nodeType="afterGroup">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986116"/>
                                        </p:tgtEl>
                                        <p:attrNameLst>
                                          <p:attrName>style.visibility</p:attrName>
                                        </p:attrNameLst>
                                      </p:cBhvr>
                                      <p:to>
                                        <p:strVal val="visible"/>
                                      </p:to>
                                    </p:set>
                                    <p:anim calcmode="lin" valueType="num">
                                      <p:cBhvr additive="base">
                                        <p:cTn id="23" dur="500" fill="hold"/>
                                        <p:tgtEl>
                                          <p:spTgt spid="986116"/>
                                        </p:tgtEl>
                                        <p:attrNameLst>
                                          <p:attrName>ppt_x</p:attrName>
                                        </p:attrNameLst>
                                      </p:cBhvr>
                                      <p:tavLst>
                                        <p:tav tm="0">
                                          <p:val>
                                            <p:strVal val="0-#ppt_w/2"/>
                                          </p:val>
                                        </p:tav>
                                        <p:tav tm="100000">
                                          <p:val>
                                            <p:strVal val="#ppt_x"/>
                                          </p:val>
                                        </p:tav>
                                      </p:tavLst>
                                    </p:anim>
                                    <p:anim calcmode="lin" valueType="num">
                                      <p:cBhvr additive="base">
                                        <p:cTn id="24" dur="500" fill="hold"/>
                                        <p:tgtEl>
                                          <p:spTgt spid="986116"/>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986117"/>
                                        </p:tgtEl>
                                        <p:attrNameLst>
                                          <p:attrName>style.visibility</p:attrName>
                                        </p:attrNameLst>
                                      </p:cBhvr>
                                      <p:to>
                                        <p:strVal val="visible"/>
                                      </p:to>
                                    </p:set>
                                    <p:anim calcmode="lin" valueType="num">
                                      <p:cBhvr additive="base">
                                        <p:cTn id="28" dur="500" fill="hold"/>
                                        <p:tgtEl>
                                          <p:spTgt spid="986117"/>
                                        </p:tgtEl>
                                        <p:attrNameLst>
                                          <p:attrName>ppt_x</p:attrName>
                                        </p:attrNameLst>
                                      </p:cBhvr>
                                      <p:tavLst>
                                        <p:tav tm="0">
                                          <p:val>
                                            <p:strVal val="0-#ppt_w/2"/>
                                          </p:val>
                                        </p:tav>
                                        <p:tav tm="100000">
                                          <p:val>
                                            <p:strVal val="#ppt_x"/>
                                          </p:val>
                                        </p:tav>
                                      </p:tavLst>
                                    </p:anim>
                                    <p:anim calcmode="lin" valueType="num">
                                      <p:cBhvr additive="base">
                                        <p:cTn id="29" dur="500" fill="hold"/>
                                        <p:tgtEl>
                                          <p:spTgt spid="986117"/>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986118"/>
                                        </p:tgtEl>
                                        <p:attrNameLst>
                                          <p:attrName>style.visibility</p:attrName>
                                        </p:attrNameLst>
                                      </p:cBhvr>
                                      <p:to>
                                        <p:strVal val="visible"/>
                                      </p:to>
                                    </p:set>
                                    <p:anim calcmode="lin" valueType="num">
                                      <p:cBhvr additive="base">
                                        <p:cTn id="33" dur="500" fill="hold"/>
                                        <p:tgtEl>
                                          <p:spTgt spid="986118"/>
                                        </p:tgtEl>
                                        <p:attrNameLst>
                                          <p:attrName>ppt_x</p:attrName>
                                        </p:attrNameLst>
                                      </p:cBhvr>
                                      <p:tavLst>
                                        <p:tav tm="0">
                                          <p:val>
                                            <p:strVal val="1+#ppt_w/2"/>
                                          </p:val>
                                        </p:tav>
                                        <p:tav tm="100000">
                                          <p:val>
                                            <p:strVal val="#ppt_x"/>
                                          </p:val>
                                        </p:tav>
                                      </p:tavLst>
                                    </p:anim>
                                    <p:anim calcmode="lin" valueType="num">
                                      <p:cBhvr additive="base">
                                        <p:cTn id="34" dur="500" fill="hold"/>
                                        <p:tgtEl>
                                          <p:spTgt spid="986118"/>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986119"/>
                                        </p:tgtEl>
                                        <p:attrNameLst>
                                          <p:attrName>style.visibility</p:attrName>
                                        </p:attrNameLst>
                                      </p:cBhvr>
                                      <p:to>
                                        <p:strVal val="visible"/>
                                      </p:to>
                                    </p:set>
                                    <p:anim calcmode="lin" valueType="num">
                                      <p:cBhvr additive="base">
                                        <p:cTn id="39" dur="500" fill="hold"/>
                                        <p:tgtEl>
                                          <p:spTgt spid="986119"/>
                                        </p:tgtEl>
                                        <p:attrNameLst>
                                          <p:attrName>ppt_x</p:attrName>
                                        </p:attrNameLst>
                                      </p:cBhvr>
                                      <p:tavLst>
                                        <p:tav tm="0">
                                          <p:val>
                                            <p:strVal val="0-#ppt_w/2"/>
                                          </p:val>
                                        </p:tav>
                                        <p:tav tm="100000">
                                          <p:val>
                                            <p:strVal val="#ppt_x"/>
                                          </p:val>
                                        </p:tav>
                                      </p:tavLst>
                                    </p:anim>
                                    <p:anim calcmode="lin" valueType="num">
                                      <p:cBhvr additive="base">
                                        <p:cTn id="40" dur="500" fill="hold"/>
                                        <p:tgtEl>
                                          <p:spTgt spid="986119"/>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2" presetClass="entr" presetSubtype="0" fill="hold" grpId="0" nodeType="clickEffect">
                                  <p:stCondLst>
                                    <p:cond delay="0"/>
                                  </p:stCondLst>
                                  <p:childTnLst>
                                    <p:set>
                                      <p:cBhvr>
                                        <p:cTn id="44" dur="1" fill="hold">
                                          <p:stCondLst>
                                            <p:cond delay="0"/>
                                          </p:stCondLst>
                                        </p:cTn>
                                        <p:tgtEl>
                                          <p:spTgt spid="986120"/>
                                        </p:tgtEl>
                                        <p:attrNameLst>
                                          <p:attrName>style.visibility</p:attrName>
                                        </p:attrNameLst>
                                      </p:cBhvr>
                                      <p:to>
                                        <p:strVal val="visible"/>
                                      </p:to>
                                    </p:set>
                                    <p:animScale>
                                      <p:cBhvr>
                                        <p:cTn id="45" dur="500" decel="50000" fill="hold">
                                          <p:stCondLst>
                                            <p:cond delay="0"/>
                                          </p:stCondLst>
                                        </p:cTn>
                                        <p:tgtEl>
                                          <p:spTgt spid="9861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986120"/>
                                        </p:tgtEl>
                                        <p:attrNameLst>
                                          <p:attrName>ppt_x</p:attrName>
                                          <p:attrName>ppt_y</p:attrName>
                                        </p:attrNameLst>
                                      </p:cBhvr>
                                    </p:animMotion>
                                    <p:animEffect transition="in" filter="fade">
                                      <p:cBhvr>
                                        <p:cTn id="47" dur="500"/>
                                        <p:tgtEl>
                                          <p:spTgt spid="98612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986121"/>
                                        </p:tgtEl>
                                        <p:attrNameLst>
                                          <p:attrName>style.visibility</p:attrName>
                                        </p:attrNameLst>
                                      </p:cBhvr>
                                      <p:to>
                                        <p:strVal val="visible"/>
                                      </p:to>
                                    </p:set>
                                    <p:anim calcmode="lin" valueType="num">
                                      <p:cBhvr additive="base">
                                        <p:cTn id="52" dur="500" fill="hold"/>
                                        <p:tgtEl>
                                          <p:spTgt spid="986121"/>
                                        </p:tgtEl>
                                        <p:attrNameLst>
                                          <p:attrName>ppt_x</p:attrName>
                                        </p:attrNameLst>
                                      </p:cBhvr>
                                      <p:tavLst>
                                        <p:tav tm="0">
                                          <p:val>
                                            <p:strVal val="#ppt_x"/>
                                          </p:val>
                                        </p:tav>
                                        <p:tav tm="100000">
                                          <p:val>
                                            <p:strVal val="#ppt_x"/>
                                          </p:val>
                                        </p:tav>
                                      </p:tavLst>
                                    </p:anim>
                                    <p:anim calcmode="lin" valueType="num">
                                      <p:cBhvr additive="base">
                                        <p:cTn id="53" dur="500" fill="hold"/>
                                        <p:tgtEl>
                                          <p:spTgt spid="986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16" grpId="0"/>
      <p:bldP spid="986117" grpId="0"/>
      <p:bldP spid="986118" grpId="0"/>
      <p:bldP spid="986119" grpId="0"/>
      <p:bldP spid="986120" grpId="0"/>
      <p:bldP spid="986121"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a:ln>
            <a:miter lim="800000"/>
            <a:headEnd/>
            <a:tailEnd/>
          </a:ln>
        </p:spPr>
        <p:txBody>
          <a:bodyPr/>
          <a:lstStyle/>
          <a:p>
            <a:fld id="{3E8516B6-4AD4-4361-A4A8-13B7FFA9E5E9}" type="slidenum">
              <a:rPr lang="en-US"/>
              <a:pPr/>
              <a:t>258</a:t>
            </a:fld>
            <a:endParaRPr lang="en-US"/>
          </a:p>
        </p:txBody>
      </p:sp>
      <p:sp>
        <p:nvSpPr>
          <p:cNvPr id="26624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9EE0E8F-2D49-4B96-B7F3-A905FF27D773}" type="slidenum">
              <a:rPr lang="en-US" sz="1400">
                <a:latin typeface="Times New Roman" pitchFamily="18" charset="0"/>
              </a:rPr>
              <a:pPr algn="r"/>
              <a:t>258</a:t>
            </a:fld>
            <a:endParaRPr lang="en-US" sz="1400">
              <a:latin typeface="Times New Roman" pitchFamily="18" charset="0"/>
            </a:endParaRPr>
          </a:p>
        </p:txBody>
      </p:sp>
      <p:sp>
        <p:nvSpPr>
          <p:cNvPr id="266244"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94307"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T5D3</a:t>
            </a:r>
            <a:r>
              <a:rPr lang="en-US" sz="2000" smtClean="0">
                <a:latin typeface="Rockwell" pitchFamily="18" charset="0"/>
              </a:rPr>
              <a:t>  The formula Resistance (R) equals voltage (E) divided by current (I) is used to calculate resistance in a circuit.</a:t>
            </a:r>
          </a:p>
          <a:p>
            <a:pPr lvl="1" eaLnBrk="1" hangingPunct="1"/>
            <a:endParaRPr lang="en-US" sz="1000" smtClean="0">
              <a:latin typeface="Rockwell" pitchFamily="18" charset="0"/>
            </a:endParaRPr>
          </a:p>
          <a:p>
            <a:pPr lvl="3" eaLnBrk="1" hangingPunct="1"/>
            <a:r>
              <a:rPr lang="en-US" sz="1800" b="1" smtClean="0">
                <a:solidFill>
                  <a:srgbClr val="FF0000"/>
                </a:solidFill>
                <a:latin typeface="Rockwell" pitchFamily="18" charset="0"/>
              </a:rPr>
              <a:t>E</a:t>
            </a:r>
            <a:r>
              <a:rPr lang="en-US" sz="1800" smtClean="0">
                <a:solidFill>
                  <a:srgbClr val="FF0000"/>
                </a:solidFill>
                <a:latin typeface="Rockwell" pitchFamily="18" charset="0"/>
              </a:rPr>
              <a:t> is for Voltage, </a:t>
            </a:r>
            <a:r>
              <a:rPr lang="en-US" sz="1800" b="1" smtClean="0">
                <a:solidFill>
                  <a:srgbClr val="FF0000"/>
                </a:solidFill>
                <a:latin typeface="Rockwell" pitchFamily="18" charset="0"/>
              </a:rPr>
              <a:t>I</a:t>
            </a:r>
            <a:r>
              <a:rPr lang="en-US" sz="1800" smtClean="0">
                <a:solidFill>
                  <a:srgbClr val="FF0000"/>
                </a:solidFill>
                <a:latin typeface="Rockwell" pitchFamily="18" charset="0"/>
              </a:rPr>
              <a:t> is for current, and </a:t>
            </a:r>
            <a:r>
              <a:rPr lang="en-US" sz="1800" b="1" smtClean="0">
                <a:solidFill>
                  <a:srgbClr val="FF0000"/>
                </a:solidFill>
                <a:latin typeface="Rockwell" pitchFamily="18" charset="0"/>
              </a:rPr>
              <a:t>R</a:t>
            </a:r>
            <a:r>
              <a:rPr lang="en-US" sz="1800" smtClean="0">
                <a:solidFill>
                  <a:srgbClr val="FF0000"/>
                </a:solidFill>
                <a:latin typeface="Rockwell" pitchFamily="18" charset="0"/>
              </a:rPr>
              <a:t> is for resistance</a:t>
            </a:r>
            <a:endParaRPr lang="en-US" sz="1800" smtClean="0">
              <a:latin typeface="Rockwell" pitchFamily="18" charset="0"/>
            </a:endParaRPr>
          </a:p>
          <a:p>
            <a:pPr lvl="1" eaLnBrk="1" hangingPunct="1"/>
            <a:endParaRPr lang="en-US" sz="1800" smtClean="0">
              <a:solidFill>
                <a:srgbClr val="FF0000"/>
              </a:solidFill>
              <a:latin typeface="Rockwell" pitchFamily="18" charset="0"/>
            </a:endParaRPr>
          </a:p>
          <a:p>
            <a:pPr eaLnBrk="1" hangingPunct="1"/>
            <a:endParaRPr lang="en-US" sz="3600" smtClean="0">
              <a:solidFill>
                <a:srgbClr val="FF0000"/>
              </a:solidFill>
              <a:latin typeface="Rockwell" pitchFamily="18" charset="0"/>
            </a:endParaRPr>
          </a:p>
        </p:txBody>
      </p:sp>
      <p:sp>
        <p:nvSpPr>
          <p:cNvPr id="994308" name="Text Box 4"/>
          <p:cNvSpPr txBox="1">
            <a:spLocks noChangeArrowheads="1"/>
          </p:cNvSpPr>
          <p:nvPr/>
        </p:nvSpPr>
        <p:spPr bwMode="auto">
          <a:xfrm>
            <a:off x="1806575" y="3429000"/>
            <a:ext cx="1804988" cy="304800"/>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The math is easy</a:t>
            </a:r>
          </a:p>
        </p:txBody>
      </p:sp>
      <p:sp>
        <p:nvSpPr>
          <p:cNvPr id="994309" name="Text Box 5"/>
          <p:cNvSpPr txBox="1">
            <a:spLocks noChangeArrowheads="1"/>
          </p:cNvSpPr>
          <p:nvPr/>
        </p:nvSpPr>
        <p:spPr bwMode="auto">
          <a:xfrm>
            <a:off x="1884363" y="3929063"/>
            <a:ext cx="1690687" cy="942975"/>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Two known numbers are given, solve for the unknown</a:t>
            </a:r>
            <a:endParaRPr lang="en-US" sz="1400"/>
          </a:p>
        </p:txBody>
      </p:sp>
      <p:sp>
        <p:nvSpPr>
          <p:cNvPr id="994310" name="Text Box 6"/>
          <p:cNvSpPr txBox="1">
            <a:spLocks noChangeArrowheads="1"/>
          </p:cNvSpPr>
          <p:nvPr/>
        </p:nvSpPr>
        <p:spPr bwMode="auto">
          <a:xfrm>
            <a:off x="5110163" y="4159250"/>
            <a:ext cx="2919412" cy="517525"/>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Cover up the unknown and plug the numbers in the other two</a:t>
            </a:r>
          </a:p>
        </p:txBody>
      </p:sp>
      <p:sp>
        <p:nvSpPr>
          <p:cNvPr id="994311" name="Text Box 7"/>
          <p:cNvSpPr txBox="1">
            <a:spLocks noChangeArrowheads="1"/>
          </p:cNvSpPr>
          <p:nvPr/>
        </p:nvSpPr>
        <p:spPr bwMode="auto">
          <a:xfrm>
            <a:off x="6300788" y="5886450"/>
            <a:ext cx="2112962" cy="703263"/>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E = I x R</a:t>
            </a:r>
          </a:p>
          <a:p>
            <a:pPr algn="ctr">
              <a:spcBef>
                <a:spcPct val="50000"/>
              </a:spcBef>
            </a:pPr>
            <a:r>
              <a:rPr lang="en-US" sz="1600">
                <a:solidFill>
                  <a:srgbClr val="FF0000"/>
                </a:solidFill>
                <a:latin typeface="Rockwell" pitchFamily="18" charset="0"/>
              </a:rPr>
              <a:t>Finding Voltage</a:t>
            </a:r>
          </a:p>
        </p:txBody>
      </p:sp>
      <p:sp>
        <p:nvSpPr>
          <p:cNvPr id="994312" name="Text Box 8"/>
          <p:cNvSpPr txBox="1">
            <a:spLocks noChangeArrowheads="1"/>
          </p:cNvSpPr>
          <p:nvPr/>
        </p:nvSpPr>
        <p:spPr bwMode="auto">
          <a:xfrm>
            <a:off x="3535363" y="5926138"/>
            <a:ext cx="2112962"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I = E / R </a:t>
            </a:r>
          </a:p>
          <a:p>
            <a:pPr algn="ctr">
              <a:spcBef>
                <a:spcPct val="50000"/>
              </a:spcBef>
            </a:pPr>
            <a:r>
              <a:rPr lang="en-US" sz="1600">
                <a:solidFill>
                  <a:srgbClr val="FF0000"/>
                </a:solidFill>
                <a:latin typeface="Rockwell" pitchFamily="18" charset="0"/>
              </a:rPr>
              <a:t>Finding Amperes</a:t>
            </a:r>
          </a:p>
        </p:txBody>
      </p:sp>
      <p:sp>
        <p:nvSpPr>
          <p:cNvPr id="994313" name="Text Box 9"/>
          <p:cNvSpPr txBox="1">
            <a:spLocks noChangeArrowheads="1"/>
          </p:cNvSpPr>
          <p:nvPr/>
        </p:nvSpPr>
        <p:spPr bwMode="auto">
          <a:xfrm>
            <a:off x="1154113" y="5926138"/>
            <a:ext cx="2112962" cy="703262"/>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R= E / I</a:t>
            </a:r>
          </a:p>
          <a:p>
            <a:pPr algn="ctr">
              <a:spcBef>
                <a:spcPct val="50000"/>
              </a:spcBef>
            </a:pPr>
            <a:r>
              <a:rPr lang="en-US" sz="1600">
                <a:solidFill>
                  <a:srgbClr val="FF0000"/>
                </a:solidFill>
                <a:latin typeface="Rockwell" pitchFamily="18" charset="0"/>
              </a:rPr>
              <a:t>Finding Resistance</a:t>
            </a:r>
          </a:p>
        </p:txBody>
      </p:sp>
      <p:pic>
        <p:nvPicPr>
          <p:cNvPr id="994314" name="Picture 10" descr="Q p138b"/>
          <p:cNvPicPr>
            <a:picLocks noChangeAspect="1" noChangeArrowheads="1"/>
          </p:cNvPicPr>
          <p:nvPr/>
        </p:nvPicPr>
        <p:blipFill>
          <a:blip r:embed="rId2" cstate="print"/>
          <a:srcRect/>
          <a:stretch>
            <a:fillRect/>
          </a:stretch>
        </p:blipFill>
        <p:spPr bwMode="auto">
          <a:xfrm>
            <a:off x="3611563" y="3429000"/>
            <a:ext cx="1498600" cy="149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94307">
                                            <p:txEl>
                                              <p:pRg st="0" end="0"/>
                                            </p:txEl>
                                          </p:spTgt>
                                        </p:tgtEl>
                                        <p:attrNameLst>
                                          <p:attrName>style.visibility</p:attrName>
                                        </p:attrNameLst>
                                      </p:cBhvr>
                                      <p:to>
                                        <p:strVal val="visible"/>
                                      </p:to>
                                    </p:set>
                                    <p:animEffect transition="in" filter="wipe(up)">
                                      <p:cBhvr>
                                        <p:cTn id="7" dur="500"/>
                                        <p:tgtEl>
                                          <p:spTgt spid="9943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94307">
                                            <p:txEl>
                                              <p:pRg st="2" end="2"/>
                                            </p:txEl>
                                          </p:spTgt>
                                        </p:tgtEl>
                                        <p:attrNameLst>
                                          <p:attrName>style.visibility</p:attrName>
                                        </p:attrNameLst>
                                      </p:cBhvr>
                                      <p:to>
                                        <p:strVal val="visible"/>
                                      </p:to>
                                    </p:set>
                                    <p:animEffect transition="in" filter="wipe(left)">
                                      <p:cBhvr>
                                        <p:cTn id="12" dur="500"/>
                                        <p:tgtEl>
                                          <p:spTgt spid="99430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2" presetClass="entr" presetSubtype="0" fill="hold" nodeType="clickEffect">
                                  <p:stCondLst>
                                    <p:cond delay="0"/>
                                  </p:stCondLst>
                                  <p:childTnLst>
                                    <p:set>
                                      <p:cBhvr>
                                        <p:cTn id="16" dur="1" fill="hold">
                                          <p:stCondLst>
                                            <p:cond delay="0"/>
                                          </p:stCondLst>
                                        </p:cTn>
                                        <p:tgtEl>
                                          <p:spTgt spid="994314"/>
                                        </p:tgtEl>
                                        <p:attrNameLst>
                                          <p:attrName>style.visibility</p:attrName>
                                        </p:attrNameLst>
                                      </p:cBhvr>
                                      <p:to>
                                        <p:strVal val="visible"/>
                                      </p:to>
                                    </p:set>
                                    <p:animScale>
                                      <p:cBhvr>
                                        <p:cTn id="17" dur="1000" decel="50000" fill="hold">
                                          <p:stCondLst>
                                            <p:cond delay="0"/>
                                          </p:stCondLst>
                                        </p:cTn>
                                        <p:tgtEl>
                                          <p:spTgt spid="9943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94314"/>
                                        </p:tgtEl>
                                        <p:attrNameLst>
                                          <p:attrName>ppt_x</p:attrName>
                                          <p:attrName>ppt_y</p:attrName>
                                        </p:attrNameLst>
                                      </p:cBhvr>
                                    </p:animMotion>
                                    <p:animEffect transition="in" filter="fade">
                                      <p:cBhvr>
                                        <p:cTn id="19" dur="1000"/>
                                        <p:tgtEl>
                                          <p:spTgt spid="994314"/>
                                        </p:tgtEl>
                                      </p:cBhvr>
                                    </p:animEffect>
                                  </p:childTnLst>
                                </p:cTn>
                              </p:par>
                            </p:childTnLst>
                          </p:cTn>
                        </p:par>
                        <p:par>
                          <p:cTn id="20" fill="hold" nodeType="afterGroup">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994308"/>
                                        </p:tgtEl>
                                        <p:attrNameLst>
                                          <p:attrName>style.visibility</p:attrName>
                                        </p:attrNameLst>
                                      </p:cBhvr>
                                      <p:to>
                                        <p:strVal val="visible"/>
                                      </p:to>
                                    </p:set>
                                    <p:anim calcmode="lin" valueType="num">
                                      <p:cBhvr additive="base">
                                        <p:cTn id="23" dur="500" fill="hold"/>
                                        <p:tgtEl>
                                          <p:spTgt spid="994308"/>
                                        </p:tgtEl>
                                        <p:attrNameLst>
                                          <p:attrName>ppt_x</p:attrName>
                                        </p:attrNameLst>
                                      </p:cBhvr>
                                      <p:tavLst>
                                        <p:tav tm="0">
                                          <p:val>
                                            <p:strVal val="0-#ppt_w/2"/>
                                          </p:val>
                                        </p:tav>
                                        <p:tav tm="100000">
                                          <p:val>
                                            <p:strVal val="#ppt_x"/>
                                          </p:val>
                                        </p:tav>
                                      </p:tavLst>
                                    </p:anim>
                                    <p:anim calcmode="lin" valueType="num">
                                      <p:cBhvr additive="base">
                                        <p:cTn id="24" dur="500" fill="hold"/>
                                        <p:tgtEl>
                                          <p:spTgt spid="994308"/>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994309"/>
                                        </p:tgtEl>
                                        <p:attrNameLst>
                                          <p:attrName>style.visibility</p:attrName>
                                        </p:attrNameLst>
                                      </p:cBhvr>
                                      <p:to>
                                        <p:strVal val="visible"/>
                                      </p:to>
                                    </p:set>
                                    <p:anim calcmode="lin" valueType="num">
                                      <p:cBhvr additive="base">
                                        <p:cTn id="28" dur="500" fill="hold"/>
                                        <p:tgtEl>
                                          <p:spTgt spid="994309"/>
                                        </p:tgtEl>
                                        <p:attrNameLst>
                                          <p:attrName>ppt_x</p:attrName>
                                        </p:attrNameLst>
                                      </p:cBhvr>
                                      <p:tavLst>
                                        <p:tav tm="0">
                                          <p:val>
                                            <p:strVal val="0-#ppt_w/2"/>
                                          </p:val>
                                        </p:tav>
                                        <p:tav tm="100000">
                                          <p:val>
                                            <p:strVal val="#ppt_x"/>
                                          </p:val>
                                        </p:tav>
                                      </p:tavLst>
                                    </p:anim>
                                    <p:anim calcmode="lin" valueType="num">
                                      <p:cBhvr additive="base">
                                        <p:cTn id="29" dur="500" fill="hold"/>
                                        <p:tgtEl>
                                          <p:spTgt spid="994309"/>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994310"/>
                                        </p:tgtEl>
                                        <p:attrNameLst>
                                          <p:attrName>style.visibility</p:attrName>
                                        </p:attrNameLst>
                                      </p:cBhvr>
                                      <p:to>
                                        <p:strVal val="visible"/>
                                      </p:to>
                                    </p:set>
                                    <p:anim calcmode="lin" valueType="num">
                                      <p:cBhvr additive="base">
                                        <p:cTn id="33" dur="500" fill="hold"/>
                                        <p:tgtEl>
                                          <p:spTgt spid="994310"/>
                                        </p:tgtEl>
                                        <p:attrNameLst>
                                          <p:attrName>ppt_x</p:attrName>
                                        </p:attrNameLst>
                                      </p:cBhvr>
                                      <p:tavLst>
                                        <p:tav tm="0">
                                          <p:val>
                                            <p:strVal val="1+#ppt_w/2"/>
                                          </p:val>
                                        </p:tav>
                                        <p:tav tm="100000">
                                          <p:val>
                                            <p:strVal val="#ppt_x"/>
                                          </p:val>
                                        </p:tav>
                                      </p:tavLst>
                                    </p:anim>
                                    <p:anim calcmode="lin" valueType="num">
                                      <p:cBhvr additive="base">
                                        <p:cTn id="34" dur="500" fill="hold"/>
                                        <p:tgtEl>
                                          <p:spTgt spid="99431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994313"/>
                                        </p:tgtEl>
                                        <p:attrNameLst>
                                          <p:attrName>style.visibility</p:attrName>
                                        </p:attrNameLst>
                                      </p:cBhvr>
                                      <p:to>
                                        <p:strVal val="visible"/>
                                      </p:to>
                                    </p:set>
                                    <p:anim calcmode="lin" valueType="num">
                                      <p:cBhvr additive="base">
                                        <p:cTn id="39" dur="500" fill="hold"/>
                                        <p:tgtEl>
                                          <p:spTgt spid="994313"/>
                                        </p:tgtEl>
                                        <p:attrNameLst>
                                          <p:attrName>ppt_x</p:attrName>
                                        </p:attrNameLst>
                                      </p:cBhvr>
                                      <p:tavLst>
                                        <p:tav tm="0">
                                          <p:val>
                                            <p:strVal val="0-#ppt_w/2"/>
                                          </p:val>
                                        </p:tav>
                                        <p:tav tm="100000">
                                          <p:val>
                                            <p:strVal val="#ppt_x"/>
                                          </p:val>
                                        </p:tav>
                                      </p:tavLst>
                                    </p:anim>
                                    <p:anim calcmode="lin" valueType="num">
                                      <p:cBhvr additive="base">
                                        <p:cTn id="40" dur="500" fill="hold"/>
                                        <p:tgtEl>
                                          <p:spTgt spid="994313"/>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2" presetClass="entr" presetSubtype="0" fill="hold" grpId="0" nodeType="clickEffect">
                                  <p:stCondLst>
                                    <p:cond delay="0"/>
                                  </p:stCondLst>
                                  <p:childTnLst>
                                    <p:set>
                                      <p:cBhvr>
                                        <p:cTn id="44" dur="1" fill="hold">
                                          <p:stCondLst>
                                            <p:cond delay="0"/>
                                          </p:stCondLst>
                                        </p:cTn>
                                        <p:tgtEl>
                                          <p:spTgt spid="994312"/>
                                        </p:tgtEl>
                                        <p:attrNameLst>
                                          <p:attrName>style.visibility</p:attrName>
                                        </p:attrNameLst>
                                      </p:cBhvr>
                                      <p:to>
                                        <p:strVal val="visible"/>
                                      </p:to>
                                    </p:set>
                                    <p:animScale>
                                      <p:cBhvr>
                                        <p:cTn id="45" dur="500" decel="50000" fill="hold">
                                          <p:stCondLst>
                                            <p:cond delay="0"/>
                                          </p:stCondLst>
                                        </p:cTn>
                                        <p:tgtEl>
                                          <p:spTgt spid="9943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994312"/>
                                        </p:tgtEl>
                                        <p:attrNameLst>
                                          <p:attrName>ppt_x</p:attrName>
                                          <p:attrName>ppt_y</p:attrName>
                                        </p:attrNameLst>
                                      </p:cBhvr>
                                    </p:animMotion>
                                    <p:animEffect transition="in" filter="fade">
                                      <p:cBhvr>
                                        <p:cTn id="47" dur="500"/>
                                        <p:tgtEl>
                                          <p:spTgt spid="9943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994311"/>
                                        </p:tgtEl>
                                        <p:attrNameLst>
                                          <p:attrName>style.visibility</p:attrName>
                                        </p:attrNameLst>
                                      </p:cBhvr>
                                      <p:to>
                                        <p:strVal val="visible"/>
                                      </p:to>
                                    </p:set>
                                    <p:anim calcmode="lin" valueType="num">
                                      <p:cBhvr additive="base">
                                        <p:cTn id="52" dur="500" fill="hold"/>
                                        <p:tgtEl>
                                          <p:spTgt spid="994311"/>
                                        </p:tgtEl>
                                        <p:attrNameLst>
                                          <p:attrName>ppt_x</p:attrName>
                                        </p:attrNameLst>
                                      </p:cBhvr>
                                      <p:tavLst>
                                        <p:tav tm="0">
                                          <p:val>
                                            <p:strVal val="#ppt_x"/>
                                          </p:val>
                                        </p:tav>
                                        <p:tav tm="100000">
                                          <p:val>
                                            <p:strVal val="#ppt_x"/>
                                          </p:val>
                                        </p:tav>
                                      </p:tavLst>
                                    </p:anim>
                                    <p:anim calcmode="lin" valueType="num">
                                      <p:cBhvr additive="base">
                                        <p:cTn id="53" dur="500" fill="hold"/>
                                        <p:tgtEl>
                                          <p:spTgt spid="9943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08" grpId="0"/>
      <p:bldP spid="994309" grpId="0"/>
      <p:bldP spid="994310" grpId="0"/>
      <p:bldP spid="994311" grpId="0"/>
      <p:bldP spid="994312" grpId="0"/>
      <p:bldP spid="994313"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Number Placeholder 3"/>
          <p:cNvSpPr>
            <a:spLocks noGrp="1"/>
          </p:cNvSpPr>
          <p:nvPr>
            <p:ph type="sldNum" sz="quarter" idx="12"/>
          </p:nvPr>
        </p:nvSpPr>
        <p:spPr>
          <a:noFill/>
          <a:ln>
            <a:miter lim="800000"/>
            <a:headEnd/>
            <a:tailEnd/>
          </a:ln>
        </p:spPr>
        <p:txBody>
          <a:bodyPr/>
          <a:lstStyle/>
          <a:p>
            <a:fld id="{6552A17F-7473-4E38-B077-1437E274226A}" type="slidenum">
              <a:rPr lang="en-US"/>
              <a:pPr/>
              <a:t>259</a:t>
            </a:fld>
            <a:endParaRPr lang="en-US"/>
          </a:p>
        </p:txBody>
      </p:sp>
      <p:sp>
        <p:nvSpPr>
          <p:cNvPr id="26726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39666529-1A0E-43F0-B02A-8644D8F24C83}" type="slidenum">
              <a:rPr lang="en-US" sz="1400">
                <a:latin typeface="Times New Roman" pitchFamily="18" charset="0"/>
              </a:rPr>
              <a:pPr algn="r"/>
              <a:t>259</a:t>
            </a:fld>
            <a:endParaRPr lang="en-US" sz="1400">
              <a:latin typeface="Times New Roman" pitchFamily="18" charset="0"/>
            </a:endParaRPr>
          </a:p>
        </p:txBody>
      </p:sp>
      <p:sp>
        <p:nvSpPr>
          <p:cNvPr id="267268" name="Rectangle 2"/>
          <p:cNvSpPr>
            <a:spLocks noGrp="1" noChangeArrowheads="1"/>
          </p:cNvSpPr>
          <p:nvPr>
            <p:ph type="title" idx="4294967295"/>
          </p:nvPr>
        </p:nvSpPr>
        <p:spPr>
          <a:xfrm>
            <a:off x="1154113" y="395288"/>
            <a:ext cx="7758112" cy="614362"/>
          </a:xfrm>
          <a:noFill/>
        </p:spPr>
        <p:txBody>
          <a:bodyPr/>
          <a:lstStyle/>
          <a:p>
            <a:pPr eaLnBrk="1" hangingPunct="1"/>
            <a:r>
              <a:rPr lang="en-US" sz="2200" b="1" smtClean="0">
                <a:latin typeface="Rockwell" pitchFamily="18" charset="0"/>
              </a:rPr>
              <a:t>T5D	</a:t>
            </a:r>
            <a:r>
              <a:rPr lang="en-US" sz="1600" b="1" smtClean="0"/>
              <a:t>Ohm’s Law</a:t>
            </a:r>
          </a:p>
        </p:txBody>
      </p:sp>
      <p:sp>
        <p:nvSpPr>
          <p:cNvPr id="995331" name="Rectangle 3"/>
          <p:cNvSpPr>
            <a:spLocks noGrp="1" noChangeArrowheads="1"/>
          </p:cNvSpPr>
          <p:nvPr>
            <p:ph type="body" idx="4294967295"/>
          </p:nvPr>
        </p:nvSpPr>
        <p:spPr>
          <a:xfrm>
            <a:off x="0" y="1585913"/>
            <a:ext cx="8912225" cy="4962525"/>
          </a:xfrm>
        </p:spPr>
        <p:txBody>
          <a:bodyPr/>
          <a:lstStyle/>
          <a:p>
            <a:pPr lvl="1" eaLnBrk="1" hangingPunct="1"/>
            <a:r>
              <a:rPr lang="en-US" sz="1200" smtClean="0">
                <a:latin typeface="Rockwell" pitchFamily="18" charset="0"/>
              </a:rPr>
              <a:t>T5D4</a:t>
            </a:r>
            <a:r>
              <a:rPr lang="en-US" sz="2000" smtClean="0">
                <a:latin typeface="Rockwell" pitchFamily="18" charset="0"/>
              </a:rPr>
              <a:t>   The resistance of a circuit in which a current of 3 amperes flows through a resistor connected to 90 volts is 30 ohms.</a:t>
            </a:r>
          </a:p>
          <a:p>
            <a:pPr lvl="1" eaLnBrk="1" hangingPunct="1"/>
            <a:endParaRPr lang="en-US" sz="2000" smtClean="0">
              <a:latin typeface="Rockwell" pitchFamily="18" charset="0"/>
            </a:endParaRPr>
          </a:p>
          <a:p>
            <a:pPr lvl="2" eaLnBrk="1" hangingPunct="1"/>
            <a:r>
              <a:rPr lang="en-US" sz="1800" smtClean="0">
                <a:solidFill>
                  <a:srgbClr val="FF0000"/>
                </a:solidFill>
                <a:latin typeface="Rockwell" pitchFamily="18" charset="0"/>
              </a:rPr>
              <a:t>Solving for “R” so cover up the “R” and plug in the other two numbers</a:t>
            </a:r>
          </a:p>
          <a:p>
            <a:pPr lvl="2" eaLnBrk="1" hangingPunct="1"/>
            <a:r>
              <a:rPr lang="en-US" sz="1800" b="1" smtClean="0">
                <a:solidFill>
                  <a:srgbClr val="FF0000"/>
                </a:solidFill>
                <a:latin typeface="Rockwell" pitchFamily="18" charset="0"/>
              </a:rPr>
              <a:t>E</a:t>
            </a:r>
            <a:r>
              <a:rPr lang="en-US" sz="1800" smtClean="0">
                <a:solidFill>
                  <a:srgbClr val="FF0000"/>
                </a:solidFill>
                <a:latin typeface="Rockwell" pitchFamily="18" charset="0"/>
              </a:rPr>
              <a:t> is given as 90 volts and </a:t>
            </a:r>
            <a:r>
              <a:rPr lang="en-US" sz="1800" b="1" smtClean="0">
                <a:solidFill>
                  <a:srgbClr val="FF0000"/>
                </a:solidFill>
                <a:latin typeface="Rockwell" pitchFamily="18" charset="0"/>
              </a:rPr>
              <a:t>I</a:t>
            </a:r>
            <a:r>
              <a:rPr lang="en-US" sz="1800" smtClean="0">
                <a:solidFill>
                  <a:srgbClr val="FF0000"/>
                </a:solidFill>
                <a:latin typeface="Rockwell" pitchFamily="18" charset="0"/>
              </a:rPr>
              <a:t> is given as 3 amperes</a:t>
            </a:r>
            <a:endParaRPr lang="en-US" sz="1800" smtClean="0">
              <a:latin typeface="Rockwell" pitchFamily="18" charset="0"/>
            </a:endParaRPr>
          </a:p>
          <a:p>
            <a:pPr lvl="1" eaLnBrk="1" hangingPunct="1"/>
            <a:endParaRPr lang="en-US" sz="1800" smtClean="0">
              <a:latin typeface="Rockwell" pitchFamily="18" charset="0"/>
            </a:endParaRPr>
          </a:p>
        </p:txBody>
      </p:sp>
      <p:sp>
        <p:nvSpPr>
          <p:cNvPr id="995332" name="Text Box 4"/>
          <p:cNvSpPr txBox="1">
            <a:spLocks noChangeArrowheads="1"/>
          </p:cNvSpPr>
          <p:nvPr/>
        </p:nvSpPr>
        <p:spPr bwMode="auto">
          <a:xfrm>
            <a:off x="5110163" y="4351338"/>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R = E / I</a:t>
            </a:r>
          </a:p>
        </p:txBody>
      </p:sp>
      <p:sp>
        <p:nvSpPr>
          <p:cNvPr id="995333" name="Text Box 5"/>
          <p:cNvSpPr txBox="1">
            <a:spLocks noChangeArrowheads="1"/>
          </p:cNvSpPr>
          <p:nvPr/>
        </p:nvSpPr>
        <p:spPr bwMode="auto">
          <a:xfrm>
            <a:off x="5110163" y="4849813"/>
            <a:ext cx="184308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R = 90 / 3</a:t>
            </a:r>
            <a:r>
              <a:rPr lang="en-US">
                <a:solidFill>
                  <a:srgbClr val="FF0000"/>
                </a:solidFill>
              </a:rPr>
              <a:t> </a:t>
            </a:r>
          </a:p>
        </p:txBody>
      </p:sp>
      <p:sp>
        <p:nvSpPr>
          <p:cNvPr id="995334" name="Text Box 6"/>
          <p:cNvSpPr txBox="1">
            <a:spLocks noChangeArrowheads="1"/>
          </p:cNvSpPr>
          <p:nvPr/>
        </p:nvSpPr>
        <p:spPr bwMode="auto">
          <a:xfrm>
            <a:off x="5110163" y="5310188"/>
            <a:ext cx="21494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R = 30 ohms</a:t>
            </a:r>
          </a:p>
        </p:txBody>
      </p:sp>
      <p:pic>
        <p:nvPicPr>
          <p:cNvPr id="995335" name="Picture 7" descr="Q p139b"/>
          <p:cNvPicPr>
            <a:picLocks noChangeAspect="1" noChangeArrowheads="1"/>
          </p:cNvPicPr>
          <p:nvPr/>
        </p:nvPicPr>
        <p:blipFill>
          <a:blip r:embed="rId2" cstate="print"/>
          <a:srcRect/>
          <a:stretch>
            <a:fillRect/>
          </a:stretch>
        </p:blipFill>
        <p:spPr bwMode="auto">
          <a:xfrm>
            <a:off x="2498725" y="4273550"/>
            <a:ext cx="1373188" cy="1458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95331">
                                            <p:txEl>
                                              <p:pRg st="0" end="0"/>
                                            </p:txEl>
                                          </p:spTgt>
                                        </p:tgtEl>
                                        <p:attrNameLst>
                                          <p:attrName>style.visibility</p:attrName>
                                        </p:attrNameLst>
                                      </p:cBhvr>
                                      <p:to>
                                        <p:strVal val="visible"/>
                                      </p:to>
                                    </p:set>
                                    <p:animEffect transition="in" filter="wipe(up)">
                                      <p:cBhvr>
                                        <p:cTn id="7" dur="500"/>
                                        <p:tgtEl>
                                          <p:spTgt spid="9953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95331">
                                            <p:txEl>
                                              <p:pRg st="2" end="2"/>
                                            </p:txEl>
                                          </p:spTgt>
                                        </p:tgtEl>
                                        <p:attrNameLst>
                                          <p:attrName>style.visibility</p:attrName>
                                        </p:attrNameLst>
                                      </p:cBhvr>
                                      <p:to>
                                        <p:strVal val="visible"/>
                                      </p:to>
                                    </p:set>
                                    <p:animEffect transition="in" filter="wipe(left)">
                                      <p:cBhvr>
                                        <p:cTn id="12" dur="500"/>
                                        <p:tgtEl>
                                          <p:spTgt spid="9953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5331">
                                            <p:txEl>
                                              <p:pRg st="3" end="3"/>
                                            </p:txEl>
                                          </p:spTgt>
                                        </p:tgtEl>
                                        <p:attrNameLst>
                                          <p:attrName>style.visibility</p:attrName>
                                        </p:attrNameLst>
                                      </p:cBhvr>
                                      <p:to>
                                        <p:strVal val="visible"/>
                                      </p:to>
                                    </p:set>
                                    <p:animEffect transition="in" filter="wipe(left)">
                                      <p:cBhvr>
                                        <p:cTn id="17" dur="500"/>
                                        <p:tgtEl>
                                          <p:spTgt spid="99533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95335"/>
                                        </p:tgtEl>
                                        <p:attrNameLst>
                                          <p:attrName>style.visibility</p:attrName>
                                        </p:attrNameLst>
                                      </p:cBhvr>
                                      <p:to>
                                        <p:strVal val="visible"/>
                                      </p:to>
                                    </p:set>
                                    <p:anim calcmode="lin" valueType="num">
                                      <p:cBhvr additive="base">
                                        <p:cTn id="22" dur="500" fill="hold"/>
                                        <p:tgtEl>
                                          <p:spTgt spid="995335"/>
                                        </p:tgtEl>
                                        <p:attrNameLst>
                                          <p:attrName>ppt_x</p:attrName>
                                        </p:attrNameLst>
                                      </p:cBhvr>
                                      <p:tavLst>
                                        <p:tav tm="0">
                                          <p:val>
                                            <p:strVal val="0-#ppt_w/2"/>
                                          </p:val>
                                        </p:tav>
                                        <p:tav tm="100000">
                                          <p:val>
                                            <p:strVal val="#ppt_x"/>
                                          </p:val>
                                        </p:tav>
                                      </p:tavLst>
                                    </p:anim>
                                    <p:anim calcmode="lin" valueType="num">
                                      <p:cBhvr additive="base">
                                        <p:cTn id="23" dur="500" fill="hold"/>
                                        <p:tgtEl>
                                          <p:spTgt spid="995335"/>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95332"/>
                                        </p:tgtEl>
                                        <p:attrNameLst>
                                          <p:attrName>style.visibility</p:attrName>
                                        </p:attrNameLst>
                                      </p:cBhvr>
                                      <p:to>
                                        <p:strVal val="visible"/>
                                      </p:to>
                                    </p:set>
                                    <p:anim calcmode="lin" valueType="num">
                                      <p:cBhvr additive="base">
                                        <p:cTn id="28" dur="500" fill="hold"/>
                                        <p:tgtEl>
                                          <p:spTgt spid="995332"/>
                                        </p:tgtEl>
                                        <p:attrNameLst>
                                          <p:attrName>ppt_x</p:attrName>
                                        </p:attrNameLst>
                                      </p:cBhvr>
                                      <p:tavLst>
                                        <p:tav tm="0">
                                          <p:val>
                                            <p:strVal val="#ppt_x"/>
                                          </p:val>
                                        </p:tav>
                                        <p:tav tm="100000">
                                          <p:val>
                                            <p:strVal val="#ppt_x"/>
                                          </p:val>
                                        </p:tav>
                                      </p:tavLst>
                                    </p:anim>
                                    <p:anim calcmode="lin" valueType="num">
                                      <p:cBhvr additive="base">
                                        <p:cTn id="29" dur="500" fill="hold"/>
                                        <p:tgtEl>
                                          <p:spTgt spid="995332"/>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95333">
                                            <p:txEl>
                                              <p:pRg st="0" end="0"/>
                                            </p:txEl>
                                          </p:spTgt>
                                        </p:tgtEl>
                                        <p:attrNameLst>
                                          <p:attrName>style.visibility</p:attrName>
                                        </p:attrNameLst>
                                      </p:cBhvr>
                                      <p:to>
                                        <p:strVal val="visible"/>
                                      </p:to>
                                    </p:set>
                                    <p:anim calcmode="lin" valueType="num">
                                      <p:cBhvr additive="base">
                                        <p:cTn id="33" dur="500" fill="hold"/>
                                        <p:tgtEl>
                                          <p:spTgt spid="99533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95333">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95334">
                                            <p:txEl>
                                              <p:pRg st="0" end="0"/>
                                            </p:txEl>
                                          </p:spTgt>
                                        </p:tgtEl>
                                        <p:attrNameLst>
                                          <p:attrName>style.visibility</p:attrName>
                                        </p:attrNameLst>
                                      </p:cBhvr>
                                      <p:to>
                                        <p:strVal val="visible"/>
                                      </p:to>
                                    </p:set>
                                    <p:anim calcmode="lin" valueType="num">
                                      <p:cBhvr additive="base">
                                        <p:cTn id="38" dur="500" fill="hold"/>
                                        <p:tgtEl>
                                          <p:spTgt spid="995334">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9533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miter lim="800000"/>
            <a:headEnd/>
            <a:tailEnd/>
          </a:ln>
        </p:spPr>
        <p:txBody>
          <a:bodyPr/>
          <a:lstStyle/>
          <a:p>
            <a:fld id="{70CBE7E3-55CF-4A02-9460-186903D9D0B2}" type="slidenum">
              <a:rPr lang="en-US"/>
              <a:pPr/>
              <a:t>26</a:t>
            </a:fld>
            <a:endParaRPr lang="en-US"/>
          </a:p>
        </p:txBody>
      </p:sp>
      <p:sp>
        <p:nvSpPr>
          <p:cNvPr id="28675" name="Rectangle 2"/>
          <p:cNvSpPr>
            <a:spLocks noGrp="1" noChangeArrowheads="1"/>
          </p:cNvSpPr>
          <p:nvPr>
            <p:ph type="title"/>
          </p:nvPr>
        </p:nvSpPr>
        <p:spPr>
          <a:xfrm>
            <a:off x="0" y="509588"/>
            <a:ext cx="8988425" cy="654050"/>
          </a:xfrm>
        </p:spPr>
        <p:txBody>
          <a:bodyPr/>
          <a:lstStyle/>
          <a:p>
            <a:pPr eaLnBrk="1" hangingPunct="1"/>
            <a:r>
              <a:rPr lang="en-US" sz="2600" b="1" smtClean="0">
                <a:latin typeface="Rockwell" pitchFamily="18" charset="0"/>
              </a:rPr>
              <a:t>T1E:</a:t>
            </a:r>
            <a:r>
              <a:rPr lang="en-US" sz="1600" b="1" smtClean="0">
                <a:latin typeface="Rockwell" pitchFamily="18" charset="0"/>
              </a:rPr>
              <a:t> 	</a:t>
            </a:r>
            <a:r>
              <a:rPr lang="en-US" sz="1800" b="1" smtClean="0"/>
              <a:t>Control operator and control types; control operator required, eligibility, 	designation of control operator, privileges and duties, control point, 	local, automatic and remote control, location of control operator.</a:t>
            </a:r>
          </a:p>
        </p:txBody>
      </p:sp>
      <p:sp>
        <p:nvSpPr>
          <p:cNvPr id="494595" name="Rectangle 3"/>
          <p:cNvSpPr>
            <a:spLocks noGrp="1" noChangeArrowheads="1"/>
          </p:cNvSpPr>
          <p:nvPr>
            <p:ph type="body" idx="1"/>
          </p:nvPr>
        </p:nvSpPr>
        <p:spPr>
          <a:xfrm>
            <a:off x="155575" y="1624013"/>
            <a:ext cx="8682038" cy="4762500"/>
          </a:xfrm>
        </p:spPr>
        <p:txBody>
          <a:bodyPr/>
          <a:lstStyle/>
          <a:p>
            <a:pPr lvl="1" eaLnBrk="1" hangingPunct="1">
              <a:buFont typeface="Symbol" pitchFamily="18" charset="2"/>
              <a:buChar char=""/>
            </a:pPr>
            <a:r>
              <a:rPr lang="en-US" sz="1400" smtClean="0">
                <a:latin typeface="Rockwell" pitchFamily="18" charset="0"/>
              </a:rPr>
              <a:t>T1E6</a:t>
            </a:r>
            <a:r>
              <a:rPr lang="en-US" sz="3200" smtClean="0">
                <a:latin typeface="Rockwell" pitchFamily="18" charset="0"/>
              </a:rPr>
              <a:t>  </a:t>
            </a:r>
            <a:r>
              <a:rPr lang="en-US" sz="2000" smtClean="0">
                <a:latin typeface="Rockwell" pitchFamily="18" charset="0"/>
              </a:rPr>
              <a:t>Automatic control is the type of control that is permissible for the control operator to be at a location other than the control point.</a:t>
            </a:r>
          </a:p>
          <a:p>
            <a:pPr lvl="1" eaLnBrk="1" hangingPunct="1"/>
            <a:r>
              <a:rPr lang="en-US" sz="1400" smtClean="0">
                <a:latin typeface="Rockwell" pitchFamily="18" charset="0"/>
              </a:rPr>
              <a:t>T1E7</a:t>
            </a:r>
            <a:r>
              <a:rPr lang="en-US" sz="3200" smtClean="0">
                <a:latin typeface="Rockwell" pitchFamily="18" charset="0"/>
              </a:rPr>
              <a:t>   </a:t>
            </a:r>
            <a:r>
              <a:rPr lang="en-US" sz="2000" smtClean="0">
                <a:latin typeface="Rockwell" pitchFamily="18" charset="0"/>
              </a:rPr>
              <a:t>The control operator and the station licensee are equally responsible for the proper operation of the station when the control operator is not the station licensee.</a:t>
            </a:r>
          </a:p>
          <a:p>
            <a:pPr lvl="3" eaLnBrk="1" hangingPunct="1"/>
            <a:r>
              <a:rPr lang="en-US" smtClean="0">
                <a:solidFill>
                  <a:schemeClr val="accent1"/>
                </a:solidFill>
                <a:latin typeface="Rockwell" pitchFamily="18" charset="0"/>
              </a:rPr>
              <a:t>Both of you are responsible for the transmissions</a:t>
            </a:r>
          </a:p>
          <a:p>
            <a:pPr lvl="1" eaLnBrk="1" hangingPunct="1">
              <a:buFont typeface="Symbol" pitchFamily="18" charset="2"/>
              <a:buChar char=""/>
            </a:pPr>
            <a:endParaRPr lang="en-US" sz="2000" smtClean="0">
              <a:latin typeface="Rockwell" pitchFamily="18" charset="0"/>
            </a:endParaRPr>
          </a:p>
          <a:p>
            <a:pPr lvl="1" eaLnBrk="1" hangingPunct="1"/>
            <a:r>
              <a:rPr lang="en-US" sz="1600" smtClean="0">
                <a:latin typeface="Rockwell" pitchFamily="18" charset="0"/>
              </a:rPr>
              <a:t>T1E8</a:t>
            </a:r>
            <a:r>
              <a:rPr lang="en-US" sz="3600" smtClean="0">
                <a:latin typeface="Rockwell" pitchFamily="18" charset="0"/>
              </a:rPr>
              <a:t>  </a:t>
            </a:r>
            <a:r>
              <a:rPr lang="en-US" sz="2000" smtClean="0">
                <a:latin typeface="Rockwell" pitchFamily="18" charset="0"/>
              </a:rPr>
              <a:t>Automatic control is the type of control being used for a repeater when the control operator is not present at a control point.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94595">
                                            <p:txEl>
                                              <p:pRg st="0" end="0"/>
                                            </p:txEl>
                                          </p:spTgt>
                                        </p:tgtEl>
                                        <p:attrNameLst>
                                          <p:attrName>style.visibility</p:attrName>
                                        </p:attrNameLst>
                                      </p:cBhvr>
                                      <p:to>
                                        <p:strVal val="visible"/>
                                      </p:to>
                                    </p:set>
                                    <p:animEffect transition="in" filter="wipe(up)">
                                      <p:cBhvr>
                                        <p:cTn id="7" dur="500"/>
                                        <p:tgtEl>
                                          <p:spTgt spid="494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4595">
                                            <p:txEl>
                                              <p:pRg st="1" end="1"/>
                                            </p:txEl>
                                          </p:spTgt>
                                        </p:tgtEl>
                                        <p:attrNameLst>
                                          <p:attrName>style.visibility</p:attrName>
                                        </p:attrNameLst>
                                      </p:cBhvr>
                                      <p:to>
                                        <p:strVal val="visible"/>
                                      </p:to>
                                    </p:set>
                                    <p:animEffect transition="in" filter="wipe(left)">
                                      <p:cBhvr>
                                        <p:cTn id="12" dur="500"/>
                                        <p:tgtEl>
                                          <p:spTgt spid="4945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94595">
                                            <p:txEl>
                                              <p:pRg st="2" end="2"/>
                                            </p:txEl>
                                          </p:spTgt>
                                        </p:tgtEl>
                                        <p:attrNameLst>
                                          <p:attrName>style.visibility</p:attrName>
                                        </p:attrNameLst>
                                      </p:cBhvr>
                                      <p:to>
                                        <p:strVal val="visible"/>
                                      </p:to>
                                    </p:set>
                                    <p:animEffect transition="in" filter="wipe(left)">
                                      <p:cBhvr>
                                        <p:cTn id="17" dur="500"/>
                                        <p:tgtEl>
                                          <p:spTgt spid="4945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494595">
                                            <p:txEl>
                                              <p:pRg st="4" end="4"/>
                                            </p:txEl>
                                          </p:spTgt>
                                        </p:tgtEl>
                                        <p:attrNameLst>
                                          <p:attrName>style.visibility</p:attrName>
                                        </p:attrNameLst>
                                      </p:cBhvr>
                                      <p:to>
                                        <p:strVal val="visible"/>
                                      </p:to>
                                    </p:set>
                                    <p:animEffect transition="in" filter="wipe(down)">
                                      <p:cBhvr>
                                        <p:cTn id="22" dur="500"/>
                                        <p:tgtEl>
                                          <p:spTgt spid="4945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3"/>
          <p:cNvSpPr>
            <a:spLocks noGrp="1"/>
          </p:cNvSpPr>
          <p:nvPr>
            <p:ph type="sldNum" sz="quarter" idx="12"/>
          </p:nvPr>
        </p:nvSpPr>
        <p:spPr>
          <a:noFill/>
          <a:ln>
            <a:miter lim="800000"/>
            <a:headEnd/>
            <a:tailEnd/>
          </a:ln>
        </p:spPr>
        <p:txBody>
          <a:bodyPr/>
          <a:lstStyle/>
          <a:p>
            <a:fld id="{5AE45DD1-7056-4F07-95CD-0B1975C2BF8D}" type="slidenum">
              <a:rPr lang="en-US"/>
              <a:pPr/>
              <a:t>260</a:t>
            </a:fld>
            <a:endParaRPr lang="en-US"/>
          </a:p>
        </p:txBody>
      </p:sp>
      <p:sp>
        <p:nvSpPr>
          <p:cNvPr id="26829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212F27D-BB3C-4741-937A-FFF22D8B055A}" type="slidenum">
              <a:rPr lang="en-US" sz="1400">
                <a:latin typeface="Times New Roman" pitchFamily="18" charset="0"/>
              </a:rPr>
              <a:pPr algn="r"/>
              <a:t>260</a:t>
            </a:fld>
            <a:endParaRPr lang="en-US" sz="1400">
              <a:latin typeface="Times New Roman" pitchFamily="18" charset="0"/>
            </a:endParaRPr>
          </a:p>
        </p:txBody>
      </p:sp>
      <p:sp>
        <p:nvSpPr>
          <p:cNvPr id="268292"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96355" name="Rectangle 3"/>
          <p:cNvSpPr>
            <a:spLocks noGrp="1" noChangeArrowheads="1"/>
          </p:cNvSpPr>
          <p:nvPr>
            <p:ph type="body" idx="4294967295"/>
          </p:nvPr>
        </p:nvSpPr>
        <p:spPr>
          <a:xfrm>
            <a:off x="0" y="1585913"/>
            <a:ext cx="8912225" cy="4962525"/>
          </a:xfrm>
        </p:spPr>
        <p:txBody>
          <a:bodyPr/>
          <a:lstStyle/>
          <a:p>
            <a:pPr lvl="1" eaLnBrk="1" hangingPunct="1"/>
            <a:r>
              <a:rPr lang="en-US" sz="1200" smtClean="0">
                <a:latin typeface="Rockwell" pitchFamily="18" charset="0"/>
              </a:rPr>
              <a:t>T5D5</a:t>
            </a:r>
            <a:r>
              <a:rPr lang="en-US" sz="2000" smtClean="0">
                <a:latin typeface="Rockwell" pitchFamily="18" charset="0"/>
              </a:rPr>
              <a:t>   The resistance in a circuit for which the applied voltage is 12 volts and the current flow is 1.5 amperes is 8 ohms.</a:t>
            </a:r>
          </a:p>
          <a:p>
            <a:pPr lvl="1" eaLnBrk="1" hangingPunct="1"/>
            <a:endParaRPr lang="en-US" sz="1000" smtClean="0">
              <a:latin typeface="Rockwell" pitchFamily="18" charset="0"/>
            </a:endParaRPr>
          </a:p>
          <a:p>
            <a:pPr lvl="2" eaLnBrk="1" hangingPunct="1"/>
            <a:r>
              <a:rPr lang="en-US" sz="1800" smtClean="0">
                <a:solidFill>
                  <a:srgbClr val="FF0000"/>
                </a:solidFill>
                <a:latin typeface="Rockwell" pitchFamily="18" charset="0"/>
              </a:rPr>
              <a:t>Solving for “R” so cover up the “R” and plug in the other two numbers</a:t>
            </a:r>
          </a:p>
          <a:p>
            <a:pPr lvl="2" eaLnBrk="1" hangingPunct="1"/>
            <a:r>
              <a:rPr lang="en-US" sz="1800" b="1" smtClean="0">
                <a:solidFill>
                  <a:srgbClr val="FF0000"/>
                </a:solidFill>
                <a:latin typeface="Rockwell" pitchFamily="18" charset="0"/>
              </a:rPr>
              <a:t>E</a:t>
            </a:r>
            <a:r>
              <a:rPr lang="en-US" sz="1800" smtClean="0">
                <a:solidFill>
                  <a:srgbClr val="FF0000"/>
                </a:solidFill>
                <a:latin typeface="Rockwell" pitchFamily="18" charset="0"/>
              </a:rPr>
              <a:t> is given as 12 volts and </a:t>
            </a:r>
            <a:r>
              <a:rPr lang="en-US" sz="1800" b="1" smtClean="0">
                <a:solidFill>
                  <a:srgbClr val="FF0000"/>
                </a:solidFill>
                <a:latin typeface="Rockwell" pitchFamily="18" charset="0"/>
              </a:rPr>
              <a:t>I</a:t>
            </a:r>
            <a:r>
              <a:rPr lang="en-US" sz="1800" smtClean="0">
                <a:solidFill>
                  <a:srgbClr val="FF0000"/>
                </a:solidFill>
                <a:latin typeface="Rockwell" pitchFamily="18" charset="0"/>
              </a:rPr>
              <a:t> is given as 1.5 amperes</a:t>
            </a:r>
            <a:endParaRPr lang="en-US" sz="1800" smtClean="0">
              <a:latin typeface="Rockwell" pitchFamily="18" charset="0"/>
            </a:endParaRPr>
          </a:p>
          <a:p>
            <a:pPr lvl="1" eaLnBrk="1" hangingPunct="1"/>
            <a:endParaRPr lang="en-US" sz="1800" smtClean="0">
              <a:latin typeface="Rockwell" pitchFamily="18" charset="0"/>
            </a:endParaRPr>
          </a:p>
        </p:txBody>
      </p:sp>
      <p:sp>
        <p:nvSpPr>
          <p:cNvPr id="996356" name="Text Box 4"/>
          <p:cNvSpPr txBox="1">
            <a:spLocks noChangeArrowheads="1"/>
          </p:cNvSpPr>
          <p:nvPr/>
        </p:nvSpPr>
        <p:spPr bwMode="auto">
          <a:xfrm>
            <a:off x="5110163" y="4351338"/>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R = E / I</a:t>
            </a:r>
          </a:p>
        </p:txBody>
      </p:sp>
      <p:sp>
        <p:nvSpPr>
          <p:cNvPr id="996357" name="Text Box 5"/>
          <p:cNvSpPr txBox="1">
            <a:spLocks noChangeArrowheads="1"/>
          </p:cNvSpPr>
          <p:nvPr/>
        </p:nvSpPr>
        <p:spPr bwMode="auto">
          <a:xfrm>
            <a:off x="5110163" y="4849813"/>
            <a:ext cx="184308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R = 12 / 1.5</a:t>
            </a:r>
            <a:endParaRPr lang="en-US">
              <a:solidFill>
                <a:srgbClr val="FF0000"/>
              </a:solidFill>
            </a:endParaRPr>
          </a:p>
        </p:txBody>
      </p:sp>
      <p:sp>
        <p:nvSpPr>
          <p:cNvPr id="996358" name="Text Box 6"/>
          <p:cNvSpPr txBox="1">
            <a:spLocks noChangeArrowheads="1"/>
          </p:cNvSpPr>
          <p:nvPr/>
        </p:nvSpPr>
        <p:spPr bwMode="auto">
          <a:xfrm>
            <a:off x="5110163" y="5310188"/>
            <a:ext cx="21494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R = 8 ohms</a:t>
            </a:r>
          </a:p>
        </p:txBody>
      </p:sp>
      <p:pic>
        <p:nvPicPr>
          <p:cNvPr id="996359" name="Picture 7" descr="Q p139b"/>
          <p:cNvPicPr>
            <a:picLocks noChangeAspect="1" noChangeArrowheads="1"/>
          </p:cNvPicPr>
          <p:nvPr/>
        </p:nvPicPr>
        <p:blipFill>
          <a:blip r:embed="rId2" cstate="print"/>
          <a:srcRect/>
          <a:stretch>
            <a:fillRect/>
          </a:stretch>
        </p:blipFill>
        <p:spPr bwMode="auto">
          <a:xfrm>
            <a:off x="2498725" y="4273550"/>
            <a:ext cx="1373188" cy="1458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96355">
                                            <p:txEl>
                                              <p:pRg st="0" end="0"/>
                                            </p:txEl>
                                          </p:spTgt>
                                        </p:tgtEl>
                                        <p:attrNameLst>
                                          <p:attrName>style.visibility</p:attrName>
                                        </p:attrNameLst>
                                      </p:cBhvr>
                                      <p:to>
                                        <p:strVal val="visible"/>
                                      </p:to>
                                    </p:set>
                                    <p:animEffect transition="in" filter="wipe(up)">
                                      <p:cBhvr>
                                        <p:cTn id="7" dur="500"/>
                                        <p:tgtEl>
                                          <p:spTgt spid="9963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96355">
                                            <p:txEl>
                                              <p:pRg st="2" end="2"/>
                                            </p:txEl>
                                          </p:spTgt>
                                        </p:tgtEl>
                                        <p:attrNameLst>
                                          <p:attrName>style.visibility</p:attrName>
                                        </p:attrNameLst>
                                      </p:cBhvr>
                                      <p:to>
                                        <p:strVal val="visible"/>
                                      </p:to>
                                    </p:set>
                                    <p:animEffect transition="in" filter="wipe(left)">
                                      <p:cBhvr>
                                        <p:cTn id="12" dur="500"/>
                                        <p:tgtEl>
                                          <p:spTgt spid="9963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6355">
                                            <p:txEl>
                                              <p:pRg st="3" end="3"/>
                                            </p:txEl>
                                          </p:spTgt>
                                        </p:tgtEl>
                                        <p:attrNameLst>
                                          <p:attrName>style.visibility</p:attrName>
                                        </p:attrNameLst>
                                      </p:cBhvr>
                                      <p:to>
                                        <p:strVal val="visible"/>
                                      </p:to>
                                    </p:set>
                                    <p:animEffect transition="in" filter="wipe(left)">
                                      <p:cBhvr>
                                        <p:cTn id="17" dur="500"/>
                                        <p:tgtEl>
                                          <p:spTgt spid="99635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96359"/>
                                        </p:tgtEl>
                                        <p:attrNameLst>
                                          <p:attrName>style.visibility</p:attrName>
                                        </p:attrNameLst>
                                      </p:cBhvr>
                                      <p:to>
                                        <p:strVal val="visible"/>
                                      </p:to>
                                    </p:set>
                                    <p:anim calcmode="lin" valueType="num">
                                      <p:cBhvr additive="base">
                                        <p:cTn id="22" dur="500" fill="hold"/>
                                        <p:tgtEl>
                                          <p:spTgt spid="996359"/>
                                        </p:tgtEl>
                                        <p:attrNameLst>
                                          <p:attrName>ppt_x</p:attrName>
                                        </p:attrNameLst>
                                      </p:cBhvr>
                                      <p:tavLst>
                                        <p:tav tm="0">
                                          <p:val>
                                            <p:strVal val="0-#ppt_w/2"/>
                                          </p:val>
                                        </p:tav>
                                        <p:tav tm="100000">
                                          <p:val>
                                            <p:strVal val="#ppt_x"/>
                                          </p:val>
                                        </p:tav>
                                      </p:tavLst>
                                    </p:anim>
                                    <p:anim calcmode="lin" valueType="num">
                                      <p:cBhvr additive="base">
                                        <p:cTn id="23" dur="500" fill="hold"/>
                                        <p:tgtEl>
                                          <p:spTgt spid="996359"/>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96356"/>
                                        </p:tgtEl>
                                        <p:attrNameLst>
                                          <p:attrName>style.visibility</p:attrName>
                                        </p:attrNameLst>
                                      </p:cBhvr>
                                      <p:to>
                                        <p:strVal val="visible"/>
                                      </p:to>
                                    </p:set>
                                    <p:anim calcmode="lin" valueType="num">
                                      <p:cBhvr additive="base">
                                        <p:cTn id="28" dur="500" fill="hold"/>
                                        <p:tgtEl>
                                          <p:spTgt spid="996356"/>
                                        </p:tgtEl>
                                        <p:attrNameLst>
                                          <p:attrName>ppt_x</p:attrName>
                                        </p:attrNameLst>
                                      </p:cBhvr>
                                      <p:tavLst>
                                        <p:tav tm="0">
                                          <p:val>
                                            <p:strVal val="#ppt_x"/>
                                          </p:val>
                                        </p:tav>
                                        <p:tav tm="100000">
                                          <p:val>
                                            <p:strVal val="#ppt_x"/>
                                          </p:val>
                                        </p:tav>
                                      </p:tavLst>
                                    </p:anim>
                                    <p:anim calcmode="lin" valueType="num">
                                      <p:cBhvr additive="base">
                                        <p:cTn id="29" dur="500" fill="hold"/>
                                        <p:tgtEl>
                                          <p:spTgt spid="996356"/>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96357">
                                            <p:txEl>
                                              <p:pRg st="0" end="0"/>
                                            </p:txEl>
                                          </p:spTgt>
                                        </p:tgtEl>
                                        <p:attrNameLst>
                                          <p:attrName>style.visibility</p:attrName>
                                        </p:attrNameLst>
                                      </p:cBhvr>
                                      <p:to>
                                        <p:strVal val="visible"/>
                                      </p:to>
                                    </p:set>
                                    <p:anim calcmode="lin" valueType="num">
                                      <p:cBhvr additive="base">
                                        <p:cTn id="33" dur="500" fill="hold"/>
                                        <p:tgtEl>
                                          <p:spTgt spid="99635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96357">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96358">
                                            <p:txEl>
                                              <p:pRg st="0" end="0"/>
                                            </p:txEl>
                                          </p:spTgt>
                                        </p:tgtEl>
                                        <p:attrNameLst>
                                          <p:attrName>style.visibility</p:attrName>
                                        </p:attrNameLst>
                                      </p:cBhvr>
                                      <p:to>
                                        <p:strVal val="visible"/>
                                      </p:to>
                                    </p:set>
                                    <p:anim calcmode="lin" valueType="num">
                                      <p:cBhvr additive="base">
                                        <p:cTn id="38" dur="500" fill="hold"/>
                                        <p:tgtEl>
                                          <p:spTgt spid="996358">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963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56"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Number Placeholder 3"/>
          <p:cNvSpPr>
            <a:spLocks noGrp="1"/>
          </p:cNvSpPr>
          <p:nvPr>
            <p:ph type="sldNum" sz="quarter" idx="12"/>
          </p:nvPr>
        </p:nvSpPr>
        <p:spPr>
          <a:noFill/>
          <a:ln>
            <a:miter lim="800000"/>
            <a:headEnd/>
            <a:tailEnd/>
          </a:ln>
        </p:spPr>
        <p:txBody>
          <a:bodyPr/>
          <a:lstStyle/>
          <a:p>
            <a:fld id="{B32392FC-B8CF-4E82-A3AF-452064B837B1}" type="slidenum">
              <a:rPr lang="en-US"/>
              <a:pPr/>
              <a:t>261</a:t>
            </a:fld>
            <a:endParaRPr lang="en-US"/>
          </a:p>
        </p:txBody>
      </p:sp>
      <p:sp>
        <p:nvSpPr>
          <p:cNvPr id="26931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8722C07-57BE-4E77-83D1-57ED3EBCC7F4}" type="slidenum">
              <a:rPr lang="en-US" sz="1400">
                <a:latin typeface="Times New Roman" pitchFamily="18" charset="0"/>
              </a:rPr>
              <a:pPr algn="r"/>
              <a:t>261</a:t>
            </a:fld>
            <a:endParaRPr lang="en-US" sz="1400">
              <a:latin typeface="Times New Roman" pitchFamily="18" charset="0"/>
            </a:endParaRPr>
          </a:p>
        </p:txBody>
      </p:sp>
      <p:sp>
        <p:nvSpPr>
          <p:cNvPr id="269316"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97379" name="Rectangle 3"/>
          <p:cNvSpPr>
            <a:spLocks noGrp="1" noChangeArrowheads="1"/>
          </p:cNvSpPr>
          <p:nvPr>
            <p:ph type="body" idx="4294967295"/>
          </p:nvPr>
        </p:nvSpPr>
        <p:spPr>
          <a:xfrm>
            <a:off x="0" y="1585913"/>
            <a:ext cx="8912225" cy="4962525"/>
          </a:xfrm>
        </p:spPr>
        <p:txBody>
          <a:bodyPr/>
          <a:lstStyle/>
          <a:p>
            <a:pPr lvl="1" eaLnBrk="1" hangingPunct="1"/>
            <a:r>
              <a:rPr lang="en-US" sz="1200" smtClean="0">
                <a:latin typeface="Rockwell" pitchFamily="18" charset="0"/>
              </a:rPr>
              <a:t>T5D6</a:t>
            </a:r>
            <a:r>
              <a:rPr lang="en-US" smtClean="0"/>
              <a:t>  </a:t>
            </a:r>
            <a:r>
              <a:rPr lang="en-US" sz="2000" smtClean="0">
                <a:latin typeface="Rockwell" pitchFamily="18" charset="0"/>
              </a:rPr>
              <a:t>The resistance of a circuit that draws 4 amperes from a 12-volt source is 3 ohms.</a:t>
            </a:r>
          </a:p>
          <a:p>
            <a:pPr lvl="1" eaLnBrk="1" hangingPunct="1"/>
            <a:endParaRPr lang="en-US" sz="1000" smtClean="0">
              <a:latin typeface="Rockwell" pitchFamily="18" charset="0"/>
            </a:endParaRPr>
          </a:p>
          <a:p>
            <a:pPr lvl="2" eaLnBrk="1" hangingPunct="1"/>
            <a:r>
              <a:rPr lang="en-US" sz="1800" smtClean="0">
                <a:solidFill>
                  <a:srgbClr val="FF0000"/>
                </a:solidFill>
                <a:latin typeface="Rockwell" pitchFamily="18" charset="0"/>
              </a:rPr>
              <a:t>Solving for “R” so cover up the “R” and plug in the other two numbers</a:t>
            </a:r>
          </a:p>
          <a:p>
            <a:pPr lvl="2" eaLnBrk="1" hangingPunct="1"/>
            <a:r>
              <a:rPr lang="en-US" sz="1800" b="1" smtClean="0">
                <a:solidFill>
                  <a:srgbClr val="FF0000"/>
                </a:solidFill>
                <a:latin typeface="Rockwell" pitchFamily="18" charset="0"/>
              </a:rPr>
              <a:t>E</a:t>
            </a:r>
            <a:r>
              <a:rPr lang="en-US" sz="1800" smtClean="0">
                <a:solidFill>
                  <a:srgbClr val="FF0000"/>
                </a:solidFill>
                <a:latin typeface="Rockwell" pitchFamily="18" charset="0"/>
              </a:rPr>
              <a:t> is given as 12 volts and </a:t>
            </a:r>
            <a:r>
              <a:rPr lang="en-US" sz="1800" b="1" smtClean="0">
                <a:solidFill>
                  <a:srgbClr val="FF0000"/>
                </a:solidFill>
                <a:latin typeface="Rockwell" pitchFamily="18" charset="0"/>
              </a:rPr>
              <a:t>I</a:t>
            </a:r>
            <a:r>
              <a:rPr lang="en-US" sz="1800" smtClean="0">
                <a:solidFill>
                  <a:srgbClr val="FF0000"/>
                </a:solidFill>
                <a:latin typeface="Rockwell" pitchFamily="18" charset="0"/>
              </a:rPr>
              <a:t> is given as 4 amperes</a:t>
            </a:r>
            <a:endParaRPr lang="en-US" sz="1800" smtClean="0">
              <a:latin typeface="Rockwell" pitchFamily="18" charset="0"/>
            </a:endParaRPr>
          </a:p>
          <a:p>
            <a:pPr lvl="1" eaLnBrk="1" hangingPunct="1"/>
            <a:endParaRPr lang="en-US" sz="1800" smtClean="0">
              <a:latin typeface="Rockwell" pitchFamily="18" charset="0"/>
            </a:endParaRPr>
          </a:p>
        </p:txBody>
      </p:sp>
      <p:sp>
        <p:nvSpPr>
          <p:cNvPr id="997380" name="Text Box 4"/>
          <p:cNvSpPr txBox="1">
            <a:spLocks noChangeArrowheads="1"/>
          </p:cNvSpPr>
          <p:nvPr/>
        </p:nvSpPr>
        <p:spPr bwMode="auto">
          <a:xfrm>
            <a:off x="5110163" y="4351338"/>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R = E / I</a:t>
            </a:r>
          </a:p>
        </p:txBody>
      </p:sp>
      <p:sp>
        <p:nvSpPr>
          <p:cNvPr id="997381" name="Text Box 5"/>
          <p:cNvSpPr txBox="1">
            <a:spLocks noChangeArrowheads="1"/>
          </p:cNvSpPr>
          <p:nvPr/>
        </p:nvSpPr>
        <p:spPr bwMode="auto">
          <a:xfrm>
            <a:off x="5110163" y="4849813"/>
            <a:ext cx="184308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R = 12 / 4</a:t>
            </a:r>
            <a:endParaRPr lang="en-US">
              <a:solidFill>
                <a:srgbClr val="FF0000"/>
              </a:solidFill>
            </a:endParaRPr>
          </a:p>
        </p:txBody>
      </p:sp>
      <p:sp>
        <p:nvSpPr>
          <p:cNvPr id="997382" name="Text Box 6"/>
          <p:cNvSpPr txBox="1">
            <a:spLocks noChangeArrowheads="1"/>
          </p:cNvSpPr>
          <p:nvPr/>
        </p:nvSpPr>
        <p:spPr bwMode="auto">
          <a:xfrm>
            <a:off x="5110163" y="5310188"/>
            <a:ext cx="21494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R = 3 ohms</a:t>
            </a:r>
          </a:p>
        </p:txBody>
      </p:sp>
      <p:pic>
        <p:nvPicPr>
          <p:cNvPr id="997383" name="Picture 7" descr="Q p139b"/>
          <p:cNvPicPr>
            <a:picLocks noChangeAspect="1" noChangeArrowheads="1"/>
          </p:cNvPicPr>
          <p:nvPr/>
        </p:nvPicPr>
        <p:blipFill>
          <a:blip r:embed="rId2" cstate="print"/>
          <a:srcRect/>
          <a:stretch>
            <a:fillRect/>
          </a:stretch>
        </p:blipFill>
        <p:spPr bwMode="auto">
          <a:xfrm>
            <a:off x="2498725" y="4273550"/>
            <a:ext cx="1373188" cy="1458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97379">
                                            <p:txEl>
                                              <p:pRg st="0" end="0"/>
                                            </p:txEl>
                                          </p:spTgt>
                                        </p:tgtEl>
                                        <p:attrNameLst>
                                          <p:attrName>style.visibility</p:attrName>
                                        </p:attrNameLst>
                                      </p:cBhvr>
                                      <p:to>
                                        <p:strVal val="visible"/>
                                      </p:to>
                                    </p:set>
                                    <p:animEffect transition="in" filter="wipe(up)">
                                      <p:cBhvr>
                                        <p:cTn id="7" dur="500"/>
                                        <p:tgtEl>
                                          <p:spTgt spid="997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97379">
                                            <p:txEl>
                                              <p:pRg st="2" end="2"/>
                                            </p:txEl>
                                          </p:spTgt>
                                        </p:tgtEl>
                                        <p:attrNameLst>
                                          <p:attrName>style.visibility</p:attrName>
                                        </p:attrNameLst>
                                      </p:cBhvr>
                                      <p:to>
                                        <p:strVal val="visible"/>
                                      </p:to>
                                    </p:set>
                                    <p:animEffect transition="in" filter="wipe(left)">
                                      <p:cBhvr>
                                        <p:cTn id="12" dur="500"/>
                                        <p:tgtEl>
                                          <p:spTgt spid="9973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7379">
                                            <p:txEl>
                                              <p:pRg st="3" end="3"/>
                                            </p:txEl>
                                          </p:spTgt>
                                        </p:tgtEl>
                                        <p:attrNameLst>
                                          <p:attrName>style.visibility</p:attrName>
                                        </p:attrNameLst>
                                      </p:cBhvr>
                                      <p:to>
                                        <p:strVal val="visible"/>
                                      </p:to>
                                    </p:set>
                                    <p:animEffect transition="in" filter="wipe(left)">
                                      <p:cBhvr>
                                        <p:cTn id="17" dur="500"/>
                                        <p:tgtEl>
                                          <p:spTgt spid="99737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97383"/>
                                        </p:tgtEl>
                                        <p:attrNameLst>
                                          <p:attrName>style.visibility</p:attrName>
                                        </p:attrNameLst>
                                      </p:cBhvr>
                                      <p:to>
                                        <p:strVal val="visible"/>
                                      </p:to>
                                    </p:set>
                                    <p:anim calcmode="lin" valueType="num">
                                      <p:cBhvr additive="base">
                                        <p:cTn id="22" dur="500" fill="hold"/>
                                        <p:tgtEl>
                                          <p:spTgt spid="997383"/>
                                        </p:tgtEl>
                                        <p:attrNameLst>
                                          <p:attrName>ppt_x</p:attrName>
                                        </p:attrNameLst>
                                      </p:cBhvr>
                                      <p:tavLst>
                                        <p:tav tm="0">
                                          <p:val>
                                            <p:strVal val="0-#ppt_w/2"/>
                                          </p:val>
                                        </p:tav>
                                        <p:tav tm="100000">
                                          <p:val>
                                            <p:strVal val="#ppt_x"/>
                                          </p:val>
                                        </p:tav>
                                      </p:tavLst>
                                    </p:anim>
                                    <p:anim calcmode="lin" valueType="num">
                                      <p:cBhvr additive="base">
                                        <p:cTn id="23" dur="500" fill="hold"/>
                                        <p:tgtEl>
                                          <p:spTgt spid="997383"/>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97380"/>
                                        </p:tgtEl>
                                        <p:attrNameLst>
                                          <p:attrName>style.visibility</p:attrName>
                                        </p:attrNameLst>
                                      </p:cBhvr>
                                      <p:to>
                                        <p:strVal val="visible"/>
                                      </p:to>
                                    </p:set>
                                    <p:anim calcmode="lin" valueType="num">
                                      <p:cBhvr additive="base">
                                        <p:cTn id="28" dur="500" fill="hold"/>
                                        <p:tgtEl>
                                          <p:spTgt spid="997380"/>
                                        </p:tgtEl>
                                        <p:attrNameLst>
                                          <p:attrName>ppt_x</p:attrName>
                                        </p:attrNameLst>
                                      </p:cBhvr>
                                      <p:tavLst>
                                        <p:tav tm="0">
                                          <p:val>
                                            <p:strVal val="#ppt_x"/>
                                          </p:val>
                                        </p:tav>
                                        <p:tav tm="100000">
                                          <p:val>
                                            <p:strVal val="#ppt_x"/>
                                          </p:val>
                                        </p:tav>
                                      </p:tavLst>
                                    </p:anim>
                                    <p:anim calcmode="lin" valueType="num">
                                      <p:cBhvr additive="base">
                                        <p:cTn id="29" dur="500" fill="hold"/>
                                        <p:tgtEl>
                                          <p:spTgt spid="997380"/>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97381">
                                            <p:txEl>
                                              <p:pRg st="0" end="0"/>
                                            </p:txEl>
                                          </p:spTgt>
                                        </p:tgtEl>
                                        <p:attrNameLst>
                                          <p:attrName>style.visibility</p:attrName>
                                        </p:attrNameLst>
                                      </p:cBhvr>
                                      <p:to>
                                        <p:strVal val="visible"/>
                                      </p:to>
                                    </p:set>
                                    <p:anim calcmode="lin" valueType="num">
                                      <p:cBhvr additive="base">
                                        <p:cTn id="33" dur="500" fill="hold"/>
                                        <p:tgtEl>
                                          <p:spTgt spid="99738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97381">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97382">
                                            <p:txEl>
                                              <p:pRg st="0" end="0"/>
                                            </p:txEl>
                                          </p:spTgt>
                                        </p:tgtEl>
                                        <p:attrNameLst>
                                          <p:attrName>style.visibility</p:attrName>
                                        </p:attrNameLst>
                                      </p:cBhvr>
                                      <p:to>
                                        <p:strVal val="visible"/>
                                      </p:to>
                                    </p:set>
                                    <p:anim calcmode="lin" valueType="num">
                                      <p:cBhvr additive="base">
                                        <p:cTn id="38" dur="500" fill="hold"/>
                                        <p:tgtEl>
                                          <p:spTgt spid="99738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9738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0"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a:ln>
            <a:miter lim="800000"/>
            <a:headEnd/>
            <a:tailEnd/>
          </a:ln>
        </p:spPr>
        <p:txBody>
          <a:bodyPr/>
          <a:lstStyle/>
          <a:p>
            <a:fld id="{0128296D-B4D5-41ED-8D2F-233F3AD2F27F}" type="slidenum">
              <a:rPr lang="en-US"/>
              <a:pPr/>
              <a:t>262</a:t>
            </a:fld>
            <a:endParaRPr lang="en-US"/>
          </a:p>
        </p:txBody>
      </p:sp>
      <p:sp>
        <p:nvSpPr>
          <p:cNvPr id="27033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6B4D29A-4173-4C71-A0CE-0CA980039793}" type="slidenum">
              <a:rPr lang="en-US" sz="1400">
                <a:latin typeface="Times New Roman" pitchFamily="18" charset="0"/>
              </a:rPr>
              <a:pPr algn="r"/>
              <a:t>262</a:t>
            </a:fld>
            <a:endParaRPr lang="en-US" sz="1400">
              <a:latin typeface="Times New Roman" pitchFamily="18" charset="0"/>
            </a:endParaRPr>
          </a:p>
        </p:txBody>
      </p:sp>
      <p:sp>
        <p:nvSpPr>
          <p:cNvPr id="270340"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93283" name="Rectangle 3"/>
          <p:cNvSpPr>
            <a:spLocks noGrp="1" noChangeArrowheads="1"/>
          </p:cNvSpPr>
          <p:nvPr>
            <p:ph type="body" idx="4294967295"/>
          </p:nvPr>
        </p:nvSpPr>
        <p:spPr>
          <a:xfrm>
            <a:off x="0" y="1585913"/>
            <a:ext cx="8912225" cy="4962525"/>
          </a:xfrm>
        </p:spPr>
        <p:txBody>
          <a:bodyPr/>
          <a:lstStyle/>
          <a:p>
            <a:pPr lvl="1" eaLnBrk="1" hangingPunct="1"/>
            <a:r>
              <a:rPr lang="en-US" sz="1200" smtClean="0">
                <a:latin typeface="Rockwell" pitchFamily="18" charset="0"/>
              </a:rPr>
              <a:t>T5D7  </a:t>
            </a:r>
            <a:r>
              <a:rPr lang="en-US" sz="2000" smtClean="0">
                <a:latin typeface="Rockwell" pitchFamily="18" charset="0"/>
              </a:rPr>
              <a:t> The current flow in a circuit with an applied voltage of 120 volts and a resistance of 80 ohms is 1.5 amperes.</a:t>
            </a:r>
          </a:p>
          <a:p>
            <a:pPr lvl="1" eaLnBrk="1" hangingPunct="1"/>
            <a:endParaRPr lang="en-US" sz="2000" smtClean="0">
              <a:latin typeface="Rockwell" pitchFamily="18" charset="0"/>
            </a:endParaRPr>
          </a:p>
          <a:p>
            <a:pPr lvl="2" eaLnBrk="1" hangingPunct="1"/>
            <a:r>
              <a:rPr lang="en-US" sz="1800" smtClean="0">
                <a:solidFill>
                  <a:srgbClr val="FF0000"/>
                </a:solidFill>
                <a:latin typeface="Rockwell" pitchFamily="18" charset="0"/>
              </a:rPr>
              <a:t>Solving for “I” so cover up the “I” and plug in the other two numbers</a:t>
            </a:r>
          </a:p>
          <a:p>
            <a:pPr lvl="2" eaLnBrk="1" hangingPunct="1"/>
            <a:r>
              <a:rPr lang="en-US" sz="1800" b="1" smtClean="0">
                <a:solidFill>
                  <a:srgbClr val="FF0000"/>
                </a:solidFill>
                <a:latin typeface="Rockwell" pitchFamily="18" charset="0"/>
              </a:rPr>
              <a:t>E</a:t>
            </a:r>
            <a:r>
              <a:rPr lang="en-US" sz="1800" smtClean="0">
                <a:solidFill>
                  <a:srgbClr val="FF0000"/>
                </a:solidFill>
                <a:latin typeface="Rockwell" pitchFamily="18" charset="0"/>
              </a:rPr>
              <a:t> is given as 120 volts and </a:t>
            </a:r>
            <a:r>
              <a:rPr lang="en-US" sz="1800" b="1" smtClean="0">
                <a:solidFill>
                  <a:srgbClr val="FF0000"/>
                </a:solidFill>
                <a:latin typeface="Rockwell" pitchFamily="18" charset="0"/>
              </a:rPr>
              <a:t>R</a:t>
            </a:r>
            <a:r>
              <a:rPr lang="en-US" sz="1800" smtClean="0">
                <a:solidFill>
                  <a:srgbClr val="FF0000"/>
                </a:solidFill>
                <a:latin typeface="Rockwell" pitchFamily="18" charset="0"/>
              </a:rPr>
              <a:t> is given as 80 ohms</a:t>
            </a:r>
            <a:endParaRPr lang="en-US" sz="1800" smtClean="0">
              <a:latin typeface="Rockwell" pitchFamily="18" charset="0"/>
            </a:endParaRPr>
          </a:p>
          <a:p>
            <a:pPr lvl="1" eaLnBrk="1" hangingPunct="1"/>
            <a:endParaRPr lang="en-US" sz="1800" smtClean="0">
              <a:latin typeface="Rockwell" pitchFamily="18" charset="0"/>
            </a:endParaRPr>
          </a:p>
        </p:txBody>
      </p:sp>
      <p:sp>
        <p:nvSpPr>
          <p:cNvPr id="993284" name="Text Box 4"/>
          <p:cNvSpPr txBox="1">
            <a:spLocks noChangeArrowheads="1"/>
          </p:cNvSpPr>
          <p:nvPr/>
        </p:nvSpPr>
        <p:spPr bwMode="auto">
          <a:xfrm>
            <a:off x="5110163" y="4351338"/>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E / R</a:t>
            </a:r>
          </a:p>
        </p:txBody>
      </p:sp>
      <p:sp>
        <p:nvSpPr>
          <p:cNvPr id="993285" name="Text Box 5"/>
          <p:cNvSpPr txBox="1">
            <a:spLocks noChangeArrowheads="1"/>
          </p:cNvSpPr>
          <p:nvPr/>
        </p:nvSpPr>
        <p:spPr bwMode="auto">
          <a:xfrm>
            <a:off x="5110163" y="4849813"/>
            <a:ext cx="184308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120 / 80</a:t>
            </a:r>
            <a:r>
              <a:rPr lang="en-US">
                <a:solidFill>
                  <a:srgbClr val="FF0000"/>
                </a:solidFill>
              </a:rPr>
              <a:t> </a:t>
            </a:r>
          </a:p>
        </p:txBody>
      </p:sp>
      <p:sp>
        <p:nvSpPr>
          <p:cNvPr id="993286" name="Text Box 6"/>
          <p:cNvSpPr txBox="1">
            <a:spLocks noChangeArrowheads="1"/>
          </p:cNvSpPr>
          <p:nvPr/>
        </p:nvSpPr>
        <p:spPr bwMode="auto">
          <a:xfrm>
            <a:off x="5110163" y="5310188"/>
            <a:ext cx="21494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1.5 amperes</a:t>
            </a:r>
          </a:p>
        </p:txBody>
      </p:sp>
      <p:pic>
        <p:nvPicPr>
          <p:cNvPr id="993287" name="Picture 7" descr="Q p139a"/>
          <p:cNvPicPr>
            <a:picLocks noChangeAspect="1" noChangeArrowheads="1"/>
          </p:cNvPicPr>
          <p:nvPr/>
        </p:nvPicPr>
        <p:blipFill>
          <a:blip r:embed="rId2" cstate="print"/>
          <a:srcRect/>
          <a:stretch>
            <a:fillRect/>
          </a:stretch>
        </p:blipFill>
        <p:spPr bwMode="auto">
          <a:xfrm>
            <a:off x="2190750" y="4235450"/>
            <a:ext cx="1382713" cy="1377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93283">
                                            <p:txEl>
                                              <p:pRg st="0" end="0"/>
                                            </p:txEl>
                                          </p:spTgt>
                                        </p:tgtEl>
                                        <p:attrNameLst>
                                          <p:attrName>style.visibility</p:attrName>
                                        </p:attrNameLst>
                                      </p:cBhvr>
                                      <p:to>
                                        <p:strVal val="visible"/>
                                      </p:to>
                                    </p:set>
                                    <p:animEffect transition="in" filter="wipe(up)">
                                      <p:cBhvr>
                                        <p:cTn id="7" dur="500"/>
                                        <p:tgtEl>
                                          <p:spTgt spid="9932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93283">
                                            <p:txEl>
                                              <p:pRg st="2" end="2"/>
                                            </p:txEl>
                                          </p:spTgt>
                                        </p:tgtEl>
                                        <p:attrNameLst>
                                          <p:attrName>style.visibility</p:attrName>
                                        </p:attrNameLst>
                                      </p:cBhvr>
                                      <p:to>
                                        <p:strVal val="visible"/>
                                      </p:to>
                                    </p:set>
                                    <p:animEffect transition="in" filter="wipe(left)">
                                      <p:cBhvr>
                                        <p:cTn id="12" dur="500"/>
                                        <p:tgtEl>
                                          <p:spTgt spid="9932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3283">
                                            <p:txEl>
                                              <p:pRg st="3" end="3"/>
                                            </p:txEl>
                                          </p:spTgt>
                                        </p:tgtEl>
                                        <p:attrNameLst>
                                          <p:attrName>style.visibility</p:attrName>
                                        </p:attrNameLst>
                                      </p:cBhvr>
                                      <p:to>
                                        <p:strVal val="visible"/>
                                      </p:to>
                                    </p:set>
                                    <p:animEffect transition="in" filter="wipe(left)">
                                      <p:cBhvr>
                                        <p:cTn id="17" dur="500"/>
                                        <p:tgtEl>
                                          <p:spTgt spid="99328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93287"/>
                                        </p:tgtEl>
                                        <p:attrNameLst>
                                          <p:attrName>style.visibility</p:attrName>
                                        </p:attrNameLst>
                                      </p:cBhvr>
                                      <p:to>
                                        <p:strVal val="visible"/>
                                      </p:to>
                                    </p:set>
                                    <p:anim calcmode="lin" valueType="num">
                                      <p:cBhvr additive="base">
                                        <p:cTn id="22" dur="500" fill="hold"/>
                                        <p:tgtEl>
                                          <p:spTgt spid="993287"/>
                                        </p:tgtEl>
                                        <p:attrNameLst>
                                          <p:attrName>ppt_x</p:attrName>
                                        </p:attrNameLst>
                                      </p:cBhvr>
                                      <p:tavLst>
                                        <p:tav tm="0">
                                          <p:val>
                                            <p:strVal val="0-#ppt_w/2"/>
                                          </p:val>
                                        </p:tav>
                                        <p:tav tm="100000">
                                          <p:val>
                                            <p:strVal val="#ppt_x"/>
                                          </p:val>
                                        </p:tav>
                                      </p:tavLst>
                                    </p:anim>
                                    <p:anim calcmode="lin" valueType="num">
                                      <p:cBhvr additive="base">
                                        <p:cTn id="23" dur="500" fill="hold"/>
                                        <p:tgtEl>
                                          <p:spTgt spid="993287"/>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93284"/>
                                        </p:tgtEl>
                                        <p:attrNameLst>
                                          <p:attrName>style.visibility</p:attrName>
                                        </p:attrNameLst>
                                      </p:cBhvr>
                                      <p:to>
                                        <p:strVal val="visible"/>
                                      </p:to>
                                    </p:set>
                                    <p:anim calcmode="lin" valueType="num">
                                      <p:cBhvr additive="base">
                                        <p:cTn id="28" dur="500" fill="hold"/>
                                        <p:tgtEl>
                                          <p:spTgt spid="993284"/>
                                        </p:tgtEl>
                                        <p:attrNameLst>
                                          <p:attrName>ppt_x</p:attrName>
                                        </p:attrNameLst>
                                      </p:cBhvr>
                                      <p:tavLst>
                                        <p:tav tm="0">
                                          <p:val>
                                            <p:strVal val="#ppt_x"/>
                                          </p:val>
                                        </p:tav>
                                        <p:tav tm="100000">
                                          <p:val>
                                            <p:strVal val="#ppt_x"/>
                                          </p:val>
                                        </p:tav>
                                      </p:tavLst>
                                    </p:anim>
                                    <p:anim calcmode="lin" valueType="num">
                                      <p:cBhvr additive="base">
                                        <p:cTn id="29" dur="500" fill="hold"/>
                                        <p:tgtEl>
                                          <p:spTgt spid="993284"/>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93285">
                                            <p:txEl>
                                              <p:pRg st="0" end="0"/>
                                            </p:txEl>
                                          </p:spTgt>
                                        </p:tgtEl>
                                        <p:attrNameLst>
                                          <p:attrName>style.visibility</p:attrName>
                                        </p:attrNameLst>
                                      </p:cBhvr>
                                      <p:to>
                                        <p:strVal val="visible"/>
                                      </p:to>
                                    </p:set>
                                    <p:anim calcmode="lin" valueType="num">
                                      <p:cBhvr additive="base">
                                        <p:cTn id="33" dur="500" fill="hold"/>
                                        <p:tgtEl>
                                          <p:spTgt spid="99328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93285">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93286">
                                            <p:txEl>
                                              <p:pRg st="0" end="0"/>
                                            </p:txEl>
                                          </p:spTgt>
                                        </p:tgtEl>
                                        <p:attrNameLst>
                                          <p:attrName>style.visibility</p:attrName>
                                        </p:attrNameLst>
                                      </p:cBhvr>
                                      <p:to>
                                        <p:strVal val="visible"/>
                                      </p:to>
                                    </p:set>
                                    <p:anim calcmode="lin" valueType="num">
                                      <p:cBhvr additive="base">
                                        <p:cTn id="38" dur="500" fill="hold"/>
                                        <p:tgtEl>
                                          <p:spTgt spid="993286">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9328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4"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a:ln>
            <a:miter lim="800000"/>
            <a:headEnd/>
            <a:tailEnd/>
          </a:ln>
        </p:spPr>
        <p:txBody>
          <a:bodyPr/>
          <a:lstStyle/>
          <a:p>
            <a:fld id="{877F55B7-3527-4D25-A846-A585AA847D44}" type="slidenum">
              <a:rPr lang="en-US"/>
              <a:pPr/>
              <a:t>263</a:t>
            </a:fld>
            <a:endParaRPr lang="en-US"/>
          </a:p>
        </p:txBody>
      </p:sp>
      <p:sp>
        <p:nvSpPr>
          <p:cNvPr id="27136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0AAE4AB-F1F6-4A1C-9629-2EE19D8BFFCC}" type="slidenum">
              <a:rPr lang="en-US" sz="1400">
                <a:latin typeface="Times New Roman" pitchFamily="18" charset="0"/>
              </a:rPr>
              <a:pPr algn="r"/>
              <a:t>263</a:t>
            </a:fld>
            <a:endParaRPr lang="en-US" sz="1400">
              <a:latin typeface="Times New Roman" pitchFamily="18" charset="0"/>
            </a:endParaRPr>
          </a:p>
        </p:txBody>
      </p:sp>
      <p:sp>
        <p:nvSpPr>
          <p:cNvPr id="271364"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92259" name="Rectangle 3"/>
          <p:cNvSpPr>
            <a:spLocks noGrp="1" noChangeArrowheads="1"/>
          </p:cNvSpPr>
          <p:nvPr>
            <p:ph type="body" idx="4294967295"/>
          </p:nvPr>
        </p:nvSpPr>
        <p:spPr>
          <a:xfrm>
            <a:off x="0" y="1585913"/>
            <a:ext cx="8912225" cy="4962525"/>
          </a:xfrm>
        </p:spPr>
        <p:txBody>
          <a:bodyPr/>
          <a:lstStyle/>
          <a:p>
            <a:pPr lvl="1" eaLnBrk="1" hangingPunct="1"/>
            <a:r>
              <a:rPr lang="en-US" sz="1200" smtClean="0">
                <a:latin typeface="Rockwell" pitchFamily="18" charset="0"/>
              </a:rPr>
              <a:t>T5D8   </a:t>
            </a:r>
            <a:r>
              <a:rPr lang="en-US" sz="2000" smtClean="0">
                <a:latin typeface="Arial" charset="0"/>
              </a:rPr>
              <a:t>The current flowing through a 100-ohm resistor connected across 200 volts 2 amperes.</a:t>
            </a:r>
          </a:p>
          <a:p>
            <a:pPr lvl="1" eaLnBrk="1" hangingPunct="1"/>
            <a:endParaRPr lang="en-US" sz="1000" smtClean="0">
              <a:latin typeface="Arial" charset="0"/>
            </a:endParaRPr>
          </a:p>
          <a:p>
            <a:pPr lvl="2" eaLnBrk="1" hangingPunct="1"/>
            <a:r>
              <a:rPr lang="en-US" sz="1800" smtClean="0">
                <a:solidFill>
                  <a:srgbClr val="FF0000"/>
                </a:solidFill>
                <a:latin typeface="Rockwell" pitchFamily="18" charset="0"/>
              </a:rPr>
              <a:t>Solving for “I” so cover up the “I” and plug in the other two numbers</a:t>
            </a:r>
          </a:p>
          <a:p>
            <a:pPr lvl="2" eaLnBrk="1" hangingPunct="1"/>
            <a:r>
              <a:rPr lang="en-US" sz="1800" b="1" smtClean="0">
                <a:solidFill>
                  <a:srgbClr val="FF0000"/>
                </a:solidFill>
                <a:latin typeface="Rockwell" pitchFamily="18" charset="0"/>
              </a:rPr>
              <a:t>E</a:t>
            </a:r>
            <a:r>
              <a:rPr lang="en-US" sz="1800" smtClean="0">
                <a:solidFill>
                  <a:srgbClr val="FF0000"/>
                </a:solidFill>
                <a:latin typeface="Rockwell" pitchFamily="18" charset="0"/>
              </a:rPr>
              <a:t> is given as 200 volts and </a:t>
            </a:r>
            <a:r>
              <a:rPr lang="en-US" sz="1800" b="1" smtClean="0">
                <a:solidFill>
                  <a:srgbClr val="FF0000"/>
                </a:solidFill>
                <a:latin typeface="Rockwell" pitchFamily="18" charset="0"/>
              </a:rPr>
              <a:t>R</a:t>
            </a:r>
            <a:r>
              <a:rPr lang="en-US" sz="1800" smtClean="0">
                <a:solidFill>
                  <a:srgbClr val="FF0000"/>
                </a:solidFill>
                <a:latin typeface="Rockwell" pitchFamily="18" charset="0"/>
              </a:rPr>
              <a:t> is given as 100 ohms</a:t>
            </a:r>
            <a:endParaRPr lang="en-US" sz="1800" smtClean="0">
              <a:latin typeface="Rockwell" pitchFamily="18" charset="0"/>
            </a:endParaRPr>
          </a:p>
          <a:p>
            <a:pPr lvl="1" eaLnBrk="1" hangingPunct="1"/>
            <a:endParaRPr lang="en-US" sz="1800" smtClean="0">
              <a:latin typeface="Rockwell" pitchFamily="18" charset="0"/>
            </a:endParaRPr>
          </a:p>
        </p:txBody>
      </p:sp>
      <p:sp>
        <p:nvSpPr>
          <p:cNvPr id="992260" name="Text Box 4"/>
          <p:cNvSpPr txBox="1">
            <a:spLocks noChangeArrowheads="1"/>
          </p:cNvSpPr>
          <p:nvPr/>
        </p:nvSpPr>
        <p:spPr bwMode="auto">
          <a:xfrm>
            <a:off x="5110163" y="4351338"/>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E / R</a:t>
            </a:r>
          </a:p>
        </p:txBody>
      </p:sp>
      <p:sp>
        <p:nvSpPr>
          <p:cNvPr id="992261" name="Text Box 5"/>
          <p:cNvSpPr txBox="1">
            <a:spLocks noChangeArrowheads="1"/>
          </p:cNvSpPr>
          <p:nvPr/>
        </p:nvSpPr>
        <p:spPr bwMode="auto">
          <a:xfrm>
            <a:off x="5110163" y="4849813"/>
            <a:ext cx="184308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200 / 100</a:t>
            </a:r>
            <a:r>
              <a:rPr lang="en-US">
                <a:solidFill>
                  <a:srgbClr val="FF0000"/>
                </a:solidFill>
              </a:rPr>
              <a:t> </a:t>
            </a:r>
          </a:p>
        </p:txBody>
      </p:sp>
      <p:sp>
        <p:nvSpPr>
          <p:cNvPr id="992262" name="Text Box 6"/>
          <p:cNvSpPr txBox="1">
            <a:spLocks noChangeArrowheads="1"/>
          </p:cNvSpPr>
          <p:nvPr/>
        </p:nvSpPr>
        <p:spPr bwMode="auto">
          <a:xfrm>
            <a:off x="5110163" y="5310188"/>
            <a:ext cx="21494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2 amperes</a:t>
            </a:r>
          </a:p>
        </p:txBody>
      </p:sp>
      <p:pic>
        <p:nvPicPr>
          <p:cNvPr id="992263" name="Picture 7" descr="Q p139a"/>
          <p:cNvPicPr>
            <a:picLocks noChangeAspect="1" noChangeArrowheads="1"/>
          </p:cNvPicPr>
          <p:nvPr/>
        </p:nvPicPr>
        <p:blipFill>
          <a:blip r:embed="rId2" cstate="print"/>
          <a:srcRect/>
          <a:stretch>
            <a:fillRect/>
          </a:stretch>
        </p:blipFill>
        <p:spPr bwMode="auto">
          <a:xfrm>
            <a:off x="2190750" y="4235450"/>
            <a:ext cx="1382713" cy="1377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92259">
                                            <p:txEl>
                                              <p:pRg st="0" end="0"/>
                                            </p:txEl>
                                          </p:spTgt>
                                        </p:tgtEl>
                                        <p:attrNameLst>
                                          <p:attrName>style.visibility</p:attrName>
                                        </p:attrNameLst>
                                      </p:cBhvr>
                                      <p:to>
                                        <p:strVal val="visible"/>
                                      </p:to>
                                    </p:set>
                                    <p:animEffect transition="in" filter="wipe(up)">
                                      <p:cBhvr>
                                        <p:cTn id="7" dur="500"/>
                                        <p:tgtEl>
                                          <p:spTgt spid="992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92259">
                                            <p:txEl>
                                              <p:pRg st="2" end="2"/>
                                            </p:txEl>
                                          </p:spTgt>
                                        </p:tgtEl>
                                        <p:attrNameLst>
                                          <p:attrName>style.visibility</p:attrName>
                                        </p:attrNameLst>
                                      </p:cBhvr>
                                      <p:to>
                                        <p:strVal val="visible"/>
                                      </p:to>
                                    </p:set>
                                    <p:animEffect transition="in" filter="wipe(left)">
                                      <p:cBhvr>
                                        <p:cTn id="12" dur="500"/>
                                        <p:tgtEl>
                                          <p:spTgt spid="99225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2259">
                                            <p:txEl>
                                              <p:pRg st="3" end="3"/>
                                            </p:txEl>
                                          </p:spTgt>
                                        </p:tgtEl>
                                        <p:attrNameLst>
                                          <p:attrName>style.visibility</p:attrName>
                                        </p:attrNameLst>
                                      </p:cBhvr>
                                      <p:to>
                                        <p:strVal val="visible"/>
                                      </p:to>
                                    </p:set>
                                    <p:animEffect transition="in" filter="wipe(left)">
                                      <p:cBhvr>
                                        <p:cTn id="17" dur="500"/>
                                        <p:tgtEl>
                                          <p:spTgt spid="99225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92263"/>
                                        </p:tgtEl>
                                        <p:attrNameLst>
                                          <p:attrName>style.visibility</p:attrName>
                                        </p:attrNameLst>
                                      </p:cBhvr>
                                      <p:to>
                                        <p:strVal val="visible"/>
                                      </p:to>
                                    </p:set>
                                    <p:anim calcmode="lin" valueType="num">
                                      <p:cBhvr additive="base">
                                        <p:cTn id="22" dur="500" fill="hold"/>
                                        <p:tgtEl>
                                          <p:spTgt spid="992263"/>
                                        </p:tgtEl>
                                        <p:attrNameLst>
                                          <p:attrName>ppt_x</p:attrName>
                                        </p:attrNameLst>
                                      </p:cBhvr>
                                      <p:tavLst>
                                        <p:tav tm="0">
                                          <p:val>
                                            <p:strVal val="0-#ppt_w/2"/>
                                          </p:val>
                                        </p:tav>
                                        <p:tav tm="100000">
                                          <p:val>
                                            <p:strVal val="#ppt_x"/>
                                          </p:val>
                                        </p:tav>
                                      </p:tavLst>
                                    </p:anim>
                                    <p:anim calcmode="lin" valueType="num">
                                      <p:cBhvr additive="base">
                                        <p:cTn id="23" dur="500" fill="hold"/>
                                        <p:tgtEl>
                                          <p:spTgt spid="992263"/>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92260"/>
                                        </p:tgtEl>
                                        <p:attrNameLst>
                                          <p:attrName>style.visibility</p:attrName>
                                        </p:attrNameLst>
                                      </p:cBhvr>
                                      <p:to>
                                        <p:strVal val="visible"/>
                                      </p:to>
                                    </p:set>
                                    <p:anim calcmode="lin" valueType="num">
                                      <p:cBhvr additive="base">
                                        <p:cTn id="28" dur="500" fill="hold"/>
                                        <p:tgtEl>
                                          <p:spTgt spid="992260"/>
                                        </p:tgtEl>
                                        <p:attrNameLst>
                                          <p:attrName>ppt_x</p:attrName>
                                        </p:attrNameLst>
                                      </p:cBhvr>
                                      <p:tavLst>
                                        <p:tav tm="0">
                                          <p:val>
                                            <p:strVal val="#ppt_x"/>
                                          </p:val>
                                        </p:tav>
                                        <p:tav tm="100000">
                                          <p:val>
                                            <p:strVal val="#ppt_x"/>
                                          </p:val>
                                        </p:tav>
                                      </p:tavLst>
                                    </p:anim>
                                    <p:anim calcmode="lin" valueType="num">
                                      <p:cBhvr additive="base">
                                        <p:cTn id="29" dur="500" fill="hold"/>
                                        <p:tgtEl>
                                          <p:spTgt spid="992260"/>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92261">
                                            <p:txEl>
                                              <p:pRg st="0" end="0"/>
                                            </p:txEl>
                                          </p:spTgt>
                                        </p:tgtEl>
                                        <p:attrNameLst>
                                          <p:attrName>style.visibility</p:attrName>
                                        </p:attrNameLst>
                                      </p:cBhvr>
                                      <p:to>
                                        <p:strVal val="visible"/>
                                      </p:to>
                                    </p:set>
                                    <p:anim calcmode="lin" valueType="num">
                                      <p:cBhvr additive="base">
                                        <p:cTn id="33" dur="500" fill="hold"/>
                                        <p:tgtEl>
                                          <p:spTgt spid="99226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92261">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92262">
                                            <p:txEl>
                                              <p:pRg st="0" end="0"/>
                                            </p:txEl>
                                          </p:spTgt>
                                        </p:tgtEl>
                                        <p:attrNameLst>
                                          <p:attrName>style.visibility</p:attrName>
                                        </p:attrNameLst>
                                      </p:cBhvr>
                                      <p:to>
                                        <p:strVal val="visible"/>
                                      </p:to>
                                    </p:set>
                                    <p:anim calcmode="lin" valueType="num">
                                      <p:cBhvr additive="base">
                                        <p:cTn id="38" dur="500" fill="hold"/>
                                        <p:tgtEl>
                                          <p:spTgt spid="99226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9226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60"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a:ln>
            <a:miter lim="800000"/>
            <a:headEnd/>
            <a:tailEnd/>
          </a:ln>
        </p:spPr>
        <p:txBody>
          <a:bodyPr/>
          <a:lstStyle/>
          <a:p>
            <a:fld id="{27DEF281-5A14-4699-BD9A-BD9C7FD01AEE}" type="slidenum">
              <a:rPr lang="en-US"/>
              <a:pPr/>
              <a:t>264</a:t>
            </a:fld>
            <a:endParaRPr lang="en-US"/>
          </a:p>
        </p:txBody>
      </p:sp>
      <p:sp>
        <p:nvSpPr>
          <p:cNvPr id="27238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924B8C3-B22E-4C63-ABB7-11CC16D9F96C}" type="slidenum">
              <a:rPr lang="en-US" sz="1400">
                <a:latin typeface="Times New Roman" pitchFamily="18" charset="0"/>
              </a:rPr>
              <a:pPr algn="r"/>
              <a:t>264</a:t>
            </a:fld>
            <a:endParaRPr lang="en-US" sz="1400">
              <a:latin typeface="Times New Roman" pitchFamily="18" charset="0"/>
            </a:endParaRPr>
          </a:p>
        </p:txBody>
      </p:sp>
      <p:sp>
        <p:nvSpPr>
          <p:cNvPr id="272388"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91235" name="Rectangle 3"/>
          <p:cNvSpPr>
            <a:spLocks noGrp="1" noChangeArrowheads="1"/>
          </p:cNvSpPr>
          <p:nvPr>
            <p:ph type="body" idx="4294967295"/>
          </p:nvPr>
        </p:nvSpPr>
        <p:spPr>
          <a:xfrm>
            <a:off x="231775" y="1739900"/>
            <a:ext cx="8912225" cy="4962525"/>
          </a:xfrm>
        </p:spPr>
        <p:txBody>
          <a:bodyPr/>
          <a:lstStyle/>
          <a:p>
            <a:pPr lvl="1" eaLnBrk="1" hangingPunct="1"/>
            <a:r>
              <a:rPr lang="en-US" sz="1200" smtClean="0">
                <a:latin typeface="Rockwell" pitchFamily="18" charset="0"/>
              </a:rPr>
              <a:t>T5D9</a:t>
            </a:r>
            <a:r>
              <a:rPr lang="en-US" sz="2000" smtClean="0">
                <a:latin typeface="Arial" charset="0"/>
              </a:rPr>
              <a:t>  The current flowing through a 24-ohm resistor connected across 240 volts 10 amperes.</a:t>
            </a:r>
          </a:p>
          <a:p>
            <a:pPr lvl="1" eaLnBrk="1" hangingPunct="1"/>
            <a:endParaRPr lang="en-US" sz="1000" smtClean="0">
              <a:latin typeface="Arial" charset="0"/>
            </a:endParaRPr>
          </a:p>
          <a:p>
            <a:pPr lvl="2" eaLnBrk="1" hangingPunct="1"/>
            <a:r>
              <a:rPr lang="en-US" sz="1800" smtClean="0">
                <a:solidFill>
                  <a:srgbClr val="FF0000"/>
                </a:solidFill>
                <a:latin typeface="Rockwell" pitchFamily="18" charset="0"/>
              </a:rPr>
              <a:t>Solving for “I” so cover up the “I” and plug in the other two numbers</a:t>
            </a:r>
          </a:p>
          <a:p>
            <a:pPr lvl="2" eaLnBrk="1" hangingPunct="1"/>
            <a:r>
              <a:rPr lang="en-US" sz="1800" b="1" smtClean="0">
                <a:solidFill>
                  <a:srgbClr val="FF0000"/>
                </a:solidFill>
                <a:latin typeface="Rockwell" pitchFamily="18" charset="0"/>
              </a:rPr>
              <a:t>E</a:t>
            </a:r>
            <a:r>
              <a:rPr lang="en-US" sz="1800" smtClean="0">
                <a:solidFill>
                  <a:srgbClr val="FF0000"/>
                </a:solidFill>
                <a:latin typeface="Rockwell" pitchFamily="18" charset="0"/>
              </a:rPr>
              <a:t> is given as 240 volts and </a:t>
            </a:r>
            <a:r>
              <a:rPr lang="en-US" sz="1800" b="1" smtClean="0">
                <a:solidFill>
                  <a:srgbClr val="FF0000"/>
                </a:solidFill>
                <a:latin typeface="Rockwell" pitchFamily="18" charset="0"/>
              </a:rPr>
              <a:t>R</a:t>
            </a:r>
            <a:r>
              <a:rPr lang="en-US" sz="1800" smtClean="0">
                <a:solidFill>
                  <a:srgbClr val="FF0000"/>
                </a:solidFill>
                <a:latin typeface="Rockwell" pitchFamily="18" charset="0"/>
              </a:rPr>
              <a:t> is given as 24 ohms</a:t>
            </a:r>
            <a:endParaRPr lang="en-US" sz="1800" smtClean="0">
              <a:latin typeface="Rockwell" pitchFamily="18" charset="0"/>
            </a:endParaRPr>
          </a:p>
          <a:p>
            <a:pPr lvl="1" eaLnBrk="1" hangingPunct="1"/>
            <a:endParaRPr lang="en-US" sz="1800" smtClean="0">
              <a:latin typeface="Rockwell" pitchFamily="18" charset="0"/>
            </a:endParaRPr>
          </a:p>
        </p:txBody>
      </p:sp>
      <p:sp>
        <p:nvSpPr>
          <p:cNvPr id="991236" name="Text Box 4"/>
          <p:cNvSpPr txBox="1">
            <a:spLocks noChangeArrowheads="1"/>
          </p:cNvSpPr>
          <p:nvPr/>
        </p:nvSpPr>
        <p:spPr bwMode="auto">
          <a:xfrm>
            <a:off x="5110163" y="4351338"/>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E / R</a:t>
            </a:r>
          </a:p>
        </p:txBody>
      </p:sp>
      <p:sp>
        <p:nvSpPr>
          <p:cNvPr id="991237" name="Text Box 5"/>
          <p:cNvSpPr txBox="1">
            <a:spLocks noChangeArrowheads="1"/>
          </p:cNvSpPr>
          <p:nvPr/>
        </p:nvSpPr>
        <p:spPr bwMode="auto">
          <a:xfrm>
            <a:off x="5110163" y="4849813"/>
            <a:ext cx="184308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240 / 24</a:t>
            </a:r>
            <a:r>
              <a:rPr lang="en-US">
                <a:solidFill>
                  <a:srgbClr val="FF0000"/>
                </a:solidFill>
              </a:rPr>
              <a:t> </a:t>
            </a:r>
          </a:p>
        </p:txBody>
      </p:sp>
      <p:sp>
        <p:nvSpPr>
          <p:cNvPr id="991238" name="Text Box 6"/>
          <p:cNvSpPr txBox="1">
            <a:spLocks noChangeArrowheads="1"/>
          </p:cNvSpPr>
          <p:nvPr/>
        </p:nvSpPr>
        <p:spPr bwMode="auto">
          <a:xfrm>
            <a:off x="5110163" y="5310188"/>
            <a:ext cx="21494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I = 10 amperes</a:t>
            </a:r>
          </a:p>
        </p:txBody>
      </p:sp>
      <p:pic>
        <p:nvPicPr>
          <p:cNvPr id="991239" name="Picture 7" descr="Q p139a"/>
          <p:cNvPicPr>
            <a:picLocks noChangeAspect="1" noChangeArrowheads="1"/>
          </p:cNvPicPr>
          <p:nvPr/>
        </p:nvPicPr>
        <p:blipFill>
          <a:blip r:embed="rId2" cstate="print"/>
          <a:srcRect/>
          <a:stretch>
            <a:fillRect/>
          </a:stretch>
        </p:blipFill>
        <p:spPr bwMode="auto">
          <a:xfrm>
            <a:off x="2190750" y="4235450"/>
            <a:ext cx="1382713" cy="1377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91235">
                                            <p:txEl>
                                              <p:pRg st="0" end="0"/>
                                            </p:txEl>
                                          </p:spTgt>
                                        </p:tgtEl>
                                        <p:attrNameLst>
                                          <p:attrName>style.visibility</p:attrName>
                                        </p:attrNameLst>
                                      </p:cBhvr>
                                      <p:to>
                                        <p:strVal val="visible"/>
                                      </p:to>
                                    </p:set>
                                    <p:animEffect transition="in" filter="wipe(up)">
                                      <p:cBhvr>
                                        <p:cTn id="7" dur="500"/>
                                        <p:tgtEl>
                                          <p:spTgt spid="9912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91235">
                                            <p:txEl>
                                              <p:pRg st="2" end="2"/>
                                            </p:txEl>
                                          </p:spTgt>
                                        </p:tgtEl>
                                        <p:attrNameLst>
                                          <p:attrName>style.visibility</p:attrName>
                                        </p:attrNameLst>
                                      </p:cBhvr>
                                      <p:to>
                                        <p:strVal val="visible"/>
                                      </p:to>
                                    </p:set>
                                    <p:animEffect transition="in" filter="wipe(left)">
                                      <p:cBhvr>
                                        <p:cTn id="12" dur="500"/>
                                        <p:tgtEl>
                                          <p:spTgt spid="9912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1235">
                                            <p:txEl>
                                              <p:pRg st="3" end="3"/>
                                            </p:txEl>
                                          </p:spTgt>
                                        </p:tgtEl>
                                        <p:attrNameLst>
                                          <p:attrName>style.visibility</p:attrName>
                                        </p:attrNameLst>
                                      </p:cBhvr>
                                      <p:to>
                                        <p:strVal val="visible"/>
                                      </p:to>
                                    </p:set>
                                    <p:animEffect transition="in" filter="wipe(left)">
                                      <p:cBhvr>
                                        <p:cTn id="17" dur="500"/>
                                        <p:tgtEl>
                                          <p:spTgt spid="9912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91239"/>
                                        </p:tgtEl>
                                        <p:attrNameLst>
                                          <p:attrName>style.visibility</p:attrName>
                                        </p:attrNameLst>
                                      </p:cBhvr>
                                      <p:to>
                                        <p:strVal val="visible"/>
                                      </p:to>
                                    </p:set>
                                    <p:anim calcmode="lin" valueType="num">
                                      <p:cBhvr additive="base">
                                        <p:cTn id="22" dur="500" fill="hold"/>
                                        <p:tgtEl>
                                          <p:spTgt spid="991239"/>
                                        </p:tgtEl>
                                        <p:attrNameLst>
                                          <p:attrName>ppt_x</p:attrName>
                                        </p:attrNameLst>
                                      </p:cBhvr>
                                      <p:tavLst>
                                        <p:tav tm="0">
                                          <p:val>
                                            <p:strVal val="0-#ppt_w/2"/>
                                          </p:val>
                                        </p:tav>
                                        <p:tav tm="100000">
                                          <p:val>
                                            <p:strVal val="#ppt_x"/>
                                          </p:val>
                                        </p:tav>
                                      </p:tavLst>
                                    </p:anim>
                                    <p:anim calcmode="lin" valueType="num">
                                      <p:cBhvr additive="base">
                                        <p:cTn id="23" dur="500" fill="hold"/>
                                        <p:tgtEl>
                                          <p:spTgt spid="991239"/>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91236"/>
                                        </p:tgtEl>
                                        <p:attrNameLst>
                                          <p:attrName>style.visibility</p:attrName>
                                        </p:attrNameLst>
                                      </p:cBhvr>
                                      <p:to>
                                        <p:strVal val="visible"/>
                                      </p:to>
                                    </p:set>
                                    <p:anim calcmode="lin" valueType="num">
                                      <p:cBhvr additive="base">
                                        <p:cTn id="28" dur="500" fill="hold"/>
                                        <p:tgtEl>
                                          <p:spTgt spid="991236"/>
                                        </p:tgtEl>
                                        <p:attrNameLst>
                                          <p:attrName>ppt_x</p:attrName>
                                        </p:attrNameLst>
                                      </p:cBhvr>
                                      <p:tavLst>
                                        <p:tav tm="0">
                                          <p:val>
                                            <p:strVal val="#ppt_x"/>
                                          </p:val>
                                        </p:tav>
                                        <p:tav tm="100000">
                                          <p:val>
                                            <p:strVal val="#ppt_x"/>
                                          </p:val>
                                        </p:tav>
                                      </p:tavLst>
                                    </p:anim>
                                    <p:anim calcmode="lin" valueType="num">
                                      <p:cBhvr additive="base">
                                        <p:cTn id="29" dur="500" fill="hold"/>
                                        <p:tgtEl>
                                          <p:spTgt spid="991236"/>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91237">
                                            <p:txEl>
                                              <p:pRg st="0" end="0"/>
                                            </p:txEl>
                                          </p:spTgt>
                                        </p:tgtEl>
                                        <p:attrNameLst>
                                          <p:attrName>style.visibility</p:attrName>
                                        </p:attrNameLst>
                                      </p:cBhvr>
                                      <p:to>
                                        <p:strVal val="visible"/>
                                      </p:to>
                                    </p:set>
                                    <p:anim calcmode="lin" valueType="num">
                                      <p:cBhvr additive="base">
                                        <p:cTn id="33" dur="500" fill="hold"/>
                                        <p:tgtEl>
                                          <p:spTgt spid="99123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91237">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91238">
                                            <p:txEl>
                                              <p:pRg st="0" end="0"/>
                                            </p:txEl>
                                          </p:spTgt>
                                        </p:tgtEl>
                                        <p:attrNameLst>
                                          <p:attrName>style.visibility</p:attrName>
                                        </p:attrNameLst>
                                      </p:cBhvr>
                                      <p:to>
                                        <p:strVal val="visible"/>
                                      </p:to>
                                    </p:set>
                                    <p:anim calcmode="lin" valueType="num">
                                      <p:cBhvr additive="base">
                                        <p:cTn id="38" dur="500" fill="hold"/>
                                        <p:tgtEl>
                                          <p:spTgt spid="991238">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9123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36"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Number Placeholder 3"/>
          <p:cNvSpPr>
            <a:spLocks noGrp="1"/>
          </p:cNvSpPr>
          <p:nvPr>
            <p:ph type="sldNum" sz="quarter" idx="12"/>
          </p:nvPr>
        </p:nvSpPr>
        <p:spPr>
          <a:noFill/>
          <a:ln>
            <a:miter lim="800000"/>
            <a:headEnd/>
            <a:tailEnd/>
          </a:ln>
        </p:spPr>
        <p:txBody>
          <a:bodyPr/>
          <a:lstStyle/>
          <a:p>
            <a:fld id="{51946463-9FF8-4321-B54C-209EEFC43FCA}" type="slidenum">
              <a:rPr lang="en-US"/>
              <a:pPr/>
              <a:t>265</a:t>
            </a:fld>
            <a:endParaRPr lang="en-US"/>
          </a:p>
        </p:txBody>
      </p:sp>
      <p:sp>
        <p:nvSpPr>
          <p:cNvPr id="27341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B5444AB-DA51-4EFC-9D3C-913627C49861}" type="slidenum">
              <a:rPr lang="en-US" sz="1400">
                <a:latin typeface="Times New Roman" pitchFamily="18" charset="0"/>
              </a:rPr>
              <a:pPr algn="r"/>
              <a:t>265</a:t>
            </a:fld>
            <a:endParaRPr lang="en-US" sz="1400">
              <a:latin typeface="Times New Roman" pitchFamily="18" charset="0"/>
            </a:endParaRPr>
          </a:p>
        </p:txBody>
      </p:sp>
      <p:sp>
        <p:nvSpPr>
          <p:cNvPr id="273412"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87139" name="Rectangle 3"/>
          <p:cNvSpPr>
            <a:spLocks noGrp="1" noChangeArrowheads="1"/>
          </p:cNvSpPr>
          <p:nvPr>
            <p:ph type="body" idx="4294967295"/>
          </p:nvPr>
        </p:nvSpPr>
        <p:spPr>
          <a:xfrm>
            <a:off x="0" y="1585913"/>
            <a:ext cx="8912225" cy="4962525"/>
          </a:xfrm>
        </p:spPr>
        <p:txBody>
          <a:bodyPr/>
          <a:lstStyle/>
          <a:p>
            <a:pPr lvl="1" eaLnBrk="1" hangingPunct="1"/>
            <a:r>
              <a:rPr lang="en-US" sz="1200" smtClean="0">
                <a:latin typeface="Rockwell" pitchFamily="18" charset="0"/>
              </a:rPr>
              <a:t>T5D10</a:t>
            </a:r>
            <a:r>
              <a:rPr lang="en-US" sz="2000" smtClean="0">
                <a:latin typeface="Rockwell" pitchFamily="18" charset="0"/>
              </a:rPr>
              <a:t>  The voltage across a 2-ohm resistor if a current of 0.5 amperes flows through it is 1 volt.</a:t>
            </a:r>
          </a:p>
          <a:p>
            <a:pPr lvl="1" eaLnBrk="1" hangingPunct="1"/>
            <a:endParaRPr lang="en-US" sz="1000" smtClean="0">
              <a:latin typeface="Rockwell" pitchFamily="18" charset="0"/>
            </a:endParaRPr>
          </a:p>
          <a:p>
            <a:pPr lvl="2" eaLnBrk="1" hangingPunct="1"/>
            <a:r>
              <a:rPr lang="en-US" sz="1800" smtClean="0">
                <a:solidFill>
                  <a:srgbClr val="FF0000"/>
                </a:solidFill>
                <a:latin typeface="Rockwell" pitchFamily="18" charset="0"/>
              </a:rPr>
              <a:t>Solving for “E” so cover up the “E” and plug in the other two numbers</a:t>
            </a:r>
          </a:p>
          <a:p>
            <a:pPr lvl="2" eaLnBrk="1" hangingPunct="1"/>
            <a:r>
              <a:rPr lang="en-US" sz="1800" b="1" smtClean="0">
                <a:solidFill>
                  <a:srgbClr val="FF0000"/>
                </a:solidFill>
                <a:latin typeface="Rockwell" pitchFamily="18" charset="0"/>
              </a:rPr>
              <a:t>I</a:t>
            </a:r>
            <a:r>
              <a:rPr lang="en-US" sz="1800" smtClean="0">
                <a:solidFill>
                  <a:srgbClr val="FF0000"/>
                </a:solidFill>
                <a:latin typeface="Rockwell" pitchFamily="18" charset="0"/>
              </a:rPr>
              <a:t> is given as 0.5 amperes and </a:t>
            </a:r>
            <a:r>
              <a:rPr lang="en-US" sz="1800" b="1" smtClean="0">
                <a:solidFill>
                  <a:srgbClr val="FF0000"/>
                </a:solidFill>
                <a:latin typeface="Rockwell" pitchFamily="18" charset="0"/>
              </a:rPr>
              <a:t>R</a:t>
            </a:r>
            <a:r>
              <a:rPr lang="en-US" sz="1800" smtClean="0">
                <a:solidFill>
                  <a:srgbClr val="FF0000"/>
                </a:solidFill>
                <a:latin typeface="Rockwell" pitchFamily="18" charset="0"/>
              </a:rPr>
              <a:t> is given as 2 ohms</a:t>
            </a:r>
            <a:endParaRPr lang="en-US" sz="1800" smtClean="0">
              <a:latin typeface="Rockwell" pitchFamily="18" charset="0"/>
            </a:endParaRPr>
          </a:p>
          <a:p>
            <a:pPr lvl="1" eaLnBrk="1" hangingPunct="1"/>
            <a:endParaRPr lang="en-US" sz="1600" smtClean="0">
              <a:latin typeface="Rockwell" pitchFamily="18" charset="0"/>
            </a:endParaRPr>
          </a:p>
        </p:txBody>
      </p:sp>
      <p:sp>
        <p:nvSpPr>
          <p:cNvPr id="987140" name="Text Box 4"/>
          <p:cNvSpPr txBox="1">
            <a:spLocks noChangeArrowheads="1"/>
          </p:cNvSpPr>
          <p:nvPr/>
        </p:nvSpPr>
        <p:spPr bwMode="auto">
          <a:xfrm>
            <a:off x="5110163" y="4351338"/>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E = I x R</a:t>
            </a:r>
          </a:p>
        </p:txBody>
      </p:sp>
      <p:sp>
        <p:nvSpPr>
          <p:cNvPr id="987141" name="Text Box 5"/>
          <p:cNvSpPr txBox="1">
            <a:spLocks noChangeArrowheads="1"/>
          </p:cNvSpPr>
          <p:nvPr/>
        </p:nvSpPr>
        <p:spPr bwMode="auto">
          <a:xfrm>
            <a:off x="5110163" y="4849813"/>
            <a:ext cx="184308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E = 0.5 x 2</a:t>
            </a:r>
            <a:r>
              <a:rPr lang="en-US">
                <a:solidFill>
                  <a:srgbClr val="FF0000"/>
                </a:solidFill>
              </a:rPr>
              <a:t> </a:t>
            </a:r>
          </a:p>
        </p:txBody>
      </p:sp>
      <p:sp>
        <p:nvSpPr>
          <p:cNvPr id="987142" name="Text Box 6"/>
          <p:cNvSpPr txBox="1">
            <a:spLocks noChangeArrowheads="1"/>
          </p:cNvSpPr>
          <p:nvPr/>
        </p:nvSpPr>
        <p:spPr bwMode="auto">
          <a:xfrm>
            <a:off x="5110163" y="5310188"/>
            <a:ext cx="21494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E= 1 volt </a:t>
            </a:r>
          </a:p>
        </p:txBody>
      </p:sp>
      <p:pic>
        <p:nvPicPr>
          <p:cNvPr id="987143" name="Picture 7" descr="Q p138c"/>
          <p:cNvPicPr>
            <a:picLocks noChangeAspect="1" noChangeArrowheads="1"/>
          </p:cNvPicPr>
          <p:nvPr/>
        </p:nvPicPr>
        <p:blipFill>
          <a:blip r:embed="rId2" cstate="print"/>
          <a:srcRect/>
          <a:stretch>
            <a:fillRect/>
          </a:stretch>
        </p:blipFill>
        <p:spPr bwMode="auto">
          <a:xfrm>
            <a:off x="2498725" y="4235450"/>
            <a:ext cx="1087438" cy="149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7139">
                                            <p:txEl>
                                              <p:pRg st="0" end="0"/>
                                            </p:txEl>
                                          </p:spTgt>
                                        </p:tgtEl>
                                        <p:attrNameLst>
                                          <p:attrName>style.visibility</p:attrName>
                                        </p:attrNameLst>
                                      </p:cBhvr>
                                      <p:to>
                                        <p:strVal val="visible"/>
                                      </p:to>
                                    </p:set>
                                    <p:animEffect transition="in" filter="wipe(up)">
                                      <p:cBhvr>
                                        <p:cTn id="7" dur="500"/>
                                        <p:tgtEl>
                                          <p:spTgt spid="9871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87139">
                                            <p:txEl>
                                              <p:pRg st="2" end="2"/>
                                            </p:txEl>
                                          </p:spTgt>
                                        </p:tgtEl>
                                        <p:attrNameLst>
                                          <p:attrName>style.visibility</p:attrName>
                                        </p:attrNameLst>
                                      </p:cBhvr>
                                      <p:to>
                                        <p:strVal val="visible"/>
                                      </p:to>
                                    </p:set>
                                    <p:animEffect transition="in" filter="wipe(left)">
                                      <p:cBhvr>
                                        <p:cTn id="12" dur="500"/>
                                        <p:tgtEl>
                                          <p:spTgt spid="9871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87139">
                                            <p:txEl>
                                              <p:pRg st="3" end="3"/>
                                            </p:txEl>
                                          </p:spTgt>
                                        </p:tgtEl>
                                        <p:attrNameLst>
                                          <p:attrName>style.visibility</p:attrName>
                                        </p:attrNameLst>
                                      </p:cBhvr>
                                      <p:to>
                                        <p:strVal val="visible"/>
                                      </p:to>
                                    </p:set>
                                    <p:animEffect transition="in" filter="wipe(left)">
                                      <p:cBhvr>
                                        <p:cTn id="17" dur="500"/>
                                        <p:tgtEl>
                                          <p:spTgt spid="98713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87143"/>
                                        </p:tgtEl>
                                        <p:attrNameLst>
                                          <p:attrName>style.visibility</p:attrName>
                                        </p:attrNameLst>
                                      </p:cBhvr>
                                      <p:to>
                                        <p:strVal val="visible"/>
                                      </p:to>
                                    </p:set>
                                    <p:anim calcmode="lin" valueType="num">
                                      <p:cBhvr additive="base">
                                        <p:cTn id="22" dur="500" fill="hold"/>
                                        <p:tgtEl>
                                          <p:spTgt spid="987143"/>
                                        </p:tgtEl>
                                        <p:attrNameLst>
                                          <p:attrName>ppt_x</p:attrName>
                                        </p:attrNameLst>
                                      </p:cBhvr>
                                      <p:tavLst>
                                        <p:tav tm="0">
                                          <p:val>
                                            <p:strVal val="0-#ppt_w/2"/>
                                          </p:val>
                                        </p:tav>
                                        <p:tav tm="100000">
                                          <p:val>
                                            <p:strVal val="#ppt_x"/>
                                          </p:val>
                                        </p:tav>
                                      </p:tavLst>
                                    </p:anim>
                                    <p:anim calcmode="lin" valueType="num">
                                      <p:cBhvr additive="base">
                                        <p:cTn id="23" dur="500" fill="hold"/>
                                        <p:tgtEl>
                                          <p:spTgt spid="987143"/>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87140"/>
                                        </p:tgtEl>
                                        <p:attrNameLst>
                                          <p:attrName>style.visibility</p:attrName>
                                        </p:attrNameLst>
                                      </p:cBhvr>
                                      <p:to>
                                        <p:strVal val="visible"/>
                                      </p:to>
                                    </p:set>
                                    <p:anim calcmode="lin" valueType="num">
                                      <p:cBhvr additive="base">
                                        <p:cTn id="28" dur="500" fill="hold"/>
                                        <p:tgtEl>
                                          <p:spTgt spid="987140"/>
                                        </p:tgtEl>
                                        <p:attrNameLst>
                                          <p:attrName>ppt_x</p:attrName>
                                        </p:attrNameLst>
                                      </p:cBhvr>
                                      <p:tavLst>
                                        <p:tav tm="0">
                                          <p:val>
                                            <p:strVal val="#ppt_x"/>
                                          </p:val>
                                        </p:tav>
                                        <p:tav tm="100000">
                                          <p:val>
                                            <p:strVal val="#ppt_x"/>
                                          </p:val>
                                        </p:tav>
                                      </p:tavLst>
                                    </p:anim>
                                    <p:anim calcmode="lin" valueType="num">
                                      <p:cBhvr additive="base">
                                        <p:cTn id="29" dur="500" fill="hold"/>
                                        <p:tgtEl>
                                          <p:spTgt spid="987140"/>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87141">
                                            <p:txEl>
                                              <p:pRg st="0" end="0"/>
                                            </p:txEl>
                                          </p:spTgt>
                                        </p:tgtEl>
                                        <p:attrNameLst>
                                          <p:attrName>style.visibility</p:attrName>
                                        </p:attrNameLst>
                                      </p:cBhvr>
                                      <p:to>
                                        <p:strVal val="visible"/>
                                      </p:to>
                                    </p:set>
                                    <p:anim calcmode="lin" valueType="num">
                                      <p:cBhvr additive="base">
                                        <p:cTn id="33" dur="500" fill="hold"/>
                                        <p:tgtEl>
                                          <p:spTgt spid="98714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87141">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87142">
                                            <p:txEl>
                                              <p:pRg st="0" end="0"/>
                                            </p:txEl>
                                          </p:spTgt>
                                        </p:tgtEl>
                                        <p:attrNameLst>
                                          <p:attrName>style.visibility</p:attrName>
                                        </p:attrNameLst>
                                      </p:cBhvr>
                                      <p:to>
                                        <p:strVal val="visible"/>
                                      </p:to>
                                    </p:set>
                                    <p:anim calcmode="lin" valueType="num">
                                      <p:cBhvr additive="base">
                                        <p:cTn id="38" dur="500" fill="hold"/>
                                        <p:tgtEl>
                                          <p:spTgt spid="98714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871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40"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3"/>
          <p:cNvSpPr>
            <a:spLocks noGrp="1"/>
          </p:cNvSpPr>
          <p:nvPr>
            <p:ph type="sldNum" sz="quarter" idx="12"/>
          </p:nvPr>
        </p:nvSpPr>
        <p:spPr>
          <a:noFill/>
          <a:ln>
            <a:miter lim="800000"/>
            <a:headEnd/>
            <a:tailEnd/>
          </a:ln>
        </p:spPr>
        <p:txBody>
          <a:bodyPr/>
          <a:lstStyle/>
          <a:p>
            <a:fld id="{CC05FF59-A8B7-46CB-B7A3-A23B41485A25}" type="slidenum">
              <a:rPr lang="en-US"/>
              <a:pPr/>
              <a:t>266</a:t>
            </a:fld>
            <a:endParaRPr lang="en-US"/>
          </a:p>
        </p:txBody>
      </p:sp>
      <p:sp>
        <p:nvSpPr>
          <p:cNvPr id="27443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95E8F71-EC05-435B-A152-DF9CF186377F}" type="slidenum">
              <a:rPr lang="en-US" sz="1400">
                <a:latin typeface="Times New Roman" pitchFamily="18" charset="0"/>
              </a:rPr>
              <a:pPr algn="r"/>
              <a:t>266</a:t>
            </a:fld>
            <a:endParaRPr lang="en-US" sz="1400">
              <a:latin typeface="Times New Roman" pitchFamily="18" charset="0"/>
            </a:endParaRPr>
          </a:p>
        </p:txBody>
      </p:sp>
      <p:sp>
        <p:nvSpPr>
          <p:cNvPr id="274436"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88163" name="Rectangle 3"/>
          <p:cNvSpPr>
            <a:spLocks noGrp="1" noChangeArrowheads="1"/>
          </p:cNvSpPr>
          <p:nvPr>
            <p:ph type="body" idx="4294967295"/>
          </p:nvPr>
        </p:nvSpPr>
        <p:spPr>
          <a:xfrm>
            <a:off x="0" y="1585913"/>
            <a:ext cx="8912225" cy="4962525"/>
          </a:xfrm>
        </p:spPr>
        <p:txBody>
          <a:bodyPr/>
          <a:lstStyle/>
          <a:p>
            <a:pPr lvl="1" eaLnBrk="1" hangingPunct="1"/>
            <a:r>
              <a:rPr lang="en-US" sz="1200" smtClean="0">
                <a:latin typeface="Rockwell" pitchFamily="18" charset="0"/>
              </a:rPr>
              <a:t>T5D11</a:t>
            </a:r>
            <a:r>
              <a:rPr lang="en-US" sz="3200" smtClean="0">
                <a:latin typeface="Rockwell" pitchFamily="18" charset="0"/>
              </a:rPr>
              <a:t>  </a:t>
            </a:r>
            <a:r>
              <a:rPr lang="en-US" sz="2000" smtClean="0">
                <a:latin typeface="Rockwell" pitchFamily="18" charset="0"/>
              </a:rPr>
              <a:t>The voltage across a 10-ohm resistor if a current of 1 amperes flows through it is 10 volts.</a:t>
            </a:r>
          </a:p>
          <a:p>
            <a:pPr lvl="1" eaLnBrk="1" hangingPunct="1"/>
            <a:endParaRPr lang="en-US" sz="2000" smtClean="0">
              <a:latin typeface="Rockwell" pitchFamily="18" charset="0"/>
            </a:endParaRPr>
          </a:p>
          <a:p>
            <a:pPr lvl="2" eaLnBrk="1" hangingPunct="1"/>
            <a:r>
              <a:rPr lang="en-US" sz="1800" smtClean="0">
                <a:solidFill>
                  <a:srgbClr val="FF0000"/>
                </a:solidFill>
                <a:latin typeface="Rockwell" pitchFamily="18" charset="0"/>
              </a:rPr>
              <a:t>Solving for “E” so cover up the “E” and plug in the other two numbers</a:t>
            </a:r>
          </a:p>
          <a:p>
            <a:pPr lvl="2" eaLnBrk="1" hangingPunct="1"/>
            <a:r>
              <a:rPr lang="en-US" sz="1800" b="1" smtClean="0">
                <a:solidFill>
                  <a:srgbClr val="FF0000"/>
                </a:solidFill>
                <a:latin typeface="Rockwell" pitchFamily="18" charset="0"/>
              </a:rPr>
              <a:t>I</a:t>
            </a:r>
            <a:r>
              <a:rPr lang="en-US" sz="1800" smtClean="0">
                <a:solidFill>
                  <a:srgbClr val="FF0000"/>
                </a:solidFill>
                <a:latin typeface="Rockwell" pitchFamily="18" charset="0"/>
              </a:rPr>
              <a:t> is given as 1 ampere and </a:t>
            </a:r>
            <a:r>
              <a:rPr lang="en-US" sz="1800" b="1" smtClean="0">
                <a:solidFill>
                  <a:srgbClr val="FF0000"/>
                </a:solidFill>
                <a:latin typeface="Rockwell" pitchFamily="18" charset="0"/>
              </a:rPr>
              <a:t>R</a:t>
            </a:r>
            <a:r>
              <a:rPr lang="en-US" sz="1800" smtClean="0">
                <a:solidFill>
                  <a:srgbClr val="FF0000"/>
                </a:solidFill>
                <a:latin typeface="Rockwell" pitchFamily="18" charset="0"/>
              </a:rPr>
              <a:t> is given as 10 ohms</a:t>
            </a:r>
            <a:endParaRPr lang="en-US" sz="1800" smtClean="0">
              <a:latin typeface="Rockwell" pitchFamily="18" charset="0"/>
            </a:endParaRPr>
          </a:p>
          <a:p>
            <a:pPr lvl="1" eaLnBrk="1" hangingPunct="1"/>
            <a:endParaRPr lang="en-US" sz="1800" smtClean="0">
              <a:latin typeface="Rockwell" pitchFamily="18" charset="0"/>
            </a:endParaRPr>
          </a:p>
        </p:txBody>
      </p:sp>
      <p:sp>
        <p:nvSpPr>
          <p:cNvPr id="988164" name="Text Box 4"/>
          <p:cNvSpPr txBox="1">
            <a:spLocks noChangeArrowheads="1"/>
          </p:cNvSpPr>
          <p:nvPr/>
        </p:nvSpPr>
        <p:spPr bwMode="auto">
          <a:xfrm>
            <a:off x="5110163" y="4351338"/>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E = I x R</a:t>
            </a:r>
          </a:p>
        </p:txBody>
      </p:sp>
      <p:sp>
        <p:nvSpPr>
          <p:cNvPr id="988165" name="Text Box 5"/>
          <p:cNvSpPr txBox="1">
            <a:spLocks noChangeArrowheads="1"/>
          </p:cNvSpPr>
          <p:nvPr/>
        </p:nvSpPr>
        <p:spPr bwMode="auto">
          <a:xfrm>
            <a:off x="5110163" y="4849813"/>
            <a:ext cx="184308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E = 1 x 10</a:t>
            </a:r>
            <a:r>
              <a:rPr lang="en-US">
                <a:solidFill>
                  <a:srgbClr val="FF0000"/>
                </a:solidFill>
              </a:rPr>
              <a:t> </a:t>
            </a:r>
          </a:p>
        </p:txBody>
      </p:sp>
      <p:sp>
        <p:nvSpPr>
          <p:cNvPr id="988166" name="Text Box 6"/>
          <p:cNvSpPr txBox="1">
            <a:spLocks noChangeArrowheads="1"/>
          </p:cNvSpPr>
          <p:nvPr/>
        </p:nvSpPr>
        <p:spPr bwMode="auto">
          <a:xfrm>
            <a:off x="5110163" y="5310188"/>
            <a:ext cx="21494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E= 10 volts </a:t>
            </a:r>
          </a:p>
        </p:txBody>
      </p:sp>
      <p:pic>
        <p:nvPicPr>
          <p:cNvPr id="988167" name="Picture 7" descr="Q p138c"/>
          <p:cNvPicPr>
            <a:picLocks noChangeAspect="1" noChangeArrowheads="1"/>
          </p:cNvPicPr>
          <p:nvPr/>
        </p:nvPicPr>
        <p:blipFill>
          <a:blip r:embed="rId2" cstate="print"/>
          <a:srcRect/>
          <a:stretch>
            <a:fillRect/>
          </a:stretch>
        </p:blipFill>
        <p:spPr bwMode="auto">
          <a:xfrm>
            <a:off x="2498725" y="4235450"/>
            <a:ext cx="1087438" cy="149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8163">
                                            <p:txEl>
                                              <p:pRg st="0" end="0"/>
                                            </p:txEl>
                                          </p:spTgt>
                                        </p:tgtEl>
                                        <p:attrNameLst>
                                          <p:attrName>style.visibility</p:attrName>
                                        </p:attrNameLst>
                                      </p:cBhvr>
                                      <p:to>
                                        <p:strVal val="visible"/>
                                      </p:to>
                                    </p:set>
                                    <p:animEffect transition="in" filter="wipe(up)">
                                      <p:cBhvr>
                                        <p:cTn id="7" dur="500"/>
                                        <p:tgtEl>
                                          <p:spTgt spid="988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88163">
                                            <p:txEl>
                                              <p:pRg st="2" end="2"/>
                                            </p:txEl>
                                          </p:spTgt>
                                        </p:tgtEl>
                                        <p:attrNameLst>
                                          <p:attrName>style.visibility</p:attrName>
                                        </p:attrNameLst>
                                      </p:cBhvr>
                                      <p:to>
                                        <p:strVal val="visible"/>
                                      </p:to>
                                    </p:set>
                                    <p:animEffect transition="in" filter="wipe(left)">
                                      <p:cBhvr>
                                        <p:cTn id="12" dur="500"/>
                                        <p:tgtEl>
                                          <p:spTgt spid="9881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88163">
                                            <p:txEl>
                                              <p:pRg st="3" end="3"/>
                                            </p:txEl>
                                          </p:spTgt>
                                        </p:tgtEl>
                                        <p:attrNameLst>
                                          <p:attrName>style.visibility</p:attrName>
                                        </p:attrNameLst>
                                      </p:cBhvr>
                                      <p:to>
                                        <p:strVal val="visible"/>
                                      </p:to>
                                    </p:set>
                                    <p:animEffect transition="in" filter="wipe(left)">
                                      <p:cBhvr>
                                        <p:cTn id="17" dur="500"/>
                                        <p:tgtEl>
                                          <p:spTgt spid="98816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88167"/>
                                        </p:tgtEl>
                                        <p:attrNameLst>
                                          <p:attrName>style.visibility</p:attrName>
                                        </p:attrNameLst>
                                      </p:cBhvr>
                                      <p:to>
                                        <p:strVal val="visible"/>
                                      </p:to>
                                    </p:set>
                                    <p:anim calcmode="lin" valueType="num">
                                      <p:cBhvr additive="base">
                                        <p:cTn id="22" dur="500" fill="hold"/>
                                        <p:tgtEl>
                                          <p:spTgt spid="988167"/>
                                        </p:tgtEl>
                                        <p:attrNameLst>
                                          <p:attrName>ppt_x</p:attrName>
                                        </p:attrNameLst>
                                      </p:cBhvr>
                                      <p:tavLst>
                                        <p:tav tm="0">
                                          <p:val>
                                            <p:strVal val="0-#ppt_w/2"/>
                                          </p:val>
                                        </p:tav>
                                        <p:tav tm="100000">
                                          <p:val>
                                            <p:strVal val="#ppt_x"/>
                                          </p:val>
                                        </p:tav>
                                      </p:tavLst>
                                    </p:anim>
                                    <p:anim calcmode="lin" valueType="num">
                                      <p:cBhvr additive="base">
                                        <p:cTn id="23" dur="500" fill="hold"/>
                                        <p:tgtEl>
                                          <p:spTgt spid="988167"/>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88164"/>
                                        </p:tgtEl>
                                        <p:attrNameLst>
                                          <p:attrName>style.visibility</p:attrName>
                                        </p:attrNameLst>
                                      </p:cBhvr>
                                      <p:to>
                                        <p:strVal val="visible"/>
                                      </p:to>
                                    </p:set>
                                    <p:anim calcmode="lin" valueType="num">
                                      <p:cBhvr additive="base">
                                        <p:cTn id="28" dur="500" fill="hold"/>
                                        <p:tgtEl>
                                          <p:spTgt spid="988164"/>
                                        </p:tgtEl>
                                        <p:attrNameLst>
                                          <p:attrName>ppt_x</p:attrName>
                                        </p:attrNameLst>
                                      </p:cBhvr>
                                      <p:tavLst>
                                        <p:tav tm="0">
                                          <p:val>
                                            <p:strVal val="#ppt_x"/>
                                          </p:val>
                                        </p:tav>
                                        <p:tav tm="100000">
                                          <p:val>
                                            <p:strVal val="#ppt_x"/>
                                          </p:val>
                                        </p:tav>
                                      </p:tavLst>
                                    </p:anim>
                                    <p:anim calcmode="lin" valueType="num">
                                      <p:cBhvr additive="base">
                                        <p:cTn id="29" dur="500" fill="hold"/>
                                        <p:tgtEl>
                                          <p:spTgt spid="988164"/>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88165">
                                            <p:txEl>
                                              <p:pRg st="0" end="0"/>
                                            </p:txEl>
                                          </p:spTgt>
                                        </p:tgtEl>
                                        <p:attrNameLst>
                                          <p:attrName>style.visibility</p:attrName>
                                        </p:attrNameLst>
                                      </p:cBhvr>
                                      <p:to>
                                        <p:strVal val="visible"/>
                                      </p:to>
                                    </p:set>
                                    <p:anim calcmode="lin" valueType="num">
                                      <p:cBhvr additive="base">
                                        <p:cTn id="33" dur="500" fill="hold"/>
                                        <p:tgtEl>
                                          <p:spTgt spid="98816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88165">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88166">
                                            <p:txEl>
                                              <p:pRg st="0" end="0"/>
                                            </p:txEl>
                                          </p:spTgt>
                                        </p:tgtEl>
                                        <p:attrNameLst>
                                          <p:attrName>style.visibility</p:attrName>
                                        </p:attrNameLst>
                                      </p:cBhvr>
                                      <p:to>
                                        <p:strVal val="visible"/>
                                      </p:to>
                                    </p:set>
                                    <p:anim calcmode="lin" valueType="num">
                                      <p:cBhvr additive="base">
                                        <p:cTn id="38" dur="500" fill="hold"/>
                                        <p:tgtEl>
                                          <p:spTgt spid="988166">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8816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64"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Number Placeholder 3"/>
          <p:cNvSpPr>
            <a:spLocks noGrp="1"/>
          </p:cNvSpPr>
          <p:nvPr>
            <p:ph type="sldNum" sz="quarter" idx="12"/>
          </p:nvPr>
        </p:nvSpPr>
        <p:spPr>
          <a:noFill/>
          <a:ln>
            <a:miter lim="800000"/>
            <a:headEnd/>
            <a:tailEnd/>
          </a:ln>
        </p:spPr>
        <p:txBody>
          <a:bodyPr/>
          <a:lstStyle/>
          <a:p>
            <a:fld id="{2D364BC4-353B-4F9E-A48A-59105EF5847A}" type="slidenum">
              <a:rPr lang="en-US"/>
              <a:pPr/>
              <a:t>267</a:t>
            </a:fld>
            <a:endParaRPr lang="en-US"/>
          </a:p>
        </p:txBody>
      </p:sp>
      <p:sp>
        <p:nvSpPr>
          <p:cNvPr id="27545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BB5F79E-D1E7-4E43-B7D0-DFDBC80D437E}" type="slidenum">
              <a:rPr lang="en-US" sz="1400">
                <a:latin typeface="Times New Roman" pitchFamily="18" charset="0"/>
              </a:rPr>
              <a:pPr algn="r"/>
              <a:t>267</a:t>
            </a:fld>
            <a:endParaRPr lang="en-US" sz="1400">
              <a:latin typeface="Times New Roman" pitchFamily="18" charset="0"/>
            </a:endParaRPr>
          </a:p>
        </p:txBody>
      </p:sp>
      <p:sp>
        <p:nvSpPr>
          <p:cNvPr id="275460"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sp>
        <p:nvSpPr>
          <p:cNvPr id="989187" name="Rectangle 3"/>
          <p:cNvSpPr>
            <a:spLocks noGrp="1" noChangeArrowheads="1"/>
          </p:cNvSpPr>
          <p:nvPr>
            <p:ph type="body" idx="4294967295"/>
          </p:nvPr>
        </p:nvSpPr>
        <p:spPr>
          <a:xfrm>
            <a:off x="0" y="1585913"/>
            <a:ext cx="8912225" cy="4962525"/>
          </a:xfrm>
        </p:spPr>
        <p:txBody>
          <a:bodyPr/>
          <a:lstStyle/>
          <a:p>
            <a:pPr lvl="1" eaLnBrk="1" hangingPunct="1"/>
            <a:r>
              <a:rPr lang="en-US" sz="1200" smtClean="0">
                <a:latin typeface="Rockwell" pitchFamily="18" charset="0"/>
              </a:rPr>
              <a:t>T5D12</a:t>
            </a:r>
            <a:r>
              <a:rPr lang="en-US" sz="3200" smtClean="0">
                <a:latin typeface="Rockwell" pitchFamily="18" charset="0"/>
              </a:rPr>
              <a:t>  </a:t>
            </a:r>
            <a:r>
              <a:rPr lang="en-US" sz="2000" smtClean="0">
                <a:latin typeface="Rockwell" pitchFamily="18" charset="0"/>
              </a:rPr>
              <a:t>The voltage across a 10-ohm resistor if a current of 2 amperes flows through it is 20 volts.</a:t>
            </a:r>
          </a:p>
          <a:p>
            <a:pPr lvl="1" eaLnBrk="1" hangingPunct="1"/>
            <a:endParaRPr lang="en-US" sz="2000" smtClean="0">
              <a:latin typeface="Rockwell" pitchFamily="18" charset="0"/>
            </a:endParaRPr>
          </a:p>
          <a:p>
            <a:pPr lvl="2" eaLnBrk="1" hangingPunct="1"/>
            <a:r>
              <a:rPr lang="en-US" sz="1800" smtClean="0">
                <a:solidFill>
                  <a:srgbClr val="FF0000"/>
                </a:solidFill>
                <a:latin typeface="Rockwell" pitchFamily="18" charset="0"/>
              </a:rPr>
              <a:t>Solving for “E” so cover up the “E” and plug in the other two numbers</a:t>
            </a:r>
          </a:p>
          <a:p>
            <a:pPr lvl="2" eaLnBrk="1" hangingPunct="1"/>
            <a:r>
              <a:rPr lang="en-US" sz="1800" b="1" smtClean="0">
                <a:solidFill>
                  <a:srgbClr val="FF0000"/>
                </a:solidFill>
                <a:latin typeface="Rockwell" pitchFamily="18" charset="0"/>
              </a:rPr>
              <a:t>I</a:t>
            </a:r>
            <a:r>
              <a:rPr lang="en-US" sz="1800" smtClean="0">
                <a:solidFill>
                  <a:srgbClr val="FF0000"/>
                </a:solidFill>
                <a:latin typeface="Rockwell" pitchFamily="18" charset="0"/>
              </a:rPr>
              <a:t> is given as 1 ampere and </a:t>
            </a:r>
            <a:r>
              <a:rPr lang="en-US" sz="1800" b="1" smtClean="0">
                <a:solidFill>
                  <a:srgbClr val="FF0000"/>
                </a:solidFill>
                <a:latin typeface="Rockwell" pitchFamily="18" charset="0"/>
              </a:rPr>
              <a:t>R</a:t>
            </a:r>
            <a:r>
              <a:rPr lang="en-US" sz="1800" smtClean="0">
                <a:solidFill>
                  <a:srgbClr val="FF0000"/>
                </a:solidFill>
                <a:latin typeface="Rockwell" pitchFamily="18" charset="0"/>
              </a:rPr>
              <a:t> is given as 10 ohms</a:t>
            </a:r>
            <a:endParaRPr lang="en-US" sz="1800" smtClean="0">
              <a:latin typeface="Rockwell" pitchFamily="18" charset="0"/>
            </a:endParaRPr>
          </a:p>
          <a:p>
            <a:pPr lvl="1" eaLnBrk="1" hangingPunct="1"/>
            <a:endParaRPr lang="en-US" sz="1800" smtClean="0">
              <a:latin typeface="Rockwell" pitchFamily="18" charset="0"/>
            </a:endParaRPr>
          </a:p>
        </p:txBody>
      </p:sp>
      <p:sp>
        <p:nvSpPr>
          <p:cNvPr id="989188" name="Text Box 4"/>
          <p:cNvSpPr txBox="1">
            <a:spLocks noChangeArrowheads="1"/>
          </p:cNvSpPr>
          <p:nvPr/>
        </p:nvSpPr>
        <p:spPr bwMode="auto">
          <a:xfrm>
            <a:off x="5110163" y="4351338"/>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E = I x R</a:t>
            </a:r>
          </a:p>
        </p:txBody>
      </p:sp>
      <p:sp>
        <p:nvSpPr>
          <p:cNvPr id="989189" name="Text Box 5"/>
          <p:cNvSpPr txBox="1">
            <a:spLocks noChangeArrowheads="1"/>
          </p:cNvSpPr>
          <p:nvPr/>
        </p:nvSpPr>
        <p:spPr bwMode="auto">
          <a:xfrm>
            <a:off x="5110163" y="4849813"/>
            <a:ext cx="184308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E = 2 x 10</a:t>
            </a:r>
            <a:r>
              <a:rPr lang="en-US">
                <a:solidFill>
                  <a:srgbClr val="FF0000"/>
                </a:solidFill>
              </a:rPr>
              <a:t> </a:t>
            </a:r>
          </a:p>
        </p:txBody>
      </p:sp>
      <p:sp>
        <p:nvSpPr>
          <p:cNvPr id="989190" name="Text Box 6"/>
          <p:cNvSpPr txBox="1">
            <a:spLocks noChangeArrowheads="1"/>
          </p:cNvSpPr>
          <p:nvPr/>
        </p:nvSpPr>
        <p:spPr bwMode="auto">
          <a:xfrm>
            <a:off x="5110163" y="5310188"/>
            <a:ext cx="2149475"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E= 20 volts </a:t>
            </a:r>
          </a:p>
        </p:txBody>
      </p:sp>
      <p:pic>
        <p:nvPicPr>
          <p:cNvPr id="989191" name="Picture 7" descr="Q p138c"/>
          <p:cNvPicPr>
            <a:picLocks noChangeAspect="1" noChangeArrowheads="1"/>
          </p:cNvPicPr>
          <p:nvPr/>
        </p:nvPicPr>
        <p:blipFill>
          <a:blip r:embed="rId2" cstate="print"/>
          <a:srcRect/>
          <a:stretch>
            <a:fillRect/>
          </a:stretch>
        </p:blipFill>
        <p:spPr bwMode="auto">
          <a:xfrm>
            <a:off x="2498725" y="4235450"/>
            <a:ext cx="1087438" cy="149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9187">
                                            <p:txEl>
                                              <p:pRg st="0" end="0"/>
                                            </p:txEl>
                                          </p:spTgt>
                                        </p:tgtEl>
                                        <p:attrNameLst>
                                          <p:attrName>style.visibility</p:attrName>
                                        </p:attrNameLst>
                                      </p:cBhvr>
                                      <p:to>
                                        <p:strVal val="visible"/>
                                      </p:to>
                                    </p:set>
                                    <p:animEffect transition="in" filter="wipe(up)">
                                      <p:cBhvr>
                                        <p:cTn id="7" dur="500"/>
                                        <p:tgtEl>
                                          <p:spTgt spid="9891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89187">
                                            <p:txEl>
                                              <p:pRg st="2" end="2"/>
                                            </p:txEl>
                                          </p:spTgt>
                                        </p:tgtEl>
                                        <p:attrNameLst>
                                          <p:attrName>style.visibility</p:attrName>
                                        </p:attrNameLst>
                                      </p:cBhvr>
                                      <p:to>
                                        <p:strVal val="visible"/>
                                      </p:to>
                                    </p:set>
                                    <p:animEffect transition="in" filter="wipe(left)">
                                      <p:cBhvr>
                                        <p:cTn id="12" dur="500"/>
                                        <p:tgtEl>
                                          <p:spTgt spid="9891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89187">
                                            <p:txEl>
                                              <p:pRg st="3" end="3"/>
                                            </p:txEl>
                                          </p:spTgt>
                                        </p:tgtEl>
                                        <p:attrNameLst>
                                          <p:attrName>style.visibility</p:attrName>
                                        </p:attrNameLst>
                                      </p:cBhvr>
                                      <p:to>
                                        <p:strVal val="visible"/>
                                      </p:to>
                                    </p:set>
                                    <p:animEffect transition="in" filter="wipe(left)">
                                      <p:cBhvr>
                                        <p:cTn id="17" dur="500"/>
                                        <p:tgtEl>
                                          <p:spTgt spid="98918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989191"/>
                                        </p:tgtEl>
                                        <p:attrNameLst>
                                          <p:attrName>style.visibility</p:attrName>
                                        </p:attrNameLst>
                                      </p:cBhvr>
                                      <p:to>
                                        <p:strVal val="visible"/>
                                      </p:to>
                                    </p:set>
                                    <p:anim calcmode="lin" valueType="num">
                                      <p:cBhvr additive="base">
                                        <p:cTn id="22" dur="500" fill="hold"/>
                                        <p:tgtEl>
                                          <p:spTgt spid="989191"/>
                                        </p:tgtEl>
                                        <p:attrNameLst>
                                          <p:attrName>ppt_x</p:attrName>
                                        </p:attrNameLst>
                                      </p:cBhvr>
                                      <p:tavLst>
                                        <p:tav tm="0">
                                          <p:val>
                                            <p:strVal val="0-#ppt_w/2"/>
                                          </p:val>
                                        </p:tav>
                                        <p:tav tm="100000">
                                          <p:val>
                                            <p:strVal val="#ppt_x"/>
                                          </p:val>
                                        </p:tav>
                                      </p:tavLst>
                                    </p:anim>
                                    <p:anim calcmode="lin" valueType="num">
                                      <p:cBhvr additive="base">
                                        <p:cTn id="23" dur="500" fill="hold"/>
                                        <p:tgtEl>
                                          <p:spTgt spid="989191"/>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89188"/>
                                        </p:tgtEl>
                                        <p:attrNameLst>
                                          <p:attrName>style.visibility</p:attrName>
                                        </p:attrNameLst>
                                      </p:cBhvr>
                                      <p:to>
                                        <p:strVal val="visible"/>
                                      </p:to>
                                    </p:set>
                                    <p:anim calcmode="lin" valueType="num">
                                      <p:cBhvr additive="base">
                                        <p:cTn id="28" dur="500" fill="hold"/>
                                        <p:tgtEl>
                                          <p:spTgt spid="989188"/>
                                        </p:tgtEl>
                                        <p:attrNameLst>
                                          <p:attrName>ppt_x</p:attrName>
                                        </p:attrNameLst>
                                      </p:cBhvr>
                                      <p:tavLst>
                                        <p:tav tm="0">
                                          <p:val>
                                            <p:strVal val="#ppt_x"/>
                                          </p:val>
                                        </p:tav>
                                        <p:tav tm="100000">
                                          <p:val>
                                            <p:strVal val="#ppt_x"/>
                                          </p:val>
                                        </p:tav>
                                      </p:tavLst>
                                    </p:anim>
                                    <p:anim calcmode="lin" valueType="num">
                                      <p:cBhvr additive="base">
                                        <p:cTn id="29" dur="500" fill="hold"/>
                                        <p:tgtEl>
                                          <p:spTgt spid="989188"/>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nodeType="afterEffect">
                                  <p:stCondLst>
                                    <p:cond delay="0"/>
                                  </p:stCondLst>
                                  <p:childTnLst>
                                    <p:set>
                                      <p:cBhvr>
                                        <p:cTn id="32" dur="1" fill="hold">
                                          <p:stCondLst>
                                            <p:cond delay="0"/>
                                          </p:stCondLst>
                                        </p:cTn>
                                        <p:tgtEl>
                                          <p:spTgt spid="989189">
                                            <p:txEl>
                                              <p:pRg st="0" end="0"/>
                                            </p:txEl>
                                          </p:spTgt>
                                        </p:tgtEl>
                                        <p:attrNameLst>
                                          <p:attrName>style.visibility</p:attrName>
                                        </p:attrNameLst>
                                      </p:cBhvr>
                                      <p:to>
                                        <p:strVal val="visible"/>
                                      </p:to>
                                    </p:set>
                                    <p:anim calcmode="lin" valueType="num">
                                      <p:cBhvr additive="base">
                                        <p:cTn id="33" dur="500" fill="hold"/>
                                        <p:tgtEl>
                                          <p:spTgt spid="989189">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89189">
                                            <p:txEl>
                                              <p:pRg st="0" end="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nodeType="afterEffect">
                                  <p:stCondLst>
                                    <p:cond delay="0"/>
                                  </p:stCondLst>
                                  <p:childTnLst>
                                    <p:set>
                                      <p:cBhvr>
                                        <p:cTn id="37" dur="1" fill="hold">
                                          <p:stCondLst>
                                            <p:cond delay="0"/>
                                          </p:stCondLst>
                                        </p:cTn>
                                        <p:tgtEl>
                                          <p:spTgt spid="989190">
                                            <p:txEl>
                                              <p:pRg st="0" end="0"/>
                                            </p:txEl>
                                          </p:spTgt>
                                        </p:tgtEl>
                                        <p:attrNameLst>
                                          <p:attrName>style.visibility</p:attrName>
                                        </p:attrNameLst>
                                      </p:cBhvr>
                                      <p:to>
                                        <p:strVal val="visible"/>
                                      </p:to>
                                    </p:set>
                                    <p:anim calcmode="lin" valueType="num">
                                      <p:cBhvr additive="base">
                                        <p:cTn id="38" dur="500" fill="hold"/>
                                        <p:tgtEl>
                                          <p:spTgt spid="989190">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8919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8"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3"/>
          <p:cNvSpPr>
            <a:spLocks noGrp="1"/>
          </p:cNvSpPr>
          <p:nvPr>
            <p:ph type="sldNum" sz="quarter" idx="12"/>
          </p:nvPr>
        </p:nvSpPr>
        <p:spPr>
          <a:noFill/>
          <a:ln>
            <a:miter lim="800000"/>
            <a:headEnd/>
            <a:tailEnd/>
          </a:ln>
        </p:spPr>
        <p:txBody>
          <a:bodyPr/>
          <a:lstStyle/>
          <a:p>
            <a:fld id="{0BD35893-BB00-40F3-89F0-B3CD097B284E}" type="slidenum">
              <a:rPr lang="en-US"/>
              <a:pPr/>
              <a:t>268</a:t>
            </a:fld>
            <a:endParaRPr lang="en-US"/>
          </a:p>
        </p:txBody>
      </p:sp>
      <p:sp>
        <p:nvSpPr>
          <p:cNvPr id="27648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F4EBE808-3FDB-4A0F-9023-B79C0F1149B5}" type="slidenum">
              <a:rPr lang="en-US" sz="1400">
                <a:latin typeface="Times New Roman" pitchFamily="18" charset="0"/>
              </a:rPr>
              <a:pPr algn="r"/>
              <a:t>268</a:t>
            </a:fld>
            <a:endParaRPr lang="en-US" sz="1400">
              <a:latin typeface="Times New Roman" pitchFamily="18" charset="0"/>
            </a:endParaRPr>
          </a:p>
        </p:txBody>
      </p:sp>
      <p:sp>
        <p:nvSpPr>
          <p:cNvPr id="276484"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T5D	</a:t>
            </a:r>
            <a:r>
              <a:rPr lang="en-US" sz="1600" b="1" smtClean="0"/>
              <a:t>Ohm’s Law</a:t>
            </a:r>
          </a:p>
        </p:txBody>
      </p:sp>
      <p:pic>
        <p:nvPicPr>
          <p:cNvPr id="276485" name="Picture 6" descr="Ohm's Law"/>
          <p:cNvPicPr>
            <a:picLocks noChangeAspect="1" noChangeArrowheads="1"/>
          </p:cNvPicPr>
          <p:nvPr/>
        </p:nvPicPr>
        <p:blipFill>
          <a:blip r:embed="rId2" cstate="print"/>
          <a:srcRect/>
          <a:stretch>
            <a:fillRect/>
          </a:stretch>
        </p:blipFill>
        <p:spPr bwMode="auto">
          <a:xfrm>
            <a:off x="2228850" y="1508125"/>
            <a:ext cx="5237163" cy="534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346200" y="279400"/>
            <a:ext cx="6643688" cy="3649663"/>
          </a:xfrm>
        </p:spPr>
        <p:txBody>
          <a:bodyPr lIns="0" tIns="0" rIns="0" bIns="0" anchor="ct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smtClean="0"/>
              <a:t>Element 2 Technician Class </a:t>
            </a:r>
            <a:br>
              <a:rPr lang="en-GB" sz="3600" b="1" smtClean="0"/>
            </a:br>
            <a:r>
              <a:rPr lang="en-GB" sz="3600" b="1" smtClean="0"/>
              <a:t>Question Pool</a:t>
            </a:r>
            <a:br>
              <a:rPr lang="en-GB" sz="3600" b="1" smtClean="0"/>
            </a:br>
            <a:r>
              <a:rPr lang="en-GB" sz="3600" b="1" smtClean="0"/>
              <a:t/>
            </a:r>
            <a:br>
              <a:rPr lang="en-GB" sz="3600" b="1" smtClean="0"/>
            </a:br>
            <a:r>
              <a:rPr lang="en-GB" sz="3600" b="1" smtClean="0">
                <a:solidFill>
                  <a:srgbClr val="FF3300"/>
                </a:solidFill>
              </a:rPr>
              <a:t/>
            </a:r>
            <a:br>
              <a:rPr lang="en-GB" sz="3600" b="1" smtClean="0">
                <a:solidFill>
                  <a:srgbClr val="FF3300"/>
                </a:solidFill>
              </a:rPr>
            </a:br>
            <a:r>
              <a:rPr lang="en-GB" sz="3600" b="1" smtClean="0">
                <a:solidFill>
                  <a:srgbClr val="FF3300"/>
                </a:solidFill>
              </a:rPr>
              <a:t>T5</a:t>
            </a:r>
            <a:br>
              <a:rPr lang="en-GB" sz="3600" b="1" smtClean="0">
                <a:solidFill>
                  <a:srgbClr val="FF3300"/>
                </a:solidFill>
              </a:rPr>
            </a:br>
            <a:r>
              <a:rPr lang="en-GB" sz="2400" b="1" smtClean="0">
                <a:solidFill>
                  <a:srgbClr val="FF3300"/>
                </a:solidFill>
              </a:rPr>
              <a:t>Electrical principles, math for electronics, electronic principles, Ohm’s Law</a:t>
            </a:r>
            <a:br>
              <a:rPr lang="en-GB" sz="2400" b="1" smtClean="0">
                <a:solidFill>
                  <a:srgbClr val="FF3300"/>
                </a:solidFill>
              </a:rPr>
            </a:br>
            <a:r>
              <a:rPr lang="en-GB" sz="2400" b="1" smtClean="0">
                <a:solidFill>
                  <a:srgbClr val="FF3300"/>
                </a:solidFill>
              </a:rPr>
              <a:t>[4 Exam Questions – 4 Groups]</a:t>
            </a:r>
          </a:p>
        </p:txBody>
      </p:sp>
      <p:sp>
        <p:nvSpPr>
          <p:cNvPr id="277507" name="Text Box 3"/>
          <p:cNvSpPr txBox="1">
            <a:spLocks noChangeArrowheads="1"/>
          </p:cNvSpPr>
          <p:nvPr/>
        </p:nvSpPr>
        <p:spPr bwMode="auto">
          <a:xfrm>
            <a:off x="2306638" y="4773613"/>
            <a:ext cx="4648200" cy="1460500"/>
          </a:xfrm>
          <a:prstGeom prst="rect">
            <a:avLst/>
          </a:prstGeom>
          <a:noFill/>
          <a:ln w="9525">
            <a:noFill/>
            <a:miter lim="800000"/>
            <a:headEnd/>
            <a:tailEnd/>
          </a:ln>
          <a:effectLst/>
        </p:spPr>
        <p:txBody>
          <a:bodyPr lIns="0" tIns="0" rIns="0" bIns="0">
            <a:spAutoFit/>
          </a:bodyPr>
          <a:lstStyle/>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Valid July 1, 2010</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Through</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June 30, 2014</a:t>
            </a:r>
          </a:p>
        </p:txBody>
      </p:sp>
      <p:pic>
        <p:nvPicPr>
          <p:cNvPr id="277508" name="Picture 4" descr="2010 Tech Q&amp;A 3D cover"/>
          <p:cNvPicPr>
            <a:picLocks noChangeAspect="1" noChangeArrowheads="1"/>
          </p:cNvPicPr>
          <p:nvPr/>
        </p:nvPicPr>
        <p:blipFill>
          <a:blip r:embed="rId3" cstate="print"/>
          <a:srcRect/>
          <a:stretch>
            <a:fillRect/>
          </a:stretch>
        </p:blipFill>
        <p:spPr bwMode="auto">
          <a:xfrm>
            <a:off x="0" y="4311650"/>
            <a:ext cx="1838325" cy="2546350"/>
          </a:xfrm>
          <a:prstGeom prst="rect">
            <a:avLst/>
          </a:prstGeom>
          <a:noFill/>
          <a:ln w="9525">
            <a:noFill/>
            <a:miter lim="800000"/>
            <a:headEnd/>
            <a:tailEnd/>
          </a:ln>
        </p:spPr>
      </p:pic>
      <p:pic>
        <p:nvPicPr>
          <p:cNvPr id="277509" name="Picture 5" descr="DIAMOND_gold"/>
          <p:cNvPicPr>
            <a:picLocks noChangeAspect="1" noChangeArrowheads="1"/>
          </p:cNvPicPr>
          <p:nvPr/>
        </p:nvPicPr>
        <p:blipFill>
          <a:blip r:embed="rId4" cstate="print"/>
          <a:srcRect/>
          <a:stretch>
            <a:fillRect/>
          </a:stretch>
        </p:blipFill>
        <p:spPr bwMode="auto">
          <a:xfrm>
            <a:off x="8021638" y="4398963"/>
            <a:ext cx="1122362" cy="2459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a:ln>
            <a:miter lim="800000"/>
            <a:headEnd/>
            <a:tailEnd/>
          </a:ln>
        </p:spPr>
        <p:txBody>
          <a:bodyPr/>
          <a:lstStyle/>
          <a:p>
            <a:fld id="{5FAEC332-8883-45EA-9362-929823A693B9}" type="slidenum">
              <a:rPr lang="en-US"/>
              <a:pPr/>
              <a:t>27</a:t>
            </a:fld>
            <a:endParaRPr lang="en-US"/>
          </a:p>
        </p:txBody>
      </p:sp>
      <p:sp>
        <p:nvSpPr>
          <p:cNvPr id="29699" name="Rectangle 2"/>
          <p:cNvSpPr>
            <a:spLocks noGrp="1" noChangeArrowheads="1"/>
          </p:cNvSpPr>
          <p:nvPr>
            <p:ph type="title"/>
          </p:nvPr>
        </p:nvSpPr>
        <p:spPr>
          <a:xfrm>
            <a:off x="0" y="509588"/>
            <a:ext cx="8988425" cy="654050"/>
          </a:xfrm>
        </p:spPr>
        <p:txBody>
          <a:bodyPr/>
          <a:lstStyle/>
          <a:p>
            <a:pPr eaLnBrk="1" hangingPunct="1"/>
            <a:r>
              <a:rPr lang="en-US" sz="2600" b="1" smtClean="0">
                <a:latin typeface="Rockwell" pitchFamily="18" charset="0"/>
              </a:rPr>
              <a:t>T1E:</a:t>
            </a:r>
            <a:r>
              <a:rPr lang="en-US" sz="1600" b="1" smtClean="0">
                <a:latin typeface="Rockwell" pitchFamily="18" charset="0"/>
              </a:rPr>
              <a:t> 	</a:t>
            </a:r>
            <a:r>
              <a:rPr lang="en-US" sz="1800" b="1" smtClean="0"/>
              <a:t>Control operator and control types; control operator required, eligibility, 	designation of control operator, privileges and duties, control point, 	local, automatic and remote control, location of control operator.</a:t>
            </a:r>
          </a:p>
        </p:txBody>
      </p:sp>
      <p:sp>
        <p:nvSpPr>
          <p:cNvPr id="610307" name="Rectangle 3"/>
          <p:cNvSpPr>
            <a:spLocks noGrp="1" noChangeArrowheads="1"/>
          </p:cNvSpPr>
          <p:nvPr>
            <p:ph type="body" idx="1"/>
          </p:nvPr>
        </p:nvSpPr>
        <p:spPr>
          <a:xfrm>
            <a:off x="155575" y="1624013"/>
            <a:ext cx="8682038" cy="4762500"/>
          </a:xfrm>
        </p:spPr>
        <p:txBody>
          <a:bodyPr/>
          <a:lstStyle/>
          <a:p>
            <a:pPr lvl="1" eaLnBrk="1" hangingPunct="1"/>
            <a:r>
              <a:rPr lang="en-US" sz="1200" smtClean="0">
                <a:latin typeface="Rockwell" pitchFamily="18" charset="0"/>
              </a:rPr>
              <a:t>T1E9</a:t>
            </a:r>
            <a:r>
              <a:rPr lang="en-US" sz="2400" smtClean="0">
                <a:latin typeface="Rockwell" pitchFamily="18" charset="0"/>
              </a:rPr>
              <a:t>   </a:t>
            </a:r>
            <a:r>
              <a:rPr lang="en-US" sz="2000" smtClean="0">
                <a:latin typeface="Rockwell" pitchFamily="18" charset="0"/>
              </a:rPr>
              <a:t>Local control is the type of control being used when transmitting using a handheld radio.</a:t>
            </a:r>
          </a:p>
          <a:p>
            <a:pPr lvl="1" eaLnBrk="1" hangingPunct="1"/>
            <a:r>
              <a:rPr lang="en-US" sz="1200" smtClean="0">
                <a:latin typeface="Rockwell" pitchFamily="18" charset="0"/>
              </a:rPr>
              <a:t>T1E10</a:t>
            </a:r>
            <a:r>
              <a:rPr lang="en-US" sz="3600" smtClean="0">
                <a:latin typeface="Rockwell" pitchFamily="18" charset="0"/>
              </a:rPr>
              <a:t>  </a:t>
            </a:r>
            <a:r>
              <a:rPr lang="en-US" sz="2000" smtClean="0">
                <a:latin typeface="Rockwell" pitchFamily="18" charset="0"/>
              </a:rPr>
              <a:t>Remote control is the type of control used when the control operator is not at the station location but can indirectly manipulate the operating adjustments of a station.</a:t>
            </a:r>
          </a:p>
          <a:p>
            <a:pPr lvl="1" eaLnBrk="1" hangingPunct="1"/>
            <a:r>
              <a:rPr lang="en-US" sz="1200" smtClean="0">
                <a:latin typeface="Rockwell" pitchFamily="18" charset="0"/>
              </a:rPr>
              <a:t>T1E11</a:t>
            </a:r>
            <a:r>
              <a:rPr lang="en-US" sz="3600" smtClean="0">
                <a:latin typeface="Rockwell" pitchFamily="18" charset="0"/>
              </a:rPr>
              <a:t>  </a:t>
            </a:r>
            <a:r>
              <a:rPr lang="en-US" sz="2000" smtClean="0">
                <a:latin typeface="Rockwell" pitchFamily="18" charset="0"/>
              </a:rPr>
              <a:t>The FCC presumes the station licensee to be the control operator of an amateur station unless documentation to the contrary is in the station records.</a:t>
            </a:r>
          </a:p>
          <a:p>
            <a:pPr lvl="3" eaLnBrk="1" hangingPunct="1"/>
            <a:endParaRPr lang="en-US" sz="1800" smtClean="0">
              <a:solidFill>
                <a:srgbClr val="FF0000"/>
              </a:solidFill>
              <a:latin typeface="Rockwell" pitchFamily="18" charset="0"/>
            </a:endParaRPr>
          </a:p>
          <a:p>
            <a:pPr lvl="3" eaLnBrk="1" hangingPunct="1"/>
            <a:r>
              <a:rPr lang="en-US" sz="1800" smtClean="0">
                <a:solidFill>
                  <a:srgbClr val="FF0000"/>
                </a:solidFill>
                <a:latin typeface="Rockwell" pitchFamily="18" charset="0"/>
              </a:rPr>
              <a:t>Another licensee runs your gear, log who it was.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10307">
                                            <p:txEl>
                                              <p:pRg st="0" end="0"/>
                                            </p:txEl>
                                          </p:spTgt>
                                        </p:tgtEl>
                                        <p:attrNameLst>
                                          <p:attrName>style.visibility</p:attrName>
                                        </p:attrNameLst>
                                      </p:cBhvr>
                                      <p:to>
                                        <p:strVal val="visible"/>
                                      </p:to>
                                    </p:set>
                                    <p:animEffect transition="in" filter="wipe(up)">
                                      <p:cBhvr>
                                        <p:cTn id="7" dur="500"/>
                                        <p:tgtEl>
                                          <p:spTgt spid="6103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10307">
                                            <p:txEl>
                                              <p:pRg st="1" end="1"/>
                                            </p:txEl>
                                          </p:spTgt>
                                        </p:tgtEl>
                                        <p:attrNameLst>
                                          <p:attrName>style.visibility</p:attrName>
                                        </p:attrNameLst>
                                      </p:cBhvr>
                                      <p:to>
                                        <p:strVal val="visible"/>
                                      </p:to>
                                    </p:set>
                                    <p:animEffect transition="in" filter="wipe(left)">
                                      <p:cBhvr>
                                        <p:cTn id="12" dur="500"/>
                                        <p:tgtEl>
                                          <p:spTgt spid="6103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10307">
                                            <p:txEl>
                                              <p:pRg st="2" end="2"/>
                                            </p:txEl>
                                          </p:spTgt>
                                        </p:tgtEl>
                                        <p:attrNameLst>
                                          <p:attrName>style.visibility</p:attrName>
                                        </p:attrNameLst>
                                      </p:cBhvr>
                                      <p:to>
                                        <p:strVal val="visible"/>
                                      </p:to>
                                    </p:set>
                                    <p:animEffect transition="in" filter="wipe(left)">
                                      <p:cBhvr>
                                        <p:cTn id="17" dur="500"/>
                                        <p:tgtEl>
                                          <p:spTgt spid="6103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10307">
                                            <p:txEl>
                                              <p:pRg st="4" end="4"/>
                                            </p:txEl>
                                          </p:spTgt>
                                        </p:tgtEl>
                                        <p:attrNameLst>
                                          <p:attrName>style.visibility</p:attrName>
                                        </p:attrNameLst>
                                      </p:cBhvr>
                                      <p:to>
                                        <p:strVal val="visible"/>
                                      </p:to>
                                    </p:set>
                                    <p:animEffect transition="in" filter="wipe(down)">
                                      <p:cBhvr>
                                        <p:cTn id="22" dur="500"/>
                                        <p:tgtEl>
                                          <p:spTgt spid="6103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5"/>
          <p:cNvSpPr>
            <a:spLocks noGrp="1"/>
          </p:cNvSpPr>
          <p:nvPr>
            <p:ph type="sldNum" sz="quarter" idx="12"/>
          </p:nvPr>
        </p:nvSpPr>
        <p:spPr>
          <a:noFill/>
          <a:ln>
            <a:miter lim="800000"/>
            <a:headEnd/>
            <a:tailEnd/>
          </a:ln>
        </p:spPr>
        <p:txBody>
          <a:bodyPr/>
          <a:lstStyle/>
          <a:p>
            <a:fld id="{D71331EC-D41B-4183-ADD6-7CCBFE9AE1CE}" type="slidenum">
              <a:rPr lang="en-US"/>
              <a:pPr/>
              <a:t>270</a:t>
            </a:fld>
            <a:endParaRPr lang="en-US"/>
          </a:p>
        </p:txBody>
      </p:sp>
      <p:sp>
        <p:nvSpPr>
          <p:cNvPr id="278531"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T5A01		</a:t>
            </a:r>
            <a:r>
              <a:rPr lang="en-US" sz="2800" smtClean="0">
                <a:latin typeface="Rockwell" pitchFamily="18" charset="0"/>
              </a:rPr>
              <a:t>Electrical current is measured in which of 		the following units?</a:t>
            </a:r>
            <a:endParaRPr lang="en-US" smtClean="0"/>
          </a:p>
        </p:txBody>
      </p:sp>
      <p:sp>
        <p:nvSpPr>
          <p:cNvPr id="143257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Volts</a:t>
            </a:r>
          </a:p>
          <a:p>
            <a:pPr marL="995363" lvl="1" indent="-533400" eaLnBrk="1" hangingPunct="1">
              <a:buFontTx/>
              <a:buAutoNum type="alphaUcPeriod"/>
            </a:pPr>
            <a:r>
              <a:rPr lang="en-US" smtClean="0">
                <a:latin typeface="Rockwell" pitchFamily="18" charset="0"/>
              </a:rPr>
              <a:t>Watts</a:t>
            </a:r>
          </a:p>
          <a:p>
            <a:pPr marL="995363" lvl="1" indent="-533400" eaLnBrk="1" hangingPunct="1">
              <a:buFontTx/>
              <a:buAutoNum type="alphaUcPeriod"/>
            </a:pPr>
            <a:r>
              <a:rPr lang="en-US" smtClean="0">
                <a:latin typeface="Rockwell" pitchFamily="18" charset="0"/>
              </a:rPr>
              <a:t>Ohms</a:t>
            </a:r>
          </a:p>
          <a:p>
            <a:pPr marL="995363" lvl="1" indent="-533400" eaLnBrk="1" hangingPunct="1">
              <a:buFontTx/>
              <a:buAutoNum type="alphaUcPeriod"/>
            </a:pPr>
            <a:r>
              <a:rPr lang="en-US" smtClean="0">
                <a:latin typeface="Rockwell" pitchFamily="18" charset="0"/>
              </a:rPr>
              <a:t>Amperes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3257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3257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Number Placeholder 5"/>
          <p:cNvSpPr>
            <a:spLocks noGrp="1"/>
          </p:cNvSpPr>
          <p:nvPr>
            <p:ph type="sldNum" sz="quarter" idx="12"/>
          </p:nvPr>
        </p:nvSpPr>
        <p:spPr>
          <a:noFill/>
          <a:ln>
            <a:miter lim="800000"/>
            <a:headEnd/>
            <a:tailEnd/>
          </a:ln>
        </p:spPr>
        <p:txBody>
          <a:bodyPr/>
          <a:lstStyle/>
          <a:p>
            <a:fld id="{ABE03D3B-BF94-40DB-AAB1-DAF42BA944D8}" type="slidenum">
              <a:rPr lang="en-US"/>
              <a:pPr/>
              <a:t>271</a:t>
            </a:fld>
            <a:endParaRPr lang="en-US"/>
          </a:p>
        </p:txBody>
      </p:sp>
      <p:sp>
        <p:nvSpPr>
          <p:cNvPr id="279555"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T5A02		</a:t>
            </a:r>
            <a:r>
              <a:rPr lang="en-US" sz="2800" smtClean="0">
                <a:latin typeface="Rockwell" pitchFamily="18" charset="0"/>
              </a:rPr>
              <a:t>Electrical power is measured in which of 		the following units?</a:t>
            </a:r>
            <a:endParaRPr lang="en-US" sz="3600" smtClean="0"/>
          </a:p>
        </p:txBody>
      </p:sp>
      <p:sp>
        <p:nvSpPr>
          <p:cNvPr id="143360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Volts</a:t>
            </a:r>
          </a:p>
          <a:p>
            <a:pPr marL="995363" lvl="1" indent="-533400" eaLnBrk="1" hangingPunct="1">
              <a:buFontTx/>
              <a:buAutoNum type="alphaUcPeriod"/>
            </a:pPr>
            <a:r>
              <a:rPr lang="en-US" smtClean="0">
                <a:latin typeface="Rockwell" pitchFamily="18" charset="0"/>
              </a:rPr>
              <a:t>Watts</a:t>
            </a:r>
          </a:p>
          <a:p>
            <a:pPr marL="995363" lvl="1" indent="-533400" eaLnBrk="1" hangingPunct="1">
              <a:buFontTx/>
              <a:buAutoNum type="alphaUcPeriod"/>
            </a:pPr>
            <a:r>
              <a:rPr lang="en-US" smtClean="0">
                <a:latin typeface="Rockwell" pitchFamily="18" charset="0"/>
              </a:rPr>
              <a:t>Ohms</a:t>
            </a:r>
          </a:p>
          <a:p>
            <a:pPr marL="995363" lvl="1" indent="-533400" eaLnBrk="1" hangingPunct="1">
              <a:buFontTx/>
              <a:buAutoNum type="alphaUcPeriod"/>
            </a:pPr>
            <a:r>
              <a:rPr lang="en-US" smtClean="0">
                <a:latin typeface="Rockwell" pitchFamily="18" charset="0"/>
              </a:rPr>
              <a:t>Amperes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3360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3360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Number Placeholder 5"/>
          <p:cNvSpPr>
            <a:spLocks noGrp="1"/>
          </p:cNvSpPr>
          <p:nvPr>
            <p:ph type="sldNum" sz="quarter" idx="12"/>
          </p:nvPr>
        </p:nvSpPr>
        <p:spPr>
          <a:noFill/>
          <a:ln>
            <a:miter lim="800000"/>
            <a:headEnd/>
            <a:tailEnd/>
          </a:ln>
        </p:spPr>
        <p:txBody>
          <a:bodyPr/>
          <a:lstStyle/>
          <a:p>
            <a:fld id="{5A65DA6D-823A-4140-8415-5DFC19C4CF9D}" type="slidenum">
              <a:rPr lang="en-US"/>
              <a:pPr/>
              <a:t>272</a:t>
            </a:fld>
            <a:endParaRPr lang="en-US"/>
          </a:p>
        </p:txBody>
      </p:sp>
      <p:sp>
        <p:nvSpPr>
          <p:cNvPr id="280579"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T5A03		</a:t>
            </a:r>
            <a:r>
              <a:rPr lang="en-US" sz="2800" smtClean="0">
                <a:latin typeface="Rockwell" pitchFamily="18" charset="0"/>
              </a:rPr>
              <a:t>What is the name for the flow of electrons in 		an electric circuit?</a:t>
            </a:r>
            <a:endParaRPr lang="en-US" smtClean="0"/>
          </a:p>
        </p:txBody>
      </p:sp>
      <p:sp>
        <p:nvSpPr>
          <p:cNvPr id="143462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Voltage</a:t>
            </a:r>
          </a:p>
          <a:p>
            <a:pPr marL="995363" lvl="1" indent="-533400" eaLnBrk="1" hangingPunct="1">
              <a:buFontTx/>
              <a:buAutoNum type="alphaUcPeriod"/>
            </a:pPr>
            <a:r>
              <a:rPr lang="en-US" smtClean="0">
                <a:latin typeface="Rockwell" pitchFamily="18" charset="0"/>
              </a:rPr>
              <a:t>Resistance</a:t>
            </a:r>
          </a:p>
          <a:p>
            <a:pPr marL="995363" lvl="1" indent="-533400" eaLnBrk="1" hangingPunct="1">
              <a:buFontTx/>
              <a:buAutoNum type="alphaUcPeriod"/>
            </a:pPr>
            <a:r>
              <a:rPr lang="en-US" smtClean="0">
                <a:latin typeface="Rockwell" pitchFamily="18" charset="0"/>
              </a:rPr>
              <a:t>Capacitance</a:t>
            </a:r>
          </a:p>
          <a:p>
            <a:pPr marL="995363" lvl="1" indent="-533400" eaLnBrk="1" hangingPunct="1">
              <a:buFontTx/>
              <a:buAutoNum type="alphaUcPeriod"/>
            </a:pPr>
            <a:r>
              <a:rPr lang="en-US" smtClean="0">
                <a:latin typeface="Rockwell" pitchFamily="18" charset="0"/>
              </a:rPr>
              <a:t>Current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3462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3462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Number Placeholder 5"/>
          <p:cNvSpPr>
            <a:spLocks noGrp="1"/>
          </p:cNvSpPr>
          <p:nvPr>
            <p:ph type="sldNum" sz="quarter" idx="12"/>
          </p:nvPr>
        </p:nvSpPr>
        <p:spPr>
          <a:noFill/>
          <a:ln>
            <a:miter lim="800000"/>
            <a:headEnd/>
            <a:tailEnd/>
          </a:ln>
        </p:spPr>
        <p:txBody>
          <a:bodyPr/>
          <a:lstStyle/>
          <a:p>
            <a:fld id="{9BE2E1F4-C744-44C5-97AB-61C86FC57249}" type="slidenum">
              <a:rPr lang="en-US"/>
              <a:pPr/>
              <a:t>273</a:t>
            </a:fld>
            <a:endParaRPr lang="en-US"/>
          </a:p>
        </p:txBody>
      </p:sp>
      <p:sp>
        <p:nvSpPr>
          <p:cNvPr id="281603"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T5A04		</a:t>
            </a:r>
            <a:r>
              <a:rPr lang="en-US" sz="2800" smtClean="0">
                <a:latin typeface="Rockwell" pitchFamily="18" charset="0"/>
              </a:rPr>
              <a:t>What is the name for a current that flows 		only in one direction?</a:t>
            </a:r>
            <a:endParaRPr lang="en-US" sz="3600" smtClean="0"/>
          </a:p>
        </p:txBody>
      </p:sp>
      <p:sp>
        <p:nvSpPr>
          <p:cNvPr id="143565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Alternating current</a:t>
            </a:r>
          </a:p>
          <a:p>
            <a:pPr marL="995363" lvl="1" indent="-533400" eaLnBrk="1" hangingPunct="1">
              <a:buFontTx/>
              <a:buAutoNum type="alphaUcPeriod"/>
            </a:pPr>
            <a:r>
              <a:rPr lang="en-US" smtClean="0">
                <a:latin typeface="Rockwell" pitchFamily="18" charset="0"/>
              </a:rPr>
              <a:t>Direct current</a:t>
            </a:r>
          </a:p>
          <a:p>
            <a:pPr marL="995363" lvl="1" indent="-533400" eaLnBrk="1" hangingPunct="1">
              <a:buFontTx/>
              <a:buAutoNum type="alphaUcPeriod"/>
            </a:pPr>
            <a:r>
              <a:rPr lang="en-US" smtClean="0">
                <a:latin typeface="Rockwell" pitchFamily="18" charset="0"/>
              </a:rPr>
              <a:t>Normal current</a:t>
            </a:r>
          </a:p>
          <a:p>
            <a:pPr marL="995363" lvl="1" indent="-533400" eaLnBrk="1" hangingPunct="1">
              <a:buFontTx/>
              <a:buAutoNum type="alphaUcPeriod"/>
            </a:pPr>
            <a:r>
              <a:rPr lang="en-US" smtClean="0">
                <a:latin typeface="Rockwell" pitchFamily="18" charset="0"/>
              </a:rPr>
              <a:t>Smooth current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3565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3565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Number Placeholder 5"/>
          <p:cNvSpPr>
            <a:spLocks noGrp="1"/>
          </p:cNvSpPr>
          <p:nvPr>
            <p:ph type="sldNum" sz="quarter" idx="12"/>
          </p:nvPr>
        </p:nvSpPr>
        <p:spPr>
          <a:noFill/>
          <a:ln>
            <a:miter lim="800000"/>
            <a:headEnd/>
            <a:tailEnd/>
          </a:ln>
        </p:spPr>
        <p:txBody>
          <a:bodyPr/>
          <a:lstStyle/>
          <a:p>
            <a:fld id="{BADA6B04-4290-41F3-8EAD-F6A14B88C30C}" type="slidenum">
              <a:rPr lang="en-US"/>
              <a:pPr/>
              <a:t>274</a:t>
            </a:fld>
            <a:endParaRPr lang="en-US"/>
          </a:p>
        </p:txBody>
      </p:sp>
      <p:sp>
        <p:nvSpPr>
          <p:cNvPr id="282627"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T5A05		</a:t>
            </a:r>
            <a:r>
              <a:rPr lang="en-US" sz="2800" smtClean="0">
                <a:latin typeface="Rockwell" pitchFamily="18" charset="0"/>
              </a:rPr>
              <a:t>What is the electrical term for the 			electromotive force (EMF) that causes 			electron flow?</a:t>
            </a:r>
            <a:endParaRPr lang="en-US" smtClean="0"/>
          </a:p>
        </p:txBody>
      </p:sp>
      <p:sp>
        <p:nvSpPr>
          <p:cNvPr id="143667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Voltage</a:t>
            </a:r>
          </a:p>
          <a:p>
            <a:pPr marL="995363" lvl="1" indent="-533400" eaLnBrk="1" hangingPunct="1">
              <a:buFontTx/>
              <a:buAutoNum type="alphaUcPeriod"/>
            </a:pPr>
            <a:r>
              <a:rPr lang="en-US" smtClean="0">
                <a:latin typeface="Rockwell" pitchFamily="18" charset="0"/>
              </a:rPr>
              <a:t>Ampere-hours</a:t>
            </a:r>
          </a:p>
          <a:p>
            <a:pPr marL="995363" lvl="1" indent="-533400" eaLnBrk="1" hangingPunct="1">
              <a:buFontTx/>
              <a:buAutoNum type="alphaUcPeriod"/>
            </a:pPr>
            <a:r>
              <a:rPr lang="en-US" smtClean="0">
                <a:latin typeface="Rockwell" pitchFamily="18" charset="0"/>
              </a:rPr>
              <a:t>Capacitance</a:t>
            </a:r>
          </a:p>
          <a:p>
            <a:pPr marL="995363" lvl="1" indent="-533400" eaLnBrk="1" hangingPunct="1">
              <a:buFontTx/>
              <a:buAutoNum type="alphaUcPeriod"/>
            </a:pPr>
            <a:r>
              <a:rPr lang="en-US" smtClean="0">
                <a:latin typeface="Rockwell" pitchFamily="18" charset="0"/>
              </a:rPr>
              <a:t>Inductance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3667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3667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Number Placeholder 5"/>
          <p:cNvSpPr>
            <a:spLocks noGrp="1"/>
          </p:cNvSpPr>
          <p:nvPr>
            <p:ph type="sldNum" sz="quarter" idx="12"/>
          </p:nvPr>
        </p:nvSpPr>
        <p:spPr>
          <a:noFill/>
          <a:ln>
            <a:miter lim="800000"/>
            <a:headEnd/>
            <a:tailEnd/>
          </a:ln>
        </p:spPr>
        <p:txBody>
          <a:bodyPr/>
          <a:lstStyle/>
          <a:p>
            <a:fld id="{F3F6D1C3-94D2-48CB-939B-1429D2726F84}" type="slidenum">
              <a:rPr lang="en-US"/>
              <a:pPr/>
              <a:t>275</a:t>
            </a:fld>
            <a:endParaRPr lang="en-US"/>
          </a:p>
        </p:txBody>
      </p:sp>
      <p:sp>
        <p:nvSpPr>
          <p:cNvPr id="283651"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T5A06		</a:t>
            </a:r>
            <a:r>
              <a:rPr lang="en-US" sz="2800" smtClean="0">
                <a:latin typeface="Rockwell" pitchFamily="18" charset="0"/>
              </a:rPr>
              <a:t>How much voltage does a mobile 			transceiver usually require?</a:t>
            </a:r>
            <a:endParaRPr lang="en-US" smtClean="0"/>
          </a:p>
        </p:txBody>
      </p:sp>
      <p:sp>
        <p:nvSpPr>
          <p:cNvPr id="143769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About 12 volts</a:t>
            </a:r>
          </a:p>
          <a:p>
            <a:pPr marL="995363" lvl="1" indent="-533400" eaLnBrk="1" hangingPunct="1">
              <a:buFontTx/>
              <a:buAutoNum type="alphaUcPeriod"/>
            </a:pPr>
            <a:r>
              <a:rPr lang="en-US" smtClean="0">
                <a:latin typeface="Rockwell" pitchFamily="18" charset="0"/>
              </a:rPr>
              <a:t>About 30 volts</a:t>
            </a:r>
          </a:p>
          <a:p>
            <a:pPr marL="995363" lvl="1" indent="-533400" eaLnBrk="1" hangingPunct="1">
              <a:buFontTx/>
              <a:buAutoNum type="alphaUcPeriod"/>
            </a:pPr>
            <a:r>
              <a:rPr lang="en-US" smtClean="0">
                <a:latin typeface="Rockwell" pitchFamily="18" charset="0"/>
              </a:rPr>
              <a:t>About 120 volts</a:t>
            </a:r>
          </a:p>
          <a:p>
            <a:pPr marL="995363" lvl="1" indent="-533400" eaLnBrk="1" hangingPunct="1">
              <a:buFontTx/>
              <a:buAutoNum type="alphaUcPeriod"/>
            </a:pPr>
            <a:r>
              <a:rPr lang="en-US" smtClean="0">
                <a:latin typeface="Rockwell" pitchFamily="18" charset="0"/>
              </a:rPr>
              <a:t>About 240 volts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3769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3769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Number Placeholder 5"/>
          <p:cNvSpPr>
            <a:spLocks noGrp="1"/>
          </p:cNvSpPr>
          <p:nvPr>
            <p:ph type="sldNum" sz="quarter" idx="12"/>
          </p:nvPr>
        </p:nvSpPr>
        <p:spPr>
          <a:noFill/>
          <a:ln>
            <a:miter lim="800000"/>
            <a:headEnd/>
            <a:tailEnd/>
          </a:ln>
        </p:spPr>
        <p:txBody>
          <a:bodyPr/>
          <a:lstStyle/>
          <a:p>
            <a:fld id="{CFDEF0E1-8703-493F-8638-1E0137BFA455}" type="slidenum">
              <a:rPr lang="en-US"/>
              <a:pPr/>
              <a:t>276</a:t>
            </a:fld>
            <a:endParaRPr lang="en-US"/>
          </a:p>
        </p:txBody>
      </p:sp>
      <p:sp>
        <p:nvSpPr>
          <p:cNvPr id="284675"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T5A07		</a:t>
            </a:r>
            <a:r>
              <a:rPr lang="en-US" sz="2800" smtClean="0">
                <a:latin typeface="Rockwell" pitchFamily="18" charset="0"/>
              </a:rPr>
              <a:t>Which of the following is a good electrical 		conductor?</a:t>
            </a:r>
            <a:endParaRPr lang="en-US" smtClean="0"/>
          </a:p>
        </p:txBody>
      </p:sp>
      <p:sp>
        <p:nvSpPr>
          <p:cNvPr id="143872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Glass</a:t>
            </a:r>
          </a:p>
          <a:p>
            <a:pPr marL="995363" lvl="1" indent="-533400" eaLnBrk="1" hangingPunct="1">
              <a:buFontTx/>
              <a:buAutoNum type="alphaUcPeriod"/>
            </a:pPr>
            <a:r>
              <a:rPr lang="en-US" smtClean="0">
                <a:latin typeface="Rockwell" pitchFamily="18" charset="0"/>
              </a:rPr>
              <a:t>Wood</a:t>
            </a:r>
          </a:p>
          <a:p>
            <a:pPr marL="995363" lvl="1" indent="-533400" eaLnBrk="1" hangingPunct="1">
              <a:buFontTx/>
              <a:buAutoNum type="alphaUcPeriod"/>
            </a:pPr>
            <a:r>
              <a:rPr lang="en-US" smtClean="0">
                <a:latin typeface="Rockwell" pitchFamily="18" charset="0"/>
              </a:rPr>
              <a:t>Copper</a:t>
            </a:r>
          </a:p>
          <a:p>
            <a:pPr marL="995363" lvl="1" indent="-533400" eaLnBrk="1" hangingPunct="1">
              <a:buFontTx/>
              <a:buAutoNum type="alphaUcPeriod"/>
            </a:pPr>
            <a:r>
              <a:rPr lang="en-US" smtClean="0">
                <a:latin typeface="Rockwell" pitchFamily="18" charset="0"/>
              </a:rPr>
              <a:t>Rubber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3872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3872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Number Placeholder 5"/>
          <p:cNvSpPr>
            <a:spLocks noGrp="1"/>
          </p:cNvSpPr>
          <p:nvPr>
            <p:ph type="sldNum" sz="quarter" idx="12"/>
          </p:nvPr>
        </p:nvSpPr>
        <p:spPr>
          <a:noFill/>
          <a:ln>
            <a:miter lim="800000"/>
            <a:headEnd/>
            <a:tailEnd/>
          </a:ln>
        </p:spPr>
        <p:txBody>
          <a:bodyPr/>
          <a:lstStyle/>
          <a:p>
            <a:fld id="{49CAFC95-29AD-416E-8DFA-8D2C6E40A177}" type="slidenum">
              <a:rPr lang="en-US"/>
              <a:pPr/>
              <a:t>277</a:t>
            </a:fld>
            <a:endParaRPr lang="en-US"/>
          </a:p>
        </p:txBody>
      </p:sp>
      <p:sp>
        <p:nvSpPr>
          <p:cNvPr id="285699"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T5A08		</a:t>
            </a:r>
            <a:r>
              <a:rPr lang="en-US" sz="2800" smtClean="0">
                <a:latin typeface="Rockwell" pitchFamily="18" charset="0"/>
              </a:rPr>
              <a:t>Which of the following is a good electrical 		insulator?</a:t>
            </a:r>
          </a:p>
        </p:txBody>
      </p:sp>
      <p:sp>
        <p:nvSpPr>
          <p:cNvPr id="143974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Copper</a:t>
            </a:r>
          </a:p>
          <a:p>
            <a:pPr marL="995363" lvl="1" indent="-533400" eaLnBrk="1" hangingPunct="1">
              <a:buFontTx/>
              <a:buAutoNum type="alphaUcPeriod"/>
            </a:pPr>
            <a:r>
              <a:rPr lang="en-US" smtClean="0">
                <a:latin typeface="Rockwell" pitchFamily="18" charset="0"/>
              </a:rPr>
              <a:t>Glass</a:t>
            </a:r>
          </a:p>
          <a:p>
            <a:pPr marL="995363" lvl="1" indent="-533400" eaLnBrk="1" hangingPunct="1">
              <a:buFontTx/>
              <a:buAutoNum type="alphaUcPeriod"/>
            </a:pPr>
            <a:r>
              <a:rPr lang="en-US" smtClean="0">
                <a:latin typeface="Rockwell" pitchFamily="18" charset="0"/>
              </a:rPr>
              <a:t>Aluminum</a:t>
            </a:r>
          </a:p>
          <a:p>
            <a:pPr marL="995363" lvl="1" indent="-533400" eaLnBrk="1" hangingPunct="1">
              <a:buFontTx/>
              <a:buAutoNum type="alphaUcPeriod"/>
            </a:pPr>
            <a:r>
              <a:rPr lang="en-US" smtClean="0">
                <a:latin typeface="Rockwell" pitchFamily="18" charset="0"/>
              </a:rPr>
              <a:t>Mercury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3974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3974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Number Placeholder 5"/>
          <p:cNvSpPr>
            <a:spLocks noGrp="1"/>
          </p:cNvSpPr>
          <p:nvPr>
            <p:ph type="sldNum" sz="quarter" idx="12"/>
          </p:nvPr>
        </p:nvSpPr>
        <p:spPr>
          <a:noFill/>
          <a:ln>
            <a:miter lim="800000"/>
            <a:headEnd/>
            <a:tailEnd/>
          </a:ln>
        </p:spPr>
        <p:txBody>
          <a:bodyPr/>
          <a:lstStyle/>
          <a:p>
            <a:fld id="{1BF695A5-3B94-436F-B93C-52C9EC726E21}" type="slidenum">
              <a:rPr lang="en-US"/>
              <a:pPr/>
              <a:t>278</a:t>
            </a:fld>
            <a:endParaRPr lang="en-US"/>
          </a:p>
        </p:txBody>
      </p:sp>
      <p:sp>
        <p:nvSpPr>
          <p:cNvPr id="286723"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T5A09		</a:t>
            </a:r>
            <a:r>
              <a:rPr lang="en-US" sz="2800" smtClean="0">
                <a:latin typeface="Rockwell" pitchFamily="18" charset="0"/>
              </a:rPr>
              <a:t>What is the name for a current that reverses 		direction on a regular basis?</a:t>
            </a:r>
          </a:p>
        </p:txBody>
      </p:sp>
      <p:sp>
        <p:nvSpPr>
          <p:cNvPr id="144077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Alternating current</a:t>
            </a:r>
          </a:p>
          <a:p>
            <a:pPr marL="995363" lvl="1" indent="-533400" eaLnBrk="1" hangingPunct="1">
              <a:buFontTx/>
              <a:buAutoNum type="alphaUcPeriod"/>
            </a:pPr>
            <a:r>
              <a:rPr lang="en-US" smtClean="0">
                <a:latin typeface="Rockwell" pitchFamily="18" charset="0"/>
              </a:rPr>
              <a:t>Direct current</a:t>
            </a:r>
          </a:p>
          <a:p>
            <a:pPr marL="995363" lvl="1" indent="-533400" eaLnBrk="1" hangingPunct="1">
              <a:buFontTx/>
              <a:buAutoNum type="alphaUcPeriod"/>
            </a:pPr>
            <a:r>
              <a:rPr lang="en-US" smtClean="0">
                <a:latin typeface="Rockwell" pitchFamily="18" charset="0"/>
              </a:rPr>
              <a:t>Circular current</a:t>
            </a:r>
          </a:p>
          <a:p>
            <a:pPr marL="995363" lvl="1" indent="-533400" eaLnBrk="1" hangingPunct="1">
              <a:buFontTx/>
              <a:buAutoNum type="alphaUcPeriod"/>
            </a:pPr>
            <a:r>
              <a:rPr lang="en-US" smtClean="0">
                <a:latin typeface="Rockwell" pitchFamily="18" charset="0"/>
              </a:rPr>
              <a:t>Vertical current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4077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4077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Number Placeholder 5"/>
          <p:cNvSpPr>
            <a:spLocks noGrp="1"/>
          </p:cNvSpPr>
          <p:nvPr>
            <p:ph type="sldNum" sz="quarter" idx="12"/>
          </p:nvPr>
        </p:nvSpPr>
        <p:spPr>
          <a:noFill/>
          <a:ln>
            <a:miter lim="800000"/>
            <a:headEnd/>
            <a:tailEnd/>
          </a:ln>
        </p:spPr>
        <p:txBody>
          <a:bodyPr/>
          <a:lstStyle/>
          <a:p>
            <a:fld id="{06C4B4F3-3501-4BD5-BA87-CD83ABC04630}" type="slidenum">
              <a:rPr lang="en-US"/>
              <a:pPr/>
              <a:t>279</a:t>
            </a:fld>
            <a:endParaRPr lang="en-US"/>
          </a:p>
        </p:txBody>
      </p:sp>
      <p:sp>
        <p:nvSpPr>
          <p:cNvPr id="287747"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T5A10		</a:t>
            </a:r>
            <a:r>
              <a:rPr lang="en-US" sz="2800" smtClean="0">
                <a:latin typeface="Rockwell" pitchFamily="18" charset="0"/>
              </a:rPr>
              <a:t>Which term describes the rate at which 		electrical energy is used?</a:t>
            </a:r>
          </a:p>
        </p:txBody>
      </p:sp>
      <p:sp>
        <p:nvSpPr>
          <p:cNvPr id="144179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Resistance</a:t>
            </a:r>
          </a:p>
          <a:p>
            <a:pPr marL="995363" lvl="1" indent="-533400" eaLnBrk="1" hangingPunct="1">
              <a:buFontTx/>
              <a:buAutoNum type="alphaUcPeriod"/>
            </a:pPr>
            <a:r>
              <a:rPr lang="en-US" smtClean="0">
                <a:latin typeface="Rockwell" pitchFamily="18" charset="0"/>
              </a:rPr>
              <a:t>Current</a:t>
            </a:r>
          </a:p>
          <a:p>
            <a:pPr marL="995363" lvl="1" indent="-533400" eaLnBrk="1" hangingPunct="1">
              <a:buFontTx/>
              <a:buAutoNum type="alphaUcPeriod"/>
            </a:pPr>
            <a:r>
              <a:rPr lang="en-US" smtClean="0">
                <a:latin typeface="Rockwell" pitchFamily="18" charset="0"/>
              </a:rPr>
              <a:t>Power</a:t>
            </a:r>
          </a:p>
          <a:p>
            <a:pPr marL="995363" lvl="1" indent="-533400" eaLnBrk="1" hangingPunct="1">
              <a:buFontTx/>
              <a:buAutoNum type="alphaUcPeriod"/>
            </a:pPr>
            <a:r>
              <a:rPr lang="en-US" smtClean="0">
                <a:latin typeface="Rockwell" pitchFamily="18" charset="0"/>
              </a:rPr>
              <a:t>Voltage</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4179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4179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a:ln>
            <a:miter lim="800000"/>
            <a:headEnd/>
            <a:tailEnd/>
          </a:ln>
        </p:spPr>
        <p:txBody>
          <a:bodyPr/>
          <a:lstStyle/>
          <a:p>
            <a:fld id="{66B3A4A6-9509-4F0C-B9D8-BB2BF1072A78}" type="slidenum">
              <a:rPr lang="en-US"/>
              <a:pPr/>
              <a:t>28</a:t>
            </a:fld>
            <a:endParaRPr lang="en-US"/>
          </a:p>
        </p:txBody>
      </p:sp>
      <p:sp>
        <p:nvSpPr>
          <p:cNvPr id="30723" name="Rectangle 2"/>
          <p:cNvSpPr>
            <a:spLocks noGrp="1" noChangeArrowheads="1"/>
          </p:cNvSpPr>
          <p:nvPr>
            <p:ph type="title"/>
          </p:nvPr>
        </p:nvSpPr>
        <p:spPr>
          <a:xfrm>
            <a:off x="347663" y="1163638"/>
            <a:ext cx="8604250" cy="654050"/>
          </a:xfrm>
        </p:spPr>
        <p:txBody>
          <a:bodyPr/>
          <a:lstStyle/>
          <a:p>
            <a:pPr eaLnBrk="1" hangingPunct="1"/>
            <a:r>
              <a:rPr lang="en-US" sz="2600" b="1" smtClean="0">
                <a:latin typeface="Rockwell" pitchFamily="18" charset="0"/>
              </a:rPr>
              <a:t>T1F:  </a:t>
            </a:r>
            <a:r>
              <a:rPr lang="en-US" sz="1600" b="1" smtClean="0"/>
              <a:t>Station identification and operation standards; special operations for 	repeaters and auxiliary stations, third party communications, club stations, 	station security, FCC inspection.</a:t>
            </a:r>
            <a:r>
              <a:rPr lang="en-US" b="1" smtClean="0"/>
              <a:t/>
            </a:r>
            <a:br>
              <a:rPr lang="en-US" b="1" smtClean="0"/>
            </a:br>
            <a:endParaRPr lang="en-US" b="1" smtClean="0"/>
          </a:p>
        </p:txBody>
      </p:sp>
      <p:sp>
        <p:nvSpPr>
          <p:cNvPr id="495619" name="Rectangle 3"/>
          <p:cNvSpPr>
            <a:spLocks noGrp="1" noChangeArrowheads="1"/>
          </p:cNvSpPr>
          <p:nvPr>
            <p:ph type="body" idx="1"/>
          </p:nvPr>
        </p:nvSpPr>
        <p:spPr>
          <a:xfrm>
            <a:off x="117475" y="1508125"/>
            <a:ext cx="8682038" cy="5349875"/>
          </a:xfrm>
        </p:spPr>
        <p:txBody>
          <a:bodyPr/>
          <a:lstStyle/>
          <a:p>
            <a:pPr lvl="1" eaLnBrk="1" hangingPunct="1">
              <a:lnSpc>
                <a:spcPct val="80000"/>
              </a:lnSpc>
            </a:pPr>
            <a:r>
              <a:rPr lang="en-US" sz="1200" smtClean="0">
                <a:latin typeface="Rockwell" pitchFamily="18" charset="0"/>
              </a:rPr>
              <a:t>T1F1  </a:t>
            </a:r>
            <a:r>
              <a:rPr lang="en-US" sz="900" smtClean="0">
                <a:latin typeface="Rockwell" pitchFamily="18" charset="0"/>
              </a:rPr>
              <a:t> </a:t>
            </a:r>
            <a:r>
              <a:rPr lang="en-US" sz="2000" smtClean="0">
                <a:latin typeface="Rockwell" pitchFamily="18" charset="0"/>
              </a:rPr>
              <a:t>The type of identification being used when identifying a station on the air as “Race Headquarters” is a Tactical call.</a:t>
            </a:r>
          </a:p>
          <a:p>
            <a:pPr lvl="1" eaLnBrk="1" hangingPunct="1">
              <a:lnSpc>
                <a:spcPct val="80000"/>
              </a:lnSpc>
            </a:pPr>
            <a:endParaRPr lang="en-US" sz="900" smtClean="0">
              <a:latin typeface="Rockwell" pitchFamily="18" charset="0"/>
            </a:endParaRPr>
          </a:p>
          <a:p>
            <a:pPr lvl="2" eaLnBrk="1" hangingPunct="1">
              <a:lnSpc>
                <a:spcPct val="80000"/>
              </a:lnSpc>
            </a:pPr>
            <a:r>
              <a:rPr lang="en-US" sz="1600" smtClean="0">
                <a:solidFill>
                  <a:srgbClr val="FF0000"/>
                </a:solidFill>
                <a:latin typeface="Rockwell" pitchFamily="18" charset="0"/>
              </a:rPr>
              <a:t>Tactical call signs ARE permitted as long as they don’t sound like a U.S. or foreign call sign.</a:t>
            </a:r>
          </a:p>
          <a:p>
            <a:pPr lvl="2" eaLnBrk="1" hangingPunct="1">
              <a:lnSpc>
                <a:spcPct val="80000"/>
              </a:lnSpc>
            </a:pPr>
            <a:endParaRPr lang="en-US" sz="1600" smtClean="0">
              <a:solidFill>
                <a:srgbClr val="FF0000"/>
              </a:solidFill>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eaLnBrk="1" hangingPunct="1">
              <a:lnSpc>
                <a:spcPct val="80000"/>
              </a:lnSpc>
              <a:buFont typeface="Symbol" pitchFamily="18" charset="2"/>
              <a:buChar char=""/>
            </a:pPr>
            <a:endParaRPr lang="en-US" sz="2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r>
              <a:rPr lang="en-US" sz="1200" smtClean="0">
                <a:latin typeface="Rockwell" pitchFamily="18" charset="0"/>
              </a:rPr>
              <a:t>T1F2</a:t>
            </a:r>
            <a:r>
              <a:rPr lang="en-US" sz="1600" smtClean="0">
                <a:latin typeface="Rockwell" pitchFamily="18" charset="0"/>
              </a:rPr>
              <a:t> </a:t>
            </a:r>
            <a:r>
              <a:rPr lang="en-US" sz="3200" smtClean="0"/>
              <a:t> </a:t>
            </a:r>
            <a:r>
              <a:rPr lang="en-US" sz="2000" smtClean="0">
                <a:latin typeface="Rockwell" pitchFamily="18" charset="0"/>
              </a:rPr>
              <a:t>When using tactical identifiers you must transmit your station's FCC-assigned call sign every ten minutes.</a:t>
            </a:r>
          </a:p>
        </p:txBody>
      </p:sp>
      <p:pic>
        <p:nvPicPr>
          <p:cNvPr id="2779140" name="Picture 4"/>
          <p:cNvPicPr>
            <a:picLocks noChangeAspect="1" noChangeArrowheads="1"/>
          </p:cNvPicPr>
          <p:nvPr/>
        </p:nvPicPr>
        <p:blipFill>
          <a:blip r:embed="rId2" cstate="print"/>
          <a:srcRect/>
          <a:stretch>
            <a:fillRect/>
          </a:stretch>
        </p:blipFill>
        <p:spPr bwMode="auto">
          <a:xfrm>
            <a:off x="3113088" y="2546350"/>
            <a:ext cx="4089400" cy="3067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95619">
                                            <p:txEl>
                                              <p:pRg st="0" end="0"/>
                                            </p:txEl>
                                          </p:spTgt>
                                        </p:tgtEl>
                                        <p:attrNameLst>
                                          <p:attrName>style.visibility</p:attrName>
                                        </p:attrNameLst>
                                      </p:cBhvr>
                                      <p:to>
                                        <p:strVal val="visible"/>
                                      </p:to>
                                    </p:set>
                                    <p:animEffect transition="in" filter="wipe(up)">
                                      <p:cBhvr>
                                        <p:cTn id="7" dur="500"/>
                                        <p:tgtEl>
                                          <p:spTgt spid="495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5619">
                                            <p:txEl>
                                              <p:pRg st="2" end="2"/>
                                            </p:txEl>
                                          </p:spTgt>
                                        </p:tgtEl>
                                        <p:attrNameLst>
                                          <p:attrName>style.visibility</p:attrName>
                                        </p:attrNameLst>
                                      </p:cBhvr>
                                      <p:to>
                                        <p:strVal val="visible"/>
                                      </p:to>
                                    </p:set>
                                    <p:animEffect transition="in" filter="wipe(left)">
                                      <p:cBhvr>
                                        <p:cTn id="12" dur="500"/>
                                        <p:tgtEl>
                                          <p:spTgt spid="495619">
                                            <p:txEl>
                                              <p:pRg st="2" end="2"/>
                                            </p:txEl>
                                          </p:spTgt>
                                        </p:tgtEl>
                                      </p:cBhvr>
                                    </p:animEffect>
                                  </p:childTnLst>
                                </p:cTn>
                              </p:par>
                              <p:par>
                                <p:cTn id="13" presetID="52" presetClass="entr" presetSubtype="0" fill="hold" nodeType="withEffect">
                                  <p:stCondLst>
                                    <p:cond delay="0"/>
                                  </p:stCondLst>
                                  <p:childTnLst>
                                    <p:set>
                                      <p:cBhvr>
                                        <p:cTn id="14" dur="1" fill="hold">
                                          <p:stCondLst>
                                            <p:cond delay="0"/>
                                          </p:stCondLst>
                                        </p:cTn>
                                        <p:tgtEl>
                                          <p:spTgt spid="2779140"/>
                                        </p:tgtEl>
                                        <p:attrNameLst>
                                          <p:attrName>style.visibility</p:attrName>
                                        </p:attrNameLst>
                                      </p:cBhvr>
                                      <p:to>
                                        <p:strVal val="visible"/>
                                      </p:to>
                                    </p:set>
                                    <p:animScale>
                                      <p:cBhvr>
                                        <p:cTn id="15" dur="1000" decel="50000" fill="hold">
                                          <p:stCondLst>
                                            <p:cond delay="0"/>
                                          </p:stCondLst>
                                        </p:cTn>
                                        <p:tgtEl>
                                          <p:spTgt spid="27791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779140"/>
                                        </p:tgtEl>
                                        <p:attrNameLst>
                                          <p:attrName>ppt_x</p:attrName>
                                          <p:attrName>ppt_y</p:attrName>
                                        </p:attrNameLst>
                                      </p:cBhvr>
                                    </p:animMotion>
                                    <p:animEffect transition="in" filter="fade">
                                      <p:cBhvr>
                                        <p:cTn id="17" dur="1000"/>
                                        <p:tgtEl>
                                          <p:spTgt spid="27791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495619">
                                            <p:txEl>
                                              <p:pRg st="68" end="68"/>
                                            </p:txEl>
                                          </p:spTgt>
                                        </p:tgtEl>
                                        <p:attrNameLst>
                                          <p:attrName>style.visibility</p:attrName>
                                        </p:attrNameLst>
                                      </p:cBhvr>
                                      <p:to>
                                        <p:strVal val="visible"/>
                                      </p:to>
                                    </p:set>
                                    <p:animEffect transition="in" filter="wipe(down)">
                                      <p:cBhvr>
                                        <p:cTn id="22" dur="500"/>
                                        <p:tgtEl>
                                          <p:spTgt spid="495619">
                                            <p:txEl>
                                              <p:pRg st="68" end="6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Number Placeholder 5"/>
          <p:cNvSpPr>
            <a:spLocks noGrp="1"/>
          </p:cNvSpPr>
          <p:nvPr>
            <p:ph type="sldNum" sz="quarter" idx="12"/>
          </p:nvPr>
        </p:nvSpPr>
        <p:spPr>
          <a:noFill/>
          <a:ln>
            <a:miter lim="800000"/>
            <a:headEnd/>
            <a:tailEnd/>
          </a:ln>
        </p:spPr>
        <p:txBody>
          <a:bodyPr/>
          <a:lstStyle/>
          <a:p>
            <a:fld id="{C76C5925-D654-4073-A6F3-E258FC79D1F0}" type="slidenum">
              <a:rPr lang="en-US"/>
              <a:pPr/>
              <a:t>280</a:t>
            </a:fld>
            <a:endParaRPr lang="en-US"/>
          </a:p>
        </p:txBody>
      </p:sp>
      <p:sp>
        <p:nvSpPr>
          <p:cNvPr id="288771" name="Rectangle 2"/>
          <p:cNvSpPr>
            <a:spLocks noGrp="1" noChangeArrowheads="1"/>
          </p:cNvSpPr>
          <p:nvPr>
            <p:ph type="title"/>
          </p:nvPr>
        </p:nvSpPr>
        <p:spPr>
          <a:xfrm>
            <a:off x="0" y="741363"/>
            <a:ext cx="9144000" cy="385762"/>
          </a:xfrm>
        </p:spPr>
        <p:txBody>
          <a:bodyPr/>
          <a:lstStyle/>
          <a:p>
            <a:pPr eaLnBrk="1" hangingPunct="1">
              <a:tabLst>
                <a:tab pos="1376363" algn="l"/>
              </a:tabLst>
            </a:pPr>
            <a:r>
              <a:rPr lang="en-US" sz="3600" smtClean="0"/>
              <a:t>T5A11		</a:t>
            </a:r>
            <a:r>
              <a:rPr lang="en-US" sz="2800" smtClean="0">
                <a:latin typeface="Rockwell" pitchFamily="18" charset="0"/>
              </a:rPr>
              <a:t>What is the basic unit of electromotive 			force?</a:t>
            </a:r>
          </a:p>
        </p:txBody>
      </p:sp>
      <p:sp>
        <p:nvSpPr>
          <p:cNvPr id="1442819"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The volt</a:t>
            </a:r>
          </a:p>
          <a:p>
            <a:pPr marL="995363" lvl="1" indent="-533400" eaLnBrk="1" hangingPunct="1">
              <a:buFontTx/>
              <a:buAutoNum type="alphaUcPeriod"/>
            </a:pPr>
            <a:r>
              <a:rPr lang="en-US" smtClean="0">
                <a:latin typeface="Rockwell" pitchFamily="18" charset="0"/>
              </a:rPr>
              <a:t>The watt</a:t>
            </a:r>
          </a:p>
          <a:p>
            <a:pPr marL="995363" lvl="1" indent="-533400" eaLnBrk="1" hangingPunct="1">
              <a:buFontTx/>
              <a:buAutoNum type="alphaUcPeriod"/>
            </a:pPr>
            <a:r>
              <a:rPr lang="en-US" smtClean="0">
                <a:latin typeface="Rockwell" pitchFamily="18" charset="0"/>
              </a:rPr>
              <a:t>The ampere</a:t>
            </a:r>
          </a:p>
          <a:p>
            <a:pPr marL="995363" lvl="1" indent="-533400" eaLnBrk="1" hangingPunct="1">
              <a:buFontTx/>
              <a:buAutoNum type="alphaUcPeriod"/>
            </a:pPr>
            <a:r>
              <a:rPr lang="en-US" smtClean="0">
                <a:latin typeface="Rockwell" pitchFamily="18" charset="0"/>
              </a:rPr>
              <a:t>The ohm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4281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4281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Number Placeholder 5"/>
          <p:cNvSpPr>
            <a:spLocks noGrp="1"/>
          </p:cNvSpPr>
          <p:nvPr>
            <p:ph type="sldNum" sz="quarter" idx="12"/>
          </p:nvPr>
        </p:nvSpPr>
        <p:spPr>
          <a:noFill/>
          <a:ln>
            <a:miter lim="800000"/>
            <a:headEnd/>
            <a:tailEnd/>
          </a:ln>
        </p:spPr>
        <p:txBody>
          <a:bodyPr/>
          <a:lstStyle/>
          <a:p>
            <a:fld id="{D83152FB-0DD6-40A6-ACD1-7EEBC5996435}" type="slidenum">
              <a:rPr lang="en-US"/>
              <a:pPr/>
              <a:t>281</a:t>
            </a:fld>
            <a:endParaRPr lang="en-US"/>
          </a:p>
        </p:txBody>
      </p:sp>
      <p:sp>
        <p:nvSpPr>
          <p:cNvPr id="289795" name="Rectangle 2"/>
          <p:cNvSpPr>
            <a:spLocks noGrp="1" noChangeArrowheads="1"/>
          </p:cNvSpPr>
          <p:nvPr>
            <p:ph type="title"/>
          </p:nvPr>
        </p:nvSpPr>
        <p:spPr>
          <a:xfrm>
            <a:off x="0" y="625475"/>
            <a:ext cx="9144000" cy="385763"/>
          </a:xfrm>
        </p:spPr>
        <p:txBody>
          <a:bodyPr/>
          <a:lstStyle/>
          <a:p>
            <a:pPr eaLnBrk="1" hangingPunct="1">
              <a:tabLst>
                <a:tab pos="1376363" algn="l"/>
              </a:tabLst>
            </a:pPr>
            <a:r>
              <a:rPr lang="en-US" sz="3600" smtClean="0"/>
              <a:t>T5B01		</a:t>
            </a:r>
            <a:r>
              <a:rPr lang="en-US" sz="2800" smtClean="0">
                <a:latin typeface="Rockwell" pitchFamily="18" charset="0"/>
              </a:rPr>
              <a:t>How many milliamperes is 1.5 amperes?</a:t>
            </a:r>
          </a:p>
        </p:txBody>
      </p:sp>
      <p:sp>
        <p:nvSpPr>
          <p:cNvPr id="144384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15 milliamperes</a:t>
            </a:r>
          </a:p>
          <a:p>
            <a:pPr marL="995363" lvl="1" indent="-533400" eaLnBrk="1" hangingPunct="1">
              <a:buFontTx/>
              <a:buAutoNum type="alphaUcPeriod"/>
            </a:pPr>
            <a:r>
              <a:rPr lang="en-US" smtClean="0">
                <a:latin typeface="Rockwell" pitchFamily="18" charset="0"/>
              </a:rPr>
              <a:t>150 milliamperes</a:t>
            </a:r>
          </a:p>
          <a:p>
            <a:pPr marL="995363" lvl="1" indent="-533400" eaLnBrk="1" hangingPunct="1">
              <a:buFontTx/>
              <a:buAutoNum type="alphaUcPeriod"/>
            </a:pPr>
            <a:r>
              <a:rPr lang="en-US" smtClean="0">
                <a:latin typeface="Rockwell" pitchFamily="18" charset="0"/>
              </a:rPr>
              <a:t>1,500 milliamperes</a:t>
            </a:r>
          </a:p>
          <a:p>
            <a:pPr marL="995363" lvl="1" indent="-533400" eaLnBrk="1" hangingPunct="1">
              <a:buFontTx/>
              <a:buAutoNum type="alphaUcPeriod"/>
            </a:pPr>
            <a:r>
              <a:rPr lang="en-US" smtClean="0">
                <a:latin typeface="Rockwell" pitchFamily="18" charset="0"/>
              </a:rPr>
              <a:t>15,000 milliamperes</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4384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4384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Number Placeholder 5"/>
          <p:cNvSpPr>
            <a:spLocks noGrp="1"/>
          </p:cNvSpPr>
          <p:nvPr>
            <p:ph type="sldNum" sz="quarter" idx="12"/>
          </p:nvPr>
        </p:nvSpPr>
        <p:spPr>
          <a:noFill/>
          <a:ln>
            <a:miter lim="800000"/>
            <a:headEnd/>
            <a:tailEnd/>
          </a:ln>
        </p:spPr>
        <p:txBody>
          <a:bodyPr/>
          <a:lstStyle/>
          <a:p>
            <a:fld id="{16A7A40E-F2A8-4C69-AFA7-EF3B2538472A}" type="slidenum">
              <a:rPr lang="en-US"/>
              <a:pPr/>
              <a:t>282</a:t>
            </a:fld>
            <a:endParaRPr lang="en-US"/>
          </a:p>
        </p:txBody>
      </p:sp>
      <p:sp>
        <p:nvSpPr>
          <p:cNvPr id="290819"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T5B02		</a:t>
            </a:r>
            <a:r>
              <a:rPr lang="en-US" sz="2800" smtClean="0">
                <a:latin typeface="Rockwell" pitchFamily="18" charset="0"/>
              </a:rPr>
              <a:t>What is another way to specify a radio 			signal frequency of 1,500,000 hertz?</a:t>
            </a:r>
          </a:p>
        </p:txBody>
      </p:sp>
      <p:sp>
        <p:nvSpPr>
          <p:cNvPr id="144486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1500 kHz</a:t>
            </a:r>
          </a:p>
          <a:p>
            <a:pPr marL="995363" lvl="1" indent="-533400" eaLnBrk="1" hangingPunct="1">
              <a:buFontTx/>
              <a:buAutoNum type="alphaUcPeriod"/>
            </a:pPr>
            <a:r>
              <a:rPr lang="en-US" smtClean="0">
                <a:latin typeface="Rockwell" pitchFamily="18" charset="0"/>
              </a:rPr>
              <a:t>1500 MHz</a:t>
            </a:r>
          </a:p>
          <a:p>
            <a:pPr marL="995363" lvl="1" indent="-533400" eaLnBrk="1" hangingPunct="1">
              <a:buFontTx/>
              <a:buAutoNum type="alphaUcPeriod"/>
            </a:pPr>
            <a:r>
              <a:rPr lang="en-US" smtClean="0">
                <a:latin typeface="Rockwell" pitchFamily="18" charset="0"/>
              </a:rPr>
              <a:t>15 GHz</a:t>
            </a:r>
          </a:p>
          <a:p>
            <a:pPr marL="995363" lvl="1" indent="-533400" eaLnBrk="1" hangingPunct="1">
              <a:buFontTx/>
              <a:buAutoNum type="alphaUcPeriod"/>
            </a:pPr>
            <a:r>
              <a:rPr lang="en-US" smtClean="0">
                <a:latin typeface="Rockwell" pitchFamily="18" charset="0"/>
              </a:rPr>
              <a:t>15 kHz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4486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4486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Number Placeholder 5"/>
          <p:cNvSpPr>
            <a:spLocks noGrp="1"/>
          </p:cNvSpPr>
          <p:nvPr>
            <p:ph type="sldNum" sz="quarter" idx="12"/>
          </p:nvPr>
        </p:nvSpPr>
        <p:spPr>
          <a:noFill/>
          <a:ln>
            <a:miter lim="800000"/>
            <a:headEnd/>
            <a:tailEnd/>
          </a:ln>
        </p:spPr>
        <p:txBody>
          <a:bodyPr/>
          <a:lstStyle/>
          <a:p>
            <a:fld id="{7977AD7C-5AD1-4255-A7B3-30FF5638D7D1}" type="slidenum">
              <a:rPr lang="en-US"/>
              <a:pPr/>
              <a:t>283</a:t>
            </a:fld>
            <a:endParaRPr lang="en-US"/>
          </a:p>
        </p:txBody>
      </p:sp>
      <p:sp>
        <p:nvSpPr>
          <p:cNvPr id="291843" name="Rectangle 2"/>
          <p:cNvSpPr>
            <a:spLocks noGrp="1" noChangeArrowheads="1"/>
          </p:cNvSpPr>
          <p:nvPr>
            <p:ph type="title"/>
          </p:nvPr>
        </p:nvSpPr>
        <p:spPr>
          <a:xfrm>
            <a:off x="0" y="701675"/>
            <a:ext cx="9144000" cy="385763"/>
          </a:xfrm>
        </p:spPr>
        <p:txBody>
          <a:bodyPr/>
          <a:lstStyle/>
          <a:p>
            <a:pPr eaLnBrk="1" hangingPunct="1">
              <a:tabLst>
                <a:tab pos="1376363" algn="l"/>
              </a:tabLst>
            </a:pPr>
            <a:r>
              <a:rPr lang="en-US" sz="3600" smtClean="0"/>
              <a:t>T5B03		</a:t>
            </a:r>
            <a:r>
              <a:rPr lang="en-US" sz="2800" smtClean="0">
                <a:latin typeface="Rockwell" pitchFamily="18" charset="0"/>
              </a:rPr>
              <a:t>How many volts are equal to one kilovolt?</a:t>
            </a:r>
          </a:p>
        </p:txBody>
      </p:sp>
      <p:sp>
        <p:nvSpPr>
          <p:cNvPr id="144589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One one-thousandth of a volt</a:t>
            </a:r>
          </a:p>
          <a:p>
            <a:pPr marL="995363" lvl="1" indent="-533400" eaLnBrk="1" hangingPunct="1">
              <a:buFontTx/>
              <a:buAutoNum type="alphaUcPeriod"/>
            </a:pPr>
            <a:r>
              <a:rPr lang="en-US" smtClean="0">
                <a:latin typeface="Rockwell" pitchFamily="18" charset="0"/>
              </a:rPr>
              <a:t>One hundred volts</a:t>
            </a:r>
          </a:p>
          <a:p>
            <a:pPr marL="995363" lvl="1" indent="-533400" eaLnBrk="1" hangingPunct="1">
              <a:buFontTx/>
              <a:buAutoNum type="alphaUcPeriod"/>
            </a:pPr>
            <a:r>
              <a:rPr lang="en-US" smtClean="0">
                <a:latin typeface="Rockwell" pitchFamily="18" charset="0"/>
              </a:rPr>
              <a:t>One thousand volts</a:t>
            </a:r>
          </a:p>
          <a:p>
            <a:pPr marL="995363" lvl="1" indent="-533400" eaLnBrk="1" hangingPunct="1">
              <a:buFontTx/>
              <a:buAutoNum type="alphaUcPeriod"/>
            </a:pPr>
            <a:r>
              <a:rPr lang="en-US" smtClean="0">
                <a:latin typeface="Rockwell" pitchFamily="18" charset="0"/>
              </a:rPr>
              <a:t>One million volts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4589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4589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Number Placeholder 5"/>
          <p:cNvSpPr>
            <a:spLocks noGrp="1"/>
          </p:cNvSpPr>
          <p:nvPr>
            <p:ph type="sldNum" sz="quarter" idx="12"/>
          </p:nvPr>
        </p:nvSpPr>
        <p:spPr>
          <a:noFill/>
          <a:ln>
            <a:miter lim="800000"/>
            <a:headEnd/>
            <a:tailEnd/>
          </a:ln>
        </p:spPr>
        <p:txBody>
          <a:bodyPr/>
          <a:lstStyle/>
          <a:p>
            <a:fld id="{424E8891-0276-4F57-A40D-DB1361F05B1A}" type="slidenum">
              <a:rPr lang="en-US"/>
              <a:pPr/>
              <a:t>284</a:t>
            </a:fld>
            <a:endParaRPr lang="en-US"/>
          </a:p>
        </p:txBody>
      </p:sp>
      <p:sp>
        <p:nvSpPr>
          <p:cNvPr id="292867" name="Rectangle 2"/>
          <p:cNvSpPr>
            <a:spLocks noGrp="1" noChangeArrowheads="1"/>
          </p:cNvSpPr>
          <p:nvPr>
            <p:ph type="title"/>
          </p:nvPr>
        </p:nvSpPr>
        <p:spPr>
          <a:xfrm>
            <a:off x="0" y="587375"/>
            <a:ext cx="9144000" cy="385763"/>
          </a:xfrm>
        </p:spPr>
        <p:txBody>
          <a:bodyPr/>
          <a:lstStyle/>
          <a:p>
            <a:pPr eaLnBrk="1" hangingPunct="1">
              <a:tabLst>
                <a:tab pos="1376363" algn="l"/>
              </a:tabLst>
            </a:pPr>
            <a:r>
              <a:rPr lang="en-US" sz="3600" smtClean="0"/>
              <a:t>T5B04		</a:t>
            </a:r>
            <a:r>
              <a:rPr lang="en-US" sz="2800" smtClean="0">
                <a:latin typeface="Rockwell" pitchFamily="18" charset="0"/>
              </a:rPr>
              <a:t>How many volts are equal to one microvolt?</a:t>
            </a:r>
          </a:p>
        </p:txBody>
      </p:sp>
      <p:sp>
        <p:nvSpPr>
          <p:cNvPr id="144691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One one-millionth of a volt</a:t>
            </a:r>
          </a:p>
          <a:p>
            <a:pPr marL="995363" lvl="1" indent="-533400" eaLnBrk="1" hangingPunct="1">
              <a:buFontTx/>
              <a:buAutoNum type="alphaUcPeriod"/>
            </a:pPr>
            <a:r>
              <a:rPr lang="en-US" smtClean="0">
                <a:latin typeface="Rockwell" pitchFamily="18" charset="0"/>
              </a:rPr>
              <a:t>One million volts</a:t>
            </a:r>
          </a:p>
          <a:p>
            <a:pPr marL="995363" lvl="1" indent="-533400" eaLnBrk="1" hangingPunct="1">
              <a:buFontTx/>
              <a:buAutoNum type="alphaUcPeriod"/>
            </a:pPr>
            <a:r>
              <a:rPr lang="en-US" smtClean="0">
                <a:latin typeface="Rockwell" pitchFamily="18" charset="0"/>
              </a:rPr>
              <a:t>One thousand kilovolts</a:t>
            </a:r>
          </a:p>
          <a:p>
            <a:pPr marL="995363" lvl="1" indent="-533400" eaLnBrk="1" hangingPunct="1">
              <a:buFontTx/>
              <a:buAutoNum type="alphaUcPeriod"/>
            </a:pPr>
            <a:r>
              <a:rPr lang="en-US" smtClean="0">
                <a:latin typeface="Rockwell" pitchFamily="18" charset="0"/>
              </a:rPr>
              <a:t>One one-thousandth of a volt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4691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4691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Number Placeholder 5"/>
          <p:cNvSpPr>
            <a:spLocks noGrp="1"/>
          </p:cNvSpPr>
          <p:nvPr>
            <p:ph type="sldNum" sz="quarter" idx="12"/>
          </p:nvPr>
        </p:nvSpPr>
        <p:spPr>
          <a:noFill/>
          <a:ln>
            <a:miter lim="800000"/>
            <a:headEnd/>
            <a:tailEnd/>
          </a:ln>
        </p:spPr>
        <p:txBody>
          <a:bodyPr/>
          <a:lstStyle/>
          <a:p>
            <a:fld id="{3143D1AB-81CE-47C4-82AC-2200B332C112}" type="slidenum">
              <a:rPr lang="en-US"/>
              <a:pPr/>
              <a:t>285</a:t>
            </a:fld>
            <a:endParaRPr lang="en-US"/>
          </a:p>
        </p:txBody>
      </p:sp>
      <p:sp>
        <p:nvSpPr>
          <p:cNvPr id="293891"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T5B05		</a:t>
            </a:r>
            <a:r>
              <a:rPr lang="en-US" sz="2800" smtClean="0">
                <a:latin typeface="Rockwell" pitchFamily="18" charset="0"/>
              </a:rPr>
              <a:t>Which of the following is equivalent to 500 		milliwatts?</a:t>
            </a:r>
          </a:p>
        </p:txBody>
      </p:sp>
      <p:sp>
        <p:nvSpPr>
          <p:cNvPr id="144793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0.02 watts</a:t>
            </a:r>
          </a:p>
          <a:p>
            <a:pPr marL="995363" lvl="1" indent="-533400" eaLnBrk="1" hangingPunct="1">
              <a:buFontTx/>
              <a:buAutoNum type="alphaUcPeriod"/>
            </a:pPr>
            <a:r>
              <a:rPr lang="en-US" smtClean="0">
                <a:latin typeface="Rockwell" pitchFamily="18" charset="0"/>
              </a:rPr>
              <a:t>0.5 watts</a:t>
            </a:r>
          </a:p>
          <a:p>
            <a:pPr marL="995363" lvl="1" indent="-533400" eaLnBrk="1" hangingPunct="1">
              <a:buFontTx/>
              <a:buAutoNum type="alphaUcPeriod"/>
            </a:pPr>
            <a:r>
              <a:rPr lang="en-US" smtClean="0">
                <a:latin typeface="Rockwell" pitchFamily="18" charset="0"/>
              </a:rPr>
              <a:t>5 watts</a:t>
            </a:r>
          </a:p>
          <a:p>
            <a:pPr marL="995363" lvl="1" indent="-533400" eaLnBrk="1" hangingPunct="1">
              <a:buFontTx/>
              <a:buAutoNum type="alphaUcPeriod"/>
            </a:pPr>
            <a:r>
              <a:rPr lang="en-US" smtClean="0">
                <a:latin typeface="Rockwell" pitchFamily="18" charset="0"/>
              </a:rPr>
              <a:t>50 watts</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4793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4793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Number Placeholder 5"/>
          <p:cNvSpPr>
            <a:spLocks noGrp="1"/>
          </p:cNvSpPr>
          <p:nvPr>
            <p:ph type="sldNum" sz="quarter" idx="12"/>
          </p:nvPr>
        </p:nvSpPr>
        <p:spPr>
          <a:noFill/>
          <a:ln>
            <a:miter lim="800000"/>
            <a:headEnd/>
            <a:tailEnd/>
          </a:ln>
        </p:spPr>
        <p:txBody>
          <a:bodyPr/>
          <a:lstStyle/>
          <a:p>
            <a:fld id="{0130A4A3-BFF2-4D81-9B15-4EC31D09901C}" type="slidenum">
              <a:rPr lang="en-US"/>
              <a:pPr/>
              <a:t>286</a:t>
            </a:fld>
            <a:endParaRPr lang="en-US"/>
          </a:p>
        </p:txBody>
      </p:sp>
      <p:sp>
        <p:nvSpPr>
          <p:cNvPr id="294915"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T5B06		</a:t>
            </a:r>
            <a:r>
              <a:rPr lang="en-US" sz="2800" smtClean="0">
                <a:latin typeface="Rockwell" pitchFamily="18" charset="0"/>
              </a:rPr>
              <a:t>If an ammeter calibrated in amperes is 			used to measure a 3000-milliampere 			current, what reading would it show?</a:t>
            </a:r>
          </a:p>
        </p:txBody>
      </p:sp>
      <p:sp>
        <p:nvSpPr>
          <p:cNvPr id="14489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0.003 amperes</a:t>
            </a:r>
          </a:p>
          <a:p>
            <a:pPr marL="995363" lvl="1" indent="-533400" eaLnBrk="1" hangingPunct="1">
              <a:buFontTx/>
              <a:buAutoNum type="alphaUcPeriod"/>
            </a:pPr>
            <a:r>
              <a:rPr lang="en-US" smtClean="0">
                <a:latin typeface="Rockwell" pitchFamily="18" charset="0"/>
              </a:rPr>
              <a:t>0.3 amperes</a:t>
            </a:r>
          </a:p>
          <a:p>
            <a:pPr marL="995363" lvl="1" indent="-533400" eaLnBrk="1" hangingPunct="1">
              <a:buFontTx/>
              <a:buAutoNum type="alphaUcPeriod"/>
            </a:pPr>
            <a:r>
              <a:rPr lang="en-US" smtClean="0">
                <a:latin typeface="Rockwell" pitchFamily="18" charset="0"/>
              </a:rPr>
              <a:t>3 amperes</a:t>
            </a:r>
          </a:p>
          <a:p>
            <a:pPr marL="995363" lvl="1" indent="-533400" eaLnBrk="1" hangingPunct="1">
              <a:buFontTx/>
              <a:buAutoNum type="alphaUcPeriod"/>
            </a:pPr>
            <a:r>
              <a:rPr lang="en-US" smtClean="0">
                <a:latin typeface="Rockwell" pitchFamily="18" charset="0"/>
              </a:rPr>
              <a:t>3,000,000 amperes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4896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4896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Number Placeholder 5"/>
          <p:cNvSpPr>
            <a:spLocks noGrp="1"/>
          </p:cNvSpPr>
          <p:nvPr>
            <p:ph type="sldNum" sz="quarter" idx="12"/>
          </p:nvPr>
        </p:nvSpPr>
        <p:spPr>
          <a:noFill/>
          <a:ln>
            <a:miter lim="800000"/>
            <a:headEnd/>
            <a:tailEnd/>
          </a:ln>
        </p:spPr>
        <p:txBody>
          <a:bodyPr/>
          <a:lstStyle/>
          <a:p>
            <a:fld id="{1379FF0D-1012-46D5-BF61-913AE9F6233C}" type="slidenum">
              <a:rPr lang="en-US"/>
              <a:pPr/>
              <a:t>287</a:t>
            </a:fld>
            <a:endParaRPr lang="en-US"/>
          </a:p>
        </p:txBody>
      </p:sp>
      <p:sp>
        <p:nvSpPr>
          <p:cNvPr id="295939"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T5B07		</a:t>
            </a:r>
            <a:r>
              <a:rPr lang="en-US" sz="2400" smtClean="0">
                <a:latin typeface="Rockwell" pitchFamily="18" charset="0"/>
              </a:rPr>
              <a:t>If a frequency readout calibrated in megahertz 		shows a reading of 3.525 MHz, what would it show 		if it were calibrated in kilohertz?</a:t>
            </a:r>
          </a:p>
        </p:txBody>
      </p:sp>
      <p:sp>
        <p:nvSpPr>
          <p:cNvPr id="144998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0.003525 kHz</a:t>
            </a:r>
          </a:p>
          <a:p>
            <a:pPr marL="995363" lvl="1" indent="-533400" eaLnBrk="1" hangingPunct="1">
              <a:buFontTx/>
              <a:buAutoNum type="alphaUcPeriod"/>
            </a:pPr>
            <a:r>
              <a:rPr lang="en-US" smtClean="0">
                <a:latin typeface="Rockwell" pitchFamily="18" charset="0"/>
              </a:rPr>
              <a:t>35.25 kHz</a:t>
            </a:r>
          </a:p>
          <a:p>
            <a:pPr marL="995363" lvl="1" indent="-533400" eaLnBrk="1" hangingPunct="1">
              <a:buFontTx/>
              <a:buAutoNum type="alphaUcPeriod"/>
            </a:pPr>
            <a:r>
              <a:rPr lang="en-US" smtClean="0">
                <a:latin typeface="Rockwell" pitchFamily="18" charset="0"/>
              </a:rPr>
              <a:t>3525 kHz</a:t>
            </a:r>
          </a:p>
          <a:p>
            <a:pPr marL="995363" lvl="1" indent="-533400" eaLnBrk="1" hangingPunct="1">
              <a:buFontTx/>
              <a:buAutoNum type="alphaUcPeriod"/>
            </a:pPr>
            <a:r>
              <a:rPr lang="en-US" smtClean="0">
                <a:latin typeface="Rockwell" pitchFamily="18" charset="0"/>
              </a:rPr>
              <a:t>3,525,000 kHz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4998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4998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Number Placeholder 5"/>
          <p:cNvSpPr>
            <a:spLocks noGrp="1"/>
          </p:cNvSpPr>
          <p:nvPr>
            <p:ph type="sldNum" sz="quarter" idx="12"/>
          </p:nvPr>
        </p:nvSpPr>
        <p:spPr>
          <a:noFill/>
          <a:ln>
            <a:miter lim="800000"/>
            <a:headEnd/>
            <a:tailEnd/>
          </a:ln>
        </p:spPr>
        <p:txBody>
          <a:bodyPr/>
          <a:lstStyle/>
          <a:p>
            <a:fld id="{99B348CF-4EC0-43C5-BBA9-8ABE08A1A8B2}" type="slidenum">
              <a:rPr lang="en-US"/>
              <a:pPr/>
              <a:t>288</a:t>
            </a:fld>
            <a:endParaRPr lang="en-US"/>
          </a:p>
        </p:txBody>
      </p:sp>
      <p:sp>
        <p:nvSpPr>
          <p:cNvPr id="296963"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T5B08		</a:t>
            </a:r>
            <a:r>
              <a:rPr lang="en-US" sz="2800" smtClean="0">
                <a:latin typeface="Rockwell" pitchFamily="18" charset="0"/>
              </a:rPr>
              <a:t>How many microfarads are 1,000,000 			picofarads?</a:t>
            </a:r>
          </a:p>
        </p:txBody>
      </p:sp>
      <p:sp>
        <p:nvSpPr>
          <p:cNvPr id="145101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0.001 microfarads</a:t>
            </a:r>
          </a:p>
          <a:p>
            <a:pPr marL="995363" lvl="1" indent="-533400" eaLnBrk="1" hangingPunct="1">
              <a:buFontTx/>
              <a:buAutoNum type="alphaUcPeriod"/>
            </a:pPr>
            <a:r>
              <a:rPr lang="en-US" smtClean="0">
                <a:latin typeface="Rockwell" pitchFamily="18" charset="0"/>
              </a:rPr>
              <a:t>1 microfarad</a:t>
            </a:r>
          </a:p>
          <a:p>
            <a:pPr marL="995363" lvl="1" indent="-533400" eaLnBrk="1" hangingPunct="1">
              <a:buFontTx/>
              <a:buAutoNum type="alphaUcPeriod"/>
            </a:pPr>
            <a:r>
              <a:rPr lang="en-US" smtClean="0">
                <a:latin typeface="Rockwell" pitchFamily="18" charset="0"/>
              </a:rPr>
              <a:t>1000 microfarads</a:t>
            </a:r>
          </a:p>
          <a:p>
            <a:pPr marL="995363" lvl="1" indent="-533400" eaLnBrk="1" hangingPunct="1">
              <a:buFontTx/>
              <a:buAutoNum type="alphaUcPeriod"/>
            </a:pPr>
            <a:r>
              <a:rPr lang="en-US" smtClean="0">
                <a:latin typeface="Rockwell" pitchFamily="18" charset="0"/>
              </a:rPr>
              <a:t>1,000,000,000 microfarads</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5101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5101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Number Placeholder 5"/>
          <p:cNvSpPr>
            <a:spLocks noGrp="1"/>
          </p:cNvSpPr>
          <p:nvPr>
            <p:ph type="sldNum" sz="quarter" idx="12"/>
          </p:nvPr>
        </p:nvSpPr>
        <p:spPr>
          <a:noFill/>
          <a:ln>
            <a:miter lim="800000"/>
            <a:headEnd/>
            <a:tailEnd/>
          </a:ln>
        </p:spPr>
        <p:txBody>
          <a:bodyPr/>
          <a:lstStyle/>
          <a:p>
            <a:fld id="{D74D7D07-92A8-41F5-A4A9-84B000E1B79B}" type="slidenum">
              <a:rPr lang="en-US"/>
              <a:pPr/>
              <a:t>289</a:t>
            </a:fld>
            <a:endParaRPr lang="en-US"/>
          </a:p>
        </p:txBody>
      </p:sp>
      <p:sp>
        <p:nvSpPr>
          <p:cNvPr id="297987" name="Rectangle 2"/>
          <p:cNvSpPr>
            <a:spLocks noGrp="1" noChangeArrowheads="1"/>
          </p:cNvSpPr>
          <p:nvPr>
            <p:ph type="title"/>
          </p:nvPr>
        </p:nvSpPr>
        <p:spPr>
          <a:xfrm>
            <a:off x="0" y="971550"/>
            <a:ext cx="9144000" cy="385763"/>
          </a:xfrm>
        </p:spPr>
        <p:txBody>
          <a:bodyPr/>
          <a:lstStyle/>
          <a:p>
            <a:pPr eaLnBrk="1" hangingPunct="1">
              <a:tabLst>
                <a:tab pos="1376363" algn="l"/>
              </a:tabLst>
            </a:pPr>
            <a:r>
              <a:rPr lang="en-US" sz="3600" smtClean="0"/>
              <a:t>T5B09		</a:t>
            </a:r>
            <a:r>
              <a:rPr lang="en-US" sz="2400" smtClean="0">
                <a:latin typeface="Rockwell" pitchFamily="18" charset="0"/>
              </a:rPr>
              <a:t>What is the approximate amount of change, 			measured in decibels (dB), of a power increase 		from 5 watts to 10 watts?</a:t>
            </a:r>
          </a:p>
        </p:txBody>
      </p:sp>
      <p:sp>
        <p:nvSpPr>
          <p:cNvPr id="145203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2 dB</a:t>
            </a:r>
          </a:p>
          <a:p>
            <a:pPr marL="995363" lvl="1" indent="-533400" eaLnBrk="1" hangingPunct="1">
              <a:buFontTx/>
              <a:buAutoNum type="alphaUcPeriod"/>
            </a:pPr>
            <a:r>
              <a:rPr lang="en-US" smtClean="0">
                <a:latin typeface="Rockwell" pitchFamily="18" charset="0"/>
              </a:rPr>
              <a:t>3 dB</a:t>
            </a:r>
          </a:p>
          <a:p>
            <a:pPr marL="995363" lvl="1" indent="-533400" eaLnBrk="1" hangingPunct="1">
              <a:buFontTx/>
              <a:buAutoNum type="alphaUcPeriod"/>
            </a:pPr>
            <a:r>
              <a:rPr lang="en-US" smtClean="0">
                <a:latin typeface="Rockwell" pitchFamily="18" charset="0"/>
              </a:rPr>
              <a:t>5 dB</a:t>
            </a:r>
          </a:p>
          <a:p>
            <a:pPr marL="995363" lvl="1" indent="-533400" eaLnBrk="1" hangingPunct="1">
              <a:buFontTx/>
              <a:buAutoNum type="alphaUcPeriod"/>
            </a:pPr>
            <a:r>
              <a:rPr lang="en-US" smtClean="0">
                <a:latin typeface="Rockwell" pitchFamily="18" charset="0"/>
              </a:rPr>
              <a:t>10 dB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5203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5203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a:ln>
            <a:miter lim="800000"/>
            <a:headEnd/>
            <a:tailEnd/>
          </a:ln>
        </p:spPr>
        <p:txBody>
          <a:bodyPr/>
          <a:lstStyle/>
          <a:p>
            <a:fld id="{15CFC457-46A6-4DC8-9D63-F0C7659902BE}" type="slidenum">
              <a:rPr lang="en-US"/>
              <a:pPr/>
              <a:t>29</a:t>
            </a:fld>
            <a:endParaRPr lang="en-US"/>
          </a:p>
        </p:txBody>
      </p:sp>
      <p:sp>
        <p:nvSpPr>
          <p:cNvPr id="31747" name="Rectangle 2"/>
          <p:cNvSpPr>
            <a:spLocks noGrp="1" noChangeArrowheads="1"/>
          </p:cNvSpPr>
          <p:nvPr>
            <p:ph type="title"/>
          </p:nvPr>
        </p:nvSpPr>
        <p:spPr>
          <a:xfrm>
            <a:off x="461963" y="587375"/>
            <a:ext cx="8912225" cy="614363"/>
          </a:xfrm>
        </p:spPr>
        <p:txBody>
          <a:bodyPr/>
          <a:lstStyle/>
          <a:p>
            <a:pPr eaLnBrk="1" hangingPunct="1"/>
            <a:r>
              <a:rPr lang="en-US" sz="2600" b="1" smtClean="0">
                <a:latin typeface="Rockwell" pitchFamily="18" charset="0"/>
              </a:rPr>
              <a:t>T1F:  </a:t>
            </a:r>
            <a:r>
              <a:rPr lang="en-US" sz="1600" b="1" smtClean="0"/>
              <a:t>Station identification and operation standards; special operations for 	repeaters and auxiliary stations, third party communications, club stations, 	station security, FCC inspection.</a:t>
            </a:r>
            <a:endParaRPr lang="en-US" b="1" smtClean="0"/>
          </a:p>
        </p:txBody>
      </p:sp>
      <p:sp>
        <p:nvSpPr>
          <p:cNvPr id="599043" name="Rectangle 3"/>
          <p:cNvSpPr>
            <a:spLocks noGrp="1" noChangeArrowheads="1"/>
          </p:cNvSpPr>
          <p:nvPr>
            <p:ph type="body" idx="1"/>
          </p:nvPr>
        </p:nvSpPr>
        <p:spPr/>
        <p:txBody>
          <a:bodyPr/>
          <a:lstStyle/>
          <a:p>
            <a:pPr lvl="1" eaLnBrk="1" hangingPunct="1"/>
            <a:r>
              <a:rPr lang="en-US" sz="1200" smtClean="0">
                <a:latin typeface="Rockwell" pitchFamily="18" charset="0"/>
              </a:rPr>
              <a:t>T1F03</a:t>
            </a:r>
            <a:r>
              <a:rPr lang="en-US" sz="1400" smtClean="0">
                <a:latin typeface="Rockwell" pitchFamily="18" charset="0"/>
              </a:rPr>
              <a:t> </a:t>
            </a:r>
            <a:r>
              <a:rPr lang="en-US" sz="2000" smtClean="0">
                <a:latin typeface="Rockwell" pitchFamily="18" charset="0"/>
              </a:rPr>
              <a:t>  An amateur station is required to transmit its assigned call sign at least every 10 minutes during and at the end of a contact.</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pic>
        <p:nvPicPr>
          <p:cNvPr id="599044" name="Picture 4" descr="Q p35a"/>
          <p:cNvPicPr>
            <a:picLocks noChangeAspect="1" noChangeArrowheads="1"/>
          </p:cNvPicPr>
          <p:nvPr/>
        </p:nvPicPr>
        <p:blipFill>
          <a:blip r:embed="rId2" cstate="print"/>
          <a:srcRect/>
          <a:stretch>
            <a:fillRect/>
          </a:stretch>
        </p:blipFill>
        <p:spPr bwMode="auto">
          <a:xfrm>
            <a:off x="1000125" y="2698750"/>
            <a:ext cx="7566025" cy="3841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99043">
                                            <p:txEl>
                                              <p:pRg st="0" end="0"/>
                                            </p:txEl>
                                          </p:spTgt>
                                        </p:tgtEl>
                                        <p:attrNameLst>
                                          <p:attrName>style.visibility</p:attrName>
                                        </p:attrNameLst>
                                      </p:cBhvr>
                                      <p:to>
                                        <p:strVal val="visible"/>
                                      </p:to>
                                    </p:set>
                                    <p:animEffect transition="in" filter="wipe(up)">
                                      <p:cBhvr>
                                        <p:cTn id="7" dur="500"/>
                                        <p:tgtEl>
                                          <p:spTgt spid="599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99044"/>
                                        </p:tgtEl>
                                        <p:attrNameLst>
                                          <p:attrName>style.visibility</p:attrName>
                                        </p:attrNameLst>
                                      </p:cBhvr>
                                      <p:to>
                                        <p:strVal val="visible"/>
                                      </p:to>
                                    </p:set>
                                    <p:animEffect transition="in" filter="wipe(down)">
                                      <p:cBhvr>
                                        <p:cTn id="12" dur="500"/>
                                        <p:tgtEl>
                                          <p:spTgt spid="599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Number Placeholder 5"/>
          <p:cNvSpPr>
            <a:spLocks noGrp="1"/>
          </p:cNvSpPr>
          <p:nvPr>
            <p:ph type="sldNum" sz="quarter" idx="12"/>
          </p:nvPr>
        </p:nvSpPr>
        <p:spPr>
          <a:noFill/>
          <a:ln>
            <a:miter lim="800000"/>
            <a:headEnd/>
            <a:tailEnd/>
          </a:ln>
        </p:spPr>
        <p:txBody>
          <a:bodyPr/>
          <a:lstStyle/>
          <a:p>
            <a:fld id="{DE5AE973-F0BC-4AE5-B1BC-00D86658AA43}" type="slidenum">
              <a:rPr lang="en-US"/>
              <a:pPr/>
              <a:t>290</a:t>
            </a:fld>
            <a:endParaRPr lang="en-US"/>
          </a:p>
        </p:txBody>
      </p:sp>
      <p:sp>
        <p:nvSpPr>
          <p:cNvPr id="299011"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T5B10		</a:t>
            </a:r>
            <a:r>
              <a:rPr lang="en-US" sz="2400" smtClean="0">
                <a:latin typeface="Rockwell" pitchFamily="18" charset="0"/>
              </a:rPr>
              <a:t>What is the approximate amount of change, 			measured in decibels (dB), of a power decrease 		from 12 watts to 3 watts?</a:t>
            </a:r>
          </a:p>
        </p:txBody>
      </p:sp>
      <p:sp>
        <p:nvSpPr>
          <p:cNvPr id="145305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 dB</a:t>
            </a:r>
          </a:p>
          <a:p>
            <a:pPr marL="995363" lvl="1" indent="-533400" eaLnBrk="1" hangingPunct="1">
              <a:buFontTx/>
              <a:buAutoNum type="alphaUcPeriod"/>
            </a:pPr>
            <a:r>
              <a:rPr lang="en-US" smtClean="0">
                <a:latin typeface="Rockwell" pitchFamily="18" charset="0"/>
              </a:rPr>
              <a:t>3 dB</a:t>
            </a:r>
          </a:p>
          <a:p>
            <a:pPr marL="995363" lvl="1" indent="-533400" eaLnBrk="1" hangingPunct="1">
              <a:buFontTx/>
              <a:buAutoNum type="alphaUcPeriod"/>
            </a:pPr>
            <a:r>
              <a:rPr lang="en-US" smtClean="0">
                <a:latin typeface="Rockwell" pitchFamily="18" charset="0"/>
              </a:rPr>
              <a:t>6 dB</a:t>
            </a:r>
          </a:p>
          <a:p>
            <a:pPr marL="995363" lvl="1" indent="-533400" eaLnBrk="1" hangingPunct="1">
              <a:buFontTx/>
              <a:buAutoNum type="alphaUcPeriod"/>
            </a:pPr>
            <a:r>
              <a:rPr lang="en-US" smtClean="0">
                <a:latin typeface="Rockwell" pitchFamily="18" charset="0"/>
              </a:rPr>
              <a:t>9 dB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5305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5305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Number Placeholder 5"/>
          <p:cNvSpPr>
            <a:spLocks noGrp="1"/>
          </p:cNvSpPr>
          <p:nvPr>
            <p:ph type="sldNum" sz="quarter" idx="12"/>
          </p:nvPr>
        </p:nvSpPr>
        <p:spPr>
          <a:noFill/>
          <a:ln>
            <a:miter lim="800000"/>
            <a:headEnd/>
            <a:tailEnd/>
          </a:ln>
        </p:spPr>
        <p:txBody>
          <a:bodyPr/>
          <a:lstStyle/>
          <a:p>
            <a:fld id="{D294972D-C55E-4FB1-8D4B-C598D5FEFACD}" type="slidenum">
              <a:rPr lang="en-US"/>
              <a:pPr/>
              <a:t>291</a:t>
            </a:fld>
            <a:endParaRPr lang="en-US"/>
          </a:p>
        </p:txBody>
      </p:sp>
      <p:sp>
        <p:nvSpPr>
          <p:cNvPr id="300035"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T5B11		</a:t>
            </a:r>
            <a:r>
              <a:rPr lang="en-US" sz="2400" smtClean="0">
                <a:latin typeface="Rockwell" pitchFamily="18" charset="0"/>
              </a:rPr>
              <a:t>What is the approximate amount of change, 			measured in decibels (dB), of a power increase 		from 20 watts to 200 watts?</a:t>
            </a:r>
          </a:p>
        </p:txBody>
      </p:sp>
      <p:sp>
        <p:nvSpPr>
          <p:cNvPr id="145408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10 dB</a:t>
            </a:r>
          </a:p>
          <a:p>
            <a:pPr marL="995363" lvl="1" indent="-533400" eaLnBrk="1" hangingPunct="1">
              <a:buFontTx/>
              <a:buAutoNum type="alphaUcPeriod"/>
            </a:pPr>
            <a:r>
              <a:rPr lang="en-US" smtClean="0">
                <a:latin typeface="Rockwell" pitchFamily="18" charset="0"/>
              </a:rPr>
              <a:t>12 dB</a:t>
            </a:r>
          </a:p>
          <a:p>
            <a:pPr marL="995363" lvl="1" indent="-533400" eaLnBrk="1" hangingPunct="1">
              <a:buFontTx/>
              <a:buAutoNum type="alphaUcPeriod"/>
            </a:pPr>
            <a:r>
              <a:rPr lang="en-US" smtClean="0">
                <a:latin typeface="Rockwell" pitchFamily="18" charset="0"/>
              </a:rPr>
              <a:t>18 dB</a:t>
            </a:r>
          </a:p>
          <a:p>
            <a:pPr marL="995363" lvl="1" indent="-533400" eaLnBrk="1" hangingPunct="1">
              <a:buFontTx/>
              <a:buAutoNum type="alphaUcPeriod"/>
            </a:pPr>
            <a:r>
              <a:rPr lang="en-US" smtClean="0">
                <a:latin typeface="Rockwell" pitchFamily="18" charset="0"/>
              </a:rPr>
              <a:t>28 dB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5408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5408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Number Placeholder 5"/>
          <p:cNvSpPr>
            <a:spLocks noGrp="1"/>
          </p:cNvSpPr>
          <p:nvPr>
            <p:ph type="sldNum" sz="quarter" idx="12"/>
          </p:nvPr>
        </p:nvSpPr>
        <p:spPr>
          <a:noFill/>
          <a:ln>
            <a:miter lim="800000"/>
            <a:headEnd/>
            <a:tailEnd/>
          </a:ln>
        </p:spPr>
        <p:txBody>
          <a:bodyPr/>
          <a:lstStyle/>
          <a:p>
            <a:fld id="{C04C10BC-00D8-4001-B2B9-AEF16022ECCD}" type="slidenum">
              <a:rPr lang="en-US"/>
              <a:pPr/>
              <a:t>292</a:t>
            </a:fld>
            <a:endParaRPr lang="en-US"/>
          </a:p>
        </p:txBody>
      </p:sp>
      <p:sp>
        <p:nvSpPr>
          <p:cNvPr id="301059"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T5C01		</a:t>
            </a:r>
            <a:r>
              <a:rPr lang="en-US" sz="2800" smtClean="0">
                <a:latin typeface="Rockwell" pitchFamily="18" charset="0"/>
              </a:rPr>
              <a:t>What is the ability to store energy in an 		electric field called?</a:t>
            </a:r>
          </a:p>
        </p:txBody>
      </p:sp>
      <p:sp>
        <p:nvSpPr>
          <p:cNvPr id="145510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Inductance</a:t>
            </a:r>
          </a:p>
          <a:p>
            <a:pPr marL="995363" lvl="1" indent="-533400" eaLnBrk="1" hangingPunct="1">
              <a:buFontTx/>
              <a:buAutoNum type="alphaUcPeriod"/>
            </a:pPr>
            <a:r>
              <a:rPr lang="en-US" smtClean="0">
                <a:latin typeface="Rockwell" pitchFamily="18" charset="0"/>
              </a:rPr>
              <a:t>Resistance</a:t>
            </a:r>
          </a:p>
          <a:p>
            <a:pPr marL="995363" lvl="1" indent="-533400" eaLnBrk="1" hangingPunct="1">
              <a:buFontTx/>
              <a:buAutoNum type="alphaUcPeriod"/>
            </a:pPr>
            <a:r>
              <a:rPr lang="en-US" smtClean="0">
                <a:latin typeface="Rockwell" pitchFamily="18" charset="0"/>
              </a:rPr>
              <a:t>Tolerance</a:t>
            </a:r>
          </a:p>
          <a:p>
            <a:pPr marL="995363" lvl="1" indent="-533400" eaLnBrk="1" hangingPunct="1">
              <a:buFontTx/>
              <a:buAutoNum type="alphaUcPeriod"/>
            </a:pPr>
            <a:r>
              <a:rPr lang="en-US" smtClean="0">
                <a:latin typeface="Rockwell" pitchFamily="18" charset="0"/>
              </a:rPr>
              <a:t>Capacitance</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5510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5510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Number Placeholder 5"/>
          <p:cNvSpPr>
            <a:spLocks noGrp="1"/>
          </p:cNvSpPr>
          <p:nvPr>
            <p:ph type="sldNum" sz="quarter" idx="12"/>
          </p:nvPr>
        </p:nvSpPr>
        <p:spPr>
          <a:noFill/>
          <a:ln>
            <a:miter lim="800000"/>
            <a:headEnd/>
            <a:tailEnd/>
          </a:ln>
        </p:spPr>
        <p:txBody>
          <a:bodyPr/>
          <a:lstStyle/>
          <a:p>
            <a:fld id="{513F0D8B-5C5E-4B2F-B78C-078CCC6169CE}" type="slidenum">
              <a:rPr lang="en-US"/>
              <a:pPr/>
              <a:t>293</a:t>
            </a:fld>
            <a:endParaRPr lang="en-US"/>
          </a:p>
        </p:txBody>
      </p:sp>
      <p:sp>
        <p:nvSpPr>
          <p:cNvPr id="302083" name="Rectangle 2"/>
          <p:cNvSpPr>
            <a:spLocks noGrp="1" noChangeArrowheads="1"/>
          </p:cNvSpPr>
          <p:nvPr>
            <p:ph type="title"/>
          </p:nvPr>
        </p:nvSpPr>
        <p:spPr>
          <a:xfrm>
            <a:off x="0" y="625475"/>
            <a:ext cx="9144000" cy="385763"/>
          </a:xfrm>
        </p:spPr>
        <p:txBody>
          <a:bodyPr/>
          <a:lstStyle/>
          <a:p>
            <a:pPr eaLnBrk="1" hangingPunct="1">
              <a:tabLst>
                <a:tab pos="1376363" algn="l"/>
              </a:tabLst>
            </a:pPr>
            <a:r>
              <a:rPr lang="en-US" sz="3600" smtClean="0"/>
              <a:t>T5C02		</a:t>
            </a:r>
            <a:r>
              <a:rPr lang="en-US" sz="2800" smtClean="0">
                <a:latin typeface="Rockwell" pitchFamily="18" charset="0"/>
              </a:rPr>
              <a:t>What is the basic unit of capacitance?</a:t>
            </a:r>
          </a:p>
        </p:txBody>
      </p:sp>
      <p:sp>
        <p:nvSpPr>
          <p:cNvPr id="145613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farad</a:t>
            </a:r>
          </a:p>
          <a:p>
            <a:pPr marL="995363" lvl="1" indent="-533400" eaLnBrk="1" hangingPunct="1">
              <a:buFontTx/>
              <a:buAutoNum type="alphaUcPeriod"/>
            </a:pPr>
            <a:r>
              <a:rPr lang="en-US" smtClean="0">
                <a:latin typeface="Rockwell" pitchFamily="18" charset="0"/>
              </a:rPr>
              <a:t>The ohm</a:t>
            </a:r>
          </a:p>
          <a:p>
            <a:pPr marL="995363" lvl="1" indent="-533400" eaLnBrk="1" hangingPunct="1">
              <a:buFontTx/>
              <a:buAutoNum type="alphaUcPeriod"/>
            </a:pPr>
            <a:r>
              <a:rPr lang="en-US" smtClean="0">
                <a:latin typeface="Rockwell" pitchFamily="18" charset="0"/>
              </a:rPr>
              <a:t>The volt</a:t>
            </a:r>
          </a:p>
          <a:p>
            <a:pPr marL="995363" lvl="1" indent="-533400" eaLnBrk="1" hangingPunct="1">
              <a:buFontTx/>
              <a:buAutoNum type="alphaUcPeriod"/>
            </a:pPr>
            <a:r>
              <a:rPr lang="en-US" smtClean="0">
                <a:latin typeface="Rockwell" pitchFamily="18" charset="0"/>
              </a:rPr>
              <a:t>The henry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5613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5613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Number Placeholder 5"/>
          <p:cNvSpPr>
            <a:spLocks noGrp="1"/>
          </p:cNvSpPr>
          <p:nvPr>
            <p:ph type="sldNum" sz="quarter" idx="12"/>
          </p:nvPr>
        </p:nvSpPr>
        <p:spPr>
          <a:noFill/>
          <a:ln>
            <a:miter lim="800000"/>
            <a:headEnd/>
            <a:tailEnd/>
          </a:ln>
        </p:spPr>
        <p:txBody>
          <a:bodyPr/>
          <a:lstStyle/>
          <a:p>
            <a:fld id="{E9914A7B-916A-482D-AB20-B19D4F38CD2E}" type="slidenum">
              <a:rPr lang="en-US"/>
              <a:pPr/>
              <a:t>294</a:t>
            </a:fld>
            <a:endParaRPr lang="en-US"/>
          </a:p>
        </p:txBody>
      </p:sp>
      <p:sp>
        <p:nvSpPr>
          <p:cNvPr id="303107"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T5C03		</a:t>
            </a:r>
            <a:r>
              <a:rPr lang="en-US" sz="2800" smtClean="0">
                <a:latin typeface="Rockwell" pitchFamily="18" charset="0"/>
              </a:rPr>
              <a:t>What is the ability to store energy in a 			magnetic field called?</a:t>
            </a:r>
          </a:p>
        </p:txBody>
      </p:sp>
      <p:sp>
        <p:nvSpPr>
          <p:cNvPr id="145715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Admittance</a:t>
            </a:r>
          </a:p>
          <a:p>
            <a:pPr marL="995363" lvl="1" indent="-533400" eaLnBrk="1" hangingPunct="1">
              <a:buFontTx/>
              <a:buAutoNum type="alphaUcPeriod"/>
            </a:pPr>
            <a:r>
              <a:rPr lang="en-US" smtClean="0">
                <a:latin typeface="Rockwell" pitchFamily="18" charset="0"/>
              </a:rPr>
              <a:t>Capacitance</a:t>
            </a:r>
          </a:p>
          <a:p>
            <a:pPr marL="995363" lvl="1" indent="-533400" eaLnBrk="1" hangingPunct="1">
              <a:buFontTx/>
              <a:buAutoNum type="alphaUcPeriod"/>
            </a:pPr>
            <a:r>
              <a:rPr lang="en-US" smtClean="0">
                <a:latin typeface="Rockwell" pitchFamily="18" charset="0"/>
              </a:rPr>
              <a:t>Resistance</a:t>
            </a:r>
          </a:p>
          <a:p>
            <a:pPr marL="995363" lvl="1" indent="-533400" eaLnBrk="1" hangingPunct="1">
              <a:buFontTx/>
              <a:buAutoNum type="alphaUcPeriod"/>
            </a:pPr>
            <a:r>
              <a:rPr lang="en-US" smtClean="0">
                <a:latin typeface="Rockwell" pitchFamily="18" charset="0"/>
              </a:rPr>
              <a:t>Inductance</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5715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5715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Number Placeholder 5"/>
          <p:cNvSpPr>
            <a:spLocks noGrp="1"/>
          </p:cNvSpPr>
          <p:nvPr>
            <p:ph type="sldNum" sz="quarter" idx="12"/>
          </p:nvPr>
        </p:nvSpPr>
        <p:spPr>
          <a:noFill/>
          <a:ln>
            <a:miter lim="800000"/>
            <a:headEnd/>
            <a:tailEnd/>
          </a:ln>
        </p:spPr>
        <p:txBody>
          <a:bodyPr/>
          <a:lstStyle/>
          <a:p>
            <a:fld id="{6C82BD56-813A-466D-B6B1-52D6DDA6131F}" type="slidenum">
              <a:rPr lang="en-US"/>
              <a:pPr/>
              <a:t>295</a:t>
            </a:fld>
            <a:endParaRPr lang="en-US"/>
          </a:p>
        </p:txBody>
      </p:sp>
      <p:sp>
        <p:nvSpPr>
          <p:cNvPr id="304131" name="Rectangle 2"/>
          <p:cNvSpPr>
            <a:spLocks noGrp="1" noChangeArrowheads="1"/>
          </p:cNvSpPr>
          <p:nvPr>
            <p:ph type="title"/>
          </p:nvPr>
        </p:nvSpPr>
        <p:spPr>
          <a:xfrm>
            <a:off x="0" y="625475"/>
            <a:ext cx="9144000" cy="385763"/>
          </a:xfrm>
        </p:spPr>
        <p:txBody>
          <a:bodyPr/>
          <a:lstStyle/>
          <a:p>
            <a:pPr eaLnBrk="1" hangingPunct="1">
              <a:tabLst>
                <a:tab pos="1376363" algn="l"/>
              </a:tabLst>
            </a:pPr>
            <a:r>
              <a:rPr lang="en-US" sz="3600" smtClean="0"/>
              <a:t>T5C04		</a:t>
            </a:r>
            <a:r>
              <a:rPr lang="en-US" sz="2800" smtClean="0">
                <a:latin typeface="Rockwell" pitchFamily="18" charset="0"/>
              </a:rPr>
              <a:t>What is the basic unit of inductance?</a:t>
            </a:r>
          </a:p>
        </p:txBody>
      </p:sp>
      <p:sp>
        <p:nvSpPr>
          <p:cNvPr id="145817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coulomb</a:t>
            </a:r>
          </a:p>
          <a:p>
            <a:pPr marL="995363" lvl="1" indent="-533400" eaLnBrk="1" hangingPunct="1">
              <a:buFontTx/>
              <a:buAutoNum type="alphaUcPeriod"/>
            </a:pPr>
            <a:r>
              <a:rPr lang="en-US" smtClean="0">
                <a:latin typeface="Rockwell" pitchFamily="18" charset="0"/>
              </a:rPr>
              <a:t>The farad</a:t>
            </a:r>
          </a:p>
          <a:p>
            <a:pPr marL="995363" lvl="1" indent="-533400" eaLnBrk="1" hangingPunct="1">
              <a:buFontTx/>
              <a:buAutoNum type="alphaUcPeriod"/>
            </a:pPr>
            <a:r>
              <a:rPr lang="en-US" smtClean="0">
                <a:latin typeface="Rockwell" pitchFamily="18" charset="0"/>
              </a:rPr>
              <a:t>The henry</a:t>
            </a:r>
          </a:p>
          <a:p>
            <a:pPr marL="995363" lvl="1" indent="-533400" eaLnBrk="1" hangingPunct="1">
              <a:buFontTx/>
              <a:buAutoNum type="alphaUcPeriod"/>
            </a:pPr>
            <a:r>
              <a:rPr lang="en-US" smtClean="0">
                <a:latin typeface="Rockwell" pitchFamily="18" charset="0"/>
              </a:rPr>
              <a:t>The ohm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5817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5817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Number Placeholder 5"/>
          <p:cNvSpPr>
            <a:spLocks noGrp="1"/>
          </p:cNvSpPr>
          <p:nvPr>
            <p:ph type="sldNum" sz="quarter" idx="12"/>
          </p:nvPr>
        </p:nvSpPr>
        <p:spPr>
          <a:noFill/>
          <a:ln>
            <a:miter lim="800000"/>
            <a:headEnd/>
            <a:tailEnd/>
          </a:ln>
        </p:spPr>
        <p:txBody>
          <a:bodyPr/>
          <a:lstStyle/>
          <a:p>
            <a:fld id="{FE787D15-0FAF-44B2-86C9-830B5043591C}" type="slidenum">
              <a:rPr lang="en-US"/>
              <a:pPr/>
              <a:t>296</a:t>
            </a:fld>
            <a:endParaRPr lang="en-US"/>
          </a:p>
        </p:txBody>
      </p:sp>
      <p:sp>
        <p:nvSpPr>
          <p:cNvPr id="305155" name="Rectangle 2"/>
          <p:cNvSpPr>
            <a:spLocks noGrp="1" noChangeArrowheads="1"/>
          </p:cNvSpPr>
          <p:nvPr>
            <p:ph type="title"/>
          </p:nvPr>
        </p:nvSpPr>
        <p:spPr>
          <a:xfrm>
            <a:off x="0" y="663575"/>
            <a:ext cx="9144000" cy="385763"/>
          </a:xfrm>
        </p:spPr>
        <p:txBody>
          <a:bodyPr/>
          <a:lstStyle/>
          <a:p>
            <a:pPr eaLnBrk="1" hangingPunct="1">
              <a:tabLst>
                <a:tab pos="1376363" algn="l"/>
              </a:tabLst>
            </a:pPr>
            <a:r>
              <a:rPr lang="en-US" sz="3600" smtClean="0"/>
              <a:t>T5C05		</a:t>
            </a:r>
            <a:r>
              <a:rPr lang="en-US" sz="2800" smtClean="0">
                <a:latin typeface="Rockwell" pitchFamily="18" charset="0"/>
              </a:rPr>
              <a:t>What is the unit of frequency?</a:t>
            </a:r>
          </a:p>
        </p:txBody>
      </p:sp>
      <p:sp>
        <p:nvSpPr>
          <p:cNvPr id="145920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Hertz</a:t>
            </a:r>
          </a:p>
          <a:p>
            <a:pPr marL="995363" lvl="1" indent="-533400" eaLnBrk="1" hangingPunct="1">
              <a:buFontTx/>
              <a:buAutoNum type="alphaUcPeriod"/>
            </a:pPr>
            <a:r>
              <a:rPr lang="en-US" smtClean="0">
                <a:latin typeface="Rockwell" pitchFamily="18" charset="0"/>
              </a:rPr>
              <a:t>Henry</a:t>
            </a:r>
          </a:p>
          <a:p>
            <a:pPr marL="995363" lvl="1" indent="-533400" eaLnBrk="1" hangingPunct="1">
              <a:buFontTx/>
              <a:buAutoNum type="alphaUcPeriod"/>
            </a:pPr>
            <a:r>
              <a:rPr lang="en-US" smtClean="0">
                <a:latin typeface="Rockwell" pitchFamily="18" charset="0"/>
              </a:rPr>
              <a:t>Farad</a:t>
            </a:r>
          </a:p>
          <a:p>
            <a:pPr marL="995363" lvl="1" indent="-533400" eaLnBrk="1" hangingPunct="1">
              <a:buFontTx/>
              <a:buAutoNum type="alphaUcPeriod"/>
            </a:pPr>
            <a:r>
              <a:rPr lang="en-US" smtClean="0">
                <a:latin typeface="Rockwell" pitchFamily="18" charset="0"/>
              </a:rPr>
              <a:t>Tesla</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5920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5920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Number Placeholder 5"/>
          <p:cNvSpPr>
            <a:spLocks noGrp="1"/>
          </p:cNvSpPr>
          <p:nvPr>
            <p:ph type="sldNum" sz="quarter" idx="12"/>
          </p:nvPr>
        </p:nvSpPr>
        <p:spPr>
          <a:noFill/>
          <a:ln>
            <a:miter lim="800000"/>
            <a:headEnd/>
            <a:tailEnd/>
          </a:ln>
        </p:spPr>
        <p:txBody>
          <a:bodyPr/>
          <a:lstStyle/>
          <a:p>
            <a:fld id="{D031C211-0209-4E0F-A9A0-EBD8586DE952}" type="slidenum">
              <a:rPr lang="en-US"/>
              <a:pPr/>
              <a:t>297</a:t>
            </a:fld>
            <a:endParaRPr lang="en-US"/>
          </a:p>
        </p:txBody>
      </p:sp>
      <p:sp>
        <p:nvSpPr>
          <p:cNvPr id="306179" name="Rectangle 2"/>
          <p:cNvSpPr>
            <a:spLocks noGrp="1" noChangeArrowheads="1"/>
          </p:cNvSpPr>
          <p:nvPr>
            <p:ph type="title"/>
          </p:nvPr>
        </p:nvSpPr>
        <p:spPr>
          <a:xfrm>
            <a:off x="0" y="779463"/>
            <a:ext cx="9144000" cy="385762"/>
          </a:xfrm>
        </p:spPr>
        <p:txBody>
          <a:bodyPr/>
          <a:lstStyle/>
          <a:p>
            <a:pPr eaLnBrk="1" hangingPunct="1">
              <a:tabLst>
                <a:tab pos="1376363" algn="l"/>
              </a:tabLst>
            </a:pPr>
            <a:r>
              <a:rPr lang="en-US" sz="3600" smtClean="0"/>
              <a:t>T5C06		</a:t>
            </a:r>
            <a:r>
              <a:rPr lang="en-US" sz="2800" smtClean="0">
                <a:latin typeface="Rockwell" pitchFamily="18" charset="0"/>
              </a:rPr>
              <a:t>What is the abbreviation that refers to radio 		frequency signals of all types?</a:t>
            </a:r>
          </a:p>
        </p:txBody>
      </p:sp>
      <p:sp>
        <p:nvSpPr>
          <p:cNvPr id="146022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AF</a:t>
            </a:r>
          </a:p>
          <a:p>
            <a:pPr marL="995363" lvl="1" indent="-533400" eaLnBrk="1" hangingPunct="1">
              <a:buFontTx/>
              <a:buAutoNum type="alphaUcPeriod"/>
            </a:pPr>
            <a:r>
              <a:rPr lang="en-US" smtClean="0">
                <a:latin typeface="Rockwell" pitchFamily="18" charset="0"/>
              </a:rPr>
              <a:t>HF</a:t>
            </a:r>
          </a:p>
          <a:p>
            <a:pPr marL="995363" lvl="1" indent="-533400" eaLnBrk="1" hangingPunct="1">
              <a:buFontTx/>
              <a:buAutoNum type="alphaUcPeriod"/>
            </a:pPr>
            <a:r>
              <a:rPr lang="en-US" smtClean="0">
                <a:latin typeface="Rockwell" pitchFamily="18" charset="0"/>
              </a:rPr>
              <a:t>RF</a:t>
            </a:r>
          </a:p>
          <a:p>
            <a:pPr marL="995363" lvl="1" indent="-533400" eaLnBrk="1" hangingPunct="1">
              <a:buFontTx/>
              <a:buAutoNum type="alphaUcPeriod"/>
            </a:pPr>
            <a:r>
              <a:rPr lang="en-US" smtClean="0">
                <a:latin typeface="Rockwell" pitchFamily="18" charset="0"/>
              </a:rPr>
              <a:t>VHF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6022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6022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Number Placeholder 5"/>
          <p:cNvSpPr>
            <a:spLocks noGrp="1"/>
          </p:cNvSpPr>
          <p:nvPr>
            <p:ph type="sldNum" sz="quarter" idx="12"/>
          </p:nvPr>
        </p:nvSpPr>
        <p:spPr>
          <a:noFill/>
          <a:ln>
            <a:miter lim="800000"/>
            <a:headEnd/>
            <a:tailEnd/>
          </a:ln>
        </p:spPr>
        <p:txBody>
          <a:bodyPr/>
          <a:lstStyle/>
          <a:p>
            <a:fld id="{1A9131D9-3611-47D1-9077-7B5C827770FA}" type="slidenum">
              <a:rPr lang="en-US"/>
              <a:pPr/>
              <a:t>298</a:t>
            </a:fld>
            <a:endParaRPr lang="en-US"/>
          </a:p>
        </p:txBody>
      </p:sp>
      <p:sp>
        <p:nvSpPr>
          <p:cNvPr id="307203"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T5C07		</a:t>
            </a:r>
            <a:r>
              <a:rPr lang="en-US" sz="2800" smtClean="0">
                <a:latin typeface="Rockwell" pitchFamily="18" charset="0"/>
              </a:rPr>
              <a:t>What is a usual name for electromagnetic 		waves that travel through space?</a:t>
            </a:r>
          </a:p>
        </p:txBody>
      </p:sp>
      <p:sp>
        <p:nvSpPr>
          <p:cNvPr id="146125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Gravity waves</a:t>
            </a:r>
          </a:p>
          <a:p>
            <a:pPr marL="995363" lvl="1" indent="-533400" eaLnBrk="1" hangingPunct="1">
              <a:buFontTx/>
              <a:buAutoNum type="alphaUcPeriod"/>
            </a:pPr>
            <a:r>
              <a:rPr lang="en-US" smtClean="0">
                <a:latin typeface="Rockwell" pitchFamily="18" charset="0"/>
              </a:rPr>
              <a:t>Sound waves</a:t>
            </a:r>
          </a:p>
          <a:p>
            <a:pPr marL="995363" lvl="1" indent="-533400" eaLnBrk="1" hangingPunct="1">
              <a:buFontTx/>
              <a:buAutoNum type="alphaUcPeriod"/>
            </a:pPr>
            <a:r>
              <a:rPr lang="en-US" smtClean="0">
                <a:latin typeface="Rockwell" pitchFamily="18" charset="0"/>
              </a:rPr>
              <a:t>Radio waves</a:t>
            </a:r>
          </a:p>
          <a:p>
            <a:pPr marL="995363" lvl="1" indent="-533400" eaLnBrk="1" hangingPunct="1">
              <a:buFontTx/>
              <a:buAutoNum type="alphaUcPeriod"/>
            </a:pPr>
            <a:r>
              <a:rPr lang="en-US" smtClean="0">
                <a:latin typeface="Rockwell" pitchFamily="18" charset="0"/>
              </a:rPr>
              <a:t>Pressure waves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6125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6125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Number Placeholder 5"/>
          <p:cNvSpPr>
            <a:spLocks noGrp="1"/>
          </p:cNvSpPr>
          <p:nvPr>
            <p:ph type="sldNum" sz="quarter" idx="12"/>
          </p:nvPr>
        </p:nvSpPr>
        <p:spPr>
          <a:noFill/>
          <a:ln>
            <a:miter lim="800000"/>
            <a:headEnd/>
            <a:tailEnd/>
          </a:ln>
        </p:spPr>
        <p:txBody>
          <a:bodyPr/>
          <a:lstStyle/>
          <a:p>
            <a:fld id="{D0DB326B-73B4-4BB5-B754-A31B05AA762F}" type="slidenum">
              <a:rPr lang="en-US"/>
              <a:pPr/>
              <a:t>299</a:t>
            </a:fld>
            <a:endParaRPr lang="en-US"/>
          </a:p>
        </p:txBody>
      </p:sp>
      <p:sp>
        <p:nvSpPr>
          <p:cNvPr id="308227"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T5C08		</a:t>
            </a:r>
            <a:r>
              <a:rPr lang="en-US" sz="2800" smtClean="0">
                <a:latin typeface="Rockwell" pitchFamily="18" charset="0"/>
              </a:rPr>
              <a:t>What is the formula used to calculate 			electrical power in a DC circuit?</a:t>
            </a:r>
          </a:p>
        </p:txBody>
      </p:sp>
      <p:sp>
        <p:nvSpPr>
          <p:cNvPr id="146227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Power (P) equals voltage (E) multiplied by current (I)</a:t>
            </a:r>
          </a:p>
          <a:p>
            <a:pPr marL="995363" lvl="1" indent="-533400" eaLnBrk="1" hangingPunct="1">
              <a:buFontTx/>
              <a:buAutoNum type="alphaUcPeriod"/>
            </a:pPr>
            <a:r>
              <a:rPr lang="en-US" smtClean="0">
                <a:latin typeface="Rockwell" pitchFamily="18" charset="0"/>
              </a:rPr>
              <a:t>Power (P) equals voltage (E) divided by current (I)</a:t>
            </a:r>
          </a:p>
          <a:p>
            <a:pPr marL="995363" lvl="1" indent="-533400" eaLnBrk="1" hangingPunct="1">
              <a:buFontTx/>
              <a:buAutoNum type="alphaUcPeriod"/>
            </a:pPr>
            <a:r>
              <a:rPr lang="en-US" smtClean="0">
                <a:latin typeface="Rockwell" pitchFamily="18" charset="0"/>
              </a:rPr>
              <a:t>Power (P) equals voltage (E) minus current (I)</a:t>
            </a:r>
          </a:p>
          <a:p>
            <a:pPr marL="995363" lvl="1" indent="-533400" eaLnBrk="1" hangingPunct="1">
              <a:buFontTx/>
              <a:buAutoNum type="alphaUcPeriod"/>
            </a:pPr>
            <a:r>
              <a:rPr lang="en-US" smtClean="0">
                <a:latin typeface="Rockwell" pitchFamily="18" charset="0"/>
              </a:rPr>
              <a:t>Power (P) equals voltage (E) plus current (I)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6227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6227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a:ln>
            <a:miter lim="800000"/>
            <a:headEnd/>
            <a:tailEnd/>
          </a:ln>
        </p:spPr>
        <p:txBody>
          <a:bodyPr/>
          <a:lstStyle/>
          <a:p>
            <a:fld id="{BBD98AD5-B7FD-4449-8160-B8A4511B1A60}" type="slidenum">
              <a:rPr lang="en-US"/>
              <a:pPr/>
              <a:t>3</a:t>
            </a:fld>
            <a:endParaRPr lang="en-US"/>
          </a:p>
        </p:txBody>
      </p:sp>
      <p:sp>
        <p:nvSpPr>
          <p:cNvPr id="5123" name="Rectangle 2"/>
          <p:cNvSpPr>
            <a:spLocks noGrp="1" noChangeArrowheads="1"/>
          </p:cNvSpPr>
          <p:nvPr>
            <p:ph type="title"/>
          </p:nvPr>
        </p:nvSpPr>
        <p:spPr>
          <a:xfrm>
            <a:off x="231775" y="741363"/>
            <a:ext cx="8912225" cy="614362"/>
          </a:xfrm>
        </p:spPr>
        <p:txBody>
          <a:bodyPr/>
          <a:lstStyle/>
          <a:p>
            <a:pPr eaLnBrk="1" hangingPunct="1"/>
            <a:r>
              <a:rPr lang="en-US" sz="2200" b="1" smtClean="0">
                <a:latin typeface="Rockwell" pitchFamily="18" charset="0"/>
              </a:rPr>
              <a:t>T1A: </a:t>
            </a:r>
            <a:r>
              <a:rPr lang="en-US" sz="1600" b="1" smtClean="0">
                <a:solidFill>
                  <a:srgbClr val="0099FF"/>
                </a:solidFill>
              </a:rPr>
              <a:t>	</a:t>
            </a:r>
            <a:r>
              <a:rPr lang="en-US" sz="1800" b="1" smtClean="0">
                <a:latin typeface="Rockwell" pitchFamily="18" charset="0"/>
              </a:rPr>
              <a:t>Amateur Radio services; purpose of the amateur service, amateur-	satellite service, operator/primary station license grant, where FCC 	rules are codified, basis and purpose of FCC rules, meanings of basic 	terms used in FCC rules.</a:t>
            </a:r>
            <a:r>
              <a:rPr lang="en-US" sz="1600" b="1" smtClean="0">
                <a:solidFill>
                  <a:srgbClr val="0099FF"/>
                </a:solidFill>
              </a:rPr>
              <a:t>				         	</a:t>
            </a:r>
          </a:p>
        </p:txBody>
      </p:sp>
      <p:sp>
        <p:nvSpPr>
          <p:cNvPr id="582659" name="Rectangle 3"/>
          <p:cNvSpPr>
            <a:spLocks noGrp="1" noChangeArrowheads="1"/>
          </p:cNvSpPr>
          <p:nvPr>
            <p:ph type="body" idx="1"/>
          </p:nvPr>
        </p:nvSpPr>
        <p:spPr>
          <a:xfrm>
            <a:off x="155575" y="1470025"/>
            <a:ext cx="8642350" cy="4962525"/>
          </a:xfrm>
        </p:spPr>
        <p:txBody>
          <a:bodyPr/>
          <a:lstStyle/>
          <a:p>
            <a:pPr lvl="1" eaLnBrk="1" hangingPunct="1"/>
            <a:r>
              <a:rPr lang="en-US" sz="1200" smtClean="0">
                <a:latin typeface="Rockwell" pitchFamily="18" charset="0"/>
              </a:rPr>
              <a:t>T1A1</a:t>
            </a:r>
            <a:r>
              <a:rPr lang="en-US" smtClean="0">
                <a:latin typeface="Rockwell" pitchFamily="18" charset="0"/>
              </a:rPr>
              <a:t> </a:t>
            </a:r>
            <a:r>
              <a:rPr lang="en-US" sz="2000" smtClean="0">
                <a:latin typeface="Rockwell" pitchFamily="18" charset="0"/>
              </a:rPr>
              <a:t>The Amateur Radio Service is  intended for persons who are interested in radio technique solely with a personal aim and without pecuniary interest.</a:t>
            </a:r>
          </a:p>
        </p:txBody>
      </p:sp>
      <p:sp>
        <p:nvSpPr>
          <p:cNvPr id="582661" name="Text Box 5"/>
          <p:cNvSpPr txBox="1">
            <a:spLocks noChangeArrowheads="1"/>
          </p:cNvSpPr>
          <p:nvPr/>
        </p:nvSpPr>
        <p:spPr bwMode="auto">
          <a:xfrm>
            <a:off x="2036763" y="6308725"/>
            <a:ext cx="5491162" cy="2444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000" b="1">
                <a:solidFill>
                  <a:srgbClr val="FF0000"/>
                </a:solidFill>
                <a:latin typeface="Rockwell" pitchFamily="18" charset="0"/>
              </a:rPr>
              <a:t>There is no minimum age requirement for holding an FCC Amateur Radio License.</a:t>
            </a:r>
          </a:p>
        </p:txBody>
      </p:sp>
      <p:pic>
        <p:nvPicPr>
          <p:cNvPr id="582662" name="Picture 6" descr="PacketGuys"/>
          <p:cNvPicPr>
            <a:picLocks noChangeAspect="1" noChangeArrowheads="1"/>
          </p:cNvPicPr>
          <p:nvPr/>
        </p:nvPicPr>
        <p:blipFill>
          <a:blip r:embed="rId2" cstate="print"/>
          <a:srcRect/>
          <a:stretch>
            <a:fillRect/>
          </a:stretch>
        </p:blipFill>
        <p:spPr bwMode="auto">
          <a:xfrm>
            <a:off x="347663" y="2622550"/>
            <a:ext cx="4608512" cy="3648075"/>
          </a:xfrm>
          <a:prstGeom prst="rect">
            <a:avLst/>
          </a:prstGeom>
          <a:noFill/>
          <a:ln w="9525">
            <a:noFill/>
            <a:miter lim="800000"/>
            <a:headEnd/>
            <a:tailEnd/>
          </a:ln>
        </p:spPr>
      </p:pic>
      <p:pic>
        <p:nvPicPr>
          <p:cNvPr id="582663" name="Picture 7" descr="T1A1b"/>
          <p:cNvPicPr>
            <a:picLocks noChangeAspect="1" noChangeArrowheads="1"/>
          </p:cNvPicPr>
          <p:nvPr/>
        </p:nvPicPr>
        <p:blipFill>
          <a:blip r:embed="rId3" cstate="print"/>
          <a:srcRect/>
          <a:stretch>
            <a:fillRect/>
          </a:stretch>
        </p:blipFill>
        <p:spPr bwMode="auto">
          <a:xfrm>
            <a:off x="4956175" y="2622550"/>
            <a:ext cx="3765550" cy="364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82659">
                                            <p:txEl>
                                              <p:pRg st="0" end="0"/>
                                            </p:txEl>
                                          </p:spTgt>
                                        </p:tgtEl>
                                        <p:attrNameLst>
                                          <p:attrName>style.visibility</p:attrName>
                                        </p:attrNameLst>
                                      </p:cBhvr>
                                      <p:to>
                                        <p:strVal val="visible"/>
                                      </p:to>
                                    </p:set>
                                    <p:animEffect transition="in" filter="wipe(up)">
                                      <p:cBhvr>
                                        <p:cTn id="7" dur="500"/>
                                        <p:tgtEl>
                                          <p:spTgt spid="582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82661"/>
                                        </p:tgtEl>
                                        <p:attrNameLst>
                                          <p:attrName>style.visibility</p:attrName>
                                        </p:attrNameLst>
                                      </p:cBhvr>
                                      <p:to>
                                        <p:strVal val="visible"/>
                                      </p:to>
                                    </p:set>
                                    <p:anim calcmode="lin" valueType="num">
                                      <p:cBhvr additive="base">
                                        <p:cTn id="12" dur="500" fill="hold"/>
                                        <p:tgtEl>
                                          <p:spTgt spid="582661"/>
                                        </p:tgtEl>
                                        <p:attrNameLst>
                                          <p:attrName>ppt_x</p:attrName>
                                        </p:attrNameLst>
                                      </p:cBhvr>
                                      <p:tavLst>
                                        <p:tav tm="0">
                                          <p:val>
                                            <p:strVal val="#ppt_x"/>
                                          </p:val>
                                        </p:tav>
                                        <p:tav tm="100000">
                                          <p:val>
                                            <p:strVal val="#ppt_x"/>
                                          </p:val>
                                        </p:tav>
                                      </p:tavLst>
                                    </p:anim>
                                    <p:anim calcmode="lin" valueType="num">
                                      <p:cBhvr additive="base">
                                        <p:cTn id="13" dur="500" fill="hold"/>
                                        <p:tgtEl>
                                          <p:spTgt spid="5826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82662"/>
                                        </p:tgtEl>
                                        <p:attrNameLst>
                                          <p:attrName>style.visibility</p:attrName>
                                        </p:attrNameLst>
                                      </p:cBhvr>
                                      <p:to>
                                        <p:strVal val="visible"/>
                                      </p:to>
                                    </p:set>
                                    <p:anim calcmode="lin" valueType="num">
                                      <p:cBhvr additive="base">
                                        <p:cTn id="16" dur="500" fill="hold"/>
                                        <p:tgtEl>
                                          <p:spTgt spid="582662"/>
                                        </p:tgtEl>
                                        <p:attrNameLst>
                                          <p:attrName>ppt_x</p:attrName>
                                        </p:attrNameLst>
                                      </p:cBhvr>
                                      <p:tavLst>
                                        <p:tav tm="0">
                                          <p:val>
                                            <p:strVal val="#ppt_x"/>
                                          </p:val>
                                        </p:tav>
                                        <p:tav tm="100000">
                                          <p:val>
                                            <p:strVal val="#ppt_x"/>
                                          </p:val>
                                        </p:tav>
                                      </p:tavLst>
                                    </p:anim>
                                    <p:anim calcmode="lin" valueType="num">
                                      <p:cBhvr additive="base">
                                        <p:cTn id="17" dur="500" fill="hold"/>
                                        <p:tgtEl>
                                          <p:spTgt spid="58266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82663"/>
                                        </p:tgtEl>
                                        <p:attrNameLst>
                                          <p:attrName>style.visibility</p:attrName>
                                        </p:attrNameLst>
                                      </p:cBhvr>
                                      <p:to>
                                        <p:strVal val="visible"/>
                                      </p:to>
                                    </p:set>
                                    <p:anim calcmode="lin" valueType="num">
                                      <p:cBhvr additive="base">
                                        <p:cTn id="20" dur="500" fill="hold"/>
                                        <p:tgtEl>
                                          <p:spTgt spid="582663"/>
                                        </p:tgtEl>
                                        <p:attrNameLst>
                                          <p:attrName>ppt_x</p:attrName>
                                        </p:attrNameLst>
                                      </p:cBhvr>
                                      <p:tavLst>
                                        <p:tav tm="0">
                                          <p:val>
                                            <p:strVal val="#ppt_x"/>
                                          </p:val>
                                        </p:tav>
                                        <p:tav tm="100000">
                                          <p:val>
                                            <p:strVal val="#ppt_x"/>
                                          </p:val>
                                        </p:tav>
                                      </p:tavLst>
                                    </p:anim>
                                    <p:anim calcmode="lin" valueType="num">
                                      <p:cBhvr additive="base">
                                        <p:cTn id="21" dur="500" fill="hold"/>
                                        <p:tgtEl>
                                          <p:spTgt spid="5826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a:ln>
            <a:miter lim="800000"/>
            <a:headEnd/>
            <a:tailEnd/>
          </a:ln>
        </p:spPr>
        <p:txBody>
          <a:bodyPr/>
          <a:lstStyle/>
          <a:p>
            <a:fld id="{A114795A-4FAA-4A2C-AE6A-5DDF320EB2CD}" type="slidenum">
              <a:rPr lang="en-US"/>
              <a:pPr/>
              <a:t>30</a:t>
            </a:fld>
            <a:endParaRPr lang="en-US"/>
          </a:p>
        </p:txBody>
      </p:sp>
      <p:sp>
        <p:nvSpPr>
          <p:cNvPr id="32771" name="Rectangle 2"/>
          <p:cNvSpPr>
            <a:spLocks noGrp="1" noChangeArrowheads="1"/>
          </p:cNvSpPr>
          <p:nvPr>
            <p:ph type="title"/>
          </p:nvPr>
        </p:nvSpPr>
        <p:spPr>
          <a:xfrm>
            <a:off x="347663" y="1163638"/>
            <a:ext cx="8604250" cy="654050"/>
          </a:xfrm>
        </p:spPr>
        <p:txBody>
          <a:bodyPr/>
          <a:lstStyle/>
          <a:p>
            <a:pPr eaLnBrk="1" hangingPunct="1"/>
            <a:r>
              <a:rPr lang="en-US" sz="2600" b="1" smtClean="0">
                <a:latin typeface="Rockwell" pitchFamily="18" charset="0"/>
              </a:rPr>
              <a:t>T1F:  </a:t>
            </a:r>
            <a:r>
              <a:rPr lang="en-US" sz="1600" b="1" smtClean="0"/>
              <a:t>Station identification and operation standards; special operations for 	repeaters and auxiliary stations, third party communications, club stations, 	station security, FCC inspection.</a:t>
            </a:r>
            <a:r>
              <a:rPr lang="en-US" b="1" smtClean="0"/>
              <a:t/>
            </a:r>
            <a:br>
              <a:rPr lang="en-US" b="1" smtClean="0"/>
            </a:br>
            <a:endParaRPr lang="en-US" b="1" smtClean="0"/>
          </a:p>
        </p:txBody>
      </p:sp>
      <p:sp>
        <p:nvSpPr>
          <p:cNvPr id="496643" name="Rectangle 3"/>
          <p:cNvSpPr>
            <a:spLocks noGrp="1" noChangeArrowheads="1"/>
          </p:cNvSpPr>
          <p:nvPr>
            <p:ph type="body" idx="1"/>
          </p:nvPr>
        </p:nvSpPr>
        <p:spPr>
          <a:xfrm>
            <a:off x="0" y="1585913"/>
            <a:ext cx="5108575" cy="4762500"/>
          </a:xfrm>
        </p:spPr>
        <p:txBody>
          <a:bodyPr/>
          <a:lstStyle/>
          <a:p>
            <a:pPr lvl="1" eaLnBrk="1" hangingPunct="1"/>
            <a:r>
              <a:rPr lang="en-US" sz="1200" smtClean="0">
                <a:latin typeface="Rockwell" pitchFamily="18" charset="0"/>
              </a:rPr>
              <a:t>T1F4</a:t>
            </a:r>
            <a:r>
              <a:rPr lang="en-US" sz="1800" smtClean="0">
                <a:latin typeface="Rockwell" pitchFamily="18" charset="0"/>
              </a:rPr>
              <a:t>   </a:t>
            </a:r>
            <a:r>
              <a:rPr lang="en-US" sz="2000" smtClean="0">
                <a:latin typeface="Rockwell" pitchFamily="18" charset="0"/>
              </a:rPr>
              <a:t>Phone emission in the English language is an acceptable method of station identification when operating in the phone sub-band.</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T1F5</a:t>
            </a:r>
            <a:r>
              <a:rPr lang="en-US" smtClean="0">
                <a:latin typeface="Rockwell" pitchFamily="18" charset="0"/>
              </a:rPr>
              <a:t>  </a:t>
            </a:r>
            <a:r>
              <a:rPr lang="en-US" sz="2000" smtClean="0">
                <a:latin typeface="Rockwell" pitchFamily="18" charset="0"/>
              </a:rPr>
              <a:t>Call sign identification is required for a station transmitting phone signals by sending the call sign using CW or phone emission.</a:t>
            </a:r>
          </a:p>
          <a:p>
            <a:pPr lvl="1" eaLnBrk="1" hangingPunct="1"/>
            <a:endParaRPr lang="en-US" sz="2000" smtClean="0">
              <a:latin typeface="Rockwell" pitchFamily="18" charset="0"/>
            </a:endParaRPr>
          </a:p>
        </p:txBody>
      </p:sp>
      <p:sp>
        <p:nvSpPr>
          <p:cNvPr id="496645" name="Text Box 5"/>
          <p:cNvSpPr txBox="1">
            <a:spLocks noChangeArrowheads="1"/>
          </p:cNvSpPr>
          <p:nvPr/>
        </p:nvSpPr>
        <p:spPr bwMode="auto">
          <a:xfrm>
            <a:off x="4725988" y="3082925"/>
            <a:ext cx="1304925" cy="914400"/>
          </a:xfrm>
          <a:prstGeom prst="rect">
            <a:avLst/>
          </a:prstGeom>
          <a:noFill/>
          <a:ln w="12700" cap="sq">
            <a:noFill/>
            <a:miter lim="800000"/>
            <a:headEnd type="none" w="sm" len="sm"/>
            <a:tailEnd type="none" w="sm" len="sm"/>
          </a:ln>
          <a:effectLst/>
        </p:spPr>
        <p:txBody>
          <a:bodyPr>
            <a:spAutoFit/>
          </a:bodyPr>
          <a:lstStyle/>
          <a:p>
            <a:pPr algn="r">
              <a:spcBef>
                <a:spcPct val="50000"/>
              </a:spcBef>
            </a:pPr>
            <a:r>
              <a:rPr lang="en-US" sz="1200">
                <a:solidFill>
                  <a:srgbClr val="FF0000"/>
                </a:solidFill>
                <a:latin typeface="Rockwell" pitchFamily="18" charset="0"/>
              </a:rPr>
              <a:t>Testing your radio? </a:t>
            </a:r>
          </a:p>
          <a:p>
            <a:pPr algn="r">
              <a:spcBef>
                <a:spcPct val="50000"/>
              </a:spcBef>
            </a:pPr>
            <a:r>
              <a:rPr lang="en-US" sz="1200">
                <a:solidFill>
                  <a:srgbClr val="FF0000"/>
                </a:solidFill>
                <a:latin typeface="Rockwell" pitchFamily="18" charset="0"/>
              </a:rPr>
              <a:t>Give your call sign in English.</a:t>
            </a:r>
          </a:p>
        </p:txBody>
      </p:sp>
      <p:pic>
        <p:nvPicPr>
          <p:cNvPr id="496646" name="Picture 6" descr="DStar"/>
          <p:cNvPicPr>
            <a:picLocks noChangeAspect="1" noChangeArrowheads="1"/>
          </p:cNvPicPr>
          <p:nvPr/>
        </p:nvPicPr>
        <p:blipFill>
          <a:blip r:embed="rId2" cstate="print"/>
          <a:srcRect/>
          <a:stretch>
            <a:fillRect/>
          </a:stretch>
        </p:blipFill>
        <p:spPr bwMode="auto">
          <a:xfrm>
            <a:off x="5608638" y="4849813"/>
            <a:ext cx="3341687" cy="1384300"/>
          </a:xfrm>
          <a:prstGeom prst="rect">
            <a:avLst/>
          </a:prstGeom>
          <a:noFill/>
          <a:ln w="9525">
            <a:noFill/>
            <a:miter lim="800000"/>
            <a:headEnd/>
            <a:tailEnd/>
          </a:ln>
        </p:spPr>
      </p:pic>
      <p:sp>
        <p:nvSpPr>
          <p:cNvPr id="496647" name="Text Box 7"/>
          <p:cNvSpPr txBox="1">
            <a:spLocks noChangeArrowheads="1"/>
          </p:cNvSpPr>
          <p:nvPr/>
        </p:nvSpPr>
        <p:spPr bwMode="auto">
          <a:xfrm>
            <a:off x="2459038" y="5541963"/>
            <a:ext cx="2919412" cy="822325"/>
          </a:xfrm>
          <a:prstGeom prst="rect">
            <a:avLst/>
          </a:prstGeom>
          <a:noFill/>
          <a:ln w="12700" cap="sq">
            <a:noFill/>
            <a:miter lim="800000"/>
            <a:headEnd type="none" w="sm" len="sm"/>
            <a:tailEnd type="none" w="sm" len="sm"/>
          </a:ln>
          <a:effectLst/>
        </p:spPr>
        <p:txBody>
          <a:bodyPr>
            <a:spAutoFit/>
          </a:bodyPr>
          <a:lstStyle/>
          <a:p>
            <a:pPr algn="r">
              <a:spcBef>
                <a:spcPct val="50000"/>
              </a:spcBef>
            </a:pPr>
            <a:r>
              <a:rPr lang="en-US" sz="1200">
                <a:solidFill>
                  <a:srgbClr val="FF0000"/>
                </a:solidFill>
                <a:latin typeface="Rockwell" pitchFamily="18" charset="0"/>
              </a:rPr>
              <a:t>Repeaters can identify with a voice message announcing their call sign, or use Morse code not to exceed 20wpm to send out their station call letters</a:t>
            </a:r>
          </a:p>
        </p:txBody>
      </p:sp>
      <p:pic>
        <p:nvPicPr>
          <p:cNvPr id="496649" name="Picture 9" descr="Test Radio"/>
          <p:cNvPicPr>
            <a:picLocks noChangeAspect="1" noChangeArrowheads="1"/>
          </p:cNvPicPr>
          <p:nvPr/>
        </p:nvPicPr>
        <p:blipFill>
          <a:blip r:embed="rId3" cstate="print"/>
          <a:srcRect/>
          <a:stretch>
            <a:fillRect/>
          </a:stretch>
        </p:blipFill>
        <p:spPr bwMode="auto">
          <a:xfrm>
            <a:off x="6223000" y="1585913"/>
            <a:ext cx="2343150" cy="2646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96643">
                                            <p:txEl>
                                              <p:pRg st="0" end="0"/>
                                            </p:txEl>
                                          </p:spTgt>
                                        </p:tgtEl>
                                        <p:attrNameLst>
                                          <p:attrName>style.visibility</p:attrName>
                                        </p:attrNameLst>
                                      </p:cBhvr>
                                      <p:to>
                                        <p:strVal val="visible"/>
                                      </p:to>
                                    </p:set>
                                    <p:animEffect transition="in" filter="wipe(up)">
                                      <p:cBhvr>
                                        <p:cTn id="7" dur="500"/>
                                        <p:tgtEl>
                                          <p:spTgt spid="496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6645"/>
                                        </p:tgtEl>
                                        <p:attrNameLst>
                                          <p:attrName>style.visibility</p:attrName>
                                        </p:attrNameLst>
                                      </p:cBhvr>
                                      <p:to>
                                        <p:strVal val="visible"/>
                                      </p:to>
                                    </p:set>
                                    <p:animEffect transition="in" filter="wipe(left)">
                                      <p:cBhvr>
                                        <p:cTn id="12" dur="500"/>
                                        <p:tgtEl>
                                          <p:spTgt spid="496645"/>
                                        </p:tgtEl>
                                      </p:cBhvr>
                                    </p:animEffect>
                                  </p:childTnLst>
                                </p:cTn>
                              </p:par>
                              <p:par>
                                <p:cTn id="13" presetID="22" presetClass="entr" presetSubtype="2" fill="hold" nodeType="withEffect">
                                  <p:stCondLst>
                                    <p:cond delay="0"/>
                                  </p:stCondLst>
                                  <p:childTnLst>
                                    <p:set>
                                      <p:cBhvr>
                                        <p:cTn id="14" dur="1" fill="hold">
                                          <p:stCondLst>
                                            <p:cond delay="0"/>
                                          </p:stCondLst>
                                        </p:cTn>
                                        <p:tgtEl>
                                          <p:spTgt spid="496649"/>
                                        </p:tgtEl>
                                        <p:attrNameLst>
                                          <p:attrName>style.visibility</p:attrName>
                                        </p:attrNameLst>
                                      </p:cBhvr>
                                      <p:to>
                                        <p:strVal val="visible"/>
                                      </p:to>
                                    </p:set>
                                    <p:animEffect transition="in" filter="wipe(right)">
                                      <p:cBhvr>
                                        <p:cTn id="15" dur="500"/>
                                        <p:tgtEl>
                                          <p:spTgt spid="4966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nodeType="clickEffect">
                                  <p:stCondLst>
                                    <p:cond delay="0"/>
                                  </p:stCondLst>
                                  <p:childTnLst>
                                    <p:set>
                                      <p:cBhvr>
                                        <p:cTn id="19" dur="1" fill="hold">
                                          <p:stCondLst>
                                            <p:cond delay="0"/>
                                          </p:stCondLst>
                                        </p:cTn>
                                        <p:tgtEl>
                                          <p:spTgt spid="496643">
                                            <p:txEl>
                                              <p:pRg st="4" end="4"/>
                                            </p:txEl>
                                          </p:spTgt>
                                        </p:tgtEl>
                                        <p:attrNameLst>
                                          <p:attrName>style.visibility</p:attrName>
                                        </p:attrNameLst>
                                      </p:cBhvr>
                                      <p:to>
                                        <p:strVal val="visible"/>
                                      </p:to>
                                    </p:set>
                                    <p:anim calcmode="lin" valueType="num">
                                      <p:cBhvr additive="base">
                                        <p:cTn id="20" dur="500" fill="hold"/>
                                        <p:tgtEl>
                                          <p:spTgt spid="496643">
                                            <p:txEl>
                                              <p:pRg st="4" end="4"/>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966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496646"/>
                                        </p:tgtEl>
                                        <p:attrNameLst>
                                          <p:attrName>style.visibility</p:attrName>
                                        </p:attrNameLst>
                                      </p:cBhvr>
                                      <p:to>
                                        <p:strVal val="visible"/>
                                      </p:to>
                                    </p:set>
                                    <p:anim calcmode="lin" valueType="num">
                                      <p:cBhvr additive="base">
                                        <p:cTn id="26" dur="500" fill="hold"/>
                                        <p:tgtEl>
                                          <p:spTgt spid="496646"/>
                                        </p:tgtEl>
                                        <p:attrNameLst>
                                          <p:attrName>ppt_x</p:attrName>
                                        </p:attrNameLst>
                                      </p:cBhvr>
                                      <p:tavLst>
                                        <p:tav tm="0">
                                          <p:val>
                                            <p:strVal val="#ppt_x"/>
                                          </p:val>
                                        </p:tav>
                                        <p:tav tm="100000">
                                          <p:val>
                                            <p:strVal val="#ppt_x"/>
                                          </p:val>
                                        </p:tav>
                                      </p:tavLst>
                                    </p:anim>
                                    <p:anim calcmode="lin" valueType="num">
                                      <p:cBhvr additive="base">
                                        <p:cTn id="27" dur="500" fill="hold"/>
                                        <p:tgtEl>
                                          <p:spTgt spid="49664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96647"/>
                                        </p:tgtEl>
                                        <p:attrNameLst>
                                          <p:attrName>style.visibility</p:attrName>
                                        </p:attrNameLst>
                                      </p:cBhvr>
                                      <p:to>
                                        <p:strVal val="visible"/>
                                      </p:to>
                                    </p:set>
                                    <p:anim calcmode="lin" valueType="num">
                                      <p:cBhvr additive="base">
                                        <p:cTn id="30" dur="500" fill="hold"/>
                                        <p:tgtEl>
                                          <p:spTgt spid="496647"/>
                                        </p:tgtEl>
                                        <p:attrNameLst>
                                          <p:attrName>ppt_x</p:attrName>
                                        </p:attrNameLst>
                                      </p:cBhvr>
                                      <p:tavLst>
                                        <p:tav tm="0">
                                          <p:val>
                                            <p:strVal val="#ppt_x"/>
                                          </p:val>
                                        </p:tav>
                                        <p:tav tm="100000">
                                          <p:val>
                                            <p:strVal val="#ppt_x"/>
                                          </p:val>
                                        </p:tav>
                                      </p:tavLst>
                                    </p:anim>
                                    <p:anim calcmode="lin" valueType="num">
                                      <p:cBhvr additive="base">
                                        <p:cTn id="31" dur="500" fill="hold"/>
                                        <p:tgtEl>
                                          <p:spTgt spid="4966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5" grpId="0"/>
      <p:bldP spid="496647"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Number Placeholder 5"/>
          <p:cNvSpPr>
            <a:spLocks noGrp="1"/>
          </p:cNvSpPr>
          <p:nvPr>
            <p:ph type="sldNum" sz="quarter" idx="12"/>
          </p:nvPr>
        </p:nvSpPr>
        <p:spPr>
          <a:noFill/>
          <a:ln>
            <a:miter lim="800000"/>
            <a:headEnd/>
            <a:tailEnd/>
          </a:ln>
        </p:spPr>
        <p:txBody>
          <a:bodyPr/>
          <a:lstStyle/>
          <a:p>
            <a:fld id="{41699DE6-621F-433F-B11F-5918D4975902}" type="slidenum">
              <a:rPr lang="en-US"/>
              <a:pPr/>
              <a:t>300</a:t>
            </a:fld>
            <a:endParaRPr lang="en-US"/>
          </a:p>
        </p:txBody>
      </p:sp>
      <p:sp>
        <p:nvSpPr>
          <p:cNvPr id="309251"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T5C09		</a:t>
            </a:r>
            <a:r>
              <a:rPr lang="en-US" sz="2800" smtClean="0">
                <a:latin typeface="Rockwell" pitchFamily="18" charset="0"/>
              </a:rPr>
              <a:t>How much power is being used in a circuit 		when the applied voltage is 13.8 volts DC 		and the current is 10 amperes?</a:t>
            </a:r>
          </a:p>
        </p:txBody>
      </p:sp>
      <p:sp>
        <p:nvSpPr>
          <p:cNvPr id="146329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138 watts</a:t>
            </a:r>
          </a:p>
          <a:p>
            <a:pPr marL="995363" lvl="1" indent="-533400" eaLnBrk="1" hangingPunct="1">
              <a:buFontTx/>
              <a:buAutoNum type="alphaUcPeriod"/>
            </a:pPr>
            <a:r>
              <a:rPr lang="en-US" smtClean="0">
                <a:latin typeface="Rockwell" pitchFamily="18" charset="0"/>
              </a:rPr>
              <a:t>0.7 watts</a:t>
            </a:r>
          </a:p>
          <a:p>
            <a:pPr marL="995363" lvl="1" indent="-533400" eaLnBrk="1" hangingPunct="1">
              <a:buFontTx/>
              <a:buAutoNum type="alphaUcPeriod"/>
            </a:pPr>
            <a:r>
              <a:rPr lang="en-US" smtClean="0">
                <a:latin typeface="Rockwell" pitchFamily="18" charset="0"/>
              </a:rPr>
              <a:t>23.8 watts</a:t>
            </a:r>
          </a:p>
          <a:p>
            <a:pPr marL="995363" lvl="1" indent="-533400" eaLnBrk="1" hangingPunct="1">
              <a:buFontTx/>
              <a:buAutoNum type="alphaUcPeriod"/>
            </a:pPr>
            <a:r>
              <a:rPr lang="en-US" smtClean="0">
                <a:latin typeface="Rockwell" pitchFamily="18" charset="0"/>
              </a:rPr>
              <a:t>3.8 watts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6329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6329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Number Placeholder 5"/>
          <p:cNvSpPr>
            <a:spLocks noGrp="1"/>
          </p:cNvSpPr>
          <p:nvPr>
            <p:ph type="sldNum" sz="quarter" idx="12"/>
          </p:nvPr>
        </p:nvSpPr>
        <p:spPr>
          <a:noFill/>
          <a:ln>
            <a:miter lim="800000"/>
            <a:headEnd/>
            <a:tailEnd/>
          </a:ln>
        </p:spPr>
        <p:txBody>
          <a:bodyPr/>
          <a:lstStyle/>
          <a:p>
            <a:fld id="{8E8B6108-372F-4220-AC00-B6719831AF37}" type="slidenum">
              <a:rPr lang="en-US"/>
              <a:pPr/>
              <a:t>301</a:t>
            </a:fld>
            <a:endParaRPr lang="en-US"/>
          </a:p>
        </p:txBody>
      </p:sp>
      <p:sp>
        <p:nvSpPr>
          <p:cNvPr id="310275"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T5C10		</a:t>
            </a:r>
            <a:r>
              <a:rPr lang="en-US" sz="2800" smtClean="0">
                <a:latin typeface="Rockwell" pitchFamily="18" charset="0"/>
              </a:rPr>
              <a:t>How much power is being used in a circuit 		when the applied voltage is 12 volts DC 		and the current is 2.5 amperes?</a:t>
            </a:r>
          </a:p>
        </p:txBody>
      </p:sp>
      <p:sp>
        <p:nvSpPr>
          <p:cNvPr id="146432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4.8 watts</a:t>
            </a:r>
          </a:p>
          <a:p>
            <a:pPr marL="995363" lvl="1" indent="-533400" eaLnBrk="1" hangingPunct="1">
              <a:buFontTx/>
              <a:buAutoNum type="alphaUcPeriod"/>
            </a:pPr>
            <a:r>
              <a:rPr lang="en-US" smtClean="0">
                <a:latin typeface="Rockwell" pitchFamily="18" charset="0"/>
              </a:rPr>
              <a:t>30 watts</a:t>
            </a:r>
          </a:p>
          <a:p>
            <a:pPr marL="995363" lvl="1" indent="-533400" eaLnBrk="1" hangingPunct="1">
              <a:buFontTx/>
              <a:buAutoNum type="alphaUcPeriod"/>
            </a:pPr>
            <a:r>
              <a:rPr lang="en-US" smtClean="0">
                <a:latin typeface="Rockwell" pitchFamily="18" charset="0"/>
              </a:rPr>
              <a:t>14.5 watts</a:t>
            </a:r>
          </a:p>
          <a:p>
            <a:pPr marL="995363" lvl="1" indent="-533400" eaLnBrk="1" hangingPunct="1">
              <a:buFontTx/>
              <a:buAutoNum type="alphaUcPeriod"/>
            </a:pPr>
            <a:r>
              <a:rPr lang="en-US" smtClean="0">
                <a:latin typeface="Rockwell" pitchFamily="18" charset="0"/>
              </a:rPr>
              <a:t>0.208 watts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6432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6432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Number Placeholder 5"/>
          <p:cNvSpPr>
            <a:spLocks noGrp="1"/>
          </p:cNvSpPr>
          <p:nvPr>
            <p:ph type="sldNum" sz="quarter" idx="12"/>
          </p:nvPr>
        </p:nvSpPr>
        <p:spPr>
          <a:noFill/>
          <a:ln>
            <a:miter lim="800000"/>
            <a:headEnd/>
            <a:tailEnd/>
          </a:ln>
        </p:spPr>
        <p:txBody>
          <a:bodyPr/>
          <a:lstStyle/>
          <a:p>
            <a:fld id="{F2E1F5C8-D4C7-49FB-A070-FC482F520185}" type="slidenum">
              <a:rPr lang="en-US"/>
              <a:pPr/>
              <a:t>302</a:t>
            </a:fld>
            <a:endParaRPr lang="en-US"/>
          </a:p>
        </p:txBody>
      </p:sp>
      <p:sp>
        <p:nvSpPr>
          <p:cNvPr id="311299"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T5C11		</a:t>
            </a:r>
            <a:r>
              <a:rPr lang="en-US" sz="2800" smtClean="0">
                <a:latin typeface="Rockwell" pitchFamily="18" charset="0"/>
              </a:rPr>
              <a:t>How many amperes are flowing in a circuit 		when the applied voltage is 12 volts DC 		and the load is 120 watts?</a:t>
            </a:r>
          </a:p>
        </p:txBody>
      </p:sp>
      <p:sp>
        <p:nvSpPr>
          <p:cNvPr id="146534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0.1 amperes</a:t>
            </a:r>
          </a:p>
          <a:p>
            <a:pPr marL="995363" lvl="1" indent="-533400" eaLnBrk="1" hangingPunct="1">
              <a:buFontTx/>
              <a:buAutoNum type="alphaUcPeriod"/>
            </a:pPr>
            <a:r>
              <a:rPr lang="en-US" smtClean="0">
                <a:latin typeface="Rockwell" pitchFamily="18" charset="0"/>
              </a:rPr>
              <a:t>10 amperes</a:t>
            </a:r>
          </a:p>
          <a:p>
            <a:pPr marL="995363" lvl="1" indent="-533400" eaLnBrk="1" hangingPunct="1">
              <a:buFontTx/>
              <a:buAutoNum type="alphaUcPeriod"/>
            </a:pPr>
            <a:r>
              <a:rPr lang="en-US" smtClean="0">
                <a:latin typeface="Rockwell" pitchFamily="18" charset="0"/>
              </a:rPr>
              <a:t>12 amperes</a:t>
            </a:r>
          </a:p>
          <a:p>
            <a:pPr marL="995363" lvl="1" indent="-533400" eaLnBrk="1" hangingPunct="1">
              <a:buFontTx/>
              <a:buAutoNum type="alphaUcPeriod"/>
            </a:pPr>
            <a:r>
              <a:rPr lang="en-US" smtClean="0">
                <a:latin typeface="Rockwell" pitchFamily="18" charset="0"/>
              </a:rPr>
              <a:t>132 amperes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6534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6534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Number Placeholder 5"/>
          <p:cNvSpPr>
            <a:spLocks noGrp="1"/>
          </p:cNvSpPr>
          <p:nvPr>
            <p:ph type="sldNum" sz="quarter" idx="12"/>
          </p:nvPr>
        </p:nvSpPr>
        <p:spPr>
          <a:noFill/>
          <a:ln>
            <a:miter lim="800000"/>
            <a:headEnd/>
            <a:tailEnd/>
          </a:ln>
        </p:spPr>
        <p:txBody>
          <a:bodyPr/>
          <a:lstStyle/>
          <a:p>
            <a:fld id="{C62E4A53-EF00-4F91-8819-C8EC20A299CF}" type="slidenum">
              <a:rPr lang="en-US"/>
              <a:pPr/>
              <a:t>303</a:t>
            </a:fld>
            <a:endParaRPr lang="en-US"/>
          </a:p>
        </p:txBody>
      </p:sp>
      <p:sp>
        <p:nvSpPr>
          <p:cNvPr id="312323"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T5D01		</a:t>
            </a:r>
            <a:r>
              <a:rPr lang="en-US" sz="2800" smtClean="0">
                <a:latin typeface="Rockwell" pitchFamily="18" charset="0"/>
              </a:rPr>
              <a:t>What formula is used to calculate current in 		a circuit?</a:t>
            </a:r>
          </a:p>
        </p:txBody>
      </p:sp>
      <p:sp>
        <p:nvSpPr>
          <p:cNvPr id="146637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Current (I) equals voltage (E) multiplied by resistance (R)</a:t>
            </a:r>
          </a:p>
          <a:p>
            <a:pPr marL="995363" lvl="1" indent="-533400" eaLnBrk="1" hangingPunct="1">
              <a:buFontTx/>
              <a:buAutoNum type="alphaUcPeriod"/>
            </a:pPr>
            <a:r>
              <a:rPr lang="en-US" smtClean="0">
                <a:latin typeface="Rockwell" pitchFamily="18" charset="0"/>
              </a:rPr>
              <a:t>Current (I) equals voltage (E) divided by resistance (R)</a:t>
            </a:r>
          </a:p>
          <a:p>
            <a:pPr marL="995363" lvl="1" indent="-533400" eaLnBrk="1" hangingPunct="1">
              <a:buFontTx/>
              <a:buAutoNum type="alphaUcPeriod"/>
            </a:pPr>
            <a:r>
              <a:rPr lang="en-US" smtClean="0">
                <a:latin typeface="Rockwell" pitchFamily="18" charset="0"/>
              </a:rPr>
              <a:t>Current (I) equals voltage (E) added to resistance (R)</a:t>
            </a:r>
          </a:p>
          <a:p>
            <a:pPr marL="995363" lvl="1" indent="-533400" eaLnBrk="1" hangingPunct="1">
              <a:buFontTx/>
              <a:buAutoNum type="alphaUcPeriod"/>
            </a:pPr>
            <a:r>
              <a:rPr lang="en-US" smtClean="0">
                <a:latin typeface="Rockwell" pitchFamily="18" charset="0"/>
              </a:rPr>
              <a:t>Current (I) equals voltage (E) minus resistance (R)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6637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6637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Number Placeholder 5"/>
          <p:cNvSpPr>
            <a:spLocks noGrp="1"/>
          </p:cNvSpPr>
          <p:nvPr>
            <p:ph type="sldNum" sz="quarter" idx="12"/>
          </p:nvPr>
        </p:nvSpPr>
        <p:spPr>
          <a:noFill/>
          <a:ln>
            <a:miter lim="800000"/>
            <a:headEnd/>
            <a:tailEnd/>
          </a:ln>
        </p:spPr>
        <p:txBody>
          <a:bodyPr/>
          <a:lstStyle/>
          <a:p>
            <a:fld id="{7D782C23-5C54-492F-85D3-20E914221CA5}" type="slidenum">
              <a:rPr lang="en-US"/>
              <a:pPr/>
              <a:t>304</a:t>
            </a:fld>
            <a:endParaRPr lang="en-US"/>
          </a:p>
        </p:txBody>
      </p:sp>
      <p:sp>
        <p:nvSpPr>
          <p:cNvPr id="313347"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T5D02		</a:t>
            </a:r>
            <a:r>
              <a:rPr lang="en-US" sz="2800" smtClean="0">
                <a:latin typeface="Rockwell" pitchFamily="18" charset="0"/>
              </a:rPr>
              <a:t>What formula is used to calculate voltage in 		a circuit?</a:t>
            </a:r>
          </a:p>
        </p:txBody>
      </p:sp>
      <p:sp>
        <p:nvSpPr>
          <p:cNvPr id="146739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Voltage (E) equals current (I) multiplied by resistance (R)</a:t>
            </a:r>
          </a:p>
          <a:p>
            <a:pPr marL="995363" lvl="1" indent="-533400" eaLnBrk="1" hangingPunct="1">
              <a:buFontTx/>
              <a:buAutoNum type="alphaUcPeriod"/>
            </a:pPr>
            <a:r>
              <a:rPr lang="en-US" smtClean="0">
                <a:latin typeface="Rockwell" pitchFamily="18" charset="0"/>
              </a:rPr>
              <a:t>Voltage (E) equals current (I) divided by resistance (R)</a:t>
            </a:r>
          </a:p>
          <a:p>
            <a:pPr marL="995363" lvl="1" indent="-533400" eaLnBrk="1" hangingPunct="1">
              <a:buFontTx/>
              <a:buAutoNum type="alphaUcPeriod"/>
            </a:pPr>
            <a:r>
              <a:rPr lang="en-US" smtClean="0">
                <a:latin typeface="Rockwell" pitchFamily="18" charset="0"/>
              </a:rPr>
              <a:t>Voltage (E) equals current (I) added to resistance (R)</a:t>
            </a:r>
          </a:p>
          <a:p>
            <a:pPr marL="995363" lvl="1" indent="-533400" eaLnBrk="1" hangingPunct="1">
              <a:buFontTx/>
              <a:buAutoNum type="alphaUcPeriod"/>
            </a:pPr>
            <a:r>
              <a:rPr lang="en-US" smtClean="0">
                <a:latin typeface="Rockwell" pitchFamily="18" charset="0"/>
              </a:rPr>
              <a:t>Voltage (E) equals current (I) minus resistance (R)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6739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6739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Number Placeholder 5"/>
          <p:cNvSpPr>
            <a:spLocks noGrp="1"/>
          </p:cNvSpPr>
          <p:nvPr>
            <p:ph type="sldNum" sz="quarter" idx="12"/>
          </p:nvPr>
        </p:nvSpPr>
        <p:spPr>
          <a:noFill/>
          <a:ln>
            <a:miter lim="800000"/>
            <a:headEnd/>
            <a:tailEnd/>
          </a:ln>
        </p:spPr>
        <p:txBody>
          <a:bodyPr/>
          <a:lstStyle/>
          <a:p>
            <a:fld id="{59D5FC92-2CE8-4368-874E-FDE029708F0C}" type="slidenum">
              <a:rPr lang="en-US"/>
              <a:pPr/>
              <a:t>305</a:t>
            </a:fld>
            <a:endParaRPr lang="en-US"/>
          </a:p>
        </p:txBody>
      </p:sp>
      <p:sp>
        <p:nvSpPr>
          <p:cNvPr id="314371"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T5D03		</a:t>
            </a:r>
            <a:r>
              <a:rPr lang="en-US" sz="2800" smtClean="0">
                <a:latin typeface="Rockwell" pitchFamily="18" charset="0"/>
              </a:rPr>
              <a:t>What formula is used to calculate 				resistance in a circuit?</a:t>
            </a:r>
          </a:p>
        </p:txBody>
      </p:sp>
      <p:sp>
        <p:nvSpPr>
          <p:cNvPr id="146841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Resistance (R) equals voltage (E) multiplied by current (I)</a:t>
            </a:r>
          </a:p>
          <a:p>
            <a:pPr marL="995363" lvl="1" indent="-533400" eaLnBrk="1" hangingPunct="1">
              <a:buFontTx/>
              <a:buAutoNum type="alphaUcPeriod"/>
            </a:pPr>
            <a:r>
              <a:rPr lang="en-US" smtClean="0">
                <a:latin typeface="Rockwell" pitchFamily="18" charset="0"/>
              </a:rPr>
              <a:t>Resistance (R) equals voltage (E) divided by current (I)</a:t>
            </a:r>
          </a:p>
          <a:p>
            <a:pPr marL="995363" lvl="1" indent="-533400" eaLnBrk="1" hangingPunct="1">
              <a:buFontTx/>
              <a:buAutoNum type="alphaUcPeriod"/>
            </a:pPr>
            <a:r>
              <a:rPr lang="en-US" smtClean="0">
                <a:latin typeface="Rockwell" pitchFamily="18" charset="0"/>
              </a:rPr>
              <a:t>Resistance (R) equals voltage (E) added to current (I)</a:t>
            </a:r>
          </a:p>
          <a:p>
            <a:pPr marL="995363" lvl="1" indent="-533400" eaLnBrk="1" hangingPunct="1">
              <a:buFontTx/>
              <a:buAutoNum type="alphaUcPeriod"/>
            </a:pPr>
            <a:r>
              <a:rPr lang="en-US" smtClean="0">
                <a:latin typeface="Rockwell" pitchFamily="18" charset="0"/>
              </a:rPr>
              <a:t>Resistance (R) equals voltage (E) minus current (I)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6841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6841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Number Placeholder 5"/>
          <p:cNvSpPr>
            <a:spLocks noGrp="1"/>
          </p:cNvSpPr>
          <p:nvPr>
            <p:ph type="sldNum" sz="quarter" idx="12"/>
          </p:nvPr>
        </p:nvSpPr>
        <p:spPr>
          <a:noFill/>
          <a:ln>
            <a:miter lim="800000"/>
            <a:headEnd/>
            <a:tailEnd/>
          </a:ln>
        </p:spPr>
        <p:txBody>
          <a:bodyPr/>
          <a:lstStyle/>
          <a:p>
            <a:fld id="{A52CD108-44C2-46AD-AA76-735B1AD5006F}" type="slidenum">
              <a:rPr lang="en-US"/>
              <a:pPr/>
              <a:t>306</a:t>
            </a:fld>
            <a:endParaRPr lang="en-US"/>
          </a:p>
        </p:txBody>
      </p:sp>
      <p:sp>
        <p:nvSpPr>
          <p:cNvPr id="315395"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T5D04		</a:t>
            </a:r>
            <a:r>
              <a:rPr lang="en-US" sz="2800" smtClean="0">
                <a:latin typeface="Rockwell" pitchFamily="18" charset="0"/>
              </a:rPr>
              <a:t>What is the resistance of a circuit in which a 		current of 3 amperes flows through a 			resistor connected to 90 volts?</a:t>
            </a:r>
          </a:p>
        </p:txBody>
      </p:sp>
      <p:sp>
        <p:nvSpPr>
          <p:cNvPr id="146944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3 ohms</a:t>
            </a:r>
          </a:p>
          <a:p>
            <a:pPr marL="995363" lvl="1" indent="-533400" eaLnBrk="1" hangingPunct="1">
              <a:buFontTx/>
              <a:buAutoNum type="alphaUcPeriod"/>
            </a:pPr>
            <a:r>
              <a:rPr lang="en-US" smtClean="0">
                <a:latin typeface="Rockwell" pitchFamily="18" charset="0"/>
              </a:rPr>
              <a:t>30 ohms</a:t>
            </a:r>
          </a:p>
          <a:p>
            <a:pPr marL="995363" lvl="1" indent="-533400" eaLnBrk="1" hangingPunct="1">
              <a:buFontTx/>
              <a:buAutoNum type="alphaUcPeriod"/>
            </a:pPr>
            <a:r>
              <a:rPr lang="en-US" smtClean="0">
                <a:latin typeface="Rockwell" pitchFamily="18" charset="0"/>
              </a:rPr>
              <a:t>93 ohms</a:t>
            </a:r>
          </a:p>
          <a:p>
            <a:pPr marL="995363" lvl="1" indent="-533400" eaLnBrk="1" hangingPunct="1">
              <a:buFontTx/>
              <a:buAutoNum type="alphaUcPeriod"/>
            </a:pPr>
            <a:r>
              <a:rPr lang="en-US" smtClean="0">
                <a:latin typeface="Rockwell" pitchFamily="18" charset="0"/>
              </a:rPr>
              <a:t>270 ohms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6944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6944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Number Placeholder 5"/>
          <p:cNvSpPr>
            <a:spLocks noGrp="1"/>
          </p:cNvSpPr>
          <p:nvPr>
            <p:ph type="sldNum" sz="quarter" idx="12"/>
          </p:nvPr>
        </p:nvSpPr>
        <p:spPr>
          <a:noFill/>
          <a:ln>
            <a:miter lim="800000"/>
            <a:headEnd/>
            <a:tailEnd/>
          </a:ln>
        </p:spPr>
        <p:txBody>
          <a:bodyPr/>
          <a:lstStyle/>
          <a:p>
            <a:fld id="{A9AB889A-750C-4D52-86E0-33FEDA182CB5}" type="slidenum">
              <a:rPr lang="en-US"/>
              <a:pPr/>
              <a:t>307</a:t>
            </a:fld>
            <a:endParaRPr lang="en-US"/>
          </a:p>
        </p:txBody>
      </p:sp>
      <p:sp>
        <p:nvSpPr>
          <p:cNvPr id="316419"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T5D05		</a:t>
            </a:r>
            <a:r>
              <a:rPr lang="en-US" sz="2800" smtClean="0">
                <a:latin typeface="Rockwell" pitchFamily="18" charset="0"/>
              </a:rPr>
              <a:t>What is the resistance in a circuit for which 		the applied voltage is 12 volts and the 			current flow is 1.5 amperes?</a:t>
            </a:r>
          </a:p>
        </p:txBody>
      </p:sp>
      <p:sp>
        <p:nvSpPr>
          <p:cNvPr id="147046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18 ohms</a:t>
            </a:r>
          </a:p>
          <a:p>
            <a:pPr marL="995363" lvl="1" indent="-533400" eaLnBrk="1" hangingPunct="1">
              <a:buFontTx/>
              <a:buAutoNum type="alphaUcPeriod"/>
            </a:pPr>
            <a:r>
              <a:rPr lang="en-US" smtClean="0">
                <a:latin typeface="Rockwell" pitchFamily="18" charset="0"/>
              </a:rPr>
              <a:t>0.125 ohms</a:t>
            </a:r>
          </a:p>
          <a:p>
            <a:pPr marL="995363" lvl="1" indent="-533400" eaLnBrk="1" hangingPunct="1">
              <a:buFontTx/>
              <a:buAutoNum type="alphaUcPeriod"/>
            </a:pPr>
            <a:r>
              <a:rPr lang="en-US" smtClean="0">
                <a:latin typeface="Rockwell" pitchFamily="18" charset="0"/>
              </a:rPr>
              <a:t>8 ohms</a:t>
            </a:r>
          </a:p>
          <a:p>
            <a:pPr marL="995363" lvl="1" indent="-533400" eaLnBrk="1" hangingPunct="1">
              <a:buFontTx/>
              <a:buAutoNum type="alphaUcPeriod"/>
            </a:pPr>
            <a:r>
              <a:rPr lang="en-US" smtClean="0">
                <a:latin typeface="Rockwell" pitchFamily="18" charset="0"/>
              </a:rPr>
              <a:t>13.5 ohms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7046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7046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Number Placeholder 5"/>
          <p:cNvSpPr>
            <a:spLocks noGrp="1"/>
          </p:cNvSpPr>
          <p:nvPr>
            <p:ph type="sldNum" sz="quarter" idx="12"/>
          </p:nvPr>
        </p:nvSpPr>
        <p:spPr>
          <a:noFill/>
          <a:ln>
            <a:miter lim="800000"/>
            <a:headEnd/>
            <a:tailEnd/>
          </a:ln>
        </p:spPr>
        <p:txBody>
          <a:bodyPr/>
          <a:lstStyle/>
          <a:p>
            <a:fld id="{FCE9A8D7-346E-4624-BC6C-3F4BAF78DC2D}" type="slidenum">
              <a:rPr lang="en-US"/>
              <a:pPr/>
              <a:t>308</a:t>
            </a:fld>
            <a:endParaRPr lang="en-US"/>
          </a:p>
        </p:txBody>
      </p:sp>
      <p:sp>
        <p:nvSpPr>
          <p:cNvPr id="317443"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T5D06		</a:t>
            </a:r>
            <a:r>
              <a:rPr lang="en-US" sz="2800" smtClean="0">
                <a:latin typeface="Rockwell" pitchFamily="18" charset="0"/>
              </a:rPr>
              <a:t>What is the resistance of a circuit that 			draws 4 amperes from a 12-volt source?</a:t>
            </a:r>
            <a:endParaRPr lang="en-US" smtClean="0"/>
          </a:p>
        </p:txBody>
      </p:sp>
      <p:sp>
        <p:nvSpPr>
          <p:cNvPr id="147149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3 ohms</a:t>
            </a:r>
          </a:p>
          <a:p>
            <a:pPr marL="995363" lvl="1" indent="-533400" eaLnBrk="1" hangingPunct="1">
              <a:buFontTx/>
              <a:buAutoNum type="alphaUcPeriod"/>
            </a:pPr>
            <a:r>
              <a:rPr lang="en-US" smtClean="0">
                <a:latin typeface="Rockwell" pitchFamily="18" charset="0"/>
              </a:rPr>
              <a:t>16 ohms</a:t>
            </a:r>
          </a:p>
          <a:p>
            <a:pPr marL="995363" lvl="1" indent="-533400" eaLnBrk="1" hangingPunct="1">
              <a:buFontTx/>
              <a:buAutoNum type="alphaUcPeriod"/>
            </a:pPr>
            <a:r>
              <a:rPr lang="en-US" smtClean="0">
                <a:latin typeface="Rockwell" pitchFamily="18" charset="0"/>
              </a:rPr>
              <a:t>48 ohms</a:t>
            </a:r>
          </a:p>
          <a:p>
            <a:pPr marL="995363" lvl="1" indent="-533400" eaLnBrk="1" hangingPunct="1">
              <a:buFontTx/>
              <a:buAutoNum type="alphaUcPeriod"/>
            </a:pPr>
            <a:r>
              <a:rPr lang="en-US" smtClean="0">
                <a:latin typeface="Rockwell" pitchFamily="18" charset="0"/>
              </a:rPr>
              <a:t>8 ohms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7149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7149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Number Placeholder 5"/>
          <p:cNvSpPr>
            <a:spLocks noGrp="1"/>
          </p:cNvSpPr>
          <p:nvPr>
            <p:ph type="sldNum" sz="quarter" idx="12"/>
          </p:nvPr>
        </p:nvSpPr>
        <p:spPr>
          <a:noFill/>
          <a:ln>
            <a:miter lim="800000"/>
            <a:headEnd/>
            <a:tailEnd/>
          </a:ln>
        </p:spPr>
        <p:txBody>
          <a:bodyPr/>
          <a:lstStyle/>
          <a:p>
            <a:fld id="{11109AF1-2805-418A-B2A8-CBA4C264C103}" type="slidenum">
              <a:rPr lang="en-US"/>
              <a:pPr/>
              <a:t>309</a:t>
            </a:fld>
            <a:endParaRPr lang="en-US"/>
          </a:p>
        </p:txBody>
      </p:sp>
      <p:sp>
        <p:nvSpPr>
          <p:cNvPr id="318467"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T5D07		</a:t>
            </a:r>
            <a:r>
              <a:rPr lang="en-US" sz="2800" smtClean="0">
                <a:latin typeface="Rockwell" pitchFamily="18" charset="0"/>
              </a:rPr>
              <a:t>What is the current flow in a circuit with an 		applied voltage of 120 volts and a 			resistance of 80 ohms?</a:t>
            </a:r>
          </a:p>
        </p:txBody>
      </p:sp>
      <p:sp>
        <p:nvSpPr>
          <p:cNvPr id="147251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9600 amperes</a:t>
            </a:r>
          </a:p>
          <a:p>
            <a:pPr marL="995363" lvl="1" indent="-533400" eaLnBrk="1" hangingPunct="1">
              <a:buFontTx/>
              <a:buAutoNum type="alphaUcPeriod"/>
            </a:pPr>
            <a:r>
              <a:rPr lang="en-US" smtClean="0">
                <a:latin typeface="Rockwell" pitchFamily="18" charset="0"/>
              </a:rPr>
              <a:t>200 amperes</a:t>
            </a:r>
          </a:p>
          <a:p>
            <a:pPr marL="995363" lvl="1" indent="-533400" eaLnBrk="1" hangingPunct="1">
              <a:buFontTx/>
              <a:buAutoNum type="alphaUcPeriod"/>
            </a:pPr>
            <a:r>
              <a:rPr lang="en-US" smtClean="0">
                <a:latin typeface="Rockwell" pitchFamily="18" charset="0"/>
              </a:rPr>
              <a:t>0.667 amperes</a:t>
            </a:r>
          </a:p>
          <a:p>
            <a:pPr marL="995363" lvl="1" indent="-533400" eaLnBrk="1" hangingPunct="1">
              <a:buFontTx/>
              <a:buAutoNum type="alphaUcPeriod"/>
            </a:pPr>
            <a:r>
              <a:rPr lang="en-US" smtClean="0">
                <a:latin typeface="Rockwell" pitchFamily="18" charset="0"/>
              </a:rPr>
              <a:t>1.5 amperes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7251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7251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a:ln>
            <a:miter lim="800000"/>
            <a:headEnd/>
            <a:tailEnd/>
          </a:ln>
        </p:spPr>
        <p:txBody>
          <a:bodyPr/>
          <a:lstStyle/>
          <a:p>
            <a:fld id="{3105CDB9-86DB-4AB9-BD71-C530314F523B}" type="slidenum">
              <a:rPr lang="en-US"/>
              <a:pPr/>
              <a:t>31</a:t>
            </a:fld>
            <a:endParaRPr lang="en-US"/>
          </a:p>
        </p:txBody>
      </p:sp>
      <p:sp>
        <p:nvSpPr>
          <p:cNvPr id="33795" name="Rectangle 2"/>
          <p:cNvSpPr>
            <a:spLocks noGrp="1" noChangeArrowheads="1"/>
          </p:cNvSpPr>
          <p:nvPr>
            <p:ph type="title"/>
          </p:nvPr>
        </p:nvSpPr>
        <p:spPr>
          <a:xfrm>
            <a:off x="347663" y="1163638"/>
            <a:ext cx="8604250" cy="654050"/>
          </a:xfrm>
        </p:spPr>
        <p:txBody>
          <a:bodyPr/>
          <a:lstStyle/>
          <a:p>
            <a:pPr eaLnBrk="1" hangingPunct="1"/>
            <a:r>
              <a:rPr lang="en-US" sz="2600" b="1" smtClean="0">
                <a:latin typeface="Rockwell" pitchFamily="18" charset="0"/>
              </a:rPr>
              <a:t>T1F:  </a:t>
            </a:r>
            <a:r>
              <a:rPr lang="en-US" sz="1600" b="1" smtClean="0"/>
              <a:t>Station identification and operation standards; special operations for 	repeaters and auxiliary stations, third party communications, club stations, 	station security, FCC inspection.</a:t>
            </a:r>
            <a:r>
              <a:rPr lang="en-US" b="1" smtClean="0"/>
              <a:t/>
            </a:r>
            <a:br>
              <a:rPr lang="en-US" b="1" smtClean="0"/>
            </a:br>
            <a:endParaRPr lang="en-US" b="1" smtClean="0"/>
          </a:p>
        </p:txBody>
      </p:sp>
      <p:sp>
        <p:nvSpPr>
          <p:cNvPr id="601091" name="Rectangle 3"/>
          <p:cNvSpPr>
            <a:spLocks noGrp="1" noChangeArrowheads="1"/>
          </p:cNvSpPr>
          <p:nvPr>
            <p:ph type="body" idx="1"/>
          </p:nvPr>
        </p:nvSpPr>
        <p:spPr>
          <a:xfrm>
            <a:off x="0" y="1470025"/>
            <a:ext cx="8682038" cy="5387975"/>
          </a:xfrm>
        </p:spPr>
        <p:txBody>
          <a:bodyPr/>
          <a:lstStyle/>
          <a:p>
            <a:pPr lvl="1" eaLnBrk="1" hangingPunct="1">
              <a:lnSpc>
                <a:spcPct val="80000"/>
              </a:lnSpc>
            </a:pPr>
            <a:r>
              <a:rPr lang="en-US" sz="1200" smtClean="0">
                <a:latin typeface="Rockwell" pitchFamily="18" charset="0"/>
              </a:rPr>
              <a:t>T1F6</a:t>
            </a:r>
            <a:r>
              <a:rPr lang="en-US" sz="2400" smtClean="0">
                <a:latin typeface="Rockwell" pitchFamily="18" charset="0"/>
              </a:rPr>
              <a:t>  </a:t>
            </a:r>
            <a:r>
              <a:rPr lang="en-US" sz="2000" smtClean="0">
                <a:latin typeface="Rockwell" pitchFamily="18" charset="0"/>
              </a:rPr>
              <a:t>KL7CC stroke W3, KL7CC slant W3 and KL7CC slash W3 are acceptable formats of self-assigned indicators when identifying using a phone transmission.</a:t>
            </a:r>
          </a:p>
          <a:p>
            <a:pPr lvl="4" eaLnBrk="1" hangingPunct="1">
              <a:lnSpc>
                <a:spcPct val="80000"/>
              </a:lnSpc>
              <a:buFont typeface="Wingdings" pitchFamily="2" charset="2"/>
              <a:buChar char="Ø"/>
            </a:pPr>
            <a:r>
              <a:rPr lang="en-US" sz="1800" smtClean="0">
                <a:solidFill>
                  <a:srgbClr val="FF0000"/>
                </a:solidFill>
                <a:latin typeface="Rockwell" pitchFamily="18" charset="0"/>
              </a:rPr>
              <a:t>KL7CC</a:t>
            </a:r>
            <a:r>
              <a:rPr lang="en-US" sz="1800" b="1" smtClean="0">
                <a:solidFill>
                  <a:srgbClr val="FF0000"/>
                </a:solidFill>
                <a:latin typeface="Rockwell" pitchFamily="18" charset="0"/>
              </a:rPr>
              <a:t>/</a:t>
            </a:r>
            <a:r>
              <a:rPr lang="en-US" sz="1800" smtClean="0">
                <a:solidFill>
                  <a:srgbClr val="FF0000"/>
                </a:solidFill>
                <a:latin typeface="Rockwell" pitchFamily="18" charset="0"/>
              </a:rPr>
              <a:t>W3 … Stroke</a:t>
            </a:r>
          </a:p>
          <a:p>
            <a:pPr lvl="4" eaLnBrk="1" hangingPunct="1">
              <a:lnSpc>
                <a:spcPct val="80000"/>
              </a:lnSpc>
              <a:buFont typeface="Wingdings" pitchFamily="2" charset="2"/>
              <a:buChar char="Ø"/>
            </a:pPr>
            <a:r>
              <a:rPr lang="en-US" sz="1800" smtClean="0">
                <a:solidFill>
                  <a:srgbClr val="FF0000"/>
                </a:solidFill>
                <a:latin typeface="Rockwell" pitchFamily="18" charset="0"/>
              </a:rPr>
              <a:t>KL7CC</a:t>
            </a:r>
            <a:r>
              <a:rPr lang="en-US" sz="1800" b="1" smtClean="0">
                <a:solidFill>
                  <a:srgbClr val="FF0000"/>
                </a:solidFill>
                <a:latin typeface="Rockwell" pitchFamily="18" charset="0"/>
              </a:rPr>
              <a:t>/</a:t>
            </a:r>
            <a:r>
              <a:rPr lang="en-US" sz="1800" smtClean="0">
                <a:solidFill>
                  <a:srgbClr val="FF0000"/>
                </a:solidFill>
                <a:latin typeface="Rockwell" pitchFamily="18" charset="0"/>
              </a:rPr>
              <a:t>W3 … Slant</a:t>
            </a:r>
          </a:p>
          <a:p>
            <a:pPr lvl="4" eaLnBrk="1" hangingPunct="1">
              <a:lnSpc>
                <a:spcPct val="80000"/>
              </a:lnSpc>
              <a:buFont typeface="Wingdings" pitchFamily="2" charset="2"/>
              <a:buChar char="Ø"/>
            </a:pPr>
            <a:r>
              <a:rPr lang="en-US" sz="1800" smtClean="0">
                <a:solidFill>
                  <a:srgbClr val="FF0000"/>
                </a:solidFill>
                <a:latin typeface="Rockwell" pitchFamily="18" charset="0"/>
              </a:rPr>
              <a:t>KL7CC</a:t>
            </a:r>
            <a:r>
              <a:rPr lang="en-US" sz="1800" b="1" smtClean="0">
                <a:solidFill>
                  <a:srgbClr val="FF0000"/>
                </a:solidFill>
                <a:latin typeface="Rockwell" pitchFamily="18" charset="0"/>
              </a:rPr>
              <a:t>/</a:t>
            </a:r>
            <a:r>
              <a:rPr lang="en-US" sz="1800" smtClean="0">
                <a:solidFill>
                  <a:srgbClr val="FF0000"/>
                </a:solidFill>
                <a:latin typeface="Rockwell" pitchFamily="18" charset="0"/>
              </a:rPr>
              <a:t>W3 … Slash</a:t>
            </a:r>
          </a:p>
          <a:p>
            <a:pPr lvl="1" eaLnBrk="1" hangingPunct="1">
              <a:lnSpc>
                <a:spcPct val="80000"/>
              </a:lnSpc>
            </a:pPr>
            <a:r>
              <a:rPr lang="en-US" sz="1200" smtClean="0">
                <a:latin typeface="Rockwell" pitchFamily="18" charset="0"/>
              </a:rPr>
              <a:t>T1F7</a:t>
            </a:r>
            <a:r>
              <a:rPr lang="en-US" sz="2400" smtClean="0">
                <a:latin typeface="Rockwell" pitchFamily="18" charset="0"/>
              </a:rPr>
              <a:t>  </a:t>
            </a:r>
            <a:r>
              <a:rPr lang="en-US" sz="2000" smtClean="0">
                <a:latin typeface="Rockwell" pitchFamily="18" charset="0"/>
              </a:rPr>
              <a:t>When appending a self-assigned call sign indicator there are restrictions.  It must not conflict with any other indicator specified by the FCC rules or with any call sign prefix assigned to another country.</a:t>
            </a:r>
          </a:p>
          <a:p>
            <a:pPr lvl="1" eaLnBrk="1" hangingPunct="1">
              <a:lnSpc>
                <a:spcPct val="80000"/>
              </a:lnSpc>
            </a:pPr>
            <a:endParaRPr lang="en-US" sz="1200" smtClean="0">
              <a:latin typeface="Rockwell" pitchFamily="18" charset="0"/>
            </a:endParaRPr>
          </a:p>
          <a:p>
            <a:pPr lvl="1" eaLnBrk="1" hangingPunct="1">
              <a:lnSpc>
                <a:spcPct val="80000"/>
              </a:lnSpc>
            </a:pPr>
            <a:r>
              <a:rPr lang="en-US" sz="1200" smtClean="0">
                <a:latin typeface="Rockwell" pitchFamily="18" charset="0"/>
              </a:rPr>
              <a:t>T1F8</a:t>
            </a:r>
            <a:r>
              <a:rPr lang="en-US" sz="1600" smtClean="0">
                <a:latin typeface="Rockwell" pitchFamily="18" charset="0"/>
              </a:rPr>
              <a:t>   </a:t>
            </a:r>
            <a:r>
              <a:rPr lang="en-US" sz="2000" smtClean="0">
                <a:latin typeface="Rockwell" pitchFamily="18" charset="0"/>
              </a:rPr>
              <a:t>A Technician Class licensee may never be the control operator of a station operating in an exclusive Extra Class operator segment of the amateur bands.</a:t>
            </a:r>
          </a:p>
          <a:p>
            <a:pPr lvl="1" eaLnBrk="1" hangingPunct="1">
              <a:lnSpc>
                <a:spcPct val="80000"/>
              </a:lnSpc>
            </a:pPr>
            <a:endParaRPr lang="en-US" sz="1000" smtClean="0">
              <a:latin typeface="Rockwell" pitchFamily="18" charset="0"/>
            </a:endParaRPr>
          </a:p>
          <a:p>
            <a:pPr lvl="4" eaLnBrk="1" hangingPunct="1">
              <a:lnSpc>
                <a:spcPct val="80000"/>
              </a:lnSpc>
            </a:pPr>
            <a:r>
              <a:rPr lang="en-US" sz="1800" smtClean="0">
                <a:solidFill>
                  <a:schemeClr val="accent1"/>
                </a:solidFill>
                <a:latin typeface="Rockwell" pitchFamily="18" charset="0"/>
              </a:rPr>
              <a:t>You must stay within your Technician Class band privileges.</a:t>
            </a:r>
          </a:p>
          <a:p>
            <a:pPr lvl="1" eaLnBrk="1" hangingPunct="1">
              <a:lnSpc>
                <a:spcPct val="80000"/>
              </a:lnSpc>
            </a:pPr>
            <a:r>
              <a:rPr lang="en-US" sz="1200" smtClean="0">
                <a:latin typeface="Rockwell" pitchFamily="18" charset="0"/>
              </a:rPr>
              <a:t>T1F9</a:t>
            </a:r>
            <a:r>
              <a:rPr lang="en-US" sz="1400" smtClean="0">
                <a:latin typeface="Rockwell" pitchFamily="18" charset="0"/>
              </a:rPr>
              <a:t> </a:t>
            </a:r>
            <a:r>
              <a:rPr lang="en-US" sz="2400" smtClean="0">
                <a:latin typeface="Rockwell" pitchFamily="18" charset="0"/>
              </a:rPr>
              <a:t> </a:t>
            </a:r>
            <a:r>
              <a:rPr lang="en-US" sz="2000" smtClean="0">
                <a:latin typeface="Rockwell" pitchFamily="18" charset="0"/>
              </a:rPr>
              <a:t>A Repeater station is the type of amateur station that simultaneously retransmits the signal of another amateur station on a different channel or channels.</a:t>
            </a:r>
          </a:p>
          <a:p>
            <a:pPr eaLnBrk="1" hangingPunct="1">
              <a:lnSpc>
                <a:spcPct val="80000"/>
              </a:lnSpc>
              <a:buFont typeface="Symbol" pitchFamily="18" charset="2"/>
              <a:buChar char=""/>
            </a:pPr>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1091">
                                            <p:txEl>
                                              <p:pRg st="0" end="0"/>
                                            </p:txEl>
                                          </p:spTgt>
                                        </p:tgtEl>
                                        <p:attrNameLst>
                                          <p:attrName>style.visibility</p:attrName>
                                        </p:attrNameLst>
                                      </p:cBhvr>
                                      <p:to>
                                        <p:strVal val="visible"/>
                                      </p:to>
                                    </p:set>
                                    <p:animEffect transition="in" filter="wipe(up)">
                                      <p:cBhvr>
                                        <p:cTn id="7" dur="500"/>
                                        <p:tgtEl>
                                          <p:spTgt spid="601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01091">
                                            <p:txEl>
                                              <p:pRg st="1" end="1"/>
                                            </p:txEl>
                                          </p:spTgt>
                                        </p:tgtEl>
                                        <p:attrNameLst>
                                          <p:attrName>style.visibility</p:attrName>
                                        </p:attrNameLst>
                                      </p:cBhvr>
                                      <p:to>
                                        <p:strVal val="visible"/>
                                      </p:to>
                                    </p:set>
                                    <p:animEffect transition="in" filter="wipe(left)">
                                      <p:cBhvr>
                                        <p:cTn id="12" dur="500"/>
                                        <p:tgtEl>
                                          <p:spTgt spid="6010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01091">
                                            <p:txEl>
                                              <p:pRg st="2" end="2"/>
                                            </p:txEl>
                                          </p:spTgt>
                                        </p:tgtEl>
                                        <p:attrNameLst>
                                          <p:attrName>style.visibility</p:attrName>
                                        </p:attrNameLst>
                                      </p:cBhvr>
                                      <p:to>
                                        <p:strVal val="visible"/>
                                      </p:to>
                                    </p:set>
                                    <p:animEffect transition="in" filter="wipe(left)">
                                      <p:cBhvr>
                                        <p:cTn id="17" dur="500"/>
                                        <p:tgtEl>
                                          <p:spTgt spid="6010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01091">
                                            <p:txEl>
                                              <p:pRg st="3" end="3"/>
                                            </p:txEl>
                                          </p:spTgt>
                                        </p:tgtEl>
                                        <p:attrNameLst>
                                          <p:attrName>style.visibility</p:attrName>
                                        </p:attrNameLst>
                                      </p:cBhvr>
                                      <p:to>
                                        <p:strVal val="visible"/>
                                      </p:to>
                                    </p:set>
                                    <p:animEffect transition="in" filter="wipe(left)">
                                      <p:cBhvr>
                                        <p:cTn id="22" dur="500"/>
                                        <p:tgtEl>
                                          <p:spTgt spid="6010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01091">
                                            <p:txEl>
                                              <p:pRg st="4" end="4"/>
                                            </p:txEl>
                                          </p:spTgt>
                                        </p:tgtEl>
                                        <p:attrNameLst>
                                          <p:attrName>style.visibility</p:attrName>
                                        </p:attrNameLst>
                                      </p:cBhvr>
                                      <p:to>
                                        <p:strVal val="visible"/>
                                      </p:to>
                                    </p:set>
                                    <p:animEffect transition="in" filter="wipe(left)">
                                      <p:cBhvr>
                                        <p:cTn id="27" dur="500"/>
                                        <p:tgtEl>
                                          <p:spTgt spid="6010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601091">
                                            <p:txEl>
                                              <p:pRg st="6" end="6"/>
                                            </p:txEl>
                                          </p:spTgt>
                                        </p:tgtEl>
                                        <p:attrNameLst>
                                          <p:attrName>style.visibility</p:attrName>
                                        </p:attrNameLst>
                                      </p:cBhvr>
                                      <p:to>
                                        <p:strVal val="visible"/>
                                      </p:to>
                                    </p:set>
                                    <p:animEffect transition="in" filter="wipe(left)">
                                      <p:cBhvr>
                                        <p:cTn id="32" dur="500"/>
                                        <p:tgtEl>
                                          <p:spTgt spid="60109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601091">
                                            <p:txEl>
                                              <p:pRg st="8" end="8"/>
                                            </p:txEl>
                                          </p:spTgt>
                                        </p:tgtEl>
                                        <p:attrNameLst>
                                          <p:attrName>style.visibility</p:attrName>
                                        </p:attrNameLst>
                                      </p:cBhvr>
                                      <p:to>
                                        <p:strVal val="visible"/>
                                      </p:to>
                                    </p:set>
                                    <p:animEffect transition="in" filter="wipe(left)">
                                      <p:cBhvr>
                                        <p:cTn id="37" dur="500"/>
                                        <p:tgtEl>
                                          <p:spTgt spid="601091">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601091">
                                            <p:txEl>
                                              <p:pRg st="9" end="9"/>
                                            </p:txEl>
                                          </p:spTgt>
                                        </p:tgtEl>
                                        <p:attrNameLst>
                                          <p:attrName>style.visibility</p:attrName>
                                        </p:attrNameLst>
                                      </p:cBhvr>
                                      <p:to>
                                        <p:strVal val="visible"/>
                                      </p:to>
                                    </p:set>
                                    <p:animEffect transition="in" filter="wipe(down)">
                                      <p:cBhvr>
                                        <p:cTn id="42" dur="500"/>
                                        <p:tgtEl>
                                          <p:spTgt spid="6010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Number Placeholder 5"/>
          <p:cNvSpPr>
            <a:spLocks noGrp="1"/>
          </p:cNvSpPr>
          <p:nvPr>
            <p:ph type="sldNum" sz="quarter" idx="12"/>
          </p:nvPr>
        </p:nvSpPr>
        <p:spPr>
          <a:noFill/>
          <a:ln>
            <a:miter lim="800000"/>
            <a:headEnd/>
            <a:tailEnd/>
          </a:ln>
        </p:spPr>
        <p:txBody>
          <a:bodyPr/>
          <a:lstStyle/>
          <a:p>
            <a:fld id="{5AA996F6-378E-4F70-A891-2259AC221776}" type="slidenum">
              <a:rPr lang="en-US"/>
              <a:pPr/>
              <a:t>310</a:t>
            </a:fld>
            <a:endParaRPr lang="en-US"/>
          </a:p>
        </p:txBody>
      </p:sp>
      <p:sp>
        <p:nvSpPr>
          <p:cNvPr id="319491"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T5D08		</a:t>
            </a:r>
            <a:r>
              <a:rPr lang="en-US" sz="2800" smtClean="0">
                <a:latin typeface="Rockwell" pitchFamily="18" charset="0"/>
              </a:rPr>
              <a:t>What is the current flowing through a 100-		ohm resistor connected across 200 volts?</a:t>
            </a:r>
          </a:p>
        </p:txBody>
      </p:sp>
      <p:sp>
        <p:nvSpPr>
          <p:cNvPr id="147353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20,000 amperes</a:t>
            </a:r>
          </a:p>
          <a:p>
            <a:pPr marL="995363" lvl="1" indent="-533400" eaLnBrk="1" hangingPunct="1">
              <a:buFontTx/>
              <a:buAutoNum type="alphaUcPeriod"/>
            </a:pPr>
            <a:r>
              <a:rPr lang="en-US" smtClean="0">
                <a:latin typeface="Rockwell" pitchFamily="18" charset="0"/>
              </a:rPr>
              <a:t>0.5 amperes</a:t>
            </a:r>
          </a:p>
          <a:p>
            <a:pPr marL="995363" lvl="1" indent="-533400" eaLnBrk="1" hangingPunct="1">
              <a:buFontTx/>
              <a:buAutoNum type="alphaUcPeriod"/>
            </a:pPr>
            <a:r>
              <a:rPr lang="en-US" smtClean="0">
                <a:latin typeface="Rockwell" pitchFamily="18" charset="0"/>
              </a:rPr>
              <a:t>2 amperes</a:t>
            </a:r>
          </a:p>
          <a:p>
            <a:pPr marL="995363" lvl="1" indent="-533400" eaLnBrk="1" hangingPunct="1">
              <a:buFontTx/>
              <a:buAutoNum type="alphaUcPeriod"/>
            </a:pPr>
            <a:r>
              <a:rPr lang="en-US" smtClean="0">
                <a:latin typeface="Rockwell" pitchFamily="18" charset="0"/>
              </a:rPr>
              <a:t>100 amperes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7353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7353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Number Placeholder 5"/>
          <p:cNvSpPr>
            <a:spLocks noGrp="1"/>
          </p:cNvSpPr>
          <p:nvPr>
            <p:ph type="sldNum" sz="quarter" idx="12"/>
          </p:nvPr>
        </p:nvSpPr>
        <p:spPr>
          <a:noFill/>
          <a:ln>
            <a:miter lim="800000"/>
            <a:headEnd/>
            <a:tailEnd/>
          </a:ln>
        </p:spPr>
        <p:txBody>
          <a:bodyPr/>
          <a:lstStyle/>
          <a:p>
            <a:fld id="{0F88C1CD-857B-4E39-90C7-6D175D9C006F}" type="slidenum">
              <a:rPr lang="en-US"/>
              <a:pPr/>
              <a:t>311</a:t>
            </a:fld>
            <a:endParaRPr lang="en-US"/>
          </a:p>
        </p:txBody>
      </p:sp>
      <p:sp>
        <p:nvSpPr>
          <p:cNvPr id="32051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T5D09		</a:t>
            </a:r>
            <a:r>
              <a:rPr lang="en-US" sz="2800" smtClean="0">
                <a:latin typeface="Rockwell" pitchFamily="18" charset="0"/>
              </a:rPr>
              <a:t>What is the current flowing through a 24-		ohm resistor connected across 240 volts?</a:t>
            </a:r>
          </a:p>
        </p:txBody>
      </p:sp>
      <p:sp>
        <p:nvSpPr>
          <p:cNvPr id="14745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24,000 amperes</a:t>
            </a:r>
          </a:p>
          <a:p>
            <a:pPr marL="995363" lvl="1" indent="-533400" eaLnBrk="1" hangingPunct="1">
              <a:buFontTx/>
              <a:buAutoNum type="alphaUcPeriod"/>
            </a:pPr>
            <a:r>
              <a:rPr lang="en-US" smtClean="0">
                <a:latin typeface="Rockwell" pitchFamily="18" charset="0"/>
              </a:rPr>
              <a:t>0.1 amperes</a:t>
            </a:r>
          </a:p>
          <a:p>
            <a:pPr marL="995363" lvl="1" indent="-533400" eaLnBrk="1" hangingPunct="1">
              <a:buFontTx/>
              <a:buAutoNum type="alphaUcPeriod"/>
            </a:pPr>
            <a:r>
              <a:rPr lang="en-US" smtClean="0">
                <a:latin typeface="Rockwell" pitchFamily="18" charset="0"/>
              </a:rPr>
              <a:t>10 amperes</a:t>
            </a:r>
          </a:p>
          <a:p>
            <a:pPr marL="995363" lvl="1" indent="-533400" eaLnBrk="1" hangingPunct="1">
              <a:buFontTx/>
              <a:buAutoNum type="alphaUcPeriod"/>
            </a:pPr>
            <a:r>
              <a:rPr lang="en-US" smtClean="0">
                <a:latin typeface="Rockwell" pitchFamily="18" charset="0"/>
              </a:rPr>
              <a:t>216 amperes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7456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7456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Number Placeholder 5"/>
          <p:cNvSpPr>
            <a:spLocks noGrp="1"/>
          </p:cNvSpPr>
          <p:nvPr>
            <p:ph type="sldNum" sz="quarter" idx="12"/>
          </p:nvPr>
        </p:nvSpPr>
        <p:spPr>
          <a:noFill/>
          <a:ln>
            <a:miter lim="800000"/>
            <a:headEnd/>
            <a:tailEnd/>
          </a:ln>
        </p:spPr>
        <p:txBody>
          <a:bodyPr/>
          <a:lstStyle/>
          <a:p>
            <a:fld id="{9939977D-ADBB-4B34-BF2E-2ACC92D524BB}" type="slidenum">
              <a:rPr lang="en-US"/>
              <a:pPr/>
              <a:t>312</a:t>
            </a:fld>
            <a:endParaRPr lang="en-US"/>
          </a:p>
        </p:txBody>
      </p:sp>
      <p:sp>
        <p:nvSpPr>
          <p:cNvPr id="32153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T5D10		</a:t>
            </a:r>
            <a:r>
              <a:rPr lang="en-US" sz="2800" smtClean="0">
                <a:latin typeface="Rockwell" pitchFamily="18" charset="0"/>
              </a:rPr>
              <a:t>What is the voltage across a 2-ohm resistor 		if a current of 0.5 amperes flows through it?</a:t>
            </a:r>
          </a:p>
        </p:txBody>
      </p:sp>
      <p:sp>
        <p:nvSpPr>
          <p:cNvPr id="147558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 volt</a:t>
            </a:r>
          </a:p>
          <a:p>
            <a:pPr marL="995363" lvl="1" indent="-533400" eaLnBrk="1" hangingPunct="1">
              <a:buFontTx/>
              <a:buAutoNum type="alphaUcPeriod"/>
            </a:pPr>
            <a:r>
              <a:rPr lang="en-US" smtClean="0">
                <a:latin typeface="Rockwell" pitchFamily="18" charset="0"/>
              </a:rPr>
              <a:t>0.25 volts</a:t>
            </a:r>
          </a:p>
          <a:p>
            <a:pPr marL="995363" lvl="1" indent="-533400" eaLnBrk="1" hangingPunct="1">
              <a:buFontTx/>
              <a:buAutoNum type="alphaUcPeriod"/>
            </a:pPr>
            <a:r>
              <a:rPr lang="en-US" smtClean="0">
                <a:latin typeface="Rockwell" pitchFamily="18" charset="0"/>
              </a:rPr>
              <a:t>2.5 volts</a:t>
            </a:r>
          </a:p>
          <a:p>
            <a:pPr marL="995363" lvl="1" indent="-533400" eaLnBrk="1" hangingPunct="1">
              <a:buFontTx/>
              <a:buAutoNum type="alphaUcPeriod"/>
            </a:pPr>
            <a:r>
              <a:rPr lang="en-US" smtClean="0">
                <a:latin typeface="Rockwell" pitchFamily="18" charset="0"/>
              </a:rPr>
              <a:t>1.5 volts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7558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7558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Number Placeholder 5"/>
          <p:cNvSpPr>
            <a:spLocks noGrp="1"/>
          </p:cNvSpPr>
          <p:nvPr>
            <p:ph type="sldNum" sz="quarter" idx="12"/>
          </p:nvPr>
        </p:nvSpPr>
        <p:spPr>
          <a:noFill/>
          <a:ln>
            <a:miter lim="800000"/>
            <a:headEnd/>
            <a:tailEnd/>
          </a:ln>
        </p:spPr>
        <p:txBody>
          <a:bodyPr/>
          <a:lstStyle/>
          <a:p>
            <a:fld id="{D2EFA88C-8A92-423F-826C-A8A441D094AF}" type="slidenum">
              <a:rPr lang="en-US"/>
              <a:pPr/>
              <a:t>313</a:t>
            </a:fld>
            <a:endParaRPr lang="en-US"/>
          </a:p>
        </p:txBody>
      </p:sp>
      <p:sp>
        <p:nvSpPr>
          <p:cNvPr id="322563"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T5D11		</a:t>
            </a:r>
            <a:r>
              <a:rPr lang="en-US" sz="2800" smtClean="0">
                <a:latin typeface="Rockwell" pitchFamily="18" charset="0"/>
              </a:rPr>
              <a:t>What is the voltage across a 10-ohm 			resistor if a current of 1 ampere flows 			through it?</a:t>
            </a:r>
          </a:p>
        </p:txBody>
      </p:sp>
      <p:sp>
        <p:nvSpPr>
          <p:cNvPr id="147661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 volt</a:t>
            </a:r>
          </a:p>
          <a:p>
            <a:pPr marL="995363" lvl="1" indent="-533400" eaLnBrk="1" hangingPunct="1">
              <a:buFontTx/>
              <a:buAutoNum type="alphaUcPeriod"/>
            </a:pPr>
            <a:r>
              <a:rPr lang="en-US" smtClean="0">
                <a:latin typeface="Rockwell" pitchFamily="18" charset="0"/>
              </a:rPr>
              <a:t>10 volts</a:t>
            </a:r>
          </a:p>
          <a:p>
            <a:pPr marL="995363" lvl="1" indent="-533400" eaLnBrk="1" hangingPunct="1">
              <a:buFontTx/>
              <a:buAutoNum type="alphaUcPeriod"/>
            </a:pPr>
            <a:r>
              <a:rPr lang="en-US" smtClean="0">
                <a:latin typeface="Rockwell" pitchFamily="18" charset="0"/>
              </a:rPr>
              <a:t>11 volts</a:t>
            </a:r>
          </a:p>
          <a:p>
            <a:pPr marL="995363" lvl="1" indent="-533400" eaLnBrk="1" hangingPunct="1">
              <a:buFontTx/>
              <a:buAutoNum type="alphaUcPeriod"/>
            </a:pPr>
            <a:r>
              <a:rPr lang="en-US" smtClean="0">
                <a:latin typeface="Rockwell" pitchFamily="18" charset="0"/>
              </a:rPr>
              <a:t>9 volts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7661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7661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Number Placeholder 5"/>
          <p:cNvSpPr>
            <a:spLocks noGrp="1"/>
          </p:cNvSpPr>
          <p:nvPr>
            <p:ph type="sldNum" sz="quarter" idx="12"/>
          </p:nvPr>
        </p:nvSpPr>
        <p:spPr>
          <a:noFill/>
          <a:ln>
            <a:miter lim="800000"/>
            <a:headEnd/>
            <a:tailEnd/>
          </a:ln>
        </p:spPr>
        <p:txBody>
          <a:bodyPr/>
          <a:lstStyle/>
          <a:p>
            <a:fld id="{7A740147-3A4D-4197-AF44-59EFFF29E36B}" type="slidenum">
              <a:rPr lang="en-US"/>
              <a:pPr/>
              <a:t>314</a:t>
            </a:fld>
            <a:endParaRPr lang="en-US"/>
          </a:p>
        </p:txBody>
      </p:sp>
      <p:sp>
        <p:nvSpPr>
          <p:cNvPr id="323587"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T5D12		</a:t>
            </a:r>
            <a:r>
              <a:rPr lang="en-US" sz="2800" smtClean="0">
                <a:latin typeface="Rockwell" pitchFamily="18" charset="0"/>
              </a:rPr>
              <a:t>What is the voltage across a 10-ohm 			resistor if a current of 2 amperes flows 			through it?</a:t>
            </a:r>
          </a:p>
        </p:txBody>
      </p:sp>
      <p:sp>
        <p:nvSpPr>
          <p:cNvPr id="147763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8 volts</a:t>
            </a:r>
          </a:p>
          <a:p>
            <a:pPr marL="995363" lvl="1" indent="-533400" eaLnBrk="1" hangingPunct="1">
              <a:buFontTx/>
              <a:buAutoNum type="alphaUcPeriod"/>
            </a:pPr>
            <a:r>
              <a:rPr lang="en-US" smtClean="0">
                <a:latin typeface="Rockwell" pitchFamily="18" charset="0"/>
              </a:rPr>
              <a:t>0.2 volts</a:t>
            </a:r>
          </a:p>
          <a:p>
            <a:pPr marL="995363" lvl="1" indent="-533400" eaLnBrk="1" hangingPunct="1">
              <a:buFontTx/>
              <a:buAutoNum type="alphaUcPeriod"/>
            </a:pPr>
            <a:r>
              <a:rPr lang="en-US" smtClean="0">
                <a:latin typeface="Rockwell" pitchFamily="18" charset="0"/>
              </a:rPr>
              <a:t>12 volts</a:t>
            </a:r>
          </a:p>
          <a:p>
            <a:pPr marL="995363" lvl="1" indent="-533400" eaLnBrk="1" hangingPunct="1">
              <a:buFontTx/>
              <a:buAutoNum type="alphaUcPeriod"/>
            </a:pPr>
            <a:r>
              <a:rPr lang="en-US" smtClean="0">
                <a:latin typeface="Rockwell" pitchFamily="18" charset="0"/>
              </a:rPr>
              <a:t>20 volts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47763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47763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309563" y="241300"/>
            <a:ext cx="8610600" cy="1219200"/>
          </a:xfrm>
        </p:spPr>
        <p:txBody>
          <a:bodyPr lIns="0" tIns="0" rIns="0" bIns="0" anchor="ctr">
            <a:spAutoFit/>
          </a:bodyPr>
          <a:lstStyle/>
          <a:p>
            <a:pPr algn="ct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smtClean="0"/>
              <a:t>Technician Licensing Class</a:t>
            </a:r>
            <a:br>
              <a:rPr lang="en-GB" b="1" smtClean="0"/>
            </a:br>
            <a:r>
              <a:rPr lang="en-GB" b="1" smtClean="0"/>
              <a:t>“T6”</a:t>
            </a:r>
          </a:p>
        </p:txBody>
      </p:sp>
      <p:sp>
        <p:nvSpPr>
          <p:cNvPr id="324611" name="Text Box 3"/>
          <p:cNvSpPr txBox="1">
            <a:spLocks noChangeArrowheads="1"/>
          </p:cNvSpPr>
          <p:nvPr/>
        </p:nvSpPr>
        <p:spPr bwMode="auto">
          <a:xfrm>
            <a:off x="3727450" y="4887913"/>
            <a:ext cx="3802063" cy="77946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Valid dates:</a:t>
            </a:r>
          </a:p>
          <a:p>
            <a:pPr algn="ctr">
              <a:spcBef>
                <a:spcPct val="50000"/>
              </a:spcBef>
            </a:pPr>
            <a:r>
              <a:rPr lang="en-US">
                <a:solidFill>
                  <a:srgbClr val="FF0000"/>
                </a:solidFill>
                <a:latin typeface="Rockwell" pitchFamily="18" charset="0"/>
              </a:rPr>
              <a:t>July 1, 2010 – June 30, 2014</a:t>
            </a:r>
          </a:p>
        </p:txBody>
      </p:sp>
      <p:pic>
        <p:nvPicPr>
          <p:cNvPr id="324612" name="Picture 4" descr="DIAMOND_gold"/>
          <p:cNvPicPr>
            <a:picLocks noChangeAspect="1" noChangeArrowheads="1"/>
          </p:cNvPicPr>
          <p:nvPr/>
        </p:nvPicPr>
        <p:blipFill>
          <a:blip r:embed="rId3" cstate="print"/>
          <a:srcRect/>
          <a:stretch>
            <a:fillRect/>
          </a:stretch>
        </p:blipFill>
        <p:spPr bwMode="auto">
          <a:xfrm>
            <a:off x="385763" y="1662113"/>
            <a:ext cx="1122362" cy="2459037"/>
          </a:xfrm>
          <a:prstGeom prst="rect">
            <a:avLst/>
          </a:prstGeom>
          <a:noFill/>
          <a:ln w="9525">
            <a:noFill/>
            <a:miter lim="800000"/>
            <a:headEnd/>
            <a:tailEnd/>
          </a:ln>
        </p:spPr>
      </p:pic>
      <p:pic>
        <p:nvPicPr>
          <p:cNvPr id="324613" name="Picture 5"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Number Placeholder 5"/>
          <p:cNvSpPr>
            <a:spLocks noGrp="1"/>
          </p:cNvSpPr>
          <p:nvPr>
            <p:ph type="sldNum" sz="quarter" idx="12"/>
          </p:nvPr>
        </p:nvSpPr>
        <p:spPr>
          <a:noFill/>
          <a:ln>
            <a:miter lim="800000"/>
            <a:headEnd/>
            <a:tailEnd/>
          </a:ln>
        </p:spPr>
        <p:txBody>
          <a:bodyPr/>
          <a:lstStyle/>
          <a:p>
            <a:fld id="{FFD3FEC6-283F-4435-BA10-186CE45F685A}" type="slidenum">
              <a:rPr lang="en-US"/>
              <a:pPr/>
              <a:t>316</a:t>
            </a:fld>
            <a:endParaRPr lang="en-US"/>
          </a:p>
        </p:txBody>
      </p:sp>
      <p:sp>
        <p:nvSpPr>
          <p:cNvPr id="325635" name="Rectangle 2"/>
          <p:cNvSpPr>
            <a:spLocks noGrp="1" noChangeArrowheads="1"/>
          </p:cNvSpPr>
          <p:nvPr>
            <p:ph type="title"/>
          </p:nvPr>
        </p:nvSpPr>
        <p:spPr/>
        <p:txBody>
          <a:bodyPr/>
          <a:lstStyle/>
          <a:p>
            <a:pPr algn="ctr" eaLnBrk="1" hangingPunct="1"/>
            <a:r>
              <a:rPr lang="en-US" sz="2800" smtClean="0"/>
              <a:t>Amateur Radio Technician Class</a:t>
            </a:r>
            <a:br>
              <a:rPr lang="en-US" sz="2800" smtClean="0"/>
            </a:br>
            <a:r>
              <a:rPr lang="en-US" sz="2800" smtClean="0"/>
              <a:t>Element 2 Course Presentation</a:t>
            </a:r>
          </a:p>
        </p:txBody>
      </p:sp>
      <p:sp>
        <p:nvSpPr>
          <p:cNvPr id="1480707" name="Rectangle 3"/>
          <p:cNvSpPr>
            <a:spLocks noGrp="1" noChangeArrowheads="1"/>
          </p:cNvSpPr>
          <p:nvPr>
            <p:ph type="body" idx="1"/>
          </p:nvPr>
        </p:nvSpPr>
        <p:spPr/>
        <p:txBody>
          <a:bodyPr/>
          <a:lstStyle/>
          <a:p>
            <a:pPr eaLnBrk="1" hangingPunct="1">
              <a:lnSpc>
                <a:spcPct val="80000"/>
              </a:lnSpc>
            </a:pPr>
            <a:endParaRPr lang="en-US" sz="2400" b="1" smtClean="0"/>
          </a:p>
          <a:p>
            <a:pPr eaLnBrk="1" hangingPunct="1">
              <a:lnSpc>
                <a:spcPct val="80000"/>
              </a:lnSpc>
              <a:buClr>
                <a:schemeClr val="accent2"/>
              </a:buClr>
              <a:buFont typeface="Wingdings" pitchFamily="2" charset="2"/>
              <a:buChar char="Ø"/>
            </a:pPr>
            <a:r>
              <a:rPr lang="en-US" sz="1800" b="1" smtClean="0">
                <a:latin typeface="Rockwell" pitchFamily="18" charset="0"/>
              </a:rPr>
              <a:t>ELEMENT 2 SUB-ELEMENTS</a:t>
            </a:r>
          </a:p>
          <a:p>
            <a:pPr eaLnBrk="1" hangingPunct="1">
              <a:lnSpc>
                <a:spcPct val="80000"/>
              </a:lnSpc>
            </a:pPr>
            <a:endParaRPr lang="en-US" sz="1000" b="1" smtClean="0">
              <a:latin typeface="Rockwell" pitchFamily="18" charset="0"/>
            </a:endParaRPr>
          </a:p>
          <a:p>
            <a:pPr lvl="1" eaLnBrk="1" hangingPunct="1">
              <a:lnSpc>
                <a:spcPct val="80000"/>
              </a:lnSpc>
            </a:pPr>
            <a:r>
              <a:rPr lang="en-US" sz="1600" b="1" smtClean="0">
                <a:latin typeface="Rockwell" pitchFamily="18" charset="0"/>
              </a:rPr>
              <a:t>T1 - FCC Rules, descriptions and definitions for the amateur radio service, operator and station license responsibilities.</a:t>
            </a:r>
          </a:p>
          <a:p>
            <a:pPr lvl="1" eaLnBrk="1" hangingPunct="1">
              <a:lnSpc>
                <a:spcPct val="80000"/>
              </a:lnSpc>
            </a:pPr>
            <a:r>
              <a:rPr lang="en-US" sz="1600" b="1" smtClean="0">
                <a:latin typeface="Rockwell" pitchFamily="18" charset="0"/>
              </a:rPr>
              <a:t>T2 – Operating Procedures</a:t>
            </a:r>
          </a:p>
          <a:p>
            <a:pPr lvl="1" eaLnBrk="1" hangingPunct="1">
              <a:lnSpc>
                <a:spcPct val="80000"/>
              </a:lnSpc>
            </a:pPr>
            <a:r>
              <a:rPr lang="en-US" sz="1600" b="1" smtClean="0">
                <a:latin typeface="Rockwell" pitchFamily="18" charset="0"/>
              </a:rPr>
              <a:t>T3 – Radio wave characteristics, radio and electromagnetic properties, 	     propagation modes</a:t>
            </a:r>
          </a:p>
          <a:p>
            <a:pPr lvl="1" eaLnBrk="1" hangingPunct="1">
              <a:lnSpc>
                <a:spcPct val="80000"/>
              </a:lnSpc>
            </a:pPr>
            <a:r>
              <a:rPr lang="en-US" sz="1600" b="1" smtClean="0">
                <a:latin typeface="Rockwell" pitchFamily="18" charset="0"/>
              </a:rPr>
              <a:t>T4 – Amateur radio practices and station set up</a:t>
            </a:r>
          </a:p>
          <a:p>
            <a:pPr lvl="1" eaLnBrk="1" hangingPunct="1">
              <a:lnSpc>
                <a:spcPct val="80000"/>
              </a:lnSpc>
            </a:pPr>
            <a:r>
              <a:rPr lang="en-US" sz="1600" b="1" smtClean="0">
                <a:latin typeface="Rockwell" pitchFamily="18" charset="0"/>
              </a:rPr>
              <a:t>T5 – Electrical principles, math for electronics, electronic principles, Ohm’s Law</a:t>
            </a:r>
          </a:p>
          <a:p>
            <a:pPr lvl="1" eaLnBrk="1" hangingPunct="1">
              <a:lnSpc>
                <a:spcPct val="80000"/>
              </a:lnSpc>
              <a:buFont typeface="Wingdings" pitchFamily="2" charset="2"/>
              <a:buChar char="Ø"/>
            </a:pPr>
            <a:r>
              <a:rPr lang="en-US" sz="1600" b="1" smtClean="0">
                <a:solidFill>
                  <a:srgbClr val="FF0000"/>
                </a:solidFill>
                <a:latin typeface="Rockwell" pitchFamily="18" charset="0"/>
              </a:rPr>
              <a:t>T6 – Electrical components, semiconductors, circuit diagrams, component    functions</a:t>
            </a:r>
          </a:p>
          <a:p>
            <a:pPr lvl="1" eaLnBrk="1" hangingPunct="1">
              <a:lnSpc>
                <a:spcPct val="80000"/>
              </a:lnSpc>
            </a:pPr>
            <a:r>
              <a:rPr lang="en-US" sz="1600" b="1" smtClean="0">
                <a:latin typeface="Rockwell" pitchFamily="18" charset="0"/>
              </a:rPr>
              <a:t>T7 – Station equipment, common transmitter and receiver problems, antenna measurements and troubleshooting, basic repair and testing</a:t>
            </a:r>
          </a:p>
          <a:p>
            <a:pPr lvl="1" eaLnBrk="1" hangingPunct="1">
              <a:lnSpc>
                <a:spcPct val="80000"/>
              </a:lnSpc>
            </a:pPr>
            <a:r>
              <a:rPr lang="en-US" sz="1600" b="1" smtClean="0">
                <a:latin typeface="Rockwell" pitchFamily="18" charset="0"/>
              </a:rPr>
              <a:t>T8 – Modulation modes, amateur satellite operation, operating activities, non-voice communications</a:t>
            </a:r>
          </a:p>
          <a:p>
            <a:pPr lvl="1" eaLnBrk="1" hangingPunct="1">
              <a:lnSpc>
                <a:spcPct val="80000"/>
              </a:lnSpc>
            </a:pPr>
            <a:r>
              <a:rPr lang="en-US" sz="1600" b="1" smtClean="0">
                <a:latin typeface="Rockwell" pitchFamily="18" charset="0"/>
              </a:rPr>
              <a:t>T9 – Antennas, feedlines</a:t>
            </a:r>
          </a:p>
          <a:p>
            <a:pPr lvl="1" eaLnBrk="1" hangingPunct="1">
              <a:lnSpc>
                <a:spcPct val="80000"/>
              </a:lnSpc>
            </a:pPr>
            <a:r>
              <a:rPr lang="en-US" sz="1600" b="1" smtClean="0">
                <a:latin typeface="Rockwell" pitchFamily="18" charset="0"/>
              </a:rPr>
              <a:t>T0 – AC power circuits, antenna installation, RF hazards</a:t>
            </a:r>
            <a:endParaRPr lang="en-US" sz="1600" smtClean="0">
              <a:latin typeface="Rockwell" pitchFamily="18" charset="0"/>
            </a:endParaRPr>
          </a:p>
          <a:p>
            <a:pPr lvl="1" eaLnBrk="1" hangingPunct="1">
              <a:lnSpc>
                <a:spcPct val="80000"/>
              </a:lnSpc>
            </a:pPr>
            <a:endParaRPr lang="en-US" sz="1600"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480707">
                                            <p:txEl>
                                              <p:pRg st="8" end="8"/>
                                            </p:txEl>
                                          </p:spTgt>
                                        </p:tgtEl>
                                        <p:attrNameLst>
                                          <p:attrName>style.visibility</p:attrName>
                                        </p:attrNameLst>
                                      </p:cBhvr>
                                      <p:to>
                                        <p:strVal val="visible"/>
                                      </p:to>
                                    </p:set>
                                    <p:animScale>
                                      <p:cBhvr>
                                        <p:cTn id="7" dur="1000" decel="50000" fill="hold">
                                          <p:stCondLst>
                                            <p:cond delay="0"/>
                                          </p:stCondLst>
                                        </p:cTn>
                                        <p:tgtEl>
                                          <p:spTgt spid="1480707">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80707">
                                            <p:txEl>
                                              <p:pRg st="8" end="8"/>
                                            </p:txEl>
                                          </p:spTgt>
                                        </p:tgtEl>
                                        <p:attrNameLst>
                                          <p:attrName>ppt_x</p:attrName>
                                          <p:attrName>ppt_y</p:attrName>
                                        </p:attrNameLst>
                                      </p:cBhvr>
                                    </p:animMotion>
                                    <p:animEffect transition="in" filter="fade">
                                      <p:cBhvr>
                                        <p:cTn id="9" dur="1000"/>
                                        <p:tgtEl>
                                          <p:spTgt spid="14807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Number Placeholder 5"/>
          <p:cNvSpPr>
            <a:spLocks noGrp="1"/>
          </p:cNvSpPr>
          <p:nvPr>
            <p:ph type="sldNum" sz="quarter" idx="12"/>
          </p:nvPr>
        </p:nvSpPr>
        <p:spPr>
          <a:noFill/>
          <a:ln>
            <a:miter lim="800000"/>
            <a:headEnd/>
            <a:tailEnd/>
          </a:ln>
        </p:spPr>
        <p:txBody>
          <a:bodyPr/>
          <a:lstStyle/>
          <a:p>
            <a:fld id="{DF4B8D5C-F923-4533-BB3F-3FF02EE29E0B}" type="slidenum">
              <a:rPr lang="en-US"/>
              <a:pPr/>
              <a:t>317</a:t>
            </a:fld>
            <a:endParaRPr lang="en-US"/>
          </a:p>
        </p:txBody>
      </p:sp>
      <p:sp>
        <p:nvSpPr>
          <p:cNvPr id="326659" name="Rectangle 2"/>
          <p:cNvSpPr>
            <a:spLocks noGrp="1" noChangeArrowheads="1"/>
          </p:cNvSpPr>
          <p:nvPr>
            <p:ph type="title"/>
          </p:nvPr>
        </p:nvSpPr>
        <p:spPr>
          <a:xfrm>
            <a:off x="231775" y="471488"/>
            <a:ext cx="8912225" cy="614362"/>
          </a:xfrm>
        </p:spPr>
        <p:txBody>
          <a:bodyPr/>
          <a:lstStyle/>
          <a:p>
            <a:pPr eaLnBrk="1" hangingPunct="1"/>
            <a:r>
              <a:rPr lang="en-US" sz="2200" b="1" smtClean="0">
                <a:latin typeface="Rockwell" pitchFamily="18" charset="0"/>
              </a:rPr>
              <a:t>T6A:	Electrical components; fixed and variable resistors, 	capacitors, and inductors; fuses, switches, batteries</a:t>
            </a:r>
            <a:endParaRPr lang="en-US" sz="1600" b="1" smtClean="0">
              <a:solidFill>
                <a:srgbClr val="0099FF"/>
              </a:solidFill>
            </a:endParaRPr>
          </a:p>
        </p:txBody>
      </p:sp>
      <p:sp>
        <p:nvSpPr>
          <p:cNvPr id="1481731" name="Rectangle 3"/>
          <p:cNvSpPr>
            <a:spLocks noGrp="1" noChangeArrowheads="1"/>
          </p:cNvSpPr>
          <p:nvPr>
            <p:ph type="body" idx="1"/>
          </p:nvPr>
        </p:nvSpPr>
        <p:spPr/>
        <p:txBody>
          <a:bodyPr/>
          <a:lstStyle/>
          <a:p>
            <a:pPr lvl="1" eaLnBrk="1" hangingPunct="1"/>
            <a:r>
              <a:rPr lang="en-US" sz="1200" smtClean="0">
                <a:latin typeface="Rockwell" pitchFamily="18" charset="0"/>
              </a:rPr>
              <a:t>T6A1</a:t>
            </a:r>
            <a:r>
              <a:rPr lang="en-US" sz="2000" smtClean="0">
                <a:latin typeface="Rockwell" pitchFamily="18" charset="0"/>
              </a:rPr>
              <a:t>  A resistor is the electrical component used to oppose the flow of current in a DC circuit.</a:t>
            </a:r>
          </a:p>
          <a:p>
            <a:pPr lvl="1" eaLnBrk="1" hangingPunct="1"/>
            <a:endParaRPr lang="en-US" sz="20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T6A2</a:t>
            </a:r>
            <a:r>
              <a:rPr lang="en-US" sz="2000" smtClean="0">
                <a:latin typeface="Rockwell" pitchFamily="18" charset="0"/>
              </a:rPr>
              <a:t>  The potentiometer is the type of component often used as an adjustable volume control.</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400" smtClean="0">
              <a:latin typeface="Rockwell" pitchFamily="18" charset="0"/>
            </a:endParaRPr>
          </a:p>
          <a:p>
            <a:pPr lvl="1" eaLnBrk="1" hangingPunct="1"/>
            <a:r>
              <a:rPr lang="en-US" sz="1200" smtClean="0">
                <a:latin typeface="Rockwell" pitchFamily="18" charset="0"/>
              </a:rPr>
              <a:t>T6A3</a:t>
            </a:r>
            <a:r>
              <a:rPr lang="en-US" sz="2000" smtClean="0">
                <a:latin typeface="Rockwell" pitchFamily="18" charset="0"/>
              </a:rPr>
              <a:t>  Resistance is the electrical parameter controlled by a potentiometer.</a:t>
            </a:r>
          </a:p>
          <a:p>
            <a:pPr lvl="1" eaLnBrk="1" hangingPunct="1"/>
            <a:endParaRPr lang="en-US" sz="2000" smtClean="0">
              <a:latin typeface="Rockwell" pitchFamily="18" charset="0"/>
            </a:endParaRPr>
          </a:p>
        </p:txBody>
      </p:sp>
      <p:pic>
        <p:nvPicPr>
          <p:cNvPr id="969733" name="Picture 5" descr="Resistor-variable"/>
          <p:cNvPicPr>
            <a:picLocks noChangeAspect="1" noChangeArrowheads="1"/>
          </p:cNvPicPr>
          <p:nvPr/>
        </p:nvPicPr>
        <p:blipFill>
          <a:blip r:embed="rId2" cstate="print"/>
          <a:srcRect/>
          <a:stretch>
            <a:fillRect/>
          </a:stretch>
        </p:blipFill>
        <p:spPr bwMode="auto">
          <a:xfrm>
            <a:off x="4956175" y="3929063"/>
            <a:ext cx="1323975" cy="1295400"/>
          </a:xfrm>
          <a:prstGeom prst="rect">
            <a:avLst/>
          </a:prstGeom>
          <a:noFill/>
          <a:ln w="9525">
            <a:noFill/>
            <a:miter lim="800000"/>
            <a:headEnd/>
            <a:tailEnd/>
          </a:ln>
        </p:spPr>
      </p:pic>
      <p:pic>
        <p:nvPicPr>
          <p:cNvPr id="1481733" name="Picture 5"/>
          <p:cNvPicPr>
            <a:picLocks noChangeAspect="1" noChangeArrowheads="1"/>
          </p:cNvPicPr>
          <p:nvPr/>
        </p:nvPicPr>
        <p:blipFill>
          <a:blip r:embed="rId3" cstate="print"/>
          <a:srcRect/>
          <a:stretch>
            <a:fillRect/>
          </a:stretch>
        </p:blipFill>
        <p:spPr bwMode="auto">
          <a:xfrm>
            <a:off x="4610100" y="2238375"/>
            <a:ext cx="2189163" cy="858838"/>
          </a:xfrm>
          <a:prstGeom prst="rect">
            <a:avLst/>
          </a:prstGeom>
          <a:noFill/>
          <a:ln w="12700" cap="sq">
            <a:noFill/>
            <a:miter lim="800000"/>
            <a:headEnd type="none" w="sm" len="sm"/>
            <a:tailEnd type="none" w="sm" len="sm"/>
          </a:ln>
          <a:effectLst/>
        </p:spPr>
      </p:pic>
      <p:pic>
        <p:nvPicPr>
          <p:cNvPr id="1481734" name="Picture 6" descr="Variable Resistor Schem"/>
          <p:cNvPicPr>
            <a:picLocks noChangeAspect="1" noChangeArrowheads="1"/>
          </p:cNvPicPr>
          <p:nvPr/>
        </p:nvPicPr>
        <p:blipFill>
          <a:blip r:embed="rId4" cstate="print"/>
          <a:srcRect/>
          <a:stretch>
            <a:fillRect/>
          </a:stretch>
        </p:blipFill>
        <p:spPr bwMode="auto">
          <a:xfrm>
            <a:off x="6530975" y="3967163"/>
            <a:ext cx="1266825" cy="849312"/>
          </a:xfrm>
          <a:prstGeom prst="rect">
            <a:avLst/>
          </a:prstGeom>
          <a:noFill/>
          <a:ln w="9525">
            <a:noFill/>
            <a:miter lim="800000"/>
            <a:headEnd/>
            <a:tailEnd/>
          </a:ln>
        </p:spPr>
      </p:pic>
      <p:sp>
        <p:nvSpPr>
          <p:cNvPr id="1481735" name="Text Box 7"/>
          <p:cNvSpPr txBox="1">
            <a:spLocks noChangeArrowheads="1"/>
          </p:cNvSpPr>
          <p:nvPr/>
        </p:nvSpPr>
        <p:spPr bwMode="auto">
          <a:xfrm>
            <a:off x="6415088" y="4811713"/>
            <a:ext cx="1997075"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rgbClr val="FF0000"/>
                </a:solidFill>
                <a:latin typeface="Rockwell" pitchFamily="18" charset="0"/>
              </a:rPr>
              <a:t>Schematic Symbol</a:t>
            </a:r>
          </a:p>
        </p:txBody>
      </p:sp>
      <p:pic>
        <p:nvPicPr>
          <p:cNvPr id="1481736" name="Picture 8" descr="Resistor Fixed Schem"/>
          <p:cNvPicPr>
            <a:picLocks noChangeAspect="1" noChangeArrowheads="1"/>
          </p:cNvPicPr>
          <p:nvPr/>
        </p:nvPicPr>
        <p:blipFill>
          <a:blip r:embed="rId5" cstate="print"/>
          <a:srcRect/>
          <a:stretch>
            <a:fillRect/>
          </a:stretch>
        </p:blipFill>
        <p:spPr bwMode="auto">
          <a:xfrm>
            <a:off x="7107238" y="2276475"/>
            <a:ext cx="1266825" cy="658813"/>
          </a:xfrm>
          <a:prstGeom prst="rect">
            <a:avLst/>
          </a:prstGeom>
          <a:noFill/>
          <a:ln w="9525">
            <a:noFill/>
            <a:miter lim="800000"/>
            <a:headEnd/>
            <a:tailEnd/>
          </a:ln>
        </p:spPr>
      </p:pic>
      <p:sp>
        <p:nvSpPr>
          <p:cNvPr id="1481737" name="Text Box 9"/>
          <p:cNvSpPr txBox="1">
            <a:spLocks noChangeArrowheads="1"/>
          </p:cNvSpPr>
          <p:nvPr/>
        </p:nvSpPr>
        <p:spPr bwMode="auto">
          <a:xfrm>
            <a:off x="7029450" y="2890838"/>
            <a:ext cx="1997075"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rgbClr val="FF0000"/>
                </a:solidFill>
                <a:latin typeface="Rockwell" pitchFamily="18" charset="0"/>
              </a:rPr>
              <a:t>Schematic Symbol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81731">
                                            <p:txEl>
                                              <p:pRg st="0" end="0"/>
                                            </p:txEl>
                                          </p:spTgt>
                                        </p:tgtEl>
                                        <p:attrNameLst>
                                          <p:attrName>style.visibility</p:attrName>
                                        </p:attrNameLst>
                                      </p:cBhvr>
                                      <p:to>
                                        <p:strVal val="visible"/>
                                      </p:to>
                                    </p:set>
                                    <p:animEffect transition="in" filter="wipe(up)">
                                      <p:cBhvr>
                                        <p:cTn id="7" dur="500"/>
                                        <p:tgtEl>
                                          <p:spTgt spid="1481731">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481733"/>
                                        </p:tgtEl>
                                        <p:attrNameLst>
                                          <p:attrName>style.visibility</p:attrName>
                                        </p:attrNameLst>
                                      </p:cBhvr>
                                      <p:to>
                                        <p:strVal val="visible"/>
                                      </p:to>
                                    </p:set>
                                    <p:animEffect transition="in" filter="wipe(left)">
                                      <p:cBhvr>
                                        <p:cTn id="11" dur="500"/>
                                        <p:tgtEl>
                                          <p:spTgt spid="1481733"/>
                                        </p:tgtEl>
                                      </p:cBhvr>
                                    </p:animEffect>
                                  </p:childTnLst>
                                </p:cTn>
                              </p:par>
                              <p:par>
                                <p:cTn id="12" presetID="22" presetClass="entr" presetSubtype="2" fill="hold" nodeType="withEffect">
                                  <p:stCondLst>
                                    <p:cond delay="0"/>
                                  </p:stCondLst>
                                  <p:childTnLst>
                                    <p:set>
                                      <p:cBhvr>
                                        <p:cTn id="13" dur="1" fill="hold">
                                          <p:stCondLst>
                                            <p:cond delay="0"/>
                                          </p:stCondLst>
                                        </p:cTn>
                                        <p:tgtEl>
                                          <p:spTgt spid="1481736"/>
                                        </p:tgtEl>
                                        <p:attrNameLst>
                                          <p:attrName>style.visibility</p:attrName>
                                        </p:attrNameLst>
                                      </p:cBhvr>
                                      <p:to>
                                        <p:strVal val="visible"/>
                                      </p:to>
                                    </p:set>
                                    <p:animEffect transition="in" filter="wipe(right)">
                                      <p:cBhvr>
                                        <p:cTn id="14" dur="500"/>
                                        <p:tgtEl>
                                          <p:spTgt spid="148173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481737"/>
                                        </p:tgtEl>
                                        <p:attrNameLst>
                                          <p:attrName>style.visibility</p:attrName>
                                        </p:attrNameLst>
                                      </p:cBhvr>
                                      <p:to>
                                        <p:strVal val="visible"/>
                                      </p:to>
                                    </p:set>
                                    <p:animEffect transition="in" filter="wipe(right)">
                                      <p:cBhvr>
                                        <p:cTn id="17" dur="500"/>
                                        <p:tgtEl>
                                          <p:spTgt spid="14817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481731">
                                            <p:txEl>
                                              <p:pRg st="4" end="4"/>
                                            </p:txEl>
                                          </p:spTgt>
                                        </p:tgtEl>
                                        <p:attrNameLst>
                                          <p:attrName>style.visibility</p:attrName>
                                        </p:attrNameLst>
                                      </p:cBhvr>
                                      <p:to>
                                        <p:strVal val="visible"/>
                                      </p:to>
                                    </p:set>
                                    <p:animEffect transition="in" filter="wipe(left)">
                                      <p:cBhvr>
                                        <p:cTn id="22" dur="500"/>
                                        <p:tgtEl>
                                          <p:spTgt spid="1481731">
                                            <p:txEl>
                                              <p:pRg st="4" end="4"/>
                                            </p:txEl>
                                          </p:spTgt>
                                        </p:tgtEl>
                                      </p:cBhvr>
                                    </p:animEffect>
                                  </p:childTnLst>
                                </p:cTn>
                              </p:par>
                            </p:childTnLst>
                          </p:cTn>
                        </p:par>
                        <p:par>
                          <p:cTn id="23" fill="hold" nodeType="afterGroup">
                            <p:stCondLst>
                              <p:cond delay="500"/>
                            </p:stCondLst>
                            <p:childTnLst>
                              <p:par>
                                <p:cTn id="24" presetID="22" presetClass="entr" presetSubtype="8" fill="hold" nodeType="afterEffect">
                                  <p:stCondLst>
                                    <p:cond delay="0"/>
                                  </p:stCondLst>
                                  <p:childTnLst>
                                    <p:set>
                                      <p:cBhvr>
                                        <p:cTn id="25" dur="1" fill="hold">
                                          <p:stCondLst>
                                            <p:cond delay="0"/>
                                          </p:stCondLst>
                                        </p:cTn>
                                        <p:tgtEl>
                                          <p:spTgt spid="969733"/>
                                        </p:tgtEl>
                                        <p:attrNameLst>
                                          <p:attrName>style.visibility</p:attrName>
                                        </p:attrNameLst>
                                      </p:cBhvr>
                                      <p:to>
                                        <p:strVal val="visible"/>
                                      </p:to>
                                    </p:set>
                                    <p:animEffect transition="in" filter="wipe(left)">
                                      <p:cBhvr>
                                        <p:cTn id="26" dur="500"/>
                                        <p:tgtEl>
                                          <p:spTgt spid="969733"/>
                                        </p:tgtEl>
                                      </p:cBhvr>
                                    </p:animEffect>
                                  </p:childTnLst>
                                </p:cTn>
                              </p:par>
                              <p:par>
                                <p:cTn id="27" presetID="22" presetClass="entr" presetSubtype="2" fill="hold" nodeType="withEffect">
                                  <p:stCondLst>
                                    <p:cond delay="0"/>
                                  </p:stCondLst>
                                  <p:childTnLst>
                                    <p:set>
                                      <p:cBhvr>
                                        <p:cTn id="28" dur="1" fill="hold">
                                          <p:stCondLst>
                                            <p:cond delay="0"/>
                                          </p:stCondLst>
                                        </p:cTn>
                                        <p:tgtEl>
                                          <p:spTgt spid="1481734"/>
                                        </p:tgtEl>
                                        <p:attrNameLst>
                                          <p:attrName>style.visibility</p:attrName>
                                        </p:attrNameLst>
                                      </p:cBhvr>
                                      <p:to>
                                        <p:strVal val="visible"/>
                                      </p:to>
                                    </p:set>
                                    <p:animEffect transition="in" filter="wipe(right)">
                                      <p:cBhvr>
                                        <p:cTn id="29" dur="500"/>
                                        <p:tgtEl>
                                          <p:spTgt spid="1481734"/>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481735"/>
                                        </p:tgtEl>
                                        <p:attrNameLst>
                                          <p:attrName>style.visibility</p:attrName>
                                        </p:attrNameLst>
                                      </p:cBhvr>
                                      <p:to>
                                        <p:strVal val="visible"/>
                                      </p:to>
                                    </p:set>
                                    <p:animEffect transition="in" filter="wipe(right)">
                                      <p:cBhvr>
                                        <p:cTn id="32" dur="500"/>
                                        <p:tgtEl>
                                          <p:spTgt spid="148173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481731">
                                            <p:txEl>
                                              <p:pRg st="10" end="10"/>
                                            </p:txEl>
                                          </p:spTgt>
                                        </p:tgtEl>
                                        <p:attrNameLst>
                                          <p:attrName>style.visibility</p:attrName>
                                        </p:attrNameLst>
                                      </p:cBhvr>
                                      <p:to>
                                        <p:strVal val="visible"/>
                                      </p:to>
                                    </p:set>
                                    <p:animEffect transition="in" filter="wipe(down)">
                                      <p:cBhvr>
                                        <p:cTn id="37" dur="500"/>
                                        <p:tgtEl>
                                          <p:spTgt spid="148173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1735" grpId="0"/>
      <p:bldP spid="1481737"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Number Placeholder 3"/>
          <p:cNvSpPr>
            <a:spLocks noGrp="1"/>
          </p:cNvSpPr>
          <p:nvPr>
            <p:ph type="sldNum" sz="quarter" idx="12"/>
          </p:nvPr>
        </p:nvSpPr>
        <p:spPr>
          <a:noFill/>
          <a:ln>
            <a:miter lim="800000"/>
            <a:headEnd/>
            <a:tailEnd/>
          </a:ln>
        </p:spPr>
        <p:txBody>
          <a:bodyPr/>
          <a:lstStyle/>
          <a:p>
            <a:fld id="{CB45AF3F-994C-4B9E-85E9-A722A9722B32}" type="slidenum">
              <a:rPr lang="en-US"/>
              <a:pPr/>
              <a:t>318</a:t>
            </a:fld>
            <a:endParaRPr lang="en-US"/>
          </a:p>
        </p:txBody>
      </p:sp>
      <p:sp>
        <p:nvSpPr>
          <p:cNvPr id="32768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FF33526-8308-413A-987D-22F82FD758D3}" type="slidenum">
              <a:rPr lang="en-US" sz="1400">
                <a:latin typeface="Times New Roman" pitchFamily="18" charset="0"/>
              </a:rPr>
              <a:pPr algn="r"/>
              <a:t>318</a:t>
            </a:fld>
            <a:endParaRPr lang="en-US" sz="1400">
              <a:latin typeface="Times New Roman" pitchFamily="18" charset="0"/>
            </a:endParaRPr>
          </a:p>
        </p:txBody>
      </p:sp>
      <p:sp>
        <p:nvSpPr>
          <p:cNvPr id="327684" name="Rectangle 2"/>
          <p:cNvSpPr>
            <a:spLocks noGrp="1" noChangeArrowheads="1"/>
          </p:cNvSpPr>
          <p:nvPr>
            <p:ph type="title" idx="4294967295"/>
          </p:nvPr>
        </p:nvSpPr>
        <p:spPr>
          <a:xfrm>
            <a:off x="269875" y="471488"/>
            <a:ext cx="8602663" cy="614362"/>
          </a:xfrm>
        </p:spPr>
        <p:txBody>
          <a:bodyPr/>
          <a:lstStyle/>
          <a:p>
            <a:pPr eaLnBrk="1" hangingPunct="1"/>
            <a:r>
              <a:rPr lang="en-US" sz="2200" b="1" smtClean="0">
                <a:latin typeface="Rockwell" pitchFamily="18" charset="0"/>
              </a:rPr>
              <a:t>T6A:	Electrical components; fixed and variable resistors, 	capacitors, and inductors; fuses, switches, batteries</a:t>
            </a:r>
          </a:p>
        </p:txBody>
      </p:sp>
      <p:sp>
        <p:nvSpPr>
          <p:cNvPr id="971779" name="Rectangle 3"/>
          <p:cNvSpPr>
            <a:spLocks noGrp="1" noChangeArrowheads="1"/>
          </p:cNvSpPr>
          <p:nvPr>
            <p:ph type="body" idx="4294967295"/>
          </p:nvPr>
        </p:nvSpPr>
        <p:spPr>
          <a:xfrm>
            <a:off x="231775" y="1508125"/>
            <a:ext cx="8642350" cy="4962525"/>
          </a:xfrm>
        </p:spPr>
        <p:txBody>
          <a:bodyPr/>
          <a:lstStyle/>
          <a:p>
            <a:pPr lvl="1" eaLnBrk="1" hangingPunct="1">
              <a:buFontTx/>
              <a:buNone/>
            </a:pPr>
            <a:r>
              <a:rPr lang="en-US" sz="1200" smtClean="0">
                <a:latin typeface="Rockwell" pitchFamily="18" charset="0"/>
              </a:rPr>
              <a:t>T6A4</a:t>
            </a:r>
            <a:r>
              <a:rPr lang="en-US" sz="2000" smtClean="0">
                <a:latin typeface="Rockwell" pitchFamily="18" charset="0"/>
              </a:rPr>
              <a:t>  A capacitor is the electrical component that stores energy in an electric field.</a:t>
            </a:r>
          </a:p>
          <a:p>
            <a:pPr lvl="1" eaLnBrk="1" hangingPunct="1"/>
            <a:endParaRPr lang="en-US" sz="2000" smtClean="0">
              <a:latin typeface="Rockwell" pitchFamily="18" charset="0"/>
            </a:endParaRPr>
          </a:p>
        </p:txBody>
      </p:sp>
      <p:pic>
        <p:nvPicPr>
          <p:cNvPr id="971780" name="Picture 4" descr="Q p131"/>
          <p:cNvPicPr>
            <a:picLocks noChangeAspect="1" noChangeArrowheads="1"/>
          </p:cNvPicPr>
          <p:nvPr/>
        </p:nvPicPr>
        <p:blipFill>
          <a:blip r:embed="rId2" cstate="print"/>
          <a:srcRect/>
          <a:stretch>
            <a:fillRect/>
          </a:stretch>
        </p:blipFill>
        <p:spPr bwMode="auto">
          <a:xfrm>
            <a:off x="577850" y="2430463"/>
            <a:ext cx="5492750" cy="2938462"/>
          </a:xfrm>
          <a:prstGeom prst="rect">
            <a:avLst/>
          </a:prstGeom>
          <a:noFill/>
          <a:ln w="9525">
            <a:noFill/>
            <a:miter lim="800000"/>
            <a:headEnd/>
            <a:tailEnd/>
          </a:ln>
        </p:spPr>
      </p:pic>
      <p:sp>
        <p:nvSpPr>
          <p:cNvPr id="971781" name="Text Box 5"/>
          <p:cNvSpPr txBox="1">
            <a:spLocks noChangeArrowheads="1"/>
          </p:cNvSpPr>
          <p:nvPr/>
        </p:nvSpPr>
        <p:spPr bwMode="auto">
          <a:xfrm>
            <a:off x="846138" y="5387975"/>
            <a:ext cx="5108575"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Typical construction and schematic symbol for capacitors.</a:t>
            </a:r>
          </a:p>
        </p:txBody>
      </p:sp>
      <p:pic>
        <p:nvPicPr>
          <p:cNvPr id="1482759" name="Picture 7" descr="Electroylitic caps"/>
          <p:cNvPicPr>
            <a:picLocks noChangeAspect="1" noChangeArrowheads="1"/>
          </p:cNvPicPr>
          <p:nvPr/>
        </p:nvPicPr>
        <p:blipFill>
          <a:blip r:embed="rId3" cstate="print"/>
          <a:srcRect/>
          <a:stretch>
            <a:fillRect/>
          </a:stretch>
        </p:blipFill>
        <p:spPr bwMode="auto">
          <a:xfrm>
            <a:off x="6492875" y="2968625"/>
            <a:ext cx="2341563" cy="1897063"/>
          </a:xfrm>
          <a:prstGeom prst="rect">
            <a:avLst/>
          </a:prstGeom>
          <a:noFill/>
          <a:ln w="9525">
            <a:noFill/>
            <a:miter lim="800000"/>
            <a:headEnd/>
            <a:tailEnd/>
          </a:ln>
        </p:spPr>
      </p:pic>
      <p:sp>
        <p:nvSpPr>
          <p:cNvPr id="1482760" name="Text Box 8"/>
          <p:cNvSpPr txBox="1">
            <a:spLocks noChangeArrowheads="1"/>
          </p:cNvSpPr>
          <p:nvPr/>
        </p:nvSpPr>
        <p:spPr bwMode="auto">
          <a:xfrm>
            <a:off x="6684963" y="4887913"/>
            <a:ext cx="2305050"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Various fixed capacitors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71779">
                                            <p:txEl>
                                              <p:pRg st="0" end="0"/>
                                            </p:txEl>
                                          </p:spTgt>
                                        </p:tgtEl>
                                        <p:attrNameLst>
                                          <p:attrName>style.visibility</p:attrName>
                                        </p:attrNameLst>
                                      </p:cBhvr>
                                      <p:to>
                                        <p:strVal val="visible"/>
                                      </p:to>
                                    </p:set>
                                    <p:animEffect transition="in" filter="wipe(left)">
                                      <p:cBhvr>
                                        <p:cTn id="7" dur="500"/>
                                        <p:tgtEl>
                                          <p:spTgt spid="971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71780"/>
                                        </p:tgtEl>
                                        <p:attrNameLst>
                                          <p:attrName>style.visibility</p:attrName>
                                        </p:attrNameLst>
                                      </p:cBhvr>
                                      <p:to>
                                        <p:strVal val="visible"/>
                                      </p:to>
                                    </p:set>
                                    <p:animEffect transition="in" filter="wipe(left)">
                                      <p:cBhvr>
                                        <p:cTn id="12" dur="500"/>
                                        <p:tgtEl>
                                          <p:spTgt spid="971780"/>
                                        </p:tgtEl>
                                      </p:cBhvr>
                                    </p:animEffect>
                                  </p:childTnLst>
                                </p:cTn>
                              </p:par>
                              <p:par>
                                <p:cTn id="13" presetID="22" presetClass="entr" presetSubtype="2" fill="hold" nodeType="withEffect">
                                  <p:stCondLst>
                                    <p:cond delay="0"/>
                                  </p:stCondLst>
                                  <p:childTnLst>
                                    <p:set>
                                      <p:cBhvr>
                                        <p:cTn id="14" dur="1" fill="hold">
                                          <p:stCondLst>
                                            <p:cond delay="0"/>
                                          </p:stCondLst>
                                        </p:cTn>
                                        <p:tgtEl>
                                          <p:spTgt spid="1482759"/>
                                        </p:tgtEl>
                                        <p:attrNameLst>
                                          <p:attrName>style.visibility</p:attrName>
                                        </p:attrNameLst>
                                      </p:cBhvr>
                                      <p:to>
                                        <p:strVal val="visible"/>
                                      </p:to>
                                    </p:set>
                                    <p:animEffect transition="in" filter="wipe(right)">
                                      <p:cBhvr>
                                        <p:cTn id="15" dur="500"/>
                                        <p:tgtEl>
                                          <p:spTgt spid="1482759"/>
                                        </p:tgtEl>
                                      </p:cBhvr>
                                    </p:animEffect>
                                  </p:childTnLst>
                                </p:cTn>
                              </p:par>
                            </p:childTnLst>
                          </p:cTn>
                        </p:par>
                        <p:par>
                          <p:cTn id="16" fill="hold" nodeType="afterGroup">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971781"/>
                                        </p:tgtEl>
                                        <p:attrNameLst>
                                          <p:attrName>style.visibility</p:attrName>
                                        </p:attrNameLst>
                                      </p:cBhvr>
                                      <p:to>
                                        <p:strVal val="visible"/>
                                      </p:to>
                                    </p:set>
                                    <p:animEffect transition="in" filter="wipe(down)">
                                      <p:cBhvr>
                                        <p:cTn id="19" dur="500"/>
                                        <p:tgtEl>
                                          <p:spTgt spid="97178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82760"/>
                                        </p:tgtEl>
                                        <p:attrNameLst>
                                          <p:attrName>style.visibility</p:attrName>
                                        </p:attrNameLst>
                                      </p:cBhvr>
                                      <p:to>
                                        <p:strVal val="visible"/>
                                      </p:to>
                                    </p:set>
                                    <p:animEffect transition="in" filter="wipe(down)">
                                      <p:cBhvr>
                                        <p:cTn id="22" dur="500"/>
                                        <p:tgtEl>
                                          <p:spTgt spid="1482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1" grpId="0"/>
      <p:bldP spid="1482760"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Number Placeholder 3"/>
          <p:cNvSpPr>
            <a:spLocks noGrp="1"/>
          </p:cNvSpPr>
          <p:nvPr>
            <p:ph type="sldNum" sz="quarter" idx="12"/>
          </p:nvPr>
        </p:nvSpPr>
        <p:spPr>
          <a:noFill/>
          <a:ln>
            <a:miter lim="800000"/>
            <a:headEnd/>
            <a:tailEnd/>
          </a:ln>
        </p:spPr>
        <p:txBody>
          <a:bodyPr/>
          <a:lstStyle/>
          <a:p>
            <a:fld id="{3A7FD013-AF73-4EA2-A100-8E470ADA11EE}" type="slidenum">
              <a:rPr lang="en-US"/>
              <a:pPr/>
              <a:t>319</a:t>
            </a:fld>
            <a:endParaRPr lang="en-US"/>
          </a:p>
        </p:txBody>
      </p:sp>
      <p:sp>
        <p:nvSpPr>
          <p:cNvPr id="32870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920594E-B948-4210-A604-20BEFEF7A78B}" type="slidenum">
              <a:rPr lang="en-US" sz="1400">
                <a:latin typeface="Times New Roman" pitchFamily="18" charset="0"/>
              </a:rPr>
              <a:pPr algn="r"/>
              <a:t>319</a:t>
            </a:fld>
            <a:endParaRPr lang="en-US" sz="1400">
              <a:latin typeface="Times New Roman" pitchFamily="18" charset="0"/>
            </a:endParaRPr>
          </a:p>
        </p:txBody>
      </p:sp>
      <p:sp>
        <p:nvSpPr>
          <p:cNvPr id="328708" name="Rectangle 2"/>
          <p:cNvSpPr>
            <a:spLocks noGrp="1" noChangeArrowheads="1"/>
          </p:cNvSpPr>
          <p:nvPr>
            <p:ph type="title" idx="4294967295"/>
          </p:nvPr>
        </p:nvSpPr>
        <p:spPr>
          <a:xfrm>
            <a:off x="231775" y="471488"/>
            <a:ext cx="8912225" cy="614362"/>
          </a:xfrm>
        </p:spPr>
        <p:txBody>
          <a:bodyPr/>
          <a:lstStyle/>
          <a:p>
            <a:pPr eaLnBrk="1" hangingPunct="1"/>
            <a:r>
              <a:rPr lang="en-US" sz="2400" b="1" smtClean="0">
                <a:latin typeface="Rockwell" pitchFamily="18" charset="0"/>
              </a:rPr>
              <a:t>T6A:</a:t>
            </a:r>
            <a:r>
              <a:rPr lang="en-US" sz="2200" b="1" smtClean="0">
                <a:latin typeface="Rockwell" pitchFamily="18" charset="0"/>
              </a:rPr>
              <a:t>	Electrical components; fixed and variable resistors, 	capacitors, and inductors; fuses, switches, batteries</a:t>
            </a:r>
          </a:p>
        </p:txBody>
      </p:sp>
      <p:sp>
        <p:nvSpPr>
          <p:cNvPr id="972803" name="Rectangle 3"/>
          <p:cNvSpPr>
            <a:spLocks noGrp="1" noChangeArrowheads="1"/>
          </p:cNvSpPr>
          <p:nvPr>
            <p:ph type="body" idx="4294967295"/>
          </p:nvPr>
        </p:nvSpPr>
        <p:spPr>
          <a:xfrm>
            <a:off x="155575" y="1585913"/>
            <a:ext cx="8642350" cy="4962525"/>
          </a:xfrm>
        </p:spPr>
        <p:txBody>
          <a:bodyPr/>
          <a:lstStyle/>
          <a:p>
            <a:pPr lvl="1" eaLnBrk="1" hangingPunct="1"/>
            <a:r>
              <a:rPr lang="en-US" sz="1200" smtClean="0">
                <a:latin typeface="Rockwell" pitchFamily="18" charset="0"/>
              </a:rPr>
              <a:t>T6A5</a:t>
            </a:r>
            <a:r>
              <a:rPr lang="en-US" sz="2000" smtClean="0">
                <a:latin typeface="Rockwell" pitchFamily="18" charset="0"/>
              </a:rPr>
              <a:t>  The capacitor is the type of electrical component consisting of two or more conductive surfaces separated by an insulator.</a:t>
            </a:r>
          </a:p>
          <a:p>
            <a:pPr lvl="4" eaLnBrk="1" hangingPunct="1"/>
            <a:r>
              <a:rPr lang="en-US" sz="1600" smtClean="0">
                <a:solidFill>
                  <a:schemeClr val="accent1"/>
                </a:solidFill>
                <a:latin typeface="Rockwell" pitchFamily="18" charset="0"/>
              </a:rPr>
              <a:t>Paper, mica, air…</a:t>
            </a:r>
          </a:p>
          <a:p>
            <a:pPr lvl="1" eaLnBrk="1" hangingPunct="1"/>
            <a:endParaRPr lang="en-US" sz="1200" smtClean="0">
              <a:latin typeface="Rockwell" pitchFamily="18" charset="0"/>
            </a:endParaRPr>
          </a:p>
          <a:p>
            <a:pPr lvl="1" eaLnBrk="1" hangingPunct="1"/>
            <a:r>
              <a:rPr lang="en-US" sz="1200" smtClean="0">
                <a:latin typeface="Rockwell" pitchFamily="18" charset="0"/>
              </a:rPr>
              <a:t>T6A6</a:t>
            </a:r>
            <a:r>
              <a:rPr lang="en-US" sz="2000" smtClean="0">
                <a:latin typeface="Rockwell" pitchFamily="18" charset="0"/>
              </a:rPr>
              <a:t>  An inductor is the type of electrical component that stores energy in a magnetic field.</a:t>
            </a:r>
          </a:p>
          <a:p>
            <a:pPr lvl="1" eaLnBrk="1" hangingPunct="1"/>
            <a:endParaRPr lang="en-US" sz="2000" smtClean="0">
              <a:latin typeface="Rockwell" pitchFamily="18" charset="0"/>
            </a:endParaRPr>
          </a:p>
          <a:p>
            <a:pPr lvl="1" eaLnBrk="1" hangingPunct="1"/>
            <a:endParaRPr lang="en-US" sz="400" smtClean="0">
              <a:latin typeface="Rockwell" pitchFamily="18" charset="0"/>
            </a:endParaRPr>
          </a:p>
          <a:p>
            <a:pPr lvl="1" eaLnBrk="1" hangingPunct="1"/>
            <a:r>
              <a:rPr lang="en-US" sz="1200" smtClean="0">
                <a:latin typeface="Rockwell" pitchFamily="18" charset="0"/>
              </a:rPr>
              <a:t>T6A7</a:t>
            </a:r>
            <a:r>
              <a:rPr lang="en-US" sz="2000" smtClean="0">
                <a:latin typeface="Rockwell" pitchFamily="18" charset="0"/>
              </a:rPr>
              <a:t>  The inductor is an electrical component usually composed of a coil of wire.</a:t>
            </a:r>
          </a:p>
          <a:p>
            <a:pPr lvl="1" eaLnBrk="1" hangingPunct="1"/>
            <a:endParaRPr lang="en-US" sz="2000" smtClean="0">
              <a:latin typeface="Rockwell" pitchFamily="18" charset="0"/>
            </a:endParaRPr>
          </a:p>
        </p:txBody>
      </p:sp>
      <p:pic>
        <p:nvPicPr>
          <p:cNvPr id="970756" name="Picture 4" descr="coil"/>
          <p:cNvPicPr>
            <a:picLocks noChangeAspect="1" noChangeArrowheads="1"/>
          </p:cNvPicPr>
          <p:nvPr/>
        </p:nvPicPr>
        <p:blipFill>
          <a:blip r:embed="rId2" cstate="print"/>
          <a:srcRect/>
          <a:stretch>
            <a:fillRect/>
          </a:stretch>
        </p:blipFill>
        <p:spPr bwMode="auto">
          <a:xfrm>
            <a:off x="2420938" y="4849813"/>
            <a:ext cx="1382712" cy="1241425"/>
          </a:xfrm>
          <a:prstGeom prst="rect">
            <a:avLst/>
          </a:prstGeom>
          <a:noFill/>
          <a:ln w="9525">
            <a:noFill/>
            <a:miter lim="800000"/>
            <a:headEnd/>
            <a:tailEnd/>
          </a:ln>
        </p:spPr>
      </p:pic>
      <p:pic>
        <p:nvPicPr>
          <p:cNvPr id="4070405" name="Picture 5" descr="Copy of ferrite core inductor"/>
          <p:cNvPicPr>
            <a:picLocks noChangeAspect="1" noChangeArrowheads="1"/>
          </p:cNvPicPr>
          <p:nvPr/>
        </p:nvPicPr>
        <p:blipFill>
          <a:blip r:embed="rId3" cstate="print"/>
          <a:srcRect/>
          <a:stretch>
            <a:fillRect/>
          </a:stretch>
        </p:blipFill>
        <p:spPr bwMode="auto">
          <a:xfrm>
            <a:off x="4111625" y="4887913"/>
            <a:ext cx="1190625" cy="1190625"/>
          </a:xfrm>
          <a:prstGeom prst="rect">
            <a:avLst/>
          </a:prstGeom>
          <a:noFill/>
          <a:ln w="9525">
            <a:noFill/>
            <a:miter lim="800000"/>
            <a:headEnd/>
            <a:tailEnd/>
          </a:ln>
        </p:spPr>
      </p:pic>
      <p:sp>
        <p:nvSpPr>
          <p:cNvPr id="1483783" name="Line 7"/>
          <p:cNvSpPr>
            <a:spLocks noChangeShapeType="1"/>
          </p:cNvSpPr>
          <p:nvPr/>
        </p:nvSpPr>
        <p:spPr bwMode="auto">
          <a:xfrm>
            <a:off x="6799263" y="2238375"/>
            <a:ext cx="1036637"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1483784" name="Line 8"/>
          <p:cNvSpPr>
            <a:spLocks noChangeShapeType="1"/>
          </p:cNvSpPr>
          <p:nvPr/>
        </p:nvSpPr>
        <p:spPr bwMode="auto">
          <a:xfrm>
            <a:off x="7299325" y="2276475"/>
            <a:ext cx="0" cy="153988"/>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1483785" name="Line 9"/>
          <p:cNvSpPr>
            <a:spLocks noChangeShapeType="1"/>
          </p:cNvSpPr>
          <p:nvPr/>
        </p:nvSpPr>
        <p:spPr bwMode="auto">
          <a:xfrm flipH="1">
            <a:off x="4111625" y="2468563"/>
            <a:ext cx="3187700" cy="0"/>
          </a:xfrm>
          <a:prstGeom prst="line">
            <a:avLst/>
          </a:prstGeom>
          <a:noFill/>
          <a:ln w="38100" cap="sq">
            <a:solidFill>
              <a:srgbClr val="FF0000"/>
            </a:solidFill>
            <a:round/>
            <a:headEnd type="none" w="sm" len="sm"/>
            <a:tailEnd type="triangle" w="med" len="med"/>
          </a:ln>
          <a:effectLst/>
        </p:spPr>
        <p:txBody>
          <a:bodyPr wrap="none"/>
          <a:lstStyle/>
          <a:p>
            <a:endParaRPr lang="en-US"/>
          </a:p>
        </p:txBody>
      </p:sp>
      <p:pic>
        <p:nvPicPr>
          <p:cNvPr id="1483786" name="Picture 10" descr="Inductors Schem"/>
          <p:cNvPicPr>
            <a:picLocks noChangeAspect="1" noChangeArrowheads="1"/>
          </p:cNvPicPr>
          <p:nvPr/>
        </p:nvPicPr>
        <p:blipFill>
          <a:blip r:embed="rId4" cstate="print"/>
          <a:srcRect/>
          <a:stretch>
            <a:fillRect/>
          </a:stretch>
        </p:blipFill>
        <p:spPr bwMode="auto">
          <a:xfrm>
            <a:off x="5570538" y="4887913"/>
            <a:ext cx="2573337" cy="769937"/>
          </a:xfrm>
          <a:prstGeom prst="rect">
            <a:avLst/>
          </a:prstGeom>
          <a:noFill/>
          <a:ln w="9525">
            <a:noFill/>
            <a:miter lim="800000"/>
            <a:headEnd/>
            <a:tailEnd/>
          </a:ln>
        </p:spPr>
      </p:pic>
      <p:sp>
        <p:nvSpPr>
          <p:cNvPr id="1483787" name="Text Box 11"/>
          <p:cNvSpPr txBox="1">
            <a:spLocks noChangeArrowheads="1"/>
          </p:cNvSpPr>
          <p:nvPr/>
        </p:nvSpPr>
        <p:spPr bwMode="auto">
          <a:xfrm>
            <a:off x="6223000" y="5618163"/>
            <a:ext cx="1997075"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rgbClr val="FF0000"/>
                </a:solidFill>
                <a:latin typeface="Arial" charset="0"/>
              </a:rPr>
              <a:t>Schematic Symbol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72803">
                                            <p:txEl>
                                              <p:pRg st="0" end="0"/>
                                            </p:txEl>
                                          </p:spTgt>
                                        </p:tgtEl>
                                        <p:attrNameLst>
                                          <p:attrName>style.visibility</p:attrName>
                                        </p:attrNameLst>
                                      </p:cBhvr>
                                      <p:to>
                                        <p:strVal val="visible"/>
                                      </p:to>
                                    </p:set>
                                    <p:animEffect transition="in" filter="wipe(up)">
                                      <p:cBhvr>
                                        <p:cTn id="7" dur="500"/>
                                        <p:tgtEl>
                                          <p:spTgt spid="972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83783"/>
                                        </p:tgtEl>
                                        <p:attrNameLst>
                                          <p:attrName>style.visibility</p:attrName>
                                        </p:attrNameLst>
                                      </p:cBhvr>
                                      <p:to>
                                        <p:strVal val="visible"/>
                                      </p:to>
                                    </p:set>
                                    <p:animEffect transition="in" filter="dissolve">
                                      <p:cBhvr>
                                        <p:cTn id="12" dur="500"/>
                                        <p:tgtEl>
                                          <p:spTgt spid="148378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483784"/>
                                        </p:tgtEl>
                                        <p:attrNameLst>
                                          <p:attrName>style.visibility</p:attrName>
                                        </p:attrNameLst>
                                      </p:cBhvr>
                                      <p:to>
                                        <p:strVal val="visible"/>
                                      </p:to>
                                    </p:set>
                                    <p:animEffect transition="in" filter="wipe(up)">
                                      <p:cBhvr>
                                        <p:cTn id="16" dur="500"/>
                                        <p:tgtEl>
                                          <p:spTgt spid="1483784"/>
                                        </p:tgtEl>
                                      </p:cBhvr>
                                    </p:animEffect>
                                  </p:childTnLst>
                                </p:cTn>
                              </p:par>
                            </p:childTnLst>
                          </p:cTn>
                        </p:par>
                        <p:par>
                          <p:cTn id="17" fill="hold" nodeType="afterGroup">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483785"/>
                                        </p:tgtEl>
                                        <p:attrNameLst>
                                          <p:attrName>style.visibility</p:attrName>
                                        </p:attrNameLst>
                                      </p:cBhvr>
                                      <p:to>
                                        <p:strVal val="visible"/>
                                      </p:to>
                                    </p:set>
                                    <p:animEffect transition="in" filter="wipe(right)">
                                      <p:cBhvr>
                                        <p:cTn id="20" dur="500"/>
                                        <p:tgtEl>
                                          <p:spTgt spid="1483785"/>
                                        </p:tgtEl>
                                      </p:cBhvr>
                                    </p:animEffect>
                                  </p:childTnLst>
                                </p:cTn>
                              </p:par>
                              <p:par>
                                <p:cTn id="21" presetID="22" presetClass="entr" presetSubtype="8" fill="hold" nodeType="withEffect">
                                  <p:stCondLst>
                                    <p:cond delay="0"/>
                                  </p:stCondLst>
                                  <p:childTnLst>
                                    <p:set>
                                      <p:cBhvr>
                                        <p:cTn id="22" dur="1" fill="hold">
                                          <p:stCondLst>
                                            <p:cond delay="0"/>
                                          </p:stCondLst>
                                        </p:cTn>
                                        <p:tgtEl>
                                          <p:spTgt spid="972803">
                                            <p:txEl>
                                              <p:pRg st="1" end="1"/>
                                            </p:txEl>
                                          </p:spTgt>
                                        </p:tgtEl>
                                        <p:attrNameLst>
                                          <p:attrName>style.visibility</p:attrName>
                                        </p:attrNameLst>
                                      </p:cBhvr>
                                      <p:to>
                                        <p:strVal val="visible"/>
                                      </p:to>
                                    </p:set>
                                    <p:animEffect transition="in" filter="wipe(left)">
                                      <p:cBhvr>
                                        <p:cTn id="23" dur="500"/>
                                        <p:tgtEl>
                                          <p:spTgt spid="97280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972803">
                                            <p:txEl>
                                              <p:pRg st="3" end="3"/>
                                            </p:txEl>
                                          </p:spTgt>
                                        </p:tgtEl>
                                        <p:attrNameLst>
                                          <p:attrName>style.visibility</p:attrName>
                                        </p:attrNameLst>
                                      </p:cBhvr>
                                      <p:to>
                                        <p:strVal val="visible"/>
                                      </p:to>
                                    </p:set>
                                    <p:animEffect transition="in" filter="wipe(left)">
                                      <p:cBhvr>
                                        <p:cTn id="28" dur="500"/>
                                        <p:tgtEl>
                                          <p:spTgt spid="972803">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972803">
                                            <p:txEl>
                                              <p:pRg st="6" end="6"/>
                                            </p:txEl>
                                          </p:spTgt>
                                        </p:tgtEl>
                                        <p:attrNameLst>
                                          <p:attrName>style.visibility</p:attrName>
                                        </p:attrNameLst>
                                      </p:cBhvr>
                                      <p:to>
                                        <p:strVal val="visible"/>
                                      </p:to>
                                    </p:set>
                                    <p:animEffect transition="in" filter="wipe(left)">
                                      <p:cBhvr>
                                        <p:cTn id="33" dur="500"/>
                                        <p:tgtEl>
                                          <p:spTgt spid="972803">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970756"/>
                                        </p:tgtEl>
                                        <p:attrNameLst>
                                          <p:attrName>style.visibility</p:attrName>
                                        </p:attrNameLst>
                                      </p:cBhvr>
                                      <p:to>
                                        <p:strVal val="visible"/>
                                      </p:to>
                                    </p:set>
                                    <p:animEffect transition="in" filter="wipe(down)">
                                      <p:cBhvr>
                                        <p:cTn id="38" dur="500"/>
                                        <p:tgtEl>
                                          <p:spTgt spid="970756"/>
                                        </p:tgtEl>
                                      </p:cBhvr>
                                    </p:animEffect>
                                  </p:childTnLst>
                                </p:cTn>
                              </p:par>
                              <p:par>
                                <p:cTn id="39" presetID="22" presetClass="entr" presetSubtype="4" fill="hold" nodeType="withEffect">
                                  <p:stCondLst>
                                    <p:cond delay="0"/>
                                  </p:stCondLst>
                                  <p:childTnLst>
                                    <p:set>
                                      <p:cBhvr>
                                        <p:cTn id="40" dur="1" fill="hold">
                                          <p:stCondLst>
                                            <p:cond delay="0"/>
                                          </p:stCondLst>
                                        </p:cTn>
                                        <p:tgtEl>
                                          <p:spTgt spid="4070405"/>
                                        </p:tgtEl>
                                        <p:attrNameLst>
                                          <p:attrName>style.visibility</p:attrName>
                                        </p:attrNameLst>
                                      </p:cBhvr>
                                      <p:to>
                                        <p:strVal val="visible"/>
                                      </p:to>
                                    </p:set>
                                    <p:animEffect transition="in" filter="wipe(down)">
                                      <p:cBhvr>
                                        <p:cTn id="41" dur="500"/>
                                        <p:tgtEl>
                                          <p:spTgt spid="4070405"/>
                                        </p:tgtEl>
                                      </p:cBhvr>
                                    </p:animEffect>
                                  </p:childTnLst>
                                </p:cTn>
                              </p:par>
                              <p:par>
                                <p:cTn id="42" presetID="22" presetClass="entr" presetSubtype="4" fill="hold" nodeType="withEffect">
                                  <p:stCondLst>
                                    <p:cond delay="0"/>
                                  </p:stCondLst>
                                  <p:childTnLst>
                                    <p:set>
                                      <p:cBhvr>
                                        <p:cTn id="43" dur="1" fill="hold">
                                          <p:stCondLst>
                                            <p:cond delay="0"/>
                                          </p:stCondLst>
                                        </p:cTn>
                                        <p:tgtEl>
                                          <p:spTgt spid="1483786"/>
                                        </p:tgtEl>
                                        <p:attrNameLst>
                                          <p:attrName>style.visibility</p:attrName>
                                        </p:attrNameLst>
                                      </p:cBhvr>
                                      <p:to>
                                        <p:strVal val="visible"/>
                                      </p:to>
                                    </p:set>
                                    <p:animEffect transition="in" filter="wipe(down)">
                                      <p:cBhvr>
                                        <p:cTn id="44" dur="500"/>
                                        <p:tgtEl>
                                          <p:spTgt spid="148378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483787"/>
                                        </p:tgtEl>
                                        <p:attrNameLst>
                                          <p:attrName>style.visibility</p:attrName>
                                        </p:attrNameLst>
                                      </p:cBhvr>
                                      <p:to>
                                        <p:strVal val="visible"/>
                                      </p:to>
                                    </p:set>
                                    <p:animEffect transition="in" filter="wipe(down)">
                                      <p:cBhvr>
                                        <p:cTn id="47" dur="500"/>
                                        <p:tgtEl>
                                          <p:spTgt spid="1483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3783" grpId="0" animBg="1"/>
      <p:bldP spid="1483784" grpId="0" animBg="1"/>
      <p:bldP spid="1483785" grpId="0" animBg="1"/>
      <p:bldP spid="148378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miter lim="800000"/>
            <a:headEnd/>
            <a:tailEnd/>
          </a:ln>
        </p:spPr>
        <p:txBody>
          <a:bodyPr/>
          <a:lstStyle/>
          <a:p>
            <a:fld id="{3BE4A79D-2427-4697-AEED-45A9FADB9409}" type="slidenum">
              <a:rPr lang="en-US"/>
              <a:pPr/>
              <a:t>32</a:t>
            </a:fld>
            <a:endParaRPr lang="en-US"/>
          </a:p>
        </p:txBody>
      </p:sp>
      <p:sp>
        <p:nvSpPr>
          <p:cNvPr id="34819" name="Rectangle 2"/>
          <p:cNvSpPr>
            <a:spLocks noGrp="1" noChangeArrowheads="1"/>
          </p:cNvSpPr>
          <p:nvPr>
            <p:ph type="title"/>
          </p:nvPr>
        </p:nvSpPr>
        <p:spPr>
          <a:xfrm>
            <a:off x="347663" y="1163638"/>
            <a:ext cx="8604250" cy="654050"/>
          </a:xfrm>
        </p:spPr>
        <p:txBody>
          <a:bodyPr/>
          <a:lstStyle/>
          <a:p>
            <a:pPr eaLnBrk="1" hangingPunct="1"/>
            <a:r>
              <a:rPr lang="en-US" sz="2600" b="1" smtClean="0">
                <a:latin typeface="Rockwell" pitchFamily="18" charset="0"/>
              </a:rPr>
              <a:t>T1F:  </a:t>
            </a:r>
            <a:r>
              <a:rPr lang="en-US" sz="1600" b="1" smtClean="0"/>
              <a:t>Station identification and operation standards; special operations for 	repeaters and auxiliary stations, third party communications, club stations, 	station security, FCC inspection.</a:t>
            </a:r>
            <a:r>
              <a:rPr lang="en-US" b="1" smtClean="0"/>
              <a:t/>
            </a:r>
            <a:br>
              <a:rPr lang="en-US" b="1" smtClean="0"/>
            </a:br>
            <a:endParaRPr lang="en-US" b="1" smtClean="0"/>
          </a:p>
        </p:txBody>
      </p:sp>
      <p:sp>
        <p:nvSpPr>
          <p:cNvPr id="600067" name="Rectangle 3"/>
          <p:cNvSpPr>
            <a:spLocks noGrp="1" noChangeArrowheads="1"/>
          </p:cNvSpPr>
          <p:nvPr>
            <p:ph type="body" idx="1"/>
          </p:nvPr>
        </p:nvSpPr>
        <p:spPr>
          <a:xfrm>
            <a:off x="0" y="1789113"/>
            <a:ext cx="8682038" cy="5068887"/>
          </a:xfrm>
        </p:spPr>
        <p:txBody>
          <a:bodyPr/>
          <a:lstStyle/>
          <a:p>
            <a:pPr lvl="1" eaLnBrk="1" hangingPunct="1">
              <a:lnSpc>
                <a:spcPct val="90000"/>
              </a:lnSpc>
            </a:pPr>
            <a:r>
              <a:rPr lang="en-US" sz="1200" smtClean="0">
                <a:latin typeface="Rockwell" pitchFamily="18" charset="0"/>
              </a:rPr>
              <a:t>T1F9 </a:t>
            </a:r>
            <a:r>
              <a:rPr lang="en-US" sz="2000" smtClean="0">
                <a:latin typeface="Rockwell" pitchFamily="18" charset="0"/>
              </a:rPr>
              <a:t> A Repeater station is the type of amateur station that simultaneously retransmits the signal of another amateur station on a different channel or channels.</a:t>
            </a:r>
          </a:p>
          <a:p>
            <a:pPr lvl="1" eaLnBrk="1" hangingPunct="1">
              <a:lnSpc>
                <a:spcPct val="90000"/>
              </a:lnSpc>
            </a:pPr>
            <a:r>
              <a:rPr lang="en-US" sz="1200" smtClean="0">
                <a:latin typeface="Rockwell" pitchFamily="18" charset="0"/>
              </a:rPr>
              <a:t>T1F10</a:t>
            </a:r>
            <a:r>
              <a:rPr lang="en-US" sz="2400" smtClean="0">
                <a:latin typeface="Rockwell" pitchFamily="18" charset="0"/>
              </a:rPr>
              <a:t>  </a:t>
            </a:r>
            <a:r>
              <a:rPr lang="en-US" sz="2000" smtClean="0">
                <a:latin typeface="Rockwell" pitchFamily="18" charset="0"/>
              </a:rPr>
              <a:t>The control operator of the originating station is accountable should a repeater inadvertently retransmit communications that violate the FCC rules.</a:t>
            </a:r>
          </a:p>
          <a:p>
            <a:pPr lvl="1" eaLnBrk="1" hangingPunct="1">
              <a:lnSpc>
                <a:spcPct val="90000"/>
              </a:lnSpc>
            </a:pPr>
            <a:r>
              <a:rPr lang="en-US" sz="1200" smtClean="0">
                <a:latin typeface="Rockwell" pitchFamily="18" charset="0"/>
              </a:rPr>
              <a:t>T1F11</a:t>
            </a:r>
            <a:r>
              <a:rPr lang="en-US" sz="1600" smtClean="0">
                <a:latin typeface="Rockwell" pitchFamily="18" charset="0"/>
              </a:rPr>
              <a:t>   </a:t>
            </a:r>
            <a:r>
              <a:rPr lang="en-US" sz="2000" smtClean="0">
                <a:latin typeface="Rockwell" pitchFamily="18" charset="0"/>
              </a:rPr>
              <a:t>FCC rules authorize the transmission of non-emergency third party communications to foreign stations whose government permits such communications </a:t>
            </a:r>
          </a:p>
          <a:p>
            <a:pPr lvl="1" eaLnBrk="1" hangingPunct="1">
              <a:lnSpc>
                <a:spcPct val="90000"/>
              </a:lnSpc>
            </a:pPr>
            <a:r>
              <a:rPr lang="en-US" sz="1200" smtClean="0">
                <a:latin typeface="Rockwell" pitchFamily="18" charset="0"/>
              </a:rPr>
              <a:t>T1F12</a:t>
            </a:r>
            <a:r>
              <a:rPr lang="en-US" sz="2400" smtClean="0">
                <a:latin typeface="Rockwell" pitchFamily="18" charset="0"/>
              </a:rPr>
              <a:t>  </a:t>
            </a:r>
            <a:r>
              <a:rPr lang="en-US" sz="2000" smtClean="0">
                <a:latin typeface="Rockwell" pitchFamily="18" charset="0"/>
              </a:rPr>
              <a:t>At least 4 persons are required to be members of a club for a club station license to be issued by the FCC. </a:t>
            </a:r>
          </a:p>
          <a:p>
            <a:pPr lvl="1" eaLnBrk="1" hangingPunct="1">
              <a:lnSpc>
                <a:spcPct val="90000"/>
              </a:lnSpc>
            </a:pPr>
            <a:r>
              <a:rPr lang="en-US" sz="1200" smtClean="0">
                <a:latin typeface="Rockwell" pitchFamily="18" charset="0"/>
              </a:rPr>
              <a:t>T1F13</a:t>
            </a:r>
            <a:r>
              <a:rPr lang="en-US" sz="2400" smtClean="0">
                <a:latin typeface="Rockwell" pitchFamily="18" charset="0"/>
              </a:rPr>
              <a:t>  </a:t>
            </a:r>
            <a:r>
              <a:rPr lang="en-US" sz="2000" smtClean="0">
                <a:latin typeface="Rockwell" pitchFamily="18" charset="0"/>
              </a:rPr>
              <a:t>Any time upon request by an FCC representative is when the station licensee must make the station and its records available for FCC inspection.</a:t>
            </a:r>
          </a:p>
          <a:p>
            <a:pPr eaLnBrk="1" hangingPunct="1">
              <a:lnSpc>
                <a:spcPct val="90000"/>
              </a:lnSpc>
              <a:buFont typeface="Symbol" pitchFamily="18" charset="2"/>
              <a:buChar char=""/>
            </a:pPr>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0067">
                                            <p:txEl>
                                              <p:pRg st="0" end="0"/>
                                            </p:txEl>
                                          </p:spTgt>
                                        </p:tgtEl>
                                        <p:attrNameLst>
                                          <p:attrName>style.visibility</p:attrName>
                                        </p:attrNameLst>
                                      </p:cBhvr>
                                      <p:to>
                                        <p:strVal val="visible"/>
                                      </p:to>
                                    </p:set>
                                    <p:animEffect transition="in" filter="wipe(up)">
                                      <p:cBhvr>
                                        <p:cTn id="7" dur="500"/>
                                        <p:tgtEl>
                                          <p:spTgt spid="600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00067">
                                            <p:txEl>
                                              <p:pRg st="1" end="1"/>
                                            </p:txEl>
                                          </p:spTgt>
                                        </p:tgtEl>
                                        <p:attrNameLst>
                                          <p:attrName>style.visibility</p:attrName>
                                        </p:attrNameLst>
                                      </p:cBhvr>
                                      <p:to>
                                        <p:strVal val="visible"/>
                                      </p:to>
                                    </p:set>
                                    <p:animEffect transition="in" filter="wipe(up)">
                                      <p:cBhvr>
                                        <p:cTn id="12" dur="500"/>
                                        <p:tgtEl>
                                          <p:spTgt spid="6000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00067">
                                            <p:txEl>
                                              <p:pRg st="2" end="2"/>
                                            </p:txEl>
                                          </p:spTgt>
                                        </p:tgtEl>
                                        <p:attrNameLst>
                                          <p:attrName>style.visibility</p:attrName>
                                        </p:attrNameLst>
                                      </p:cBhvr>
                                      <p:to>
                                        <p:strVal val="visible"/>
                                      </p:to>
                                    </p:set>
                                    <p:animEffect transition="in" filter="wipe(left)">
                                      <p:cBhvr>
                                        <p:cTn id="17" dur="500"/>
                                        <p:tgtEl>
                                          <p:spTgt spid="6000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00067">
                                            <p:txEl>
                                              <p:pRg st="3" end="3"/>
                                            </p:txEl>
                                          </p:spTgt>
                                        </p:tgtEl>
                                        <p:attrNameLst>
                                          <p:attrName>style.visibility</p:attrName>
                                        </p:attrNameLst>
                                      </p:cBhvr>
                                      <p:to>
                                        <p:strVal val="visible"/>
                                      </p:to>
                                    </p:set>
                                    <p:animEffect transition="in" filter="wipe(left)">
                                      <p:cBhvr>
                                        <p:cTn id="22" dur="500"/>
                                        <p:tgtEl>
                                          <p:spTgt spid="6000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00067">
                                            <p:txEl>
                                              <p:pRg st="4" end="4"/>
                                            </p:txEl>
                                          </p:spTgt>
                                        </p:tgtEl>
                                        <p:attrNameLst>
                                          <p:attrName>style.visibility</p:attrName>
                                        </p:attrNameLst>
                                      </p:cBhvr>
                                      <p:to>
                                        <p:strVal val="visible"/>
                                      </p:to>
                                    </p:set>
                                    <p:animEffect transition="in" filter="wipe(down)">
                                      <p:cBhvr>
                                        <p:cTn id="27" dur="500"/>
                                        <p:tgtEl>
                                          <p:spTgt spid="600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Number Placeholder 3"/>
          <p:cNvSpPr>
            <a:spLocks noGrp="1"/>
          </p:cNvSpPr>
          <p:nvPr>
            <p:ph type="sldNum" sz="quarter" idx="12"/>
          </p:nvPr>
        </p:nvSpPr>
        <p:spPr>
          <a:noFill/>
          <a:ln>
            <a:miter lim="800000"/>
            <a:headEnd/>
            <a:tailEnd/>
          </a:ln>
        </p:spPr>
        <p:txBody>
          <a:bodyPr/>
          <a:lstStyle/>
          <a:p>
            <a:fld id="{426E2ABA-0642-429F-8866-6865986146C8}" type="slidenum">
              <a:rPr lang="en-US"/>
              <a:pPr/>
              <a:t>320</a:t>
            </a:fld>
            <a:endParaRPr lang="en-US"/>
          </a:p>
        </p:txBody>
      </p:sp>
      <p:sp>
        <p:nvSpPr>
          <p:cNvPr id="32973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3FCFEDB9-C0DB-4E7E-93B8-00CF81B2B833}" type="slidenum">
              <a:rPr lang="en-US" sz="1400">
                <a:latin typeface="Times New Roman" pitchFamily="18" charset="0"/>
              </a:rPr>
              <a:pPr algn="r"/>
              <a:t>320</a:t>
            </a:fld>
            <a:endParaRPr lang="en-US" sz="1400">
              <a:latin typeface="Times New Roman" pitchFamily="18" charset="0"/>
            </a:endParaRPr>
          </a:p>
        </p:txBody>
      </p:sp>
      <p:sp>
        <p:nvSpPr>
          <p:cNvPr id="329732" name="Rectangle 2"/>
          <p:cNvSpPr>
            <a:spLocks noGrp="1" noChangeArrowheads="1"/>
          </p:cNvSpPr>
          <p:nvPr>
            <p:ph type="title" idx="4294967295"/>
          </p:nvPr>
        </p:nvSpPr>
        <p:spPr>
          <a:xfrm>
            <a:off x="193675" y="395288"/>
            <a:ext cx="8718550" cy="614362"/>
          </a:xfrm>
        </p:spPr>
        <p:txBody>
          <a:bodyPr/>
          <a:lstStyle/>
          <a:p>
            <a:pPr eaLnBrk="1" hangingPunct="1"/>
            <a:r>
              <a:rPr lang="en-US" sz="2200" b="1" smtClean="0">
                <a:latin typeface="Rockwell" pitchFamily="18" charset="0"/>
              </a:rPr>
              <a:t>T6A:	Electrical components; fixed and variable resistors, 	capacitors, and inductors; fuses, switches, batteries</a:t>
            </a:r>
          </a:p>
        </p:txBody>
      </p:sp>
      <p:sp>
        <p:nvSpPr>
          <p:cNvPr id="972803" name="Rectangle 3"/>
          <p:cNvSpPr>
            <a:spLocks noGrp="1" noChangeArrowheads="1"/>
          </p:cNvSpPr>
          <p:nvPr>
            <p:ph type="body" idx="4294967295"/>
          </p:nvPr>
        </p:nvSpPr>
        <p:spPr>
          <a:xfrm>
            <a:off x="155575" y="1508125"/>
            <a:ext cx="8642350" cy="4962525"/>
          </a:xfrm>
        </p:spPr>
        <p:txBody>
          <a:bodyPr/>
          <a:lstStyle/>
          <a:p>
            <a:pPr lvl="1" eaLnBrk="1" hangingPunct="1"/>
            <a:r>
              <a:rPr lang="en-US" sz="1200" smtClean="0">
                <a:latin typeface="Rockwell" pitchFamily="18" charset="0"/>
              </a:rPr>
              <a:t>T6A8</a:t>
            </a:r>
            <a:r>
              <a:rPr lang="en-US" sz="2000" smtClean="0">
                <a:latin typeface="Rockwell" pitchFamily="18" charset="0"/>
              </a:rPr>
              <a:t>  A switch is an electrical component that is used to connect or disconnect electrical circuits.</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T6A9</a:t>
            </a:r>
            <a:r>
              <a:rPr lang="en-US" sz="2000" smtClean="0">
                <a:latin typeface="Rockwell" pitchFamily="18" charset="0"/>
              </a:rPr>
              <a:t>  A fuse is an electrical component used to protect other circuit components from current overloads.</a:t>
            </a:r>
          </a:p>
          <a:p>
            <a:pPr lvl="1" eaLnBrk="1" hangingPunct="1"/>
            <a:endParaRPr lang="en-US" sz="2000" smtClean="0">
              <a:latin typeface="Rockwell" pitchFamily="18" charset="0"/>
            </a:endParaRPr>
          </a:p>
        </p:txBody>
      </p:sp>
      <p:pic>
        <p:nvPicPr>
          <p:cNvPr id="972804" name="Picture 4" descr="Slo-blo fuse"/>
          <p:cNvPicPr>
            <a:picLocks noChangeAspect="1" noChangeArrowheads="1"/>
          </p:cNvPicPr>
          <p:nvPr/>
        </p:nvPicPr>
        <p:blipFill>
          <a:blip r:embed="rId2" cstate="print"/>
          <a:srcRect/>
          <a:stretch>
            <a:fillRect/>
          </a:stretch>
        </p:blipFill>
        <p:spPr bwMode="auto">
          <a:xfrm>
            <a:off x="1500188" y="4887913"/>
            <a:ext cx="1676400" cy="838200"/>
          </a:xfrm>
          <a:prstGeom prst="rect">
            <a:avLst/>
          </a:prstGeom>
          <a:noFill/>
          <a:ln w="9525">
            <a:noFill/>
            <a:miter lim="800000"/>
            <a:headEnd/>
            <a:tailEnd/>
          </a:ln>
        </p:spPr>
      </p:pic>
      <p:pic>
        <p:nvPicPr>
          <p:cNvPr id="972805" name="Picture 5" descr="Auto Fuse"/>
          <p:cNvPicPr>
            <a:picLocks noChangeAspect="1" noChangeArrowheads="1"/>
          </p:cNvPicPr>
          <p:nvPr/>
        </p:nvPicPr>
        <p:blipFill>
          <a:blip r:embed="rId3" cstate="print"/>
          <a:srcRect/>
          <a:stretch>
            <a:fillRect/>
          </a:stretch>
        </p:blipFill>
        <p:spPr bwMode="auto">
          <a:xfrm>
            <a:off x="4610100" y="4695825"/>
            <a:ext cx="1123950" cy="1123950"/>
          </a:xfrm>
          <a:prstGeom prst="rect">
            <a:avLst/>
          </a:prstGeom>
          <a:noFill/>
          <a:ln w="9525">
            <a:noFill/>
            <a:miter lim="800000"/>
            <a:headEnd/>
            <a:tailEnd/>
          </a:ln>
        </p:spPr>
      </p:pic>
      <p:pic>
        <p:nvPicPr>
          <p:cNvPr id="972806" name="Picture 6"/>
          <p:cNvPicPr>
            <a:picLocks noChangeAspect="1" noChangeArrowheads="1"/>
          </p:cNvPicPr>
          <p:nvPr/>
        </p:nvPicPr>
        <p:blipFill>
          <a:blip r:embed="rId4" cstate="print"/>
          <a:srcRect/>
          <a:stretch>
            <a:fillRect/>
          </a:stretch>
        </p:blipFill>
        <p:spPr bwMode="auto">
          <a:xfrm>
            <a:off x="693738" y="2314575"/>
            <a:ext cx="1230312" cy="1108075"/>
          </a:xfrm>
          <a:prstGeom prst="rect">
            <a:avLst/>
          </a:prstGeom>
          <a:noFill/>
          <a:ln w="12700" cap="sq">
            <a:noFill/>
            <a:miter lim="800000"/>
            <a:headEnd type="none" w="sm" len="sm"/>
            <a:tailEnd type="none" w="sm" len="sm"/>
          </a:ln>
        </p:spPr>
      </p:pic>
      <p:pic>
        <p:nvPicPr>
          <p:cNvPr id="972807" name="Picture 7"/>
          <p:cNvPicPr>
            <a:picLocks noChangeAspect="1" noChangeArrowheads="1"/>
          </p:cNvPicPr>
          <p:nvPr/>
        </p:nvPicPr>
        <p:blipFill>
          <a:blip r:embed="rId5" cstate="print"/>
          <a:srcRect/>
          <a:stretch>
            <a:fillRect/>
          </a:stretch>
        </p:blipFill>
        <p:spPr bwMode="auto">
          <a:xfrm>
            <a:off x="2498725" y="2314575"/>
            <a:ext cx="1344613" cy="1112838"/>
          </a:xfrm>
          <a:prstGeom prst="rect">
            <a:avLst/>
          </a:prstGeom>
          <a:noFill/>
          <a:ln w="12700" cap="sq">
            <a:noFill/>
            <a:miter lim="800000"/>
            <a:headEnd type="none" w="sm" len="sm"/>
            <a:tailEnd type="none" w="sm" len="sm"/>
          </a:ln>
        </p:spPr>
      </p:pic>
      <p:pic>
        <p:nvPicPr>
          <p:cNvPr id="972808" name="Picture 8"/>
          <p:cNvPicPr>
            <a:picLocks noChangeAspect="1" noChangeArrowheads="1"/>
          </p:cNvPicPr>
          <p:nvPr/>
        </p:nvPicPr>
        <p:blipFill>
          <a:blip r:embed="rId6" cstate="print"/>
          <a:srcRect/>
          <a:stretch>
            <a:fillRect/>
          </a:stretch>
        </p:blipFill>
        <p:spPr bwMode="auto">
          <a:xfrm>
            <a:off x="4303713" y="2354263"/>
            <a:ext cx="1460500" cy="1074737"/>
          </a:xfrm>
          <a:prstGeom prst="rect">
            <a:avLst/>
          </a:prstGeom>
          <a:noFill/>
          <a:ln w="12700" cap="sq">
            <a:noFill/>
            <a:miter lim="800000"/>
            <a:headEnd type="none" w="sm" len="sm"/>
            <a:tailEnd type="none" w="sm" len="sm"/>
          </a:ln>
        </p:spPr>
      </p:pic>
      <p:sp>
        <p:nvSpPr>
          <p:cNvPr id="972809" name="Text Box 9"/>
          <p:cNvSpPr txBox="1">
            <a:spLocks noChangeArrowheads="1"/>
          </p:cNvSpPr>
          <p:nvPr/>
        </p:nvSpPr>
        <p:spPr bwMode="auto">
          <a:xfrm>
            <a:off x="731838" y="3467100"/>
            <a:ext cx="1344612"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Toggle Switch</a:t>
            </a:r>
          </a:p>
        </p:txBody>
      </p:sp>
      <p:sp>
        <p:nvSpPr>
          <p:cNvPr id="972810" name="Text Box 10"/>
          <p:cNvSpPr txBox="1">
            <a:spLocks noChangeArrowheads="1"/>
          </p:cNvSpPr>
          <p:nvPr/>
        </p:nvSpPr>
        <p:spPr bwMode="auto">
          <a:xfrm>
            <a:off x="2728913" y="3467100"/>
            <a:ext cx="1036637"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Slide Switch</a:t>
            </a:r>
          </a:p>
        </p:txBody>
      </p:sp>
      <p:sp>
        <p:nvSpPr>
          <p:cNvPr id="972811" name="Text Box 11"/>
          <p:cNvSpPr txBox="1">
            <a:spLocks noChangeArrowheads="1"/>
          </p:cNvSpPr>
          <p:nvPr/>
        </p:nvSpPr>
        <p:spPr bwMode="auto">
          <a:xfrm>
            <a:off x="4418013" y="3467100"/>
            <a:ext cx="1344612"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Rocker Switch</a:t>
            </a:r>
          </a:p>
        </p:txBody>
      </p:sp>
      <p:sp>
        <p:nvSpPr>
          <p:cNvPr id="972812" name="Text Box 12"/>
          <p:cNvSpPr txBox="1">
            <a:spLocks noChangeArrowheads="1"/>
          </p:cNvSpPr>
          <p:nvPr/>
        </p:nvSpPr>
        <p:spPr bwMode="auto">
          <a:xfrm>
            <a:off x="1730375" y="5848350"/>
            <a:ext cx="1344613"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Slow Blow Fuse</a:t>
            </a:r>
          </a:p>
        </p:txBody>
      </p:sp>
      <p:sp>
        <p:nvSpPr>
          <p:cNvPr id="972813" name="Text Box 13"/>
          <p:cNvSpPr txBox="1">
            <a:spLocks noChangeArrowheads="1"/>
          </p:cNvSpPr>
          <p:nvPr/>
        </p:nvSpPr>
        <p:spPr bwMode="auto">
          <a:xfrm>
            <a:off x="4610100" y="6116638"/>
            <a:ext cx="1460500" cy="274637"/>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Automobile Fuse</a:t>
            </a:r>
          </a:p>
        </p:txBody>
      </p:sp>
      <p:pic>
        <p:nvPicPr>
          <p:cNvPr id="1484815" name="Picture 15" descr="Switches Schem"/>
          <p:cNvPicPr>
            <a:picLocks noChangeAspect="1" noChangeArrowheads="1"/>
          </p:cNvPicPr>
          <p:nvPr/>
        </p:nvPicPr>
        <p:blipFill>
          <a:blip r:embed="rId7" cstate="print"/>
          <a:srcRect/>
          <a:stretch>
            <a:fillRect/>
          </a:stretch>
        </p:blipFill>
        <p:spPr bwMode="auto">
          <a:xfrm>
            <a:off x="6261100" y="2354263"/>
            <a:ext cx="2265363" cy="854075"/>
          </a:xfrm>
          <a:prstGeom prst="rect">
            <a:avLst/>
          </a:prstGeom>
          <a:noFill/>
          <a:ln w="9525">
            <a:noFill/>
            <a:miter lim="800000"/>
            <a:headEnd/>
            <a:tailEnd/>
          </a:ln>
        </p:spPr>
      </p:pic>
      <p:pic>
        <p:nvPicPr>
          <p:cNvPr id="1484816" name="Picture 16" descr="Fuse"/>
          <p:cNvPicPr>
            <a:picLocks noChangeAspect="1" noChangeArrowheads="1"/>
          </p:cNvPicPr>
          <p:nvPr/>
        </p:nvPicPr>
        <p:blipFill>
          <a:blip r:embed="rId8" cstate="print"/>
          <a:srcRect/>
          <a:stretch>
            <a:fillRect/>
          </a:stretch>
        </p:blipFill>
        <p:spPr bwMode="auto">
          <a:xfrm>
            <a:off x="6761163" y="4965700"/>
            <a:ext cx="1800225" cy="676275"/>
          </a:xfrm>
          <a:prstGeom prst="rect">
            <a:avLst/>
          </a:prstGeom>
          <a:noFill/>
          <a:ln w="9525">
            <a:noFill/>
            <a:miter lim="800000"/>
            <a:headEnd/>
            <a:tailEnd/>
          </a:ln>
        </p:spPr>
      </p:pic>
      <p:sp>
        <p:nvSpPr>
          <p:cNvPr id="1484817" name="Text Box 17"/>
          <p:cNvSpPr txBox="1">
            <a:spLocks noChangeArrowheads="1"/>
          </p:cNvSpPr>
          <p:nvPr/>
        </p:nvSpPr>
        <p:spPr bwMode="auto">
          <a:xfrm>
            <a:off x="6991350" y="5734050"/>
            <a:ext cx="1997075"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rgbClr val="FF0000"/>
                </a:solidFill>
                <a:latin typeface="Rockwell" pitchFamily="18" charset="0"/>
              </a:rPr>
              <a:t>Schematic Symbol</a:t>
            </a:r>
          </a:p>
        </p:txBody>
      </p:sp>
      <p:sp>
        <p:nvSpPr>
          <p:cNvPr id="1484818" name="Text Box 18"/>
          <p:cNvSpPr txBox="1">
            <a:spLocks noChangeArrowheads="1"/>
          </p:cNvSpPr>
          <p:nvPr/>
        </p:nvSpPr>
        <p:spPr bwMode="auto">
          <a:xfrm>
            <a:off x="6723063" y="3198813"/>
            <a:ext cx="1997075" cy="274637"/>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rgbClr val="FF0000"/>
                </a:solidFill>
                <a:latin typeface="Rockwell" pitchFamily="18" charset="0"/>
              </a:rPr>
              <a:t>Schematic Symbol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72803">
                                            <p:txEl>
                                              <p:pRg st="0" end="0"/>
                                            </p:txEl>
                                          </p:spTgt>
                                        </p:tgtEl>
                                        <p:attrNameLst>
                                          <p:attrName>style.visibility</p:attrName>
                                        </p:attrNameLst>
                                      </p:cBhvr>
                                      <p:to>
                                        <p:strVal val="visible"/>
                                      </p:to>
                                    </p:set>
                                    <p:animEffect transition="in" filter="wipe(left)">
                                      <p:cBhvr>
                                        <p:cTn id="7" dur="500"/>
                                        <p:tgtEl>
                                          <p:spTgt spid="972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972807"/>
                                        </p:tgtEl>
                                        <p:attrNameLst>
                                          <p:attrName>style.visibility</p:attrName>
                                        </p:attrNameLst>
                                      </p:cBhvr>
                                      <p:to>
                                        <p:strVal val="visible"/>
                                      </p:to>
                                    </p:set>
                                    <p:anim calcmode="lin" valueType="num">
                                      <p:cBhvr additive="base">
                                        <p:cTn id="12" dur="500" fill="hold"/>
                                        <p:tgtEl>
                                          <p:spTgt spid="972807"/>
                                        </p:tgtEl>
                                        <p:attrNameLst>
                                          <p:attrName>ppt_x</p:attrName>
                                        </p:attrNameLst>
                                      </p:cBhvr>
                                      <p:tavLst>
                                        <p:tav tm="0">
                                          <p:val>
                                            <p:strVal val="0-#ppt_w/2"/>
                                          </p:val>
                                        </p:tav>
                                        <p:tav tm="100000">
                                          <p:val>
                                            <p:strVal val="#ppt_x"/>
                                          </p:val>
                                        </p:tav>
                                      </p:tavLst>
                                    </p:anim>
                                    <p:anim calcmode="lin" valueType="num">
                                      <p:cBhvr additive="base">
                                        <p:cTn id="13" dur="500" fill="hold"/>
                                        <p:tgtEl>
                                          <p:spTgt spid="972807"/>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972810"/>
                                        </p:tgtEl>
                                        <p:attrNameLst>
                                          <p:attrName>style.visibility</p:attrName>
                                        </p:attrNameLst>
                                      </p:cBhvr>
                                      <p:to>
                                        <p:strVal val="visible"/>
                                      </p:to>
                                    </p:set>
                                    <p:anim calcmode="lin" valueType="num">
                                      <p:cBhvr additive="base">
                                        <p:cTn id="16" dur="500" fill="hold"/>
                                        <p:tgtEl>
                                          <p:spTgt spid="972810"/>
                                        </p:tgtEl>
                                        <p:attrNameLst>
                                          <p:attrName>ppt_x</p:attrName>
                                        </p:attrNameLst>
                                      </p:cBhvr>
                                      <p:tavLst>
                                        <p:tav tm="0">
                                          <p:val>
                                            <p:strVal val="0-#ppt_w/2"/>
                                          </p:val>
                                        </p:tav>
                                        <p:tav tm="100000">
                                          <p:val>
                                            <p:strVal val="#ppt_x"/>
                                          </p:val>
                                        </p:tav>
                                      </p:tavLst>
                                    </p:anim>
                                    <p:anim calcmode="lin" valueType="num">
                                      <p:cBhvr additive="base">
                                        <p:cTn id="17" dur="500" fill="hold"/>
                                        <p:tgtEl>
                                          <p:spTgt spid="972810"/>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972806"/>
                                        </p:tgtEl>
                                        <p:attrNameLst>
                                          <p:attrName>style.visibility</p:attrName>
                                        </p:attrNameLst>
                                      </p:cBhvr>
                                      <p:to>
                                        <p:strVal val="visible"/>
                                      </p:to>
                                    </p:set>
                                    <p:animEffect transition="in" filter="wipe(left)">
                                      <p:cBhvr>
                                        <p:cTn id="21" dur="500"/>
                                        <p:tgtEl>
                                          <p:spTgt spid="97280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72809"/>
                                        </p:tgtEl>
                                        <p:attrNameLst>
                                          <p:attrName>style.visibility</p:attrName>
                                        </p:attrNameLst>
                                      </p:cBhvr>
                                      <p:to>
                                        <p:strVal val="visible"/>
                                      </p:to>
                                    </p:set>
                                    <p:animEffect transition="in" filter="wipe(left)">
                                      <p:cBhvr>
                                        <p:cTn id="24" dur="500"/>
                                        <p:tgtEl>
                                          <p:spTgt spid="972809"/>
                                        </p:tgtEl>
                                      </p:cBhvr>
                                    </p:animEffect>
                                  </p:childTnLst>
                                </p:cTn>
                              </p:par>
                            </p:childTnLst>
                          </p:cTn>
                        </p:par>
                        <p:par>
                          <p:cTn id="25" fill="hold" nodeType="afterGroup">
                            <p:stCondLst>
                              <p:cond delay="1000"/>
                            </p:stCondLst>
                            <p:childTnLst>
                              <p:par>
                                <p:cTn id="26" presetID="2" presetClass="entr" presetSubtype="2" fill="hold" nodeType="afterEffect">
                                  <p:stCondLst>
                                    <p:cond delay="0"/>
                                  </p:stCondLst>
                                  <p:childTnLst>
                                    <p:set>
                                      <p:cBhvr>
                                        <p:cTn id="27" dur="1" fill="hold">
                                          <p:stCondLst>
                                            <p:cond delay="0"/>
                                          </p:stCondLst>
                                        </p:cTn>
                                        <p:tgtEl>
                                          <p:spTgt spid="972808"/>
                                        </p:tgtEl>
                                        <p:attrNameLst>
                                          <p:attrName>style.visibility</p:attrName>
                                        </p:attrNameLst>
                                      </p:cBhvr>
                                      <p:to>
                                        <p:strVal val="visible"/>
                                      </p:to>
                                    </p:set>
                                    <p:anim calcmode="lin" valueType="num">
                                      <p:cBhvr additive="base">
                                        <p:cTn id="28" dur="500" fill="hold"/>
                                        <p:tgtEl>
                                          <p:spTgt spid="972808"/>
                                        </p:tgtEl>
                                        <p:attrNameLst>
                                          <p:attrName>ppt_x</p:attrName>
                                        </p:attrNameLst>
                                      </p:cBhvr>
                                      <p:tavLst>
                                        <p:tav tm="0">
                                          <p:val>
                                            <p:strVal val="1+#ppt_w/2"/>
                                          </p:val>
                                        </p:tav>
                                        <p:tav tm="100000">
                                          <p:val>
                                            <p:strVal val="#ppt_x"/>
                                          </p:val>
                                        </p:tav>
                                      </p:tavLst>
                                    </p:anim>
                                    <p:anim calcmode="lin" valueType="num">
                                      <p:cBhvr additive="base">
                                        <p:cTn id="29" dur="500" fill="hold"/>
                                        <p:tgtEl>
                                          <p:spTgt spid="972808"/>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972811">
                                            <p:txEl>
                                              <p:pRg st="0" end="0"/>
                                            </p:txEl>
                                          </p:spTgt>
                                        </p:tgtEl>
                                        <p:attrNameLst>
                                          <p:attrName>style.visibility</p:attrName>
                                        </p:attrNameLst>
                                      </p:cBhvr>
                                      <p:to>
                                        <p:strVal val="visible"/>
                                      </p:to>
                                    </p:set>
                                    <p:anim calcmode="lin" valueType="num">
                                      <p:cBhvr additive="base">
                                        <p:cTn id="32" dur="500" fill="hold"/>
                                        <p:tgtEl>
                                          <p:spTgt spid="972811">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972811">
                                            <p:txEl>
                                              <p:pRg st="0" end="0"/>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500"/>
                            </p:stCondLst>
                            <p:childTnLst>
                              <p:par>
                                <p:cTn id="35" presetID="22" presetClass="entr" presetSubtype="2" fill="hold" nodeType="afterEffect">
                                  <p:stCondLst>
                                    <p:cond delay="0"/>
                                  </p:stCondLst>
                                  <p:childTnLst>
                                    <p:set>
                                      <p:cBhvr>
                                        <p:cTn id="36" dur="1" fill="hold">
                                          <p:stCondLst>
                                            <p:cond delay="0"/>
                                          </p:stCondLst>
                                        </p:cTn>
                                        <p:tgtEl>
                                          <p:spTgt spid="1484815"/>
                                        </p:tgtEl>
                                        <p:attrNameLst>
                                          <p:attrName>style.visibility</p:attrName>
                                        </p:attrNameLst>
                                      </p:cBhvr>
                                      <p:to>
                                        <p:strVal val="visible"/>
                                      </p:to>
                                    </p:set>
                                    <p:animEffect transition="in" filter="wipe(right)">
                                      <p:cBhvr>
                                        <p:cTn id="37" dur="500"/>
                                        <p:tgtEl>
                                          <p:spTgt spid="1484815"/>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484818"/>
                                        </p:tgtEl>
                                        <p:attrNameLst>
                                          <p:attrName>style.visibility</p:attrName>
                                        </p:attrNameLst>
                                      </p:cBhvr>
                                      <p:to>
                                        <p:strVal val="visible"/>
                                      </p:to>
                                    </p:set>
                                    <p:animEffect transition="in" filter="wipe(right)">
                                      <p:cBhvr>
                                        <p:cTn id="40" dur="500"/>
                                        <p:tgtEl>
                                          <p:spTgt spid="148481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972803">
                                            <p:txEl>
                                              <p:pRg st="7" end="7"/>
                                            </p:txEl>
                                          </p:spTgt>
                                        </p:tgtEl>
                                        <p:attrNameLst>
                                          <p:attrName>style.visibility</p:attrName>
                                        </p:attrNameLst>
                                      </p:cBhvr>
                                      <p:to>
                                        <p:strVal val="visible"/>
                                      </p:to>
                                    </p:set>
                                    <p:anim calcmode="lin" valueType="num">
                                      <p:cBhvr additive="base">
                                        <p:cTn id="45" dur="500" fill="hold"/>
                                        <p:tgtEl>
                                          <p:spTgt spid="972803">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97280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972804"/>
                                        </p:tgtEl>
                                        <p:attrNameLst>
                                          <p:attrName>style.visibility</p:attrName>
                                        </p:attrNameLst>
                                      </p:cBhvr>
                                      <p:to>
                                        <p:strVal val="visible"/>
                                      </p:to>
                                    </p:set>
                                    <p:anim calcmode="lin" valueType="num">
                                      <p:cBhvr additive="base">
                                        <p:cTn id="51" dur="500" fill="hold"/>
                                        <p:tgtEl>
                                          <p:spTgt spid="972804"/>
                                        </p:tgtEl>
                                        <p:attrNameLst>
                                          <p:attrName>ppt_x</p:attrName>
                                        </p:attrNameLst>
                                      </p:cBhvr>
                                      <p:tavLst>
                                        <p:tav tm="0">
                                          <p:val>
                                            <p:strVal val="#ppt_x"/>
                                          </p:val>
                                        </p:tav>
                                        <p:tav tm="100000">
                                          <p:val>
                                            <p:strVal val="#ppt_x"/>
                                          </p:val>
                                        </p:tav>
                                      </p:tavLst>
                                    </p:anim>
                                    <p:anim calcmode="lin" valueType="num">
                                      <p:cBhvr additive="base">
                                        <p:cTn id="52" dur="500" fill="hold"/>
                                        <p:tgtEl>
                                          <p:spTgt spid="97280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72812"/>
                                        </p:tgtEl>
                                        <p:attrNameLst>
                                          <p:attrName>style.visibility</p:attrName>
                                        </p:attrNameLst>
                                      </p:cBhvr>
                                      <p:to>
                                        <p:strVal val="visible"/>
                                      </p:to>
                                    </p:set>
                                    <p:anim calcmode="lin" valueType="num">
                                      <p:cBhvr additive="base">
                                        <p:cTn id="55" dur="500" fill="hold"/>
                                        <p:tgtEl>
                                          <p:spTgt spid="972812"/>
                                        </p:tgtEl>
                                        <p:attrNameLst>
                                          <p:attrName>ppt_x</p:attrName>
                                        </p:attrNameLst>
                                      </p:cBhvr>
                                      <p:tavLst>
                                        <p:tav tm="0">
                                          <p:val>
                                            <p:strVal val="#ppt_x"/>
                                          </p:val>
                                        </p:tav>
                                        <p:tav tm="100000">
                                          <p:val>
                                            <p:strVal val="#ppt_x"/>
                                          </p:val>
                                        </p:tav>
                                      </p:tavLst>
                                    </p:anim>
                                    <p:anim calcmode="lin" valueType="num">
                                      <p:cBhvr additive="base">
                                        <p:cTn id="56" dur="500" fill="hold"/>
                                        <p:tgtEl>
                                          <p:spTgt spid="97281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972805"/>
                                        </p:tgtEl>
                                        <p:attrNameLst>
                                          <p:attrName>style.visibility</p:attrName>
                                        </p:attrNameLst>
                                      </p:cBhvr>
                                      <p:to>
                                        <p:strVal val="visible"/>
                                      </p:to>
                                    </p:set>
                                    <p:anim calcmode="lin" valueType="num">
                                      <p:cBhvr additive="base">
                                        <p:cTn id="59" dur="500" fill="hold"/>
                                        <p:tgtEl>
                                          <p:spTgt spid="972805"/>
                                        </p:tgtEl>
                                        <p:attrNameLst>
                                          <p:attrName>ppt_x</p:attrName>
                                        </p:attrNameLst>
                                      </p:cBhvr>
                                      <p:tavLst>
                                        <p:tav tm="0">
                                          <p:val>
                                            <p:strVal val="#ppt_x"/>
                                          </p:val>
                                        </p:tav>
                                        <p:tav tm="100000">
                                          <p:val>
                                            <p:strVal val="#ppt_x"/>
                                          </p:val>
                                        </p:tav>
                                      </p:tavLst>
                                    </p:anim>
                                    <p:anim calcmode="lin" valueType="num">
                                      <p:cBhvr additive="base">
                                        <p:cTn id="60" dur="500" fill="hold"/>
                                        <p:tgtEl>
                                          <p:spTgt spid="97280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72813">
                                            <p:txEl>
                                              <p:pRg st="0" end="0"/>
                                            </p:txEl>
                                          </p:spTgt>
                                        </p:tgtEl>
                                        <p:attrNameLst>
                                          <p:attrName>style.visibility</p:attrName>
                                        </p:attrNameLst>
                                      </p:cBhvr>
                                      <p:to>
                                        <p:strVal val="visible"/>
                                      </p:to>
                                    </p:set>
                                    <p:anim calcmode="lin" valueType="num">
                                      <p:cBhvr additive="base">
                                        <p:cTn id="63" dur="500" fill="hold"/>
                                        <p:tgtEl>
                                          <p:spTgt spid="972813">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972813">
                                            <p:txEl>
                                              <p:pRg st="0" end="0"/>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484816"/>
                                        </p:tgtEl>
                                        <p:attrNameLst>
                                          <p:attrName>style.visibility</p:attrName>
                                        </p:attrNameLst>
                                      </p:cBhvr>
                                      <p:to>
                                        <p:strVal val="visible"/>
                                      </p:to>
                                    </p:set>
                                    <p:anim calcmode="lin" valueType="num">
                                      <p:cBhvr additive="base">
                                        <p:cTn id="67" dur="500" fill="hold"/>
                                        <p:tgtEl>
                                          <p:spTgt spid="1484816"/>
                                        </p:tgtEl>
                                        <p:attrNameLst>
                                          <p:attrName>ppt_x</p:attrName>
                                        </p:attrNameLst>
                                      </p:cBhvr>
                                      <p:tavLst>
                                        <p:tav tm="0">
                                          <p:val>
                                            <p:strVal val="#ppt_x"/>
                                          </p:val>
                                        </p:tav>
                                        <p:tav tm="100000">
                                          <p:val>
                                            <p:strVal val="#ppt_x"/>
                                          </p:val>
                                        </p:tav>
                                      </p:tavLst>
                                    </p:anim>
                                    <p:anim calcmode="lin" valueType="num">
                                      <p:cBhvr additive="base">
                                        <p:cTn id="68" dur="500" fill="hold"/>
                                        <p:tgtEl>
                                          <p:spTgt spid="1484816"/>
                                        </p:tgtEl>
                                        <p:attrNameLst>
                                          <p:attrName>ppt_y</p:attrName>
                                        </p:attrNameLst>
                                      </p:cBhvr>
                                      <p:tavLst>
                                        <p:tav tm="0">
                                          <p:val>
                                            <p:strVal val="1+#ppt_h/2"/>
                                          </p:val>
                                        </p:tav>
                                        <p:tav tm="100000">
                                          <p:val>
                                            <p:strVal val="#ppt_y"/>
                                          </p:val>
                                        </p:tav>
                                      </p:tavLst>
                                    </p:anim>
                                  </p:childTnLst>
                                </p:cTn>
                              </p:par>
                              <p:par>
                                <p:cTn id="69" presetID="22" presetClass="entr" presetSubtype="2" fill="hold" grpId="0" nodeType="withEffect">
                                  <p:stCondLst>
                                    <p:cond delay="0"/>
                                  </p:stCondLst>
                                  <p:childTnLst>
                                    <p:set>
                                      <p:cBhvr>
                                        <p:cTn id="70" dur="1" fill="hold">
                                          <p:stCondLst>
                                            <p:cond delay="0"/>
                                          </p:stCondLst>
                                        </p:cTn>
                                        <p:tgtEl>
                                          <p:spTgt spid="1484817"/>
                                        </p:tgtEl>
                                        <p:attrNameLst>
                                          <p:attrName>style.visibility</p:attrName>
                                        </p:attrNameLst>
                                      </p:cBhvr>
                                      <p:to>
                                        <p:strVal val="visible"/>
                                      </p:to>
                                    </p:set>
                                    <p:animEffect transition="in" filter="wipe(right)">
                                      <p:cBhvr>
                                        <p:cTn id="71" dur="500"/>
                                        <p:tgtEl>
                                          <p:spTgt spid="1484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9" grpId="0"/>
      <p:bldP spid="972810" grpId="0"/>
      <p:bldP spid="972812" grpId="0"/>
      <p:bldP spid="1484817" grpId="0"/>
      <p:bldP spid="1484818" grpId="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Number Placeholder 3"/>
          <p:cNvSpPr>
            <a:spLocks noGrp="1"/>
          </p:cNvSpPr>
          <p:nvPr>
            <p:ph type="sldNum" sz="quarter" idx="12"/>
          </p:nvPr>
        </p:nvSpPr>
        <p:spPr>
          <a:noFill/>
          <a:ln>
            <a:miter lim="800000"/>
            <a:headEnd/>
            <a:tailEnd/>
          </a:ln>
        </p:spPr>
        <p:txBody>
          <a:bodyPr/>
          <a:lstStyle/>
          <a:p>
            <a:fld id="{52C4ABF6-9312-4083-BCEA-73DF77FF5FCF}" type="slidenum">
              <a:rPr lang="en-US"/>
              <a:pPr/>
              <a:t>321</a:t>
            </a:fld>
            <a:endParaRPr lang="en-US"/>
          </a:p>
        </p:txBody>
      </p:sp>
      <p:sp>
        <p:nvSpPr>
          <p:cNvPr id="33075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F74404A-505E-4E5F-8AA0-19FF997D2023}" type="slidenum">
              <a:rPr lang="en-US" sz="1400">
                <a:latin typeface="Times New Roman" pitchFamily="18" charset="0"/>
              </a:rPr>
              <a:pPr algn="r"/>
              <a:t>321</a:t>
            </a:fld>
            <a:endParaRPr lang="en-US" sz="1400">
              <a:latin typeface="Times New Roman" pitchFamily="18" charset="0"/>
            </a:endParaRPr>
          </a:p>
        </p:txBody>
      </p:sp>
      <p:sp>
        <p:nvSpPr>
          <p:cNvPr id="330756" name="Rectangle 2"/>
          <p:cNvSpPr>
            <a:spLocks noGrp="1" noChangeArrowheads="1"/>
          </p:cNvSpPr>
          <p:nvPr>
            <p:ph type="title" idx="4294967295"/>
          </p:nvPr>
        </p:nvSpPr>
        <p:spPr>
          <a:xfrm>
            <a:off x="231775" y="395288"/>
            <a:ext cx="8912225" cy="614362"/>
          </a:xfrm>
        </p:spPr>
        <p:txBody>
          <a:bodyPr/>
          <a:lstStyle/>
          <a:p>
            <a:pPr eaLnBrk="1" hangingPunct="1"/>
            <a:r>
              <a:rPr lang="en-US" sz="2200" b="1" smtClean="0">
                <a:latin typeface="Rockwell" pitchFamily="18" charset="0"/>
              </a:rPr>
              <a:t>T6A:	Electrical components; fixed and variable resistors, 	capacitors, and inductors; fuses, switches, batteries</a:t>
            </a:r>
          </a:p>
        </p:txBody>
      </p:sp>
      <p:sp>
        <p:nvSpPr>
          <p:cNvPr id="961539"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T6A10</a:t>
            </a:r>
            <a:r>
              <a:rPr lang="en-US" sz="2000" smtClean="0">
                <a:latin typeface="Rockwell" pitchFamily="18" charset="0"/>
              </a:rPr>
              <a:t>  1.2 volts is the nominal voltage of a fully charged nickel-cadmium cell.</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r>
              <a:rPr lang="en-US" sz="1200" smtClean="0">
                <a:latin typeface="Rockwell" pitchFamily="18" charset="0"/>
              </a:rPr>
              <a:t>T6A11</a:t>
            </a:r>
            <a:r>
              <a:rPr lang="en-US" sz="2000" smtClean="0">
                <a:latin typeface="Rockwell" pitchFamily="18" charset="0"/>
              </a:rPr>
              <a:t>  A carbon-zinc battery type is not rechargeable.</a:t>
            </a:r>
          </a:p>
        </p:txBody>
      </p:sp>
      <p:pic>
        <p:nvPicPr>
          <p:cNvPr id="961540" name="Picture 4" descr="Q p126"/>
          <p:cNvPicPr>
            <a:picLocks noChangeAspect="1" noChangeArrowheads="1"/>
          </p:cNvPicPr>
          <p:nvPr/>
        </p:nvPicPr>
        <p:blipFill>
          <a:blip r:embed="rId2" cstate="print"/>
          <a:srcRect/>
          <a:stretch>
            <a:fillRect/>
          </a:stretch>
        </p:blipFill>
        <p:spPr bwMode="auto">
          <a:xfrm>
            <a:off x="3227388" y="2430463"/>
            <a:ext cx="2476500" cy="2803525"/>
          </a:xfrm>
          <a:prstGeom prst="rect">
            <a:avLst/>
          </a:prstGeom>
          <a:noFill/>
          <a:ln w="9525">
            <a:noFill/>
            <a:miter lim="800000"/>
            <a:headEnd/>
            <a:tailEnd/>
          </a:ln>
        </p:spPr>
      </p:pic>
      <p:sp>
        <p:nvSpPr>
          <p:cNvPr id="961541" name="Text Box 5"/>
          <p:cNvSpPr txBox="1">
            <a:spLocks noChangeArrowheads="1"/>
          </p:cNvSpPr>
          <p:nvPr/>
        </p:nvSpPr>
        <p:spPr bwMode="auto">
          <a:xfrm>
            <a:off x="1076325" y="4543425"/>
            <a:ext cx="2151063" cy="730250"/>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Ni-Cad rechargeable 1.25 volt batteries in a marine hand held.</a:t>
            </a:r>
          </a:p>
        </p:txBody>
      </p:sp>
      <p:sp>
        <p:nvSpPr>
          <p:cNvPr id="961542" name="Text Box 6"/>
          <p:cNvSpPr txBox="1">
            <a:spLocks noChangeArrowheads="1"/>
          </p:cNvSpPr>
          <p:nvPr/>
        </p:nvSpPr>
        <p:spPr bwMode="auto">
          <a:xfrm>
            <a:off x="5724525" y="2468563"/>
            <a:ext cx="1882775" cy="73025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Small and compact just like Ham Radio hand helds.</a:t>
            </a:r>
          </a:p>
        </p:txBody>
      </p:sp>
      <p:sp>
        <p:nvSpPr>
          <p:cNvPr id="961543" name="Text Box 7"/>
          <p:cNvSpPr txBox="1">
            <a:spLocks noChangeArrowheads="1"/>
          </p:cNvSpPr>
          <p:nvPr/>
        </p:nvSpPr>
        <p:spPr bwMode="auto">
          <a:xfrm>
            <a:off x="6108700" y="4081463"/>
            <a:ext cx="2074863"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Rubber duck antenna</a:t>
            </a:r>
          </a:p>
        </p:txBody>
      </p:sp>
      <p:sp>
        <p:nvSpPr>
          <p:cNvPr id="961544" name="Line 8"/>
          <p:cNvSpPr>
            <a:spLocks noChangeShapeType="1"/>
          </p:cNvSpPr>
          <p:nvPr/>
        </p:nvSpPr>
        <p:spPr bwMode="auto">
          <a:xfrm>
            <a:off x="7145338" y="4427538"/>
            <a:ext cx="0" cy="306387"/>
          </a:xfrm>
          <a:prstGeom prst="line">
            <a:avLst/>
          </a:prstGeom>
          <a:noFill/>
          <a:ln w="38100" cap="sq">
            <a:solidFill>
              <a:srgbClr val="FF0000"/>
            </a:solidFill>
            <a:round/>
            <a:headEnd type="none" w="sm" len="sm"/>
            <a:tailEnd type="none" w="sm" len="sm"/>
          </a:ln>
        </p:spPr>
        <p:txBody>
          <a:bodyPr wrap="none"/>
          <a:lstStyle/>
          <a:p>
            <a:endParaRPr lang="en-US"/>
          </a:p>
        </p:txBody>
      </p:sp>
      <p:sp>
        <p:nvSpPr>
          <p:cNvPr id="961545" name="Line 9"/>
          <p:cNvSpPr>
            <a:spLocks noChangeShapeType="1"/>
          </p:cNvSpPr>
          <p:nvPr/>
        </p:nvSpPr>
        <p:spPr bwMode="auto">
          <a:xfrm flipH="1">
            <a:off x="5800725" y="4735513"/>
            <a:ext cx="1343025" cy="0"/>
          </a:xfrm>
          <a:prstGeom prst="line">
            <a:avLst/>
          </a:prstGeom>
          <a:noFill/>
          <a:ln w="50800" cap="sq">
            <a:solidFill>
              <a:srgbClr val="FF0000"/>
            </a:solidFill>
            <a:round/>
            <a:headEnd type="none" w="sm" len="sm"/>
            <a:tailEnd type="triangle" w="sm" len="sm"/>
          </a:ln>
        </p:spPr>
        <p:txBody>
          <a:bodyPr wrap="none"/>
          <a:lstStyle/>
          <a:p>
            <a:endParaRPr lang="en-US"/>
          </a:p>
        </p:txBody>
      </p:sp>
      <p:sp>
        <p:nvSpPr>
          <p:cNvPr id="1485835" name="Line 11"/>
          <p:cNvSpPr>
            <a:spLocks noChangeShapeType="1"/>
          </p:cNvSpPr>
          <p:nvPr/>
        </p:nvSpPr>
        <p:spPr bwMode="auto">
          <a:xfrm flipV="1">
            <a:off x="2382838" y="3813175"/>
            <a:ext cx="1651000" cy="806450"/>
          </a:xfrm>
          <a:prstGeom prst="line">
            <a:avLst/>
          </a:prstGeom>
          <a:noFill/>
          <a:ln w="38100" cap="sq">
            <a:solidFill>
              <a:srgbClr val="FF0000"/>
            </a:solidFill>
            <a:round/>
            <a:headEnd type="none" w="sm" len="sm"/>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61539">
                                            <p:txEl>
                                              <p:pRg st="0" end="0"/>
                                            </p:txEl>
                                          </p:spTgt>
                                        </p:tgtEl>
                                        <p:attrNameLst>
                                          <p:attrName>style.visibility</p:attrName>
                                        </p:attrNameLst>
                                      </p:cBhvr>
                                      <p:to>
                                        <p:strVal val="visible"/>
                                      </p:to>
                                    </p:set>
                                    <p:animEffect transition="in" filter="wipe(up)">
                                      <p:cBhvr>
                                        <p:cTn id="7" dur="500"/>
                                        <p:tgtEl>
                                          <p:spTgt spid="961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61540"/>
                                        </p:tgtEl>
                                        <p:attrNameLst>
                                          <p:attrName>style.visibility</p:attrName>
                                        </p:attrNameLst>
                                      </p:cBhvr>
                                      <p:to>
                                        <p:strVal val="visible"/>
                                      </p:to>
                                    </p:set>
                                    <p:animEffect transition="in" filter="wipe(left)">
                                      <p:cBhvr>
                                        <p:cTn id="12" dur="500"/>
                                        <p:tgtEl>
                                          <p:spTgt spid="96154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61541"/>
                                        </p:tgtEl>
                                        <p:attrNameLst>
                                          <p:attrName>style.visibility</p:attrName>
                                        </p:attrNameLst>
                                      </p:cBhvr>
                                      <p:to>
                                        <p:strVal val="visible"/>
                                      </p:to>
                                    </p:set>
                                    <p:animEffect transition="in" filter="wipe(left)">
                                      <p:cBhvr>
                                        <p:cTn id="15" dur="500"/>
                                        <p:tgtEl>
                                          <p:spTgt spid="961541"/>
                                        </p:tgtEl>
                                      </p:cBhvr>
                                    </p:animEffect>
                                  </p:childTnLst>
                                </p:cTn>
                              </p:par>
                            </p:childTnLst>
                          </p:cTn>
                        </p:par>
                        <p:par>
                          <p:cTn id="16" fill="hold" nodeType="afterGroup">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485835"/>
                                        </p:tgtEl>
                                        <p:attrNameLst>
                                          <p:attrName>style.visibility</p:attrName>
                                        </p:attrNameLst>
                                      </p:cBhvr>
                                      <p:to>
                                        <p:strVal val="visible"/>
                                      </p:to>
                                    </p:set>
                                    <p:animEffect transition="in" filter="wipe(down)">
                                      <p:cBhvr>
                                        <p:cTn id="19" dur="1000"/>
                                        <p:tgtEl>
                                          <p:spTgt spid="1485835"/>
                                        </p:tgtEl>
                                      </p:cBhvr>
                                    </p:animEffect>
                                  </p:childTnLst>
                                </p:cTn>
                              </p:par>
                            </p:childTnLst>
                          </p:cTn>
                        </p:par>
                        <p:par>
                          <p:cTn id="20" fill="hold" nodeType="afterGroup">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961542"/>
                                        </p:tgtEl>
                                        <p:attrNameLst>
                                          <p:attrName>style.visibility</p:attrName>
                                        </p:attrNameLst>
                                      </p:cBhvr>
                                      <p:to>
                                        <p:strVal val="visible"/>
                                      </p:to>
                                    </p:set>
                                    <p:animEffect transition="in" filter="wipe(right)">
                                      <p:cBhvr>
                                        <p:cTn id="23" dur="500"/>
                                        <p:tgtEl>
                                          <p:spTgt spid="961542"/>
                                        </p:tgtEl>
                                      </p:cBhvr>
                                    </p:animEffect>
                                  </p:childTnLst>
                                </p:cTn>
                              </p:par>
                            </p:childTnLst>
                          </p:cTn>
                        </p:par>
                        <p:par>
                          <p:cTn id="24" fill="hold" nodeType="afterGroup">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961543"/>
                                        </p:tgtEl>
                                        <p:attrNameLst>
                                          <p:attrName>style.visibility</p:attrName>
                                        </p:attrNameLst>
                                      </p:cBhvr>
                                      <p:to>
                                        <p:strVal val="visible"/>
                                      </p:to>
                                    </p:set>
                                    <p:animEffect transition="in" filter="wipe(right)">
                                      <p:cBhvr>
                                        <p:cTn id="27" dur="500"/>
                                        <p:tgtEl>
                                          <p:spTgt spid="961543"/>
                                        </p:tgtEl>
                                      </p:cBhvr>
                                    </p:animEffect>
                                  </p:childTnLst>
                                </p:cTn>
                              </p:par>
                            </p:childTnLst>
                          </p:cTn>
                        </p:par>
                        <p:par>
                          <p:cTn id="28" fill="hold" nodeType="afterGroup">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961544"/>
                                        </p:tgtEl>
                                        <p:attrNameLst>
                                          <p:attrName>style.visibility</p:attrName>
                                        </p:attrNameLst>
                                      </p:cBhvr>
                                      <p:to>
                                        <p:strVal val="visible"/>
                                      </p:to>
                                    </p:set>
                                    <p:animEffect transition="in" filter="wipe(up)">
                                      <p:cBhvr>
                                        <p:cTn id="31" dur="500"/>
                                        <p:tgtEl>
                                          <p:spTgt spid="961544"/>
                                        </p:tgtEl>
                                      </p:cBhvr>
                                    </p:animEffect>
                                  </p:childTnLst>
                                </p:cTn>
                              </p:par>
                            </p:childTnLst>
                          </p:cTn>
                        </p:par>
                        <p:par>
                          <p:cTn id="32" fill="hold" nodeType="afterGroup">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961545"/>
                                        </p:tgtEl>
                                        <p:attrNameLst>
                                          <p:attrName>style.visibility</p:attrName>
                                        </p:attrNameLst>
                                      </p:cBhvr>
                                      <p:to>
                                        <p:strVal val="visible"/>
                                      </p:to>
                                    </p:set>
                                    <p:animEffect transition="in" filter="wipe(right)">
                                      <p:cBhvr>
                                        <p:cTn id="35" dur="500"/>
                                        <p:tgtEl>
                                          <p:spTgt spid="96154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961539">
                                            <p:txEl>
                                              <p:pRg st="10" end="10"/>
                                            </p:txEl>
                                          </p:spTgt>
                                        </p:tgtEl>
                                        <p:attrNameLst>
                                          <p:attrName>style.visibility</p:attrName>
                                        </p:attrNameLst>
                                      </p:cBhvr>
                                      <p:to>
                                        <p:strVal val="visible"/>
                                      </p:to>
                                    </p:set>
                                    <p:animEffect transition="in" filter="wipe(down)">
                                      <p:cBhvr>
                                        <p:cTn id="40" dur="500"/>
                                        <p:tgtEl>
                                          <p:spTgt spid="96153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1" grpId="0"/>
      <p:bldP spid="961542" grpId="0"/>
      <p:bldP spid="961543" grpId="0"/>
      <p:bldP spid="961544" grpId="0" animBg="1"/>
      <p:bldP spid="961545" grpId="0" animBg="1"/>
      <p:bldP spid="1485835" grpId="0"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Number Placeholder 5"/>
          <p:cNvSpPr>
            <a:spLocks noGrp="1"/>
          </p:cNvSpPr>
          <p:nvPr>
            <p:ph type="sldNum" sz="quarter" idx="12"/>
          </p:nvPr>
        </p:nvSpPr>
        <p:spPr>
          <a:noFill/>
          <a:ln>
            <a:miter lim="800000"/>
            <a:headEnd/>
            <a:tailEnd/>
          </a:ln>
        </p:spPr>
        <p:txBody>
          <a:bodyPr/>
          <a:lstStyle/>
          <a:p>
            <a:fld id="{A83E40FA-0E35-412C-A3D1-FF43CBC85744}" type="slidenum">
              <a:rPr lang="en-US"/>
              <a:pPr/>
              <a:t>322</a:t>
            </a:fld>
            <a:endParaRPr lang="en-US"/>
          </a:p>
        </p:txBody>
      </p:sp>
      <p:sp>
        <p:nvSpPr>
          <p:cNvPr id="331779" name="Rectangle 2"/>
          <p:cNvSpPr>
            <a:spLocks noGrp="1" noChangeArrowheads="1"/>
          </p:cNvSpPr>
          <p:nvPr>
            <p:ph type="title"/>
          </p:nvPr>
        </p:nvSpPr>
        <p:spPr>
          <a:xfrm>
            <a:off x="231775" y="471488"/>
            <a:ext cx="8912225" cy="614362"/>
          </a:xfrm>
        </p:spPr>
        <p:txBody>
          <a:bodyPr/>
          <a:lstStyle/>
          <a:p>
            <a:pPr eaLnBrk="1" hangingPunct="1"/>
            <a:r>
              <a:rPr lang="en-US" sz="2400" b="1" smtClean="0">
                <a:latin typeface="Rockwell" pitchFamily="18" charset="0"/>
              </a:rPr>
              <a:t>T6B:</a:t>
            </a:r>
            <a:r>
              <a:rPr lang="en-US" sz="2200" b="1" smtClean="0">
                <a:latin typeface="Rockwell" pitchFamily="18" charset="0"/>
              </a:rPr>
              <a:t>	</a:t>
            </a:r>
            <a:r>
              <a:rPr lang="en-US" sz="1800" b="1" smtClean="0"/>
              <a:t>Semiconductors; basic principles of diodes and transistors</a:t>
            </a:r>
          </a:p>
        </p:txBody>
      </p:sp>
      <p:sp>
        <p:nvSpPr>
          <p:cNvPr id="1486851" name="Rectangle 3"/>
          <p:cNvSpPr>
            <a:spLocks noGrp="1" noChangeArrowheads="1"/>
          </p:cNvSpPr>
          <p:nvPr>
            <p:ph type="body" idx="1"/>
          </p:nvPr>
        </p:nvSpPr>
        <p:spPr/>
        <p:txBody>
          <a:bodyPr/>
          <a:lstStyle/>
          <a:p>
            <a:pPr lvl="1" eaLnBrk="1" hangingPunct="1"/>
            <a:r>
              <a:rPr lang="en-US" sz="1200" smtClean="0">
                <a:latin typeface="Rockwell" pitchFamily="18" charset="0"/>
              </a:rPr>
              <a:t>T6B1</a:t>
            </a:r>
            <a:r>
              <a:rPr lang="en-US" sz="2000" smtClean="0">
                <a:latin typeface="Rockwell" pitchFamily="18" charset="0"/>
              </a:rPr>
              <a:t>  Transistors are a class of electronic components capable of using a voltage or current signal to control current flow.</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T6B2</a:t>
            </a:r>
            <a:r>
              <a:rPr lang="en-US" sz="2000" smtClean="0">
                <a:latin typeface="Rockwell" pitchFamily="18" charset="0"/>
              </a:rPr>
              <a:t>  A diode is an electronic component that allows current to flow in only one direction.</a:t>
            </a:r>
          </a:p>
          <a:p>
            <a:pPr lvl="1" eaLnBrk="1" hangingPunct="1"/>
            <a:endParaRPr lang="en-US" sz="1000" smtClean="0">
              <a:latin typeface="Rockwell" pitchFamily="18" charset="0"/>
            </a:endParaRPr>
          </a:p>
          <a:p>
            <a:pPr lvl="3" eaLnBrk="1" hangingPunct="1"/>
            <a:r>
              <a:rPr lang="en-US" sz="1600" smtClean="0">
                <a:solidFill>
                  <a:srgbClr val="FF0000"/>
                </a:solidFill>
                <a:latin typeface="Rockwell" pitchFamily="18" charset="0"/>
              </a:rPr>
              <a:t>Rectification is process of changing AC to pulsating DC</a:t>
            </a:r>
          </a:p>
          <a:p>
            <a:pPr lvl="3" eaLnBrk="1" hangingPunct="1"/>
            <a:endParaRPr lang="en-US" sz="1000" smtClean="0">
              <a:solidFill>
                <a:srgbClr val="FF0000"/>
              </a:solidFill>
              <a:latin typeface="Rockwell" pitchFamily="18" charset="0"/>
            </a:endParaRPr>
          </a:p>
          <a:p>
            <a:pPr lvl="3" eaLnBrk="1" hangingPunct="1"/>
            <a:r>
              <a:rPr lang="en-US" sz="1600" smtClean="0">
                <a:solidFill>
                  <a:srgbClr val="FF0000"/>
                </a:solidFill>
                <a:latin typeface="Rockwell" pitchFamily="18" charset="0"/>
              </a:rPr>
              <a:t>Diode stops current flow when it tries to go in the reverse direction</a:t>
            </a:r>
          </a:p>
          <a:p>
            <a:pPr lvl="1" eaLnBrk="1" hangingPunct="1"/>
            <a:endParaRPr lang="en-US" sz="2000" smtClean="0">
              <a:latin typeface="Rockwell" pitchFamily="18" charset="0"/>
            </a:endParaRPr>
          </a:p>
        </p:txBody>
      </p:sp>
      <p:pic>
        <p:nvPicPr>
          <p:cNvPr id="973828" name="Picture 4" descr="Q p133ba"/>
          <p:cNvPicPr>
            <a:picLocks noChangeAspect="1" noChangeArrowheads="1"/>
          </p:cNvPicPr>
          <p:nvPr/>
        </p:nvPicPr>
        <p:blipFill>
          <a:blip r:embed="rId2" cstate="print"/>
          <a:srcRect/>
          <a:stretch>
            <a:fillRect/>
          </a:stretch>
        </p:blipFill>
        <p:spPr bwMode="auto">
          <a:xfrm>
            <a:off x="3151188" y="2506663"/>
            <a:ext cx="2713037" cy="1700212"/>
          </a:xfrm>
          <a:prstGeom prst="rect">
            <a:avLst/>
          </a:prstGeom>
          <a:noFill/>
          <a:ln w="9525">
            <a:noFill/>
            <a:miter lim="800000"/>
            <a:headEnd/>
            <a:tailEnd/>
          </a:ln>
        </p:spPr>
      </p:pic>
      <p:sp>
        <p:nvSpPr>
          <p:cNvPr id="973831" name="Line 7"/>
          <p:cNvSpPr>
            <a:spLocks noChangeShapeType="1"/>
          </p:cNvSpPr>
          <p:nvPr/>
        </p:nvSpPr>
        <p:spPr bwMode="auto">
          <a:xfrm flipH="1">
            <a:off x="4572000" y="2660650"/>
            <a:ext cx="1958975" cy="500063"/>
          </a:xfrm>
          <a:prstGeom prst="line">
            <a:avLst/>
          </a:prstGeom>
          <a:noFill/>
          <a:ln w="50800" cap="sq">
            <a:solidFill>
              <a:srgbClr val="FF0000"/>
            </a:solidFill>
            <a:round/>
            <a:headEnd type="none" w="sm" len="sm"/>
            <a:tailEnd type="triangle" w="sm" len="sm"/>
          </a:ln>
        </p:spPr>
        <p:txBody>
          <a:bodyPr wrap="none"/>
          <a:lstStyle/>
          <a:p>
            <a:endParaRPr lang="en-US"/>
          </a:p>
        </p:txBody>
      </p:sp>
      <p:sp>
        <p:nvSpPr>
          <p:cNvPr id="973830" name="Line 6"/>
          <p:cNvSpPr>
            <a:spLocks noChangeShapeType="1"/>
          </p:cNvSpPr>
          <p:nvPr/>
        </p:nvSpPr>
        <p:spPr bwMode="auto">
          <a:xfrm flipH="1">
            <a:off x="5186363" y="2660650"/>
            <a:ext cx="1344612" cy="846138"/>
          </a:xfrm>
          <a:prstGeom prst="line">
            <a:avLst/>
          </a:prstGeom>
          <a:noFill/>
          <a:ln w="50800" cap="sq">
            <a:solidFill>
              <a:srgbClr val="FF0000"/>
            </a:solidFill>
            <a:round/>
            <a:headEnd type="none" w="sm" len="sm"/>
            <a:tailEnd type="triangle" w="sm" len="sm"/>
          </a:ln>
        </p:spPr>
        <p:txBody>
          <a:bodyPr wrap="none"/>
          <a:lstStyle/>
          <a:p>
            <a:endParaRPr lang="en-US"/>
          </a:p>
        </p:txBody>
      </p:sp>
      <p:sp>
        <p:nvSpPr>
          <p:cNvPr id="973829" name="Text Box 5"/>
          <p:cNvSpPr txBox="1">
            <a:spLocks noChangeArrowheads="1"/>
          </p:cNvSpPr>
          <p:nvPr/>
        </p:nvSpPr>
        <p:spPr bwMode="auto">
          <a:xfrm>
            <a:off x="6530975" y="2468563"/>
            <a:ext cx="1804988"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Rows of Transistors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86851">
                                            <p:txEl>
                                              <p:pRg st="0" end="0"/>
                                            </p:txEl>
                                          </p:spTgt>
                                        </p:tgtEl>
                                        <p:attrNameLst>
                                          <p:attrName>style.visibility</p:attrName>
                                        </p:attrNameLst>
                                      </p:cBhvr>
                                      <p:to>
                                        <p:strVal val="visible"/>
                                      </p:to>
                                    </p:set>
                                    <p:animEffect transition="in" filter="wipe(up)">
                                      <p:cBhvr>
                                        <p:cTn id="7" dur="500"/>
                                        <p:tgtEl>
                                          <p:spTgt spid="1486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73828"/>
                                        </p:tgtEl>
                                        <p:attrNameLst>
                                          <p:attrName>style.visibility</p:attrName>
                                        </p:attrNameLst>
                                      </p:cBhvr>
                                      <p:to>
                                        <p:strVal val="visible"/>
                                      </p:to>
                                    </p:set>
                                    <p:animEffect transition="in" filter="wipe(left)">
                                      <p:cBhvr>
                                        <p:cTn id="12" dur="500"/>
                                        <p:tgtEl>
                                          <p:spTgt spid="973828"/>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973829"/>
                                        </p:tgtEl>
                                        <p:attrNameLst>
                                          <p:attrName>style.visibility</p:attrName>
                                        </p:attrNameLst>
                                      </p:cBhvr>
                                      <p:to>
                                        <p:strVal val="visible"/>
                                      </p:to>
                                    </p:set>
                                    <p:anim calcmode="lin" valueType="num">
                                      <p:cBhvr additive="base">
                                        <p:cTn id="15" dur="500" fill="hold"/>
                                        <p:tgtEl>
                                          <p:spTgt spid="973829"/>
                                        </p:tgtEl>
                                        <p:attrNameLst>
                                          <p:attrName>ppt_x</p:attrName>
                                        </p:attrNameLst>
                                      </p:cBhvr>
                                      <p:tavLst>
                                        <p:tav tm="0">
                                          <p:val>
                                            <p:strVal val="1+#ppt_w/2"/>
                                          </p:val>
                                        </p:tav>
                                        <p:tav tm="100000">
                                          <p:val>
                                            <p:strVal val="#ppt_x"/>
                                          </p:val>
                                        </p:tav>
                                      </p:tavLst>
                                    </p:anim>
                                    <p:anim calcmode="lin" valueType="num">
                                      <p:cBhvr additive="base">
                                        <p:cTn id="16" dur="500" fill="hold"/>
                                        <p:tgtEl>
                                          <p:spTgt spid="973829"/>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973831"/>
                                        </p:tgtEl>
                                        <p:attrNameLst>
                                          <p:attrName>style.visibility</p:attrName>
                                        </p:attrNameLst>
                                      </p:cBhvr>
                                      <p:to>
                                        <p:strVal val="visible"/>
                                      </p:to>
                                    </p:set>
                                    <p:animEffect transition="in" filter="wipe(right)">
                                      <p:cBhvr>
                                        <p:cTn id="20" dur="500"/>
                                        <p:tgtEl>
                                          <p:spTgt spid="973831"/>
                                        </p:tgtEl>
                                      </p:cBhvr>
                                    </p:animEffect>
                                  </p:childTnLst>
                                </p:cTn>
                              </p:par>
                            </p:childTnLst>
                          </p:cTn>
                        </p:par>
                        <p:par>
                          <p:cTn id="21" fill="hold" nodeType="afterGroup">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973830"/>
                                        </p:tgtEl>
                                        <p:attrNameLst>
                                          <p:attrName>style.visibility</p:attrName>
                                        </p:attrNameLst>
                                      </p:cBhvr>
                                      <p:to>
                                        <p:strVal val="visible"/>
                                      </p:to>
                                    </p:set>
                                    <p:animEffect transition="in" filter="wipe(right)">
                                      <p:cBhvr>
                                        <p:cTn id="24" dur="500"/>
                                        <p:tgtEl>
                                          <p:spTgt spid="97383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486851">
                                            <p:txEl>
                                              <p:pRg st="8" end="8"/>
                                            </p:txEl>
                                          </p:spTgt>
                                        </p:tgtEl>
                                        <p:attrNameLst>
                                          <p:attrName>style.visibility</p:attrName>
                                        </p:attrNameLst>
                                      </p:cBhvr>
                                      <p:to>
                                        <p:strVal val="visible"/>
                                      </p:to>
                                    </p:set>
                                    <p:animEffect transition="in" filter="wipe(left)">
                                      <p:cBhvr>
                                        <p:cTn id="29" dur="500"/>
                                        <p:tgtEl>
                                          <p:spTgt spid="1486851">
                                            <p:txEl>
                                              <p:pRg st="8" end="8"/>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486851">
                                            <p:txEl>
                                              <p:pRg st="10" end="10"/>
                                            </p:txEl>
                                          </p:spTgt>
                                        </p:tgtEl>
                                        <p:attrNameLst>
                                          <p:attrName>style.visibility</p:attrName>
                                        </p:attrNameLst>
                                      </p:cBhvr>
                                      <p:to>
                                        <p:strVal val="visible"/>
                                      </p:to>
                                    </p:set>
                                    <p:animEffect transition="in" filter="wipe(left)">
                                      <p:cBhvr>
                                        <p:cTn id="34" dur="500"/>
                                        <p:tgtEl>
                                          <p:spTgt spid="1486851">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1486851">
                                            <p:txEl>
                                              <p:pRg st="12" end="12"/>
                                            </p:txEl>
                                          </p:spTgt>
                                        </p:tgtEl>
                                        <p:attrNameLst>
                                          <p:attrName>style.visibility</p:attrName>
                                        </p:attrNameLst>
                                      </p:cBhvr>
                                      <p:to>
                                        <p:strVal val="visible"/>
                                      </p:to>
                                    </p:set>
                                    <p:animEffect transition="in" filter="wipe(down)">
                                      <p:cBhvr>
                                        <p:cTn id="39" dur="500"/>
                                        <p:tgtEl>
                                          <p:spTgt spid="148685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31" grpId="0" animBg="1"/>
      <p:bldP spid="973830" grpId="0" animBg="1"/>
      <p:bldP spid="973829" grpId="0"/>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Number Placeholder 5"/>
          <p:cNvSpPr>
            <a:spLocks noGrp="1"/>
          </p:cNvSpPr>
          <p:nvPr>
            <p:ph type="sldNum" sz="quarter" idx="12"/>
          </p:nvPr>
        </p:nvSpPr>
        <p:spPr>
          <a:noFill/>
          <a:ln>
            <a:miter lim="800000"/>
            <a:headEnd/>
            <a:tailEnd/>
          </a:ln>
        </p:spPr>
        <p:txBody>
          <a:bodyPr/>
          <a:lstStyle/>
          <a:p>
            <a:fld id="{B7AEC7FF-D201-422C-A4DF-A6C25C18AEA2}" type="slidenum">
              <a:rPr lang="en-US"/>
              <a:pPr/>
              <a:t>323</a:t>
            </a:fld>
            <a:endParaRPr lang="en-US"/>
          </a:p>
        </p:txBody>
      </p:sp>
      <p:sp>
        <p:nvSpPr>
          <p:cNvPr id="332803" name="Rectangle 2"/>
          <p:cNvSpPr>
            <a:spLocks noGrp="1" noChangeArrowheads="1"/>
          </p:cNvSpPr>
          <p:nvPr>
            <p:ph type="title"/>
          </p:nvPr>
        </p:nvSpPr>
        <p:spPr>
          <a:xfrm>
            <a:off x="231775" y="471488"/>
            <a:ext cx="8912225" cy="614362"/>
          </a:xfrm>
        </p:spPr>
        <p:txBody>
          <a:bodyPr/>
          <a:lstStyle/>
          <a:p>
            <a:pPr eaLnBrk="1" hangingPunct="1"/>
            <a:r>
              <a:rPr lang="en-US" sz="2200" b="1" smtClean="0">
                <a:latin typeface="Rockwell" pitchFamily="18" charset="0"/>
              </a:rPr>
              <a:t> </a:t>
            </a:r>
            <a:r>
              <a:rPr lang="en-US" sz="2400" b="1" smtClean="0">
                <a:latin typeface="Rockwell" pitchFamily="18" charset="0"/>
              </a:rPr>
              <a:t>T6B:</a:t>
            </a:r>
            <a:r>
              <a:rPr lang="en-US" sz="2200" b="1" smtClean="0">
                <a:latin typeface="Rockwell" pitchFamily="18" charset="0"/>
              </a:rPr>
              <a:t>	</a:t>
            </a:r>
            <a:r>
              <a:rPr lang="en-US" sz="1800" b="1" smtClean="0"/>
              <a:t>Semiconductors; basic principles of diodes and transistors</a:t>
            </a:r>
          </a:p>
        </p:txBody>
      </p:sp>
      <p:sp>
        <p:nvSpPr>
          <p:cNvPr id="1487875" name="Rectangle 3"/>
          <p:cNvSpPr>
            <a:spLocks noGrp="1" noChangeArrowheads="1"/>
          </p:cNvSpPr>
          <p:nvPr>
            <p:ph type="body" idx="1"/>
          </p:nvPr>
        </p:nvSpPr>
        <p:spPr>
          <a:xfrm>
            <a:off x="0" y="1470025"/>
            <a:ext cx="9144000" cy="5387975"/>
          </a:xfrm>
        </p:spPr>
        <p:txBody>
          <a:bodyPr/>
          <a:lstStyle/>
          <a:p>
            <a:pPr lvl="1" eaLnBrk="1" hangingPunct="1"/>
            <a:r>
              <a:rPr lang="en-US" sz="1200" smtClean="0">
                <a:latin typeface="Rockwell" pitchFamily="18" charset="0"/>
              </a:rPr>
              <a:t>T6B3</a:t>
            </a:r>
            <a:r>
              <a:rPr lang="en-US" sz="2000" smtClean="0">
                <a:latin typeface="Rockwell" pitchFamily="18" charset="0"/>
              </a:rPr>
              <a:t>  A transistor is a component that can be used as an electronic switch or amplifier.</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eaLnBrk="1" hangingPunct="1"/>
            <a:endParaRPr lang="en-US" sz="24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T6B4</a:t>
            </a:r>
            <a:r>
              <a:rPr lang="en-US" sz="2000" smtClean="0">
                <a:latin typeface="Rockwell" pitchFamily="18" charset="0"/>
              </a:rPr>
              <a:t>  The bipolar junction transistor is a component that is made of three layers of semiconductor material.</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pic>
        <p:nvPicPr>
          <p:cNvPr id="973832" name="Picture 8" descr="Small Signal Transistors"/>
          <p:cNvPicPr>
            <a:picLocks noChangeAspect="1" noChangeArrowheads="1"/>
          </p:cNvPicPr>
          <p:nvPr/>
        </p:nvPicPr>
        <p:blipFill>
          <a:blip r:embed="rId2" cstate="print"/>
          <a:srcRect/>
          <a:stretch>
            <a:fillRect/>
          </a:stretch>
        </p:blipFill>
        <p:spPr bwMode="auto">
          <a:xfrm>
            <a:off x="2767013" y="2122488"/>
            <a:ext cx="1174750" cy="1228725"/>
          </a:xfrm>
          <a:prstGeom prst="rect">
            <a:avLst/>
          </a:prstGeom>
          <a:noFill/>
          <a:ln w="9525">
            <a:noFill/>
            <a:miter lim="800000"/>
            <a:headEnd/>
            <a:tailEnd/>
          </a:ln>
        </p:spPr>
      </p:pic>
      <p:sp>
        <p:nvSpPr>
          <p:cNvPr id="973833" name="Text Box 9"/>
          <p:cNvSpPr txBox="1">
            <a:spLocks noChangeArrowheads="1"/>
          </p:cNvSpPr>
          <p:nvPr/>
        </p:nvSpPr>
        <p:spPr bwMode="auto">
          <a:xfrm>
            <a:off x="2498725" y="3352800"/>
            <a:ext cx="1958975"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Small Signal Transistors</a:t>
            </a:r>
          </a:p>
        </p:txBody>
      </p:sp>
      <p:pic>
        <p:nvPicPr>
          <p:cNvPr id="1487878" name="Picture 6" descr="Q p133a2"/>
          <p:cNvPicPr>
            <a:picLocks noChangeAspect="1" noChangeArrowheads="1"/>
          </p:cNvPicPr>
          <p:nvPr/>
        </p:nvPicPr>
        <p:blipFill>
          <a:blip r:embed="rId3" cstate="print"/>
          <a:srcRect/>
          <a:stretch>
            <a:fillRect/>
          </a:stretch>
        </p:blipFill>
        <p:spPr bwMode="auto">
          <a:xfrm>
            <a:off x="5186363" y="4503738"/>
            <a:ext cx="3697287" cy="2151062"/>
          </a:xfrm>
          <a:prstGeom prst="rect">
            <a:avLst/>
          </a:prstGeom>
          <a:noFill/>
          <a:ln w="9525">
            <a:noFill/>
            <a:miter lim="800000"/>
            <a:headEnd/>
            <a:tailEnd/>
          </a:ln>
        </p:spPr>
      </p:pic>
      <p:pic>
        <p:nvPicPr>
          <p:cNvPr id="1487879" name="Picture 7" descr="Q p133a1"/>
          <p:cNvPicPr>
            <a:picLocks noChangeAspect="1" noChangeArrowheads="1"/>
          </p:cNvPicPr>
          <p:nvPr/>
        </p:nvPicPr>
        <p:blipFill>
          <a:blip r:embed="rId4" cstate="print"/>
          <a:srcRect/>
          <a:stretch>
            <a:fillRect/>
          </a:stretch>
        </p:blipFill>
        <p:spPr bwMode="auto">
          <a:xfrm>
            <a:off x="155575" y="4503738"/>
            <a:ext cx="4800600" cy="2125662"/>
          </a:xfrm>
          <a:prstGeom prst="rect">
            <a:avLst/>
          </a:prstGeom>
          <a:noFill/>
          <a:ln w="9525">
            <a:noFill/>
            <a:miter lim="800000"/>
            <a:headEnd/>
            <a:tailEnd/>
          </a:ln>
        </p:spPr>
      </p:pic>
      <p:pic>
        <p:nvPicPr>
          <p:cNvPr id="1487880" name="Picture 8" descr="Transistors Schem"/>
          <p:cNvPicPr>
            <a:picLocks noChangeAspect="1" noChangeArrowheads="1"/>
          </p:cNvPicPr>
          <p:nvPr/>
        </p:nvPicPr>
        <p:blipFill>
          <a:blip r:embed="rId5" cstate="print"/>
          <a:srcRect/>
          <a:stretch>
            <a:fillRect/>
          </a:stretch>
        </p:blipFill>
        <p:spPr bwMode="auto">
          <a:xfrm>
            <a:off x="5110163" y="1970088"/>
            <a:ext cx="871537" cy="1651000"/>
          </a:xfrm>
          <a:prstGeom prst="rect">
            <a:avLst/>
          </a:prstGeom>
          <a:noFill/>
          <a:ln w="9525">
            <a:noFill/>
            <a:miter lim="800000"/>
            <a:headEnd/>
            <a:tailEnd/>
          </a:ln>
        </p:spPr>
      </p:pic>
      <p:sp>
        <p:nvSpPr>
          <p:cNvPr id="1487881" name="Text Box 9"/>
          <p:cNvSpPr txBox="1">
            <a:spLocks noChangeArrowheads="1"/>
          </p:cNvSpPr>
          <p:nvPr/>
        </p:nvSpPr>
        <p:spPr bwMode="auto">
          <a:xfrm>
            <a:off x="5992813" y="3352800"/>
            <a:ext cx="1997075"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rgbClr val="FF0000"/>
                </a:solidFill>
                <a:latin typeface="Rockwell" pitchFamily="18" charset="0"/>
              </a:rPr>
              <a:t>Schematic Symbol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87875">
                                            <p:txEl>
                                              <p:pRg st="0" end="0"/>
                                            </p:txEl>
                                          </p:spTgt>
                                        </p:tgtEl>
                                        <p:attrNameLst>
                                          <p:attrName>style.visibility</p:attrName>
                                        </p:attrNameLst>
                                      </p:cBhvr>
                                      <p:to>
                                        <p:strVal val="visible"/>
                                      </p:to>
                                    </p:set>
                                    <p:animEffect transition="in" filter="wipe(up)">
                                      <p:cBhvr>
                                        <p:cTn id="7" dur="500"/>
                                        <p:tgtEl>
                                          <p:spTgt spid="1487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73832"/>
                                        </p:tgtEl>
                                        <p:attrNameLst>
                                          <p:attrName>style.visibility</p:attrName>
                                        </p:attrNameLst>
                                      </p:cBhvr>
                                      <p:to>
                                        <p:strVal val="visible"/>
                                      </p:to>
                                    </p:set>
                                    <p:animEffect transition="in" filter="wipe(left)">
                                      <p:cBhvr>
                                        <p:cTn id="12" dur="500"/>
                                        <p:tgtEl>
                                          <p:spTgt spid="973832"/>
                                        </p:tgtEl>
                                      </p:cBhvr>
                                    </p:animEffect>
                                  </p:childTnLst>
                                </p:cTn>
                              </p:par>
                              <p:par>
                                <p:cTn id="13" presetID="22" presetClass="entr" presetSubtype="8" fill="hold" nodeType="withEffect">
                                  <p:stCondLst>
                                    <p:cond delay="0"/>
                                  </p:stCondLst>
                                  <p:childTnLst>
                                    <p:set>
                                      <p:cBhvr>
                                        <p:cTn id="14" dur="1" fill="hold">
                                          <p:stCondLst>
                                            <p:cond delay="0"/>
                                          </p:stCondLst>
                                        </p:cTn>
                                        <p:tgtEl>
                                          <p:spTgt spid="973833">
                                            <p:txEl>
                                              <p:pRg st="0" end="0"/>
                                            </p:txEl>
                                          </p:spTgt>
                                        </p:tgtEl>
                                        <p:attrNameLst>
                                          <p:attrName>style.visibility</p:attrName>
                                        </p:attrNameLst>
                                      </p:cBhvr>
                                      <p:to>
                                        <p:strVal val="visible"/>
                                      </p:to>
                                    </p:set>
                                    <p:animEffect transition="in" filter="wipe(left)">
                                      <p:cBhvr>
                                        <p:cTn id="15" dur="500"/>
                                        <p:tgtEl>
                                          <p:spTgt spid="973833">
                                            <p:txEl>
                                              <p:pRg st="0" end="0"/>
                                            </p:txEl>
                                          </p:spTgt>
                                        </p:tgtEl>
                                      </p:cBhvr>
                                    </p:animEffect>
                                  </p:childTnLst>
                                </p:cTn>
                              </p:par>
                              <p:par>
                                <p:cTn id="16" presetID="2" presetClass="entr" presetSubtype="2" fill="hold" nodeType="withEffect">
                                  <p:stCondLst>
                                    <p:cond delay="0"/>
                                  </p:stCondLst>
                                  <p:childTnLst>
                                    <p:set>
                                      <p:cBhvr>
                                        <p:cTn id="17" dur="1" fill="hold">
                                          <p:stCondLst>
                                            <p:cond delay="0"/>
                                          </p:stCondLst>
                                        </p:cTn>
                                        <p:tgtEl>
                                          <p:spTgt spid="1487880"/>
                                        </p:tgtEl>
                                        <p:attrNameLst>
                                          <p:attrName>style.visibility</p:attrName>
                                        </p:attrNameLst>
                                      </p:cBhvr>
                                      <p:to>
                                        <p:strVal val="visible"/>
                                      </p:to>
                                    </p:set>
                                    <p:anim calcmode="lin" valueType="num">
                                      <p:cBhvr additive="base">
                                        <p:cTn id="18" dur="500" fill="hold"/>
                                        <p:tgtEl>
                                          <p:spTgt spid="1487880"/>
                                        </p:tgtEl>
                                        <p:attrNameLst>
                                          <p:attrName>ppt_x</p:attrName>
                                        </p:attrNameLst>
                                      </p:cBhvr>
                                      <p:tavLst>
                                        <p:tav tm="0">
                                          <p:val>
                                            <p:strVal val="1+#ppt_w/2"/>
                                          </p:val>
                                        </p:tav>
                                        <p:tav tm="100000">
                                          <p:val>
                                            <p:strVal val="#ppt_x"/>
                                          </p:val>
                                        </p:tav>
                                      </p:tavLst>
                                    </p:anim>
                                    <p:anim calcmode="lin" valueType="num">
                                      <p:cBhvr additive="base">
                                        <p:cTn id="19" dur="500" fill="hold"/>
                                        <p:tgtEl>
                                          <p:spTgt spid="1487880"/>
                                        </p:tgtEl>
                                        <p:attrNameLst>
                                          <p:attrName>ppt_y</p:attrName>
                                        </p:attrNameLst>
                                      </p:cBhvr>
                                      <p:tavLst>
                                        <p:tav tm="0">
                                          <p:val>
                                            <p:strVal val="#ppt_y"/>
                                          </p:val>
                                        </p:tav>
                                        <p:tav tm="100000">
                                          <p:val>
                                            <p:strVal val="#ppt_y"/>
                                          </p:val>
                                        </p:tav>
                                      </p:tavLst>
                                    </p:anim>
                                  </p:childTnLst>
                                </p:cTn>
                              </p:par>
                              <p:par>
                                <p:cTn id="20" presetID="22" presetClass="entr" presetSubtype="2" fill="hold" grpId="0" nodeType="withEffect">
                                  <p:stCondLst>
                                    <p:cond delay="0"/>
                                  </p:stCondLst>
                                  <p:childTnLst>
                                    <p:set>
                                      <p:cBhvr>
                                        <p:cTn id="21" dur="1" fill="hold">
                                          <p:stCondLst>
                                            <p:cond delay="0"/>
                                          </p:stCondLst>
                                        </p:cTn>
                                        <p:tgtEl>
                                          <p:spTgt spid="1487881"/>
                                        </p:tgtEl>
                                        <p:attrNameLst>
                                          <p:attrName>style.visibility</p:attrName>
                                        </p:attrNameLst>
                                      </p:cBhvr>
                                      <p:to>
                                        <p:strVal val="visible"/>
                                      </p:to>
                                    </p:set>
                                    <p:animEffect transition="in" filter="wipe(right)">
                                      <p:cBhvr>
                                        <p:cTn id="22" dur="500"/>
                                        <p:tgtEl>
                                          <p:spTgt spid="14878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487875">
                                            <p:txEl>
                                              <p:pRg st="6" end="6"/>
                                            </p:txEl>
                                          </p:spTgt>
                                        </p:tgtEl>
                                        <p:attrNameLst>
                                          <p:attrName>style.visibility</p:attrName>
                                        </p:attrNameLst>
                                      </p:cBhvr>
                                      <p:to>
                                        <p:strVal val="visible"/>
                                      </p:to>
                                    </p:set>
                                    <p:animEffect transition="in" filter="wipe(left)">
                                      <p:cBhvr>
                                        <p:cTn id="27" dur="500"/>
                                        <p:tgtEl>
                                          <p:spTgt spid="148787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487879"/>
                                        </p:tgtEl>
                                        <p:attrNameLst>
                                          <p:attrName>style.visibility</p:attrName>
                                        </p:attrNameLst>
                                      </p:cBhvr>
                                      <p:to>
                                        <p:strVal val="visible"/>
                                      </p:to>
                                    </p:set>
                                    <p:animEffect transition="in" filter="wipe(down)">
                                      <p:cBhvr>
                                        <p:cTn id="32" dur="500"/>
                                        <p:tgtEl>
                                          <p:spTgt spid="1487879"/>
                                        </p:tgtEl>
                                      </p:cBhvr>
                                    </p:animEffect>
                                  </p:childTnLst>
                                </p:cTn>
                              </p:par>
                              <p:par>
                                <p:cTn id="33" presetID="22" presetClass="entr" presetSubtype="4" fill="hold" nodeType="withEffect">
                                  <p:stCondLst>
                                    <p:cond delay="0"/>
                                  </p:stCondLst>
                                  <p:childTnLst>
                                    <p:set>
                                      <p:cBhvr>
                                        <p:cTn id="34" dur="1" fill="hold">
                                          <p:stCondLst>
                                            <p:cond delay="0"/>
                                          </p:stCondLst>
                                        </p:cTn>
                                        <p:tgtEl>
                                          <p:spTgt spid="1487878"/>
                                        </p:tgtEl>
                                        <p:attrNameLst>
                                          <p:attrName>style.visibility</p:attrName>
                                        </p:attrNameLst>
                                      </p:cBhvr>
                                      <p:to>
                                        <p:strVal val="visible"/>
                                      </p:to>
                                    </p:set>
                                    <p:animEffect transition="in" filter="wipe(down)">
                                      <p:cBhvr>
                                        <p:cTn id="35" dur="500"/>
                                        <p:tgtEl>
                                          <p:spTgt spid="1487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7881" grpId="0"/>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Number Placeholder 3"/>
          <p:cNvSpPr>
            <a:spLocks noGrp="1"/>
          </p:cNvSpPr>
          <p:nvPr>
            <p:ph type="sldNum" sz="quarter" idx="12"/>
          </p:nvPr>
        </p:nvSpPr>
        <p:spPr>
          <a:noFill/>
          <a:ln>
            <a:miter lim="800000"/>
            <a:headEnd/>
            <a:tailEnd/>
          </a:ln>
        </p:spPr>
        <p:txBody>
          <a:bodyPr/>
          <a:lstStyle/>
          <a:p>
            <a:fld id="{AD58E128-7BAE-4902-B05C-5E6E80D6FDDE}" type="slidenum">
              <a:rPr lang="en-US"/>
              <a:pPr/>
              <a:t>324</a:t>
            </a:fld>
            <a:endParaRPr lang="en-US"/>
          </a:p>
        </p:txBody>
      </p:sp>
      <p:sp>
        <p:nvSpPr>
          <p:cNvPr id="33382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D93D00D-FC5E-4CB3-B3EC-57D15BFD9B90}" type="slidenum">
              <a:rPr lang="en-US" sz="1400">
                <a:latin typeface="Times New Roman" pitchFamily="18" charset="0"/>
              </a:rPr>
              <a:pPr algn="r"/>
              <a:t>324</a:t>
            </a:fld>
            <a:endParaRPr lang="en-US" sz="1400">
              <a:latin typeface="Times New Roman" pitchFamily="18" charset="0"/>
            </a:endParaRPr>
          </a:p>
        </p:txBody>
      </p:sp>
      <p:sp>
        <p:nvSpPr>
          <p:cNvPr id="333828" name="Rectangle 2"/>
          <p:cNvSpPr>
            <a:spLocks noGrp="1" noChangeArrowheads="1"/>
          </p:cNvSpPr>
          <p:nvPr>
            <p:ph type="title" idx="4294967295"/>
          </p:nvPr>
        </p:nvSpPr>
        <p:spPr>
          <a:xfrm>
            <a:off x="539750" y="395288"/>
            <a:ext cx="8372475" cy="614362"/>
          </a:xfrm>
        </p:spPr>
        <p:txBody>
          <a:bodyPr/>
          <a:lstStyle/>
          <a:p>
            <a:pPr eaLnBrk="1" hangingPunct="1"/>
            <a:r>
              <a:rPr lang="en-US" sz="2600" b="1" smtClean="0">
                <a:latin typeface="Rockwell" pitchFamily="18" charset="0"/>
              </a:rPr>
              <a:t> </a:t>
            </a:r>
            <a:r>
              <a:rPr lang="en-US" sz="2800" b="1" smtClean="0">
                <a:latin typeface="Rockwell" pitchFamily="18" charset="0"/>
              </a:rPr>
              <a:t>T6B:</a:t>
            </a:r>
            <a:r>
              <a:rPr lang="en-US" sz="2600" b="1" smtClean="0">
                <a:latin typeface="Rockwell" pitchFamily="18" charset="0"/>
              </a:rPr>
              <a:t>	</a:t>
            </a:r>
            <a:r>
              <a:rPr lang="en-US" sz="2000" b="1" smtClean="0"/>
              <a:t>Semiconductors; basic principles of diodes and transistors</a:t>
            </a:r>
          </a:p>
        </p:txBody>
      </p:sp>
      <p:sp>
        <p:nvSpPr>
          <p:cNvPr id="975875" name="Rectangle 3"/>
          <p:cNvSpPr>
            <a:spLocks noGrp="1" noChangeArrowheads="1"/>
          </p:cNvSpPr>
          <p:nvPr>
            <p:ph type="body" idx="4294967295"/>
          </p:nvPr>
        </p:nvSpPr>
        <p:spPr>
          <a:xfrm>
            <a:off x="-190500" y="1470025"/>
            <a:ext cx="9334500" cy="4962525"/>
          </a:xfrm>
        </p:spPr>
        <p:txBody>
          <a:bodyPr/>
          <a:lstStyle/>
          <a:p>
            <a:pPr lvl="1" eaLnBrk="1" hangingPunct="1"/>
            <a:r>
              <a:rPr lang="en-US" sz="1200" smtClean="0">
                <a:latin typeface="Rockwell" pitchFamily="18" charset="0"/>
              </a:rPr>
              <a:t>T6B5</a:t>
            </a:r>
            <a:r>
              <a:rPr lang="en-US" smtClean="0">
                <a:latin typeface="Rockwell" pitchFamily="18" charset="0"/>
              </a:rPr>
              <a:t>  </a:t>
            </a:r>
            <a:r>
              <a:rPr lang="en-US" sz="1900" smtClean="0">
                <a:latin typeface="Rockwell" pitchFamily="18" charset="0"/>
              </a:rPr>
              <a:t>The transistor is an electronic components that can amplify signals.</a:t>
            </a: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T6B6 </a:t>
            </a:r>
            <a:r>
              <a:rPr lang="en-US" smtClean="0">
                <a:latin typeface="Rockwell" pitchFamily="18" charset="0"/>
              </a:rPr>
              <a:t> </a:t>
            </a:r>
            <a:r>
              <a:rPr lang="en-US" sz="1800" smtClean="0">
                <a:latin typeface="Rockwell" pitchFamily="18" charset="0"/>
              </a:rPr>
              <a:t>A semiconductor diode’s cathode lead is usually identified with a stripe.</a:t>
            </a: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T6B7</a:t>
            </a:r>
            <a:r>
              <a:rPr lang="en-US" smtClean="0">
                <a:latin typeface="Rockwell" pitchFamily="18" charset="0"/>
              </a:rPr>
              <a:t>  </a:t>
            </a:r>
            <a:r>
              <a:rPr lang="en-US" sz="1800" smtClean="0">
                <a:latin typeface="Rockwell" pitchFamily="18" charset="0"/>
              </a:rPr>
              <a:t>The abbreviation "LED" stands for </a:t>
            </a:r>
            <a:r>
              <a:rPr lang="en-US" sz="1800" b="1" smtClean="0">
                <a:latin typeface="Rockwell" pitchFamily="18" charset="0"/>
              </a:rPr>
              <a:t>L</a:t>
            </a:r>
            <a:r>
              <a:rPr lang="en-US" sz="1800" smtClean="0">
                <a:latin typeface="Rockwell" pitchFamily="18" charset="0"/>
              </a:rPr>
              <a:t>ight </a:t>
            </a:r>
            <a:r>
              <a:rPr lang="en-US" sz="1800" b="1" smtClean="0">
                <a:latin typeface="Rockwell" pitchFamily="18" charset="0"/>
              </a:rPr>
              <a:t>E</a:t>
            </a:r>
            <a:r>
              <a:rPr lang="en-US" sz="1800" smtClean="0">
                <a:latin typeface="Rockwell" pitchFamily="18" charset="0"/>
              </a:rPr>
              <a:t>mitting </a:t>
            </a:r>
            <a:r>
              <a:rPr lang="en-US" sz="1800" b="1" smtClean="0">
                <a:latin typeface="Rockwell" pitchFamily="18" charset="0"/>
              </a:rPr>
              <a:t>D</a:t>
            </a:r>
            <a:r>
              <a:rPr lang="en-US" sz="1800" smtClean="0">
                <a:latin typeface="Rockwell" pitchFamily="18" charset="0"/>
              </a:rPr>
              <a:t>iode.</a:t>
            </a:r>
          </a:p>
          <a:p>
            <a:pPr lvl="1" eaLnBrk="1" hangingPunct="1">
              <a:buFontTx/>
              <a:buNone/>
            </a:pPr>
            <a:endParaRPr lang="en-US" sz="1800" smtClean="0">
              <a:latin typeface="Rockwell" pitchFamily="18" charset="0"/>
            </a:endParaRPr>
          </a:p>
        </p:txBody>
      </p:sp>
      <p:pic>
        <p:nvPicPr>
          <p:cNvPr id="1020932" name="Picture 4" descr="Q p147a1"/>
          <p:cNvPicPr>
            <a:picLocks noChangeAspect="1" noChangeArrowheads="1"/>
          </p:cNvPicPr>
          <p:nvPr/>
        </p:nvPicPr>
        <p:blipFill>
          <a:blip r:embed="rId2" cstate="print"/>
          <a:srcRect/>
          <a:stretch>
            <a:fillRect/>
          </a:stretch>
        </p:blipFill>
        <p:spPr bwMode="auto">
          <a:xfrm>
            <a:off x="577850" y="4311650"/>
            <a:ext cx="3841750" cy="1470025"/>
          </a:xfrm>
          <a:prstGeom prst="rect">
            <a:avLst/>
          </a:prstGeom>
          <a:noFill/>
          <a:ln w="9525">
            <a:noFill/>
            <a:miter lim="800000"/>
            <a:headEnd/>
            <a:tailEnd/>
          </a:ln>
        </p:spPr>
      </p:pic>
      <p:pic>
        <p:nvPicPr>
          <p:cNvPr id="1020933" name="Picture 5" descr="Q p147a3"/>
          <p:cNvPicPr>
            <a:picLocks noChangeAspect="1" noChangeArrowheads="1"/>
          </p:cNvPicPr>
          <p:nvPr/>
        </p:nvPicPr>
        <p:blipFill>
          <a:blip r:embed="rId3" cstate="print"/>
          <a:srcRect/>
          <a:stretch>
            <a:fillRect/>
          </a:stretch>
        </p:blipFill>
        <p:spPr bwMode="auto">
          <a:xfrm>
            <a:off x="4648200" y="4351338"/>
            <a:ext cx="3841750" cy="1460500"/>
          </a:xfrm>
          <a:prstGeom prst="rect">
            <a:avLst/>
          </a:prstGeom>
          <a:noFill/>
          <a:ln w="9525">
            <a:noFill/>
            <a:miter lim="800000"/>
            <a:headEnd/>
            <a:tailEnd/>
          </a:ln>
        </p:spPr>
      </p:pic>
      <p:pic>
        <p:nvPicPr>
          <p:cNvPr id="1488903" name="Picture 7" descr="Diodes"/>
          <p:cNvPicPr>
            <a:picLocks noChangeAspect="1" noChangeArrowheads="1"/>
          </p:cNvPicPr>
          <p:nvPr/>
        </p:nvPicPr>
        <p:blipFill>
          <a:blip r:embed="rId4" cstate="print"/>
          <a:srcRect/>
          <a:stretch>
            <a:fillRect/>
          </a:stretch>
        </p:blipFill>
        <p:spPr bwMode="auto">
          <a:xfrm>
            <a:off x="4225925" y="3082925"/>
            <a:ext cx="1574800" cy="438150"/>
          </a:xfrm>
          <a:prstGeom prst="rect">
            <a:avLst/>
          </a:prstGeom>
          <a:noFill/>
          <a:ln w="9525">
            <a:noFill/>
            <a:miter lim="800000"/>
            <a:headEnd/>
            <a:tailEnd/>
          </a:ln>
        </p:spPr>
      </p:pic>
      <p:sp>
        <p:nvSpPr>
          <p:cNvPr id="1488904" name="Line 8"/>
          <p:cNvSpPr>
            <a:spLocks noChangeShapeType="1"/>
          </p:cNvSpPr>
          <p:nvPr/>
        </p:nvSpPr>
        <p:spPr bwMode="auto">
          <a:xfrm flipH="1">
            <a:off x="5148263" y="2852738"/>
            <a:ext cx="3033712" cy="461962"/>
          </a:xfrm>
          <a:prstGeom prst="line">
            <a:avLst/>
          </a:prstGeom>
          <a:noFill/>
          <a:ln w="38100" cap="sq">
            <a:solidFill>
              <a:srgbClr val="FF0000"/>
            </a:solidFill>
            <a:round/>
            <a:headEnd type="none" w="sm" len="sm"/>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75875">
                                            <p:txEl>
                                              <p:pRg st="0" end="0"/>
                                            </p:txEl>
                                          </p:spTgt>
                                        </p:tgtEl>
                                        <p:attrNameLst>
                                          <p:attrName>style.visibility</p:attrName>
                                        </p:attrNameLst>
                                      </p:cBhvr>
                                      <p:to>
                                        <p:strVal val="visible"/>
                                      </p:to>
                                    </p:set>
                                    <p:animEffect transition="in" filter="wipe(up)">
                                      <p:cBhvr>
                                        <p:cTn id="7" dur="500"/>
                                        <p:tgtEl>
                                          <p:spTgt spid="975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75875">
                                            <p:txEl>
                                              <p:pRg st="3" end="3"/>
                                            </p:txEl>
                                          </p:spTgt>
                                        </p:tgtEl>
                                        <p:attrNameLst>
                                          <p:attrName>style.visibility</p:attrName>
                                        </p:attrNameLst>
                                      </p:cBhvr>
                                      <p:to>
                                        <p:strVal val="visible"/>
                                      </p:to>
                                    </p:set>
                                    <p:animEffect transition="in" filter="wipe(left)">
                                      <p:cBhvr>
                                        <p:cTn id="12" dur="500"/>
                                        <p:tgtEl>
                                          <p:spTgt spid="97587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488903"/>
                                        </p:tgtEl>
                                        <p:attrNameLst>
                                          <p:attrName>style.visibility</p:attrName>
                                        </p:attrNameLst>
                                      </p:cBhvr>
                                      <p:to>
                                        <p:strVal val="visible"/>
                                      </p:to>
                                    </p:set>
                                    <p:animEffect transition="in" filter="wipe(right)">
                                      <p:cBhvr>
                                        <p:cTn id="17" dur="500"/>
                                        <p:tgtEl>
                                          <p:spTgt spid="1488903"/>
                                        </p:tgtEl>
                                      </p:cBhvr>
                                    </p:animEffect>
                                  </p:childTnLst>
                                </p:cTn>
                              </p:par>
                            </p:childTnLst>
                          </p:cTn>
                        </p:par>
                        <p:par>
                          <p:cTn id="18" fill="hold" nodeType="afterGroup">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1488904"/>
                                        </p:tgtEl>
                                        <p:attrNameLst>
                                          <p:attrName>style.visibility</p:attrName>
                                        </p:attrNameLst>
                                      </p:cBhvr>
                                      <p:to>
                                        <p:strVal val="visible"/>
                                      </p:to>
                                    </p:set>
                                    <p:animEffect transition="in" filter="wipe(right)">
                                      <p:cBhvr>
                                        <p:cTn id="21" dur="500"/>
                                        <p:tgtEl>
                                          <p:spTgt spid="148890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975875">
                                            <p:txEl>
                                              <p:pRg st="7" end="7"/>
                                            </p:txEl>
                                          </p:spTgt>
                                        </p:tgtEl>
                                        <p:attrNameLst>
                                          <p:attrName>style.visibility</p:attrName>
                                        </p:attrNameLst>
                                      </p:cBhvr>
                                      <p:to>
                                        <p:strVal val="visible"/>
                                      </p:to>
                                    </p:set>
                                    <p:animEffect transition="in" filter="wipe(left)">
                                      <p:cBhvr>
                                        <p:cTn id="26" dur="500"/>
                                        <p:tgtEl>
                                          <p:spTgt spid="975875">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020932"/>
                                        </p:tgtEl>
                                        <p:attrNameLst>
                                          <p:attrName>style.visibility</p:attrName>
                                        </p:attrNameLst>
                                      </p:cBhvr>
                                      <p:to>
                                        <p:strVal val="visible"/>
                                      </p:to>
                                    </p:set>
                                    <p:animEffect transition="in" filter="wipe(down)">
                                      <p:cBhvr>
                                        <p:cTn id="31" dur="500"/>
                                        <p:tgtEl>
                                          <p:spTgt spid="1020932"/>
                                        </p:tgtEl>
                                      </p:cBhvr>
                                    </p:animEffect>
                                  </p:childTnLst>
                                </p:cTn>
                              </p:par>
                              <p:par>
                                <p:cTn id="32" presetID="22" presetClass="entr" presetSubtype="4" fill="hold" nodeType="withEffect">
                                  <p:stCondLst>
                                    <p:cond delay="0"/>
                                  </p:stCondLst>
                                  <p:childTnLst>
                                    <p:set>
                                      <p:cBhvr>
                                        <p:cTn id="33" dur="1" fill="hold">
                                          <p:stCondLst>
                                            <p:cond delay="0"/>
                                          </p:stCondLst>
                                        </p:cTn>
                                        <p:tgtEl>
                                          <p:spTgt spid="1020933"/>
                                        </p:tgtEl>
                                        <p:attrNameLst>
                                          <p:attrName>style.visibility</p:attrName>
                                        </p:attrNameLst>
                                      </p:cBhvr>
                                      <p:to>
                                        <p:strVal val="visible"/>
                                      </p:to>
                                    </p:set>
                                    <p:animEffect transition="in" filter="wipe(down)">
                                      <p:cBhvr>
                                        <p:cTn id="34" dur="500"/>
                                        <p:tgtEl>
                                          <p:spTgt spid="1020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8904"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Number Placeholder 5"/>
          <p:cNvSpPr>
            <a:spLocks noGrp="1"/>
          </p:cNvSpPr>
          <p:nvPr>
            <p:ph type="sldNum" sz="quarter" idx="12"/>
          </p:nvPr>
        </p:nvSpPr>
        <p:spPr>
          <a:noFill/>
          <a:ln>
            <a:miter lim="800000"/>
            <a:headEnd/>
            <a:tailEnd/>
          </a:ln>
        </p:spPr>
        <p:txBody>
          <a:bodyPr/>
          <a:lstStyle/>
          <a:p>
            <a:fld id="{FE442E14-A88E-453A-B14E-9AFF8738834B}" type="slidenum">
              <a:rPr lang="en-US"/>
              <a:pPr/>
              <a:t>325</a:t>
            </a:fld>
            <a:endParaRPr lang="en-US"/>
          </a:p>
        </p:txBody>
      </p:sp>
      <p:sp>
        <p:nvSpPr>
          <p:cNvPr id="334851" name="Rectangle 2"/>
          <p:cNvSpPr>
            <a:spLocks noGrp="1" noChangeArrowheads="1"/>
          </p:cNvSpPr>
          <p:nvPr>
            <p:ph type="title"/>
          </p:nvPr>
        </p:nvSpPr>
        <p:spPr>
          <a:xfrm>
            <a:off x="231775" y="471488"/>
            <a:ext cx="8912225" cy="614362"/>
          </a:xfrm>
        </p:spPr>
        <p:txBody>
          <a:bodyPr/>
          <a:lstStyle/>
          <a:p>
            <a:pPr eaLnBrk="1" hangingPunct="1"/>
            <a:r>
              <a:rPr lang="en-US" sz="2400" b="1" smtClean="0">
                <a:latin typeface="Rockwell" pitchFamily="18" charset="0"/>
              </a:rPr>
              <a:t>T6B:</a:t>
            </a:r>
            <a:r>
              <a:rPr lang="en-US" sz="2200" b="1" smtClean="0">
                <a:latin typeface="Rockwell" pitchFamily="18" charset="0"/>
              </a:rPr>
              <a:t>	</a:t>
            </a:r>
            <a:r>
              <a:rPr lang="en-US" sz="1800" b="1" smtClean="0"/>
              <a:t>Semiconductors; basic principles of diodes and transistors</a:t>
            </a:r>
          </a:p>
        </p:txBody>
      </p:sp>
      <p:sp>
        <p:nvSpPr>
          <p:cNvPr id="1489923" name="Rectangle 3"/>
          <p:cNvSpPr>
            <a:spLocks noGrp="1" noChangeArrowheads="1"/>
          </p:cNvSpPr>
          <p:nvPr>
            <p:ph type="body" idx="1"/>
          </p:nvPr>
        </p:nvSpPr>
        <p:spPr>
          <a:xfrm>
            <a:off x="0" y="1470025"/>
            <a:ext cx="8642350" cy="4962525"/>
          </a:xfrm>
        </p:spPr>
        <p:txBody>
          <a:bodyPr/>
          <a:lstStyle/>
          <a:p>
            <a:pPr lvl="1" eaLnBrk="1" hangingPunct="1"/>
            <a:r>
              <a:rPr lang="en-US" sz="1200" smtClean="0">
                <a:latin typeface="Rockwell" pitchFamily="18" charset="0"/>
              </a:rPr>
              <a:t>T6B8</a:t>
            </a:r>
            <a:r>
              <a:rPr lang="en-US" sz="1800" smtClean="0">
                <a:latin typeface="Rockwell" pitchFamily="18" charset="0"/>
              </a:rPr>
              <a:t>  </a:t>
            </a:r>
            <a:r>
              <a:rPr lang="en-US" sz="2000" smtClean="0">
                <a:latin typeface="Rockwell" pitchFamily="18" charset="0"/>
              </a:rPr>
              <a:t>The abbreviation "FET" stands for </a:t>
            </a:r>
            <a:r>
              <a:rPr lang="en-US" sz="2000" b="1" smtClean="0">
                <a:latin typeface="Rockwell" pitchFamily="18" charset="0"/>
              </a:rPr>
              <a:t>F</a:t>
            </a:r>
            <a:r>
              <a:rPr lang="en-US" sz="2000" smtClean="0">
                <a:latin typeface="Rockwell" pitchFamily="18" charset="0"/>
              </a:rPr>
              <a:t>ield </a:t>
            </a:r>
            <a:r>
              <a:rPr lang="en-US" sz="2000" b="1" smtClean="0">
                <a:latin typeface="Rockwell" pitchFamily="18" charset="0"/>
              </a:rPr>
              <a:t>E</a:t>
            </a:r>
            <a:r>
              <a:rPr lang="en-US" sz="2000" smtClean="0">
                <a:latin typeface="Rockwell" pitchFamily="18" charset="0"/>
              </a:rPr>
              <a:t>ffect </a:t>
            </a:r>
            <a:r>
              <a:rPr lang="en-US" sz="2000" b="1" smtClean="0">
                <a:latin typeface="Rockwell" pitchFamily="18" charset="0"/>
              </a:rPr>
              <a:t>T</a:t>
            </a:r>
            <a:r>
              <a:rPr lang="en-US" sz="2000" smtClean="0">
                <a:latin typeface="Rockwell" pitchFamily="18" charset="0"/>
              </a:rPr>
              <a:t>ransistor.</a:t>
            </a:r>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8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T6B9</a:t>
            </a:r>
            <a:r>
              <a:rPr lang="en-US" sz="2000" smtClean="0">
                <a:latin typeface="Rockwell" pitchFamily="18" charset="0"/>
              </a:rPr>
              <a:t>  Anode and cathode are the names of the two electrodes of a diode.</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pic>
        <p:nvPicPr>
          <p:cNvPr id="976900" name="Picture 4" descr="Q p135fet"/>
          <p:cNvPicPr>
            <a:picLocks noChangeAspect="1" noChangeArrowheads="1"/>
          </p:cNvPicPr>
          <p:nvPr/>
        </p:nvPicPr>
        <p:blipFill>
          <a:blip r:embed="rId2" cstate="print"/>
          <a:srcRect/>
          <a:stretch>
            <a:fillRect/>
          </a:stretch>
        </p:blipFill>
        <p:spPr bwMode="auto">
          <a:xfrm>
            <a:off x="2036763" y="1892300"/>
            <a:ext cx="4608512" cy="1804988"/>
          </a:xfrm>
          <a:prstGeom prst="rect">
            <a:avLst/>
          </a:prstGeom>
          <a:noFill/>
          <a:ln w="9525">
            <a:noFill/>
            <a:miter lim="800000"/>
            <a:headEnd/>
            <a:tailEnd/>
          </a:ln>
        </p:spPr>
      </p:pic>
      <p:pic>
        <p:nvPicPr>
          <p:cNvPr id="967684" name="Picture 4" descr="Q p129b1"/>
          <p:cNvPicPr>
            <a:picLocks noChangeAspect="1" noChangeArrowheads="1"/>
          </p:cNvPicPr>
          <p:nvPr/>
        </p:nvPicPr>
        <p:blipFill>
          <a:blip r:embed="rId3" cstate="print"/>
          <a:srcRect/>
          <a:stretch>
            <a:fillRect/>
          </a:stretch>
        </p:blipFill>
        <p:spPr bwMode="auto">
          <a:xfrm>
            <a:off x="1768475" y="4465638"/>
            <a:ext cx="2765425" cy="1800225"/>
          </a:xfrm>
          <a:prstGeom prst="rect">
            <a:avLst/>
          </a:prstGeom>
          <a:noFill/>
          <a:ln w="9525">
            <a:noFill/>
            <a:miter lim="800000"/>
            <a:headEnd/>
            <a:tailEnd/>
          </a:ln>
        </p:spPr>
      </p:pic>
      <p:pic>
        <p:nvPicPr>
          <p:cNvPr id="967685" name="Picture 5" descr="Q p129b2"/>
          <p:cNvPicPr>
            <a:picLocks noChangeAspect="1" noChangeArrowheads="1"/>
          </p:cNvPicPr>
          <p:nvPr/>
        </p:nvPicPr>
        <p:blipFill>
          <a:blip r:embed="rId4" cstate="print"/>
          <a:srcRect/>
          <a:stretch>
            <a:fillRect/>
          </a:stretch>
        </p:blipFill>
        <p:spPr bwMode="auto">
          <a:xfrm>
            <a:off x="5032375" y="4465638"/>
            <a:ext cx="2841625" cy="1804987"/>
          </a:xfrm>
          <a:prstGeom prst="rect">
            <a:avLst/>
          </a:prstGeom>
          <a:noFill/>
          <a:ln w="9525">
            <a:noFill/>
            <a:miter lim="800000"/>
            <a:headEnd/>
            <a:tailEnd/>
          </a:ln>
        </p:spPr>
      </p:pic>
      <p:sp>
        <p:nvSpPr>
          <p:cNvPr id="967686" name="Text Box 6"/>
          <p:cNvSpPr txBox="1">
            <a:spLocks noChangeArrowheads="1"/>
          </p:cNvSpPr>
          <p:nvPr/>
        </p:nvSpPr>
        <p:spPr bwMode="auto">
          <a:xfrm>
            <a:off x="2036763" y="6348413"/>
            <a:ext cx="2227262"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Semiconductor Diode</a:t>
            </a:r>
          </a:p>
        </p:txBody>
      </p:sp>
      <p:sp>
        <p:nvSpPr>
          <p:cNvPr id="967687" name="Text Box 7"/>
          <p:cNvSpPr txBox="1">
            <a:spLocks noChangeArrowheads="1"/>
          </p:cNvSpPr>
          <p:nvPr/>
        </p:nvSpPr>
        <p:spPr bwMode="auto">
          <a:xfrm>
            <a:off x="5570538" y="6308725"/>
            <a:ext cx="1420812"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Zener Diode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89923">
                                            <p:txEl>
                                              <p:pRg st="0" end="0"/>
                                            </p:txEl>
                                          </p:spTgt>
                                        </p:tgtEl>
                                        <p:attrNameLst>
                                          <p:attrName>style.visibility</p:attrName>
                                        </p:attrNameLst>
                                      </p:cBhvr>
                                      <p:to>
                                        <p:strVal val="visible"/>
                                      </p:to>
                                    </p:set>
                                    <p:animEffect transition="in" filter="wipe(up)">
                                      <p:cBhvr>
                                        <p:cTn id="7" dur="500"/>
                                        <p:tgtEl>
                                          <p:spTgt spid="1489923">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76900"/>
                                        </p:tgtEl>
                                        <p:attrNameLst>
                                          <p:attrName>style.visibility</p:attrName>
                                        </p:attrNameLst>
                                      </p:cBhvr>
                                      <p:to>
                                        <p:strVal val="visible"/>
                                      </p:to>
                                    </p:set>
                                    <p:animEffect transition="in" filter="wipe(left)">
                                      <p:cBhvr>
                                        <p:cTn id="11" dur="1000"/>
                                        <p:tgtEl>
                                          <p:spTgt spid="97690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489923">
                                            <p:txEl>
                                              <p:pRg st="15" end="15"/>
                                            </p:txEl>
                                          </p:spTgt>
                                        </p:tgtEl>
                                        <p:attrNameLst>
                                          <p:attrName>style.visibility</p:attrName>
                                        </p:attrNameLst>
                                      </p:cBhvr>
                                      <p:to>
                                        <p:strVal val="visible"/>
                                      </p:to>
                                    </p:set>
                                    <p:animEffect transition="in" filter="wipe(left)">
                                      <p:cBhvr>
                                        <p:cTn id="16" dur="500"/>
                                        <p:tgtEl>
                                          <p:spTgt spid="1489923">
                                            <p:txEl>
                                              <p:pRg st="15" end="1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967684"/>
                                        </p:tgtEl>
                                        <p:attrNameLst>
                                          <p:attrName>style.visibility</p:attrName>
                                        </p:attrNameLst>
                                      </p:cBhvr>
                                      <p:to>
                                        <p:strVal val="visible"/>
                                      </p:to>
                                    </p:set>
                                    <p:anim calcmode="lin" valueType="num">
                                      <p:cBhvr additive="base">
                                        <p:cTn id="21" dur="500" fill="hold"/>
                                        <p:tgtEl>
                                          <p:spTgt spid="967684"/>
                                        </p:tgtEl>
                                        <p:attrNameLst>
                                          <p:attrName>ppt_x</p:attrName>
                                        </p:attrNameLst>
                                      </p:cBhvr>
                                      <p:tavLst>
                                        <p:tav tm="0">
                                          <p:val>
                                            <p:strVal val="0-#ppt_w/2"/>
                                          </p:val>
                                        </p:tav>
                                        <p:tav tm="100000">
                                          <p:val>
                                            <p:strVal val="#ppt_x"/>
                                          </p:val>
                                        </p:tav>
                                      </p:tavLst>
                                    </p:anim>
                                    <p:anim calcmode="lin" valueType="num">
                                      <p:cBhvr additive="base">
                                        <p:cTn id="22" dur="500" fill="hold"/>
                                        <p:tgtEl>
                                          <p:spTgt spid="96768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67685"/>
                                        </p:tgtEl>
                                        <p:attrNameLst>
                                          <p:attrName>style.visibility</p:attrName>
                                        </p:attrNameLst>
                                      </p:cBhvr>
                                      <p:to>
                                        <p:strVal val="visible"/>
                                      </p:to>
                                    </p:set>
                                    <p:anim calcmode="lin" valueType="num">
                                      <p:cBhvr additive="base">
                                        <p:cTn id="25" dur="500" fill="hold"/>
                                        <p:tgtEl>
                                          <p:spTgt spid="967685"/>
                                        </p:tgtEl>
                                        <p:attrNameLst>
                                          <p:attrName>ppt_x</p:attrName>
                                        </p:attrNameLst>
                                      </p:cBhvr>
                                      <p:tavLst>
                                        <p:tav tm="0">
                                          <p:val>
                                            <p:strVal val="1+#ppt_w/2"/>
                                          </p:val>
                                        </p:tav>
                                        <p:tav tm="100000">
                                          <p:val>
                                            <p:strVal val="#ppt_x"/>
                                          </p:val>
                                        </p:tav>
                                      </p:tavLst>
                                    </p:anim>
                                    <p:anim calcmode="lin" valueType="num">
                                      <p:cBhvr additive="base">
                                        <p:cTn id="26" dur="500" fill="hold"/>
                                        <p:tgtEl>
                                          <p:spTgt spid="96768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967686"/>
                                        </p:tgtEl>
                                        <p:attrNameLst>
                                          <p:attrName>style.visibility</p:attrName>
                                        </p:attrNameLst>
                                      </p:cBhvr>
                                      <p:to>
                                        <p:strVal val="visible"/>
                                      </p:to>
                                    </p:set>
                                    <p:anim calcmode="lin" valueType="num">
                                      <p:cBhvr additive="base">
                                        <p:cTn id="30" dur="1000" fill="hold"/>
                                        <p:tgtEl>
                                          <p:spTgt spid="967686"/>
                                        </p:tgtEl>
                                        <p:attrNameLst>
                                          <p:attrName>ppt_x</p:attrName>
                                        </p:attrNameLst>
                                      </p:cBhvr>
                                      <p:tavLst>
                                        <p:tav tm="0">
                                          <p:val>
                                            <p:strVal val="#ppt_x"/>
                                          </p:val>
                                        </p:tav>
                                        <p:tav tm="100000">
                                          <p:val>
                                            <p:strVal val="#ppt_x"/>
                                          </p:val>
                                        </p:tav>
                                      </p:tavLst>
                                    </p:anim>
                                    <p:anim calcmode="lin" valueType="num">
                                      <p:cBhvr additive="base">
                                        <p:cTn id="31" dur="1000" fill="hold"/>
                                        <p:tgtEl>
                                          <p:spTgt spid="96768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67687"/>
                                        </p:tgtEl>
                                        <p:attrNameLst>
                                          <p:attrName>style.visibility</p:attrName>
                                        </p:attrNameLst>
                                      </p:cBhvr>
                                      <p:to>
                                        <p:strVal val="visible"/>
                                      </p:to>
                                    </p:set>
                                    <p:anim calcmode="lin" valueType="num">
                                      <p:cBhvr additive="base">
                                        <p:cTn id="34" dur="1000" fill="hold"/>
                                        <p:tgtEl>
                                          <p:spTgt spid="967687"/>
                                        </p:tgtEl>
                                        <p:attrNameLst>
                                          <p:attrName>ppt_x</p:attrName>
                                        </p:attrNameLst>
                                      </p:cBhvr>
                                      <p:tavLst>
                                        <p:tav tm="0">
                                          <p:val>
                                            <p:strVal val="#ppt_x"/>
                                          </p:val>
                                        </p:tav>
                                        <p:tav tm="100000">
                                          <p:val>
                                            <p:strVal val="#ppt_x"/>
                                          </p:val>
                                        </p:tav>
                                      </p:tavLst>
                                    </p:anim>
                                    <p:anim calcmode="lin" valueType="num">
                                      <p:cBhvr additive="base">
                                        <p:cTn id="35" dur="1000" fill="hold"/>
                                        <p:tgtEl>
                                          <p:spTgt spid="9676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6" grpId="0"/>
      <p:bldP spid="967687" grpId="0"/>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Number Placeholder 5"/>
          <p:cNvSpPr>
            <a:spLocks noGrp="1"/>
          </p:cNvSpPr>
          <p:nvPr>
            <p:ph type="sldNum" sz="quarter" idx="12"/>
          </p:nvPr>
        </p:nvSpPr>
        <p:spPr>
          <a:noFill/>
          <a:ln>
            <a:miter lim="800000"/>
            <a:headEnd/>
            <a:tailEnd/>
          </a:ln>
        </p:spPr>
        <p:txBody>
          <a:bodyPr/>
          <a:lstStyle/>
          <a:p>
            <a:fld id="{D9C9EB03-6AE4-49A1-85D1-0CB0517F47DE}" type="slidenum">
              <a:rPr lang="en-US"/>
              <a:pPr/>
              <a:t>326</a:t>
            </a:fld>
            <a:endParaRPr lang="en-US"/>
          </a:p>
        </p:txBody>
      </p:sp>
      <p:sp>
        <p:nvSpPr>
          <p:cNvPr id="335875" name="Rectangle 2"/>
          <p:cNvSpPr>
            <a:spLocks noGrp="1" noChangeArrowheads="1"/>
          </p:cNvSpPr>
          <p:nvPr>
            <p:ph type="title"/>
          </p:nvPr>
        </p:nvSpPr>
        <p:spPr>
          <a:xfrm>
            <a:off x="231775" y="471488"/>
            <a:ext cx="8912225" cy="614362"/>
          </a:xfrm>
        </p:spPr>
        <p:txBody>
          <a:bodyPr/>
          <a:lstStyle/>
          <a:p>
            <a:pPr eaLnBrk="1" hangingPunct="1"/>
            <a:r>
              <a:rPr lang="en-US" sz="2400" b="1" smtClean="0">
                <a:latin typeface="Rockwell" pitchFamily="18" charset="0"/>
              </a:rPr>
              <a:t>T6B:</a:t>
            </a:r>
            <a:r>
              <a:rPr lang="en-US" sz="2200" b="1" smtClean="0">
                <a:latin typeface="Rockwell" pitchFamily="18" charset="0"/>
              </a:rPr>
              <a:t>	</a:t>
            </a:r>
            <a:r>
              <a:rPr lang="en-US" sz="1800" b="1" smtClean="0"/>
              <a:t>Semiconductors; basic principles of diodes and transistors</a:t>
            </a:r>
          </a:p>
        </p:txBody>
      </p:sp>
      <p:sp>
        <p:nvSpPr>
          <p:cNvPr id="1490947" name="Rectangle 3"/>
          <p:cNvSpPr>
            <a:spLocks noGrp="1" noChangeArrowheads="1"/>
          </p:cNvSpPr>
          <p:nvPr>
            <p:ph type="body" idx="1"/>
          </p:nvPr>
        </p:nvSpPr>
        <p:spPr>
          <a:xfrm>
            <a:off x="155575" y="1431925"/>
            <a:ext cx="8642350" cy="5426075"/>
          </a:xfrm>
        </p:spPr>
        <p:txBody>
          <a:bodyPr/>
          <a:lstStyle/>
          <a:p>
            <a:pPr lvl="1" eaLnBrk="1" hangingPunct="1"/>
            <a:r>
              <a:rPr lang="en-US" sz="1200" smtClean="0">
                <a:latin typeface="Rockwell" pitchFamily="18" charset="0"/>
              </a:rPr>
              <a:t>T6B10 </a:t>
            </a:r>
            <a:r>
              <a:rPr lang="en-US" sz="2000" smtClean="0">
                <a:latin typeface="Rockwell" pitchFamily="18" charset="0"/>
              </a:rPr>
              <a:t> The bipolar transistor semiconductor component has an emitter electrode.</a:t>
            </a:r>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2000" smtClean="0">
              <a:latin typeface="Rockwell" pitchFamily="18" charset="0"/>
            </a:endParaRPr>
          </a:p>
          <a:p>
            <a:pPr lvl="1" eaLnBrk="1" hangingPunct="1"/>
            <a:r>
              <a:rPr lang="en-US" sz="1200" smtClean="0">
                <a:latin typeface="Rockwell" pitchFamily="18" charset="0"/>
              </a:rPr>
              <a:t>T6B11 </a:t>
            </a:r>
            <a:r>
              <a:rPr lang="en-US" sz="1800" smtClean="0">
                <a:latin typeface="Rockwell" pitchFamily="18" charset="0"/>
              </a:rPr>
              <a:t> </a:t>
            </a:r>
            <a:r>
              <a:rPr lang="en-US" sz="2000" smtClean="0">
                <a:latin typeface="Rockwell" pitchFamily="18" charset="0"/>
              </a:rPr>
              <a:t>The field effect transistor semiconductor component has a gate electrode.</a:t>
            </a:r>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r>
              <a:rPr lang="en-US" sz="1200" smtClean="0">
                <a:latin typeface="Rockwell" pitchFamily="18" charset="0"/>
              </a:rPr>
              <a:t>T6B12 </a:t>
            </a:r>
            <a:r>
              <a:rPr lang="en-US" sz="2000" smtClean="0">
                <a:latin typeface="Rockwell" pitchFamily="18" charset="0"/>
              </a:rPr>
              <a:t> Gain is the term that describes a transistor's ability to amplify a signal.</a:t>
            </a:r>
          </a:p>
          <a:p>
            <a:pPr lvl="1" eaLnBrk="1" hangingPunct="1"/>
            <a:endParaRPr lang="en-US" sz="2000" smtClean="0">
              <a:latin typeface="Rockwell" pitchFamily="18" charset="0"/>
            </a:endParaRPr>
          </a:p>
        </p:txBody>
      </p:sp>
      <p:pic>
        <p:nvPicPr>
          <p:cNvPr id="975876" name="Picture 4" descr="Q p134t"/>
          <p:cNvPicPr>
            <a:picLocks noChangeAspect="1" noChangeArrowheads="1"/>
          </p:cNvPicPr>
          <p:nvPr/>
        </p:nvPicPr>
        <p:blipFill>
          <a:blip r:embed="rId2" cstate="print"/>
          <a:srcRect/>
          <a:stretch>
            <a:fillRect/>
          </a:stretch>
        </p:blipFill>
        <p:spPr bwMode="auto">
          <a:xfrm>
            <a:off x="3381375" y="1930400"/>
            <a:ext cx="2814638" cy="2668588"/>
          </a:xfrm>
          <a:prstGeom prst="rect">
            <a:avLst/>
          </a:prstGeom>
          <a:noFill/>
          <a:ln w="9525">
            <a:noFill/>
            <a:miter lim="800000"/>
            <a:headEnd/>
            <a:tailEnd/>
          </a:ln>
        </p:spPr>
      </p:pic>
      <p:sp>
        <p:nvSpPr>
          <p:cNvPr id="975878" name="Line 6"/>
          <p:cNvSpPr>
            <a:spLocks noChangeShapeType="1"/>
          </p:cNvSpPr>
          <p:nvPr/>
        </p:nvSpPr>
        <p:spPr bwMode="auto">
          <a:xfrm flipV="1">
            <a:off x="2767013" y="2928938"/>
            <a:ext cx="1114425" cy="384175"/>
          </a:xfrm>
          <a:prstGeom prst="line">
            <a:avLst/>
          </a:prstGeom>
          <a:noFill/>
          <a:ln w="44450" cap="sq">
            <a:solidFill>
              <a:srgbClr val="FF0000"/>
            </a:solidFill>
            <a:round/>
            <a:headEnd type="none" w="sm" len="sm"/>
            <a:tailEnd type="triangle" w="sm" len="sm"/>
          </a:ln>
        </p:spPr>
        <p:txBody>
          <a:bodyPr wrap="none"/>
          <a:lstStyle/>
          <a:p>
            <a:endParaRPr lang="en-US"/>
          </a:p>
        </p:txBody>
      </p:sp>
      <p:sp>
        <p:nvSpPr>
          <p:cNvPr id="975881" name="Line 9"/>
          <p:cNvSpPr>
            <a:spLocks noChangeShapeType="1"/>
          </p:cNvSpPr>
          <p:nvPr/>
        </p:nvSpPr>
        <p:spPr bwMode="auto">
          <a:xfrm>
            <a:off x="2767013" y="3352800"/>
            <a:ext cx="0" cy="306388"/>
          </a:xfrm>
          <a:prstGeom prst="line">
            <a:avLst/>
          </a:prstGeom>
          <a:noFill/>
          <a:ln w="38100" cap="sq">
            <a:solidFill>
              <a:srgbClr val="FF0000"/>
            </a:solidFill>
            <a:round/>
            <a:headEnd type="none" w="sm" len="sm"/>
            <a:tailEnd type="none" w="sm" len="sm"/>
          </a:ln>
        </p:spPr>
        <p:txBody>
          <a:bodyPr wrap="none"/>
          <a:lstStyle/>
          <a:p>
            <a:endParaRPr lang="en-US"/>
          </a:p>
        </p:txBody>
      </p:sp>
      <p:sp>
        <p:nvSpPr>
          <p:cNvPr id="975880" name="Line 8"/>
          <p:cNvSpPr>
            <a:spLocks noChangeShapeType="1"/>
          </p:cNvSpPr>
          <p:nvPr/>
        </p:nvSpPr>
        <p:spPr bwMode="auto">
          <a:xfrm flipH="1" flipV="1">
            <a:off x="2805113" y="4043363"/>
            <a:ext cx="77787" cy="346075"/>
          </a:xfrm>
          <a:prstGeom prst="line">
            <a:avLst/>
          </a:prstGeom>
          <a:noFill/>
          <a:ln w="38100" cap="sq">
            <a:solidFill>
              <a:srgbClr val="FF0000"/>
            </a:solidFill>
            <a:round/>
            <a:headEnd type="none" w="sm" len="sm"/>
            <a:tailEnd type="none" w="sm" len="sm"/>
          </a:ln>
        </p:spPr>
        <p:txBody>
          <a:bodyPr wrap="none"/>
          <a:lstStyle/>
          <a:p>
            <a:endParaRPr lang="en-US"/>
          </a:p>
        </p:txBody>
      </p:sp>
      <p:sp>
        <p:nvSpPr>
          <p:cNvPr id="975877" name="Line 5"/>
          <p:cNvSpPr>
            <a:spLocks noChangeShapeType="1"/>
          </p:cNvSpPr>
          <p:nvPr/>
        </p:nvSpPr>
        <p:spPr bwMode="auto">
          <a:xfrm flipV="1">
            <a:off x="2921000" y="3967163"/>
            <a:ext cx="998538" cy="422275"/>
          </a:xfrm>
          <a:prstGeom prst="line">
            <a:avLst/>
          </a:prstGeom>
          <a:noFill/>
          <a:ln w="44450" cap="sq">
            <a:solidFill>
              <a:srgbClr val="FF0000"/>
            </a:solidFill>
            <a:round/>
            <a:headEnd type="none" w="sm" len="sm"/>
            <a:tailEnd type="triangle" w="med" len="med"/>
          </a:ln>
        </p:spPr>
        <p:txBody>
          <a:bodyPr wrap="none"/>
          <a:lstStyle/>
          <a:p>
            <a:endParaRPr lang="en-US"/>
          </a:p>
        </p:txBody>
      </p:sp>
      <p:sp>
        <p:nvSpPr>
          <p:cNvPr id="975879" name="Text Box 7"/>
          <p:cNvSpPr txBox="1">
            <a:spLocks noChangeArrowheads="1"/>
          </p:cNvSpPr>
          <p:nvPr/>
        </p:nvSpPr>
        <p:spPr bwMode="auto">
          <a:xfrm>
            <a:off x="2036763" y="3582988"/>
            <a:ext cx="922337"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sz="1200">
                <a:solidFill>
                  <a:srgbClr val="FF0000"/>
                </a:solidFill>
                <a:latin typeface="Rockwell" pitchFamily="18" charset="0"/>
              </a:rPr>
              <a:t>Emitter Electrode</a:t>
            </a:r>
          </a:p>
        </p:txBody>
      </p:sp>
      <p:sp>
        <p:nvSpPr>
          <p:cNvPr id="1490954" name="Line 10"/>
          <p:cNvSpPr>
            <a:spLocks noChangeShapeType="1"/>
          </p:cNvSpPr>
          <p:nvPr/>
        </p:nvSpPr>
        <p:spPr bwMode="auto">
          <a:xfrm flipV="1">
            <a:off x="5454650" y="2890838"/>
            <a:ext cx="0" cy="269875"/>
          </a:xfrm>
          <a:prstGeom prst="line">
            <a:avLst/>
          </a:prstGeom>
          <a:noFill/>
          <a:ln w="38100" cap="sq">
            <a:solidFill>
              <a:srgbClr val="FF0000"/>
            </a:solidFill>
            <a:round/>
            <a:headEnd type="none" w="sm" len="sm"/>
            <a:tailEnd type="triangle" w="sm" len="sm"/>
          </a:ln>
          <a:effectLst/>
        </p:spPr>
        <p:txBody>
          <a:bodyPr wrap="none"/>
          <a:lstStyle/>
          <a:p>
            <a:endParaRPr lang="en-US"/>
          </a:p>
        </p:txBody>
      </p:sp>
      <p:sp>
        <p:nvSpPr>
          <p:cNvPr id="1490955" name="Line 11"/>
          <p:cNvSpPr>
            <a:spLocks noChangeShapeType="1"/>
          </p:cNvSpPr>
          <p:nvPr/>
        </p:nvSpPr>
        <p:spPr bwMode="auto">
          <a:xfrm>
            <a:off x="5454650" y="3160713"/>
            <a:ext cx="1382713" cy="15240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1490956" name="Line 12"/>
          <p:cNvSpPr>
            <a:spLocks noChangeShapeType="1"/>
          </p:cNvSpPr>
          <p:nvPr/>
        </p:nvSpPr>
        <p:spPr bwMode="auto">
          <a:xfrm flipH="1">
            <a:off x="4572000" y="3160713"/>
            <a:ext cx="88265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1490957" name="Line 13"/>
          <p:cNvSpPr>
            <a:spLocks noChangeShapeType="1"/>
          </p:cNvSpPr>
          <p:nvPr/>
        </p:nvSpPr>
        <p:spPr bwMode="auto">
          <a:xfrm flipV="1">
            <a:off x="4572000" y="2890838"/>
            <a:ext cx="0" cy="269875"/>
          </a:xfrm>
          <a:prstGeom prst="line">
            <a:avLst/>
          </a:prstGeom>
          <a:noFill/>
          <a:ln w="38100" cap="sq">
            <a:solidFill>
              <a:srgbClr val="FF0000"/>
            </a:solidFill>
            <a:round/>
            <a:headEnd type="none" w="sm" len="sm"/>
            <a:tailEnd type="triangle" w="med" len="med"/>
          </a:ln>
          <a:effectLst/>
        </p:spPr>
        <p:txBody>
          <a:bodyPr wrap="none"/>
          <a:lstStyle/>
          <a:p>
            <a:endParaRPr lang="en-US"/>
          </a:p>
        </p:txBody>
      </p:sp>
      <p:sp>
        <p:nvSpPr>
          <p:cNvPr id="1490958" name="Line 14"/>
          <p:cNvSpPr>
            <a:spLocks noChangeShapeType="1"/>
          </p:cNvSpPr>
          <p:nvPr/>
        </p:nvSpPr>
        <p:spPr bwMode="auto">
          <a:xfrm>
            <a:off x="4572000" y="4043363"/>
            <a:ext cx="2227263" cy="0"/>
          </a:xfrm>
          <a:prstGeom prst="line">
            <a:avLst/>
          </a:prstGeom>
          <a:noFill/>
          <a:ln w="28575" cap="sq">
            <a:solidFill>
              <a:srgbClr val="FF0000"/>
            </a:solidFill>
            <a:round/>
            <a:headEnd type="none" w="sm" len="sm"/>
            <a:tailEnd type="none" w="sm" len="sm"/>
          </a:ln>
          <a:effectLst/>
        </p:spPr>
        <p:txBody>
          <a:bodyPr wrap="none"/>
          <a:lstStyle/>
          <a:p>
            <a:endParaRPr lang="en-US"/>
          </a:p>
        </p:txBody>
      </p:sp>
      <p:sp>
        <p:nvSpPr>
          <p:cNvPr id="1490959" name="Line 15"/>
          <p:cNvSpPr>
            <a:spLocks noChangeShapeType="1"/>
          </p:cNvSpPr>
          <p:nvPr/>
        </p:nvSpPr>
        <p:spPr bwMode="auto">
          <a:xfrm flipV="1">
            <a:off x="4572000" y="3889375"/>
            <a:ext cx="0" cy="153988"/>
          </a:xfrm>
          <a:prstGeom prst="line">
            <a:avLst/>
          </a:prstGeom>
          <a:noFill/>
          <a:ln w="28575" cap="sq">
            <a:solidFill>
              <a:srgbClr val="FF0000"/>
            </a:solidFill>
            <a:round/>
            <a:headEnd type="none" w="sm" len="sm"/>
            <a:tailEnd type="triangle" w="med" len="med"/>
          </a:ln>
          <a:effectLst/>
        </p:spPr>
        <p:txBody>
          <a:bodyPr wrap="none"/>
          <a:lstStyle/>
          <a:p>
            <a:endParaRPr lang="en-US"/>
          </a:p>
        </p:txBody>
      </p:sp>
      <p:sp>
        <p:nvSpPr>
          <p:cNvPr id="1490960" name="Line 16"/>
          <p:cNvSpPr>
            <a:spLocks noChangeShapeType="1"/>
          </p:cNvSpPr>
          <p:nvPr/>
        </p:nvSpPr>
        <p:spPr bwMode="auto">
          <a:xfrm flipV="1">
            <a:off x="5454650" y="3889375"/>
            <a:ext cx="0" cy="153988"/>
          </a:xfrm>
          <a:prstGeom prst="line">
            <a:avLst/>
          </a:prstGeom>
          <a:noFill/>
          <a:ln w="28575" cap="sq">
            <a:solidFill>
              <a:srgbClr val="FF0000"/>
            </a:solidFill>
            <a:round/>
            <a:headEnd type="none" w="sm" len="sm"/>
            <a:tailEnd type="triangle" w="med" len="med"/>
          </a:ln>
          <a:effectLst/>
        </p:spPr>
        <p:txBody>
          <a:bodyPr wrap="none"/>
          <a:lstStyle/>
          <a:p>
            <a:endParaRPr lang="en-US"/>
          </a:p>
        </p:txBody>
      </p:sp>
      <p:sp>
        <p:nvSpPr>
          <p:cNvPr id="1490961" name="Text Box 17"/>
          <p:cNvSpPr txBox="1">
            <a:spLocks noChangeArrowheads="1"/>
          </p:cNvSpPr>
          <p:nvPr/>
        </p:nvSpPr>
        <p:spPr bwMode="auto">
          <a:xfrm>
            <a:off x="6723063" y="3429000"/>
            <a:ext cx="1114425" cy="4572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chemeClr val="accent1"/>
                </a:solidFill>
              </a:rPr>
              <a:t>Gate Electrode</a:t>
            </a:r>
          </a:p>
        </p:txBody>
      </p:sp>
      <p:sp>
        <p:nvSpPr>
          <p:cNvPr id="1490962" name="Line 18"/>
          <p:cNvSpPr>
            <a:spLocks noChangeShapeType="1"/>
          </p:cNvSpPr>
          <p:nvPr/>
        </p:nvSpPr>
        <p:spPr bwMode="auto">
          <a:xfrm flipV="1">
            <a:off x="6799263" y="3851275"/>
            <a:ext cx="153987" cy="192088"/>
          </a:xfrm>
          <a:prstGeom prst="line">
            <a:avLst/>
          </a:prstGeom>
          <a:noFill/>
          <a:ln w="28575" cap="sq">
            <a:solidFill>
              <a:srgbClr val="FF0000"/>
            </a:solidFill>
            <a:round/>
            <a:headEnd type="none" w="sm" len="sm"/>
            <a:tailEnd type="none" w="sm" len="sm"/>
          </a:ln>
          <a:effectLst/>
        </p:spPr>
        <p:txBody>
          <a:bodyPr wrap="none"/>
          <a:lstStyle/>
          <a:p>
            <a:endParaRPr lang="en-US"/>
          </a:p>
        </p:txBody>
      </p:sp>
      <p:sp>
        <p:nvSpPr>
          <p:cNvPr id="1490963" name="Line 19"/>
          <p:cNvSpPr>
            <a:spLocks noChangeShapeType="1"/>
          </p:cNvSpPr>
          <p:nvPr/>
        </p:nvSpPr>
        <p:spPr bwMode="auto">
          <a:xfrm>
            <a:off x="6837363" y="3313113"/>
            <a:ext cx="77787" cy="153987"/>
          </a:xfrm>
          <a:prstGeom prst="line">
            <a:avLst/>
          </a:prstGeom>
          <a:noFill/>
          <a:ln w="28575" cap="sq">
            <a:solidFill>
              <a:srgbClr val="FF0000"/>
            </a:solidFill>
            <a:round/>
            <a:headEnd type="none" w="sm" len="sm"/>
            <a:tailEnd type="none" w="sm" len="sm"/>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90947">
                                            <p:txEl>
                                              <p:pRg st="0" end="0"/>
                                            </p:txEl>
                                          </p:spTgt>
                                        </p:tgtEl>
                                        <p:attrNameLst>
                                          <p:attrName>style.visibility</p:attrName>
                                        </p:attrNameLst>
                                      </p:cBhvr>
                                      <p:to>
                                        <p:strVal val="visible"/>
                                      </p:to>
                                    </p:set>
                                    <p:animEffect transition="in" filter="wipe(up)">
                                      <p:cBhvr>
                                        <p:cTn id="7" dur="500"/>
                                        <p:tgtEl>
                                          <p:spTgt spid="1490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75876"/>
                                        </p:tgtEl>
                                        <p:attrNameLst>
                                          <p:attrName>style.visibility</p:attrName>
                                        </p:attrNameLst>
                                      </p:cBhvr>
                                      <p:to>
                                        <p:strVal val="visible"/>
                                      </p:to>
                                    </p:set>
                                    <p:animEffect transition="in" filter="wipe(right)">
                                      <p:cBhvr>
                                        <p:cTn id="12" dur="500"/>
                                        <p:tgtEl>
                                          <p:spTgt spid="975876"/>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75879"/>
                                        </p:tgtEl>
                                        <p:attrNameLst>
                                          <p:attrName>style.visibility</p:attrName>
                                        </p:attrNameLst>
                                      </p:cBhvr>
                                      <p:to>
                                        <p:strVal val="visible"/>
                                      </p:to>
                                    </p:set>
                                    <p:animEffect transition="in" filter="wipe(left)">
                                      <p:cBhvr>
                                        <p:cTn id="16" dur="500"/>
                                        <p:tgtEl>
                                          <p:spTgt spid="975879"/>
                                        </p:tgtEl>
                                      </p:cBhvr>
                                    </p:animEffect>
                                  </p:childTnLst>
                                </p:cTn>
                              </p:par>
                            </p:childTnLst>
                          </p:cTn>
                        </p:par>
                        <p:par>
                          <p:cTn id="17" fill="hold" nodeType="afterGroup">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975881"/>
                                        </p:tgtEl>
                                        <p:attrNameLst>
                                          <p:attrName>style.visibility</p:attrName>
                                        </p:attrNameLst>
                                      </p:cBhvr>
                                      <p:to>
                                        <p:strVal val="visible"/>
                                      </p:to>
                                    </p:set>
                                    <p:animEffect transition="in" filter="wipe(down)">
                                      <p:cBhvr>
                                        <p:cTn id="20" dur="500"/>
                                        <p:tgtEl>
                                          <p:spTgt spid="975881"/>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75878"/>
                                        </p:tgtEl>
                                        <p:attrNameLst>
                                          <p:attrName>style.visibility</p:attrName>
                                        </p:attrNameLst>
                                      </p:cBhvr>
                                      <p:to>
                                        <p:strVal val="visible"/>
                                      </p:to>
                                    </p:set>
                                    <p:animEffect transition="in" filter="wipe(left)">
                                      <p:cBhvr>
                                        <p:cTn id="24" dur="500"/>
                                        <p:tgtEl>
                                          <p:spTgt spid="975878"/>
                                        </p:tgtEl>
                                      </p:cBhvr>
                                    </p:animEffect>
                                  </p:childTnLst>
                                </p:cTn>
                              </p:par>
                            </p:childTnLst>
                          </p:cTn>
                        </p:par>
                        <p:par>
                          <p:cTn id="25" fill="hold" nodeType="afterGroup">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975880"/>
                                        </p:tgtEl>
                                        <p:attrNameLst>
                                          <p:attrName>style.visibility</p:attrName>
                                        </p:attrNameLst>
                                      </p:cBhvr>
                                      <p:to>
                                        <p:strVal val="visible"/>
                                      </p:to>
                                    </p:set>
                                    <p:animEffect transition="in" filter="wipe(up)">
                                      <p:cBhvr>
                                        <p:cTn id="28" dur="500"/>
                                        <p:tgtEl>
                                          <p:spTgt spid="975880"/>
                                        </p:tgtEl>
                                      </p:cBhvr>
                                    </p:animEffect>
                                  </p:childTnLst>
                                </p:cTn>
                              </p:par>
                            </p:childTnLst>
                          </p:cTn>
                        </p:par>
                        <p:par>
                          <p:cTn id="29" fill="hold" nodeType="afterGroup">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975877"/>
                                        </p:tgtEl>
                                        <p:attrNameLst>
                                          <p:attrName>style.visibility</p:attrName>
                                        </p:attrNameLst>
                                      </p:cBhvr>
                                      <p:to>
                                        <p:strVal val="visible"/>
                                      </p:to>
                                    </p:set>
                                    <p:animEffect transition="in" filter="wipe(down)">
                                      <p:cBhvr>
                                        <p:cTn id="32" dur="500"/>
                                        <p:tgtEl>
                                          <p:spTgt spid="97587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90947">
                                            <p:txEl>
                                              <p:pRg st="31" end="31"/>
                                            </p:txEl>
                                          </p:spTgt>
                                        </p:tgtEl>
                                        <p:attrNameLst>
                                          <p:attrName>style.visibility</p:attrName>
                                        </p:attrNameLst>
                                      </p:cBhvr>
                                      <p:to>
                                        <p:strVal val="visible"/>
                                      </p:to>
                                    </p:set>
                                    <p:animEffect transition="in" filter="wipe(left)">
                                      <p:cBhvr>
                                        <p:cTn id="37" dur="500"/>
                                        <p:tgtEl>
                                          <p:spTgt spid="1490947">
                                            <p:txEl>
                                              <p:pRg st="31" end="3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490961"/>
                                        </p:tgtEl>
                                        <p:attrNameLst>
                                          <p:attrName>style.visibility</p:attrName>
                                        </p:attrNameLst>
                                      </p:cBhvr>
                                      <p:to>
                                        <p:strVal val="visible"/>
                                      </p:to>
                                    </p:set>
                                    <p:animEffect transition="in" filter="wipe(right)">
                                      <p:cBhvr>
                                        <p:cTn id="42" dur="500"/>
                                        <p:tgtEl>
                                          <p:spTgt spid="1490961"/>
                                        </p:tgtEl>
                                      </p:cBhvr>
                                    </p:animEffect>
                                  </p:childTnLst>
                                </p:cTn>
                              </p:par>
                            </p:childTnLst>
                          </p:cTn>
                        </p:par>
                        <p:par>
                          <p:cTn id="43" fill="hold" nodeType="afterGroup">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490963"/>
                                        </p:tgtEl>
                                        <p:attrNameLst>
                                          <p:attrName>style.visibility</p:attrName>
                                        </p:attrNameLst>
                                      </p:cBhvr>
                                      <p:to>
                                        <p:strVal val="visible"/>
                                      </p:to>
                                    </p:set>
                                    <p:animEffect transition="in" filter="wipe(down)">
                                      <p:cBhvr>
                                        <p:cTn id="46" dur="500"/>
                                        <p:tgtEl>
                                          <p:spTgt spid="1490963"/>
                                        </p:tgtEl>
                                      </p:cBhvr>
                                    </p:animEffect>
                                  </p:childTnLst>
                                </p:cTn>
                              </p:par>
                            </p:childTnLst>
                          </p:cTn>
                        </p:par>
                        <p:par>
                          <p:cTn id="47" fill="hold" nodeType="afterGroup">
                            <p:stCondLst>
                              <p:cond delay="1000"/>
                            </p:stCondLst>
                            <p:childTnLst>
                              <p:par>
                                <p:cTn id="48" presetID="22" presetClass="entr" presetSubtype="2" fill="hold" grpId="0" nodeType="afterEffect">
                                  <p:stCondLst>
                                    <p:cond delay="0"/>
                                  </p:stCondLst>
                                  <p:childTnLst>
                                    <p:set>
                                      <p:cBhvr>
                                        <p:cTn id="49" dur="1" fill="hold">
                                          <p:stCondLst>
                                            <p:cond delay="0"/>
                                          </p:stCondLst>
                                        </p:cTn>
                                        <p:tgtEl>
                                          <p:spTgt spid="1490955"/>
                                        </p:tgtEl>
                                        <p:attrNameLst>
                                          <p:attrName>style.visibility</p:attrName>
                                        </p:attrNameLst>
                                      </p:cBhvr>
                                      <p:to>
                                        <p:strVal val="visible"/>
                                      </p:to>
                                    </p:set>
                                    <p:animEffect transition="in" filter="wipe(right)">
                                      <p:cBhvr>
                                        <p:cTn id="50" dur="500"/>
                                        <p:tgtEl>
                                          <p:spTgt spid="1490955"/>
                                        </p:tgtEl>
                                      </p:cBhvr>
                                    </p:animEffect>
                                  </p:childTnLst>
                                </p:cTn>
                              </p:par>
                            </p:childTnLst>
                          </p:cTn>
                        </p:par>
                        <p:par>
                          <p:cTn id="51" fill="hold" nodeType="afterGroup">
                            <p:stCondLst>
                              <p:cond delay="1500"/>
                            </p:stCondLst>
                            <p:childTnLst>
                              <p:par>
                                <p:cTn id="52" presetID="22" presetClass="entr" presetSubtype="4" fill="hold" grpId="0" nodeType="afterEffect">
                                  <p:stCondLst>
                                    <p:cond delay="0"/>
                                  </p:stCondLst>
                                  <p:childTnLst>
                                    <p:set>
                                      <p:cBhvr>
                                        <p:cTn id="53" dur="1" fill="hold">
                                          <p:stCondLst>
                                            <p:cond delay="0"/>
                                          </p:stCondLst>
                                        </p:cTn>
                                        <p:tgtEl>
                                          <p:spTgt spid="1490954"/>
                                        </p:tgtEl>
                                        <p:attrNameLst>
                                          <p:attrName>style.visibility</p:attrName>
                                        </p:attrNameLst>
                                      </p:cBhvr>
                                      <p:to>
                                        <p:strVal val="visible"/>
                                      </p:to>
                                    </p:set>
                                    <p:animEffect transition="in" filter="wipe(down)">
                                      <p:cBhvr>
                                        <p:cTn id="54" dur="500"/>
                                        <p:tgtEl>
                                          <p:spTgt spid="1490954"/>
                                        </p:tgtEl>
                                      </p:cBhvr>
                                    </p:animEffect>
                                  </p:childTnLst>
                                </p:cTn>
                              </p:par>
                            </p:childTnLst>
                          </p:cTn>
                        </p:par>
                        <p:par>
                          <p:cTn id="55" fill="hold" nodeType="afterGroup">
                            <p:stCondLst>
                              <p:cond delay="2000"/>
                            </p:stCondLst>
                            <p:childTnLst>
                              <p:par>
                                <p:cTn id="56" presetID="22" presetClass="entr" presetSubtype="2" fill="hold" grpId="0" nodeType="afterEffect">
                                  <p:stCondLst>
                                    <p:cond delay="0"/>
                                  </p:stCondLst>
                                  <p:childTnLst>
                                    <p:set>
                                      <p:cBhvr>
                                        <p:cTn id="57" dur="1" fill="hold">
                                          <p:stCondLst>
                                            <p:cond delay="0"/>
                                          </p:stCondLst>
                                        </p:cTn>
                                        <p:tgtEl>
                                          <p:spTgt spid="1490956"/>
                                        </p:tgtEl>
                                        <p:attrNameLst>
                                          <p:attrName>style.visibility</p:attrName>
                                        </p:attrNameLst>
                                      </p:cBhvr>
                                      <p:to>
                                        <p:strVal val="visible"/>
                                      </p:to>
                                    </p:set>
                                    <p:animEffect transition="in" filter="wipe(right)">
                                      <p:cBhvr>
                                        <p:cTn id="58" dur="500"/>
                                        <p:tgtEl>
                                          <p:spTgt spid="1490956"/>
                                        </p:tgtEl>
                                      </p:cBhvr>
                                    </p:animEffect>
                                  </p:childTnLst>
                                </p:cTn>
                              </p:par>
                            </p:childTnLst>
                          </p:cTn>
                        </p:par>
                        <p:par>
                          <p:cTn id="59" fill="hold" nodeType="afterGroup">
                            <p:stCondLst>
                              <p:cond delay="2500"/>
                            </p:stCondLst>
                            <p:childTnLst>
                              <p:par>
                                <p:cTn id="60" presetID="22" presetClass="entr" presetSubtype="4" fill="hold" grpId="0" nodeType="afterEffect">
                                  <p:stCondLst>
                                    <p:cond delay="0"/>
                                  </p:stCondLst>
                                  <p:childTnLst>
                                    <p:set>
                                      <p:cBhvr>
                                        <p:cTn id="61" dur="1" fill="hold">
                                          <p:stCondLst>
                                            <p:cond delay="0"/>
                                          </p:stCondLst>
                                        </p:cTn>
                                        <p:tgtEl>
                                          <p:spTgt spid="1490957"/>
                                        </p:tgtEl>
                                        <p:attrNameLst>
                                          <p:attrName>style.visibility</p:attrName>
                                        </p:attrNameLst>
                                      </p:cBhvr>
                                      <p:to>
                                        <p:strVal val="visible"/>
                                      </p:to>
                                    </p:set>
                                    <p:animEffect transition="in" filter="wipe(down)">
                                      <p:cBhvr>
                                        <p:cTn id="62" dur="500"/>
                                        <p:tgtEl>
                                          <p:spTgt spid="1490957"/>
                                        </p:tgtEl>
                                      </p:cBhvr>
                                    </p:animEffect>
                                  </p:childTnLst>
                                </p:cTn>
                              </p:par>
                            </p:childTnLst>
                          </p:cTn>
                        </p:par>
                        <p:par>
                          <p:cTn id="63" fill="hold" nodeType="afterGroup">
                            <p:stCondLst>
                              <p:cond delay="3000"/>
                            </p:stCondLst>
                            <p:childTnLst>
                              <p:par>
                                <p:cTn id="64" presetID="22" presetClass="entr" presetSubtype="1" fill="hold" grpId="0" nodeType="afterEffect">
                                  <p:stCondLst>
                                    <p:cond delay="0"/>
                                  </p:stCondLst>
                                  <p:childTnLst>
                                    <p:set>
                                      <p:cBhvr>
                                        <p:cTn id="65" dur="1" fill="hold">
                                          <p:stCondLst>
                                            <p:cond delay="0"/>
                                          </p:stCondLst>
                                        </p:cTn>
                                        <p:tgtEl>
                                          <p:spTgt spid="1490962"/>
                                        </p:tgtEl>
                                        <p:attrNameLst>
                                          <p:attrName>style.visibility</p:attrName>
                                        </p:attrNameLst>
                                      </p:cBhvr>
                                      <p:to>
                                        <p:strVal val="visible"/>
                                      </p:to>
                                    </p:set>
                                    <p:animEffect transition="in" filter="wipe(up)">
                                      <p:cBhvr>
                                        <p:cTn id="66" dur="500"/>
                                        <p:tgtEl>
                                          <p:spTgt spid="1490962"/>
                                        </p:tgtEl>
                                      </p:cBhvr>
                                    </p:animEffect>
                                  </p:childTnLst>
                                </p:cTn>
                              </p:par>
                            </p:childTnLst>
                          </p:cTn>
                        </p:par>
                        <p:par>
                          <p:cTn id="67" fill="hold" nodeType="afterGroup">
                            <p:stCondLst>
                              <p:cond delay="3500"/>
                            </p:stCondLst>
                            <p:childTnLst>
                              <p:par>
                                <p:cTn id="68" presetID="22" presetClass="entr" presetSubtype="2" fill="hold" grpId="0" nodeType="afterEffect">
                                  <p:stCondLst>
                                    <p:cond delay="0"/>
                                  </p:stCondLst>
                                  <p:childTnLst>
                                    <p:set>
                                      <p:cBhvr>
                                        <p:cTn id="69" dur="1" fill="hold">
                                          <p:stCondLst>
                                            <p:cond delay="0"/>
                                          </p:stCondLst>
                                        </p:cTn>
                                        <p:tgtEl>
                                          <p:spTgt spid="1490958"/>
                                        </p:tgtEl>
                                        <p:attrNameLst>
                                          <p:attrName>style.visibility</p:attrName>
                                        </p:attrNameLst>
                                      </p:cBhvr>
                                      <p:to>
                                        <p:strVal val="visible"/>
                                      </p:to>
                                    </p:set>
                                    <p:animEffect transition="in" filter="wipe(right)">
                                      <p:cBhvr>
                                        <p:cTn id="70" dur="1000"/>
                                        <p:tgtEl>
                                          <p:spTgt spid="1490958"/>
                                        </p:tgtEl>
                                      </p:cBhvr>
                                    </p:animEffect>
                                  </p:childTnLst>
                                </p:cTn>
                              </p:par>
                            </p:childTnLst>
                          </p:cTn>
                        </p:par>
                        <p:par>
                          <p:cTn id="71" fill="hold" nodeType="afterGroup">
                            <p:stCondLst>
                              <p:cond delay="4500"/>
                            </p:stCondLst>
                            <p:childTnLst>
                              <p:par>
                                <p:cTn id="72" presetID="22" presetClass="entr" presetSubtype="4" fill="hold" grpId="0" nodeType="afterEffect">
                                  <p:stCondLst>
                                    <p:cond delay="0"/>
                                  </p:stCondLst>
                                  <p:childTnLst>
                                    <p:set>
                                      <p:cBhvr>
                                        <p:cTn id="73" dur="1" fill="hold">
                                          <p:stCondLst>
                                            <p:cond delay="0"/>
                                          </p:stCondLst>
                                        </p:cTn>
                                        <p:tgtEl>
                                          <p:spTgt spid="1490960"/>
                                        </p:tgtEl>
                                        <p:attrNameLst>
                                          <p:attrName>style.visibility</p:attrName>
                                        </p:attrNameLst>
                                      </p:cBhvr>
                                      <p:to>
                                        <p:strVal val="visible"/>
                                      </p:to>
                                    </p:set>
                                    <p:animEffect transition="in" filter="wipe(down)">
                                      <p:cBhvr>
                                        <p:cTn id="74" dur="1000"/>
                                        <p:tgtEl>
                                          <p:spTgt spid="1490960"/>
                                        </p:tgtEl>
                                      </p:cBhvr>
                                    </p:animEffect>
                                  </p:childTnLst>
                                </p:cTn>
                              </p:par>
                            </p:childTnLst>
                          </p:cTn>
                        </p:par>
                        <p:par>
                          <p:cTn id="75" fill="hold" nodeType="afterGroup">
                            <p:stCondLst>
                              <p:cond delay="5500"/>
                            </p:stCondLst>
                            <p:childTnLst>
                              <p:par>
                                <p:cTn id="76" presetID="22" presetClass="entr" presetSubtype="4" fill="hold" grpId="0" nodeType="afterEffect">
                                  <p:stCondLst>
                                    <p:cond delay="0"/>
                                  </p:stCondLst>
                                  <p:childTnLst>
                                    <p:set>
                                      <p:cBhvr>
                                        <p:cTn id="77" dur="1" fill="hold">
                                          <p:stCondLst>
                                            <p:cond delay="0"/>
                                          </p:stCondLst>
                                        </p:cTn>
                                        <p:tgtEl>
                                          <p:spTgt spid="1490959"/>
                                        </p:tgtEl>
                                        <p:attrNameLst>
                                          <p:attrName>style.visibility</p:attrName>
                                        </p:attrNameLst>
                                      </p:cBhvr>
                                      <p:to>
                                        <p:strVal val="visible"/>
                                      </p:to>
                                    </p:set>
                                    <p:animEffect transition="in" filter="wipe(down)">
                                      <p:cBhvr>
                                        <p:cTn id="78" dur="1000"/>
                                        <p:tgtEl>
                                          <p:spTgt spid="149095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nodeType="clickEffect">
                                  <p:stCondLst>
                                    <p:cond delay="0"/>
                                  </p:stCondLst>
                                  <p:childTnLst>
                                    <p:set>
                                      <p:cBhvr>
                                        <p:cTn id="82" dur="1" fill="hold">
                                          <p:stCondLst>
                                            <p:cond delay="0"/>
                                          </p:stCondLst>
                                        </p:cTn>
                                        <p:tgtEl>
                                          <p:spTgt spid="1490947">
                                            <p:txEl>
                                              <p:pRg st="34" end="34"/>
                                            </p:txEl>
                                          </p:spTgt>
                                        </p:tgtEl>
                                        <p:attrNameLst>
                                          <p:attrName>style.visibility</p:attrName>
                                        </p:attrNameLst>
                                      </p:cBhvr>
                                      <p:to>
                                        <p:strVal val="visible"/>
                                      </p:to>
                                    </p:set>
                                    <p:animEffect transition="in" filter="wipe(down)">
                                      <p:cBhvr>
                                        <p:cTn id="83" dur="500"/>
                                        <p:tgtEl>
                                          <p:spTgt spid="1490947">
                                            <p:txEl>
                                              <p:pRg st="34" end="3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78" grpId="0" animBg="1"/>
      <p:bldP spid="975881" grpId="0" animBg="1"/>
      <p:bldP spid="975880" grpId="0" animBg="1"/>
      <p:bldP spid="975877" grpId="0" animBg="1"/>
      <p:bldP spid="975879" grpId="0"/>
      <p:bldP spid="1490954" grpId="0" animBg="1"/>
      <p:bldP spid="1490955" grpId="0" animBg="1"/>
      <p:bldP spid="1490956" grpId="0" animBg="1"/>
      <p:bldP spid="1490957" grpId="0" animBg="1"/>
      <p:bldP spid="1490958" grpId="0" animBg="1"/>
      <p:bldP spid="1490959" grpId="0" animBg="1"/>
      <p:bldP spid="1490960" grpId="0" animBg="1"/>
      <p:bldP spid="1490961" grpId="0"/>
      <p:bldP spid="1490962" grpId="0" animBg="1"/>
      <p:bldP spid="1490963"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Number Placeholder 3"/>
          <p:cNvSpPr>
            <a:spLocks noGrp="1"/>
          </p:cNvSpPr>
          <p:nvPr>
            <p:ph type="sldNum" sz="quarter" idx="12"/>
          </p:nvPr>
        </p:nvSpPr>
        <p:spPr>
          <a:noFill/>
          <a:ln>
            <a:miter lim="800000"/>
            <a:headEnd/>
            <a:tailEnd/>
          </a:ln>
        </p:spPr>
        <p:txBody>
          <a:bodyPr/>
          <a:lstStyle/>
          <a:p>
            <a:fld id="{8BCA9C2A-5E65-495E-9FAB-F8A0237CA07D}" type="slidenum">
              <a:rPr lang="en-US"/>
              <a:pPr/>
              <a:t>327</a:t>
            </a:fld>
            <a:endParaRPr lang="en-US"/>
          </a:p>
        </p:txBody>
      </p:sp>
      <p:sp>
        <p:nvSpPr>
          <p:cNvPr id="33689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98134DC-0D3A-4D76-B5B2-E148B8D1EE43}" type="slidenum">
              <a:rPr lang="en-US" sz="1400">
                <a:latin typeface="Times New Roman" pitchFamily="18" charset="0"/>
              </a:rPr>
              <a:pPr algn="r"/>
              <a:t>327</a:t>
            </a:fld>
            <a:endParaRPr lang="en-US" sz="1400">
              <a:latin typeface="Times New Roman" pitchFamily="18" charset="0"/>
            </a:endParaRPr>
          </a:p>
        </p:txBody>
      </p:sp>
      <p:sp>
        <p:nvSpPr>
          <p:cNvPr id="336900" name="Rectangle 2"/>
          <p:cNvSpPr>
            <a:spLocks noGrp="1" noChangeArrowheads="1"/>
          </p:cNvSpPr>
          <p:nvPr>
            <p:ph type="title" idx="4294967295"/>
          </p:nvPr>
        </p:nvSpPr>
        <p:spPr>
          <a:xfrm>
            <a:off x="193675" y="433388"/>
            <a:ext cx="7758113"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03523"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T6C1</a:t>
            </a:r>
            <a:r>
              <a:rPr lang="en-US" sz="2000" smtClean="0">
                <a:latin typeface="Rockwell" pitchFamily="18" charset="0"/>
              </a:rPr>
              <a:t>  Schematic symbols is the name for standardized representations of components in an electrical wiring diagram.</a:t>
            </a:r>
          </a:p>
          <a:p>
            <a:pPr lvl="1" eaLnBrk="1" hangingPunct="1"/>
            <a:endParaRPr lang="en-US" sz="2000" smtClean="0">
              <a:latin typeface="Rockwell" pitchFamily="18" charset="0"/>
            </a:endParaRPr>
          </a:p>
        </p:txBody>
      </p:sp>
      <p:pic>
        <p:nvPicPr>
          <p:cNvPr id="1003524" name="Picture 4" descr="Q p142 RC"/>
          <p:cNvPicPr>
            <a:picLocks noChangeAspect="1" noChangeArrowheads="1"/>
          </p:cNvPicPr>
          <p:nvPr/>
        </p:nvPicPr>
        <p:blipFill>
          <a:blip r:embed="rId2" cstate="print"/>
          <a:srcRect/>
          <a:stretch>
            <a:fillRect/>
          </a:stretch>
        </p:blipFill>
        <p:spPr bwMode="auto">
          <a:xfrm>
            <a:off x="1038225" y="5003800"/>
            <a:ext cx="1722438" cy="1235075"/>
          </a:xfrm>
          <a:prstGeom prst="rect">
            <a:avLst/>
          </a:prstGeom>
          <a:noFill/>
          <a:ln w="9525">
            <a:noFill/>
            <a:miter lim="800000"/>
            <a:headEnd/>
            <a:tailEnd/>
          </a:ln>
        </p:spPr>
      </p:pic>
      <p:pic>
        <p:nvPicPr>
          <p:cNvPr id="1003527" name="Picture 7" descr="Q p142 Diodes"/>
          <p:cNvPicPr>
            <a:picLocks noChangeAspect="1" noChangeArrowheads="1"/>
          </p:cNvPicPr>
          <p:nvPr/>
        </p:nvPicPr>
        <p:blipFill>
          <a:blip r:embed="rId3" cstate="print"/>
          <a:srcRect/>
          <a:stretch>
            <a:fillRect/>
          </a:stretch>
        </p:blipFill>
        <p:spPr bwMode="auto">
          <a:xfrm>
            <a:off x="2344738" y="2660650"/>
            <a:ext cx="838200" cy="2112963"/>
          </a:xfrm>
          <a:prstGeom prst="rect">
            <a:avLst/>
          </a:prstGeom>
          <a:noFill/>
          <a:ln w="9525">
            <a:noFill/>
            <a:miter lim="800000"/>
            <a:headEnd/>
            <a:tailEnd/>
          </a:ln>
        </p:spPr>
      </p:pic>
      <p:pic>
        <p:nvPicPr>
          <p:cNvPr id="1003528" name="Picture 8" descr="Q p142 IC Amps"/>
          <p:cNvPicPr>
            <a:picLocks noChangeAspect="1" noChangeArrowheads="1"/>
          </p:cNvPicPr>
          <p:nvPr/>
        </p:nvPicPr>
        <p:blipFill>
          <a:blip r:embed="rId4" cstate="print"/>
          <a:srcRect/>
          <a:stretch>
            <a:fillRect/>
          </a:stretch>
        </p:blipFill>
        <p:spPr bwMode="auto">
          <a:xfrm>
            <a:off x="1038225" y="2660650"/>
            <a:ext cx="1000125" cy="2112963"/>
          </a:xfrm>
          <a:prstGeom prst="rect">
            <a:avLst/>
          </a:prstGeom>
          <a:noFill/>
          <a:ln w="9525">
            <a:noFill/>
            <a:miter lim="800000"/>
            <a:headEnd/>
            <a:tailEnd/>
          </a:ln>
        </p:spPr>
      </p:pic>
      <p:pic>
        <p:nvPicPr>
          <p:cNvPr id="1491976" name="Picture 8" descr="Picture Switches"/>
          <p:cNvPicPr>
            <a:picLocks noChangeAspect="1" noChangeArrowheads="1"/>
          </p:cNvPicPr>
          <p:nvPr/>
        </p:nvPicPr>
        <p:blipFill>
          <a:blip r:embed="rId5" cstate="print"/>
          <a:srcRect/>
          <a:stretch>
            <a:fillRect/>
          </a:stretch>
        </p:blipFill>
        <p:spPr bwMode="auto">
          <a:xfrm>
            <a:off x="3343275" y="2660650"/>
            <a:ext cx="1719263" cy="2176463"/>
          </a:xfrm>
          <a:prstGeom prst="rect">
            <a:avLst/>
          </a:prstGeom>
          <a:noFill/>
          <a:ln w="9525">
            <a:noFill/>
            <a:miter lim="800000"/>
            <a:headEnd/>
            <a:tailEnd/>
          </a:ln>
        </p:spPr>
      </p:pic>
      <p:pic>
        <p:nvPicPr>
          <p:cNvPr id="1491977" name="Picture 9" descr="Picture Transistors"/>
          <p:cNvPicPr>
            <a:picLocks noChangeAspect="1" noChangeArrowheads="1"/>
          </p:cNvPicPr>
          <p:nvPr/>
        </p:nvPicPr>
        <p:blipFill>
          <a:blip r:embed="rId6" cstate="print"/>
          <a:srcRect/>
          <a:stretch>
            <a:fillRect/>
          </a:stretch>
        </p:blipFill>
        <p:spPr bwMode="auto">
          <a:xfrm>
            <a:off x="5416550" y="2698750"/>
            <a:ext cx="3359150" cy="3260725"/>
          </a:xfrm>
          <a:prstGeom prst="rect">
            <a:avLst/>
          </a:prstGeom>
          <a:noFill/>
          <a:ln w="9525">
            <a:noFill/>
            <a:miter lim="800000"/>
            <a:headEnd/>
            <a:tailEnd/>
          </a:ln>
        </p:spPr>
      </p:pic>
      <p:pic>
        <p:nvPicPr>
          <p:cNvPr id="1491978" name="Picture 10" descr="PictureGrounds"/>
          <p:cNvPicPr>
            <a:picLocks noChangeAspect="1" noChangeArrowheads="1"/>
          </p:cNvPicPr>
          <p:nvPr/>
        </p:nvPicPr>
        <p:blipFill>
          <a:blip r:embed="rId7" cstate="print"/>
          <a:srcRect/>
          <a:stretch>
            <a:fillRect/>
          </a:stretch>
        </p:blipFill>
        <p:spPr bwMode="auto">
          <a:xfrm>
            <a:off x="4187825" y="5041900"/>
            <a:ext cx="993775" cy="987425"/>
          </a:xfrm>
          <a:prstGeom prst="rect">
            <a:avLst/>
          </a:prstGeom>
          <a:noFill/>
          <a:ln w="9525">
            <a:noFill/>
            <a:miter lim="800000"/>
            <a:headEnd/>
            <a:tailEnd/>
          </a:ln>
        </p:spPr>
      </p:pic>
      <p:pic>
        <p:nvPicPr>
          <p:cNvPr id="1491979" name="Picture 11" descr="PictureBatteries"/>
          <p:cNvPicPr>
            <a:picLocks noChangeAspect="1" noChangeArrowheads="1"/>
          </p:cNvPicPr>
          <p:nvPr/>
        </p:nvPicPr>
        <p:blipFill>
          <a:blip r:embed="rId8" cstate="print"/>
          <a:srcRect/>
          <a:stretch>
            <a:fillRect/>
          </a:stretch>
        </p:blipFill>
        <p:spPr bwMode="auto">
          <a:xfrm>
            <a:off x="2959100" y="5041900"/>
            <a:ext cx="1146175" cy="1011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03523">
                                            <p:txEl>
                                              <p:pRg st="0" end="0"/>
                                            </p:txEl>
                                          </p:spTgt>
                                        </p:tgtEl>
                                        <p:attrNameLst>
                                          <p:attrName>style.visibility</p:attrName>
                                        </p:attrNameLst>
                                      </p:cBhvr>
                                      <p:to>
                                        <p:strVal val="visible"/>
                                      </p:to>
                                    </p:set>
                                    <p:animEffect transition="in" filter="wipe(up)">
                                      <p:cBhvr>
                                        <p:cTn id="7" dur="500"/>
                                        <p:tgtEl>
                                          <p:spTgt spid="10035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003528"/>
                                        </p:tgtEl>
                                        <p:attrNameLst>
                                          <p:attrName>style.visibility</p:attrName>
                                        </p:attrNameLst>
                                      </p:cBhvr>
                                      <p:to>
                                        <p:strVal val="visible"/>
                                      </p:to>
                                    </p:set>
                                    <p:anim calcmode="lin" valueType="num">
                                      <p:cBhvr additive="base">
                                        <p:cTn id="12" dur="500" fill="hold"/>
                                        <p:tgtEl>
                                          <p:spTgt spid="1003528"/>
                                        </p:tgtEl>
                                        <p:attrNameLst>
                                          <p:attrName>ppt_x</p:attrName>
                                        </p:attrNameLst>
                                      </p:cBhvr>
                                      <p:tavLst>
                                        <p:tav tm="0">
                                          <p:val>
                                            <p:strVal val="0-#ppt_w/2"/>
                                          </p:val>
                                        </p:tav>
                                        <p:tav tm="100000">
                                          <p:val>
                                            <p:strVal val="#ppt_x"/>
                                          </p:val>
                                        </p:tav>
                                      </p:tavLst>
                                    </p:anim>
                                    <p:anim calcmode="lin" valueType="num">
                                      <p:cBhvr additive="base">
                                        <p:cTn id="13" dur="500" fill="hold"/>
                                        <p:tgtEl>
                                          <p:spTgt spid="100352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
                            </p:stCondLst>
                            <p:childTnLst>
                              <p:par>
                                <p:cTn id="15" presetID="2" presetClass="entr" presetSubtype="9" fill="hold" nodeType="afterEffect">
                                  <p:stCondLst>
                                    <p:cond delay="0"/>
                                  </p:stCondLst>
                                  <p:childTnLst>
                                    <p:set>
                                      <p:cBhvr>
                                        <p:cTn id="16" dur="1" fill="hold">
                                          <p:stCondLst>
                                            <p:cond delay="0"/>
                                          </p:stCondLst>
                                        </p:cTn>
                                        <p:tgtEl>
                                          <p:spTgt spid="1003527"/>
                                        </p:tgtEl>
                                        <p:attrNameLst>
                                          <p:attrName>style.visibility</p:attrName>
                                        </p:attrNameLst>
                                      </p:cBhvr>
                                      <p:to>
                                        <p:strVal val="visible"/>
                                      </p:to>
                                    </p:set>
                                    <p:anim calcmode="lin" valueType="num">
                                      <p:cBhvr additive="base">
                                        <p:cTn id="17" dur="500" fill="hold"/>
                                        <p:tgtEl>
                                          <p:spTgt spid="1003527"/>
                                        </p:tgtEl>
                                        <p:attrNameLst>
                                          <p:attrName>ppt_x</p:attrName>
                                        </p:attrNameLst>
                                      </p:cBhvr>
                                      <p:tavLst>
                                        <p:tav tm="0">
                                          <p:val>
                                            <p:strVal val="0-#ppt_w/2"/>
                                          </p:val>
                                        </p:tav>
                                        <p:tav tm="100000">
                                          <p:val>
                                            <p:strVal val="#ppt_x"/>
                                          </p:val>
                                        </p:tav>
                                      </p:tavLst>
                                    </p:anim>
                                    <p:anim calcmode="lin" valueType="num">
                                      <p:cBhvr additive="base">
                                        <p:cTn id="18" dur="500" fill="hold"/>
                                        <p:tgtEl>
                                          <p:spTgt spid="1003527"/>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000"/>
                            </p:stCondLst>
                            <p:childTnLst>
                              <p:par>
                                <p:cTn id="20" presetID="2" presetClass="entr" presetSubtype="8" fill="hold" nodeType="afterEffect">
                                  <p:stCondLst>
                                    <p:cond delay="0"/>
                                  </p:stCondLst>
                                  <p:childTnLst>
                                    <p:set>
                                      <p:cBhvr>
                                        <p:cTn id="21" dur="1" fill="hold">
                                          <p:stCondLst>
                                            <p:cond delay="0"/>
                                          </p:stCondLst>
                                        </p:cTn>
                                        <p:tgtEl>
                                          <p:spTgt spid="1003524"/>
                                        </p:tgtEl>
                                        <p:attrNameLst>
                                          <p:attrName>style.visibility</p:attrName>
                                        </p:attrNameLst>
                                      </p:cBhvr>
                                      <p:to>
                                        <p:strVal val="visible"/>
                                      </p:to>
                                    </p:set>
                                    <p:anim calcmode="lin" valueType="num">
                                      <p:cBhvr additive="base">
                                        <p:cTn id="22" dur="500" fill="hold"/>
                                        <p:tgtEl>
                                          <p:spTgt spid="1003524"/>
                                        </p:tgtEl>
                                        <p:attrNameLst>
                                          <p:attrName>ppt_x</p:attrName>
                                        </p:attrNameLst>
                                      </p:cBhvr>
                                      <p:tavLst>
                                        <p:tav tm="0">
                                          <p:val>
                                            <p:strVal val="0-#ppt_w/2"/>
                                          </p:val>
                                        </p:tav>
                                        <p:tav tm="100000">
                                          <p:val>
                                            <p:strVal val="#ppt_x"/>
                                          </p:val>
                                        </p:tav>
                                      </p:tavLst>
                                    </p:anim>
                                    <p:anim calcmode="lin" valueType="num">
                                      <p:cBhvr additive="base">
                                        <p:cTn id="23" dur="500" fill="hold"/>
                                        <p:tgtEl>
                                          <p:spTgt spid="1003524"/>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500"/>
                            </p:stCondLst>
                            <p:childTnLst>
                              <p:par>
                                <p:cTn id="25" presetID="2" presetClass="entr" presetSubtype="3" fill="hold" nodeType="afterEffect">
                                  <p:stCondLst>
                                    <p:cond delay="0"/>
                                  </p:stCondLst>
                                  <p:childTnLst>
                                    <p:set>
                                      <p:cBhvr>
                                        <p:cTn id="26" dur="1" fill="hold">
                                          <p:stCondLst>
                                            <p:cond delay="0"/>
                                          </p:stCondLst>
                                        </p:cTn>
                                        <p:tgtEl>
                                          <p:spTgt spid="1491976"/>
                                        </p:tgtEl>
                                        <p:attrNameLst>
                                          <p:attrName>style.visibility</p:attrName>
                                        </p:attrNameLst>
                                      </p:cBhvr>
                                      <p:to>
                                        <p:strVal val="visible"/>
                                      </p:to>
                                    </p:set>
                                    <p:anim calcmode="lin" valueType="num">
                                      <p:cBhvr additive="base">
                                        <p:cTn id="27" dur="500" fill="hold"/>
                                        <p:tgtEl>
                                          <p:spTgt spid="1491976"/>
                                        </p:tgtEl>
                                        <p:attrNameLst>
                                          <p:attrName>ppt_x</p:attrName>
                                        </p:attrNameLst>
                                      </p:cBhvr>
                                      <p:tavLst>
                                        <p:tav tm="0">
                                          <p:val>
                                            <p:strVal val="1+#ppt_w/2"/>
                                          </p:val>
                                        </p:tav>
                                        <p:tav tm="100000">
                                          <p:val>
                                            <p:strVal val="#ppt_x"/>
                                          </p:val>
                                        </p:tav>
                                      </p:tavLst>
                                    </p:anim>
                                    <p:anim calcmode="lin" valueType="num">
                                      <p:cBhvr additive="base">
                                        <p:cTn id="28" dur="500" fill="hold"/>
                                        <p:tgtEl>
                                          <p:spTgt spid="1491976"/>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000"/>
                            </p:stCondLst>
                            <p:childTnLst>
                              <p:par>
                                <p:cTn id="30" presetID="2" presetClass="entr" presetSubtype="12" fill="hold" nodeType="afterEffect">
                                  <p:stCondLst>
                                    <p:cond delay="0"/>
                                  </p:stCondLst>
                                  <p:childTnLst>
                                    <p:set>
                                      <p:cBhvr>
                                        <p:cTn id="31" dur="1" fill="hold">
                                          <p:stCondLst>
                                            <p:cond delay="0"/>
                                          </p:stCondLst>
                                        </p:cTn>
                                        <p:tgtEl>
                                          <p:spTgt spid="1491979"/>
                                        </p:tgtEl>
                                        <p:attrNameLst>
                                          <p:attrName>style.visibility</p:attrName>
                                        </p:attrNameLst>
                                      </p:cBhvr>
                                      <p:to>
                                        <p:strVal val="visible"/>
                                      </p:to>
                                    </p:set>
                                    <p:anim calcmode="lin" valueType="num">
                                      <p:cBhvr additive="base">
                                        <p:cTn id="32" dur="500" fill="hold"/>
                                        <p:tgtEl>
                                          <p:spTgt spid="1491979"/>
                                        </p:tgtEl>
                                        <p:attrNameLst>
                                          <p:attrName>ppt_x</p:attrName>
                                        </p:attrNameLst>
                                      </p:cBhvr>
                                      <p:tavLst>
                                        <p:tav tm="0">
                                          <p:val>
                                            <p:strVal val="0-#ppt_w/2"/>
                                          </p:val>
                                        </p:tav>
                                        <p:tav tm="100000">
                                          <p:val>
                                            <p:strVal val="#ppt_x"/>
                                          </p:val>
                                        </p:tav>
                                      </p:tavLst>
                                    </p:anim>
                                    <p:anim calcmode="lin" valueType="num">
                                      <p:cBhvr additive="base">
                                        <p:cTn id="33" dur="500" fill="hold"/>
                                        <p:tgtEl>
                                          <p:spTgt spid="1491979"/>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00"/>
                            </p:stCondLst>
                            <p:childTnLst>
                              <p:par>
                                <p:cTn id="35" presetID="2" presetClass="entr" presetSubtype="6" fill="hold" nodeType="afterEffect">
                                  <p:stCondLst>
                                    <p:cond delay="0"/>
                                  </p:stCondLst>
                                  <p:childTnLst>
                                    <p:set>
                                      <p:cBhvr>
                                        <p:cTn id="36" dur="1" fill="hold">
                                          <p:stCondLst>
                                            <p:cond delay="0"/>
                                          </p:stCondLst>
                                        </p:cTn>
                                        <p:tgtEl>
                                          <p:spTgt spid="1491978"/>
                                        </p:tgtEl>
                                        <p:attrNameLst>
                                          <p:attrName>style.visibility</p:attrName>
                                        </p:attrNameLst>
                                      </p:cBhvr>
                                      <p:to>
                                        <p:strVal val="visible"/>
                                      </p:to>
                                    </p:set>
                                    <p:anim calcmode="lin" valueType="num">
                                      <p:cBhvr additive="base">
                                        <p:cTn id="37" dur="500" fill="hold"/>
                                        <p:tgtEl>
                                          <p:spTgt spid="1491978"/>
                                        </p:tgtEl>
                                        <p:attrNameLst>
                                          <p:attrName>ppt_x</p:attrName>
                                        </p:attrNameLst>
                                      </p:cBhvr>
                                      <p:tavLst>
                                        <p:tav tm="0">
                                          <p:val>
                                            <p:strVal val="1+#ppt_w/2"/>
                                          </p:val>
                                        </p:tav>
                                        <p:tav tm="100000">
                                          <p:val>
                                            <p:strVal val="#ppt_x"/>
                                          </p:val>
                                        </p:tav>
                                      </p:tavLst>
                                    </p:anim>
                                    <p:anim calcmode="lin" valueType="num">
                                      <p:cBhvr additive="base">
                                        <p:cTn id="38" dur="500" fill="hold"/>
                                        <p:tgtEl>
                                          <p:spTgt spid="1491978"/>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000"/>
                            </p:stCondLst>
                            <p:childTnLst>
                              <p:par>
                                <p:cTn id="40" presetID="2" presetClass="entr" presetSubtype="4" fill="hold" nodeType="afterEffect">
                                  <p:stCondLst>
                                    <p:cond delay="0"/>
                                  </p:stCondLst>
                                  <p:childTnLst>
                                    <p:set>
                                      <p:cBhvr>
                                        <p:cTn id="41" dur="1" fill="hold">
                                          <p:stCondLst>
                                            <p:cond delay="0"/>
                                          </p:stCondLst>
                                        </p:cTn>
                                        <p:tgtEl>
                                          <p:spTgt spid="1491977"/>
                                        </p:tgtEl>
                                        <p:attrNameLst>
                                          <p:attrName>style.visibility</p:attrName>
                                        </p:attrNameLst>
                                      </p:cBhvr>
                                      <p:to>
                                        <p:strVal val="visible"/>
                                      </p:to>
                                    </p:set>
                                    <p:anim calcmode="lin" valueType="num">
                                      <p:cBhvr additive="base">
                                        <p:cTn id="42" dur="500" fill="hold"/>
                                        <p:tgtEl>
                                          <p:spTgt spid="1491977"/>
                                        </p:tgtEl>
                                        <p:attrNameLst>
                                          <p:attrName>ppt_x</p:attrName>
                                        </p:attrNameLst>
                                      </p:cBhvr>
                                      <p:tavLst>
                                        <p:tav tm="0">
                                          <p:val>
                                            <p:strVal val="#ppt_x"/>
                                          </p:val>
                                        </p:tav>
                                        <p:tav tm="100000">
                                          <p:val>
                                            <p:strVal val="#ppt_x"/>
                                          </p:val>
                                        </p:tav>
                                      </p:tavLst>
                                    </p:anim>
                                    <p:anim calcmode="lin" valueType="num">
                                      <p:cBhvr additive="base">
                                        <p:cTn id="43" dur="500" fill="hold"/>
                                        <p:tgtEl>
                                          <p:spTgt spid="14919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Number Placeholder 3"/>
          <p:cNvSpPr>
            <a:spLocks noGrp="1"/>
          </p:cNvSpPr>
          <p:nvPr>
            <p:ph type="sldNum" sz="quarter" idx="12"/>
          </p:nvPr>
        </p:nvSpPr>
        <p:spPr>
          <a:noFill/>
          <a:ln>
            <a:miter lim="800000"/>
            <a:headEnd/>
            <a:tailEnd/>
          </a:ln>
        </p:spPr>
        <p:txBody>
          <a:bodyPr/>
          <a:lstStyle/>
          <a:p>
            <a:fld id="{CEAFEA2A-B2BA-4853-B8F6-CE3BE4D27728}" type="slidenum">
              <a:rPr lang="en-US"/>
              <a:pPr/>
              <a:t>328</a:t>
            </a:fld>
            <a:endParaRPr lang="en-US"/>
          </a:p>
        </p:txBody>
      </p:sp>
      <p:sp>
        <p:nvSpPr>
          <p:cNvPr id="33792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BDAD3CC-03B8-4966-8DD7-A5E989239261}" type="slidenum">
              <a:rPr lang="en-US" sz="1400">
                <a:latin typeface="Times New Roman" pitchFamily="18" charset="0"/>
              </a:rPr>
              <a:pPr algn="r"/>
              <a:t>328</a:t>
            </a:fld>
            <a:endParaRPr lang="en-US" sz="1400">
              <a:latin typeface="Times New Roman" pitchFamily="18" charset="0"/>
            </a:endParaRPr>
          </a:p>
        </p:txBody>
      </p:sp>
      <p:sp>
        <p:nvSpPr>
          <p:cNvPr id="337924" name="Rectangle 2"/>
          <p:cNvSpPr>
            <a:spLocks noGrp="1" noChangeArrowheads="1"/>
          </p:cNvSpPr>
          <p:nvPr>
            <p:ph type="title" idx="4294967295"/>
          </p:nvPr>
        </p:nvSpPr>
        <p:spPr>
          <a:xfrm>
            <a:off x="231775" y="395288"/>
            <a:ext cx="8680450"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08643" name="Rectangle 3"/>
          <p:cNvSpPr>
            <a:spLocks noGrp="1" noChangeArrowheads="1"/>
          </p:cNvSpPr>
          <p:nvPr>
            <p:ph type="body" idx="4294967295"/>
          </p:nvPr>
        </p:nvSpPr>
        <p:spPr>
          <a:xfrm>
            <a:off x="231775" y="1700213"/>
            <a:ext cx="8642350" cy="4962525"/>
          </a:xfrm>
        </p:spPr>
        <p:txBody>
          <a:bodyPr/>
          <a:lstStyle/>
          <a:p>
            <a:pPr lvl="1" eaLnBrk="1" hangingPunct="1">
              <a:buFontTx/>
              <a:buNone/>
            </a:pPr>
            <a:r>
              <a:rPr lang="en-US" sz="1200" smtClean="0">
                <a:latin typeface="Rockwell" pitchFamily="18" charset="0"/>
              </a:rPr>
              <a:t>T6C2</a:t>
            </a:r>
            <a:r>
              <a:rPr lang="en-US" sz="2000" smtClean="0">
                <a:latin typeface="Rockwell" pitchFamily="18" charset="0"/>
              </a:rPr>
              <a:t>  Component 1 in figure T1 is a resistor.</a:t>
            </a:r>
          </a:p>
        </p:txBody>
      </p:sp>
      <p:pic>
        <p:nvPicPr>
          <p:cNvPr id="1008644" name="Picture 4"/>
          <p:cNvPicPr>
            <a:picLocks noChangeAspect="1" noChangeArrowheads="1"/>
          </p:cNvPicPr>
          <p:nvPr/>
        </p:nvPicPr>
        <p:blipFill>
          <a:blip r:embed="rId2" cstate="print"/>
          <a:srcRect/>
          <a:stretch>
            <a:fillRect/>
          </a:stretch>
        </p:blipFill>
        <p:spPr bwMode="auto">
          <a:xfrm>
            <a:off x="2344738" y="2546350"/>
            <a:ext cx="4300537" cy="3079750"/>
          </a:xfrm>
          <a:prstGeom prst="rect">
            <a:avLst/>
          </a:prstGeom>
          <a:noFill/>
          <a:ln w="9525">
            <a:noFill/>
            <a:miter lim="800000"/>
            <a:headEnd/>
            <a:tailEnd/>
          </a:ln>
        </p:spPr>
      </p:pic>
      <p:sp>
        <p:nvSpPr>
          <p:cNvPr id="1008645" name="Text Box 5"/>
          <p:cNvSpPr txBox="1">
            <a:spLocks noChangeArrowheads="1"/>
          </p:cNvSpPr>
          <p:nvPr/>
        </p:nvSpPr>
        <p:spPr bwMode="auto">
          <a:xfrm>
            <a:off x="5686425" y="5618163"/>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T1</a:t>
            </a:r>
          </a:p>
        </p:txBody>
      </p:sp>
      <p:sp>
        <p:nvSpPr>
          <p:cNvPr id="1492999" name="Line 30"/>
          <p:cNvSpPr>
            <a:spLocks noChangeShapeType="1"/>
          </p:cNvSpPr>
          <p:nvPr/>
        </p:nvSpPr>
        <p:spPr bwMode="auto">
          <a:xfrm>
            <a:off x="2074863" y="3082925"/>
            <a:ext cx="1152525" cy="768350"/>
          </a:xfrm>
          <a:prstGeom prst="line">
            <a:avLst/>
          </a:prstGeom>
          <a:noFill/>
          <a:ln w="50760">
            <a:solidFill>
              <a:srgbClr val="FF0000"/>
            </a:solidFill>
            <a:miter lim="800000"/>
            <a:headEnd/>
            <a:tailEnd type="triangle" w="med" len="med"/>
          </a:ln>
        </p:spPr>
        <p:txBody>
          <a:bodyPr/>
          <a:lstStyle/>
          <a:p>
            <a:endParaRPr lang="en-US"/>
          </a:p>
        </p:txBody>
      </p:sp>
      <p:sp>
        <p:nvSpPr>
          <p:cNvPr id="1493000" name="Text Box 8"/>
          <p:cNvSpPr txBox="1">
            <a:spLocks noChangeArrowheads="1"/>
          </p:cNvSpPr>
          <p:nvPr/>
        </p:nvSpPr>
        <p:spPr bwMode="auto">
          <a:xfrm>
            <a:off x="1230313" y="2890838"/>
            <a:ext cx="1304925"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Resistor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08643">
                                            <p:txEl>
                                              <p:pRg st="0" end="0"/>
                                            </p:txEl>
                                          </p:spTgt>
                                        </p:tgtEl>
                                        <p:attrNameLst>
                                          <p:attrName>style.visibility</p:attrName>
                                        </p:attrNameLst>
                                      </p:cBhvr>
                                      <p:to>
                                        <p:strVal val="visible"/>
                                      </p:to>
                                    </p:set>
                                    <p:animEffect transition="in" filter="wipe(up)">
                                      <p:cBhvr>
                                        <p:cTn id="7" dur="500"/>
                                        <p:tgtEl>
                                          <p:spTgt spid="1008643">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08644"/>
                                        </p:tgtEl>
                                        <p:attrNameLst>
                                          <p:attrName>style.visibility</p:attrName>
                                        </p:attrNameLst>
                                      </p:cBhvr>
                                      <p:to>
                                        <p:strVal val="visible"/>
                                      </p:to>
                                    </p:set>
                                    <p:animEffect transition="in" filter="wipe(down)">
                                      <p:cBhvr>
                                        <p:cTn id="11" dur="500"/>
                                        <p:tgtEl>
                                          <p:spTgt spid="100864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08645"/>
                                        </p:tgtEl>
                                        <p:attrNameLst>
                                          <p:attrName>style.visibility</p:attrName>
                                        </p:attrNameLst>
                                      </p:cBhvr>
                                      <p:to>
                                        <p:strVal val="visible"/>
                                      </p:to>
                                    </p:set>
                                    <p:animEffect transition="in" filter="wipe(down)">
                                      <p:cBhvr>
                                        <p:cTn id="14" dur="500"/>
                                        <p:tgtEl>
                                          <p:spTgt spid="1008645"/>
                                        </p:tgtEl>
                                      </p:cBhvr>
                                    </p:animEffect>
                                  </p:childTnLst>
                                </p:cTn>
                              </p:par>
                              <p:par>
                                <p:cTn id="15" presetID="22" presetClass="entr" presetSubtype="8" fill="hold" nodeType="withEffect">
                                  <p:stCondLst>
                                    <p:cond delay="0"/>
                                  </p:stCondLst>
                                  <p:childTnLst>
                                    <p:set>
                                      <p:cBhvr>
                                        <p:cTn id="16" dur="1" fill="hold">
                                          <p:stCondLst>
                                            <p:cond delay="0"/>
                                          </p:stCondLst>
                                        </p:cTn>
                                        <p:tgtEl>
                                          <p:spTgt spid="1493000">
                                            <p:txEl>
                                              <p:pRg st="0" end="0"/>
                                            </p:txEl>
                                          </p:spTgt>
                                        </p:tgtEl>
                                        <p:attrNameLst>
                                          <p:attrName>style.visibility</p:attrName>
                                        </p:attrNameLst>
                                      </p:cBhvr>
                                      <p:to>
                                        <p:strVal val="visible"/>
                                      </p:to>
                                    </p:set>
                                    <p:animEffect transition="in" filter="wipe(left)">
                                      <p:cBhvr>
                                        <p:cTn id="17" dur="500"/>
                                        <p:tgtEl>
                                          <p:spTgt spid="1493000">
                                            <p:txEl>
                                              <p:pRg st="0" end="0"/>
                                            </p:txEl>
                                          </p:spTgt>
                                        </p:tgtEl>
                                      </p:cBhvr>
                                    </p:animEffect>
                                  </p:childTnLst>
                                </p:cTn>
                              </p:par>
                            </p:childTnLst>
                          </p:cTn>
                        </p:par>
                        <p:par>
                          <p:cTn id="18" fill="hold" nodeType="afterGroup">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492999"/>
                                        </p:tgtEl>
                                        <p:attrNameLst>
                                          <p:attrName>style.visibility</p:attrName>
                                        </p:attrNameLst>
                                      </p:cBhvr>
                                      <p:to>
                                        <p:strVal val="visible"/>
                                      </p:to>
                                    </p:set>
                                    <p:animEffect transition="in" filter="wipe(up)">
                                      <p:cBhvr>
                                        <p:cTn id="21" dur="500"/>
                                        <p:tgtEl>
                                          <p:spTgt spid="1492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5" grpId="0"/>
      <p:bldP spid="1492999"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Number Placeholder 3"/>
          <p:cNvSpPr>
            <a:spLocks noGrp="1"/>
          </p:cNvSpPr>
          <p:nvPr>
            <p:ph type="sldNum" sz="quarter" idx="12"/>
          </p:nvPr>
        </p:nvSpPr>
        <p:spPr>
          <a:noFill/>
          <a:ln>
            <a:miter lim="800000"/>
            <a:headEnd/>
            <a:tailEnd/>
          </a:ln>
        </p:spPr>
        <p:txBody>
          <a:bodyPr/>
          <a:lstStyle/>
          <a:p>
            <a:fld id="{F81DBA86-87A0-4148-96F5-F0EE28A57F8B}" type="slidenum">
              <a:rPr lang="en-US"/>
              <a:pPr/>
              <a:t>329</a:t>
            </a:fld>
            <a:endParaRPr lang="en-US"/>
          </a:p>
        </p:txBody>
      </p:sp>
      <p:sp>
        <p:nvSpPr>
          <p:cNvPr id="33894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1D4AD47-8A22-43FD-8111-7485B95A6025}" type="slidenum">
              <a:rPr lang="en-US" sz="1400">
                <a:latin typeface="Times New Roman" pitchFamily="18" charset="0"/>
              </a:rPr>
              <a:pPr algn="r"/>
              <a:t>329</a:t>
            </a:fld>
            <a:endParaRPr lang="en-US" sz="1400">
              <a:latin typeface="Times New Roman" pitchFamily="18" charset="0"/>
            </a:endParaRPr>
          </a:p>
        </p:txBody>
      </p:sp>
      <p:sp>
        <p:nvSpPr>
          <p:cNvPr id="338948" name="Rectangle 2"/>
          <p:cNvSpPr>
            <a:spLocks noGrp="1" noChangeArrowheads="1"/>
          </p:cNvSpPr>
          <p:nvPr>
            <p:ph type="title" idx="4294967295"/>
          </p:nvPr>
        </p:nvSpPr>
        <p:spPr>
          <a:xfrm>
            <a:off x="347663" y="357188"/>
            <a:ext cx="7758112"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09667"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T6C3</a:t>
            </a:r>
            <a:r>
              <a:rPr lang="en-US" sz="3200" smtClean="0">
                <a:latin typeface="Rockwell" pitchFamily="18" charset="0"/>
              </a:rPr>
              <a:t>  </a:t>
            </a:r>
            <a:r>
              <a:rPr lang="en-US" sz="2000" smtClean="0">
                <a:latin typeface="Rockwell" pitchFamily="18" charset="0"/>
              </a:rPr>
              <a:t>Component 2 in figure T1 is a transistor.</a:t>
            </a:r>
          </a:p>
          <a:p>
            <a:pPr lvl="1" eaLnBrk="1" hangingPunct="1"/>
            <a:endParaRPr lang="en-US" sz="20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endParaRPr lang="en-US" sz="1800" smtClean="0">
              <a:latin typeface="Rockwell" pitchFamily="18" charset="0"/>
            </a:endParaRPr>
          </a:p>
          <a:p>
            <a:pPr lvl="1" eaLnBrk="1" hangingPunct="1">
              <a:buFontTx/>
              <a:buNone/>
            </a:pPr>
            <a:endParaRPr lang="en-US" sz="3200" smtClean="0">
              <a:latin typeface="Rockwell" pitchFamily="18" charset="0"/>
            </a:endParaRPr>
          </a:p>
          <a:p>
            <a:pPr lvl="1" eaLnBrk="1" hangingPunct="1"/>
            <a:endParaRPr lang="en-US" sz="3200" smtClean="0">
              <a:latin typeface="Rockwell" pitchFamily="18" charset="0"/>
            </a:endParaRPr>
          </a:p>
        </p:txBody>
      </p:sp>
      <p:pic>
        <p:nvPicPr>
          <p:cNvPr id="1009668" name="Picture 4"/>
          <p:cNvPicPr>
            <a:picLocks noChangeAspect="1" noChangeArrowheads="1"/>
          </p:cNvPicPr>
          <p:nvPr/>
        </p:nvPicPr>
        <p:blipFill>
          <a:blip r:embed="rId2" cstate="print"/>
          <a:srcRect/>
          <a:stretch>
            <a:fillRect/>
          </a:stretch>
        </p:blipFill>
        <p:spPr bwMode="auto">
          <a:xfrm>
            <a:off x="1844675" y="2814638"/>
            <a:ext cx="4418013" cy="3163887"/>
          </a:xfrm>
          <a:prstGeom prst="rect">
            <a:avLst/>
          </a:prstGeom>
          <a:noFill/>
          <a:ln w="9525">
            <a:noFill/>
            <a:miter lim="800000"/>
            <a:headEnd/>
            <a:tailEnd/>
          </a:ln>
        </p:spPr>
      </p:pic>
      <p:sp>
        <p:nvSpPr>
          <p:cNvPr id="1009669" name="Text Box 5"/>
          <p:cNvSpPr txBox="1">
            <a:spLocks noChangeArrowheads="1"/>
          </p:cNvSpPr>
          <p:nvPr/>
        </p:nvSpPr>
        <p:spPr bwMode="auto">
          <a:xfrm>
            <a:off x="6645275" y="4119563"/>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T1</a:t>
            </a:r>
          </a:p>
        </p:txBody>
      </p:sp>
      <p:sp>
        <p:nvSpPr>
          <p:cNvPr id="1494023" name="Line 30"/>
          <p:cNvSpPr>
            <a:spLocks noChangeShapeType="1"/>
          </p:cNvSpPr>
          <p:nvPr/>
        </p:nvSpPr>
        <p:spPr bwMode="auto">
          <a:xfrm>
            <a:off x="2767013" y="3275013"/>
            <a:ext cx="1152525" cy="768350"/>
          </a:xfrm>
          <a:prstGeom prst="line">
            <a:avLst/>
          </a:prstGeom>
          <a:noFill/>
          <a:ln w="50760">
            <a:solidFill>
              <a:srgbClr val="FF0000"/>
            </a:solidFill>
            <a:miter lim="800000"/>
            <a:headEnd/>
            <a:tailEnd type="triangle" w="med" len="med"/>
          </a:ln>
        </p:spPr>
        <p:txBody>
          <a:bodyPr/>
          <a:lstStyle/>
          <a:p>
            <a:endParaRPr lang="en-US"/>
          </a:p>
        </p:txBody>
      </p:sp>
      <p:sp>
        <p:nvSpPr>
          <p:cNvPr id="1494024" name="Text Box 8"/>
          <p:cNvSpPr txBox="1">
            <a:spLocks noChangeArrowheads="1"/>
          </p:cNvSpPr>
          <p:nvPr/>
        </p:nvSpPr>
        <p:spPr bwMode="auto">
          <a:xfrm>
            <a:off x="1806575" y="2852738"/>
            <a:ext cx="1304925"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Transistor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09667">
                                            <p:txEl>
                                              <p:pRg st="0" end="0"/>
                                            </p:txEl>
                                          </p:spTgt>
                                        </p:tgtEl>
                                        <p:attrNameLst>
                                          <p:attrName>style.visibility</p:attrName>
                                        </p:attrNameLst>
                                      </p:cBhvr>
                                      <p:to>
                                        <p:strVal val="visible"/>
                                      </p:to>
                                    </p:set>
                                    <p:animEffect transition="in" filter="wipe(up)">
                                      <p:cBhvr>
                                        <p:cTn id="7" dur="500"/>
                                        <p:tgtEl>
                                          <p:spTgt spid="1009667">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09668"/>
                                        </p:tgtEl>
                                        <p:attrNameLst>
                                          <p:attrName>style.visibility</p:attrName>
                                        </p:attrNameLst>
                                      </p:cBhvr>
                                      <p:to>
                                        <p:strVal val="visible"/>
                                      </p:to>
                                    </p:set>
                                    <p:animEffect transition="in" filter="wipe(down)">
                                      <p:cBhvr>
                                        <p:cTn id="11" dur="500"/>
                                        <p:tgtEl>
                                          <p:spTgt spid="10096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09669"/>
                                        </p:tgtEl>
                                        <p:attrNameLst>
                                          <p:attrName>style.visibility</p:attrName>
                                        </p:attrNameLst>
                                      </p:cBhvr>
                                      <p:to>
                                        <p:strVal val="visible"/>
                                      </p:to>
                                    </p:set>
                                    <p:animEffect transition="in" filter="wipe(down)">
                                      <p:cBhvr>
                                        <p:cTn id="14" dur="500"/>
                                        <p:tgtEl>
                                          <p:spTgt spid="1009669"/>
                                        </p:tgtEl>
                                      </p:cBhvr>
                                    </p:animEffect>
                                  </p:childTnLst>
                                </p:cTn>
                              </p:par>
                              <p:par>
                                <p:cTn id="15" presetID="22" presetClass="entr" presetSubtype="8" fill="hold" nodeType="withEffect">
                                  <p:stCondLst>
                                    <p:cond delay="0"/>
                                  </p:stCondLst>
                                  <p:childTnLst>
                                    <p:set>
                                      <p:cBhvr>
                                        <p:cTn id="16" dur="1" fill="hold">
                                          <p:stCondLst>
                                            <p:cond delay="0"/>
                                          </p:stCondLst>
                                        </p:cTn>
                                        <p:tgtEl>
                                          <p:spTgt spid="1494024">
                                            <p:txEl>
                                              <p:pRg st="0" end="0"/>
                                            </p:txEl>
                                          </p:spTgt>
                                        </p:tgtEl>
                                        <p:attrNameLst>
                                          <p:attrName>style.visibility</p:attrName>
                                        </p:attrNameLst>
                                      </p:cBhvr>
                                      <p:to>
                                        <p:strVal val="visible"/>
                                      </p:to>
                                    </p:set>
                                    <p:animEffect transition="in" filter="wipe(left)">
                                      <p:cBhvr>
                                        <p:cTn id="17" dur="500"/>
                                        <p:tgtEl>
                                          <p:spTgt spid="1494024">
                                            <p:txEl>
                                              <p:pRg st="0" end="0"/>
                                            </p:txEl>
                                          </p:spTgt>
                                        </p:tgtEl>
                                      </p:cBhvr>
                                    </p:animEffect>
                                  </p:childTnLst>
                                </p:cTn>
                              </p:par>
                            </p:childTnLst>
                          </p:cTn>
                        </p:par>
                        <p:par>
                          <p:cTn id="18" fill="hold" nodeType="afterGroup">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494023"/>
                                        </p:tgtEl>
                                        <p:attrNameLst>
                                          <p:attrName>style.visibility</p:attrName>
                                        </p:attrNameLst>
                                      </p:cBhvr>
                                      <p:to>
                                        <p:strVal val="visible"/>
                                      </p:to>
                                    </p:set>
                                    <p:animEffect transition="in" filter="wipe(up)">
                                      <p:cBhvr>
                                        <p:cTn id="21" dur="500"/>
                                        <p:tgtEl>
                                          <p:spTgt spid="1494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69" grpId="0"/>
      <p:bldP spid="14940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460500" y="779463"/>
            <a:ext cx="6197600" cy="2667000"/>
          </a:xfrm>
        </p:spPr>
        <p:txBody>
          <a:bodyPr lIns="0" tIns="0" rIns="0" bIns="0" anchor="ct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smtClean="0"/>
              <a:t>Element 2 Technician Class Question Pool</a:t>
            </a:r>
            <a:br>
              <a:rPr lang="en-GB" sz="3600" b="1" smtClean="0"/>
            </a:br>
            <a:r>
              <a:rPr lang="en-GB" sz="3600" b="1" smtClean="0">
                <a:solidFill>
                  <a:srgbClr val="FF3300"/>
                </a:solidFill>
              </a:rPr>
              <a:t/>
            </a:r>
            <a:br>
              <a:rPr lang="en-GB" sz="3600" b="1" smtClean="0">
                <a:solidFill>
                  <a:srgbClr val="FF3300"/>
                </a:solidFill>
              </a:rPr>
            </a:br>
            <a:r>
              <a:rPr lang="en-GB" sz="3600" b="1" smtClean="0">
                <a:solidFill>
                  <a:srgbClr val="FF3300"/>
                </a:solidFill>
              </a:rPr>
              <a:t>T1</a:t>
            </a:r>
            <a:br>
              <a:rPr lang="en-GB" sz="3600" b="1" smtClean="0">
                <a:solidFill>
                  <a:srgbClr val="FF3300"/>
                </a:solidFill>
              </a:rPr>
            </a:br>
            <a:r>
              <a:rPr lang="en-GB" sz="2000" b="1" smtClean="0">
                <a:solidFill>
                  <a:srgbClr val="FF3300"/>
                </a:solidFill>
              </a:rPr>
              <a:t/>
            </a:r>
            <a:br>
              <a:rPr lang="en-GB" sz="2000" b="1" smtClean="0">
                <a:solidFill>
                  <a:srgbClr val="FF3300"/>
                </a:solidFill>
              </a:rPr>
            </a:br>
            <a:r>
              <a:rPr lang="en-GB" sz="2000" b="1" smtClean="0">
                <a:solidFill>
                  <a:srgbClr val="FF3300"/>
                </a:solidFill>
              </a:rPr>
              <a:t>CC Rules, descriptions and definitions for the amateur radio service, operator and station license responsibilities</a:t>
            </a:r>
            <a:br>
              <a:rPr lang="en-GB" sz="2000" b="1" smtClean="0">
                <a:solidFill>
                  <a:srgbClr val="FF3300"/>
                </a:solidFill>
              </a:rPr>
            </a:br>
            <a:r>
              <a:rPr lang="en-GB" sz="2000" b="1" smtClean="0">
                <a:solidFill>
                  <a:srgbClr val="FF3300"/>
                </a:solidFill>
              </a:rPr>
              <a:t/>
            </a:r>
            <a:br>
              <a:rPr lang="en-GB" sz="2000" b="1" smtClean="0">
                <a:solidFill>
                  <a:srgbClr val="FF3300"/>
                </a:solidFill>
              </a:rPr>
            </a:br>
            <a:r>
              <a:rPr lang="en-GB" sz="2000" b="1" smtClean="0">
                <a:solidFill>
                  <a:srgbClr val="FF3300"/>
                </a:solidFill>
              </a:rPr>
              <a:t>[6 Exam Questions – 6 Groups]</a:t>
            </a:r>
          </a:p>
        </p:txBody>
      </p:sp>
      <p:sp>
        <p:nvSpPr>
          <p:cNvPr id="35843" name="Text Box 3"/>
          <p:cNvSpPr txBox="1">
            <a:spLocks noChangeArrowheads="1"/>
          </p:cNvSpPr>
          <p:nvPr/>
        </p:nvSpPr>
        <p:spPr bwMode="auto">
          <a:xfrm>
            <a:off x="2498725" y="5041900"/>
            <a:ext cx="4648200" cy="1460500"/>
          </a:xfrm>
          <a:prstGeom prst="rect">
            <a:avLst/>
          </a:prstGeom>
          <a:noFill/>
          <a:ln w="9525">
            <a:noFill/>
            <a:miter lim="800000"/>
            <a:headEnd/>
            <a:tailEnd/>
          </a:ln>
          <a:effectLst/>
        </p:spPr>
        <p:txBody>
          <a:bodyPr lIns="0" tIns="0" rIns="0" bIns="0">
            <a:spAutoFit/>
          </a:bodyPr>
          <a:lstStyle/>
          <a:p>
            <a:pPr algn="ctr">
              <a:spcBef>
                <a:spcPct val="50000"/>
              </a:spcBef>
              <a:buClr>
                <a:srgbClr val="000000"/>
              </a:buClr>
              <a:buSzPct val="87000"/>
              <a:buFont typeface="StarSymbol" charset="0"/>
              <a:buNone/>
            </a:pPr>
            <a:r>
              <a:rPr lang="en-US" sz="2400">
                <a:solidFill>
                  <a:srgbClr val="FF0000"/>
                </a:solidFill>
                <a:latin typeface="Tahoma" pitchFamily="34" charset="0"/>
                <a:cs typeface="Tahoma" pitchFamily="34" charset="0"/>
              </a:rPr>
              <a:t>Valid July 1, 2010</a:t>
            </a:r>
          </a:p>
          <a:p>
            <a:pPr algn="ctr">
              <a:spcBef>
                <a:spcPct val="50000"/>
              </a:spcBef>
              <a:buClr>
                <a:srgbClr val="000000"/>
              </a:buClr>
              <a:buSzPct val="87000"/>
              <a:buFont typeface="StarSymbol" charset="0"/>
              <a:buNone/>
            </a:pPr>
            <a:r>
              <a:rPr lang="en-US" sz="2400">
                <a:solidFill>
                  <a:srgbClr val="FF0000"/>
                </a:solidFill>
                <a:latin typeface="Tahoma" pitchFamily="34" charset="0"/>
                <a:cs typeface="Tahoma" pitchFamily="34" charset="0"/>
              </a:rPr>
              <a:t>Through</a:t>
            </a:r>
          </a:p>
          <a:p>
            <a:pPr algn="ctr">
              <a:spcBef>
                <a:spcPct val="50000"/>
              </a:spcBef>
              <a:buClr>
                <a:srgbClr val="000000"/>
              </a:buClr>
              <a:buSzPct val="87000"/>
              <a:buFont typeface="StarSymbol" charset="0"/>
              <a:buNone/>
            </a:pPr>
            <a:r>
              <a:rPr lang="en-US" sz="2400">
                <a:solidFill>
                  <a:srgbClr val="FF0000"/>
                </a:solidFill>
                <a:latin typeface="Tahoma" pitchFamily="34" charset="0"/>
                <a:cs typeface="Tahoma" pitchFamily="34" charset="0"/>
              </a:rPr>
              <a:t>June 30, 2014</a:t>
            </a:r>
          </a:p>
        </p:txBody>
      </p:sp>
      <p:pic>
        <p:nvPicPr>
          <p:cNvPr id="35844" name="Picture 4" descr="DIAMOND_gold"/>
          <p:cNvPicPr>
            <a:picLocks noChangeAspect="1" noChangeArrowheads="1"/>
          </p:cNvPicPr>
          <p:nvPr/>
        </p:nvPicPr>
        <p:blipFill>
          <a:blip r:embed="rId3" cstate="print"/>
          <a:srcRect/>
          <a:stretch>
            <a:fillRect/>
          </a:stretch>
        </p:blipFill>
        <p:spPr bwMode="auto">
          <a:xfrm>
            <a:off x="8021638" y="4398963"/>
            <a:ext cx="1122362" cy="2459037"/>
          </a:xfrm>
          <a:prstGeom prst="rect">
            <a:avLst/>
          </a:prstGeom>
          <a:noFill/>
          <a:ln w="9525">
            <a:noFill/>
            <a:miter lim="800000"/>
            <a:headEnd/>
            <a:tailEnd/>
          </a:ln>
        </p:spPr>
      </p:pic>
      <p:pic>
        <p:nvPicPr>
          <p:cNvPr id="35845" name="Picture 5"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Number Placeholder 3"/>
          <p:cNvSpPr>
            <a:spLocks noGrp="1"/>
          </p:cNvSpPr>
          <p:nvPr>
            <p:ph type="sldNum" sz="quarter" idx="12"/>
          </p:nvPr>
        </p:nvSpPr>
        <p:spPr>
          <a:noFill/>
          <a:ln>
            <a:miter lim="800000"/>
            <a:headEnd/>
            <a:tailEnd/>
          </a:ln>
        </p:spPr>
        <p:txBody>
          <a:bodyPr/>
          <a:lstStyle/>
          <a:p>
            <a:fld id="{D8875807-8CDF-4C28-A443-77ACE4F794AA}" type="slidenum">
              <a:rPr lang="en-US"/>
              <a:pPr/>
              <a:t>330</a:t>
            </a:fld>
            <a:endParaRPr lang="en-US"/>
          </a:p>
        </p:txBody>
      </p:sp>
      <p:sp>
        <p:nvSpPr>
          <p:cNvPr id="33997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79C291B-2FBE-43C1-9B32-1185CBC2052E}" type="slidenum">
              <a:rPr lang="en-US" sz="1400">
                <a:latin typeface="Times New Roman" pitchFamily="18" charset="0"/>
              </a:rPr>
              <a:pPr algn="r"/>
              <a:t>330</a:t>
            </a:fld>
            <a:endParaRPr lang="en-US" sz="1400">
              <a:latin typeface="Times New Roman" pitchFamily="18" charset="0"/>
            </a:endParaRPr>
          </a:p>
        </p:txBody>
      </p:sp>
      <p:sp>
        <p:nvSpPr>
          <p:cNvPr id="339972" name="Rectangle 2"/>
          <p:cNvSpPr>
            <a:spLocks noGrp="1" noChangeArrowheads="1"/>
          </p:cNvSpPr>
          <p:nvPr>
            <p:ph type="title" idx="4294967295"/>
          </p:nvPr>
        </p:nvSpPr>
        <p:spPr>
          <a:xfrm>
            <a:off x="347663" y="357188"/>
            <a:ext cx="7758112"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1069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T6C4</a:t>
            </a:r>
            <a:r>
              <a:rPr lang="en-US" sz="2000" smtClean="0">
                <a:latin typeface="Rockwell" pitchFamily="18" charset="0"/>
              </a:rPr>
              <a:t>  Component 3 in figure T1 is a lamp.</a:t>
            </a:r>
          </a:p>
          <a:p>
            <a:pPr lvl="1" eaLnBrk="1" hangingPunct="1"/>
            <a:endParaRPr lang="en-US" sz="2000" smtClean="0">
              <a:latin typeface="Rockwell" pitchFamily="18" charset="0"/>
            </a:endParaRPr>
          </a:p>
        </p:txBody>
      </p:sp>
      <p:pic>
        <p:nvPicPr>
          <p:cNvPr id="1010692" name="Picture 4"/>
          <p:cNvPicPr>
            <a:picLocks noChangeAspect="1" noChangeArrowheads="1"/>
          </p:cNvPicPr>
          <p:nvPr/>
        </p:nvPicPr>
        <p:blipFill>
          <a:blip r:embed="rId2" cstate="print"/>
          <a:srcRect/>
          <a:stretch>
            <a:fillRect/>
          </a:stretch>
        </p:blipFill>
        <p:spPr bwMode="auto">
          <a:xfrm>
            <a:off x="2459038" y="2890838"/>
            <a:ext cx="3832225" cy="2744787"/>
          </a:xfrm>
          <a:prstGeom prst="rect">
            <a:avLst/>
          </a:prstGeom>
          <a:noFill/>
          <a:ln w="9525">
            <a:noFill/>
            <a:miter lim="800000"/>
            <a:headEnd/>
            <a:tailEnd/>
          </a:ln>
        </p:spPr>
      </p:pic>
      <p:sp>
        <p:nvSpPr>
          <p:cNvPr id="1010693" name="Text Box 5"/>
          <p:cNvSpPr txBox="1">
            <a:spLocks noChangeArrowheads="1"/>
          </p:cNvSpPr>
          <p:nvPr/>
        </p:nvSpPr>
        <p:spPr bwMode="auto">
          <a:xfrm>
            <a:off x="5454650" y="5157788"/>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T1</a:t>
            </a:r>
          </a:p>
        </p:txBody>
      </p:sp>
      <p:sp>
        <p:nvSpPr>
          <p:cNvPr id="1495047" name="Line 30"/>
          <p:cNvSpPr>
            <a:spLocks noChangeShapeType="1"/>
          </p:cNvSpPr>
          <p:nvPr/>
        </p:nvSpPr>
        <p:spPr bwMode="auto">
          <a:xfrm flipH="1">
            <a:off x="5494338" y="2622550"/>
            <a:ext cx="692150" cy="652463"/>
          </a:xfrm>
          <a:prstGeom prst="line">
            <a:avLst/>
          </a:prstGeom>
          <a:noFill/>
          <a:ln w="50760">
            <a:solidFill>
              <a:srgbClr val="FF0000"/>
            </a:solidFill>
            <a:miter lim="800000"/>
            <a:headEnd/>
            <a:tailEnd type="triangle" w="med" len="med"/>
          </a:ln>
        </p:spPr>
        <p:txBody>
          <a:bodyPr/>
          <a:lstStyle/>
          <a:p>
            <a:endParaRPr lang="en-US"/>
          </a:p>
        </p:txBody>
      </p:sp>
      <p:sp>
        <p:nvSpPr>
          <p:cNvPr id="1495048" name="Text Box 8"/>
          <p:cNvSpPr txBox="1">
            <a:spLocks noChangeArrowheads="1"/>
          </p:cNvSpPr>
          <p:nvPr/>
        </p:nvSpPr>
        <p:spPr bwMode="auto">
          <a:xfrm>
            <a:off x="6300788" y="2392363"/>
            <a:ext cx="998537"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Lamp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10691">
                                            <p:txEl>
                                              <p:pRg st="0" end="0"/>
                                            </p:txEl>
                                          </p:spTgt>
                                        </p:tgtEl>
                                        <p:attrNameLst>
                                          <p:attrName>style.visibility</p:attrName>
                                        </p:attrNameLst>
                                      </p:cBhvr>
                                      <p:to>
                                        <p:strVal val="visible"/>
                                      </p:to>
                                    </p:set>
                                    <p:animEffect transition="in" filter="wipe(up)">
                                      <p:cBhvr>
                                        <p:cTn id="7" dur="500"/>
                                        <p:tgtEl>
                                          <p:spTgt spid="1010691">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10692"/>
                                        </p:tgtEl>
                                        <p:attrNameLst>
                                          <p:attrName>style.visibility</p:attrName>
                                        </p:attrNameLst>
                                      </p:cBhvr>
                                      <p:to>
                                        <p:strVal val="visible"/>
                                      </p:to>
                                    </p:set>
                                    <p:animEffect transition="in" filter="wipe(down)">
                                      <p:cBhvr>
                                        <p:cTn id="11" dur="500"/>
                                        <p:tgtEl>
                                          <p:spTgt spid="10106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10693"/>
                                        </p:tgtEl>
                                        <p:attrNameLst>
                                          <p:attrName>style.visibility</p:attrName>
                                        </p:attrNameLst>
                                      </p:cBhvr>
                                      <p:to>
                                        <p:strVal val="visible"/>
                                      </p:to>
                                    </p:set>
                                    <p:animEffect transition="in" filter="wipe(down)">
                                      <p:cBhvr>
                                        <p:cTn id="14" dur="500"/>
                                        <p:tgtEl>
                                          <p:spTgt spid="1010693"/>
                                        </p:tgtEl>
                                      </p:cBhvr>
                                    </p:animEffect>
                                  </p:childTnLst>
                                </p:cTn>
                              </p:par>
                              <p:par>
                                <p:cTn id="15" presetID="22" presetClass="entr" presetSubtype="2" fill="hold" nodeType="withEffect">
                                  <p:stCondLst>
                                    <p:cond delay="0"/>
                                  </p:stCondLst>
                                  <p:childTnLst>
                                    <p:set>
                                      <p:cBhvr>
                                        <p:cTn id="16" dur="1" fill="hold">
                                          <p:stCondLst>
                                            <p:cond delay="0"/>
                                          </p:stCondLst>
                                        </p:cTn>
                                        <p:tgtEl>
                                          <p:spTgt spid="1495048">
                                            <p:txEl>
                                              <p:pRg st="0" end="0"/>
                                            </p:txEl>
                                          </p:spTgt>
                                        </p:tgtEl>
                                        <p:attrNameLst>
                                          <p:attrName>style.visibility</p:attrName>
                                        </p:attrNameLst>
                                      </p:cBhvr>
                                      <p:to>
                                        <p:strVal val="visible"/>
                                      </p:to>
                                    </p:set>
                                    <p:animEffect transition="in" filter="wipe(right)">
                                      <p:cBhvr>
                                        <p:cTn id="17" dur="500"/>
                                        <p:tgtEl>
                                          <p:spTgt spid="1495048">
                                            <p:txEl>
                                              <p:pRg st="0" end="0"/>
                                            </p:txEl>
                                          </p:spTgt>
                                        </p:tgtEl>
                                      </p:cBhvr>
                                    </p:animEffect>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495047"/>
                                        </p:tgtEl>
                                        <p:attrNameLst>
                                          <p:attrName>style.visibility</p:attrName>
                                        </p:attrNameLst>
                                      </p:cBhvr>
                                      <p:to>
                                        <p:strVal val="visible"/>
                                      </p:to>
                                    </p:set>
                                    <p:animEffect transition="in" filter="wipe(right)">
                                      <p:cBhvr>
                                        <p:cTn id="21" dur="500"/>
                                        <p:tgtEl>
                                          <p:spTgt spid="149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3" grpId="0"/>
      <p:bldP spid="1495047"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Number Placeholder 3"/>
          <p:cNvSpPr>
            <a:spLocks noGrp="1"/>
          </p:cNvSpPr>
          <p:nvPr>
            <p:ph type="sldNum" sz="quarter" idx="12"/>
          </p:nvPr>
        </p:nvSpPr>
        <p:spPr>
          <a:noFill/>
          <a:ln>
            <a:miter lim="800000"/>
            <a:headEnd/>
            <a:tailEnd/>
          </a:ln>
        </p:spPr>
        <p:txBody>
          <a:bodyPr/>
          <a:lstStyle/>
          <a:p>
            <a:fld id="{5BF89474-BF34-4EE5-9AF7-91ECFC53DBCA}" type="slidenum">
              <a:rPr lang="en-US"/>
              <a:pPr/>
              <a:t>331</a:t>
            </a:fld>
            <a:endParaRPr lang="en-US"/>
          </a:p>
        </p:txBody>
      </p:sp>
      <p:sp>
        <p:nvSpPr>
          <p:cNvPr id="34099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F80F06F-A97D-43F0-B3CF-A486B3FC23DC}" type="slidenum">
              <a:rPr lang="en-US" sz="1400">
                <a:latin typeface="Times New Roman" pitchFamily="18" charset="0"/>
              </a:rPr>
              <a:pPr algn="r"/>
              <a:t>331</a:t>
            </a:fld>
            <a:endParaRPr lang="en-US" sz="1400">
              <a:latin typeface="Times New Roman" pitchFamily="18" charset="0"/>
            </a:endParaRPr>
          </a:p>
        </p:txBody>
      </p:sp>
      <p:sp>
        <p:nvSpPr>
          <p:cNvPr id="340996" name="Rectangle 2"/>
          <p:cNvSpPr>
            <a:spLocks noGrp="1" noChangeArrowheads="1"/>
          </p:cNvSpPr>
          <p:nvPr>
            <p:ph type="title" idx="4294967295"/>
          </p:nvPr>
        </p:nvSpPr>
        <p:spPr>
          <a:xfrm>
            <a:off x="347663" y="357188"/>
            <a:ext cx="7758112"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11715"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T6C5</a:t>
            </a:r>
            <a:r>
              <a:rPr lang="en-US" sz="2000" smtClean="0">
                <a:latin typeface="Rockwell" pitchFamily="18" charset="0"/>
              </a:rPr>
              <a:t>  Component 4 in figure T1 is a battery.</a:t>
            </a:r>
          </a:p>
          <a:p>
            <a:pPr lvl="1" eaLnBrk="1" hangingPunct="1"/>
            <a:endParaRPr lang="en-US" sz="2000" smtClean="0">
              <a:latin typeface="Rockwell" pitchFamily="18" charset="0"/>
            </a:endParaRPr>
          </a:p>
        </p:txBody>
      </p:sp>
      <p:pic>
        <p:nvPicPr>
          <p:cNvPr id="1011716" name="Picture 4"/>
          <p:cNvPicPr>
            <a:picLocks noChangeAspect="1" noChangeArrowheads="1"/>
          </p:cNvPicPr>
          <p:nvPr/>
        </p:nvPicPr>
        <p:blipFill>
          <a:blip r:embed="rId2" cstate="print"/>
          <a:srcRect/>
          <a:stretch>
            <a:fillRect/>
          </a:stretch>
        </p:blipFill>
        <p:spPr bwMode="auto">
          <a:xfrm>
            <a:off x="2728913" y="3121025"/>
            <a:ext cx="3832225" cy="2744788"/>
          </a:xfrm>
          <a:prstGeom prst="rect">
            <a:avLst/>
          </a:prstGeom>
          <a:noFill/>
          <a:ln w="9525">
            <a:noFill/>
            <a:miter lim="800000"/>
            <a:headEnd/>
            <a:tailEnd/>
          </a:ln>
        </p:spPr>
      </p:pic>
      <p:sp>
        <p:nvSpPr>
          <p:cNvPr id="1011717" name="Text Box 5"/>
          <p:cNvSpPr txBox="1">
            <a:spLocks noChangeArrowheads="1"/>
          </p:cNvSpPr>
          <p:nvPr/>
        </p:nvSpPr>
        <p:spPr bwMode="auto">
          <a:xfrm>
            <a:off x="6070600" y="5694363"/>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T1</a:t>
            </a:r>
          </a:p>
        </p:txBody>
      </p:sp>
      <p:sp>
        <p:nvSpPr>
          <p:cNvPr id="1496071" name="Line 30"/>
          <p:cNvSpPr>
            <a:spLocks noChangeShapeType="1"/>
          </p:cNvSpPr>
          <p:nvPr/>
        </p:nvSpPr>
        <p:spPr bwMode="auto">
          <a:xfrm flipH="1">
            <a:off x="6453188" y="3313113"/>
            <a:ext cx="806450" cy="730250"/>
          </a:xfrm>
          <a:prstGeom prst="line">
            <a:avLst/>
          </a:prstGeom>
          <a:noFill/>
          <a:ln w="50760">
            <a:solidFill>
              <a:srgbClr val="FF0000"/>
            </a:solidFill>
            <a:miter lim="800000"/>
            <a:headEnd/>
            <a:tailEnd type="triangle" w="med" len="med"/>
          </a:ln>
        </p:spPr>
        <p:txBody>
          <a:bodyPr/>
          <a:lstStyle/>
          <a:p>
            <a:endParaRPr lang="en-US"/>
          </a:p>
        </p:txBody>
      </p:sp>
      <p:sp>
        <p:nvSpPr>
          <p:cNvPr id="1496072" name="Text Box 8"/>
          <p:cNvSpPr txBox="1">
            <a:spLocks noChangeArrowheads="1"/>
          </p:cNvSpPr>
          <p:nvPr/>
        </p:nvSpPr>
        <p:spPr bwMode="auto">
          <a:xfrm>
            <a:off x="7221538" y="3006725"/>
            <a:ext cx="1112837"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Battery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11715">
                                            <p:txEl>
                                              <p:pRg st="0" end="0"/>
                                            </p:txEl>
                                          </p:spTgt>
                                        </p:tgtEl>
                                        <p:attrNameLst>
                                          <p:attrName>style.visibility</p:attrName>
                                        </p:attrNameLst>
                                      </p:cBhvr>
                                      <p:to>
                                        <p:strVal val="visible"/>
                                      </p:to>
                                    </p:set>
                                    <p:animEffect transition="in" filter="wipe(up)">
                                      <p:cBhvr>
                                        <p:cTn id="7" dur="500"/>
                                        <p:tgtEl>
                                          <p:spTgt spid="1011715">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11716"/>
                                        </p:tgtEl>
                                        <p:attrNameLst>
                                          <p:attrName>style.visibility</p:attrName>
                                        </p:attrNameLst>
                                      </p:cBhvr>
                                      <p:to>
                                        <p:strVal val="visible"/>
                                      </p:to>
                                    </p:set>
                                    <p:animEffect transition="in" filter="wipe(down)">
                                      <p:cBhvr>
                                        <p:cTn id="11" dur="500"/>
                                        <p:tgtEl>
                                          <p:spTgt spid="101171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11717"/>
                                        </p:tgtEl>
                                        <p:attrNameLst>
                                          <p:attrName>style.visibility</p:attrName>
                                        </p:attrNameLst>
                                      </p:cBhvr>
                                      <p:to>
                                        <p:strVal val="visible"/>
                                      </p:to>
                                    </p:set>
                                    <p:animEffect transition="in" filter="wipe(down)">
                                      <p:cBhvr>
                                        <p:cTn id="14" dur="500"/>
                                        <p:tgtEl>
                                          <p:spTgt spid="1011717"/>
                                        </p:tgtEl>
                                      </p:cBhvr>
                                    </p:animEffect>
                                  </p:childTnLst>
                                </p:cTn>
                              </p:par>
                              <p:par>
                                <p:cTn id="15" presetID="22" presetClass="entr" presetSubtype="2" fill="hold" nodeType="withEffect">
                                  <p:stCondLst>
                                    <p:cond delay="0"/>
                                  </p:stCondLst>
                                  <p:childTnLst>
                                    <p:set>
                                      <p:cBhvr>
                                        <p:cTn id="16" dur="1" fill="hold">
                                          <p:stCondLst>
                                            <p:cond delay="0"/>
                                          </p:stCondLst>
                                        </p:cTn>
                                        <p:tgtEl>
                                          <p:spTgt spid="1496072">
                                            <p:txEl>
                                              <p:pRg st="0" end="0"/>
                                            </p:txEl>
                                          </p:spTgt>
                                        </p:tgtEl>
                                        <p:attrNameLst>
                                          <p:attrName>style.visibility</p:attrName>
                                        </p:attrNameLst>
                                      </p:cBhvr>
                                      <p:to>
                                        <p:strVal val="visible"/>
                                      </p:to>
                                    </p:set>
                                    <p:animEffect transition="in" filter="wipe(right)">
                                      <p:cBhvr>
                                        <p:cTn id="17" dur="500"/>
                                        <p:tgtEl>
                                          <p:spTgt spid="1496072">
                                            <p:txEl>
                                              <p:pRg st="0" end="0"/>
                                            </p:txEl>
                                          </p:spTgt>
                                        </p:tgtEl>
                                      </p:cBhvr>
                                    </p:animEffect>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496071"/>
                                        </p:tgtEl>
                                        <p:attrNameLst>
                                          <p:attrName>style.visibility</p:attrName>
                                        </p:attrNameLst>
                                      </p:cBhvr>
                                      <p:to>
                                        <p:strVal val="visible"/>
                                      </p:to>
                                    </p:set>
                                    <p:animEffect transition="in" filter="wipe(right)">
                                      <p:cBhvr>
                                        <p:cTn id="21" dur="500"/>
                                        <p:tgtEl>
                                          <p:spTgt spid="1496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17" grpId="0"/>
      <p:bldP spid="1496071"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Number Placeholder 3"/>
          <p:cNvSpPr>
            <a:spLocks noGrp="1"/>
          </p:cNvSpPr>
          <p:nvPr>
            <p:ph type="sldNum" sz="quarter" idx="12"/>
          </p:nvPr>
        </p:nvSpPr>
        <p:spPr>
          <a:noFill/>
          <a:ln>
            <a:miter lim="800000"/>
            <a:headEnd/>
            <a:tailEnd/>
          </a:ln>
        </p:spPr>
        <p:txBody>
          <a:bodyPr/>
          <a:lstStyle/>
          <a:p>
            <a:fld id="{74A6EE4E-64F1-44B3-8240-5F1B697F95C5}" type="slidenum">
              <a:rPr lang="en-US"/>
              <a:pPr/>
              <a:t>332</a:t>
            </a:fld>
            <a:endParaRPr lang="en-US"/>
          </a:p>
        </p:txBody>
      </p:sp>
      <p:sp>
        <p:nvSpPr>
          <p:cNvPr id="34201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24A4F5A-4060-41E8-894E-67C74B8B6025}" type="slidenum">
              <a:rPr lang="en-US" sz="1400">
                <a:latin typeface="Times New Roman" pitchFamily="18" charset="0"/>
              </a:rPr>
              <a:pPr algn="r"/>
              <a:t>332</a:t>
            </a:fld>
            <a:endParaRPr lang="en-US" sz="1400">
              <a:latin typeface="Times New Roman" pitchFamily="18" charset="0"/>
            </a:endParaRPr>
          </a:p>
        </p:txBody>
      </p:sp>
      <p:sp>
        <p:nvSpPr>
          <p:cNvPr id="342020" name="Rectangle 2"/>
          <p:cNvSpPr>
            <a:spLocks noGrp="1" noChangeArrowheads="1"/>
          </p:cNvSpPr>
          <p:nvPr>
            <p:ph type="title" idx="4294967295"/>
          </p:nvPr>
        </p:nvSpPr>
        <p:spPr>
          <a:xfrm>
            <a:off x="347663" y="395288"/>
            <a:ext cx="7758112"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14787"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T6C6</a:t>
            </a:r>
            <a:r>
              <a:rPr lang="en-US" sz="2000" smtClean="0">
                <a:latin typeface="Rockwell" pitchFamily="18" charset="0"/>
              </a:rPr>
              <a:t>  Component 6 in figure T2 is a capacitor.</a:t>
            </a:r>
          </a:p>
          <a:p>
            <a:pPr lvl="1" eaLnBrk="1" hangingPunct="1"/>
            <a:endParaRPr lang="en-US" sz="2000" smtClean="0">
              <a:latin typeface="Rockwell" pitchFamily="18" charset="0"/>
            </a:endParaRPr>
          </a:p>
        </p:txBody>
      </p:sp>
      <p:pic>
        <p:nvPicPr>
          <p:cNvPr id="1014788" name="Picture 4"/>
          <p:cNvPicPr>
            <a:picLocks noChangeAspect="1" noChangeArrowheads="1"/>
          </p:cNvPicPr>
          <p:nvPr/>
        </p:nvPicPr>
        <p:blipFill>
          <a:blip r:embed="rId2" cstate="print"/>
          <a:srcRect/>
          <a:stretch>
            <a:fillRect/>
          </a:stretch>
        </p:blipFill>
        <p:spPr bwMode="auto">
          <a:xfrm>
            <a:off x="1460500" y="2660650"/>
            <a:ext cx="6340475" cy="2916238"/>
          </a:xfrm>
          <a:prstGeom prst="rect">
            <a:avLst/>
          </a:prstGeom>
          <a:noFill/>
          <a:ln w="9525">
            <a:noFill/>
            <a:miter lim="800000"/>
            <a:headEnd/>
            <a:tailEnd/>
          </a:ln>
        </p:spPr>
      </p:pic>
      <p:sp>
        <p:nvSpPr>
          <p:cNvPr id="1014789" name="Text Box 5"/>
          <p:cNvSpPr txBox="1">
            <a:spLocks noChangeArrowheads="1"/>
          </p:cNvSpPr>
          <p:nvPr/>
        </p:nvSpPr>
        <p:spPr bwMode="auto">
          <a:xfrm>
            <a:off x="6607175" y="5195888"/>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T2</a:t>
            </a:r>
          </a:p>
        </p:txBody>
      </p:sp>
      <p:sp>
        <p:nvSpPr>
          <p:cNvPr id="1497095" name="Line 30"/>
          <p:cNvSpPr>
            <a:spLocks noChangeShapeType="1"/>
          </p:cNvSpPr>
          <p:nvPr/>
        </p:nvSpPr>
        <p:spPr bwMode="auto">
          <a:xfrm flipV="1">
            <a:off x="4956175" y="4735513"/>
            <a:ext cx="268288" cy="844550"/>
          </a:xfrm>
          <a:prstGeom prst="line">
            <a:avLst/>
          </a:prstGeom>
          <a:noFill/>
          <a:ln w="50760">
            <a:solidFill>
              <a:srgbClr val="FF0000"/>
            </a:solidFill>
            <a:miter lim="800000"/>
            <a:headEnd/>
            <a:tailEnd type="triangle" w="med" len="med"/>
          </a:ln>
        </p:spPr>
        <p:txBody>
          <a:bodyPr/>
          <a:lstStyle/>
          <a:p>
            <a:endParaRPr lang="en-US"/>
          </a:p>
        </p:txBody>
      </p:sp>
      <p:sp>
        <p:nvSpPr>
          <p:cNvPr id="1497096" name="Text Box 8"/>
          <p:cNvSpPr txBox="1">
            <a:spLocks noChangeArrowheads="1"/>
          </p:cNvSpPr>
          <p:nvPr/>
        </p:nvSpPr>
        <p:spPr bwMode="auto">
          <a:xfrm>
            <a:off x="4187825" y="5580063"/>
            <a:ext cx="1228725"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Capacitor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14787">
                                            <p:txEl>
                                              <p:pRg st="0" end="0"/>
                                            </p:txEl>
                                          </p:spTgt>
                                        </p:tgtEl>
                                        <p:attrNameLst>
                                          <p:attrName>style.visibility</p:attrName>
                                        </p:attrNameLst>
                                      </p:cBhvr>
                                      <p:to>
                                        <p:strVal val="visible"/>
                                      </p:to>
                                    </p:set>
                                    <p:animEffect transition="in" filter="wipe(up)">
                                      <p:cBhvr>
                                        <p:cTn id="7" dur="500"/>
                                        <p:tgtEl>
                                          <p:spTgt spid="1014787">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14788"/>
                                        </p:tgtEl>
                                        <p:attrNameLst>
                                          <p:attrName>style.visibility</p:attrName>
                                        </p:attrNameLst>
                                      </p:cBhvr>
                                      <p:to>
                                        <p:strVal val="visible"/>
                                      </p:to>
                                    </p:set>
                                    <p:animEffect transition="in" filter="wipe(down)">
                                      <p:cBhvr>
                                        <p:cTn id="11" dur="500"/>
                                        <p:tgtEl>
                                          <p:spTgt spid="101478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14789"/>
                                        </p:tgtEl>
                                        <p:attrNameLst>
                                          <p:attrName>style.visibility</p:attrName>
                                        </p:attrNameLst>
                                      </p:cBhvr>
                                      <p:to>
                                        <p:strVal val="visible"/>
                                      </p:to>
                                    </p:set>
                                    <p:animEffect transition="in" filter="wipe(down)">
                                      <p:cBhvr>
                                        <p:cTn id="14" dur="500"/>
                                        <p:tgtEl>
                                          <p:spTgt spid="101478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97096">
                                            <p:txEl>
                                              <p:pRg st="0" end="0"/>
                                            </p:txEl>
                                          </p:spTgt>
                                        </p:tgtEl>
                                        <p:attrNameLst>
                                          <p:attrName>style.visibility</p:attrName>
                                        </p:attrNameLst>
                                      </p:cBhvr>
                                      <p:to>
                                        <p:strVal val="visible"/>
                                      </p:to>
                                    </p:set>
                                    <p:animEffect transition="in" filter="wipe(down)">
                                      <p:cBhvr>
                                        <p:cTn id="17" dur="500"/>
                                        <p:tgtEl>
                                          <p:spTgt spid="1497096">
                                            <p:txEl>
                                              <p:pRg st="0" end="0"/>
                                            </p:txEl>
                                          </p:spTgt>
                                        </p:tgtEl>
                                      </p:cBhvr>
                                    </p:animEffect>
                                  </p:childTnLst>
                                </p:cTn>
                              </p:par>
                            </p:childTnLst>
                          </p:cTn>
                        </p:par>
                        <p:par>
                          <p:cTn id="18" fill="hold" nodeType="afterGroup">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497095"/>
                                        </p:tgtEl>
                                        <p:attrNameLst>
                                          <p:attrName>style.visibility</p:attrName>
                                        </p:attrNameLst>
                                      </p:cBhvr>
                                      <p:to>
                                        <p:strVal val="visible"/>
                                      </p:to>
                                    </p:set>
                                    <p:animEffect transition="in" filter="wipe(down)">
                                      <p:cBhvr>
                                        <p:cTn id="21" dur="500"/>
                                        <p:tgtEl>
                                          <p:spTgt spid="1497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9" grpId="0"/>
      <p:bldP spid="1497095" grpId="0" animBg="1"/>
      <p:bldP spid="1497096" grpId="0" build="allAtOnce"/>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Number Placeholder 3"/>
          <p:cNvSpPr>
            <a:spLocks noGrp="1"/>
          </p:cNvSpPr>
          <p:nvPr>
            <p:ph type="sldNum" sz="quarter" idx="12"/>
          </p:nvPr>
        </p:nvSpPr>
        <p:spPr>
          <a:noFill/>
          <a:ln>
            <a:miter lim="800000"/>
            <a:headEnd/>
            <a:tailEnd/>
          </a:ln>
        </p:spPr>
        <p:txBody>
          <a:bodyPr/>
          <a:lstStyle/>
          <a:p>
            <a:fld id="{E129C378-92C5-458F-8206-67C274AB093C}" type="slidenum">
              <a:rPr lang="en-US"/>
              <a:pPr/>
              <a:t>333</a:t>
            </a:fld>
            <a:endParaRPr lang="en-US"/>
          </a:p>
        </p:txBody>
      </p:sp>
      <p:sp>
        <p:nvSpPr>
          <p:cNvPr id="34304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2824941-0CFE-49E8-B11D-368DF6789124}" type="slidenum">
              <a:rPr lang="en-US" sz="1400">
                <a:latin typeface="Times New Roman" pitchFamily="18" charset="0"/>
              </a:rPr>
              <a:pPr algn="r"/>
              <a:t>333</a:t>
            </a:fld>
            <a:endParaRPr lang="en-US" sz="1400">
              <a:latin typeface="Times New Roman" pitchFamily="18" charset="0"/>
            </a:endParaRPr>
          </a:p>
        </p:txBody>
      </p:sp>
      <p:sp>
        <p:nvSpPr>
          <p:cNvPr id="343044" name="Rectangle 2"/>
          <p:cNvSpPr>
            <a:spLocks noGrp="1" noChangeArrowheads="1"/>
          </p:cNvSpPr>
          <p:nvPr>
            <p:ph type="title" idx="4294967295"/>
          </p:nvPr>
        </p:nvSpPr>
        <p:spPr>
          <a:xfrm>
            <a:off x="385763" y="357188"/>
            <a:ext cx="7758112"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1581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T6C7</a:t>
            </a:r>
            <a:r>
              <a:rPr lang="en-US" sz="2000" smtClean="0">
                <a:latin typeface="Rockwell" pitchFamily="18" charset="0"/>
              </a:rPr>
              <a:t>  Component 8 in figure T2 is a light emitting diode.</a:t>
            </a:r>
          </a:p>
          <a:p>
            <a:pPr lvl="1" eaLnBrk="1" hangingPunct="1"/>
            <a:endParaRPr lang="en-US" sz="2000" smtClean="0">
              <a:latin typeface="Rockwell" pitchFamily="18" charset="0"/>
            </a:endParaRPr>
          </a:p>
        </p:txBody>
      </p:sp>
      <p:pic>
        <p:nvPicPr>
          <p:cNvPr id="1015812" name="Picture 4"/>
          <p:cNvPicPr>
            <a:picLocks noChangeAspect="1" noChangeArrowheads="1"/>
          </p:cNvPicPr>
          <p:nvPr/>
        </p:nvPicPr>
        <p:blipFill>
          <a:blip r:embed="rId2" cstate="print"/>
          <a:srcRect/>
          <a:stretch>
            <a:fillRect/>
          </a:stretch>
        </p:blipFill>
        <p:spPr bwMode="auto">
          <a:xfrm>
            <a:off x="1460500" y="2660650"/>
            <a:ext cx="6340475" cy="2916238"/>
          </a:xfrm>
          <a:prstGeom prst="rect">
            <a:avLst/>
          </a:prstGeom>
          <a:noFill/>
          <a:ln w="9525">
            <a:noFill/>
            <a:miter lim="800000"/>
            <a:headEnd/>
            <a:tailEnd/>
          </a:ln>
        </p:spPr>
      </p:pic>
      <p:sp>
        <p:nvSpPr>
          <p:cNvPr id="1015813" name="Text Box 5"/>
          <p:cNvSpPr txBox="1">
            <a:spLocks noChangeArrowheads="1"/>
          </p:cNvSpPr>
          <p:nvPr/>
        </p:nvSpPr>
        <p:spPr bwMode="auto">
          <a:xfrm>
            <a:off x="6607175" y="5195888"/>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T2</a:t>
            </a:r>
          </a:p>
        </p:txBody>
      </p:sp>
      <p:sp>
        <p:nvSpPr>
          <p:cNvPr id="1498119" name="Line 30"/>
          <p:cNvSpPr>
            <a:spLocks noChangeShapeType="1"/>
          </p:cNvSpPr>
          <p:nvPr/>
        </p:nvSpPr>
        <p:spPr bwMode="auto">
          <a:xfrm flipV="1">
            <a:off x="5686425" y="4965700"/>
            <a:ext cx="268288" cy="844550"/>
          </a:xfrm>
          <a:prstGeom prst="line">
            <a:avLst/>
          </a:prstGeom>
          <a:noFill/>
          <a:ln w="50760">
            <a:solidFill>
              <a:srgbClr val="FF0000"/>
            </a:solidFill>
            <a:miter lim="800000"/>
            <a:headEnd/>
            <a:tailEnd type="triangle" w="med" len="med"/>
          </a:ln>
        </p:spPr>
        <p:txBody>
          <a:bodyPr/>
          <a:lstStyle/>
          <a:p>
            <a:endParaRPr lang="en-US"/>
          </a:p>
        </p:txBody>
      </p:sp>
      <p:sp>
        <p:nvSpPr>
          <p:cNvPr id="1498120" name="Text Box 8"/>
          <p:cNvSpPr txBox="1">
            <a:spLocks noChangeArrowheads="1"/>
          </p:cNvSpPr>
          <p:nvPr/>
        </p:nvSpPr>
        <p:spPr bwMode="auto">
          <a:xfrm>
            <a:off x="3881438" y="5848350"/>
            <a:ext cx="2227262"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Light Emitting Diode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15811">
                                            <p:txEl>
                                              <p:pRg st="0" end="0"/>
                                            </p:txEl>
                                          </p:spTgt>
                                        </p:tgtEl>
                                        <p:attrNameLst>
                                          <p:attrName>style.visibility</p:attrName>
                                        </p:attrNameLst>
                                      </p:cBhvr>
                                      <p:to>
                                        <p:strVal val="visible"/>
                                      </p:to>
                                    </p:set>
                                    <p:animEffect transition="in" filter="wipe(up)">
                                      <p:cBhvr>
                                        <p:cTn id="7" dur="500"/>
                                        <p:tgtEl>
                                          <p:spTgt spid="1015811">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15812"/>
                                        </p:tgtEl>
                                        <p:attrNameLst>
                                          <p:attrName>style.visibility</p:attrName>
                                        </p:attrNameLst>
                                      </p:cBhvr>
                                      <p:to>
                                        <p:strVal val="visible"/>
                                      </p:to>
                                    </p:set>
                                    <p:animEffect transition="in" filter="wipe(down)">
                                      <p:cBhvr>
                                        <p:cTn id="11" dur="500"/>
                                        <p:tgtEl>
                                          <p:spTgt spid="10158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15813"/>
                                        </p:tgtEl>
                                        <p:attrNameLst>
                                          <p:attrName>style.visibility</p:attrName>
                                        </p:attrNameLst>
                                      </p:cBhvr>
                                      <p:to>
                                        <p:strVal val="visible"/>
                                      </p:to>
                                    </p:set>
                                    <p:animEffect transition="in" filter="wipe(down)">
                                      <p:cBhvr>
                                        <p:cTn id="14" dur="500"/>
                                        <p:tgtEl>
                                          <p:spTgt spid="1015813"/>
                                        </p:tgtEl>
                                      </p:cBhvr>
                                    </p:animEffect>
                                  </p:childTnLst>
                                </p:cTn>
                              </p:par>
                              <p:par>
                                <p:cTn id="15" presetID="22" presetClass="entr" presetSubtype="4" fill="hold" nodeType="withEffect">
                                  <p:stCondLst>
                                    <p:cond delay="0"/>
                                  </p:stCondLst>
                                  <p:childTnLst>
                                    <p:set>
                                      <p:cBhvr>
                                        <p:cTn id="16" dur="1" fill="hold">
                                          <p:stCondLst>
                                            <p:cond delay="0"/>
                                          </p:stCondLst>
                                        </p:cTn>
                                        <p:tgtEl>
                                          <p:spTgt spid="1498120">
                                            <p:txEl>
                                              <p:pRg st="0" end="0"/>
                                            </p:txEl>
                                          </p:spTgt>
                                        </p:tgtEl>
                                        <p:attrNameLst>
                                          <p:attrName>style.visibility</p:attrName>
                                        </p:attrNameLst>
                                      </p:cBhvr>
                                      <p:to>
                                        <p:strVal val="visible"/>
                                      </p:to>
                                    </p:set>
                                    <p:animEffect transition="in" filter="wipe(down)">
                                      <p:cBhvr>
                                        <p:cTn id="17" dur="500"/>
                                        <p:tgtEl>
                                          <p:spTgt spid="1498120">
                                            <p:txEl>
                                              <p:pRg st="0" end="0"/>
                                            </p:txEl>
                                          </p:spTgt>
                                        </p:tgtEl>
                                      </p:cBhvr>
                                    </p:animEffect>
                                  </p:childTnLst>
                                </p:cTn>
                              </p:par>
                            </p:childTnLst>
                          </p:cTn>
                        </p:par>
                        <p:par>
                          <p:cTn id="18" fill="hold" nodeType="afterGroup">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498119"/>
                                        </p:tgtEl>
                                        <p:attrNameLst>
                                          <p:attrName>style.visibility</p:attrName>
                                        </p:attrNameLst>
                                      </p:cBhvr>
                                      <p:to>
                                        <p:strVal val="visible"/>
                                      </p:to>
                                    </p:set>
                                    <p:animEffect transition="in" filter="wipe(down)">
                                      <p:cBhvr>
                                        <p:cTn id="21" dur="500"/>
                                        <p:tgtEl>
                                          <p:spTgt spid="1498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813" grpId="0"/>
      <p:bldP spid="1498119"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Number Placeholder 3"/>
          <p:cNvSpPr>
            <a:spLocks noGrp="1"/>
          </p:cNvSpPr>
          <p:nvPr>
            <p:ph type="sldNum" sz="quarter" idx="12"/>
          </p:nvPr>
        </p:nvSpPr>
        <p:spPr>
          <a:noFill/>
          <a:ln>
            <a:miter lim="800000"/>
            <a:headEnd/>
            <a:tailEnd/>
          </a:ln>
        </p:spPr>
        <p:txBody>
          <a:bodyPr/>
          <a:lstStyle/>
          <a:p>
            <a:fld id="{B001A581-2E28-4A77-AAE7-1945C44E67B2}" type="slidenum">
              <a:rPr lang="en-US"/>
              <a:pPr/>
              <a:t>334</a:t>
            </a:fld>
            <a:endParaRPr lang="en-US"/>
          </a:p>
        </p:txBody>
      </p:sp>
      <p:sp>
        <p:nvSpPr>
          <p:cNvPr id="34406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BF4C398-1744-47E8-91EC-5884800EA496}" type="slidenum">
              <a:rPr lang="en-US" sz="1400">
                <a:latin typeface="Times New Roman" pitchFamily="18" charset="0"/>
              </a:rPr>
              <a:pPr algn="r"/>
              <a:t>334</a:t>
            </a:fld>
            <a:endParaRPr lang="en-US" sz="1400">
              <a:latin typeface="Times New Roman" pitchFamily="18" charset="0"/>
            </a:endParaRPr>
          </a:p>
        </p:txBody>
      </p:sp>
      <p:sp>
        <p:nvSpPr>
          <p:cNvPr id="344068" name="Rectangle 2"/>
          <p:cNvSpPr>
            <a:spLocks noGrp="1" noChangeArrowheads="1"/>
          </p:cNvSpPr>
          <p:nvPr>
            <p:ph type="title" idx="4294967295"/>
          </p:nvPr>
        </p:nvSpPr>
        <p:spPr>
          <a:xfrm>
            <a:off x="385763" y="317500"/>
            <a:ext cx="7758112" cy="614363"/>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16835"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T6C8</a:t>
            </a:r>
            <a:r>
              <a:rPr lang="en-US" sz="2000" smtClean="0">
                <a:latin typeface="Rockwell" pitchFamily="18" charset="0"/>
              </a:rPr>
              <a:t>  Component 9 in figure T2 is a variable resistor.</a:t>
            </a:r>
          </a:p>
          <a:p>
            <a:pPr lvl="1" eaLnBrk="1" hangingPunct="1"/>
            <a:endParaRPr lang="en-US" sz="2000" smtClean="0">
              <a:latin typeface="Rockwell" pitchFamily="18" charset="0"/>
            </a:endParaRPr>
          </a:p>
        </p:txBody>
      </p:sp>
      <p:pic>
        <p:nvPicPr>
          <p:cNvPr id="1016836" name="Picture 4"/>
          <p:cNvPicPr>
            <a:picLocks noChangeAspect="1" noChangeArrowheads="1"/>
          </p:cNvPicPr>
          <p:nvPr/>
        </p:nvPicPr>
        <p:blipFill>
          <a:blip r:embed="rId2" cstate="print"/>
          <a:srcRect/>
          <a:stretch>
            <a:fillRect/>
          </a:stretch>
        </p:blipFill>
        <p:spPr bwMode="auto">
          <a:xfrm>
            <a:off x="1460500" y="2660650"/>
            <a:ext cx="6340475" cy="2916238"/>
          </a:xfrm>
          <a:prstGeom prst="rect">
            <a:avLst/>
          </a:prstGeom>
          <a:noFill/>
          <a:ln w="9525">
            <a:noFill/>
            <a:miter lim="800000"/>
            <a:headEnd/>
            <a:tailEnd/>
          </a:ln>
        </p:spPr>
      </p:pic>
      <p:sp>
        <p:nvSpPr>
          <p:cNvPr id="1016837" name="Text Box 5"/>
          <p:cNvSpPr txBox="1">
            <a:spLocks noChangeArrowheads="1"/>
          </p:cNvSpPr>
          <p:nvPr/>
        </p:nvSpPr>
        <p:spPr bwMode="auto">
          <a:xfrm>
            <a:off x="6607175" y="5195888"/>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T2</a:t>
            </a:r>
          </a:p>
        </p:txBody>
      </p:sp>
      <p:sp>
        <p:nvSpPr>
          <p:cNvPr id="1499143" name="Line 30"/>
          <p:cNvSpPr>
            <a:spLocks noChangeShapeType="1"/>
          </p:cNvSpPr>
          <p:nvPr/>
        </p:nvSpPr>
        <p:spPr bwMode="auto">
          <a:xfrm flipH="1">
            <a:off x="6915150" y="2546350"/>
            <a:ext cx="500063" cy="460375"/>
          </a:xfrm>
          <a:prstGeom prst="line">
            <a:avLst/>
          </a:prstGeom>
          <a:noFill/>
          <a:ln w="50760">
            <a:solidFill>
              <a:srgbClr val="FF0000"/>
            </a:solidFill>
            <a:miter lim="800000"/>
            <a:headEnd/>
            <a:tailEnd type="triangle" w="med" len="med"/>
          </a:ln>
        </p:spPr>
        <p:txBody>
          <a:bodyPr/>
          <a:lstStyle/>
          <a:p>
            <a:endParaRPr lang="en-US"/>
          </a:p>
        </p:txBody>
      </p:sp>
      <p:sp>
        <p:nvSpPr>
          <p:cNvPr id="1499144" name="Text Box 8"/>
          <p:cNvSpPr txBox="1">
            <a:spLocks noChangeArrowheads="1"/>
          </p:cNvSpPr>
          <p:nvPr/>
        </p:nvSpPr>
        <p:spPr bwMode="auto">
          <a:xfrm>
            <a:off x="6723063" y="2200275"/>
            <a:ext cx="1882775"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Variable Resistor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16835">
                                            <p:txEl>
                                              <p:pRg st="0" end="0"/>
                                            </p:txEl>
                                          </p:spTgt>
                                        </p:tgtEl>
                                        <p:attrNameLst>
                                          <p:attrName>style.visibility</p:attrName>
                                        </p:attrNameLst>
                                      </p:cBhvr>
                                      <p:to>
                                        <p:strVal val="visible"/>
                                      </p:to>
                                    </p:set>
                                    <p:animEffect transition="in" filter="wipe(up)">
                                      <p:cBhvr>
                                        <p:cTn id="7" dur="500"/>
                                        <p:tgtEl>
                                          <p:spTgt spid="1016835">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16836"/>
                                        </p:tgtEl>
                                        <p:attrNameLst>
                                          <p:attrName>style.visibility</p:attrName>
                                        </p:attrNameLst>
                                      </p:cBhvr>
                                      <p:to>
                                        <p:strVal val="visible"/>
                                      </p:to>
                                    </p:set>
                                    <p:animEffect transition="in" filter="wipe(down)">
                                      <p:cBhvr>
                                        <p:cTn id="11" dur="500"/>
                                        <p:tgtEl>
                                          <p:spTgt spid="101683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16837"/>
                                        </p:tgtEl>
                                        <p:attrNameLst>
                                          <p:attrName>style.visibility</p:attrName>
                                        </p:attrNameLst>
                                      </p:cBhvr>
                                      <p:to>
                                        <p:strVal val="visible"/>
                                      </p:to>
                                    </p:set>
                                    <p:animEffect transition="in" filter="wipe(down)">
                                      <p:cBhvr>
                                        <p:cTn id="14" dur="500"/>
                                        <p:tgtEl>
                                          <p:spTgt spid="1016837"/>
                                        </p:tgtEl>
                                      </p:cBhvr>
                                    </p:animEffect>
                                  </p:childTnLst>
                                </p:cTn>
                              </p:par>
                              <p:par>
                                <p:cTn id="15" presetID="22" presetClass="entr" presetSubtype="2" fill="hold" nodeType="withEffect">
                                  <p:stCondLst>
                                    <p:cond delay="0"/>
                                  </p:stCondLst>
                                  <p:childTnLst>
                                    <p:set>
                                      <p:cBhvr>
                                        <p:cTn id="16" dur="1" fill="hold">
                                          <p:stCondLst>
                                            <p:cond delay="0"/>
                                          </p:stCondLst>
                                        </p:cTn>
                                        <p:tgtEl>
                                          <p:spTgt spid="1499144">
                                            <p:txEl>
                                              <p:pRg st="0" end="0"/>
                                            </p:txEl>
                                          </p:spTgt>
                                        </p:tgtEl>
                                        <p:attrNameLst>
                                          <p:attrName>style.visibility</p:attrName>
                                        </p:attrNameLst>
                                      </p:cBhvr>
                                      <p:to>
                                        <p:strVal val="visible"/>
                                      </p:to>
                                    </p:set>
                                    <p:animEffect transition="in" filter="wipe(right)">
                                      <p:cBhvr>
                                        <p:cTn id="17" dur="500"/>
                                        <p:tgtEl>
                                          <p:spTgt spid="1499144">
                                            <p:txEl>
                                              <p:pRg st="0" end="0"/>
                                            </p:txEl>
                                          </p:spTgt>
                                        </p:tgtEl>
                                      </p:cBhvr>
                                    </p:animEffect>
                                  </p:childTnLst>
                                </p:cTn>
                              </p:par>
                            </p:childTnLst>
                          </p:cTn>
                        </p:par>
                        <p:par>
                          <p:cTn id="18" fill="hold" nodeType="afterGroup">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499143"/>
                                        </p:tgtEl>
                                        <p:attrNameLst>
                                          <p:attrName>style.visibility</p:attrName>
                                        </p:attrNameLst>
                                      </p:cBhvr>
                                      <p:to>
                                        <p:strVal val="visible"/>
                                      </p:to>
                                    </p:set>
                                    <p:animEffect transition="in" filter="wipe(up)">
                                      <p:cBhvr>
                                        <p:cTn id="21" dur="500"/>
                                        <p:tgtEl>
                                          <p:spTgt spid="1499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7" grpId="0"/>
      <p:bldP spid="1499143"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Number Placeholder 3"/>
          <p:cNvSpPr>
            <a:spLocks noGrp="1"/>
          </p:cNvSpPr>
          <p:nvPr>
            <p:ph type="sldNum" sz="quarter" idx="12"/>
          </p:nvPr>
        </p:nvSpPr>
        <p:spPr>
          <a:noFill/>
          <a:ln>
            <a:miter lim="800000"/>
            <a:headEnd/>
            <a:tailEnd/>
          </a:ln>
        </p:spPr>
        <p:txBody>
          <a:bodyPr/>
          <a:lstStyle/>
          <a:p>
            <a:fld id="{F473F2C1-8D8E-446A-ADDA-E25E1AE05ADB}" type="slidenum">
              <a:rPr lang="en-US"/>
              <a:pPr/>
              <a:t>335</a:t>
            </a:fld>
            <a:endParaRPr lang="en-US"/>
          </a:p>
        </p:txBody>
      </p:sp>
      <p:sp>
        <p:nvSpPr>
          <p:cNvPr id="34509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42D926B-1FD7-486C-882A-5125CD6029E0}" type="slidenum">
              <a:rPr lang="en-US" sz="1400">
                <a:latin typeface="Times New Roman" pitchFamily="18" charset="0"/>
              </a:rPr>
              <a:pPr algn="r"/>
              <a:t>335</a:t>
            </a:fld>
            <a:endParaRPr lang="en-US" sz="1400">
              <a:latin typeface="Times New Roman" pitchFamily="18" charset="0"/>
            </a:endParaRPr>
          </a:p>
        </p:txBody>
      </p:sp>
      <p:sp>
        <p:nvSpPr>
          <p:cNvPr id="345092" name="Rectangle 2"/>
          <p:cNvSpPr>
            <a:spLocks noGrp="1" noChangeArrowheads="1"/>
          </p:cNvSpPr>
          <p:nvPr>
            <p:ph type="title" idx="4294967295"/>
          </p:nvPr>
        </p:nvSpPr>
        <p:spPr>
          <a:xfrm>
            <a:off x="423863" y="357188"/>
            <a:ext cx="7758112"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13763" name="Rectangle 3"/>
          <p:cNvSpPr>
            <a:spLocks noGrp="1" noChangeArrowheads="1"/>
          </p:cNvSpPr>
          <p:nvPr>
            <p:ph type="body" idx="4294967295"/>
          </p:nvPr>
        </p:nvSpPr>
        <p:spPr>
          <a:xfrm>
            <a:off x="231775" y="1700213"/>
            <a:ext cx="8642350" cy="4962525"/>
          </a:xfrm>
        </p:spPr>
        <p:txBody>
          <a:bodyPr/>
          <a:lstStyle/>
          <a:p>
            <a:pPr lvl="1" eaLnBrk="1" hangingPunct="1">
              <a:buFont typeface="Symbol" pitchFamily="18" charset="2"/>
              <a:buChar char=""/>
            </a:pPr>
            <a:r>
              <a:rPr lang="en-US" sz="1200" smtClean="0">
                <a:latin typeface="Rockwell" pitchFamily="18" charset="0"/>
              </a:rPr>
              <a:t>T6C9</a:t>
            </a:r>
            <a:r>
              <a:rPr lang="en-US" sz="2000" smtClean="0">
                <a:latin typeface="Rockwell" pitchFamily="18" charset="0"/>
              </a:rPr>
              <a:t>  Component 4 in figure T2 is a transformer.</a:t>
            </a:r>
          </a:p>
        </p:txBody>
      </p:sp>
      <p:pic>
        <p:nvPicPr>
          <p:cNvPr id="1013764" name="Picture 4"/>
          <p:cNvPicPr>
            <a:picLocks noChangeAspect="1" noChangeArrowheads="1"/>
          </p:cNvPicPr>
          <p:nvPr/>
        </p:nvPicPr>
        <p:blipFill>
          <a:blip r:embed="rId2" cstate="print"/>
          <a:srcRect/>
          <a:stretch>
            <a:fillRect/>
          </a:stretch>
        </p:blipFill>
        <p:spPr bwMode="auto">
          <a:xfrm>
            <a:off x="1460500" y="2660650"/>
            <a:ext cx="6340475" cy="2916238"/>
          </a:xfrm>
          <a:prstGeom prst="rect">
            <a:avLst/>
          </a:prstGeom>
          <a:noFill/>
          <a:ln w="9525">
            <a:noFill/>
            <a:miter lim="800000"/>
            <a:headEnd/>
            <a:tailEnd/>
          </a:ln>
        </p:spPr>
      </p:pic>
      <p:sp>
        <p:nvSpPr>
          <p:cNvPr id="1013765" name="Text Box 5"/>
          <p:cNvSpPr txBox="1">
            <a:spLocks noChangeArrowheads="1"/>
          </p:cNvSpPr>
          <p:nvPr/>
        </p:nvSpPr>
        <p:spPr bwMode="auto">
          <a:xfrm>
            <a:off x="6607175" y="5195888"/>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T2</a:t>
            </a:r>
          </a:p>
        </p:txBody>
      </p:sp>
      <p:sp>
        <p:nvSpPr>
          <p:cNvPr id="1500167" name="Line 30"/>
          <p:cNvSpPr>
            <a:spLocks noChangeShapeType="1"/>
          </p:cNvSpPr>
          <p:nvPr/>
        </p:nvSpPr>
        <p:spPr bwMode="auto">
          <a:xfrm flipV="1">
            <a:off x="3381375" y="5003800"/>
            <a:ext cx="268288" cy="844550"/>
          </a:xfrm>
          <a:prstGeom prst="line">
            <a:avLst/>
          </a:prstGeom>
          <a:noFill/>
          <a:ln w="50760">
            <a:solidFill>
              <a:srgbClr val="FF0000"/>
            </a:solidFill>
            <a:miter lim="800000"/>
            <a:headEnd/>
            <a:tailEnd type="triangle" w="med" len="med"/>
          </a:ln>
        </p:spPr>
        <p:txBody>
          <a:bodyPr/>
          <a:lstStyle/>
          <a:p>
            <a:endParaRPr lang="en-US"/>
          </a:p>
        </p:txBody>
      </p:sp>
      <p:sp>
        <p:nvSpPr>
          <p:cNvPr id="1500168" name="Text Box 8"/>
          <p:cNvSpPr txBox="1">
            <a:spLocks noChangeArrowheads="1"/>
          </p:cNvSpPr>
          <p:nvPr/>
        </p:nvSpPr>
        <p:spPr bwMode="auto">
          <a:xfrm>
            <a:off x="2266950" y="5810250"/>
            <a:ext cx="1420813"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Transformer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13763">
                                            <p:txEl>
                                              <p:pRg st="0" end="0"/>
                                            </p:txEl>
                                          </p:spTgt>
                                        </p:tgtEl>
                                        <p:attrNameLst>
                                          <p:attrName>style.visibility</p:attrName>
                                        </p:attrNameLst>
                                      </p:cBhvr>
                                      <p:to>
                                        <p:strVal val="visible"/>
                                      </p:to>
                                    </p:set>
                                    <p:animEffect transition="in" filter="wipe(up)">
                                      <p:cBhvr>
                                        <p:cTn id="7" dur="500"/>
                                        <p:tgtEl>
                                          <p:spTgt spid="1013763">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13764"/>
                                        </p:tgtEl>
                                        <p:attrNameLst>
                                          <p:attrName>style.visibility</p:attrName>
                                        </p:attrNameLst>
                                      </p:cBhvr>
                                      <p:to>
                                        <p:strVal val="visible"/>
                                      </p:to>
                                    </p:set>
                                    <p:animEffect transition="in" filter="wipe(down)">
                                      <p:cBhvr>
                                        <p:cTn id="11" dur="500"/>
                                        <p:tgtEl>
                                          <p:spTgt spid="101376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13765"/>
                                        </p:tgtEl>
                                        <p:attrNameLst>
                                          <p:attrName>style.visibility</p:attrName>
                                        </p:attrNameLst>
                                      </p:cBhvr>
                                      <p:to>
                                        <p:strVal val="visible"/>
                                      </p:to>
                                    </p:set>
                                    <p:animEffect transition="in" filter="wipe(down)">
                                      <p:cBhvr>
                                        <p:cTn id="14" dur="500"/>
                                        <p:tgtEl>
                                          <p:spTgt spid="1013765"/>
                                        </p:tgtEl>
                                      </p:cBhvr>
                                    </p:animEffect>
                                  </p:childTnLst>
                                </p:cTn>
                              </p:par>
                              <p:par>
                                <p:cTn id="15" presetID="22" presetClass="entr" presetSubtype="4" fill="hold" nodeType="withEffect">
                                  <p:stCondLst>
                                    <p:cond delay="0"/>
                                  </p:stCondLst>
                                  <p:childTnLst>
                                    <p:set>
                                      <p:cBhvr>
                                        <p:cTn id="16" dur="1" fill="hold">
                                          <p:stCondLst>
                                            <p:cond delay="0"/>
                                          </p:stCondLst>
                                        </p:cTn>
                                        <p:tgtEl>
                                          <p:spTgt spid="1500168">
                                            <p:txEl>
                                              <p:pRg st="0" end="0"/>
                                            </p:txEl>
                                          </p:spTgt>
                                        </p:tgtEl>
                                        <p:attrNameLst>
                                          <p:attrName>style.visibility</p:attrName>
                                        </p:attrNameLst>
                                      </p:cBhvr>
                                      <p:to>
                                        <p:strVal val="visible"/>
                                      </p:to>
                                    </p:set>
                                    <p:animEffect transition="in" filter="wipe(down)">
                                      <p:cBhvr>
                                        <p:cTn id="17" dur="500"/>
                                        <p:tgtEl>
                                          <p:spTgt spid="1500168">
                                            <p:txEl>
                                              <p:pRg st="0" end="0"/>
                                            </p:txEl>
                                          </p:spTgt>
                                        </p:tgtEl>
                                      </p:cBhvr>
                                    </p:animEffect>
                                  </p:childTnLst>
                                </p:cTn>
                              </p:par>
                            </p:childTnLst>
                          </p:cTn>
                        </p:par>
                        <p:par>
                          <p:cTn id="18" fill="hold" nodeType="afterGroup">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500167"/>
                                        </p:tgtEl>
                                        <p:attrNameLst>
                                          <p:attrName>style.visibility</p:attrName>
                                        </p:attrNameLst>
                                      </p:cBhvr>
                                      <p:to>
                                        <p:strVal val="visible"/>
                                      </p:to>
                                    </p:set>
                                    <p:animEffect transition="in" filter="wipe(down)">
                                      <p:cBhvr>
                                        <p:cTn id="21" dur="500"/>
                                        <p:tgtEl>
                                          <p:spTgt spid="1500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65" grpId="0"/>
      <p:bldP spid="1500167"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Number Placeholder 3"/>
          <p:cNvSpPr>
            <a:spLocks noGrp="1"/>
          </p:cNvSpPr>
          <p:nvPr>
            <p:ph type="sldNum" sz="quarter" idx="12"/>
          </p:nvPr>
        </p:nvSpPr>
        <p:spPr>
          <a:noFill/>
          <a:ln>
            <a:miter lim="800000"/>
            <a:headEnd/>
            <a:tailEnd/>
          </a:ln>
        </p:spPr>
        <p:txBody>
          <a:bodyPr/>
          <a:lstStyle/>
          <a:p>
            <a:fld id="{7F7ED606-D3D6-4DCB-AAE6-6533544590C6}" type="slidenum">
              <a:rPr lang="en-US"/>
              <a:pPr/>
              <a:t>336</a:t>
            </a:fld>
            <a:endParaRPr lang="en-US"/>
          </a:p>
        </p:txBody>
      </p:sp>
      <p:sp>
        <p:nvSpPr>
          <p:cNvPr id="34611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5487BEB-BB5F-4DD5-9E52-D86D7110FAD4}" type="slidenum">
              <a:rPr lang="en-US" sz="1400">
                <a:latin typeface="Times New Roman" pitchFamily="18" charset="0"/>
              </a:rPr>
              <a:pPr algn="r"/>
              <a:t>336</a:t>
            </a:fld>
            <a:endParaRPr lang="en-US" sz="1400">
              <a:latin typeface="Times New Roman" pitchFamily="18" charset="0"/>
            </a:endParaRPr>
          </a:p>
        </p:txBody>
      </p:sp>
      <p:sp>
        <p:nvSpPr>
          <p:cNvPr id="346116" name="Rectangle 2"/>
          <p:cNvSpPr>
            <a:spLocks noGrp="1" noChangeArrowheads="1"/>
          </p:cNvSpPr>
          <p:nvPr>
            <p:ph type="title" idx="4294967295"/>
          </p:nvPr>
        </p:nvSpPr>
        <p:spPr>
          <a:xfrm>
            <a:off x="347663" y="357188"/>
            <a:ext cx="7758112"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0557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T6C10</a:t>
            </a:r>
            <a:r>
              <a:rPr lang="en-US" sz="2000" smtClean="0">
                <a:latin typeface="Rockwell" pitchFamily="18" charset="0"/>
              </a:rPr>
              <a:t>  Component 3 in figure T3 is a variable inductor.</a:t>
            </a:r>
          </a:p>
          <a:p>
            <a:pPr lvl="1" eaLnBrk="1" hangingPunct="1"/>
            <a:endParaRPr lang="en-US" sz="2000" smtClean="0">
              <a:latin typeface="Rockwell" pitchFamily="18" charset="0"/>
            </a:endParaRPr>
          </a:p>
        </p:txBody>
      </p:sp>
      <p:pic>
        <p:nvPicPr>
          <p:cNvPr id="1005572" name="Picture 4"/>
          <p:cNvPicPr>
            <a:picLocks noChangeAspect="1" noChangeArrowheads="1"/>
          </p:cNvPicPr>
          <p:nvPr/>
        </p:nvPicPr>
        <p:blipFill>
          <a:blip r:embed="rId2" cstate="print"/>
          <a:srcRect/>
          <a:stretch>
            <a:fillRect/>
          </a:stretch>
        </p:blipFill>
        <p:spPr bwMode="auto">
          <a:xfrm>
            <a:off x="2997200" y="2430463"/>
            <a:ext cx="3571875" cy="3686175"/>
          </a:xfrm>
          <a:prstGeom prst="rect">
            <a:avLst/>
          </a:prstGeom>
          <a:noFill/>
          <a:ln w="9525">
            <a:noFill/>
            <a:miter lim="800000"/>
            <a:headEnd/>
            <a:tailEnd/>
          </a:ln>
        </p:spPr>
      </p:pic>
      <p:sp>
        <p:nvSpPr>
          <p:cNvPr id="1005573" name="Text Box 5"/>
          <p:cNvSpPr txBox="1">
            <a:spLocks noChangeArrowheads="1"/>
          </p:cNvSpPr>
          <p:nvPr/>
        </p:nvSpPr>
        <p:spPr bwMode="auto">
          <a:xfrm>
            <a:off x="6070600" y="5694363"/>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T3</a:t>
            </a:r>
          </a:p>
        </p:txBody>
      </p:sp>
      <p:sp>
        <p:nvSpPr>
          <p:cNvPr id="1501191" name="Text Box 7"/>
          <p:cNvSpPr txBox="1">
            <a:spLocks noChangeArrowheads="1"/>
          </p:cNvSpPr>
          <p:nvPr/>
        </p:nvSpPr>
        <p:spPr bwMode="auto">
          <a:xfrm>
            <a:off x="1692275" y="5349875"/>
            <a:ext cx="1882775"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Variable Inductor</a:t>
            </a:r>
          </a:p>
        </p:txBody>
      </p:sp>
      <p:sp>
        <p:nvSpPr>
          <p:cNvPr id="1501192" name="Line 30"/>
          <p:cNvSpPr>
            <a:spLocks noChangeShapeType="1"/>
          </p:cNvSpPr>
          <p:nvPr/>
        </p:nvSpPr>
        <p:spPr bwMode="auto">
          <a:xfrm flipV="1">
            <a:off x="3073400" y="5157788"/>
            <a:ext cx="1306513" cy="153987"/>
          </a:xfrm>
          <a:prstGeom prst="line">
            <a:avLst/>
          </a:prstGeom>
          <a:noFill/>
          <a:ln w="50760">
            <a:solidFill>
              <a:srgbClr val="FF0000"/>
            </a:solidFill>
            <a:miter lim="800000"/>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05571">
                                            <p:txEl>
                                              <p:pRg st="0" end="0"/>
                                            </p:txEl>
                                          </p:spTgt>
                                        </p:tgtEl>
                                        <p:attrNameLst>
                                          <p:attrName>style.visibility</p:attrName>
                                        </p:attrNameLst>
                                      </p:cBhvr>
                                      <p:to>
                                        <p:strVal val="visible"/>
                                      </p:to>
                                    </p:set>
                                    <p:animEffect transition="in" filter="wipe(up)">
                                      <p:cBhvr>
                                        <p:cTn id="7" dur="500"/>
                                        <p:tgtEl>
                                          <p:spTgt spid="1005571">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05572"/>
                                        </p:tgtEl>
                                        <p:attrNameLst>
                                          <p:attrName>style.visibility</p:attrName>
                                        </p:attrNameLst>
                                      </p:cBhvr>
                                      <p:to>
                                        <p:strVal val="visible"/>
                                      </p:to>
                                    </p:set>
                                    <p:animEffect transition="in" filter="wipe(down)">
                                      <p:cBhvr>
                                        <p:cTn id="11" dur="500"/>
                                        <p:tgtEl>
                                          <p:spTgt spid="100557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05573"/>
                                        </p:tgtEl>
                                        <p:attrNameLst>
                                          <p:attrName>style.visibility</p:attrName>
                                        </p:attrNameLst>
                                      </p:cBhvr>
                                      <p:to>
                                        <p:strVal val="visible"/>
                                      </p:to>
                                    </p:set>
                                    <p:animEffect transition="in" filter="wipe(down)">
                                      <p:cBhvr>
                                        <p:cTn id="14" dur="500"/>
                                        <p:tgtEl>
                                          <p:spTgt spid="1005573"/>
                                        </p:tgtEl>
                                      </p:cBhvr>
                                    </p:animEffect>
                                  </p:childTnLst>
                                </p:cTn>
                              </p:par>
                              <p:par>
                                <p:cTn id="15" presetID="22" presetClass="entr" presetSubtype="8" fill="hold" nodeType="withEffect">
                                  <p:stCondLst>
                                    <p:cond delay="0"/>
                                  </p:stCondLst>
                                  <p:childTnLst>
                                    <p:set>
                                      <p:cBhvr>
                                        <p:cTn id="16" dur="1" fill="hold">
                                          <p:stCondLst>
                                            <p:cond delay="0"/>
                                          </p:stCondLst>
                                        </p:cTn>
                                        <p:tgtEl>
                                          <p:spTgt spid="1501191">
                                            <p:txEl>
                                              <p:pRg st="0" end="0"/>
                                            </p:txEl>
                                          </p:spTgt>
                                        </p:tgtEl>
                                        <p:attrNameLst>
                                          <p:attrName>style.visibility</p:attrName>
                                        </p:attrNameLst>
                                      </p:cBhvr>
                                      <p:to>
                                        <p:strVal val="visible"/>
                                      </p:to>
                                    </p:set>
                                    <p:animEffect transition="in" filter="wipe(left)">
                                      <p:cBhvr>
                                        <p:cTn id="17" dur="500"/>
                                        <p:tgtEl>
                                          <p:spTgt spid="1501191">
                                            <p:txEl>
                                              <p:pRg st="0" end="0"/>
                                            </p:txEl>
                                          </p:spTgt>
                                        </p:tgtEl>
                                      </p:cBhvr>
                                    </p:animEffect>
                                  </p:childTnLst>
                                </p:cTn>
                              </p:par>
                            </p:childTnLst>
                          </p:cTn>
                        </p:par>
                        <p:par>
                          <p:cTn id="18" fill="hold" nodeType="afterGroup">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501192"/>
                                        </p:tgtEl>
                                        <p:attrNameLst>
                                          <p:attrName>style.visibility</p:attrName>
                                        </p:attrNameLst>
                                      </p:cBhvr>
                                      <p:to>
                                        <p:strVal val="visible"/>
                                      </p:to>
                                    </p:set>
                                    <p:animEffect transition="in" filter="wipe(left)">
                                      <p:cBhvr>
                                        <p:cTn id="21" dur="500"/>
                                        <p:tgtEl>
                                          <p:spTgt spid="1501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73" grpId="0"/>
      <p:bldP spid="1501192"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Number Placeholder 3"/>
          <p:cNvSpPr>
            <a:spLocks noGrp="1"/>
          </p:cNvSpPr>
          <p:nvPr>
            <p:ph type="sldNum" sz="quarter" idx="12"/>
          </p:nvPr>
        </p:nvSpPr>
        <p:spPr>
          <a:noFill/>
          <a:ln>
            <a:miter lim="800000"/>
            <a:headEnd/>
            <a:tailEnd/>
          </a:ln>
        </p:spPr>
        <p:txBody>
          <a:bodyPr/>
          <a:lstStyle/>
          <a:p>
            <a:fld id="{7D6A6562-E8F2-4D58-B941-EB2CED7429FD}" type="slidenum">
              <a:rPr lang="en-US"/>
              <a:pPr/>
              <a:t>337</a:t>
            </a:fld>
            <a:endParaRPr lang="en-US"/>
          </a:p>
        </p:txBody>
      </p:sp>
      <p:sp>
        <p:nvSpPr>
          <p:cNvPr id="34713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126DE92-1821-4932-BD92-81DF1DE5F1FE}" type="slidenum">
              <a:rPr lang="en-US" sz="1400">
                <a:latin typeface="Times New Roman" pitchFamily="18" charset="0"/>
              </a:rPr>
              <a:pPr algn="r"/>
              <a:t>337</a:t>
            </a:fld>
            <a:endParaRPr lang="en-US" sz="1400">
              <a:latin typeface="Times New Roman" pitchFamily="18" charset="0"/>
            </a:endParaRPr>
          </a:p>
        </p:txBody>
      </p:sp>
      <p:sp>
        <p:nvSpPr>
          <p:cNvPr id="347140" name="Rectangle 2"/>
          <p:cNvSpPr>
            <a:spLocks noGrp="1" noChangeArrowheads="1"/>
          </p:cNvSpPr>
          <p:nvPr>
            <p:ph type="title" idx="4294967295"/>
          </p:nvPr>
        </p:nvSpPr>
        <p:spPr>
          <a:xfrm>
            <a:off x="347663" y="357188"/>
            <a:ext cx="7758112"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006595" name="Rectangle 3"/>
          <p:cNvSpPr>
            <a:spLocks noGrp="1" noChangeArrowheads="1"/>
          </p:cNvSpPr>
          <p:nvPr>
            <p:ph type="body" idx="4294967295"/>
          </p:nvPr>
        </p:nvSpPr>
        <p:spPr>
          <a:xfrm>
            <a:off x="231775" y="1895475"/>
            <a:ext cx="8642350" cy="4962525"/>
          </a:xfrm>
        </p:spPr>
        <p:txBody>
          <a:bodyPr/>
          <a:lstStyle/>
          <a:p>
            <a:pPr lvl="1" eaLnBrk="1" hangingPunct="1"/>
            <a:r>
              <a:rPr lang="en-US" sz="1200" smtClean="0">
                <a:latin typeface="Rockwell" pitchFamily="18" charset="0"/>
              </a:rPr>
              <a:t>T6C11</a:t>
            </a:r>
            <a:r>
              <a:rPr lang="en-US" sz="2000" smtClean="0">
                <a:latin typeface="Rockwell" pitchFamily="18" charset="0"/>
              </a:rPr>
              <a:t>  Component 4 in figure T3 is an antenna.</a:t>
            </a:r>
          </a:p>
          <a:p>
            <a:pPr lvl="1" eaLnBrk="1" hangingPunct="1"/>
            <a:endParaRPr lang="en-US" sz="2000" smtClean="0">
              <a:latin typeface="Rockwell" pitchFamily="18" charset="0"/>
            </a:endParaRPr>
          </a:p>
        </p:txBody>
      </p:sp>
      <p:pic>
        <p:nvPicPr>
          <p:cNvPr id="1006596" name="Picture 4"/>
          <p:cNvPicPr>
            <a:picLocks noChangeAspect="1" noChangeArrowheads="1"/>
          </p:cNvPicPr>
          <p:nvPr/>
        </p:nvPicPr>
        <p:blipFill>
          <a:blip r:embed="rId2" cstate="print"/>
          <a:srcRect/>
          <a:stretch>
            <a:fillRect/>
          </a:stretch>
        </p:blipFill>
        <p:spPr bwMode="auto">
          <a:xfrm>
            <a:off x="2997200" y="2430463"/>
            <a:ext cx="3571875" cy="3686175"/>
          </a:xfrm>
          <a:prstGeom prst="rect">
            <a:avLst/>
          </a:prstGeom>
          <a:noFill/>
          <a:ln w="9525">
            <a:noFill/>
            <a:miter lim="800000"/>
            <a:headEnd/>
            <a:tailEnd/>
          </a:ln>
        </p:spPr>
      </p:pic>
      <p:sp>
        <p:nvSpPr>
          <p:cNvPr id="1006597" name="Text Box 5"/>
          <p:cNvSpPr txBox="1">
            <a:spLocks noChangeArrowheads="1"/>
          </p:cNvSpPr>
          <p:nvPr/>
        </p:nvSpPr>
        <p:spPr bwMode="auto">
          <a:xfrm>
            <a:off x="6070600" y="5694363"/>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T3</a:t>
            </a:r>
          </a:p>
        </p:txBody>
      </p:sp>
      <p:sp>
        <p:nvSpPr>
          <p:cNvPr id="1502215" name="Line 30"/>
          <p:cNvSpPr>
            <a:spLocks noChangeShapeType="1"/>
          </p:cNvSpPr>
          <p:nvPr/>
        </p:nvSpPr>
        <p:spPr bwMode="auto">
          <a:xfrm flipH="1" flipV="1">
            <a:off x="6645275" y="2928938"/>
            <a:ext cx="998538" cy="0"/>
          </a:xfrm>
          <a:prstGeom prst="line">
            <a:avLst/>
          </a:prstGeom>
          <a:noFill/>
          <a:ln w="50760">
            <a:solidFill>
              <a:srgbClr val="FF0000"/>
            </a:solidFill>
            <a:miter lim="800000"/>
            <a:headEnd/>
            <a:tailEnd type="triangle" w="med" len="med"/>
          </a:ln>
        </p:spPr>
        <p:txBody>
          <a:bodyPr/>
          <a:lstStyle/>
          <a:p>
            <a:endParaRPr lang="en-US"/>
          </a:p>
        </p:txBody>
      </p:sp>
      <p:sp>
        <p:nvSpPr>
          <p:cNvPr id="1502216" name="Text Box 8"/>
          <p:cNvSpPr txBox="1">
            <a:spLocks noChangeArrowheads="1"/>
          </p:cNvSpPr>
          <p:nvPr/>
        </p:nvSpPr>
        <p:spPr bwMode="auto">
          <a:xfrm>
            <a:off x="7337425" y="2546350"/>
            <a:ext cx="1074738"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Antenna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06595">
                                            <p:txEl>
                                              <p:pRg st="0" end="0"/>
                                            </p:txEl>
                                          </p:spTgt>
                                        </p:tgtEl>
                                        <p:attrNameLst>
                                          <p:attrName>style.visibility</p:attrName>
                                        </p:attrNameLst>
                                      </p:cBhvr>
                                      <p:to>
                                        <p:strVal val="visible"/>
                                      </p:to>
                                    </p:set>
                                    <p:animEffect transition="in" filter="wipe(up)">
                                      <p:cBhvr>
                                        <p:cTn id="7" dur="500"/>
                                        <p:tgtEl>
                                          <p:spTgt spid="1006595">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06596"/>
                                        </p:tgtEl>
                                        <p:attrNameLst>
                                          <p:attrName>style.visibility</p:attrName>
                                        </p:attrNameLst>
                                      </p:cBhvr>
                                      <p:to>
                                        <p:strVal val="visible"/>
                                      </p:to>
                                    </p:set>
                                    <p:animEffect transition="in" filter="wipe(down)">
                                      <p:cBhvr>
                                        <p:cTn id="11" dur="500"/>
                                        <p:tgtEl>
                                          <p:spTgt spid="100659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06597"/>
                                        </p:tgtEl>
                                        <p:attrNameLst>
                                          <p:attrName>style.visibility</p:attrName>
                                        </p:attrNameLst>
                                      </p:cBhvr>
                                      <p:to>
                                        <p:strVal val="visible"/>
                                      </p:to>
                                    </p:set>
                                    <p:animEffect transition="in" filter="wipe(down)">
                                      <p:cBhvr>
                                        <p:cTn id="14" dur="500"/>
                                        <p:tgtEl>
                                          <p:spTgt spid="1006597"/>
                                        </p:tgtEl>
                                      </p:cBhvr>
                                    </p:animEffect>
                                  </p:childTnLst>
                                </p:cTn>
                              </p:par>
                              <p:par>
                                <p:cTn id="15" presetID="22" presetClass="entr" presetSubtype="2" fill="hold" nodeType="withEffect">
                                  <p:stCondLst>
                                    <p:cond delay="0"/>
                                  </p:stCondLst>
                                  <p:childTnLst>
                                    <p:set>
                                      <p:cBhvr>
                                        <p:cTn id="16" dur="1" fill="hold">
                                          <p:stCondLst>
                                            <p:cond delay="0"/>
                                          </p:stCondLst>
                                        </p:cTn>
                                        <p:tgtEl>
                                          <p:spTgt spid="1502216">
                                            <p:txEl>
                                              <p:pRg st="0" end="0"/>
                                            </p:txEl>
                                          </p:spTgt>
                                        </p:tgtEl>
                                        <p:attrNameLst>
                                          <p:attrName>style.visibility</p:attrName>
                                        </p:attrNameLst>
                                      </p:cBhvr>
                                      <p:to>
                                        <p:strVal val="visible"/>
                                      </p:to>
                                    </p:set>
                                    <p:animEffect transition="in" filter="wipe(right)">
                                      <p:cBhvr>
                                        <p:cTn id="17" dur="500"/>
                                        <p:tgtEl>
                                          <p:spTgt spid="1502216">
                                            <p:txEl>
                                              <p:pRg st="0" end="0"/>
                                            </p:txEl>
                                          </p:spTgt>
                                        </p:tgtEl>
                                      </p:cBhvr>
                                    </p:animEffect>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02215"/>
                                        </p:tgtEl>
                                        <p:attrNameLst>
                                          <p:attrName>style.visibility</p:attrName>
                                        </p:attrNameLst>
                                      </p:cBhvr>
                                      <p:to>
                                        <p:strVal val="visible"/>
                                      </p:to>
                                    </p:set>
                                    <p:animEffect transition="in" filter="wipe(right)">
                                      <p:cBhvr>
                                        <p:cTn id="21" dur="500"/>
                                        <p:tgtEl>
                                          <p:spTgt spid="1502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597" grpId="0"/>
      <p:bldP spid="1502215"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Number Placeholder 5"/>
          <p:cNvSpPr>
            <a:spLocks noGrp="1"/>
          </p:cNvSpPr>
          <p:nvPr>
            <p:ph type="sldNum" sz="quarter" idx="12"/>
          </p:nvPr>
        </p:nvSpPr>
        <p:spPr>
          <a:noFill/>
          <a:ln>
            <a:miter lim="800000"/>
            <a:headEnd/>
            <a:tailEnd/>
          </a:ln>
        </p:spPr>
        <p:txBody>
          <a:bodyPr/>
          <a:lstStyle/>
          <a:p>
            <a:fld id="{9172152F-6ADA-40DD-B931-88A2D867E924}" type="slidenum">
              <a:rPr lang="en-US"/>
              <a:pPr/>
              <a:t>338</a:t>
            </a:fld>
            <a:endParaRPr lang="en-US"/>
          </a:p>
        </p:txBody>
      </p:sp>
      <p:sp>
        <p:nvSpPr>
          <p:cNvPr id="348163" name="Rectangle 2"/>
          <p:cNvSpPr>
            <a:spLocks noGrp="1" noChangeArrowheads="1"/>
          </p:cNvSpPr>
          <p:nvPr>
            <p:ph type="title"/>
          </p:nvPr>
        </p:nvSpPr>
        <p:spPr>
          <a:xfrm>
            <a:off x="231775" y="471488"/>
            <a:ext cx="8912225" cy="614362"/>
          </a:xfrm>
        </p:spPr>
        <p:txBody>
          <a:bodyPr/>
          <a:lstStyle/>
          <a:p>
            <a:pPr eaLnBrk="1" hangingPunct="1"/>
            <a:r>
              <a:rPr lang="en-US" sz="2400" b="1" smtClean="0">
                <a:latin typeface="Rockwell" pitchFamily="18" charset="0"/>
              </a:rPr>
              <a:t>T6C:</a:t>
            </a:r>
            <a:r>
              <a:rPr lang="en-US" sz="2200" b="1" smtClean="0">
                <a:latin typeface="Rockwell" pitchFamily="18" charset="0"/>
              </a:rPr>
              <a:t>	</a:t>
            </a:r>
            <a:r>
              <a:rPr lang="en-US" sz="1800" b="1" smtClean="0"/>
              <a:t>Circuit diagrams; schematic symbols</a:t>
            </a:r>
          </a:p>
        </p:txBody>
      </p:sp>
      <p:sp>
        <p:nvSpPr>
          <p:cNvPr id="1503235" name="Rectangle 3"/>
          <p:cNvSpPr>
            <a:spLocks noGrp="1" noChangeArrowheads="1"/>
          </p:cNvSpPr>
          <p:nvPr>
            <p:ph type="body" idx="1"/>
          </p:nvPr>
        </p:nvSpPr>
        <p:spPr>
          <a:xfrm>
            <a:off x="155575" y="1470025"/>
            <a:ext cx="4378325" cy="4962525"/>
          </a:xfrm>
        </p:spPr>
        <p:txBody>
          <a:bodyPr/>
          <a:lstStyle/>
          <a:p>
            <a:pPr lvl="1" eaLnBrk="1" hangingPunct="1">
              <a:lnSpc>
                <a:spcPct val="80000"/>
              </a:lnSpc>
            </a:pPr>
            <a:endParaRPr lang="en-US" sz="10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r>
              <a:rPr lang="en-US" sz="1200" smtClean="0">
                <a:latin typeface="Rockwell" pitchFamily="18" charset="0"/>
              </a:rPr>
              <a:t>T6C12</a:t>
            </a:r>
            <a:r>
              <a:rPr lang="en-US" sz="1800" smtClean="0">
                <a:latin typeface="Rockwell" pitchFamily="18" charset="0"/>
              </a:rPr>
              <a:t>  </a:t>
            </a:r>
            <a:r>
              <a:rPr lang="en-US" sz="2000" smtClean="0">
                <a:latin typeface="Rockwell" pitchFamily="18" charset="0"/>
              </a:rPr>
              <a:t>The symbols on an electrical circuit schematic diagram represent electrical components.</a:t>
            </a: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1800" smtClean="0">
              <a:latin typeface="Rockwell" pitchFamily="18" charset="0"/>
            </a:endParaRPr>
          </a:p>
          <a:p>
            <a:pPr lvl="1" eaLnBrk="1" hangingPunct="1">
              <a:lnSpc>
                <a:spcPct val="80000"/>
              </a:lnSpc>
            </a:pPr>
            <a:r>
              <a:rPr lang="en-US" sz="1200" smtClean="0">
                <a:latin typeface="Rockwell" pitchFamily="18" charset="0"/>
              </a:rPr>
              <a:t>T6C13</a:t>
            </a:r>
            <a:r>
              <a:rPr lang="en-US" sz="1800" smtClean="0">
                <a:latin typeface="Rockwell" pitchFamily="18" charset="0"/>
              </a:rPr>
              <a:t>  </a:t>
            </a:r>
            <a:r>
              <a:rPr lang="en-US" sz="2000" smtClean="0">
                <a:latin typeface="Rockwell" pitchFamily="18" charset="0"/>
              </a:rPr>
              <a:t>The way electrical components are interconnected accurately represent electrical circuit schematic diagrams.</a:t>
            </a:r>
          </a:p>
          <a:p>
            <a:pPr lvl="1" eaLnBrk="1" hangingPunct="1">
              <a:lnSpc>
                <a:spcPct val="80000"/>
              </a:lnSpc>
            </a:pPr>
            <a:endParaRPr lang="en-US" sz="2000" smtClean="0">
              <a:latin typeface="Rockwell" pitchFamily="18" charset="0"/>
            </a:endParaRPr>
          </a:p>
        </p:txBody>
      </p:sp>
      <p:pic>
        <p:nvPicPr>
          <p:cNvPr id="1503236" name="Picture 4" descr="appendix p203 a1"/>
          <p:cNvPicPr>
            <a:picLocks noChangeAspect="1" noChangeArrowheads="1"/>
          </p:cNvPicPr>
          <p:nvPr/>
        </p:nvPicPr>
        <p:blipFill>
          <a:blip r:embed="rId2" cstate="print"/>
          <a:srcRect/>
          <a:stretch>
            <a:fillRect/>
          </a:stretch>
        </p:blipFill>
        <p:spPr bwMode="auto">
          <a:xfrm>
            <a:off x="4495800" y="1508125"/>
            <a:ext cx="4648200" cy="1136650"/>
          </a:xfrm>
          <a:prstGeom prst="rect">
            <a:avLst/>
          </a:prstGeom>
          <a:noFill/>
          <a:ln w="9525">
            <a:noFill/>
            <a:miter lim="800000"/>
            <a:headEnd/>
            <a:tailEnd/>
          </a:ln>
        </p:spPr>
      </p:pic>
      <p:pic>
        <p:nvPicPr>
          <p:cNvPr id="1503237" name="Picture 5" descr="appendix p203 a2"/>
          <p:cNvPicPr>
            <a:picLocks noChangeAspect="1" noChangeArrowheads="1"/>
          </p:cNvPicPr>
          <p:nvPr/>
        </p:nvPicPr>
        <p:blipFill>
          <a:blip r:embed="rId3" cstate="print"/>
          <a:srcRect/>
          <a:stretch>
            <a:fillRect/>
          </a:stretch>
        </p:blipFill>
        <p:spPr bwMode="auto">
          <a:xfrm>
            <a:off x="4495800" y="2622550"/>
            <a:ext cx="4648200" cy="1416050"/>
          </a:xfrm>
          <a:prstGeom prst="rect">
            <a:avLst/>
          </a:prstGeom>
          <a:noFill/>
          <a:ln w="9525">
            <a:noFill/>
            <a:miter lim="800000"/>
            <a:headEnd/>
            <a:tailEnd/>
          </a:ln>
        </p:spPr>
      </p:pic>
      <p:pic>
        <p:nvPicPr>
          <p:cNvPr id="1503238" name="Picture 6"/>
          <p:cNvPicPr>
            <a:picLocks noChangeAspect="1" noChangeArrowheads="1"/>
          </p:cNvPicPr>
          <p:nvPr/>
        </p:nvPicPr>
        <p:blipFill>
          <a:blip r:embed="rId4" cstate="print"/>
          <a:srcRect/>
          <a:stretch>
            <a:fillRect/>
          </a:stretch>
        </p:blipFill>
        <p:spPr bwMode="auto">
          <a:xfrm>
            <a:off x="4495800" y="4081463"/>
            <a:ext cx="4648200" cy="2776537"/>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03235">
                                            <p:txEl>
                                              <p:pRg st="2" end="2"/>
                                            </p:txEl>
                                          </p:spTgt>
                                        </p:tgtEl>
                                        <p:attrNameLst>
                                          <p:attrName>style.visibility</p:attrName>
                                        </p:attrNameLst>
                                      </p:cBhvr>
                                      <p:to>
                                        <p:strVal val="visible"/>
                                      </p:to>
                                    </p:set>
                                    <p:animEffect transition="in" filter="wipe(up)">
                                      <p:cBhvr>
                                        <p:cTn id="7" dur="500"/>
                                        <p:tgtEl>
                                          <p:spTgt spid="1503235">
                                            <p:txEl>
                                              <p:pRg st="2" end="2"/>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503236"/>
                                        </p:tgtEl>
                                        <p:attrNameLst>
                                          <p:attrName>style.visibility</p:attrName>
                                        </p:attrNameLst>
                                      </p:cBhvr>
                                      <p:to>
                                        <p:strVal val="visible"/>
                                      </p:to>
                                    </p:set>
                                    <p:animEffect transition="in" filter="wipe(right)">
                                      <p:cBhvr>
                                        <p:cTn id="10" dur="500"/>
                                        <p:tgtEl>
                                          <p:spTgt spid="1503236"/>
                                        </p:tgtEl>
                                      </p:cBhvr>
                                    </p:animEffect>
                                  </p:childTnLst>
                                </p:cTn>
                              </p:par>
                              <p:par>
                                <p:cTn id="11" presetID="22" presetClass="entr" presetSubtype="2" fill="hold" nodeType="withEffect">
                                  <p:stCondLst>
                                    <p:cond delay="0"/>
                                  </p:stCondLst>
                                  <p:childTnLst>
                                    <p:set>
                                      <p:cBhvr>
                                        <p:cTn id="12" dur="1" fill="hold">
                                          <p:stCondLst>
                                            <p:cond delay="0"/>
                                          </p:stCondLst>
                                        </p:cTn>
                                        <p:tgtEl>
                                          <p:spTgt spid="1503237"/>
                                        </p:tgtEl>
                                        <p:attrNameLst>
                                          <p:attrName>style.visibility</p:attrName>
                                        </p:attrNameLst>
                                      </p:cBhvr>
                                      <p:to>
                                        <p:strVal val="visible"/>
                                      </p:to>
                                    </p:set>
                                    <p:animEffect transition="in" filter="wipe(right)">
                                      <p:cBhvr>
                                        <p:cTn id="13" dur="500"/>
                                        <p:tgtEl>
                                          <p:spTgt spid="150323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1503235">
                                            <p:txEl>
                                              <p:pRg st="30" end="30"/>
                                            </p:txEl>
                                          </p:spTgt>
                                        </p:tgtEl>
                                        <p:attrNameLst>
                                          <p:attrName>style.visibility</p:attrName>
                                        </p:attrNameLst>
                                      </p:cBhvr>
                                      <p:to>
                                        <p:strVal val="visible"/>
                                      </p:to>
                                    </p:set>
                                    <p:animEffect transition="in" filter="wipe(down)">
                                      <p:cBhvr>
                                        <p:cTn id="18" dur="500"/>
                                        <p:tgtEl>
                                          <p:spTgt spid="1503235">
                                            <p:txEl>
                                              <p:pRg st="30" end="3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503238"/>
                                        </p:tgtEl>
                                        <p:attrNameLst>
                                          <p:attrName>style.visibility</p:attrName>
                                        </p:attrNameLst>
                                      </p:cBhvr>
                                      <p:to>
                                        <p:strVal val="visible"/>
                                      </p:to>
                                    </p:set>
                                    <p:animEffect transition="in" filter="wipe(down)">
                                      <p:cBhvr>
                                        <p:cTn id="21" dur="500"/>
                                        <p:tgtEl>
                                          <p:spTgt spid="150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Number Placeholder 3"/>
          <p:cNvSpPr>
            <a:spLocks noGrp="1"/>
          </p:cNvSpPr>
          <p:nvPr>
            <p:ph type="sldNum" sz="quarter" idx="12"/>
          </p:nvPr>
        </p:nvSpPr>
        <p:spPr>
          <a:noFill/>
          <a:ln>
            <a:miter lim="800000"/>
            <a:headEnd/>
            <a:tailEnd/>
          </a:ln>
        </p:spPr>
        <p:txBody>
          <a:bodyPr/>
          <a:lstStyle/>
          <a:p>
            <a:fld id="{99F5C7A7-2DA8-419A-8FD4-6358E1A0512E}" type="slidenum">
              <a:rPr lang="en-US"/>
              <a:pPr/>
              <a:t>339</a:t>
            </a:fld>
            <a:endParaRPr lang="en-US"/>
          </a:p>
        </p:txBody>
      </p:sp>
      <p:sp>
        <p:nvSpPr>
          <p:cNvPr id="34918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4FC699A-C657-48E3-8287-ECADC78629C4}" type="slidenum">
              <a:rPr lang="en-US" sz="1400">
                <a:latin typeface="Times New Roman" pitchFamily="18" charset="0"/>
              </a:rPr>
              <a:pPr algn="r"/>
              <a:t>339</a:t>
            </a:fld>
            <a:endParaRPr lang="en-US" sz="1400">
              <a:latin typeface="Times New Roman" pitchFamily="18" charset="0"/>
            </a:endParaRPr>
          </a:p>
        </p:txBody>
      </p:sp>
      <p:sp>
        <p:nvSpPr>
          <p:cNvPr id="349188" name="Rectangle 2"/>
          <p:cNvSpPr>
            <a:spLocks noGrp="1" noChangeArrowheads="1"/>
          </p:cNvSpPr>
          <p:nvPr>
            <p:ph type="title" idx="4294967295"/>
          </p:nvPr>
        </p:nvSpPr>
        <p:spPr>
          <a:xfrm>
            <a:off x="309563" y="395288"/>
            <a:ext cx="7758112" cy="614362"/>
          </a:xfrm>
        </p:spPr>
        <p:txBody>
          <a:bodyPr/>
          <a:lstStyle/>
          <a:p>
            <a:pPr eaLnBrk="1" hangingPunct="1"/>
            <a:r>
              <a:rPr lang="en-US" sz="2200" b="1" smtClean="0">
                <a:latin typeface="Rockwell" pitchFamily="18" charset="0"/>
              </a:rPr>
              <a:t>T6D:</a:t>
            </a:r>
            <a:r>
              <a:rPr lang="en-US" sz="2600" b="1" smtClean="0">
                <a:latin typeface="Rockwell" pitchFamily="18" charset="0"/>
              </a:rPr>
              <a:t>	</a:t>
            </a:r>
            <a:r>
              <a:rPr lang="en-US" sz="2000" b="1" smtClean="0"/>
              <a:t>Component functions</a:t>
            </a:r>
          </a:p>
        </p:txBody>
      </p:sp>
      <p:sp>
        <p:nvSpPr>
          <p:cNvPr id="965635"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T6D1</a:t>
            </a:r>
            <a:r>
              <a:rPr lang="en-US" sz="2000" smtClean="0">
                <a:latin typeface="Rockwell" pitchFamily="18" charset="0"/>
              </a:rPr>
              <a:t>  Rectifier devices or circuits change an alternating current into a varying direct current signal.</a:t>
            </a:r>
          </a:p>
          <a:p>
            <a:pPr lvl="1" eaLnBrk="1" hangingPunct="1"/>
            <a:endParaRPr lang="en-US" sz="2000" smtClean="0">
              <a:latin typeface="Rockwell" pitchFamily="18" charset="0"/>
            </a:endParaRPr>
          </a:p>
        </p:txBody>
      </p:sp>
      <p:pic>
        <p:nvPicPr>
          <p:cNvPr id="965636" name="Picture 4" descr="Q p128"/>
          <p:cNvPicPr>
            <a:picLocks noChangeAspect="1" noChangeArrowheads="1"/>
          </p:cNvPicPr>
          <p:nvPr/>
        </p:nvPicPr>
        <p:blipFill>
          <a:blip r:embed="rId2" cstate="print"/>
          <a:srcRect/>
          <a:stretch>
            <a:fillRect/>
          </a:stretch>
        </p:blipFill>
        <p:spPr bwMode="auto">
          <a:xfrm>
            <a:off x="2613025" y="2546350"/>
            <a:ext cx="4049713" cy="1625600"/>
          </a:xfrm>
          <a:prstGeom prst="rect">
            <a:avLst/>
          </a:prstGeom>
          <a:noFill/>
          <a:ln w="9525">
            <a:noFill/>
            <a:miter lim="800000"/>
            <a:headEnd/>
            <a:tailEnd/>
          </a:ln>
        </p:spPr>
      </p:pic>
      <p:sp>
        <p:nvSpPr>
          <p:cNvPr id="965637" name="Text Box 5"/>
          <p:cNvSpPr txBox="1">
            <a:spLocks noChangeArrowheads="1"/>
          </p:cNvSpPr>
          <p:nvPr/>
        </p:nvSpPr>
        <p:spPr bwMode="auto">
          <a:xfrm>
            <a:off x="2536825" y="4465638"/>
            <a:ext cx="4340225" cy="1474787"/>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Power supply contains: Transformer, rectifier (diodes), filter choke, capacitors, and regulators. </a:t>
            </a:r>
          </a:p>
          <a:p>
            <a:pPr>
              <a:spcBef>
                <a:spcPct val="50000"/>
              </a:spcBef>
            </a:pPr>
            <a:r>
              <a:rPr lang="en-US" sz="1400">
                <a:solidFill>
                  <a:srgbClr val="FF0000"/>
                </a:solidFill>
                <a:latin typeface="Rockwell" pitchFamily="18" charset="0"/>
              </a:rPr>
              <a:t>This circuitry converts the house 120 VAC to varying DC and that is filtered and smoothed out to produce DC current that we need for our ham radio equipment.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65635">
                                            <p:txEl>
                                              <p:pRg st="0" end="0"/>
                                            </p:txEl>
                                          </p:spTgt>
                                        </p:tgtEl>
                                        <p:attrNameLst>
                                          <p:attrName>style.visibility</p:attrName>
                                        </p:attrNameLst>
                                      </p:cBhvr>
                                      <p:to>
                                        <p:strVal val="visible"/>
                                      </p:to>
                                    </p:set>
                                    <p:animEffect transition="in" filter="wipe(up)">
                                      <p:cBhvr>
                                        <p:cTn id="7" dur="500"/>
                                        <p:tgtEl>
                                          <p:spTgt spid="965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65636"/>
                                        </p:tgtEl>
                                        <p:attrNameLst>
                                          <p:attrName>style.visibility</p:attrName>
                                        </p:attrNameLst>
                                      </p:cBhvr>
                                      <p:to>
                                        <p:strVal val="visible"/>
                                      </p:to>
                                    </p:set>
                                    <p:animEffect transition="in" filter="wipe(left)">
                                      <p:cBhvr>
                                        <p:cTn id="12" dur="500"/>
                                        <p:tgtEl>
                                          <p:spTgt spid="965636"/>
                                        </p:tgtEl>
                                      </p:cBhvr>
                                    </p:animEffec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65637"/>
                                        </p:tgtEl>
                                        <p:attrNameLst>
                                          <p:attrName>style.visibility</p:attrName>
                                        </p:attrNameLst>
                                      </p:cBhvr>
                                      <p:to>
                                        <p:strVal val="visible"/>
                                      </p:to>
                                    </p:set>
                                    <p:animEffect transition="in" filter="wipe(down)">
                                      <p:cBhvr>
                                        <p:cTn id="16" dur="500"/>
                                        <p:tgtEl>
                                          <p:spTgt spid="965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a:ln>
            <a:miter lim="800000"/>
            <a:headEnd/>
            <a:tailEnd/>
          </a:ln>
        </p:spPr>
        <p:txBody>
          <a:bodyPr/>
          <a:lstStyle/>
          <a:p>
            <a:fld id="{DAE0280B-83FE-4CD5-8EB7-1D8B091F0A4C}" type="slidenum">
              <a:rPr lang="en-US"/>
              <a:pPr/>
              <a:t>34</a:t>
            </a:fld>
            <a:endParaRPr lang="en-US"/>
          </a:p>
        </p:txBody>
      </p:sp>
      <p:sp>
        <p:nvSpPr>
          <p:cNvPr id="36867" name="Rectangle 2"/>
          <p:cNvSpPr>
            <a:spLocks noGrp="1" noChangeArrowheads="1"/>
          </p:cNvSpPr>
          <p:nvPr>
            <p:ph type="title"/>
          </p:nvPr>
        </p:nvSpPr>
        <p:spPr>
          <a:xfrm>
            <a:off x="457200" y="228600"/>
            <a:ext cx="8416925" cy="1050925"/>
          </a:xfrm>
        </p:spPr>
        <p:txBody>
          <a:bodyPr/>
          <a:lstStyle/>
          <a:p>
            <a:pPr eaLnBrk="1" hangingPunct="1">
              <a:tabLst>
                <a:tab pos="1376363" algn="l"/>
              </a:tabLst>
            </a:pPr>
            <a:r>
              <a:rPr lang="en-US" sz="3600" smtClean="0"/>
              <a:t>T1A01 	</a:t>
            </a:r>
            <a:r>
              <a:rPr lang="en-US" sz="2800" smtClean="0">
                <a:latin typeface="Rockwell" pitchFamily="18" charset="0"/>
              </a:rPr>
              <a:t>For whom is the Amateur Radio 				Service intended?</a:t>
            </a:r>
          </a:p>
        </p:txBody>
      </p:sp>
      <p:sp>
        <p:nvSpPr>
          <p:cNvPr id="614403" name="Rectangle 3"/>
          <p:cNvSpPr>
            <a:spLocks noGrp="1" noChangeArrowheads="1"/>
          </p:cNvSpPr>
          <p:nvPr>
            <p:ph type="body" idx="1"/>
          </p:nvPr>
        </p:nvSpPr>
        <p:spPr>
          <a:xfrm>
            <a:off x="762000" y="1981200"/>
            <a:ext cx="7772400" cy="3656013"/>
          </a:xfrm>
        </p:spPr>
        <p:txBody>
          <a:bodyPr/>
          <a:lstStyle/>
          <a:p>
            <a:pPr marL="995363" lvl="1" indent="-533400" eaLnBrk="1" hangingPunct="1">
              <a:lnSpc>
                <a:spcPct val="90000"/>
              </a:lnSpc>
              <a:buFontTx/>
              <a:buAutoNum type="alphaUcPeriod"/>
            </a:pPr>
            <a:r>
              <a:rPr lang="en-US" sz="2400" smtClean="0"/>
              <a:t>Persons who have messages to broadcast to the public </a:t>
            </a:r>
          </a:p>
          <a:p>
            <a:pPr marL="995363" lvl="1" indent="-533400" eaLnBrk="1" hangingPunct="1">
              <a:lnSpc>
                <a:spcPct val="90000"/>
              </a:lnSpc>
              <a:buFontTx/>
              <a:buAutoNum type="alphaUcPeriod"/>
            </a:pPr>
            <a:r>
              <a:rPr lang="en-US" sz="2400" smtClean="0"/>
              <a:t>Persons who need communications for the activities of their immediate family members, relatives and friends</a:t>
            </a:r>
          </a:p>
          <a:p>
            <a:pPr marL="995363" lvl="1" indent="-533400" eaLnBrk="1" hangingPunct="1">
              <a:lnSpc>
                <a:spcPct val="90000"/>
              </a:lnSpc>
              <a:buFontTx/>
              <a:buAutoNum type="alphaUcPeriod"/>
            </a:pPr>
            <a:r>
              <a:rPr lang="en-US" sz="2400" smtClean="0"/>
              <a:t>Persons who need two-way communications for personal reasons</a:t>
            </a:r>
          </a:p>
          <a:p>
            <a:pPr marL="995363" lvl="1" indent="-533400" eaLnBrk="1" hangingPunct="1">
              <a:lnSpc>
                <a:spcPct val="90000"/>
              </a:lnSpc>
              <a:buFontTx/>
              <a:buAutoNum type="alphaUcPeriod"/>
            </a:pPr>
            <a:r>
              <a:rPr lang="en-US" sz="2400" smtClean="0"/>
              <a:t>Persons who are interested in radio technique solely with a personal aim and without pecuniary interest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1440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14403">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Number Placeholder 3"/>
          <p:cNvSpPr>
            <a:spLocks noGrp="1"/>
          </p:cNvSpPr>
          <p:nvPr>
            <p:ph type="sldNum" sz="quarter" idx="12"/>
          </p:nvPr>
        </p:nvSpPr>
        <p:spPr>
          <a:noFill/>
          <a:ln>
            <a:miter lim="800000"/>
            <a:headEnd/>
            <a:tailEnd/>
          </a:ln>
        </p:spPr>
        <p:txBody>
          <a:bodyPr/>
          <a:lstStyle/>
          <a:p>
            <a:fld id="{C54E31DA-C9DB-47EF-925B-C75ED563D52D}" type="slidenum">
              <a:rPr lang="en-US"/>
              <a:pPr/>
              <a:t>340</a:t>
            </a:fld>
            <a:endParaRPr lang="en-US"/>
          </a:p>
        </p:txBody>
      </p:sp>
      <p:sp>
        <p:nvSpPr>
          <p:cNvPr id="35021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7AA6DBF-DDF2-4367-96B7-1285DD7B36F9}" type="slidenum">
              <a:rPr lang="en-US" sz="1400">
                <a:latin typeface="Times New Roman" pitchFamily="18" charset="0"/>
              </a:rPr>
              <a:pPr algn="r"/>
              <a:t>340</a:t>
            </a:fld>
            <a:endParaRPr lang="en-US" sz="1400">
              <a:latin typeface="Times New Roman" pitchFamily="18" charset="0"/>
            </a:endParaRPr>
          </a:p>
        </p:txBody>
      </p:sp>
      <p:sp>
        <p:nvSpPr>
          <p:cNvPr id="350212" name="Rectangle 2"/>
          <p:cNvSpPr>
            <a:spLocks noGrp="1" noChangeArrowheads="1"/>
          </p:cNvSpPr>
          <p:nvPr>
            <p:ph type="title" idx="4294967295"/>
          </p:nvPr>
        </p:nvSpPr>
        <p:spPr>
          <a:xfrm>
            <a:off x="309563" y="395288"/>
            <a:ext cx="7758112" cy="614362"/>
          </a:xfrm>
        </p:spPr>
        <p:txBody>
          <a:bodyPr/>
          <a:lstStyle/>
          <a:p>
            <a:pPr eaLnBrk="1" hangingPunct="1"/>
            <a:r>
              <a:rPr lang="en-US" sz="2200" b="1" smtClean="0">
                <a:latin typeface="Rockwell" pitchFamily="18" charset="0"/>
              </a:rPr>
              <a:t>T6D:	</a:t>
            </a:r>
            <a:r>
              <a:rPr lang="en-US" sz="1800" b="1" smtClean="0"/>
              <a:t>Component functions</a:t>
            </a:r>
          </a:p>
        </p:txBody>
      </p:sp>
      <p:sp>
        <p:nvSpPr>
          <p:cNvPr id="1017859" name="Rectangle 3"/>
          <p:cNvSpPr>
            <a:spLocks noGrp="1" noChangeArrowheads="1"/>
          </p:cNvSpPr>
          <p:nvPr>
            <p:ph type="body" idx="4294967295"/>
          </p:nvPr>
        </p:nvSpPr>
        <p:spPr>
          <a:xfrm>
            <a:off x="231775" y="1547813"/>
            <a:ext cx="8374063" cy="4962525"/>
          </a:xfrm>
        </p:spPr>
        <p:txBody>
          <a:bodyPr/>
          <a:lstStyle/>
          <a:p>
            <a:pPr lvl="1" eaLnBrk="1" hangingPunct="1">
              <a:buFontTx/>
              <a:buNone/>
            </a:pPr>
            <a:r>
              <a:rPr lang="en-US" sz="1200" smtClean="0">
                <a:latin typeface="Rockwell" pitchFamily="18" charset="0"/>
              </a:rPr>
              <a:t>T6D2</a:t>
            </a:r>
            <a:r>
              <a:rPr lang="en-US" sz="2000" smtClean="0">
                <a:latin typeface="Rockwell" pitchFamily="18" charset="0"/>
              </a:rPr>
              <a:t>  A switch controlled by an electromagnet best describes a relay.</a:t>
            </a: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400" smtClean="0">
              <a:latin typeface="Rockwell" pitchFamily="18" charset="0"/>
            </a:endParaRPr>
          </a:p>
          <a:p>
            <a:pPr lvl="1" eaLnBrk="1" hangingPunct="1">
              <a:buFontTx/>
              <a:buNone/>
            </a:pPr>
            <a:endParaRPr lang="en-US" sz="1200" smtClean="0">
              <a:latin typeface="Rockwell" pitchFamily="18" charset="0"/>
            </a:endParaRPr>
          </a:p>
        </p:txBody>
      </p:sp>
      <p:pic>
        <p:nvPicPr>
          <p:cNvPr id="1017862" name="Picture 6" descr="Q p142 Relays2"/>
          <p:cNvPicPr>
            <a:picLocks noChangeAspect="1" noChangeArrowheads="1"/>
          </p:cNvPicPr>
          <p:nvPr/>
        </p:nvPicPr>
        <p:blipFill>
          <a:blip r:embed="rId2" cstate="print"/>
          <a:srcRect/>
          <a:stretch>
            <a:fillRect/>
          </a:stretch>
        </p:blipFill>
        <p:spPr bwMode="auto">
          <a:xfrm>
            <a:off x="6415088" y="2276475"/>
            <a:ext cx="1374775" cy="974725"/>
          </a:xfrm>
          <a:prstGeom prst="rect">
            <a:avLst/>
          </a:prstGeom>
          <a:noFill/>
          <a:ln w="9525">
            <a:noFill/>
            <a:miter lim="800000"/>
            <a:headEnd/>
            <a:tailEnd/>
          </a:ln>
        </p:spPr>
      </p:pic>
      <p:sp>
        <p:nvSpPr>
          <p:cNvPr id="1017863" name="Text Box 7"/>
          <p:cNvSpPr txBox="1">
            <a:spLocks noChangeArrowheads="1"/>
          </p:cNvSpPr>
          <p:nvPr/>
        </p:nvSpPr>
        <p:spPr bwMode="auto">
          <a:xfrm>
            <a:off x="7259638" y="3697288"/>
            <a:ext cx="1728787"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Electromagnets</a:t>
            </a:r>
          </a:p>
        </p:txBody>
      </p:sp>
      <p:sp>
        <p:nvSpPr>
          <p:cNvPr id="1017864" name="Line 8"/>
          <p:cNvSpPr>
            <a:spLocks noChangeShapeType="1"/>
          </p:cNvSpPr>
          <p:nvPr/>
        </p:nvSpPr>
        <p:spPr bwMode="auto">
          <a:xfrm flipH="1" flipV="1">
            <a:off x="6877050" y="3121025"/>
            <a:ext cx="344488" cy="652463"/>
          </a:xfrm>
          <a:prstGeom prst="line">
            <a:avLst/>
          </a:prstGeom>
          <a:noFill/>
          <a:ln w="38100" cap="sq">
            <a:solidFill>
              <a:srgbClr val="FF0000"/>
            </a:solidFill>
            <a:round/>
            <a:headEnd type="none" w="sm" len="sm"/>
            <a:tailEnd type="triangle" w="sm" len="sm"/>
          </a:ln>
        </p:spPr>
        <p:txBody>
          <a:bodyPr wrap="none"/>
          <a:lstStyle/>
          <a:p>
            <a:endParaRPr lang="en-US"/>
          </a:p>
        </p:txBody>
      </p:sp>
      <p:sp>
        <p:nvSpPr>
          <p:cNvPr id="1017865" name="Line 9"/>
          <p:cNvSpPr>
            <a:spLocks noChangeShapeType="1"/>
          </p:cNvSpPr>
          <p:nvPr/>
        </p:nvSpPr>
        <p:spPr bwMode="auto">
          <a:xfrm flipV="1">
            <a:off x="7221538" y="3121025"/>
            <a:ext cx="346075" cy="652463"/>
          </a:xfrm>
          <a:prstGeom prst="line">
            <a:avLst/>
          </a:prstGeom>
          <a:noFill/>
          <a:ln w="38100" cap="sq">
            <a:solidFill>
              <a:srgbClr val="FF0000"/>
            </a:solidFill>
            <a:round/>
            <a:headEnd type="none" w="sm" len="sm"/>
            <a:tailEnd type="triangle" w="sm" len="sm"/>
          </a:ln>
        </p:spPr>
        <p:txBody>
          <a:bodyPr wrap="none"/>
          <a:lstStyle/>
          <a:p>
            <a:endParaRPr lang="en-US"/>
          </a:p>
        </p:txBody>
      </p:sp>
      <p:sp>
        <p:nvSpPr>
          <p:cNvPr id="1017866" name="Text Box 10"/>
          <p:cNvSpPr txBox="1">
            <a:spLocks noChangeArrowheads="1"/>
          </p:cNvSpPr>
          <p:nvPr/>
        </p:nvSpPr>
        <p:spPr bwMode="auto">
          <a:xfrm>
            <a:off x="3305175" y="2162175"/>
            <a:ext cx="1266825"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Relays</a:t>
            </a:r>
          </a:p>
        </p:txBody>
      </p:sp>
      <p:pic>
        <p:nvPicPr>
          <p:cNvPr id="1505290" name="Picture 10"/>
          <p:cNvPicPr>
            <a:picLocks noChangeAspect="1" noChangeArrowheads="1"/>
          </p:cNvPicPr>
          <p:nvPr/>
        </p:nvPicPr>
        <p:blipFill>
          <a:blip r:embed="rId3" cstate="print"/>
          <a:srcRect/>
          <a:stretch>
            <a:fillRect/>
          </a:stretch>
        </p:blipFill>
        <p:spPr bwMode="auto">
          <a:xfrm>
            <a:off x="6261100" y="4465638"/>
            <a:ext cx="1905000" cy="1905000"/>
          </a:xfrm>
          <a:prstGeom prst="rect">
            <a:avLst/>
          </a:prstGeom>
          <a:noFill/>
          <a:ln w="12700" cap="sq">
            <a:solidFill>
              <a:srgbClr val="FF0000"/>
            </a:solidFill>
            <a:miter lim="800000"/>
            <a:headEnd type="none" w="sm" len="sm"/>
            <a:tailEnd type="none" w="sm" len="sm"/>
          </a:ln>
          <a:effectLst/>
        </p:spPr>
      </p:pic>
      <p:pic>
        <p:nvPicPr>
          <p:cNvPr id="1505291" name="Picture 11"/>
          <p:cNvPicPr>
            <a:picLocks noChangeAspect="1" noChangeArrowheads="1"/>
          </p:cNvPicPr>
          <p:nvPr/>
        </p:nvPicPr>
        <p:blipFill>
          <a:blip r:embed="rId4" cstate="print"/>
          <a:srcRect/>
          <a:stretch>
            <a:fillRect/>
          </a:stretch>
        </p:blipFill>
        <p:spPr bwMode="auto">
          <a:xfrm>
            <a:off x="461963" y="3006725"/>
            <a:ext cx="5048250" cy="3457575"/>
          </a:xfrm>
          <a:prstGeom prst="rect">
            <a:avLst/>
          </a:prstGeom>
          <a:noFill/>
          <a:ln w="12700" cap="sq">
            <a:noFill/>
            <a:miter lim="800000"/>
            <a:headEnd type="none" w="sm" len="sm"/>
            <a:tailEnd type="none" w="sm" len="sm"/>
          </a:ln>
          <a:effectLst/>
        </p:spPr>
      </p:pic>
      <p:sp>
        <p:nvSpPr>
          <p:cNvPr id="1505292" name="Line 12"/>
          <p:cNvSpPr>
            <a:spLocks noChangeShapeType="1"/>
          </p:cNvSpPr>
          <p:nvPr/>
        </p:nvSpPr>
        <p:spPr bwMode="auto">
          <a:xfrm flipH="1">
            <a:off x="7183438" y="3775075"/>
            <a:ext cx="38100" cy="1458913"/>
          </a:xfrm>
          <a:prstGeom prst="line">
            <a:avLst/>
          </a:prstGeom>
          <a:noFill/>
          <a:ln w="38100" cap="sq">
            <a:solidFill>
              <a:srgbClr val="FF0000"/>
            </a:solidFill>
            <a:round/>
            <a:headEnd type="none" w="sm" len="sm"/>
            <a:tailEnd type="triangle" w="med" len="med"/>
          </a:ln>
          <a:effectLst/>
        </p:spPr>
        <p:txBody>
          <a:bodyPr wrap="none"/>
          <a:lstStyle/>
          <a:p>
            <a:endParaRPr lang="en-US"/>
          </a:p>
        </p:txBody>
      </p:sp>
      <p:sp>
        <p:nvSpPr>
          <p:cNvPr id="1505293" name="Line 13"/>
          <p:cNvSpPr>
            <a:spLocks noChangeShapeType="1"/>
          </p:cNvSpPr>
          <p:nvPr/>
        </p:nvSpPr>
        <p:spPr bwMode="auto">
          <a:xfrm flipH="1">
            <a:off x="3151188" y="3736975"/>
            <a:ext cx="4070350" cy="920750"/>
          </a:xfrm>
          <a:prstGeom prst="line">
            <a:avLst/>
          </a:prstGeom>
          <a:noFill/>
          <a:ln w="38100" cap="sq">
            <a:solidFill>
              <a:srgbClr val="FF0000"/>
            </a:solidFill>
            <a:round/>
            <a:headEnd type="none" w="sm" len="sm"/>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17859">
                                            <p:txEl>
                                              <p:pRg st="0" end="0"/>
                                            </p:txEl>
                                          </p:spTgt>
                                        </p:tgtEl>
                                        <p:attrNameLst>
                                          <p:attrName>style.visibility</p:attrName>
                                        </p:attrNameLst>
                                      </p:cBhvr>
                                      <p:to>
                                        <p:strVal val="visible"/>
                                      </p:to>
                                    </p:set>
                                    <p:animEffect transition="in" filter="wipe(left)">
                                      <p:cBhvr>
                                        <p:cTn id="7" dur="500"/>
                                        <p:tgtEl>
                                          <p:spTgt spid="10178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7866"/>
                                        </p:tgtEl>
                                        <p:attrNameLst>
                                          <p:attrName>style.visibility</p:attrName>
                                        </p:attrNameLst>
                                      </p:cBhvr>
                                      <p:to>
                                        <p:strVal val="visible"/>
                                      </p:to>
                                    </p:set>
                                    <p:animEffect transition="in" filter="wipe(left)">
                                      <p:cBhvr>
                                        <p:cTn id="12" dur="500"/>
                                        <p:tgtEl>
                                          <p:spTgt spid="1017866"/>
                                        </p:tgtEl>
                                      </p:cBhvr>
                                    </p:animEffect>
                                  </p:childTnLst>
                                </p:cTn>
                              </p:par>
                            </p:childTnLst>
                          </p:cTn>
                        </p:par>
                        <p:par>
                          <p:cTn id="13" fill="hold" nodeType="afterGroup">
                            <p:stCondLst>
                              <p:cond delay="500"/>
                            </p:stCondLst>
                            <p:childTnLst>
                              <p:par>
                                <p:cTn id="14" presetID="22" presetClass="entr" presetSubtype="2" fill="hold" nodeType="afterEffect">
                                  <p:stCondLst>
                                    <p:cond delay="0"/>
                                  </p:stCondLst>
                                  <p:childTnLst>
                                    <p:set>
                                      <p:cBhvr>
                                        <p:cTn id="15" dur="1" fill="hold">
                                          <p:stCondLst>
                                            <p:cond delay="0"/>
                                          </p:stCondLst>
                                        </p:cTn>
                                        <p:tgtEl>
                                          <p:spTgt spid="1017862"/>
                                        </p:tgtEl>
                                        <p:attrNameLst>
                                          <p:attrName>style.visibility</p:attrName>
                                        </p:attrNameLst>
                                      </p:cBhvr>
                                      <p:to>
                                        <p:strVal val="visible"/>
                                      </p:to>
                                    </p:set>
                                    <p:animEffect transition="in" filter="wipe(right)">
                                      <p:cBhvr>
                                        <p:cTn id="16" dur="500"/>
                                        <p:tgtEl>
                                          <p:spTgt spid="1017862"/>
                                        </p:tgtEl>
                                      </p:cBhvr>
                                    </p:animEffect>
                                  </p:childTnLst>
                                </p:cTn>
                              </p:par>
                              <p:par>
                                <p:cTn id="17" presetID="22" presetClass="entr" presetSubtype="8" fill="hold" nodeType="withEffect">
                                  <p:stCondLst>
                                    <p:cond delay="0"/>
                                  </p:stCondLst>
                                  <p:childTnLst>
                                    <p:set>
                                      <p:cBhvr>
                                        <p:cTn id="18" dur="1" fill="hold">
                                          <p:stCondLst>
                                            <p:cond delay="0"/>
                                          </p:stCondLst>
                                        </p:cTn>
                                        <p:tgtEl>
                                          <p:spTgt spid="1505291"/>
                                        </p:tgtEl>
                                        <p:attrNameLst>
                                          <p:attrName>style.visibility</p:attrName>
                                        </p:attrNameLst>
                                      </p:cBhvr>
                                      <p:to>
                                        <p:strVal val="visible"/>
                                      </p:to>
                                    </p:set>
                                    <p:animEffect transition="in" filter="wipe(left)">
                                      <p:cBhvr>
                                        <p:cTn id="19" dur="500"/>
                                        <p:tgtEl>
                                          <p:spTgt spid="1505291"/>
                                        </p:tgtEl>
                                      </p:cBhvr>
                                    </p:animEffect>
                                  </p:childTnLst>
                                </p:cTn>
                              </p:par>
                              <p:par>
                                <p:cTn id="20" presetID="22" presetClass="entr" presetSubtype="4" fill="hold" nodeType="withEffect">
                                  <p:stCondLst>
                                    <p:cond delay="0"/>
                                  </p:stCondLst>
                                  <p:childTnLst>
                                    <p:set>
                                      <p:cBhvr>
                                        <p:cTn id="21" dur="1" fill="hold">
                                          <p:stCondLst>
                                            <p:cond delay="0"/>
                                          </p:stCondLst>
                                        </p:cTn>
                                        <p:tgtEl>
                                          <p:spTgt spid="1505290"/>
                                        </p:tgtEl>
                                        <p:attrNameLst>
                                          <p:attrName>style.visibility</p:attrName>
                                        </p:attrNameLst>
                                      </p:cBhvr>
                                      <p:to>
                                        <p:strVal val="visible"/>
                                      </p:to>
                                    </p:set>
                                    <p:animEffect transition="in" filter="wipe(down)">
                                      <p:cBhvr>
                                        <p:cTn id="22" dur="500"/>
                                        <p:tgtEl>
                                          <p:spTgt spid="150529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17863"/>
                                        </p:tgtEl>
                                        <p:attrNameLst>
                                          <p:attrName>style.visibility</p:attrName>
                                        </p:attrNameLst>
                                      </p:cBhvr>
                                      <p:to>
                                        <p:strVal val="visible"/>
                                      </p:to>
                                    </p:set>
                                    <p:animEffect transition="in" filter="wipe(left)">
                                      <p:cBhvr>
                                        <p:cTn id="25" dur="500"/>
                                        <p:tgtEl>
                                          <p:spTgt spid="1017863"/>
                                        </p:tgtEl>
                                      </p:cBhvr>
                                    </p:animEffect>
                                  </p:childTnLst>
                                </p:cTn>
                              </p:par>
                            </p:childTnLst>
                          </p:cTn>
                        </p:par>
                        <p:par>
                          <p:cTn id="26" fill="hold" nodeType="afterGroup">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017864"/>
                                        </p:tgtEl>
                                        <p:attrNameLst>
                                          <p:attrName>style.visibility</p:attrName>
                                        </p:attrNameLst>
                                      </p:cBhvr>
                                      <p:to>
                                        <p:strVal val="visible"/>
                                      </p:to>
                                    </p:set>
                                    <p:animEffect transition="in" filter="wipe(down)">
                                      <p:cBhvr>
                                        <p:cTn id="29" dur="500"/>
                                        <p:tgtEl>
                                          <p:spTgt spid="1017864"/>
                                        </p:tgtEl>
                                      </p:cBhvr>
                                    </p:animEffect>
                                  </p:childTnLst>
                                </p:cTn>
                              </p:par>
                            </p:childTnLst>
                          </p:cTn>
                        </p:par>
                        <p:par>
                          <p:cTn id="30" fill="hold" nodeType="afterGroup">
                            <p:stCondLst>
                              <p:cond delay="1500"/>
                            </p:stCondLst>
                            <p:childTnLst>
                              <p:par>
                                <p:cTn id="31" presetID="22" presetClass="entr" presetSubtype="4" fill="hold" grpId="0" nodeType="afterEffect">
                                  <p:stCondLst>
                                    <p:cond delay="0"/>
                                  </p:stCondLst>
                                  <p:childTnLst>
                                    <p:set>
                                      <p:cBhvr>
                                        <p:cTn id="32" dur="1" fill="hold">
                                          <p:stCondLst>
                                            <p:cond delay="0"/>
                                          </p:stCondLst>
                                        </p:cTn>
                                        <p:tgtEl>
                                          <p:spTgt spid="1017865"/>
                                        </p:tgtEl>
                                        <p:attrNameLst>
                                          <p:attrName>style.visibility</p:attrName>
                                        </p:attrNameLst>
                                      </p:cBhvr>
                                      <p:to>
                                        <p:strVal val="visible"/>
                                      </p:to>
                                    </p:set>
                                    <p:animEffect transition="in" filter="wipe(down)">
                                      <p:cBhvr>
                                        <p:cTn id="33" dur="500"/>
                                        <p:tgtEl>
                                          <p:spTgt spid="1017865"/>
                                        </p:tgtEl>
                                      </p:cBhvr>
                                    </p:animEffect>
                                  </p:childTnLst>
                                </p:cTn>
                              </p:par>
                            </p:childTnLst>
                          </p:cTn>
                        </p:par>
                        <p:par>
                          <p:cTn id="34" fill="hold" nodeType="afterGroup">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1505292"/>
                                        </p:tgtEl>
                                        <p:attrNameLst>
                                          <p:attrName>style.visibility</p:attrName>
                                        </p:attrNameLst>
                                      </p:cBhvr>
                                      <p:to>
                                        <p:strVal val="visible"/>
                                      </p:to>
                                    </p:set>
                                    <p:animEffect transition="in" filter="wipe(up)">
                                      <p:cBhvr>
                                        <p:cTn id="37" dur="500"/>
                                        <p:tgtEl>
                                          <p:spTgt spid="1505292"/>
                                        </p:tgtEl>
                                      </p:cBhvr>
                                    </p:animEffect>
                                  </p:childTnLst>
                                </p:cTn>
                              </p:par>
                            </p:childTnLst>
                          </p:cTn>
                        </p:par>
                        <p:par>
                          <p:cTn id="38" fill="hold" nodeType="afterGroup">
                            <p:stCondLst>
                              <p:cond delay="2500"/>
                            </p:stCondLst>
                            <p:childTnLst>
                              <p:par>
                                <p:cTn id="39" presetID="22" presetClass="entr" presetSubtype="2" fill="hold" grpId="0" nodeType="afterEffect">
                                  <p:stCondLst>
                                    <p:cond delay="0"/>
                                  </p:stCondLst>
                                  <p:childTnLst>
                                    <p:set>
                                      <p:cBhvr>
                                        <p:cTn id="40" dur="1" fill="hold">
                                          <p:stCondLst>
                                            <p:cond delay="0"/>
                                          </p:stCondLst>
                                        </p:cTn>
                                        <p:tgtEl>
                                          <p:spTgt spid="1505293"/>
                                        </p:tgtEl>
                                        <p:attrNameLst>
                                          <p:attrName>style.visibility</p:attrName>
                                        </p:attrNameLst>
                                      </p:cBhvr>
                                      <p:to>
                                        <p:strVal val="visible"/>
                                      </p:to>
                                    </p:set>
                                    <p:animEffect transition="in" filter="wipe(right)">
                                      <p:cBhvr>
                                        <p:cTn id="41" dur="500"/>
                                        <p:tgtEl>
                                          <p:spTgt spid="1505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863" grpId="0"/>
      <p:bldP spid="1017864" grpId="0" animBg="1"/>
      <p:bldP spid="1017865" grpId="0" animBg="1"/>
      <p:bldP spid="1017866" grpId="0"/>
      <p:bldP spid="1505292" grpId="0" animBg="1"/>
      <p:bldP spid="1505293"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Number Placeholder 3"/>
          <p:cNvSpPr>
            <a:spLocks noGrp="1"/>
          </p:cNvSpPr>
          <p:nvPr>
            <p:ph type="sldNum" sz="quarter" idx="12"/>
          </p:nvPr>
        </p:nvSpPr>
        <p:spPr>
          <a:noFill/>
          <a:ln>
            <a:miter lim="800000"/>
            <a:headEnd/>
            <a:tailEnd/>
          </a:ln>
        </p:spPr>
        <p:txBody>
          <a:bodyPr/>
          <a:lstStyle/>
          <a:p>
            <a:fld id="{7C412366-ED21-4D30-A17E-A471BEDA9A83}" type="slidenum">
              <a:rPr lang="en-US"/>
              <a:pPr/>
              <a:t>341</a:t>
            </a:fld>
            <a:endParaRPr lang="en-US"/>
          </a:p>
        </p:txBody>
      </p:sp>
      <p:sp>
        <p:nvSpPr>
          <p:cNvPr id="35123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6CBD1FA-505E-409C-BA4B-FEF3B8D5B374}" type="slidenum">
              <a:rPr lang="en-US" sz="1400">
                <a:latin typeface="Times New Roman" pitchFamily="18" charset="0"/>
              </a:rPr>
              <a:pPr algn="r"/>
              <a:t>341</a:t>
            </a:fld>
            <a:endParaRPr lang="en-US" sz="1400">
              <a:latin typeface="Times New Roman" pitchFamily="18" charset="0"/>
            </a:endParaRPr>
          </a:p>
        </p:txBody>
      </p:sp>
      <p:sp>
        <p:nvSpPr>
          <p:cNvPr id="351236" name="Rectangle 2"/>
          <p:cNvSpPr>
            <a:spLocks noGrp="1" noChangeArrowheads="1"/>
          </p:cNvSpPr>
          <p:nvPr>
            <p:ph type="title" idx="4294967295"/>
          </p:nvPr>
        </p:nvSpPr>
        <p:spPr>
          <a:xfrm>
            <a:off x="193675" y="433388"/>
            <a:ext cx="7758113" cy="614362"/>
          </a:xfrm>
        </p:spPr>
        <p:txBody>
          <a:bodyPr/>
          <a:lstStyle/>
          <a:p>
            <a:pPr eaLnBrk="1" hangingPunct="1"/>
            <a:r>
              <a:rPr lang="en-US" sz="2200" b="1" smtClean="0">
                <a:latin typeface="Rockwell" pitchFamily="18" charset="0"/>
              </a:rPr>
              <a:t>T6D:	</a:t>
            </a:r>
            <a:r>
              <a:rPr lang="en-US" sz="1800" b="1" smtClean="0"/>
              <a:t>Component functions</a:t>
            </a:r>
          </a:p>
        </p:txBody>
      </p:sp>
      <p:sp>
        <p:nvSpPr>
          <p:cNvPr id="1012739"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T6D3</a:t>
            </a:r>
            <a:r>
              <a:rPr lang="en-US" sz="2000" smtClean="0">
                <a:latin typeface="Rockwell" pitchFamily="18" charset="0"/>
              </a:rPr>
              <a:t>  A single-pole single-throw switch is represented by item 3 in figure T2.</a:t>
            </a:r>
          </a:p>
          <a:p>
            <a:pPr lvl="1" eaLnBrk="1" hangingPunct="1"/>
            <a:endParaRPr lang="en-US" sz="2000" smtClean="0">
              <a:latin typeface="Rockwell" pitchFamily="18" charset="0"/>
            </a:endParaRPr>
          </a:p>
        </p:txBody>
      </p:sp>
      <p:pic>
        <p:nvPicPr>
          <p:cNvPr id="1012740" name="Picture 4"/>
          <p:cNvPicPr>
            <a:picLocks noChangeAspect="1" noChangeArrowheads="1"/>
          </p:cNvPicPr>
          <p:nvPr/>
        </p:nvPicPr>
        <p:blipFill>
          <a:blip r:embed="rId2" cstate="print"/>
          <a:srcRect/>
          <a:stretch>
            <a:fillRect/>
          </a:stretch>
        </p:blipFill>
        <p:spPr bwMode="auto">
          <a:xfrm>
            <a:off x="1460500" y="2660650"/>
            <a:ext cx="6340475" cy="2916238"/>
          </a:xfrm>
          <a:prstGeom prst="rect">
            <a:avLst/>
          </a:prstGeom>
          <a:noFill/>
          <a:ln w="9525">
            <a:noFill/>
            <a:miter lim="800000"/>
            <a:headEnd/>
            <a:tailEnd/>
          </a:ln>
        </p:spPr>
      </p:pic>
      <p:sp>
        <p:nvSpPr>
          <p:cNvPr id="1012741" name="Text Box 5"/>
          <p:cNvSpPr txBox="1">
            <a:spLocks noChangeArrowheads="1"/>
          </p:cNvSpPr>
          <p:nvPr/>
        </p:nvSpPr>
        <p:spPr bwMode="auto">
          <a:xfrm>
            <a:off x="6607175" y="5195888"/>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T2</a:t>
            </a:r>
          </a:p>
        </p:txBody>
      </p:sp>
      <p:sp>
        <p:nvSpPr>
          <p:cNvPr id="1506311" name="Line 30"/>
          <p:cNvSpPr>
            <a:spLocks noChangeShapeType="1"/>
          </p:cNvSpPr>
          <p:nvPr/>
        </p:nvSpPr>
        <p:spPr bwMode="auto">
          <a:xfrm flipH="1">
            <a:off x="3073400" y="2584450"/>
            <a:ext cx="922338" cy="500063"/>
          </a:xfrm>
          <a:prstGeom prst="line">
            <a:avLst/>
          </a:prstGeom>
          <a:noFill/>
          <a:ln w="50760">
            <a:solidFill>
              <a:srgbClr val="FF0000"/>
            </a:solidFill>
            <a:miter lim="800000"/>
            <a:headEnd/>
            <a:tailEnd type="triangle" w="med" len="med"/>
          </a:ln>
        </p:spPr>
        <p:txBody>
          <a:bodyPr/>
          <a:lstStyle/>
          <a:p>
            <a:endParaRPr lang="en-US"/>
          </a:p>
        </p:txBody>
      </p:sp>
      <p:sp>
        <p:nvSpPr>
          <p:cNvPr id="1506312" name="Text Box 8"/>
          <p:cNvSpPr txBox="1">
            <a:spLocks noChangeArrowheads="1"/>
          </p:cNvSpPr>
          <p:nvPr/>
        </p:nvSpPr>
        <p:spPr bwMode="auto">
          <a:xfrm>
            <a:off x="3995738" y="2354263"/>
            <a:ext cx="2841625"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Single-Pole Single-Throw Switch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12739">
                                            <p:txEl>
                                              <p:pRg st="0" end="0"/>
                                            </p:txEl>
                                          </p:spTgt>
                                        </p:tgtEl>
                                        <p:attrNameLst>
                                          <p:attrName>style.visibility</p:attrName>
                                        </p:attrNameLst>
                                      </p:cBhvr>
                                      <p:to>
                                        <p:strVal val="visible"/>
                                      </p:to>
                                    </p:set>
                                    <p:animEffect transition="in" filter="wipe(up)">
                                      <p:cBhvr>
                                        <p:cTn id="7" dur="500"/>
                                        <p:tgtEl>
                                          <p:spTgt spid="1012739">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012740"/>
                                        </p:tgtEl>
                                        <p:attrNameLst>
                                          <p:attrName>style.visibility</p:attrName>
                                        </p:attrNameLst>
                                      </p:cBhvr>
                                      <p:to>
                                        <p:strVal val="visible"/>
                                      </p:to>
                                    </p:set>
                                    <p:animEffect transition="in" filter="wipe(down)">
                                      <p:cBhvr>
                                        <p:cTn id="11" dur="500"/>
                                        <p:tgtEl>
                                          <p:spTgt spid="101274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12741"/>
                                        </p:tgtEl>
                                        <p:attrNameLst>
                                          <p:attrName>style.visibility</p:attrName>
                                        </p:attrNameLst>
                                      </p:cBhvr>
                                      <p:to>
                                        <p:strVal val="visible"/>
                                      </p:to>
                                    </p:set>
                                    <p:animEffect transition="in" filter="wipe(down)">
                                      <p:cBhvr>
                                        <p:cTn id="14" dur="500"/>
                                        <p:tgtEl>
                                          <p:spTgt spid="1012741"/>
                                        </p:tgtEl>
                                      </p:cBhvr>
                                    </p:animEffect>
                                  </p:childTnLst>
                                </p:cTn>
                              </p:par>
                              <p:par>
                                <p:cTn id="15" presetID="22" presetClass="entr" presetSubtype="2" fill="hold" nodeType="withEffect">
                                  <p:stCondLst>
                                    <p:cond delay="0"/>
                                  </p:stCondLst>
                                  <p:childTnLst>
                                    <p:set>
                                      <p:cBhvr>
                                        <p:cTn id="16" dur="1" fill="hold">
                                          <p:stCondLst>
                                            <p:cond delay="0"/>
                                          </p:stCondLst>
                                        </p:cTn>
                                        <p:tgtEl>
                                          <p:spTgt spid="1506312">
                                            <p:txEl>
                                              <p:pRg st="0" end="0"/>
                                            </p:txEl>
                                          </p:spTgt>
                                        </p:tgtEl>
                                        <p:attrNameLst>
                                          <p:attrName>style.visibility</p:attrName>
                                        </p:attrNameLst>
                                      </p:cBhvr>
                                      <p:to>
                                        <p:strVal val="visible"/>
                                      </p:to>
                                    </p:set>
                                    <p:animEffect transition="in" filter="wipe(right)">
                                      <p:cBhvr>
                                        <p:cTn id="17" dur="500"/>
                                        <p:tgtEl>
                                          <p:spTgt spid="1506312">
                                            <p:txEl>
                                              <p:pRg st="0" end="0"/>
                                            </p:txEl>
                                          </p:spTgt>
                                        </p:tgtEl>
                                      </p:cBhvr>
                                    </p:animEffect>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06311"/>
                                        </p:tgtEl>
                                        <p:attrNameLst>
                                          <p:attrName>style.visibility</p:attrName>
                                        </p:attrNameLst>
                                      </p:cBhvr>
                                      <p:to>
                                        <p:strVal val="visible"/>
                                      </p:to>
                                    </p:set>
                                    <p:animEffect transition="in" filter="wipe(right)">
                                      <p:cBhvr>
                                        <p:cTn id="21" dur="500"/>
                                        <p:tgtEl>
                                          <p:spTgt spid="150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41" grpId="0"/>
      <p:bldP spid="1506311"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Number Placeholder 3"/>
          <p:cNvSpPr>
            <a:spLocks noGrp="1"/>
          </p:cNvSpPr>
          <p:nvPr>
            <p:ph type="sldNum" sz="quarter" idx="12"/>
          </p:nvPr>
        </p:nvSpPr>
        <p:spPr>
          <a:noFill/>
          <a:ln>
            <a:miter lim="800000"/>
            <a:headEnd/>
            <a:tailEnd/>
          </a:ln>
        </p:spPr>
        <p:txBody>
          <a:bodyPr/>
          <a:lstStyle/>
          <a:p>
            <a:fld id="{674169E0-05FE-411C-B37F-DE5D0604BB89}" type="slidenum">
              <a:rPr lang="en-US"/>
              <a:pPr/>
              <a:t>342</a:t>
            </a:fld>
            <a:endParaRPr lang="en-US"/>
          </a:p>
        </p:txBody>
      </p:sp>
      <p:sp>
        <p:nvSpPr>
          <p:cNvPr id="35225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8B7A49D-7F16-4F3A-B064-17C45DD37626}" type="slidenum">
              <a:rPr lang="en-US" sz="1400">
                <a:latin typeface="Times New Roman" pitchFamily="18" charset="0"/>
              </a:rPr>
              <a:pPr algn="r"/>
              <a:t>342</a:t>
            </a:fld>
            <a:endParaRPr lang="en-US" sz="1400">
              <a:latin typeface="Times New Roman" pitchFamily="18" charset="0"/>
            </a:endParaRPr>
          </a:p>
        </p:txBody>
      </p:sp>
      <p:sp>
        <p:nvSpPr>
          <p:cNvPr id="352260" name="Rectangle 2"/>
          <p:cNvSpPr>
            <a:spLocks noGrp="1" noChangeArrowheads="1"/>
          </p:cNvSpPr>
          <p:nvPr>
            <p:ph type="title" idx="4294967295"/>
          </p:nvPr>
        </p:nvSpPr>
        <p:spPr>
          <a:xfrm>
            <a:off x="269875" y="433388"/>
            <a:ext cx="7758113" cy="614362"/>
          </a:xfrm>
        </p:spPr>
        <p:txBody>
          <a:bodyPr/>
          <a:lstStyle/>
          <a:p>
            <a:pPr eaLnBrk="1" hangingPunct="1"/>
            <a:r>
              <a:rPr lang="en-US" sz="2200" b="1" smtClean="0">
                <a:latin typeface="Rockwell" pitchFamily="18" charset="0"/>
              </a:rPr>
              <a:t>T6D:	</a:t>
            </a:r>
            <a:r>
              <a:rPr lang="en-US" sz="1800" b="1" smtClean="0"/>
              <a:t>Component functions</a:t>
            </a:r>
          </a:p>
        </p:txBody>
      </p:sp>
      <p:sp>
        <p:nvSpPr>
          <p:cNvPr id="1017859" name="Rectangle 3"/>
          <p:cNvSpPr>
            <a:spLocks noGrp="1" noChangeArrowheads="1"/>
          </p:cNvSpPr>
          <p:nvPr>
            <p:ph type="body" idx="4294967295"/>
          </p:nvPr>
        </p:nvSpPr>
        <p:spPr>
          <a:xfrm>
            <a:off x="231775" y="1547813"/>
            <a:ext cx="8374063" cy="4962525"/>
          </a:xfrm>
        </p:spPr>
        <p:txBody>
          <a:bodyPr/>
          <a:lstStyle/>
          <a:p>
            <a:pPr lvl="1" eaLnBrk="1" hangingPunct="1"/>
            <a:r>
              <a:rPr lang="en-US" sz="1200" smtClean="0">
                <a:latin typeface="Rockwell" pitchFamily="18" charset="0"/>
              </a:rPr>
              <a:t>T6D4</a:t>
            </a:r>
            <a:r>
              <a:rPr lang="en-US" sz="2000" smtClean="0">
                <a:latin typeface="Rockwell" pitchFamily="18" charset="0"/>
              </a:rPr>
              <a:t>  A meter can be used to display signal strength on a numeric scale.</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eaLnBrk="1" hangingPunct="1"/>
            <a:endParaRPr lang="en-US" sz="2400" smtClean="0">
              <a:latin typeface="Rockwell" pitchFamily="18" charset="0"/>
            </a:endParaRPr>
          </a:p>
          <a:p>
            <a:pPr lvl="1" eaLnBrk="1" hangingPunct="1"/>
            <a:endParaRPr lang="en-US" sz="2000" smtClean="0">
              <a:latin typeface="Rockwell" pitchFamily="18" charset="0"/>
            </a:endParaRPr>
          </a:p>
        </p:txBody>
      </p:sp>
      <p:pic>
        <p:nvPicPr>
          <p:cNvPr id="1017860" name="Picture 4"/>
          <p:cNvPicPr>
            <a:picLocks noChangeAspect="1" noChangeArrowheads="1"/>
          </p:cNvPicPr>
          <p:nvPr/>
        </p:nvPicPr>
        <p:blipFill>
          <a:blip r:embed="rId2" cstate="print"/>
          <a:srcRect/>
          <a:stretch>
            <a:fillRect/>
          </a:stretch>
        </p:blipFill>
        <p:spPr bwMode="auto">
          <a:xfrm>
            <a:off x="2266950" y="4427538"/>
            <a:ext cx="4148138" cy="1608137"/>
          </a:xfrm>
          <a:prstGeom prst="rect">
            <a:avLst/>
          </a:prstGeom>
          <a:noFill/>
          <a:ln w="12700" cap="sq">
            <a:noFill/>
            <a:miter lim="800000"/>
            <a:headEnd type="none" w="sm" len="sm"/>
            <a:tailEnd type="none" w="sm" len="sm"/>
          </a:ln>
        </p:spPr>
      </p:pic>
      <p:sp>
        <p:nvSpPr>
          <p:cNvPr id="1017861" name="Text Box 5"/>
          <p:cNvSpPr txBox="1">
            <a:spLocks noChangeArrowheads="1"/>
          </p:cNvSpPr>
          <p:nvPr/>
        </p:nvSpPr>
        <p:spPr bwMode="auto">
          <a:xfrm>
            <a:off x="3995738" y="6156325"/>
            <a:ext cx="1382712"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Icom 7700</a:t>
            </a:r>
          </a:p>
        </p:txBody>
      </p:sp>
      <p:pic>
        <p:nvPicPr>
          <p:cNvPr id="4116487" name="Picture 7" descr="S-meter"/>
          <p:cNvPicPr>
            <a:picLocks noChangeAspect="1" noChangeArrowheads="1"/>
          </p:cNvPicPr>
          <p:nvPr/>
        </p:nvPicPr>
        <p:blipFill>
          <a:blip r:embed="rId3" cstate="print"/>
          <a:srcRect/>
          <a:stretch>
            <a:fillRect/>
          </a:stretch>
        </p:blipFill>
        <p:spPr bwMode="auto">
          <a:xfrm>
            <a:off x="3035300" y="2238375"/>
            <a:ext cx="2457450" cy="1489075"/>
          </a:xfrm>
          <a:prstGeom prst="rect">
            <a:avLst/>
          </a:prstGeom>
          <a:noFill/>
          <a:ln w="9525">
            <a:noFill/>
            <a:miter lim="800000"/>
            <a:headEnd/>
            <a:tailEnd/>
          </a:ln>
        </p:spPr>
      </p:pic>
      <p:sp>
        <p:nvSpPr>
          <p:cNvPr id="1017868" name="Text Box 12"/>
          <p:cNvSpPr txBox="1">
            <a:spLocks noChangeArrowheads="1"/>
          </p:cNvSpPr>
          <p:nvPr/>
        </p:nvSpPr>
        <p:spPr bwMode="auto">
          <a:xfrm>
            <a:off x="3957638" y="3775075"/>
            <a:ext cx="998537"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S-Meter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17859">
                                            <p:txEl>
                                              <p:pRg st="0" end="0"/>
                                            </p:txEl>
                                          </p:spTgt>
                                        </p:tgtEl>
                                        <p:attrNameLst>
                                          <p:attrName>style.visibility</p:attrName>
                                        </p:attrNameLst>
                                      </p:cBhvr>
                                      <p:to>
                                        <p:strVal val="visible"/>
                                      </p:to>
                                    </p:set>
                                    <p:animEffect transition="in" filter="wipe(up)">
                                      <p:cBhvr>
                                        <p:cTn id="7" dur="500"/>
                                        <p:tgtEl>
                                          <p:spTgt spid="10178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16487"/>
                                        </p:tgtEl>
                                        <p:attrNameLst>
                                          <p:attrName>style.visibility</p:attrName>
                                        </p:attrNameLst>
                                      </p:cBhvr>
                                      <p:to>
                                        <p:strVal val="visible"/>
                                      </p:to>
                                    </p:set>
                                    <p:animEffect transition="in" filter="wipe(left)">
                                      <p:cBhvr>
                                        <p:cTn id="12" dur="500"/>
                                        <p:tgtEl>
                                          <p:spTgt spid="411648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17868"/>
                                        </p:tgtEl>
                                        <p:attrNameLst>
                                          <p:attrName>style.visibility</p:attrName>
                                        </p:attrNameLst>
                                      </p:cBhvr>
                                      <p:to>
                                        <p:strVal val="visible"/>
                                      </p:to>
                                    </p:set>
                                    <p:animEffect transition="in" filter="wipe(left)">
                                      <p:cBhvr>
                                        <p:cTn id="15" dur="500"/>
                                        <p:tgtEl>
                                          <p:spTgt spid="1017868"/>
                                        </p:tgtEl>
                                      </p:cBhvr>
                                    </p:animEffect>
                                  </p:childTnLst>
                                </p:cTn>
                              </p:par>
                            </p:childTnLst>
                          </p:cTn>
                        </p:par>
                        <p:par>
                          <p:cTn id="16" fill="hold" nodeType="afterGroup">
                            <p:stCondLst>
                              <p:cond delay="500"/>
                            </p:stCondLst>
                            <p:childTnLst>
                              <p:par>
                                <p:cTn id="17" presetID="22" presetClass="entr" presetSubtype="4" fill="hold" nodeType="afterEffect">
                                  <p:stCondLst>
                                    <p:cond delay="0"/>
                                  </p:stCondLst>
                                  <p:childTnLst>
                                    <p:set>
                                      <p:cBhvr>
                                        <p:cTn id="18" dur="1" fill="hold">
                                          <p:stCondLst>
                                            <p:cond delay="0"/>
                                          </p:stCondLst>
                                        </p:cTn>
                                        <p:tgtEl>
                                          <p:spTgt spid="1017860"/>
                                        </p:tgtEl>
                                        <p:attrNameLst>
                                          <p:attrName>style.visibility</p:attrName>
                                        </p:attrNameLst>
                                      </p:cBhvr>
                                      <p:to>
                                        <p:strVal val="visible"/>
                                      </p:to>
                                    </p:set>
                                    <p:animEffect transition="in" filter="wipe(down)">
                                      <p:cBhvr>
                                        <p:cTn id="19" dur="500"/>
                                        <p:tgtEl>
                                          <p:spTgt spid="1017860"/>
                                        </p:tgtEl>
                                      </p:cBhvr>
                                    </p:animEffect>
                                  </p:childTnLst>
                                </p:cTn>
                              </p:par>
                              <p:par>
                                <p:cTn id="20" presetID="22" presetClass="entr" presetSubtype="4" fill="hold" nodeType="withEffect">
                                  <p:stCondLst>
                                    <p:cond delay="0"/>
                                  </p:stCondLst>
                                  <p:childTnLst>
                                    <p:set>
                                      <p:cBhvr>
                                        <p:cTn id="21" dur="1" fill="hold">
                                          <p:stCondLst>
                                            <p:cond delay="0"/>
                                          </p:stCondLst>
                                        </p:cTn>
                                        <p:tgtEl>
                                          <p:spTgt spid="1017861">
                                            <p:txEl>
                                              <p:pRg st="0" end="0"/>
                                            </p:txEl>
                                          </p:spTgt>
                                        </p:tgtEl>
                                        <p:attrNameLst>
                                          <p:attrName>style.visibility</p:attrName>
                                        </p:attrNameLst>
                                      </p:cBhvr>
                                      <p:to>
                                        <p:strVal val="visible"/>
                                      </p:to>
                                    </p:set>
                                    <p:animEffect transition="in" filter="wipe(down)">
                                      <p:cBhvr>
                                        <p:cTn id="22" dur="500"/>
                                        <p:tgtEl>
                                          <p:spTgt spid="10178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868" grpId="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Number Placeholder 5"/>
          <p:cNvSpPr>
            <a:spLocks noGrp="1"/>
          </p:cNvSpPr>
          <p:nvPr>
            <p:ph type="sldNum" sz="quarter" idx="12"/>
          </p:nvPr>
        </p:nvSpPr>
        <p:spPr>
          <a:noFill/>
          <a:ln>
            <a:miter lim="800000"/>
            <a:headEnd/>
            <a:tailEnd/>
          </a:ln>
        </p:spPr>
        <p:txBody>
          <a:bodyPr/>
          <a:lstStyle/>
          <a:p>
            <a:fld id="{7DB4C64D-EEA8-40E0-8246-064176BC6360}" type="slidenum">
              <a:rPr lang="en-US"/>
              <a:pPr/>
              <a:t>343</a:t>
            </a:fld>
            <a:endParaRPr lang="en-US"/>
          </a:p>
        </p:txBody>
      </p:sp>
      <p:sp>
        <p:nvSpPr>
          <p:cNvPr id="353283" name="Rectangle 2"/>
          <p:cNvSpPr>
            <a:spLocks noGrp="1" noChangeArrowheads="1"/>
          </p:cNvSpPr>
          <p:nvPr>
            <p:ph type="title"/>
          </p:nvPr>
        </p:nvSpPr>
        <p:spPr>
          <a:xfrm>
            <a:off x="231775" y="471488"/>
            <a:ext cx="8912225" cy="614362"/>
          </a:xfrm>
        </p:spPr>
        <p:txBody>
          <a:bodyPr/>
          <a:lstStyle/>
          <a:p>
            <a:pPr eaLnBrk="1" hangingPunct="1"/>
            <a:r>
              <a:rPr lang="en-US" sz="2400" b="1" smtClean="0">
                <a:latin typeface="Rockwell" pitchFamily="18" charset="0"/>
              </a:rPr>
              <a:t>T6D:</a:t>
            </a:r>
            <a:r>
              <a:rPr lang="en-US" sz="2200" b="1" smtClean="0">
                <a:latin typeface="Rockwell" pitchFamily="18" charset="0"/>
              </a:rPr>
              <a:t>	</a:t>
            </a:r>
            <a:r>
              <a:rPr lang="en-US" sz="1800" b="1" smtClean="0"/>
              <a:t>Component functions</a:t>
            </a:r>
          </a:p>
        </p:txBody>
      </p:sp>
      <p:sp>
        <p:nvSpPr>
          <p:cNvPr id="1508355" name="Rectangle 3"/>
          <p:cNvSpPr>
            <a:spLocks noGrp="1" noChangeArrowheads="1"/>
          </p:cNvSpPr>
          <p:nvPr>
            <p:ph type="body" idx="1"/>
          </p:nvPr>
        </p:nvSpPr>
        <p:spPr>
          <a:xfrm>
            <a:off x="0" y="1624013"/>
            <a:ext cx="7183438" cy="5387975"/>
          </a:xfrm>
        </p:spPr>
        <p:txBody>
          <a:bodyPr/>
          <a:lstStyle/>
          <a:p>
            <a:pPr lvl="1" eaLnBrk="1" hangingPunct="1"/>
            <a:r>
              <a:rPr lang="en-US" sz="1200" smtClean="0">
                <a:latin typeface="Rockwell" pitchFamily="18" charset="0"/>
              </a:rPr>
              <a:t>T6D5</a:t>
            </a:r>
            <a:r>
              <a:rPr lang="en-US" sz="2000" smtClean="0">
                <a:latin typeface="Rockwell" pitchFamily="18" charset="0"/>
              </a:rPr>
              <a:t>  A regulator is a type of circuit that controls the amount of voltage from a power supply.</a:t>
            </a:r>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2000" smtClean="0">
              <a:latin typeface="Rockwell" pitchFamily="18" charset="0"/>
            </a:endParaRPr>
          </a:p>
          <a:p>
            <a:pPr lvl="1" eaLnBrk="1" hangingPunct="1"/>
            <a:r>
              <a:rPr lang="en-US" sz="1200" smtClean="0">
                <a:latin typeface="Rockwell" pitchFamily="18" charset="0"/>
              </a:rPr>
              <a:t>T6D6</a:t>
            </a:r>
            <a:r>
              <a:rPr lang="en-US" sz="2000" smtClean="0">
                <a:latin typeface="Rockwell" pitchFamily="18" charset="0"/>
              </a:rPr>
              <a:t>  A transformer is a component commonly used to change 120V AC house current to a lower AC voltage for other uses.</a:t>
            </a:r>
            <a:endParaRPr lang="en-US" sz="400" smtClean="0">
              <a:latin typeface="Rockwell" pitchFamily="18" charset="0"/>
            </a:endParaRPr>
          </a:p>
          <a:p>
            <a:pPr lvl="1" eaLnBrk="1" hangingPunct="1"/>
            <a:endParaRPr lang="en-US" sz="2000" smtClean="0">
              <a:latin typeface="Rockwell" pitchFamily="18" charset="0"/>
            </a:endParaRPr>
          </a:p>
          <a:p>
            <a:pPr lvl="1" eaLnBrk="1" hangingPunct="1"/>
            <a:r>
              <a:rPr lang="en-US" sz="1200" smtClean="0">
                <a:latin typeface="Rockwell" pitchFamily="18" charset="0"/>
              </a:rPr>
              <a:t>T6D7</a:t>
            </a:r>
            <a:r>
              <a:rPr lang="en-US" sz="2000" smtClean="0">
                <a:latin typeface="Rockwell" pitchFamily="18" charset="0"/>
              </a:rPr>
              <a:t>  An LED is commonly used as a visual indicator.</a:t>
            </a:r>
          </a:p>
          <a:p>
            <a:pPr lvl="1" eaLnBrk="1" hangingPunct="1"/>
            <a:endParaRPr lang="en-US" sz="2000" smtClean="0">
              <a:latin typeface="Rockwell" pitchFamily="18" charset="0"/>
            </a:endParaRPr>
          </a:p>
        </p:txBody>
      </p:sp>
      <p:pic>
        <p:nvPicPr>
          <p:cNvPr id="1020934" name="Picture 6" descr="Q p147b"/>
          <p:cNvPicPr>
            <a:picLocks noChangeAspect="1" noChangeArrowheads="1"/>
          </p:cNvPicPr>
          <p:nvPr/>
        </p:nvPicPr>
        <p:blipFill>
          <a:blip r:embed="rId2" cstate="print"/>
          <a:srcRect/>
          <a:stretch>
            <a:fillRect/>
          </a:stretch>
        </p:blipFill>
        <p:spPr bwMode="auto">
          <a:xfrm>
            <a:off x="1460500" y="4735513"/>
            <a:ext cx="4876800" cy="1606550"/>
          </a:xfrm>
          <a:prstGeom prst="rect">
            <a:avLst/>
          </a:prstGeom>
          <a:noFill/>
          <a:ln w="9525">
            <a:noFill/>
            <a:miter lim="800000"/>
            <a:headEnd/>
            <a:tailEnd/>
          </a:ln>
        </p:spPr>
      </p:pic>
      <p:sp>
        <p:nvSpPr>
          <p:cNvPr id="1020935" name="Text Box 7"/>
          <p:cNvSpPr txBox="1">
            <a:spLocks noChangeArrowheads="1"/>
          </p:cNvSpPr>
          <p:nvPr/>
        </p:nvSpPr>
        <p:spPr bwMode="auto">
          <a:xfrm>
            <a:off x="1154113" y="6348413"/>
            <a:ext cx="6223000"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An array of LEDs and resistors mounted on a printed circuit board</a:t>
            </a:r>
          </a:p>
        </p:txBody>
      </p:sp>
      <p:pic>
        <p:nvPicPr>
          <p:cNvPr id="1508358" name="Picture 6" descr="PictureRegulators"/>
          <p:cNvPicPr>
            <a:picLocks noChangeAspect="1" noChangeArrowheads="1"/>
          </p:cNvPicPr>
          <p:nvPr/>
        </p:nvPicPr>
        <p:blipFill>
          <a:blip r:embed="rId3" cstate="print"/>
          <a:srcRect/>
          <a:stretch>
            <a:fillRect/>
          </a:stretch>
        </p:blipFill>
        <p:spPr bwMode="auto">
          <a:xfrm>
            <a:off x="7413625" y="1508125"/>
            <a:ext cx="1243013" cy="1082675"/>
          </a:xfrm>
          <a:prstGeom prst="rect">
            <a:avLst/>
          </a:prstGeom>
          <a:noFill/>
          <a:ln w="9525">
            <a:noFill/>
            <a:miter lim="800000"/>
            <a:headEnd/>
            <a:tailEnd/>
          </a:ln>
        </p:spPr>
      </p:pic>
      <p:sp>
        <p:nvSpPr>
          <p:cNvPr id="1508359" name="Text Box 7"/>
          <p:cNvSpPr txBox="1">
            <a:spLocks noChangeArrowheads="1"/>
          </p:cNvSpPr>
          <p:nvPr/>
        </p:nvSpPr>
        <p:spPr bwMode="auto">
          <a:xfrm>
            <a:off x="7223125" y="2584450"/>
            <a:ext cx="1920875"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Voltage Regulators</a:t>
            </a:r>
          </a:p>
        </p:txBody>
      </p:sp>
      <p:sp>
        <p:nvSpPr>
          <p:cNvPr id="1508360" name="Text Box 8"/>
          <p:cNvSpPr txBox="1">
            <a:spLocks noChangeArrowheads="1"/>
          </p:cNvSpPr>
          <p:nvPr/>
        </p:nvSpPr>
        <p:spPr bwMode="auto">
          <a:xfrm>
            <a:off x="7107238" y="4311650"/>
            <a:ext cx="2036762"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Voltage Transformer</a:t>
            </a:r>
          </a:p>
        </p:txBody>
      </p:sp>
      <p:pic>
        <p:nvPicPr>
          <p:cNvPr id="1508361" name="Picture 9" descr="Transformer multiple secondary"/>
          <p:cNvPicPr>
            <a:picLocks noChangeAspect="1" noChangeArrowheads="1"/>
          </p:cNvPicPr>
          <p:nvPr/>
        </p:nvPicPr>
        <p:blipFill>
          <a:blip r:embed="rId4" cstate="print"/>
          <a:srcRect/>
          <a:stretch>
            <a:fillRect/>
          </a:stretch>
        </p:blipFill>
        <p:spPr bwMode="auto">
          <a:xfrm>
            <a:off x="7491413" y="2968625"/>
            <a:ext cx="1136650" cy="1382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08355">
                                            <p:txEl>
                                              <p:pRg st="0" end="0"/>
                                            </p:txEl>
                                          </p:spTgt>
                                        </p:tgtEl>
                                        <p:attrNameLst>
                                          <p:attrName>style.visibility</p:attrName>
                                        </p:attrNameLst>
                                      </p:cBhvr>
                                      <p:to>
                                        <p:strVal val="visible"/>
                                      </p:to>
                                    </p:set>
                                    <p:animEffect transition="in" filter="wipe(up)">
                                      <p:cBhvr>
                                        <p:cTn id="7" dur="500"/>
                                        <p:tgtEl>
                                          <p:spTgt spid="150835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508358"/>
                                        </p:tgtEl>
                                        <p:attrNameLst>
                                          <p:attrName>style.visibility</p:attrName>
                                        </p:attrNameLst>
                                      </p:cBhvr>
                                      <p:to>
                                        <p:strVal val="visible"/>
                                      </p:to>
                                    </p:set>
                                    <p:animEffect transition="in" filter="wipe(up)">
                                      <p:cBhvr>
                                        <p:cTn id="10" dur="500"/>
                                        <p:tgtEl>
                                          <p:spTgt spid="150835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08359"/>
                                        </p:tgtEl>
                                        <p:attrNameLst>
                                          <p:attrName>style.visibility</p:attrName>
                                        </p:attrNameLst>
                                      </p:cBhvr>
                                      <p:to>
                                        <p:strVal val="visible"/>
                                      </p:to>
                                    </p:set>
                                    <p:animEffect transition="in" filter="wipe(up)">
                                      <p:cBhvr>
                                        <p:cTn id="13" dur="500"/>
                                        <p:tgtEl>
                                          <p:spTgt spid="1508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508355">
                                            <p:txEl>
                                              <p:pRg st="6" end="6"/>
                                            </p:txEl>
                                          </p:spTgt>
                                        </p:tgtEl>
                                        <p:attrNameLst>
                                          <p:attrName>style.visibility</p:attrName>
                                        </p:attrNameLst>
                                      </p:cBhvr>
                                      <p:to>
                                        <p:strVal val="visible"/>
                                      </p:to>
                                    </p:set>
                                    <p:animEffect transition="in" filter="wipe(left)">
                                      <p:cBhvr>
                                        <p:cTn id="18" dur="500"/>
                                        <p:tgtEl>
                                          <p:spTgt spid="1508355">
                                            <p:txEl>
                                              <p:pRg st="6" end="6"/>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1508361"/>
                                        </p:tgtEl>
                                        <p:attrNameLst>
                                          <p:attrName>style.visibility</p:attrName>
                                        </p:attrNameLst>
                                      </p:cBhvr>
                                      <p:to>
                                        <p:strVal val="visible"/>
                                      </p:to>
                                    </p:set>
                                    <p:animEffect transition="in" filter="wipe(right)">
                                      <p:cBhvr>
                                        <p:cTn id="21" dur="500"/>
                                        <p:tgtEl>
                                          <p:spTgt spid="1508361"/>
                                        </p:tgtEl>
                                      </p:cBhvr>
                                    </p:animEffect>
                                  </p:childTnLst>
                                </p:cTn>
                              </p:par>
                              <p:par>
                                <p:cTn id="22" presetID="22" presetClass="entr" presetSubtype="2" fill="hold" nodeType="withEffect">
                                  <p:stCondLst>
                                    <p:cond delay="0"/>
                                  </p:stCondLst>
                                  <p:childTnLst>
                                    <p:set>
                                      <p:cBhvr>
                                        <p:cTn id="23" dur="1" fill="hold">
                                          <p:stCondLst>
                                            <p:cond delay="0"/>
                                          </p:stCondLst>
                                        </p:cTn>
                                        <p:tgtEl>
                                          <p:spTgt spid="1508360">
                                            <p:txEl>
                                              <p:pRg st="0" end="0"/>
                                            </p:txEl>
                                          </p:spTgt>
                                        </p:tgtEl>
                                        <p:attrNameLst>
                                          <p:attrName>style.visibility</p:attrName>
                                        </p:attrNameLst>
                                      </p:cBhvr>
                                      <p:to>
                                        <p:strVal val="visible"/>
                                      </p:to>
                                    </p:set>
                                    <p:animEffect transition="in" filter="wipe(right)">
                                      <p:cBhvr>
                                        <p:cTn id="24" dur="500"/>
                                        <p:tgtEl>
                                          <p:spTgt spid="1508360">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508355">
                                            <p:txEl>
                                              <p:pRg st="8" end="8"/>
                                            </p:txEl>
                                          </p:spTgt>
                                        </p:tgtEl>
                                        <p:attrNameLst>
                                          <p:attrName>style.visibility</p:attrName>
                                        </p:attrNameLst>
                                      </p:cBhvr>
                                      <p:to>
                                        <p:strVal val="visible"/>
                                      </p:to>
                                    </p:set>
                                    <p:animEffect transition="in" filter="wipe(down)">
                                      <p:cBhvr>
                                        <p:cTn id="29" dur="500"/>
                                        <p:tgtEl>
                                          <p:spTgt spid="1508355">
                                            <p:txEl>
                                              <p:pRg st="8" end="8"/>
                                            </p:txEl>
                                          </p:spTgt>
                                        </p:tgtEl>
                                      </p:cBhvr>
                                    </p:animEffect>
                                  </p:childTnLst>
                                </p:cTn>
                              </p:par>
                            </p:childTnLst>
                          </p:cTn>
                        </p:par>
                        <p:par>
                          <p:cTn id="30" fill="hold" nodeType="afterGroup">
                            <p:stCondLst>
                              <p:cond delay="500"/>
                            </p:stCondLst>
                            <p:childTnLst>
                              <p:par>
                                <p:cTn id="31" presetID="22" presetClass="entr" presetSubtype="4" fill="hold" nodeType="afterEffect">
                                  <p:stCondLst>
                                    <p:cond delay="0"/>
                                  </p:stCondLst>
                                  <p:childTnLst>
                                    <p:set>
                                      <p:cBhvr>
                                        <p:cTn id="32" dur="1" fill="hold">
                                          <p:stCondLst>
                                            <p:cond delay="0"/>
                                          </p:stCondLst>
                                        </p:cTn>
                                        <p:tgtEl>
                                          <p:spTgt spid="1020934"/>
                                        </p:tgtEl>
                                        <p:attrNameLst>
                                          <p:attrName>style.visibility</p:attrName>
                                        </p:attrNameLst>
                                      </p:cBhvr>
                                      <p:to>
                                        <p:strVal val="visible"/>
                                      </p:to>
                                    </p:set>
                                    <p:animEffect transition="in" filter="wipe(down)">
                                      <p:cBhvr>
                                        <p:cTn id="33" dur="500"/>
                                        <p:tgtEl>
                                          <p:spTgt spid="102093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20935"/>
                                        </p:tgtEl>
                                        <p:attrNameLst>
                                          <p:attrName>style.visibility</p:attrName>
                                        </p:attrNameLst>
                                      </p:cBhvr>
                                      <p:to>
                                        <p:strVal val="visible"/>
                                      </p:to>
                                    </p:set>
                                    <p:animEffect transition="in" filter="wipe(down)">
                                      <p:cBhvr>
                                        <p:cTn id="36" dur="500"/>
                                        <p:tgtEl>
                                          <p:spTgt spid="102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35" grpId="0"/>
      <p:bldP spid="1508359" grpId="0"/>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Number Placeholder 3"/>
          <p:cNvSpPr>
            <a:spLocks noGrp="1"/>
          </p:cNvSpPr>
          <p:nvPr>
            <p:ph type="sldNum" sz="quarter" idx="12"/>
          </p:nvPr>
        </p:nvSpPr>
        <p:spPr>
          <a:noFill/>
          <a:ln>
            <a:miter lim="800000"/>
            <a:headEnd/>
            <a:tailEnd/>
          </a:ln>
        </p:spPr>
        <p:txBody>
          <a:bodyPr/>
          <a:lstStyle/>
          <a:p>
            <a:fld id="{9170A1FC-2105-48F5-8CC0-AE957BB6A85A}" type="slidenum">
              <a:rPr lang="en-US"/>
              <a:pPr/>
              <a:t>344</a:t>
            </a:fld>
            <a:endParaRPr lang="en-US"/>
          </a:p>
        </p:txBody>
      </p:sp>
      <p:sp>
        <p:nvSpPr>
          <p:cNvPr id="35430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F50AD2C1-F008-4E01-8E2B-EAD33980851D}" type="slidenum">
              <a:rPr lang="en-US" sz="1400">
                <a:latin typeface="Times New Roman" pitchFamily="18" charset="0"/>
              </a:rPr>
              <a:pPr algn="r"/>
              <a:t>344</a:t>
            </a:fld>
            <a:endParaRPr lang="en-US" sz="1400">
              <a:latin typeface="Times New Roman" pitchFamily="18" charset="0"/>
            </a:endParaRPr>
          </a:p>
        </p:txBody>
      </p:sp>
      <p:sp>
        <p:nvSpPr>
          <p:cNvPr id="354308" name="Rectangle 2"/>
          <p:cNvSpPr>
            <a:spLocks noGrp="1" noChangeArrowheads="1"/>
          </p:cNvSpPr>
          <p:nvPr>
            <p:ph type="title" idx="4294967295"/>
          </p:nvPr>
        </p:nvSpPr>
        <p:spPr>
          <a:xfrm>
            <a:off x="309563" y="357188"/>
            <a:ext cx="7758112" cy="614362"/>
          </a:xfrm>
        </p:spPr>
        <p:txBody>
          <a:bodyPr/>
          <a:lstStyle/>
          <a:p>
            <a:pPr eaLnBrk="1" hangingPunct="1"/>
            <a:r>
              <a:rPr lang="en-US" sz="2400" b="1" smtClean="0">
                <a:latin typeface="Rockwell" pitchFamily="18" charset="0"/>
              </a:rPr>
              <a:t>T6D:</a:t>
            </a:r>
            <a:r>
              <a:rPr lang="en-US" sz="2200" b="1" smtClean="0">
                <a:latin typeface="Rockwell" pitchFamily="18" charset="0"/>
              </a:rPr>
              <a:t>	</a:t>
            </a:r>
            <a:r>
              <a:rPr lang="en-US" sz="1800" b="1" smtClean="0"/>
              <a:t>Component functions</a:t>
            </a:r>
          </a:p>
        </p:txBody>
      </p:sp>
      <p:sp>
        <p:nvSpPr>
          <p:cNvPr id="1007619" name="Rectangle 3"/>
          <p:cNvSpPr>
            <a:spLocks noGrp="1" noChangeArrowheads="1"/>
          </p:cNvSpPr>
          <p:nvPr>
            <p:ph type="body" idx="4294967295"/>
          </p:nvPr>
        </p:nvSpPr>
        <p:spPr>
          <a:xfrm>
            <a:off x="155575" y="1470025"/>
            <a:ext cx="8642350" cy="5387975"/>
          </a:xfrm>
        </p:spPr>
        <p:txBody>
          <a:bodyPr/>
          <a:lstStyle/>
          <a:p>
            <a:pPr lvl="1" eaLnBrk="1" hangingPunct="1"/>
            <a:r>
              <a:rPr lang="en-US" sz="1200" smtClean="0">
                <a:latin typeface="Rockwell" pitchFamily="18" charset="0"/>
              </a:rPr>
              <a:t>T6D8</a:t>
            </a:r>
            <a:r>
              <a:rPr lang="en-US" sz="2000" smtClean="0">
                <a:latin typeface="Rockwell" pitchFamily="18" charset="0"/>
              </a:rPr>
              <a:t>  A capacitor is used together with an inductor to make a tuned circuit.</a:t>
            </a:r>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endParaRPr lang="en-US" sz="400" smtClean="0">
              <a:latin typeface="Rockwell" pitchFamily="18" charset="0"/>
            </a:endParaRPr>
          </a:p>
          <a:p>
            <a:pPr lvl="1" eaLnBrk="1" hangingPunct="1">
              <a:buFontTx/>
              <a:buNone/>
            </a:pPr>
            <a:r>
              <a:rPr lang="en-US" sz="2000" smtClean="0">
                <a:latin typeface="Rockwell" pitchFamily="18" charset="0"/>
              </a:rPr>
              <a:t> </a:t>
            </a:r>
            <a:endParaRPr lang="en-US" sz="400" smtClean="0">
              <a:latin typeface="Rockwell" pitchFamily="18" charset="0"/>
            </a:endParaRPr>
          </a:p>
          <a:p>
            <a:pPr lvl="1" eaLnBrk="1" hangingPunct="1"/>
            <a:r>
              <a:rPr lang="en-US" sz="1200" smtClean="0">
                <a:latin typeface="Rockwell" pitchFamily="18" charset="0"/>
              </a:rPr>
              <a:t>T6D9</a:t>
            </a:r>
            <a:r>
              <a:rPr lang="en-US" sz="2000" smtClean="0">
                <a:latin typeface="Rockwell" pitchFamily="18" charset="0"/>
              </a:rPr>
              <a:t>  Integrated circuit is the name of a device that combines several semiconductors and other components into one package. </a:t>
            </a:r>
          </a:p>
        </p:txBody>
      </p:sp>
      <p:pic>
        <p:nvPicPr>
          <p:cNvPr id="1007620" name="Picture 4"/>
          <p:cNvPicPr>
            <a:picLocks noChangeAspect="1" noChangeArrowheads="1"/>
          </p:cNvPicPr>
          <p:nvPr/>
        </p:nvPicPr>
        <p:blipFill>
          <a:blip r:embed="rId2" cstate="print"/>
          <a:srcRect/>
          <a:stretch>
            <a:fillRect/>
          </a:stretch>
        </p:blipFill>
        <p:spPr bwMode="auto">
          <a:xfrm>
            <a:off x="1960563" y="1892300"/>
            <a:ext cx="4300537" cy="2871788"/>
          </a:xfrm>
          <a:prstGeom prst="rect">
            <a:avLst/>
          </a:prstGeom>
          <a:noFill/>
          <a:ln w="12700" cap="sq">
            <a:noFill/>
            <a:miter lim="800000"/>
            <a:headEnd type="none" w="sm" len="sm"/>
            <a:tailEnd type="none" w="sm" len="sm"/>
          </a:ln>
        </p:spPr>
      </p:pic>
      <p:sp>
        <p:nvSpPr>
          <p:cNvPr id="1007621" name="Text Box 5"/>
          <p:cNvSpPr txBox="1">
            <a:spLocks noChangeArrowheads="1"/>
          </p:cNvSpPr>
          <p:nvPr/>
        </p:nvSpPr>
        <p:spPr bwMode="auto">
          <a:xfrm>
            <a:off x="2728913" y="4735513"/>
            <a:ext cx="2843212"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Tank Circuit or Tuned Circuit</a:t>
            </a:r>
          </a:p>
        </p:txBody>
      </p:sp>
      <p:sp>
        <p:nvSpPr>
          <p:cNvPr id="1007622" name="Text Box 6"/>
          <p:cNvSpPr txBox="1">
            <a:spLocks noChangeArrowheads="1"/>
          </p:cNvSpPr>
          <p:nvPr/>
        </p:nvSpPr>
        <p:spPr bwMode="auto">
          <a:xfrm>
            <a:off x="6799263" y="2314575"/>
            <a:ext cx="1881187"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Capacitor (variable)</a:t>
            </a:r>
          </a:p>
        </p:txBody>
      </p:sp>
      <p:sp>
        <p:nvSpPr>
          <p:cNvPr id="1007623" name="Text Box 7"/>
          <p:cNvSpPr txBox="1">
            <a:spLocks noChangeArrowheads="1"/>
          </p:cNvSpPr>
          <p:nvPr/>
        </p:nvSpPr>
        <p:spPr bwMode="auto">
          <a:xfrm>
            <a:off x="693738" y="3736975"/>
            <a:ext cx="958850"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Inductor</a:t>
            </a:r>
          </a:p>
        </p:txBody>
      </p:sp>
      <p:pic>
        <p:nvPicPr>
          <p:cNvPr id="1007627" name="Picture 11" descr="Tank Circuit"/>
          <p:cNvPicPr>
            <a:picLocks noChangeAspect="1" noChangeArrowheads="1"/>
          </p:cNvPicPr>
          <p:nvPr/>
        </p:nvPicPr>
        <p:blipFill>
          <a:blip r:embed="rId3" cstate="print"/>
          <a:srcRect/>
          <a:stretch>
            <a:fillRect/>
          </a:stretch>
        </p:blipFill>
        <p:spPr bwMode="auto">
          <a:xfrm>
            <a:off x="6492875" y="2928938"/>
            <a:ext cx="2447925" cy="1809750"/>
          </a:xfrm>
          <a:prstGeom prst="rect">
            <a:avLst/>
          </a:prstGeom>
          <a:noFill/>
          <a:ln w="9525">
            <a:noFill/>
            <a:miter lim="800000"/>
            <a:headEnd/>
            <a:tailEnd/>
          </a:ln>
        </p:spPr>
      </p:pic>
      <p:sp>
        <p:nvSpPr>
          <p:cNvPr id="1007628" name="Text Box 12"/>
          <p:cNvSpPr txBox="1">
            <a:spLocks noChangeArrowheads="1"/>
          </p:cNvSpPr>
          <p:nvPr/>
        </p:nvSpPr>
        <p:spPr bwMode="auto">
          <a:xfrm>
            <a:off x="6761163" y="4735513"/>
            <a:ext cx="2073275" cy="274637"/>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Tank Circuit Schematic</a:t>
            </a:r>
          </a:p>
        </p:txBody>
      </p:sp>
      <p:sp>
        <p:nvSpPr>
          <p:cNvPr id="1509387" name="Line 30"/>
          <p:cNvSpPr>
            <a:spLocks noChangeShapeType="1"/>
          </p:cNvSpPr>
          <p:nvPr/>
        </p:nvSpPr>
        <p:spPr bwMode="auto">
          <a:xfrm flipH="1">
            <a:off x="4918075" y="2468563"/>
            <a:ext cx="1843088" cy="192087"/>
          </a:xfrm>
          <a:prstGeom prst="line">
            <a:avLst/>
          </a:prstGeom>
          <a:noFill/>
          <a:ln w="50760">
            <a:solidFill>
              <a:srgbClr val="FF0000"/>
            </a:solidFill>
            <a:miter lim="800000"/>
            <a:headEnd/>
            <a:tailEnd type="triangle" w="med" len="med"/>
          </a:ln>
        </p:spPr>
        <p:txBody>
          <a:bodyPr/>
          <a:lstStyle/>
          <a:p>
            <a:endParaRPr lang="en-US"/>
          </a:p>
        </p:txBody>
      </p:sp>
      <p:sp>
        <p:nvSpPr>
          <p:cNvPr id="1509388" name="Line 30"/>
          <p:cNvSpPr>
            <a:spLocks noChangeShapeType="1"/>
          </p:cNvSpPr>
          <p:nvPr/>
        </p:nvSpPr>
        <p:spPr bwMode="auto">
          <a:xfrm flipH="1">
            <a:off x="4802188" y="2468563"/>
            <a:ext cx="1958975" cy="1306512"/>
          </a:xfrm>
          <a:prstGeom prst="line">
            <a:avLst/>
          </a:prstGeom>
          <a:noFill/>
          <a:ln w="50760">
            <a:solidFill>
              <a:srgbClr val="FF0000"/>
            </a:solidFill>
            <a:miter lim="800000"/>
            <a:headEnd/>
            <a:tailEnd type="triangle" w="med" len="med"/>
          </a:ln>
        </p:spPr>
        <p:txBody>
          <a:bodyPr/>
          <a:lstStyle/>
          <a:p>
            <a:endParaRPr lang="en-US"/>
          </a:p>
        </p:txBody>
      </p:sp>
      <p:sp>
        <p:nvSpPr>
          <p:cNvPr id="1509389" name="Line 30"/>
          <p:cNvSpPr>
            <a:spLocks noChangeShapeType="1"/>
          </p:cNvSpPr>
          <p:nvPr/>
        </p:nvSpPr>
        <p:spPr bwMode="auto">
          <a:xfrm flipV="1">
            <a:off x="1576388" y="3697288"/>
            <a:ext cx="1690687" cy="230187"/>
          </a:xfrm>
          <a:prstGeom prst="line">
            <a:avLst/>
          </a:prstGeom>
          <a:noFill/>
          <a:ln w="50760">
            <a:solidFill>
              <a:srgbClr val="FF0000"/>
            </a:solidFill>
            <a:miter lim="800000"/>
            <a:headEnd/>
            <a:tailEnd type="triangle" w="med" len="med"/>
          </a:ln>
        </p:spPr>
        <p:txBody>
          <a:bodyPr/>
          <a:lstStyle/>
          <a:p>
            <a:endParaRPr lang="en-US"/>
          </a:p>
        </p:txBody>
      </p:sp>
      <p:sp>
        <p:nvSpPr>
          <p:cNvPr id="1019909" name="Text Box 5"/>
          <p:cNvSpPr txBox="1">
            <a:spLocks noChangeArrowheads="1"/>
          </p:cNvSpPr>
          <p:nvPr/>
        </p:nvSpPr>
        <p:spPr bwMode="auto">
          <a:xfrm>
            <a:off x="2420938" y="6078538"/>
            <a:ext cx="2457450" cy="517525"/>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Large-scale integrated circuit chip</a:t>
            </a:r>
          </a:p>
        </p:txBody>
      </p:sp>
      <p:pic>
        <p:nvPicPr>
          <p:cNvPr id="1509391" name="Picture 15" descr="Picture LSI"/>
          <p:cNvPicPr>
            <a:picLocks noChangeAspect="1" noChangeArrowheads="1"/>
          </p:cNvPicPr>
          <p:nvPr/>
        </p:nvPicPr>
        <p:blipFill>
          <a:blip r:embed="rId4" cstate="print"/>
          <a:srcRect/>
          <a:stretch>
            <a:fillRect/>
          </a:stretch>
        </p:blipFill>
        <p:spPr bwMode="auto">
          <a:xfrm>
            <a:off x="5072063" y="6040438"/>
            <a:ext cx="1652587" cy="665162"/>
          </a:xfrm>
          <a:prstGeom prst="rect">
            <a:avLst/>
          </a:prstGeom>
          <a:noFill/>
          <a:ln w="9525">
            <a:noFill/>
            <a:miter lim="800000"/>
            <a:headEnd/>
            <a:tailEnd/>
          </a:ln>
        </p:spPr>
      </p:pic>
      <p:sp>
        <p:nvSpPr>
          <p:cNvPr id="1509392" name="Line 16"/>
          <p:cNvSpPr>
            <a:spLocks noChangeShapeType="1"/>
          </p:cNvSpPr>
          <p:nvPr/>
        </p:nvSpPr>
        <p:spPr bwMode="auto">
          <a:xfrm flipH="1">
            <a:off x="5838825" y="5926138"/>
            <a:ext cx="2151063" cy="382587"/>
          </a:xfrm>
          <a:prstGeom prst="line">
            <a:avLst/>
          </a:prstGeom>
          <a:noFill/>
          <a:ln w="38100" cap="sq">
            <a:solidFill>
              <a:srgbClr val="FF0000"/>
            </a:solidFill>
            <a:round/>
            <a:headEnd type="none" w="sm" len="sm"/>
            <a:tailEnd type="triangle" w="med" len="med"/>
          </a:ln>
          <a:effectLst/>
        </p:spPr>
        <p:txBody>
          <a:bodyPr wrap="none"/>
          <a:lstStyle/>
          <a:p>
            <a:endParaRPr lang="en-US"/>
          </a:p>
        </p:txBody>
      </p:sp>
      <p:sp>
        <p:nvSpPr>
          <p:cNvPr id="1509393" name="Line 17"/>
          <p:cNvSpPr>
            <a:spLocks noChangeShapeType="1"/>
          </p:cNvSpPr>
          <p:nvPr/>
        </p:nvSpPr>
        <p:spPr bwMode="auto">
          <a:xfrm>
            <a:off x="7069138" y="5926138"/>
            <a:ext cx="1497012" cy="0"/>
          </a:xfrm>
          <a:prstGeom prst="line">
            <a:avLst/>
          </a:prstGeom>
          <a:noFill/>
          <a:ln w="38100" cap="sq">
            <a:solidFill>
              <a:srgbClr val="FF0000"/>
            </a:solidFill>
            <a:round/>
            <a:headEnd type="none" w="sm" len="sm"/>
            <a:tailEnd type="none" w="sm" len="sm"/>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07619">
                                            <p:txEl>
                                              <p:pRg st="0" end="0"/>
                                            </p:txEl>
                                          </p:spTgt>
                                        </p:tgtEl>
                                        <p:attrNameLst>
                                          <p:attrName>style.visibility</p:attrName>
                                        </p:attrNameLst>
                                      </p:cBhvr>
                                      <p:to>
                                        <p:strVal val="visible"/>
                                      </p:to>
                                    </p:set>
                                    <p:animEffect transition="in" filter="wipe(up)">
                                      <p:cBhvr>
                                        <p:cTn id="7" dur="500"/>
                                        <p:tgtEl>
                                          <p:spTgt spid="1007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07620"/>
                                        </p:tgtEl>
                                        <p:attrNameLst>
                                          <p:attrName>style.visibility</p:attrName>
                                        </p:attrNameLst>
                                      </p:cBhvr>
                                      <p:to>
                                        <p:strVal val="visible"/>
                                      </p:to>
                                    </p:set>
                                    <p:animEffect transition="in" filter="wipe(left)">
                                      <p:cBhvr>
                                        <p:cTn id="12" dur="500"/>
                                        <p:tgtEl>
                                          <p:spTgt spid="10076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07621"/>
                                        </p:tgtEl>
                                        <p:attrNameLst>
                                          <p:attrName>style.visibility</p:attrName>
                                        </p:attrNameLst>
                                      </p:cBhvr>
                                      <p:to>
                                        <p:strVal val="visible"/>
                                      </p:to>
                                    </p:set>
                                    <p:animEffect transition="in" filter="wipe(left)">
                                      <p:cBhvr>
                                        <p:cTn id="15" dur="500"/>
                                        <p:tgtEl>
                                          <p:spTgt spid="100762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007628"/>
                                        </p:tgtEl>
                                        <p:attrNameLst>
                                          <p:attrName>style.visibility</p:attrName>
                                        </p:attrNameLst>
                                      </p:cBhvr>
                                      <p:to>
                                        <p:strVal val="visible"/>
                                      </p:to>
                                    </p:set>
                                    <p:animEffect transition="in" filter="wipe(right)">
                                      <p:cBhvr>
                                        <p:cTn id="18" dur="500"/>
                                        <p:tgtEl>
                                          <p:spTgt spid="1007628"/>
                                        </p:tgtEl>
                                      </p:cBhvr>
                                    </p:animEffect>
                                  </p:childTnLst>
                                </p:cTn>
                              </p:par>
                              <p:par>
                                <p:cTn id="19" presetID="22" presetClass="entr" presetSubtype="2" fill="hold" nodeType="withEffect">
                                  <p:stCondLst>
                                    <p:cond delay="0"/>
                                  </p:stCondLst>
                                  <p:childTnLst>
                                    <p:set>
                                      <p:cBhvr>
                                        <p:cTn id="20" dur="1" fill="hold">
                                          <p:stCondLst>
                                            <p:cond delay="0"/>
                                          </p:stCondLst>
                                        </p:cTn>
                                        <p:tgtEl>
                                          <p:spTgt spid="1007627"/>
                                        </p:tgtEl>
                                        <p:attrNameLst>
                                          <p:attrName>style.visibility</p:attrName>
                                        </p:attrNameLst>
                                      </p:cBhvr>
                                      <p:to>
                                        <p:strVal val="visible"/>
                                      </p:to>
                                    </p:set>
                                    <p:animEffect transition="in" filter="wipe(right)">
                                      <p:cBhvr>
                                        <p:cTn id="21" dur="500"/>
                                        <p:tgtEl>
                                          <p:spTgt spid="1007627"/>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007622"/>
                                        </p:tgtEl>
                                        <p:attrNameLst>
                                          <p:attrName>style.visibility</p:attrName>
                                        </p:attrNameLst>
                                      </p:cBhvr>
                                      <p:to>
                                        <p:strVal val="visible"/>
                                      </p:to>
                                    </p:set>
                                    <p:animEffect transition="in" filter="wipe(right)">
                                      <p:cBhvr>
                                        <p:cTn id="24" dur="500"/>
                                        <p:tgtEl>
                                          <p:spTgt spid="1007622"/>
                                        </p:tgtEl>
                                      </p:cBhvr>
                                    </p:animEffect>
                                  </p:childTnLst>
                                </p:cTn>
                              </p:par>
                            </p:childTnLst>
                          </p:cTn>
                        </p:par>
                        <p:par>
                          <p:cTn id="25" fill="hold" nodeType="afterGroup">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509387"/>
                                        </p:tgtEl>
                                        <p:attrNameLst>
                                          <p:attrName>style.visibility</p:attrName>
                                        </p:attrNameLst>
                                      </p:cBhvr>
                                      <p:to>
                                        <p:strVal val="visible"/>
                                      </p:to>
                                    </p:set>
                                    <p:animEffect transition="in" filter="wipe(right)">
                                      <p:cBhvr>
                                        <p:cTn id="28" dur="500"/>
                                        <p:tgtEl>
                                          <p:spTgt spid="1509387"/>
                                        </p:tgtEl>
                                      </p:cBhvr>
                                    </p:animEffect>
                                  </p:childTnLst>
                                </p:cTn>
                              </p:par>
                            </p:childTnLst>
                          </p:cTn>
                        </p:par>
                        <p:par>
                          <p:cTn id="29" fill="hold" nodeType="afterGroup">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1509388"/>
                                        </p:tgtEl>
                                        <p:attrNameLst>
                                          <p:attrName>style.visibility</p:attrName>
                                        </p:attrNameLst>
                                      </p:cBhvr>
                                      <p:to>
                                        <p:strVal val="visible"/>
                                      </p:to>
                                    </p:set>
                                    <p:animEffect transition="in" filter="wipe(right)">
                                      <p:cBhvr>
                                        <p:cTn id="32" dur="500"/>
                                        <p:tgtEl>
                                          <p:spTgt spid="150938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07623"/>
                                        </p:tgtEl>
                                        <p:attrNameLst>
                                          <p:attrName>style.visibility</p:attrName>
                                        </p:attrNameLst>
                                      </p:cBhvr>
                                      <p:to>
                                        <p:strVal val="visible"/>
                                      </p:to>
                                    </p:set>
                                    <p:animEffect transition="in" filter="wipe(left)">
                                      <p:cBhvr>
                                        <p:cTn id="35" dur="500"/>
                                        <p:tgtEl>
                                          <p:spTgt spid="1007623"/>
                                        </p:tgtEl>
                                      </p:cBhvr>
                                    </p:animEffect>
                                  </p:childTnLst>
                                </p:cTn>
                              </p:par>
                            </p:childTnLst>
                          </p:cTn>
                        </p:par>
                        <p:par>
                          <p:cTn id="36" fill="hold" nodeType="afterGroup">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509389"/>
                                        </p:tgtEl>
                                        <p:attrNameLst>
                                          <p:attrName>style.visibility</p:attrName>
                                        </p:attrNameLst>
                                      </p:cBhvr>
                                      <p:to>
                                        <p:strVal val="visible"/>
                                      </p:to>
                                    </p:set>
                                    <p:animEffect transition="in" filter="wipe(left)">
                                      <p:cBhvr>
                                        <p:cTn id="39" dur="500"/>
                                        <p:tgtEl>
                                          <p:spTgt spid="150938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1007619">
                                            <p:txEl>
                                              <p:pRg st="40" end="40"/>
                                            </p:txEl>
                                          </p:spTgt>
                                        </p:tgtEl>
                                        <p:attrNameLst>
                                          <p:attrName>style.visibility</p:attrName>
                                        </p:attrNameLst>
                                      </p:cBhvr>
                                      <p:to>
                                        <p:strVal val="visible"/>
                                      </p:to>
                                    </p:set>
                                    <p:animEffect transition="in" filter="wipe(left)">
                                      <p:cBhvr>
                                        <p:cTn id="44" dur="500"/>
                                        <p:tgtEl>
                                          <p:spTgt spid="1007619">
                                            <p:txEl>
                                              <p:pRg st="40" end="4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19909"/>
                                        </p:tgtEl>
                                        <p:attrNameLst>
                                          <p:attrName>style.visibility</p:attrName>
                                        </p:attrNameLst>
                                      </p:cBhvr>
                                      <p:to>
                                        <p:strVal val="visible"/>
                                      </p:to>
                                    </p:set>
                                    <p:animEffect transition="in" filter="wipe(down)">
                                      <p:cBhvr>
                                        <p:cTn id="49" dur="500"/>
                                        <p:tgtEl>
                                          <p:spTgt spid="1019909"/>
                                        </p:tgtEl>
                                      </p:cBhvr>
                                    </p:animEffect>
                                  </p:childTnLst>
                                </p:cTn>
                              </p:par>
                              <p:par>
                                <p:cTn id="50" presetID="22" presetClass="entr" presetSubtype="4" fill="hold" nodeType="withEffect">
                                  <p:stCondLst>
                                    <p:cond delay="0"/>
                                  </p:stCondLst>
                                  <p:childTnLst>
                                    <p:set>
                                      <p:cBhvr>
                                        <p:cTn id="51" dur="1" fill="hold">
                                          <p:stCondLst>
                                            <p:cond delay="0"/>
                                          </p:stCondLst>
                                        </p:cTn>
                                        <p:tgtEl>
                                          <p:spTgt spid="1509391"/>
                                        </p:tgtEl>
                                        <p:attrNameLst>
                                          <p:attrName>style.visibility</p:attrName>
                                        </p:attrNameLst>
                                      </p:cBhvr>
                                      <p:to>
                                        <p:strVal val="visible"/>
                                      </p:to>
                                    </p:set>
                                    <p:animEffect transition="in" filter="wipe(down)">
                                      <p:cBhvr>
                                        <p:cTn id="52" dur="500"/>
                                        <p:tgtEl>
                                          <p:spTgt spid="1509391"/>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509393"/>
                                        </p:tgtEl>
                                        <p:attrNameLst>
                                          <p:attrName>style.visibility</p:attrName>
                                        </p:attrNameLst>
                                      </p:cBhvr>
                                      <p:to>
                                        <p:strVal val="visible"/>
                                      </p:to>
                                    </p:set>
                                    <p:animEffect transition="in" filter="dissolve">
                                      <p:cBhvr>
                                        <p:cTn id="55" dur="500"/>
                                        <p:tgtEl>
                                          <p:spTgt spid="1509393"/>
                                        </p:tgtEl>
                                      </p:cBhvr>
                                    </p:animEffect>
                                  </p:childTnLst>
                                </p:cTn>
                              </p:par>
                            </p:childTnLst>
                          </p:cTn>
                        </p:par>
                        <p:par>
                          <p:cTn id="56" fill="hold" nodeType="afterGroup">
                            <p:stCondLst>
                              <p:cond delay="500"/>
                            </p:stCondLst>
                            <p:childTnLst>
                              <p:par>
                                <p:cTn id="57" presetID="22" presetClass="entr" presetSubtype="2" fill="hold" grpId="0" nodeType="afterEffect">
                                  <p:stCondLst>
                                    <p:cond delay="0"/>
                                  </p:stCondLst>
                                  <p:childTnLst>
                                    <p:set>
                                      <p:cBhvr>
                                        <p:cTn id="58" dur="1" fill="hold">
                                          <p:stCondLst>
                                            <p:cond delay="0"/>
                                          </p:stCondLst>
                                        </p:cTn>
                                        <p:tgtEl>
                                          <p:spTgt spid="1509392"/>
                                        </p:tgtEl>
                                        <p:attrNameLst>
                                          <p:attrName>style.visibility</p:attrName>
                                        </p:attrNameLst>
                                      </p:cBhvr>
                                      <p:to>
                                        <p:strVal val="visible"/>
                                      </p:to>
                                    </p:set>
                                    <p:animEffect transition="in" filter="wipe(right)">
                                      <p:cBhvr>
                                        <p:cTn id="59" dur="500"/>
                                        <p:tgtEl>
                                          <p:spTgt spid="1509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21" grpId="0"/>
      <p:bldP spid="1007622" grpId="0"/>
      <p:bldP spid="1007623" grpId="0"/>
      <p:bldP spid="1007628" grpId="0"/>
      <p:bldP spid="1509387" grpId="0" animBg="1"/>
      <p:bldP spid="1509388" grpId="0" animBg="1"/>
      <p:bldP spid="1509389" grpId="0" animBg="1"/>
      <p:bldP spid="1019909" grpId="0"/>
      <p:bldP spid="1509392" grpId="0" animBg="1"/>
      <p:bldP spid="1509393"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Number Placeholder 3"/>
          <p:cNvSpPr>
            <a:spLocks noGrp="1"/>
          </p:cNvSpPr>
          <p:nvPr>
            <p:ph type="sldNum" sz="quarter" idx="12"/>
          </p:nvPr>
        </p:nvSpPr>
        <p:spPr>
          <a:noFill/>
          <a:ln>
            <a:miter lim="800000"/>
            <a:headEnd/>
            <a:tailEnd/>
          </a:ln>
        </p:spPr>
        <p:txBody>
          <a:bodyPr/>
          <a:lstStyle/>
          <a:p>
            <a:fld id="{E70254C8-4145-4F01-8C7E-FE6E94475F6F}" type="slidenum">
              <a:rPr lang="en-US"/>
              <a:pPr/>
              <a:t>345</a:t>
            </a:fld>
            <a:endParaRPr lang="en-US"/>
          </a:p>
        </p:txBody>
      </p:sp>
      <p:sp>
        <p:nvSpPr>
          <p:cNvPr id="35533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30419737-39D4-4CE9-BE62-91251F8756FB}" type="slidenum">
              <a:rPr lang="en-US" sz="1400">
                <a:latin typeface="Times New Roman" pitchFamily="18" charset="0"/>
              </a:rPr>
              <a:pPr algn="r"/>
              <a:t>345</a:t>
            </a:fld>
            <a:endParaRPr lang="en-US" sz="1400">
              <a:latin typeface="Times New Roman" pitchFamily="18" charset="0"/>
            </a:endParaRPr>
          </a:p>
        </p:txBody>
      </p:sp>
      <p:sp>
        <p:nvSpPr>
          <p:cNvPr id="355332" name="Rectangle 2"/>
          <p:cNvSpPr>
            <a:spLocks noGrp="1" noChangeArrowheads="1"/>
          </p:cNvSpPr>
          <p:nvPr>
            <p:ph type="title" idx="4294967295"/>
          </p:nvPr>
        </p:nvSpPr>
        <p:spPr>
          <a:xfrm>
            <a:off x="1154113" y="395288"/>
            <a:ext cx="7758112" cy="614362"/>
          </a:xfrm>
        </p:spPr>
        <p:txBody>
          <a:bodyPr/>
          <a:lstStyle/>
          <a:p>
            <a:pPr eaLnBrk="1" hangingPunct="1"/>
            <a:r>
              <a:rPr lang="en-US" sz="2400" b="1" smtClean="0">
                <a:latin typeface="Rockwell" pitchFamily="18" charset="0"/>
              </a:rPr>
              <a:t>T6D:</a:t>
            </a:r>
            <a:r>
              <a:rPr lang="en-US" sz="2200" b="1" smtClean="0">
                <a:latin typeface="Rockwell" pitchFamily="18" charset="0"/>
              </a:rPr>
              <a:t>	</a:t>
            </a:r>
            <a:r>
              <a:rPr lang="en-US" sz="1800" b="1" smtClean="0"/>
              <a:t>Component functions</a:t>
            </a:r>
          </a:p>
        </p:txBody>
      </p:sp>
      <p:sp>
        <p:nvSpPr>
          <p:cNvPr id="1009667" name="Rectangle 3"/>
          <p:cNvSpPr>
            <a:spLocks noGrp="1" noChangeArrowheads="1"/>
          </p:cNvSpPr>
          <p:nvPr>
            <p:ph type="body" idx="4294967295"/>
          </p:nvPr>
        </p:nvSpPr>
        <p:spPr>
          <a:xfrm>
            <a:off x="193675" y="1470025"/>
            <a:ext cx="8642350" cy="4962525"/>
          </a:xfrm>
        </p:spPr>
        <p:txBody>
          <a:bodyPr/>
          <a:lstStyle/>
          <a:p>
            <a:pPr lvl="1" eaLnBrk="1" hangingPunct="1">
              <a:lnSpc>
                <a:spcPct val="90000"/>
              </a:lnSpc>
            </a:pPr>
            <a:r>
              <a:rPr lang="en-US" sz="1200" smtClean="0">
                <a:latin typeface="Rockwell" pitchFamily="18" charset="0"/>
              </a:rPr>
              <a:t>T6D10</a:t>
            </a:r>
            <a:r>
              <a:rPr lang="en-US" sz="1600" smtClean="0">
                <a:latin typeface="Rockwell" pitchFamily="18" charset="0"/>
              </a:rPr>
              <a:t>   </a:t>
            </a:r>
            <a:r>
              <a:rPr lang="en-US" sz="2000" smtClean="0">
                <a:latin typeface="Rockwell" pitchFamily="18" charset="0"/>
              </a:rPr>
              <a:t>To control the flow of current is the function of component 2 in Figure T1.</a:t>
            </a: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eaLnBrk="1" hangingPunct="1">
              <a:lnSpc>
                <a:spcPct val="90000"/>
              </a:lnSpc>
            </a:pPr>
            <a:endParaRPr lang="en-US" sz="5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r>
              <a:rPr lang="en-US" sz="1200" smtClean="0">
                <a:latin typeface="Rockwell" pitchFamily="18" charset="0"/>
              </a:rPr>
              <a:t>T6D11</a:t>
            </a:r>
            <a:r>
              <a:rPr lang="en-US" smtClean="0">
                <a:latin typeface="Rockwell" pitchFamily="18" charset="0"/>
              </a:rPr>
              <a:t>  </a:t>
            </a:r>
            <a:r>
              <a:rPr lang="en-US" sz="2000" smtClean="0">
                <a:latin typeface="Rockwell" pitchFamily="18" charset="0"/>
              </a:rPr>
              <a:t>A common use of coaxial cable is to carry RF signals between a radio and antenna.</a:t>
            </a:r>
          </a:p>
          <a:p>
            <a:pPr lvl="1" eaLnBrk="1" hangingPunct="1">
              <a:lnSpc>
                <a:spcPct val="90000"/>
              </a:lnSpc>
            </a:pPr>
            <a:endParaRPr lang="en-US" sz="400" smtClean="0">
              <a:latin typeface="Rockwell" pitchFamily="18" charset="0"/>
            </a:endParaRPr>
          </a:p>
          <a:p>
            <a:pPr lvl="1" eaLnBrk="1" hangingPunct="1">
              <a:lnSpc>
                <a:spcPct val="90000"/>
              </a:lnSpc>
            </a:pPr>
            <a:endParaRPr lang="en-US" sz="4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buFontTx/>
              <a:buNone/>
            </a:pPr>
            <a:endParaRPr lang="en-US" sz="3600" smtClean="0">
              <a:latin typeface="Rockwell" pitchFamily="18" charset="0"/>
            </a:endParaRPr>
          </a:p>
          <a:p>
            <a:pPr lvl="1" eaLnBrk="1" hangingPunct="1">
              <a:lnSpc>
                <a:spcPct val="90000"/>
              </a:lnSpc>
            </a:pPr>
            <a:endParaRPr lang="en-US" sz="3600" smtClean="0">
              <a:latin typeface="Rockwell" pitchFamily="18" charset="0"/>
            </a:endParaRPr>
          </a:p>
        </p:txBody>
      </p:sp>
      <p:pic>
        <p:nvPicPr>
          <p:cNvPr id="1009668" name="Picture 4"/>
          <p:cNvPicPr>
            <a:picLocks noChangeAspect="1" noChangeArrowheads="1"/>
          </p:cNvPicPr>
          <p:nvPr/>
        </p:nvPicPr>
        <p:blipFill>
          <a:blip r:embed="rId2" cstate="print"/>
          <a:srcRect/>
          <a:stretch>
            <a:fillRect/>
          </a:stretch>
        </p:blipFill>
        <p:spPr bwMode="auto">
          <a:xfrm>
            <a:off x="2228850" y="2238375"/>
            <a:ext cx="4225925" cy="3025775"/>
          </a:xfrm>
          <a:prstGeom prst="rect">
            <a:avLst/>
          </a:prstGeom>
          <a:noFill/>
          <a:ln w="9525">
            <a:noFill/>
            <a:miter lim="800000"/>
            <a:headEnd/>
            <a:tailEnd/>
          </a:ln>
        </p:spPr>
      </p:pic>
      <p:sp>
        <p:nvSpPr>
          <p:cNvPr id="1009669" name="Text Box 5"/>
          <p:cNvSpPr txBox="1">
            <a:spLocks noChangeArrowheads="1"/>
          </p:cNvSpPr>
          <p:nvPr/>
        </p:nvSpPr>
        <p:spPr bwMode="auto">
          <a:xfrm>
            <a:off x="6645275" y="4119563"/>
            <a:ext cx="13049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Figure T1</a:t>
            </a:r>
          </a:p>
        </p:txBody>
      </p:sp>
      <p:sp>
        <p:nvSpPr>
          <p:cNvPr id="1510407" name="Line 30"/>
          <p:cNvSpPr>
            <a:spLocks noChangeShapeType="1"/>
          </p:cNvSpPr>
          <p:nvPr/>
        </p:nvSpPr>
        <p:spPr bwMode="auto">
          <a:xfrm>
            <a:off x="2344738" y="2814638"/>
            <a:ext cx="1766887" cy="730250"/>
          </a:xfrm>
          <a:prstGeom prst="line">
            <a:avLst/>
          </a:prstGeom>
          <a:noFill/>
          <a:ln w="50760">
            <a:solidFill>
              <a:srgbClr val="FF0000"/>
            </a:solidFill>
            <a:miter lim="800000"/>
            <a:headEnd/>
            <a:tailEnd type="triangle" w="med" len="med"/>
          </a:ln>
        </p:spPr>
        <p:txBody>
          <a:bodyPr/>
          <a:lstStyle/>
          <a:p>
            <a:endParaRPr lang="en-US"/>
          </a:p>
        </p:txBody>
      </p:sp>
      <p:sp>
        <p:nvSpPr>
          <p:cNvPr id="1510408" name="Text Box 8"/>
          <p:cNvSpPr txBox="1">
            <a:spLocks noChangeArrowheads="1"/>
          </p:cNvSpPr>
          <p:nvPr/>
        </p:nvSpPr>
        <p:spPr bwMode="auto">
          <a:xfrm>
            <a:off x="1000125" y="2546350"/>
            <a:ext cx="1304925"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chemeClr val="accent1"/>
                </a:solidFill>
                <a:latin typeface="Rockwell" pitchFamily="18" charset="0"/>
              </a:rPr>
              <a:t>Component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09667">
                                            <p:txEl>
                                              <p:pRg st="0" end="0"/>
                                            </p:txEl>
                                          </p:spTgt>
                                        </p:tgtEl>
                                        <p:attrNameLst>
                                          <p:attrName>style.visibility</p:attrName>
                                        </p:attrNameLst>
                                      </p:cBhvr>
                                      <p:to>
                                        <p:strVal val="visible"/>
                                      </p:to>
                                    </p:set>
                                    <p:animEffect transition="in" filter="wipe(up)">
                                      <p:cBhvr>
                                        <p:cTn id="7" dur="500"/>
                                        <p:tgtEl>
                                          <p:spTgt spid="1009667">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09668"/>
                                        </p:tgtEl>
                                        <p:attrNameLst>
                                          <p:attrName>style.visibility</p:attrName>
                                        </p:attrNameLst>
                                      </p:cBhvr>
                                      <p:to>
                                        <p:strVal val="visible"/>
                                      </p:to>
                                    </p:set>
                                    <p:animEffect transition="in" filter="wipe(left)">
                                      <p:cBhvr>
                                        <p:cTn id="11" dur="500"/>
                                        <p:tgtEl>
                                          <p:spTgt spid="100966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09669"/>
                                        </p:tgtEl>
                                        <p:attrNameLst>
                                          <p:attrName>style.visibility</p:attrName>
                                        </p:attrNameLst>
                                      </p:cBhvr>
                                      <p:to>
                                        <p:strVal val="visible"/>
                                      </p:to>
                                    </p:set>
                                    <p:animEffect transition="in" filter="wipe(left)">
                                      <p:cBhvr>
                                        <p:cTn id="14" dur="500"/>
                                        <p:tgtEl>
                                          <p:spTgt spid="1009669"/>
                                        </p:tgtEl>
                                      </p:cBhvr>
                                    </p:animEffect>
                                  </p:childTnLst>
                                </p:cTn>
                              </p:par>
                              <p:par>
                                <p:cTn id="15" presetID="22" presetClass="entr" presetSubtype="8" fill="hold" nodeType="withEffect">
                                  <p:stCondLst>
                                    <p:cond delay="0"/>
                                  </p:stCondLst>
                                  <p:childTnLst>
                                    <p:set>
                                      <p:cBhvr>
                                        <p:cTn id="16" dur="1" fill="hold">
                                          <p:stCondLst>
                                            <p:cond delay="0"/>
                                          </p:stCondLst>
                                        </p:cTn>
                                        <p:tgtEl>
                                          <p:spTgt spid="1510408">
                                            <p:txEl>
                                              <p:pRg st="0" end="0"/>
                                            </p:txEl>
                                          </p:spTgt>
                                        </p:tgtEl>
                                        <p:attrNameLst>
                                          <p:attrName>style.visibility</p:attrName>
                                        </p:attrNameLst>
                                      </p:cBhvr>
                                      <p:to>
                                        <p:strVal val="visible"/>
                                      </p:to>
                                    </p:set>
                                    <p:animEffect transition="in" filter="wipe(left)">
                                      <p:cBhvr>
                                        <p:cTn id="17" dur="500"/>
                                        <p:tgtEl>
                                          <p:spTgt spid="1510408">
                                            <p:txEl>
                                              <p:pRg st="0" end="0"/>
                                            </p:txEl>
                                          </p:spTgt>
                                        </p:tgtEl>
                                      </p:cBhvr>
                                    </p:animEffect>
                                  </p:childTnLst>
                                </p:cTn>
                              </p:par>
                            </p:childTnLst>
                          </p:cTn>
                        </p:par>
                        <p:par>
                          <p:cTn id="18" fill="hold" nodeType="afterGroup">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510407"/>
                                        </p:tgtEl>
                                        <p:attrNameLst>
                                          <p:attrName>style.visibility</p:attrName>
                                        </p:attrNameLst>
                                      </p:cBhvr>
                                      <p:to>
                                        <p:strVal val="visible"/>
                                      </p:to>
                                    </p:set>
                                    <p:animEffect transition="in" filter="wipe(left)">
                                      <p:cBhvr>
                                        <p:cTn id="21" dur="500"/>
                                        <p:tgtEl>
                                          <p:spTgt spid="15104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1009667">
                                            <p:txEl>
                                              <p:pRg st="49" end="49"/>
                                            </p:txEl>
                                          </p:spTgt>
                                        </p:tgtEl>
                                        <p:attrNameLst>
                                          <p:attrName>style.visibility</p:attrName>
                                        </p:attrNameLst>
                                      </p:cBhvr>
                                      <p:to>
                                        <p:strVal val="visible"/>
                                      </p:to>
                                    </p:set>
                                    <p:animEffect transition="in" filter="wipe(down)">
                                      <p:cBhvr>
                                        <p:cTn id="26" dur="500"/>
                                        <p:tgtEl>
                                          <p:spTgt spid="1009667">
                                            <p:txEl>
                                              <p:pRg st="49" end="4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69" grpId="0"/>
      <p:bldP spid="1510407" grpId="0" animBg="1"/>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1346200" y="279400"/>
            <a:ext cx="6643688" cy="3649663"/>
          </a:xfrm>
        </p:spPr>
        <p:txBody>
          <a:bodyPr lIns="0" tIns="0" rIns="0" bIns="0" anchor="ct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smtClean="0"/>
              <a:t>Element 2 Technician Class </a:t>
            </a:r>
            <a:br>
              <a:rPr lang="en-GB" sz="3600" b="1" smtClean="0"/>
            </a:br>
            <a:r>
              <a:rPr lang="en-GB" sz="3600" b="1" smtClean="0"/>
              <a:t>Question Pool</a:t>
            </a:r>
            <a:br>
              <a:rPr lang="en-GB" sz="3600" b="1" smtClean="0"/>
            </a:br>
            <a:r>
              <a:rPr lang="en-GB" sz="3600" b="1" smtClean="0">
                <a:solidFill>
                  <a:srgbClr val="FF3300"/>
                </a:solidFill>
              </a:rPr>
              <a:t/>
            </a:r>
            <a:br>
              <a:rPr lang="en-GB" sz="3600" b="1" smtClean="0">
                <a:solidFill>
                  <a:srgbClr val="FF3300"/>
                </a:solidFill>
              </a:rPr>
            </a:br>
            <a:r>
              <a:rPr lang="en-GB" sz="3600" b="1" smtClean="0">
                <a:solidFill>
                  <a:srgbClr val="FF3300"/>
                </a:solidFill>
              </a:rPr>
              <a:t>T6</a:t>
            </a:r>
            <a:br>
              <a:rPr lang="en-GB" sz="3600" b="1" smtClean="0">
                <a:solidFill>
                  <a:srgbClr val="FF3300"/>
                </a:solidFill>
              </a:rPr>
            </a:br>
            <a:r>
              <a:rPr lang="en-GB" sz="2800" b="1" smtClean="0">
                <a:solidFill>
                  <a:srgbClr val="FF3300"/>
                </a:solidFill>
              </a:rPr>
              <a:t>Electrical components, semiconductors, circuit diagrams, component functions</a:t>
            </a:r>
            <a:br>
              <a:rPr lang="en-GB" sz="2800" b="1" smtClean="0">
                <a:solidFill>
                  <a:srgbClr val="FF3300"/>
                </a:solidFill>
              </a:rPr>
            </a:br>
            <a:r>
              <a:rPr lang="en-GB" sz="2400" b="1" smtClean="0">
                <a:solidFill>
                  <a:srgbClr val="FF3300"/>
                </a:solidFill>
              </a:rPr>
              <a:t>[4 Exam Questions – 4 Groups]</a:t>
            </a:r>
          </a:p>
        </p:txBody>
      </p:sp>
      <p:sp>
        <p:nvSpPr>
          <p:cNvPr id="356355" name="Text Box 3"/>
          <p:cNvSpPr txBox="1">
            <a:spLocks noChangeArrowheads="1"/>
          </p:cNvSpPr>
          <p:nvPr/>
        </p:nvSpPr>
        <p:spPr bwMode="auto">
          <a:xfrm>
            <a:off x="2306638" y="4735513"/>
            <a:ext cx="4648200" cy="1460500"/>
          </a:xfrm>
          <a:prstGeom prst="rect">
            <a:avLst/>
          </a:prstGeom>
          <a:noFill/>
          <a:ln w="9525">
            <a:noFill/>
            <a:miter lim="800000"/>
            <a:headEnd/>
            <a:tailEnd/>
          </a:ln>
          <a:effectLst/>
        </p:spPr>
        <p:txBody>
          <a:bodyPr lIns="0" tIns="0" rIns="0" bIns="0">
            <a:spAutoFit/>
          </a:bodyPr>
          <a:lstStyle/>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Valid July 1, 2010</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Through</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June 30, 2014</a:t>
            </a:r>
          </a:p>
        </p:txBody>
      </p:sp>
      <p:pic>
        <p:nvPicPr>
          <p:cNvPr id="356356" name="Picture 4" descr="2010 Tech Q&amp;A 3D cover"/>
          <p:cNvPicPr>
            <a:picLocks noChangeAspect="1" noChangeArrowheads="1"/>
          </p:cNvPicPr>
          <p:nvPr/>
        </p:nvPicPr>
        <p:blipFill>
          <a:blip r:embed="rId3" cstate="print"/>
          <a:srcRect/>
          <a:stretch>
            <a:fillRect/>
          </a:stretch>
        </p:blipFill>
        <p:spPr bwMode="auto">
          <a:xfrm>
            <a:off x="0" y="4311650"/>
            <a:ext cx="1838325" cy="2546350"/>
          </a:xfrm>
          <a:prstGeom prst="rect">
            <a:avLst/>
          </a:prstGeom>
          <a:noFill/>
          <a:ln w="9525">
            <a:noFill/>
            <a:miter lim="800000"/>
            <a:headEnd/>
            <a:tailEnd/>
          </a:ln>
        </p:spPr>
      </p:pic>
      <p:pic>
        <p:nvPicPr>
          <p:cNvPr id="356357" name="Picture 5" descr="DIAMOND_gold"/>
          <p:cNvPicPr>
            <a:picLocks noChangeAspect="1" noChangeArrowheads="1"/>
          </p:cNvPicPr>
          <p:nvPr/>
        </p:nvPicPr>
        <p:blipFill>
          <a:blip r:embed="rId4" cstate="print"/>
          <a:srcRect/>
          <a:stretch>
            <a:fillRect/>
          </a:stretch>
        </p:blipFill>
        <p:spPr bwMode="auto">
          <a:xfrm>
            <a:off x="8021638" y="4398963"/>
            <a:ext cx="1122362" cy="2459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Number Placeholder 5"/>
          <p:cNvSpPr>
            <a:spLocks noGrp="1"/>
          </p:cNvSpPr>
          <p:nvPr>
            <p:ph type="sldNum" sz="quarter" idx="12"/>
          </p:nvPr>
        </p:nvSpPr>
        <p:spPr>
          <a:noFill/>
          <a:ln>
            <a:miter lim="800000"/>
            <a:headEnd/>
            <a:tailEnd/>
          </a:ln>
        </p:spPr>
        <p:txBody>
          <a:bodyPr/>
          <a:lstStyle/>
          <a:p>
            <a:fld id="{E18D238A-349D-4A88-8938-680DA2368752}" type="slidenum">
              <a:rPr lang="en-US"/>
              <a:pPr/>
              <a:t>347</a:t>
            </a:fld>
            <a:endParaRPr lang="en-US"/>
          </a:p>
        </p:txBody>
      </p:sp>
      <p:sp>
        <p:nvSpPr>
          <p:cNvPr id="357379" name="Rectangle 2"/>
          <p:cNvSpPr>
            <a:spLocks noGrp="1" noChangeArrowheads="1"/>
          </p:cNvSpPr>
          <p:nvPr>
            <p:ph type="title"/>
          </p:nvPr>
        </p:nvSpPr>
        <p:spPr>
          <a:xfrm>
            <a:off x="0" y="1355725"/>
            <a:ext cx="9144000" cy="385763"/>
          </a:xfrm>
        </p:spPr>
        <p:txBody>
          <a:bodyPr/>
          <a:lstStyle/>
          <a:p>
            <a:pPr eaLnBrk="1" hangingPunct="1">
              <a:tabLst>
                <a:tab pos="1376363" algn="l"/>
              </a:tabLst>
            </a:pPr>
            <a:r>
              <a:rPr lang="en-US" sz="3600" smtClean="0"/>
              <a:t>T6A01		</a:t>
            </a:r>
            <a:r>
              <a:rPr lang="en-US" sz="2800" smtClean="0">
                <a:latin typeface="Rockwell" pitchFamily="18" charset="0"/>
              </a:rPr>
              <a:t>What electrical component is used to 			oppose the flow of current in a DC circuit?</a:t>
            </a:r>
            <a:r>
              <a:rPr lang="en-US" sz="3600" smtClean="0"/>
              <a:t>	</a:t>
            </a:r>
          </a:p>
        </p:txBody>
      </p:sp>
      <p:sp>
        <p:nvSpPr>
          <p:cNvPr id="1513475"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Inductor</a:t>
            </a:r>
          </a:p>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Voltmeter</a:t>
            </a:r>
          </a:p>
          <a:p>
            <a:pPr marL="995363" lvl="1" indent="-533400" eaLnBrk="1" hangingPunct="1">
              <a:buFontTx/>
              <a:buAutoNum type="alphaUcPeriod"/>
            </a:pPr>
            <a:r>
              <a:rPr lang="en-US" smtClean="0">
                <a:latin typeface="Rockwell" pitchFamily="18" charset="0"/>
              </a:rPr>
              <a:t>Transformer</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1347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1347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Number Placeholder 5"/>
          <p:cNvSpPr>
            <a:spLocks noGrp="1"/>
          </p:cNvSpPr>
          <p:nvPr>
            <p:ph type="sldNum" sz="quarter" idx="12"/>
          </p:nvPr>
        </p:nvSpPr>
        <p:spPr>
          <a:noFill/>
          <a:ln>
            <a:miter lim="800000"/>
            <a:headEnd/>
            <a:tailEnd/>
          </a:ln>
        </p:spPr>
        <p:txBody>
          <a:bodyPr/>
          <a:lstStyle/>
          <a:p>
            <a:fld id="{C71159EB-74E3-4326-8949-4BEF0BFDA5CC}" type="slidenum">
              <a:rPr lang="en-US"/>
              <a:pPr/>
              <a:t>348</a:t>
            </a:fld>
            <a:endParaRPr lang="en-US"/>
          </a:p>
        </p:txBody>
      </p:sp>
      <p:sp>
        <p:nvSpPr>
          <p:cNvPr id="358403"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T6A02		</a:t>
            </a:r>
            <a:r>
              <a:rPr lang="en-US" sz="2800" smtClean="0">
                <a:latin typeface="Rockwell" pitchFamily="18" charset="0"/>
              </a:rPr>
              <a:t>What type of component is often used as an 		adjustable volume control?</a:t>
            </a:r>
          </a:p>
        </p:txBody>
      </p:sp>
      <p:sp>
        <p:nvSpPr>
          <p:cNvPr id="1514499"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Fixed resistor</a:t>
            </a:r>
          </a:p>
          <a:p>
            <a:pPr marL="995363" lvl="1" indent="-533400" eaLnBrk="1" hangingPunct="1">
              <a:buFontTx/>
              <a:buAutoNum type="alphaUcPeriod"/>
            </a:pPr>
            <a:r>
              <a:rPr lang="en-US" smtClean="0">
                <a:latin typeface="Rockwell" pitchFamily="18" charset="0"/>
              </a:rPr>
              <a:t>Power resistor</a:t>
            </a:r>
          </a:p>
          <a:p>
            <a:pPr marL="995363" lvl="1" indent="-533400" eaLnBrk="1" hangingPunct="1">
              <a:buFontTx/>
              <a:buAutoNum type="alphaUcPeriod"/>
            </a:pPr>
            <a:r>
              <a:rPr lang="en-US" smtClean="0">
                <a:latin typeface="Rockwell" pitchFamily="18" charset="0"/>
              </a:rPr>
              <a:t>Potentiometer</a:t>
            </a:r>
          </a:p>
          <a:p>
            <a:pPr marL="995363" lvl="1" indent="-533400" eaLnBrk="1" hangingPunct="1">
              <a:buFontTx/>
              <a:buAutoNum type="alphaUcPeriod"/>
            </a:pPr>
            <a:r>
              <a:rPr lang="en-US" smtClean="0">
                <a:latin typeface="Rockwell" pitchFamily="18" charset="0"/>
              </a:rPr>
              <a:t>Transformer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1449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1449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Number Placeholder 5"/>
          <p:cNvSpPr>
            <a:spLocks noGrp="1"/>
          </p:cNvSpPr>
          <p:nvPr>
            <p:ph type="sldNum" sz="quarter" idx="12"/>
          </p:nvPr>
        </p:nvSpPr>
        <p:spPr>
          <a:noFill/>
          <a:ln>
            <a:miter lim="800000"/>
            <a:headEnd/>
            <a:tailEnd/>
          </a:ln>
        </p:spPr>
        <p:txBody>
          <a:bodyPr/>
          <a:lstStyle/>
          <a:p>
            <a:fld id="{4843C3C7-1665-4B92-84C8-5769C58E823D}" type="slidenum">
              <a:rPr lang="en-US"/>
              <a:pPr/>
              <a:t>349</a:t>
            </a:fld>
            <a:endParaRPr lang="en-US"/>
          </a:p>
        </p:txBody>
      </p:sp>
      <p:sp>
        <p:nvSpPr>
          <p:cNvPr id="359427"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T6A03		</a:t>
            </a:r>
            <a:r>
              <a:rPr lang="en-US" sz="2800" smtClean="0">
                <a:latin typeface="Rockwell" pitchFamily="18" charset="0"/>
              </a:rPr>
              <a:t>What electrical parameter is controlled by 		a potentiometer?</a:t>
            </a:r>
            <a:endParaRPr lang="en-US" sz="3600" smtClean="0"/>
          </a:p>
        </p:txBody>
      </p:sp>
      <p:sp>
        <p:nvSpPr>
          <p:cNvPr id="1515523"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Inductance</a:t>
            </a:r>
          </a:p>
          <a:p>
            <a:pPr marL="995363" lvl="1" indent="-533400" eaLnBrk="1" hangingPunct="1">
              <a:buFontTx/>
              <a:buAutoNum type="alphaUcPeriod"/>
            </a:pPr>
            <a:r>
              <a:rPr lang="en-US" smtClean="0">
                <a:latin typeface="Rockwell" pitchFamily="18" charset="0"/>
              </a:rPr>
              <a:t>Resistance</a:t>
            </a:r>
          </a:p>
          <a:p>
            <a:pPr marL="995363" lvl="1" indent="-533400" eaLnBrk="1" hangingPunct="1">
              <a:buFontTx/>
              <a:buAutoNum type="alphaUcPeriod"/>
            </a:pPr>
            <a:r>
              <a:rPr lang="en-US" smtClean="0">
                <a:latin typeface="Rockwell" pitchFamily="18" charset="0"/>
              </a:rPr>
              <a:t>Capacitance</a:t>
            </a:r>
          </a:p>
          <a:p>
            <a:pPr marL="995363" lvl="1" indent="-533400" eaLnBrk="1" hangingPunct="1">
              <a:buFontTx/>
              <a:buAutoNum type="alphaUcPeriod"/>
            </a:pPr>
            <a:r>
              <a:rPr lang="en-US" smtClean="0">
                <a:latin typeface="Rockwell" pitchFamily="18" charset="0"/>
              </a:rPr>
              <a:t>Field strength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1552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1552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a:ln>
            <a:miter lim="800000"/>
            <a:headEnd/>
            <a:tailEnd/>
          </a:ln>
        </p:spPr>
        <p:txBody>
          <a:bodyPr/>
          <a:lstStyle/>
          <a:p>
            <a:fld id="{A4D4E6E9-232A-459D-A5FF-107F86FDA4A4}" type="slidenum">
              <a:rPr lang="en-US"/>
              <a:pPr/>
              <a:t>35</a:t>
            </a:fld>
            <a:endParaRPr lang="en-US"/>
          </a:p>
        </p:txBody>
      </p:sp>
      <p:sp>
        <p:nvSpPr>
          <p:cNvPr id="37891" name="Rectangle 2"/>
          <p:cNvSpPr>
            <a:spLocks noGrp="1" noChangeArrowheads="1"/>
          </p:cNvSpPr>
          <p:nvPr>
            <p:ph type="title"/>
          </p:nvPr>
        </p:nvSpPr>
        <p:spPr>
          <a:xfrm>
            <a:off x="228600" y="685800"/>
            <a:ext cx="8642350" cy="868363"/>
          </a:xfrm>
        </p:spPr>
        <p:txBody>
          <a:bodyPr/>
          <a:lstStyle/>
          <a:p>
            <a:pPr eaLnBrk="1" hangingPunct="1"/>
            <a:r>
              <a:rPr lang="en-US" sz="3600" smtClean="0"/>
              <a:t>T1A02 </a:t>
            </a:r>
            <a:r>
              <a:rPr lang="en-US" sz="3200" smtClean="0">
                <a:latin typeface="Rockwell" pitchFamily="18" charset="0"/>
              </a:rPr>
              <a:t> 	</a:t>
            </a:r>
            <a:r>
              <a:rPr lang="en-US" sz="2800" smtClean="0">
                <a:latin typeface="Rockwell" pitchFamily="18" charset="0"/>
              </a:rPr>
              <a:t>What agency regulates and enforces the 		rules for the Amateur Radio Service in 			the United States?</a:t>
            </a:r>
          </a:p>
        </p:txBody>
      </p:sp>
      <p:sp>
        <p:nvSpPr>
          <p:cNvPr id="615427" name="Rectangle 3"/>
          <p:cNvSpPr>
            <a:spLocks noGrp="1" noChangeArrowheads="1"/>
          </p:cNvSpPr>
          <p:nvPr>
            <p:ph type="body" idx="1"/>
          </p:nvPr>
        </p:nvSpPr>
        <p:spPr>
          <a:xfrm>
            <a:off x="990600" y="2057400"/>
            <a:ext cx="7620000" cy="3427413"/>
          </a:xfrm>
        </p:spPr>
        <p:txBody>
          <a:bodyPr/>
          <a:lstStyle/>
          <a:p>
            <a:pPr marL="609600" indent="-609600" eaLnBrk="1" hangingPunct="1">
              <a:buFontTx/>
              <a:buAutoNum type="alphaUcPeriod"/>
            </a:pPr>
            <a:r>
              <a:rPr lang="en-US" smtClean="0">
                <a:latin typeface="Rockwell" pitchFamily="18" charset="0"/>
              </a:rPr>
              <a:t>FEMA</a:t>
            </a:r>
          </a:p>
          <a:p>
            <a:pPr marL="609600" indent="-609600" eaLnBrk="1" hangingPunct="1">
              <a:buFontTx/>
              <a:buAutoNum type="alphaUcPeriod"/>
            </a:pPr>
            <a:r>
              <a:rPr lang="en-US" smtClean="0">
                <a:latin typeface="Rockwell" pitchFamily="18" charset="0"/>
              </a:rPr>
              <a:t>The ITU</a:t>
            </a:r>
          </a:p>
          <a:p>
            <a:pPr marL="609600" indent="-609600" eaLnBrk="1" hangingPunct="1">
              <a:buFontTx/>
              <a:buAutoNum type="alphaUcPeriod"/>
            </a:pPr>
            <a:r>
              <a:rPr lang="en-US" smtClean="0">
                <a:latin typeface="Rockwell" pitchFamily="18" charset="0"/>
              </a:rPr>
              <a:t>The FCC</a:t>
            </a:r>
          </a:p>
          <a:p>
            <a:pPr marL="609600" indent="-609600" eaLnBrk="1" hangingPunct="1">
              <a:buFontTx/>
              <a:buAutoNum type="alphaUcPeriod"/>
            </a:pPr>
            <a:r>
              <a:rPr lang="en-US" smtClean="0">
                <a:latin typeface="Rockwell" pitchFamily="18" charset="0"/>
              </a:rPr>
              <a:t>Homeland Security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1542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15427">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Number Placeholder 5"/>
          <p:cNvSpPr>
            <a:spLocks noGrp="1"/>
          </p:cNvSpPr>
          <p:nvPr>
            <p:ph type="sldNum" sz="quarter" idx="12"/>
          </p:nvPr>
        </p:nvSpPr>
        <p:spPr>
          <a:noFill/>
          <a:ln>
            <a:miter lim="800000"/>
            <a:headEnd/>
            <a:tailEnd/>
          </a:ln>
        </p:spPr>
        <p:txBody>
          <a:bodyPr/>
          <a:lstStyle/>
          <a:p>
            <a:fld id="{72AAAFA7-D9A5-49D3-859C-709A8066E13B}" type="slidenum">
              <a:rPr lang="en-US"/>
              <a:pPr/>
              <a:t>350</a:t>
            </a:fld>
            <a:endParaRPr lang="en-US"/>
          </a:p>
        </p:txBody>
      </p:sp>
      <p:sp>
        <p:nvSpPr>
          <p:cNvPr id="360451"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T6A04		</a:t>
            </a:r>
            <a:r>
              <a:rPr lang="en-US" sz="2800" smtClean="0">
                <a:latin typeface="Rockwell" pitchFamily="18" charset="0"/>
              </a:rPr>
              <a:t>What electrical component stores energy 		in an electric field?</a:t>
            </a:r>
          </a:p>
        </p:txBody>
      </p:sp>
      <p:sp>
        <p:nvSpPr>
          <p:cNvPr id="1516547"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Capacitor</a:t>
            </a:r>
          </a:p>
          <a:p>
            <a:pPr marL="995363" lvl="1" indent="-533400" eaLnBrk="1" hangingPunct="1">
              <a:buFontTx/>
              <a:buAutoNum type="alphaUcPeriod"/>
            </a:pPr>
            <a:r>
              <a:rPr lang="en-US" smtClean="0">
                <a:latin typeface="Rockwell" pitchFamily="18" charset="0"/>
              </a:rPr>
              <a:t>Inductor</a:t>
            </a:r>
          </a:p>
          <a:p>
            <a:pPr marL="995363" lvl="1" indent="-533400" eaLnBrk="1" hangingPunct="1">
              <a:buFontTx/>
              <a:buAutoNum type="alphaUcPeriod"/>
            </a:pPr>
            <a:r>
              <a:rPr lang="en-US" smtClean="0">
                <a:latin typeface="Rockwell" pitchFamily="18" charset="0"/>
              </a:rPr>
              <a:t>Diode</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1654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1654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Number Placeholder 5"/>
          <p:cNvSpPr>
            <a:spLocks noGrp="1"/>
          </p:cNvSpPr>
          <p:nvPr>
            <p:ph type="sldNum" sz="quarter" idx="12"/>
          </p:nvPr>
        </p:nvSpPr>
        <p:spPr>
          <a:noFill/>
          <a:ln>
            <a:miter lim="800000"/>
            <a:headEnd/>
            <a:tailEnd/>
          </a:ln>
        </p:spPr>
        <p:txBody>
          <a:bodyPr/>
          <a:lstStyle/>
          <a:p>
            <a:fld id="{55D0F8BD-5B74-4983-AF7F-A4AEDC1FA04C}" type="slidenum">
              <a:rPr lang="en-US"/>
              <a:pPr/>
              <a:t>351</a:t>
            </a:fld>
            <a:endParaRPr lang="en-US"/>
          </a:p>
        </p:txBody>
      </p:sp>
      <p:sp>
        <p:nvSpPr>
          <p:cNvPr id="361475"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T6A05		</a:t>
            </a:r>
            <a:r>
              <a:rPr lang="en-US" sz="2800" smtClean="0">
                <a:latin typeface="Rockwell" pitchFamily="18" charset="0"/>
              </a:rPr>
              <a:t>What type of electrical component consists 		of two or more conductive surfaces 			separated by an insulator?</a:t>
            </a:r>
          </a:p>
        </p:txBody>
      </p:sp>
      <p:sp>
        <p:nvSpPr>
          <p:cNvPr id="1517571"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Potentiometer</a:t>
            </a:r>
          </a:p>
          <a:p>
            <a:pPr marL="995363" lvl="1" indent="-533400" eaLnBrk="1" hangingPunct="1">
              <a:buFontTx/>
              <a:buAutoNum type="alphaUcPeriod"/>
            </a:pPr>
            <a:r>
              <a:rPr lang="en-US" smtClean="0">
                <a:latin typeface="Rockwell" pitchFamily="18" charset="0"/>
              </a:rPr>
              <a:t>Oscillator</a:t>
            </a:r>
          </a:p>
          <a:p>
            <a:pPr marL="995363" lvl="1" indent="-533400" eaLnBrk="1" hangingPunct="1">
              <a:buFontTx/>
              <a:buAutoNum type="alphaUcPeriod"/>
            </a:pPr>
            <a:r>
              <a:rPr lang="en-US" smtClean="0">
                <a:latin typeface="Rockwell" pitchFamily="18" charset="0"/>
              </a:rPr>
              <a:t>Capacitor</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1757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1757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Number Placeholder 5"/>
          <p:cNvSpPr>
            <a:spLocks noGrp="1"/>
          </p:cNvSpPr>
          <p:nvPr>
            <p:ph type="sldNum" sz="quarter" idx="12"/>
          </p:nvPr>
        </p:nvSpPr>
        <p:spPr>
          <a:noFill/>
          <a:ln>
            <a:miter lim="800000"/>
            <a:headEnd/>
            <a:tailEnd/>
          </a:ln>
        </p:spPr>
        <p:txBody>
          <a:bodyPr/>
          <a:lstStyle/>
          <a:p>
            <a:fld id="{8A79FB87-F538-4BFD-B9A7-36C6C3438721}" type="slidenum">
              <a:rPr lang="en-US"/>
              <a:pPr/>
              <a:t>352</a:t>
            </a:fld>
            <a:endParaRPr lang="en-US"/>
          </a:p>
        </p:txBody>
      </p:sp>
      <p:sp>
        <p:nvSpPr>
          <p:cNvPr id="362499"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T6A06		</a:t>
            </a:r>
            <a:r>
              <a:rPr lang="en-US" sz="2800" smtClean="0">
                <a:latin typeface="Rockwell" pitchFamily="18" charset="0"/>
              </a:rPr>
              <a:t>What type of electrical component stores 		energy in a magnetic field?</a:t>
            </a:r>
            <a:endParaRPr lang="en-US" sz="3600" smtClean="0"/>
          </a:p>
        </p:txBody>
      </p:sp>
      <p:sp>
        <p:nvSpPr>
          <p:cNvPr id="1518595"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Capacitor</a:t>
            </a:r>
          </a:p>
          <a:p>
            <a:pPr marL="995363" lvl="1" indent="-533400" eaLnBrk="1" hangingPunct="1">
              <a:buFontTx/>
              <a:buAutoNum type="alphaUcPeriod"/>
            </a:pPr>
            <a:r>
              <a:rPr lang="en-US" smtClean="0">
                <a:latin typeface="Rockwell" pitchFamily="18" charset="0"/>
              </a:rPr>
              <a:t>Inductor</a:t>
            </a:r>
          </a:p>
          <a:p>
            <a:pPr marL="995363" lvl="1" indent="-533400" eaLnBrk="1" hangingPunct="1">
              <a:buFontTx/>
              <a:buAutoNum type="alphaUcPeriod"/>
            </a:pPr>
            <a:r>
              <a:rPr lang="en-US" smtClean="0">
                <a:latin typeface="Rockwell" pitchFamily="18" charset="0"/>
              </a:rPr>
              <a:t>Diode</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1859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1859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Number Placeholder 5"/>
          <p:cNvSpPr>
            <a:spLocks noGrp="1"/>
          </p:cNvSpPr>
          <p:nvPr>
            <p:ph type="sldNum" sz="quarter" idx="12"/>
          </p:nvPr>
        </p:nvSpPr>
        <p:spPr>
          <a:noFill/>
          <a:ln>
            <a:miter lim="800000"/>
            <a:headEnd/>
            <a:tailEnd/>
          </a:ln>
        </p:spPr>
        <p:txBody>
          <a:bodyPr/>
          <a:lstStyle/>
          <a:p>
            <a:fld id="{5EC16F15-E844-4C9F-8B5E-741A38A5B6B8}" type="slidenum">
              <a:rPr lang="en-US"/>
              <a:pPr/>
              <a:t>353</a:t>
            </a:fld>
            <a:endParaRPr lang="en-US"/>
          </a:p>
        </p:txBody>
      </p:sp>
      <p:sp>
        <p:nvSpPr>
          <p:cNvPr id="363523"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T6A07		</a:t>
            </a:r>
            <a:r>
              <a:rPr lang="en-US" sz="2800" smtClean="0">
                <a:latin typeface="Rockwell" pitchFamily="18" charset="0"/>
              </a:rPr>
              <a:t>What electrical component is usually 			composed of a coil of wire?</a:t>
            </a:r>
            <a:endParaRPr lang="en-US" sz="3600" smtClean="0"/>
          </a:p>
        </p:txBody>
      </p:sp>
      <p:sp>
        <p:nvSpPr>
          <p:cNvPr id="1519619"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Switch</a:t>
            </a:r>
          </a:p>
          <a:p>
            <a:pPr marL="995363" lvl="1" indent="-533400" eaLnBrk="1" hangingPunct="1">
              <a:buFontTx/>
              <a:buAutoNum type="alphaUcPeriod"/>
            </a:pPr>
            <a:r>
              <a:rPr lang="en-US" smtClean="0">
                <a:latin typeface="Rockwell" pitchFamily="18" charset="0"/>
              </a:rPr>
              <a:t>Capacitor</a:t>
            </a:r>
          </a:p>
          <a:p>
            <a:pPr marL="995363" lvl="1" indent="-533400" eaLnBrk="1" hangingPunct="1">
              <a:buFontTx/>
              <a:buAutoNum type="alphaUcPeriod"/>
            </a:pPr>
            <a:r>
              <a:rPr lang="en-US" smtClean="0">
                <a:latin typeface="Rockwell" pitchFamily="18" charset="0"/>
              </a:rPr>
              <a:t>Diode</a:t>
            </a:r>
          </a:p>
          <a:p>
            <a:pPr marL="995363" lvl="1" indent="-533400" eaLnBrk="1" hangingPunct="1">
              <a:buFontTx/>
              <a:buAutoNum type="alphaUcPeriod"/>
            </a:pPr>
            <a:r>
              <a:rPr lang="en-US" smtClean="0">
                <a:latin typeface="Rockwell" pitchFamily="18" charset="0"/>
              </a:rPr>
              <a:t>Inductor</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1961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1961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Number Placeholder 5"/>
          <p:cNvSpPr>
            <a:spLocks noGrp="1"/>
          </p:cNvSpPr>
          <p:nvPr>
            <p:ph type="sldNum" sz="quarter" idx="12"/>
          </p:nvPr>
        </p:nvSpPr>
        <p:spPr>
          <a:noFill/>
          <a:ln>
            <a:miter lim="800000"/>
            <a:headEnd/>
            <a:tailEnd/>
          </a:ln>
        </p:spPr>
        <p:txBody>
          <a:bodyPr/>
          <a:lstStyle/>
          <a:p>
            <a:fld id="{A4A47318-E830-438F-A3C9-F7F0EFDEB23F}" type="slidenum">
              <a:rPr lang="en-US"/>
              <a:pPr/>
              <a:t>354</a:t>
            </a:fld>
            <a:endParaRPr lang="en-US"/>
          </a:p>
        </p:txBody>
      </p:sp>
      <p:sp>
        <p:nvSpPr>
          <p:cNvPr id="364547"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T6A08		</a:t>
            </a:r>
            <a:r>
              <a:rPr lang="en-US" sz="2800" smtClean="0">
                <a:latin typeface="Rockwell" pitchFamily="18" charset="0"/>
              </a:rPr>
              <a:t>What electrical component is used to 			connect or disconnect electrical circuits?</a:t>
            </a:r>
          </a:p>
        </p:txBody>
      </p:sp>
      <p:sp>
        <p:nvSpPr>
          <p:cNvPr id="1520643"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Zener diode</a:t>
            </a:r>
          </a:p>
          <a:p>
            <a:pPr marL="995363" lvl="1" indent="-533400" eaLnBrk="1" hangingPunct="1">
              <a:buFontTx/>
              <a:buAutoNum type="alphaUcPeriod"/>
            </a:pPr>
            <a:r>
              <a:rPr lang="en-US" smtClean="0">
                <a:latin typeface="Rockwell" pitchFamily="18" charset="0"/>
              </a:rPr>
              <a:t>Switch</a:t>
            </a:r>
          </a:p>
          <a:p>
            <a:pPr marL="995363" lvl="1" indent="-533400" eaLnBrk="1" hangingPunct="1">
              <a:buFontTx/>
              <a:buAutoNum type="alphaUcPeriod"/>
            </a:pPr>
            <a:r>
              <a:rPr lang="en-US" smtClean="0">
                <a:latin typeface="Rockwell" pitchFamily="18" charset="0"/>
              </a:rPr>
              <a:t>Inductor</a:t>
            </a:r>
          </a:p>
          <a:p>
            <a:pPr marL="995363" lvl="1" indent="-533400" eaLnBrk="1" hangingPunct="1">
              <a:buFontTx/>
              <a:buAutoNum type="alphaUcPeriod"/>
            </a:pPr>
            <a:r>
              <a:rPr lang="en-US" smtClean="0">
                <a:latin typeface="Rockwell" pitchFamily="18" charset="0"/>
              </a:rPr>
              <a:t>Variable resistor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2064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2064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Number Placeholder 5"/>
          <p:cNvSpPr>
            <a:spLocks noGrp="1"/>
          </p:cNvSpPr>
          <p:nvPr>
            <p:ph type="sldNum" sz="quarter" idx="12"/>
          </p:nvPr>
        </p:nvSpPr>
        <p:spPr>
          <a:noFill/>
          <a:ln>
            <a:miter lim="800000"/>
            <a:headEnd/>
            <a:tailEnd/>
          </a:ln>
        </p:spPr>
        <p:txBody>
          <a:bodyPr/>
          <a:lstStyle/>
          <a:p>
            <a:fld id="{102A8746-ACF7-4EBC-B31F-06829FF445B6}" type="slidenum">
              <a:rPr lang="en-US"/>
              <a:pPr/>
              <a:t>355</a:t>
            </a:fld>
            <a:endParaRPr lang="en-US"/>
          </a:p>
        </p:txBody>
      </p:sp>
      <p:sp>
        <p:nvSpPr>
          <p:cNvPr id="365571" name="Rectangle 2"/>
          <p:cNvSpPr>
            <a:spLocks noGrp="1" noChangeArrowheads="1"/>
          </p:cNvSpPr>
          <p:nvPr>
            <p:ph type="title"/>
          </p:nvPr>
        </p:nvSpPr>
        <p:spPr>
          <a:xfrm>
            <a:off x="0" y="1123950"/>
            <a:ext cx="9144000" cy="385763"/>
          </a:xfrm>
        </p:spPr>
        <p:txBody>
          <a:bodyPr/>
          <a:lstStyle/>
          <a:p>
            <a:pPr eaLnBrk="1" hangingPunct="1">
              <a:tabLst>
                <a:tab pos="1376363" algn="l"/>
              </a:tabLst>
            </a:pPr>
            <a:r>
              <a:rPr lang="en-US" sz="3600" smtClean="0"/>
              <a:t>T6A09		</a:t>
            </a:r>
            <a:r>
              <a:rPr lang="en-US" sz="2800" smtClean="0">
                <a:latin typeface="Rockwell" pitchFamily="18" charset="0"/>
              </a:rPr>
              <a:t>What electrical component is used to 			protect other circuit components from 			current overloads?</a:t>
            </a:r>
            <a:r>
              <a:rPr lang="en-US" sz="3600" smtClean="0"/>
              <a:t>		</a:t>
            </a:r>
          </a:p>
        </p:txBody>
      </p:sp>
      <p:sp>
        <p:nvSpPr>
          <p:cNvPr id="1521667"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Fuse</a:t>
            </a:r>
          </a:p>
          <a:p>
            <a:pPr marL="995363" lvl="1" indent="-533400" eaLnBrk="1" hangingPunct="1">
              <a:buFontTx/>
              <a:buAutoNum type="alphaUcPeriod"/>
            </a:pPr>
            <a:r>
              <a:rPr lang="en-US" smtClean="0">
                <a:latin typeface="Rockwell" pitchFamily="18" charset="0"/>
              </a:rPr>
              <a:t>Capacitor</a:t>
            </a:r>
          </a:p>
          <a:p>
            <a:pPr marL="995363" lvl="1" indent="-533400" eaLnBrk="1" hangingPunct="1">
              <a:buFontTx/>
              <a:buAutoNum type="alphaUcPeriod"/>
            </a:pPr>
            <a:r>
              <a:rPr lang="en-US" smtClean="0">
                <a:latin typeface="Rockwell" pitchFamily="18" charset="0"/>
              </a:rPr>
              <a:t>Shield</a:t>
            </a:r>
          </a:p>
          <a:p>
            <a:pPr marL="995363" lvl="1" indent="-533400" eaLnBrk="1" hangingPunct="1">
              <a:buFontTx/>
              <a:buAutoNum type="alphaUcPeriod"/>
            </a:pPr>
            <a:r>
              <a:rPr lang="en-US" smtClean="0">
                <a:latin typeface="Rockwell" pitchFamily="18" charset="0"/>
              </a:rPr>
              <a:t>Inductor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2166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2166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Number Placeholder 5"/>
          <p:cNvSpPr>
            <a:spLocks noGrp="1"/>
          </p:cNvSpPr>
          <p:nvPr>
            <p:ph type="sldNum" sz="quarter" idx="12"/>
          </p:nvPr>
        </p:nvSpPr>
        <p:spPr>
          <a:noFill/>
          <a:ln>
            <a:miter lim="800000"/>
            <a:headEnd/>
            <a:tailEnd/>
          </a:ln>
        </p:spPr>
        <p:txBody>
          <a:bodyPr/>
          <a:lstStyle/>
          <a:p>
            <a:fld id="{1AED4999-D491-4646-842E-E5012CDF83ED}" type="slidenum">
              <a:rPr lang="en-US"/>
              <a:pPr/>
              <a:t>356</a:t>
            </a:fld>
            <a:endParaRPr lang="en-US"/>
          </a:p>
        </p:txBody>
      </p:sp>
      <p:sp>
        <p:nvSpPr>
          <p:cNvPr id="366595"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T6A10		</a:t>
            </a:r>
            <a:r>
              <a:rPr lang="en-US" sz="2800" smtClean="0">
                <a:latin typeface="Rockwell" pitchFamily="18" charset="0"/>
              </a:rPr>
              <a:t>What is the nominal voltage of a fully 			charged nickel-cadmium cell?</a:t>
            </a:r>
            <a:endParaRPr lang="en-US" sz="3600" smtClean="0"/>
          </a:p>
        </p:txBody>
      </p:sp>
      <p:sp>
        <p:nvSpPr>
          <p:cNvPr id="1522691"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1.0 volts</a:t>
            </a:r>
          </a:p>
          <a:p>
            <a:pPr marL="995363" lvl="1" indent="-533400" eaLnBrk="1" hangingPunct="1">
              <a:buFontTx/>
              <a:buAutoNum type="alphaUcPeriod"/>
            </a:pPr>
            <a:r>
              <a:rPr lang="en-US" smtClean="0">
                <a:latin typeface="Rockwell" pitchFamily="18" charset="0"/>
              </a:rPr>
              <a:t>1.2 volts</a:t>
            </a:r>
          </a:p>
          <a:p>
            <a:pPr marL="995363" lvl="1" indent="-533400" eaLnBrk="1" hangingPunct="1">
              <a:buFontTx/>
              <a:buAutoNum type="alphaUcPeriod"/>
            </a:pPr>
            <a:r>
              <a:rPr lang="en-US" smtClean="0">
                <a:latin typeface="Rockwell" pitchFamily="18" charset="0"/>
              </a:rPr>
              <a:t>1.5 volts</a:t>
            </a:r>
          </a:p>
          <a:p>
            <a:pPr marL="995363" lvl="1" indent="-533400" eaLnBrk="1" hangingPunct="1">
              <a:buFontTx/>
              <a:buAutoNum type="alphaUcPeriod"/>
            </a:pPr>
            <a:r>
              <a:rPr lang="en-US" smtClean="0">
                <a:latin typeface="Rockwell" pitchFamily="18" charset="0"/>
              </a:rPr>
              <a:t>2.2 volts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2269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2269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Number Placeholder 5"/>
          <p:cNvSpPr>
            <a:spLocks noGrp="1"/>
          </p:cNvSpPr>
          <p:nvPr>
            <p:ph type="sldNum" sz="quarter" idx="12"/>
          </p:nvPr>
        </p:nvSpPr>
        <p:spPr>
          <a:noFill/>
          <a:ln>
            <a:miter lim="800000"/>
            <a:headEnd/>
            <a:tailEnd/>
          </a:ln>
        </p:spPr>
        <p:txBody>
          <a:bodyPr/>
          <a:lstStyle/>
          <a:p>
            <a:fld id="{BEE3BBD0-CEFD-49C8-B4C2-A15FBC3D1D41}" type="slidenum">
              <a:rPr lang="en-US"/>
              <a:pPr/>
              <a:t>357</a:t>
            </a:fld>
            <a:endParaRPr lang="en-US"/>
          </a:p>
        </p:txBody>
      </p:sp>
      <p:sp>
        <p:nvSpPr>
          <p:cNvPr id="367619" name="Rectangle 2"/>
          <p:cNvSpPr>
            <a:spLocks noGrp="1" noChangeArrowheads="1"/>
          </p:cNvSpPr>
          <p:nvPr>
            <p:ph type="title"/>
          </p:nvPr>
        </p:nvSpPr>
        <p:spPr>
          <a:xfrm>
            <a:off x="0" y="1201738"/>
            <a:ext cx="9144000" cy="385762"/>
          </a:xfrm>
        </p:spPr>
        <p:txBody>
          <a:bodyPr/>
          <a:lstStyle/>
          <a:p>
            <a:pPr eaLnBrk="1" hangingPunct="1">
              <a:tabLst>
                <a:tab pos="1376363" algn="l"/>
              </a:tabLst>
            </a:pPr>
            <a:r>
              <a:rPr lang="en-US" sz="3600" smtClean="0"/>
              <a:t>T6A11		</a:t>
            </a:r>
            <a:r>
              <a:rPr lang="en-US" sz="2800" smtClean="0">
                <a:latin typeface="Rockwell" pitchFamily="18" charset="0"/>
              </a:rPr>
              <a:t>Which battery type is not rechargeable?</a:t>
            </a:r>
            <a:r>
              <a:rPr lang="en-US" smtClean="0"/>
              <a:t> </a:t>
            </a:r>
            <a:r>
              <a:rPr lang="en-US" sz="3600" smtClean="0"/>
              <a:t>		</a:t>
            </a:r>
          </a:p>
        </p:txBody>
      </p:sp>
      <p:sp>
        <p:nvSpPr>
          <p:cNvPr id="1523715" name="Rectangle 3"/>
          <p:cNvSpPr>
            <a:spLocks noGrp="1" noChangeArrowheads="1"/>
          </p:cNvSpPr>
          <p:nvPr>
            <p:ph type="body" idx="1"/>
          </p:nvPr>
        </p:nvSpPr>
        <p:spPr>
          <a:xfrm>
            <a:off x="769938" y="1970088"/>
            <a:ext cx="7772400" cy="3656012"/>
          </a:xfrm>
        </p:spPr>
        <p:txBody>
          <a:bodyPr/>
          <a:lstStyle/>
          <a:p>
            <a:pPr marL="609600" indent="-609600" eaLnBrk="1" hangingPunct="1">
              <a:buFontTx/>
              <a:buAutoNum type="alphaUcPeriod"/>
            </a:pPr>
            <a:r>
              <a:rPr lang="en-US" smtClean="0">
                <a:latin typeface="Rockwell" pitchFamily="18" charset="0"/>
              </a:rPr>
              <a:t>Nickel-cadmium</a:t>
            </a:r>
          </a:p>
          <a:p>
            <a:pPr marL="609600" indent="-609600" eaLnBrk="1" hangingPunct="1">
              <a:buFontTx/>
              <a:buAutoNum type="alphaUcPeriod"/>
            </a:pPr>
            <a:r>
              <a:rPr lang="en-US" smtClean="0">
                <a:latin typeface="Rockwell" pitchFamily="18" charset="0"/>
              </a:rPr>
              <a:t>Carbon-zinc</a:t>
            </a:r>
          </a:p>
          <a:p>
            <a:pPr marL="609600" indent="-609600" eaLnBrk="1" hangingPunct="1">
              <a:buFontTx/>
              <a:buAutoNum type="alphaUcPeriod"/>
            </a:pPr>
            <a:r>
              <a:rPr lang="en-US" smtClean="0">
                <a:latin typeface="Rockwell" pitchFamily="18" charset="0"/>
              </a:rPr>
              <a:t>Lead-acid</a:t>
            </a:r>
          </a:p>
          <a:p>
            <a:pPr marL="609600" indent="-609600" eaLnBrk="1" hangingPunct="1">
              <a:buFontTx/>
              <a:buAutoNum type="alphaUcPeriod"/>
            </a:pPr>
            <a:r>
              <a:rPr lang="en-US" smtClean="0">
                <a:latin typeface="Rockwell" pitchFamily="18" charset="0"/>
              </a:rPr>
              <a:t>Lithium-ion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2371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2371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Number Placeholder 5"/>
          <p:cNvSpPr>
            <a:spLocks noGrp="1"/>
          </p:cNvSpPr>
          <p:nvPr>
            <p:ph type="sldNum" sz="quarter" idx="12"/>
          </p:nvPr>
        </p:nvSpPr>
        <p:spPr>
          <a:noFill/>
          <a:ln>
            <a:miter lim="800000"/>
            <a:headEnd/>
            <a:tailEnd/>
          </a:ln>
        </p:spPr>
        <p:txBody>
          <a:bodyPr/>
          <a:lstStyle/>
          <a:p>
            <a:fld id="{B83161C3-9E25-4091-822F-5D56C791F544}" type="slidenum">
              <a:rPr lang="en-US"/>
              <a:pPr/>
              <a:t>358</a:t>
            </a:fld>
            <a:endParaRPr lang="en-US"/>
          </a:p>
        </p:txBody>
      </p:sp>
      <p:sp>
        <p:nvSpPr>
          <p:cNvPr id="368643" name="Rectangle 2"/>
          <p:cNvSpPr>
            <a:spLocks noGrp="1" noChangeArrowheads="1"/>
          </p:cNvSpPr>
          <p:nvPr>
            <p:ph type="title"/>
          </p:nvPr>
        </p:nvSpPr>
        <p:spPr>
          <a:xfrm>
            <a:off x="0" y="1047750"/>
            <a:ext cx="8912225" cy="385763"/>
          </a:xfrm>
        </p:spPr>
        <p:txBody>
          <a:bodyPr/>
          <a:lstStyle/>
          <a:p>
            <a:pPr eaLnBrk="1" hangingPunct="1">
              <a:tabLst>
                <a:tab pos="1376363" algn="l"/>
              </a:tabLst>
            </a:pPr>
            <a:r>
              <a:rPr lang="en-US" sz="3600" smtClean="0"/>
              <a:t>T6B01		</a:t>
            </a:r>
            <a:r>
              <a:rPr lang="en-US" sz="2800" smtClean="0">
                <a:latin typeface="Rockwell" pitchFamily="18" charset="0"/>
              </a:rPr>
              <a:t>What class of electronic components is 		capable of using a voltage or current 			signal to control current flow?</a:t>
            </a:r>
            <a:endParaRPr lang="en-US" sz="3600" smtClean="0"/>
          </a:p>
        </p:txBody>
      </p:sp>
      <p:sp>
        <p:nvSpPr>
          <p:cNvPr id="1524739" name="Rectangle 3"/>
          <p:cNvSpPr>
            <a:spLocks noGrp="1" noChangeArrowheads="1"/>
          </p:cNvSpPr>
          <p:nvPr>
            <p:ph type="body" idx="1"/>
          </p:nvPr>
        </p:nvSpPr>
        <p:spPr>
          <a:xfrm>
            <a:off x="769938" y="1970088"/>
            <a:ext cx="7772400" cy="3656012"/>
          </a:xfrm>
        </p:spPr>
        <p:txBody>
          <a:bodyPr/>
          <a:lstStyle/>
          <a:p>
            <a:pPr marL="1487488" lvl="2" indent="-457200" eaLnBrk="1" hangingPunct="1">
              <a:buFontTx/>
              <a:buAutoNum type="alphaUcPeriod"/>
            </a:pPr>
            <a:r>
              <a:rPr lang="en-US" smtClean="0">
                <a:latin typeface="Rockwell" pitchFamily="18" charset="0"/>
              </a:rPr>
              <a:t>Capacitors</a:t>
            </a:r>
          </a:p>
          <a:p>
            <a:pPr marL="1487488" lvl="2" indent="-457200" eaLnBrk="1" hangingPunct="1">
              <a:buFontTx/>
              <a:buAutoNum type="alphaUcPeriod"/>
            </a:pPr>
            <a:r>
              <a:rPr lang="en-US" smtClean="0">
                <a:latin typeface="Rockwell" pitchFamily="18" charset="0"/>
              </a:rPr>
              <a:t>Inductors</a:t>
            </a:r>
          </a:p>
          <a:p>
            <a:pPr marL="1487488" lvl="2" indent="-457200" eaLnBrk="1" hangingPunct="1">
              <a:buFontTx/>
              <a:buAutoNum type="alphaUcPeriod"/>
            </a:pPr>
            <a:r>
              <a:rPr lang="en-US" smtClean="0">
                <a:latin typeface="Rockwell" pitchFamily="18" charset="0"/>
              </a:rPr>
              <a:t>Resistors</a:t>
            </a:r>
          </a:p>
          <a:p>
            <a:pPr marL="1487488" lvl="2" indent="-457200" eaLnBrk="1" hangingPunct="1">
              <a:buFontTx/>
              <a:buAutoNum type="alphaUcPeriod"/>
            </a:pPr>
            <a:r>
              <a:rPr lang="en-US" smtClean="0">
                <a:latin typeface="Rockwell" pitchFamily="18" charset="0"/>
              </a:rPr>
              <a:t>Transistors</a:t>
            </a:r>
          </a:p>
          <a:p>
            <a:pPr marL="1487488" lvl="2" indent="-4572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2473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2473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Number Placeholder 5"/>
          <p:cNvSpPr>
            <a:spLocks noGrp="1"/>
          </p:cNvSpPr>
          <p:nvPr>
            <p:ph type="sldNum" sz="quarter" idx="12"/>
          </p:nvPr>
        </p:nvSpPr>
        <p:spPr>
          <a:noFill/>
          <a:ln>
            <a:miter lim="800000"/>
            <a:headEnd/>
            <a:tailEnd/>
          </a:ln>
        </p:spPr>
        <p:txBody>
          <a:bodyPr/>
          <a:lstStyle/>
          <a:p>
            <a:fld id="{C18411FE-41BC-46BE-A826-AB93E5E96216}" type="slidenum">
              <a:rPr lang="en-US"/>
              <a:pPr/>
              <a:t>359</a:t>
            </a:fld>
            <a:endParaRPr lang="en-US"/>
          </a:p>
        </p:txBody>
      </p:sp>
      <p:sp>
        <p:nvSpPr>
          <p:cNvPr id="369667"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T6B02		</a:t>
            </a:r>
            <a:r>
              <a:rPr lang="en-US" sz="2800" smtClean="0">
                <a:latin typeface="Rockwell" pitchFamily="18" charset="0"/>
              </a:rPr>
              <a:t>What electronic component allows current 		to flow in only one direction?</a:t>
            </a:r>
            <a:endParaRPr lang="en-US" sz="3600" smtClean="0"/>
          </a:p>
        </p:txBody>
      </p:sp>
      <p:sp>
        <p:nvSpPr>
          <p:cNvPr id="1525763"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Fuse</a:t>
            </a:r>
          </a:p>
          <a:p>
            <a:pPr marL="995363" lvl="1" indent="-533400" eaLnBrk="1" hangingPunct="1">
              <a:buFontTx/>
              <a:buAutoNum type="alphaUcPeriod"/>
            </a:pPr>
            <a:r>
              <a:rPr lang="en-US" smtClean="0">
                <a:latin typeface="Rockwell" pitchFamily="18" charset="0"/>
              </a:rPr>
              <a:t>Diode</a:t>
            </a:r>
          </a:p>
          <a:p>
            <a:pPr marL="995363" lvl="1" indent="-533400" eaLnBrk="1" hangingPunct="1">
              <a:buFontTx/>
              <a:buAutoNum type="alphaUcPeriod"/>
            </a:pPr>
            <a:r>
              <a:rPr lang="en-US" smtClean="0">
                <a:latin typeface="Rockwell" pitchFamily="18" charset="0"/>
              </a:rPr>
              <a:t>Driven element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2576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2576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a:ln>
            <a:miter lim="800000"/>
            <a:headEnd/>
            <a:tailEnd/>
          </a:ln>
        </p:spPr>
        <p:txBody>
          <a:bodyPr/>
          <a:lstStyle/>
          <a:p>
            <a:fld id="{38D0135B-40C5-4DED-9312-973C2915C0F8}" type="slidenum">
              <a:rPr lang="en-US"/>
              <a:pPr/>
              <a:t>36</a:t>
            </a:fld>
            <a:endParaRPr lang="en-US"/>
          </a:p>
        </p:txBody>
      </p:sp>
      <p:sp>
        <p:nvSpPr>
          <p:cNvPr id="38915" name="Rectangle 2"/>
          <p:cNvSpPr>
            <a:spLocks noGrp="1" noChangeArrowheads="1"/>
          </p:cNvSpPr>
          <p:nvPr>
            <p:ph type="title"/>
          </p:nvPr>
        </p:nvSpPr>
        <p:spPr>
          <a:xfrm>
            <a:off x="0" y="625475"/>
            <a:ext cx="9144000" cy="914400"/>
          </a:xfrm>
        </p:spPr>
        <p:txBody>
          <a:bodyPr/>
          <a:lstStyle/>
          <a:p>
            <a:pPr eaLnBrk="1" hangingPunct="1"/>
            <a:r>
              <a:rPr lang="en-US" sz="3600" smtClean="0"/>
              <a:t>T1A03  	</a:t>
            </a:r>
            <a:r>
              <a:rPr lang="en-US" sz="2800" smtClean="0">
                <a:latin typeface="Rockwell" pitchFamily="18" charset="0"/>
              </a:rPr>
              <a:t>Which part of the FCC rules contains 			the rules and regulations governing the 		Amateur Radio Service?</a:t>
            </a:r>
          </a:p>
        </p:txBody>
      </p:sp>
      <p:sp>
        <p:nvSpPr>
          <p:cNvPr id="616451" name="Rectangle 3"/>
          <p:cNvSpPr>
            <a:spLocks noGrp="1" noChangeArrowheads="1"/>
          </p:cNvSpPr>
          <p:nvPr>
            <p:ph type="body" idx="1"/>
          </p:nvPr>
        </p:nvSpPr>
        <p:spPr>
          <a:xfrm>
            <a:off x="1066800" y="2209800"/>
            <a:ext cx="7391400" cy="3733800"/>
          </a:xfrm>
        </p:spPr>
        <p:txBody>
          <a:bodyPr/>
          <a:lstStyle/>
          <a:p>
            <a:pPr marL="609600" indent="-609600" eaLnBrk="1" hangingPunct="1">
              <a:buFontTx/>
              <a:buAutoNum type="alphaUcPeriod"/>
            </a:pPr>
            <a:r>
              <a:rPr lang="en-US" sz="2800" smtClean="0">
                <a:latin typeface="Rockwell" pitchFamily="18" charset="0"/>
              </a:rPr>
              <a:t>Part 73</a:t>
            </a:r>
          </a:p>
          <a:p>
            <a:pPr marL="609600" indent="-609600" eaLnBrk="1" hangingPunct="1">
              <a:buFontTx/>
              <a:buAutoNum type="alphaUcPeriod"/>
            </a:pPr>
            <a:r>
              <a:rPr lang="en-US" sz="2800" smtClean="0">
                <a:latin typeface="Rockwell" pitchFamily="18" charset="0"/>
              </a:rPr>
              <a:t>Part 95</a:t>
            </a:r>
          </a:p>
          <a:p>
            <a:pPr marL="609600" indent="-609600" eaLnBrk="1" hangingPunct="1">
              <a:buFontTx/>
              <a:buAutoNum type="alphaUcPeriod"/>
            </a:pPr>
            <a:r>
              <a:rPr lang="en-US" sz="2800" smtClean="0">
                <a:latin typeface="Rockwell" pitchFamily="18" charset="0"/>
              </a:rPr>
              <a:t>Part 90</a:t>
            </a:r>
          </a:p>
          <a:p>
            <a:pPr marL="609600" indent="-609600" eaLnBrk="1" hangingPunct="1">
              <a:buFontTx/>
              <a:buAutoNum type="alphaUcPeriod"/>
            </a:pPr>
            <a:r>
              <a:rPr lang="en-US" sz="2800" smtClean="0">
                <a:latin typeface="Rockwell" pitchFamily="18" charset="0"/>
              </a:rPr>
              <a:t>Part 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1645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1645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Number Placeholder 5"/>
          <p:cNvSpPr>
            <a:spLocks noGrp="1"/>
          </p:cNvSpPr>
          <p:nvPr>
            <p:ph type="sldNum" sz="quarter" idx="12"/>
          </p:nvPr>
        </p:nvSpPr>
        <p:spPr>
          <a:noFill/>
          <a:ln>
            <a:miter lim="800000"/>
            <a:headEnd/>
            <a:tailEnd/>
          </a:ln>
        </p:spPr>
        <p:txBody>
          <a:bodyPr/>
          <a:lstStyle/>
          <a:p>
            <a:fld id="{800838E9-0537-4B98-A7B6-926A07ABFD3B}" type="slidenum">
              <a:rPr lang="en-US"/>
              <a:pPr/>
              <a:t>360</a:t>
            </a:fld>
            <a:endParaRPr lang="en-US"/>
          </a:p>
        </p:txBody>
      </p:sp>
      <p:sp>
        <p:nvSpPr>
          <p:cNvPr id="370691"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T6B03		</a:t>
            </a:r>
            <a:r>
              <a:rPr lang="en-US" sz="2800" smtClean="0">
                <a:latin typeface="Rockwell" pitchFamily="18" charset="0"/>
              </a:rPr>
              <a:t>Which of these components can be used as 		an electronic switch or amplifier?</a:t>
            </a:r>
            <a:endParaRPr lang="en-US" sz="3600" smtClean="0"/>
          </a:p>
        </p:txBody>
      </p:sp>
      <p:sp>
        <p:nvSpPr>
          <p:cNvPr id="1526787"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Oscillator</a:t>
            </a:r>
          </a:p>
          <a:p>
            <a:pPr marL="995363" lvl="1" indent="-533400" eaLnBrk="1" hangingPunct="1">
              <a:buFontTx/>
              <a:buAutoNum type="alphaUcPeriod"/>
            </a:pPr>
            <a:r>
              <a:rPr lang="en-US" smtClean="0">
                <a:latin typeface="Rockwell" pitchFamily="18" charset="0"/>
              </a:rPr>
              <a:t>Potentiometer</a:t>
            </a:r>
          </a:p>
          <a:p>
            <a:pPr marL="995363" lvl="1" indent="-533400" eaLnBrk="1" hangingPunct="1">
              <a:buFontTx/>
              <a:buAutoNum type="alphaUcPeriod"/>
            </a:pPr>
            <a:r>
              <a:rPr lang="en-US" smtClean="0">
                <a:latin typeface="Rockwell" pitchFamily="18" charset="0"/>
              </a:rPr>
              <a:t>Transistor</a:t>
            </a:r>
          </a:p>
          <a:p>
            <a:pPr marL="995363" lvl="1" indent="-533400" eaLnBrk="1" hangingPunct="1">
              <a:buFontTx/>
              <a:buAutoNum type="alphaUcPeriod"/>
            </a:pPr>
            <a:r>
              <a:rPr lang="en-US" smtClean="0">
                <a:latin typeface="Rockwell" pitchFamily="18" charset="0"/>
              </a:rPr>
              <a:t>Voltmeter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2678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2678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Number Placeholder 5"/>
          <p:cNvSpPr>
            <a:spLocks noGrp="1"/>
          </p:cNvSpPr>
          <p:nvPr>
            <p:ph type="sldNum" sz="quarter" idx="12"/>
          </p:nvPr>
        </p:nvSpPr>
        <p:spPr>
          <a:noFill/>
          <a:ln>
            <a:miter lim="800000"/>
            <a:headEnd/>
            <a:tailEnd/>
          </a:ln>
        </p:spPr>
        <p:txBody>
          <a:bodyPr/>
          <a:lstStyle/>
          <a:p>
            <a:fld id="{2E5B0DA3-6165-4D12-8D99-5F40E06D0966}" type="slidenum">
              <a:rPr lang="en-US"/>
              <a:pPr/>
              <a:t>361</a:t>
            </a:fld>
            <a:endParaRPr lang="en-US"/>
          </a:p>
        </p:txBody>
      </p:sp>
      <p:sp>
        <p:nvSpPr>
          <p:cNvPr id="371715"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T6B04		</a:t>
            </a:r>
            <a:r>
              <a:rPr lang="en-US" sz="2800" smtClean="0">
                <a:latin typeface="Rockwell" pitchFamily="18" charset="0"/>
              </a:rPr>
              <a:t>Which of these components is made of 			three layers of semiconductor material?</a:t>
            </a:r>
          </a:p>
        </p:txBody>
      </p:sp>
      <p:sp>
        <p:nvSpPr>
          <p:cNvPr id="1527811"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Alternator</a:t>
            </a:r>
          </a:p>
          <a:p>
            <a:pPr marL="995363" lvl="1" indent="-533400" eaLnBrk="1" hangingPunct="1">
              <a:buFontTx/>
              <a:buAutoNum type="alphaUcPeriod"/>
            </a:pPr>
            <a:r>
              <a:rPr lang="en-US" smtClean="0">
                <a:latin typeface="Rockwell" pitchFamily="18" charset="0"/>
              </a:rPr>
              <a:t>Bipolar junction transistor</a:t>
            </a:r>
          </a:p>
          <a:p>
            <a:pPr marL="995363" lvl="1" indent="-533400" eaLnBrk="1" hangingPunct="1">
              <a:buFontTx/>
              <a:buAutoNum type="alphaUcPeriod"/>
            </a:pPr>
            <a:r>
              <a:rPr lang="en-US" smtClean="0">
                <a:latin typeface="Rockwell" pitchFamily="18" charset="0"/>
              </a:rPr>
              <a:t>Triode</a:t>
            </a:r>
          </a:p>
          <a:p>
            <a:pPr marL="995363" lvl="1" indent="-533400" eaLnBrk="1" hangingPunct="1">
              <a:buFontTx/>
              <a:buAutoNum type="alphaUcPeriod"/>
            </a:pPr>
            <a:r>
              <a:rPr lang="en-US" smtClean="0">
                <a:latin typeface="Rockwell" pitchFamily="18" charset="0"/>
              </a:rPr>
              <a:t>Pentagrid converter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2781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2781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Number Placeholder 5"/>
          <p:cNvSpPr>
            <a:spLocks noGrp="1"/>
          </p:cNvSpPr>
          <p:nvPr>
            <p:ph type="sldNum" sz="quarter" idx="12"/>
          </p:nvPr>
        </p:nvSpPr>
        <p:spPr>
          <a:noFill/>
          <a:ln>
            <a:miter lim="800000"/>
            <a:headEnd/>
            <a:tailEnd/>
          </a:ln>
        </p:spPr>
        <p:txBody>
          <a:bodyPr/>
          <a:lstStyle/>
          <a:p>
            <a:fld id="{834B887E-8825-4615-BF25-A1EA5ADE6800}" type="slidenum">
              <a:rPr lang="en-US"/>
              <a:pPr/>
              <a:t>362</a:t>
            </a:fld>
            <a:endParaRPr lang="en-US"/>
          </a:p>
        </p:txBody>
      </p:sp>
      <p:sp>
        <p:nvSpPr>
          <p:cNvPr id="37273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T6B05		</a:t>
            </a:r>
            <a:r>
              <a:rPr lang="en-US" sz="2800" smtClean="0">
                <a:latin typeface="Rockwell" pitchFamily="18" charset="0"/>
              </a:rPr>
              <a:t>Which of the following electronic 				components can amplify signals?</a:t>
            </a:r>
            <a:endParaRPr lang="en-US" sz="3600" smtClean="0"/>
          </a:p>
        </p:txBody>
      </p:sp>
      <p:sp>
        <p:nvSpPr>
          <p:cNvPr id="1528835"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Transistor</a:t>
            </a:r>
          </a:p>
          <a:p>
            <a:pPr marL="995363" lvl="1" indent="-533400" eaLnBrk="1" hangingPunct="1">
              <a:buFontTx/>
              <a:buAutoNum type="alphaUcPeriod"/>
            </a:pPr>
            <a:r>
              <a:rPr lang="en-US" smtClean="0">
                <a:latin typeface="Rockwell" pitchFamily="18" charset="0"/>
              </a:rPr>
              <a:t>Variable resistor</a:t>
            </a:r>
          </a:p>
          <a:p>
            <a:pPr marL="995363" lvl="1" indent="-533400" eaLnBrk="1" hangingPunct="1">
              <a:buFontTx/>
              <a:buAutoNum type="alphaUcPeriod"/>
            </a:pPr>
            <a:r>
              <a:rPr lang="en-US" smtClean="0">
                <a:latin typeface="Rockwell" pitchFamily="18" charset="0"/>
              </a:rPr>
              <a:t>Electrolytic capacitor</a:t>
            </a:r>
          </a:p>
          <a:p>
            <a:pPr marL="995363" lvl="1" indent="-533400" eaLnBrk="1" hangingPunct="1">
              <a:buFontTx/>
              <a:buAutoNum type="alphaUcPeriod"/>
            </a:pPr>
            <a:r>
              <a:rPr lang="en-US" smtClean="0">
                <a:latin typeface="Rockwell" pitchFamily="18" charset="0"/>
              </a:rPr>
              <a:t>Multi-cell battery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2883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2883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Number Placeholder 5"/>
          <p:cNvSpPr>
            <a:spLocks noGrp="1"/>
          </p:cNvSpPr>
          <p:nvPr>
            <p:ph type="sldNum" sz="quarter" idx="12"/>
          </p:nvPr>
        </p:nvSpPr>
        <p:spPr>
          <a:noFill/>
          <a:ln>
            <a:miter lim="800000"/>
            <a:headEnd/>
            <a:tailEnd/>
          </a:ln>
        </p:spPr>
        <p:txBody>
          <a:bodyPr/>
          <a:lstStyle/>
          <a:p>
            <a:fld id="{1FFAB8A9-2BDB-4E84-8CF4-D4A2833F9A92}" type="slidenum">
              <a:rPr lang="en-US"/>
              <a:pPr/>
              <a:t>363</a:t>
            </a:fld>
            <a:endParaRPr lang="en-US"/>
          </a:p>
        </p:txBody>
      </p:sp>
      <p:sp>
        <p:nvSpPr>
          <p:cNvPr id="373763"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T6B06		</a:t>
            </a:r>
            <a:r>
              <a:rPr lang="en-US" sz="2800" smtClean="0">
                <a:latin typeface="Rockwell" pitchFamily="18" charset="0"/>
              </a:rPr>
              <a:t>How is a semiconductor diode’s cathode 		lead usually identified?</a:t>
            </a:r>
            <a:endParaRPr lang="en-US" sz="3600" smtClean="0"/>
          </a:p>
        </p:txBody>
      </p:sp>
      <p:sp>
        <p:nvSpPr>
          <p:cNvPr id="1529859"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With the word “cathode”</a:t>
            </a:r>
          </a:p>
          <a:p>
            <a:pPr marL="995363" lvl="1" indent="-533400" eaLnBrk="1" hangingPunct="1">
              <a:buFontTx/>
              <a:buAutoNum type="alphaUcPeriod"/>
            </a:pPr>
            <a:r>
              <a:rPr lang="en-US" smtClean="0">
                <a:latin typeface="Rockwell" pitchFamily="18" charset="0"/>
              </a:rPr>
              <a:t>With a stripe</a:t>
            </a:r>
          </a:p>
          <a:p>
            <a:pPr marL="995363" lvl="1" indent="-533400" eaLnBrk="1" hangingPunct="1">
              <a:buFontTx/>
              <a:buAutoNum type="alphaUcPeriod"/>
            </a:pPr>
            <a:r>
              <a:rPr lang="en-US" smtClean="0">
                <a:latin typeface="Rockwell" pitchFamily="18" charset="0"/>
              </a:rPr>
              <a:t>With the letter “C”</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2985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2985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Number Placeholder 5"/>
          <p:cNvSpPr>
            <a:spLocks noGrp="1"/>
          </p:cNvSpPr>
          <p:nvPr>
            <p:ph type="sldNum" sz="quarter" idx="12"/>
          </p:nvPr>
        </p:nvSpPr>
        <p:spPr>
          <a:noFill/>
          <a:ln>
            <a:miter lim="800000"/>
            <a:headEnd/>
            <a:tailEnd/>
          </a:ln>
        </p:spPr>
        <p:txBody>
          <a:bodyPr/>
          <a:lstStyle/>
          <a:p>
            <a:fld id="{FE9E6FCB-C821-4B38-9B7D-EFE77450A2AD}" type="slidenum">
              <a:rPr lang="en-US"/>
              <a:pPr/>
              <a:t>364</a:t>
            </a:fld>
            <a:endParaRPr lang="en-US"/>
          </a:p>
        </p:txBody>
      </p:sp>
      <p:sp>
        <p:nvSpPr>
          <p:cNvPr id="374787"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T6B07		</a:t>
            </a:r>
            <a:r>
              <a:rPr lang="en-US" sz="2800" smtClean="0">
                <a:latin typeface="Rockwell" pitchFamily="18" charset="0"/>
              </a:rPr>
              <a:t>What does the abbreviation "LED" stand 		for?</a:t>
            </a:r>
          </a:p>
        </p:txBody>
      </p:sp>
      <p:sp>
        <p:nvSpPr>
          <p:cNvPr id="1530883"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Low Emission Diode</a:t>
            </a:r>
          </a:p>
          <a:p>
            <a:pPr marL="995363" lvl="1" indent="-533400" eaLnBrk="1" hangingPunct="1">
              <a:buFontTx/>
              <a:buAutoNum type="alphaUcPeriod"/>
            </a:pPr>
            <a:r>
              <a:rPr lang="en-US" smtClean="0">
                <a:latin typeface="Rockwell" pitchFamily="18" charset="0"/>
              </a:rPr>
              <a:t>Light Emitting Diode</a:t>
            </a:r>
          </a:p>
          <a:p>
            <a:pPr marL="995363" lvl="1" indent="-533400" eaLnBrk="1" hangingPunct="1">
              <a:buFontTx/>
              <a:buAutoNum type="alphaUcPeriod"/>
            </a:pPr>
            <a:r>
              <a:rPr lang="en-US" smtClean="0">
                <a:latin typeface="Rockwell" pitchFamily="18" charset="0"/>
              </a:rPr>
              <a:t>Liquid Emission Detector</a:t>
            </a:r>
          </a:p>
          <a:p>
            <a:pPr marL="995363" lvl="1" indent="-533400" eaLnBrk="1" hangingPunct="1">
              <a:buFontTx/>
              <a:buAutoNum type="alphaUcPeriod"/>
            </a:pPr>
            <a:r>
              <a:rPr lang="en-US" smtClean="0">
                <a:latin typeface="Rockwell" pitchFamily="18" charset="0"/>
              </a:rPr>
              <a:t>Long Echo Delay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3088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3088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Number Placeholder 5"/>
          <p:cNvSpPr>
            <a:spLocks noGrp="1"/>
          </p:cNvSpPr>
          <p:nvPr>
            <p:ph type="sldNum" sz="quarter" idx="12"/>
          </p:nvPr>
        </p:nvSpPr>
        <p:spPr>
          <a:noFill/>
          <a:ln>
            <a:miter lim="800000"/>
            <a:headEnd/>
            <a:tailEnd/>
          </a:ln>
        </p:spPr>
        <p:txBody>
          <a:bodyPr/>
          <a:lstStyle/>
          <a:p>
            <a:fld id="{33F16563-42A1-4819-BD2A-467CE7FF654D}" type="slidenum">
              <a:rPr lang="en-US"/>
              <a:pPr/>
              <a:t>365</a:t>
            </a:fld>
            <a:endParaRPr lang="en-US"/>
          </a:p>
        </p:txBody>
      </p:sp>
      <p:sp>
        <p:nvSpPr>
          <p:cNvPr id="375811"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T6B08		</a:t>
            </a:r>
            <a:r>
              <a:rPr lang="en-US" sz="2800" smtClean="0">
                <a:latin typeface="Rockwell" pitchFamily="18" charset="0"/>
              </a:rPr>
              <a:t>What does the abbreviation "FET" stand 		for?</a:t>
            </a:r>
            <a:endParaRPr lang="en-US" sz="3600" smtClean="0"/>
          </a:p>
        </p:txBody>
      </p:sp>
      <p:sp>
        <p:nvSpPr>
          <p:cNvPr id="1531907"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Field Effect Transistor</a:t>
            </a:r>
          </a:p>
          <a:p>
            <a:pPr marL="995363" lvl="1" indent="-533400" eaLnBrk="1" hangingPunct="1">
              <a:buFontTx/>
              <a:buAutoNum type="alphaUcPeriod"/>
            </a:pPr>
            <a:r>
              <a:rPr lang="en-US" smtClean="0">
                <a:latin typeface="Rockwell" pitchFamily="18" charset="0"/>
              </a:rPr>
              <a:t>Fast Electron Transistor</a:t>
            </a:r>
          </a:p>
          <a:p>
            <a:pPr marL="995363" lvl="1" indent="-533400" eaLnBrk="1" hangingPunct="1">
              <a:buFontTx/>
              <a:buAutoNum type="alphaUcPeriod"/>
            </a:pPr>
            <a:r>
              <a:rPr lang="en-US" smtClean="0">
                <a:latin typeface="Rockwell" pitchFamily="18" charset="0"/>
              </a:rPr>
              <a:t>Free Electron Transition</a:t>
            </a:r>
          </a:p>
          <a:p>
            <a:pPr marL="995363" lvl="1" indent="-533400" eaLnBrk="1" hangingPunct="1">
              <a:buFontTx/>
              <a:buAutoNum type="alphaUcPeriod"/>
            </a:pPr>
            <a:r>
              <a:rPr lang="en-US" smtClean="0">
                <a:latin typeface="Rockwell" pitchFamily="18" charset="0"/>
              </a:rPr>
              <a:t>Field Emission Thickness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3190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3190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Number Placeholder 5"/>
          <p:cNvSpPr>
            <a:spLocks noGrp="1"/>
          </p:cNvSpPr>
          <p:nvPr>
            <p:ph type="sldNum" sz="quarter" idx="12"/>
          </p:nvPr>
        </p:nvSpPr>
        <p:spPr>
          <a:noFill/>
          <a:ln>
            <a:miter lim="800000"/>
            <a:headEnd/>
            <a:tailEnd/>
          </a:ln>
        </p:spPr>
        <p:txBody>
          <a:bodyPr/>
          <a:lstStyle/>
          <a:p>
            <a:fld id="{EB75AF87-6080-4383-A486-412256977B8D}" type="slidenum">
              <a:rPr lang="en-US"/>
              <a:pPr/>
              <a:t>366</a:t>
            </a:fld>
            <a:endParaRPr lang="en-US"/>
          </a:p>
        </p:txBody>
      </p:sp>
      <p:sp>
        <p:nvSpPr>
          <p:cNvPr id="376835"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T6B09		</a:t>
            </a:r>
            <a:r>
              <a:rPr lang="en-US" sz="2800" smtClean="0">
                <a:latin typeface="Rockwell" pitchFamily="18" charset="0"/>
              </a:rPr>
              <a:t>What are the names of the two electrodes 		of a diode?</a:t>
            </a:r>
          </a:p>
        </p:txBody>
      </p:sp>
      <p:sp>
        <p:nvSpPr>
          <p:cNvPr id="1532931"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Plus and minus</a:t>
            </a:r>
          </a:p>
          <a:p>
            <a:pPr marL="995363" lvl="1" indent="-533400" eaLnBrk="1" hangingPunct="1">
              <a:buFontTx/>
              <a:buAutoNum type="alphaUcPeriod"/>
            </a:pPr>
            <a:r>
              <a:rPr lang="en-US" smtClean="0">
                <a:latin typeface="Rockwell" pitchFamily="18" charset="0"/>
              </a:rPr>
              <a:t>Source and drain</a:t>
            </a:r>
          </a:p>
          <a:p>
            <a:pPr marL="995363" lvl="1" indent="-533400" eaLnBrk="1" hangingPunct="1">
              <a:buFontTx/>
              <a:buAutoNum type="alphaUcPeriod"/>
            </a:pPr>
            <a:r>
              <a:rPr lang="en-US" smtClean="0">
                <a:latin typeface="Rockwell" pitchFamily="18" charset="0"/>
              </a:rPr>
              <a:t>Anode and cathode</a:t>
            </a:r>
          </a:p>
          <a:p>
            <a:pPr marL="995363" lvl="1" indent="-533400" eaLnBrk="1" hangingPunct="1">
              <a:buFontTx/>
              <a:buAutoNum type="alphaUcPeriod"/>
            </a:pPr>
            <a:r>
              <a:rPr lang="en-US" smtClean="0">
                <a:latin typeface="Rockwell" pitchFamily="18" charset="0"/>
              </a:rPr>
              <a:t>Gate and base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3293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3293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p:cNvSpPr>
            <a:spLocks noGrp="1"/>
          </p:cNvSpPr>
          <p:nvPr>
            <p:ph type="sldNum" sz="quarter" idx="12"/>
          </p:nvPr>
        </p:nvSpPr>
        <p:spPr>
          <a:noFill/>
          <a:ln>
            <a:miter lim="800000"/>
            <a:headEnd/>
            <a:tailEnd/>
          </a:ln>
        </p:spPr>
        <p:txBody>
          <a:bodyPr/>
          <a:lstStyle/>
          <a:p>
            <a:fld id="{D9E5FE23-54D4-4DE0-8426-EB354852E182}" type="slidenum">
              <a:rPr lang="en-US"/>
              <a:pPr/>
              <a:t>367</a:t>
            </a:fld>
            <a:endParaRPr lang="en-US"/>
          </a:p>
        </p:txBody>
      </p:sp>
      <p:sp>
        <p:nvSpPr>
          <p:cNvPr id="37785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T6B10		</a:t>
            </a:r>
            <a:r>
              <a:rPr lang="en-US" sz="2800" smtClean="0">
                <a:latin typeface="Rockwell" pitchFamily="18" charset="0"/>
              </a:rPr>
              <a:t>Which semiconductor component has an 		emitter electrode?</a:t>
            </a:r>
            <a:endParaRPr lang="en-US" sz="3600" smtClean="0"/>
          </a:p>
        </p:txBody>
      </p:sp>
      <p:sp>
        <p:nvSpPr>
          <p:cNvPr id="1533955"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Bipolar transistor</a:t>
            </a:r>
          </a:p>
          <a:p>
            <a:pPr marL="995363" lvl="1" indent="-533400" eaLnBrk="1" hangingPunct="1">
              <a:buFontTx/>
              <a:buAutoNum type="alphaUcPeriod"/>
            </a:pPr>
            <a:r>
              <a:rPr lang="en-US" smtClean="0">
                <a:latin typeface="Rockwell" pitchFamily="18" charset="0"/>
              </a:rPr>
              <a:t>Field effect transistor</a:t>
            </a:r>
          </a:p>
          <a:p>
            <a:pPr marL="995363" lvl="1" indent="-533400" eaLnBrk="1" hangingPunct="1">
              <a:buFontTx/>
              <a:buAutoNum type="alphaUcPeriod"/>
            </a:pPr>
            <a:r>
              <a:rPr lang="en-US" smtClean="0">
                <a:latin typeface="Rockwell" pitchFamily="18" charset="0"/>
              </a:rPr>
              <a:t>Silicon diode</a:t>
            </a:r>
          </a:p>
          <a:p>
            <a:pPr marL="995363" lvl="1" indent="-533400" eaLnBrk="1" hangingPunct="1">
              <a:buFontTx/>
              <a:buAutoNum type="alphaUcPeriod"/>
            </a:pPr>
            <a:r>
              <a:rPr lang="en-US" smtClean="0">
                <a:latin typeface="Rockwell" pitchFamily="18" charset="0"/>
              </a:rPr>
              <a:t>Bridge rectifier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3395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3395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Number Placeholder 5"/>
          <p:cNvSpPr>
            <a:spLocks noGrp="1"/>
          </p:cNvSpPr>
          <p:nvPr>
            <p:ph type="sldNum" sz="quarter" idx="12"/>
          </p:nvPr>
        </p:nvSpPr>
        <p:spPr>
          <a:noFill/>
          <a:ln>
            <a:miter lim="800000"/>
            <a:headEnd/>
            <a:tailEnd/>
          </a:ln>
        </p:spPr>
        <p:txBody>
          <a:bodyPr/>
          <a:lstStyle/>
          <a:p>
            <a:fld id="{07C8A67E-1E62-477C-B0E0-8586AF542965}" type="slidenum">
              <a:rPr lang="en-US"/>
              <a:pPr/>
              <a:t>368</a:t>
            </a:fld>
            <a:endParaRPr lang="en-US"/>
          </a:p>
        </p:txBody>
      </p:sp>
      <p:sp>
        <p:nvSpPr>
          <p:cNvPr id="378883"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T6B11		</a:t>
            </a:r>
            <a:r>
              <a:rPr lang="en-US" sz="2800" smtClean="0">
                <a:latin typeface="Rockwell" pitchFamily="18" charset="0"/>
              </a:rPr>
              <a:t>Which semiconductor component has a 		gate electrode?</a:t>
            </a:r>
          </a:p>
        </p:txBody>
      </p:sp>
      <p:sp>
        <p:nvSpPr>
          <p:cNvPr id="1534979"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Bipolar transistor</a:t>
            </a:r>
          </a:p>
          <a:p>
            <a:pPr marL="995363" lvl="1" indent="-533400" eaLnBrk="1" hangingPunct="1">
              <a:buFontTx/>
              <a:buAutoNum type="alphaUcPeriod"/>
            </a:pPr>
            <a:r>
              <a:rPr lang="en-US" smtClean="0">
                <a:latin typeface="Rockwell" pitchFamily="18" charset="0"/>
              </a:rPr>
              <a:t>Field effect transistor</a:t>
            </a:r>
          </a:p>
          <a:p>
            <a:pPr marL="995363" lvl="1" indent="-533400" eaLnBrk="1" hangingPunct="1">
              <a:buFontTx/>
              <a:buAutoNum type="alphaUcPeriod"/>
            </a:pPr>
            <a:r>
              <a:rPr lang="en-US" smtClean="0">
                <a:latin typeface="Rockwell" pitchFamily="18" charset="0"/>
              </a:rPr>
              <a:t>Silicon diode</a:t>
            </a:r>
          </a:p>
          <a:p>
            <a:pPr marL="995363" lvl="1" indent="-533400" eaLnBrk="1" hangingPunct="1">
              <a:buFontTx/>
              <a:buAutoNum type="alphaUcPeriod"/>
            </a:pPr>
            <a:r>
              <a:rPr lang="en-US" smtClean="0">
                <a:latin typeface="Rockwell" pitchFamily="18" charset="0"/>
              </a:rPr>
              <a:t>Bridge rectifier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3497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3497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Number Placeholder 5"/>
          <p:cNvSpPr>
            <a:spLocks noGrp="1"/>
          </p:cNvSpPr>
          <p:nvPr>
            <p:ph type="sldNum" sz="quarter" idx="12"/>
          </p:nvPr>
        </p:nvSpPr>
        <p:spPr>
          <a:noFill/>
          <a:ln>
            <a:miter lim="800000"/>
            <a:headEnd/>
            <a:tailEnd/>
          </a:ln>
        </p:spPr>
        <p:txBody>
          <a:bodyPr/>
          <a:lstStyle/>
          <a:p>
            <a:fld id="{882977F5-2771-47C8-BA0C-6FC64236929B}" type="slidenum">
              <a:rPr lang="en-US"/>
              <a:pPr/>
              <a:t>369</a:t>
            </a:fld>
            <a:endParaRPr lang="en-US"/>
          </a:p>
        </p:txBody>
      </p:sp>
      <p:sp>
        <p:nvSpPr>
          <p:cNvPr id="379907"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T6B12		</a:t>
            </a:r>
            <a:r>
              <a:rPr lang="en-US" sz="2800" smtClean="0">
                <a:latin typeface="Rockwell" pitchFamily="18" charset="0"/>
              </a:rPr>
              <a:t>What is the term that describes a 				transistor's ability to amplify a signal?</a:t>
            </a:r>
            <a:endParaRPr lang="en-US" sz="3600" smtClean="0"/>
          </a:p>
        </p:txBody>
      </p:sp>
      <p:sp>
        <p:nvSpPr>
          <p:cNvPr id="1536003"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Gain</a:t>
            </a:r>
          </a:p>
          <a:p>
            <a:pPr marL="995363" lvl="1" indent="-533400" eaLnBrk="1" hangingPunct="1">
              <a:buFontTx/>
              <a:buAutoNum type="alphaUcPeriod"/>
            </a:pPr>
            <a:r>
              <a:rPr lang="en-US" smtClean="0">
                <a:latin typeface="Rockwell" pitchFamily="18" charset="0"/>
              </a:rPr>
              <a:t>Forward resistance</a:t>
            </a:r>
          </a:p>
          <a:p>
            <a:pPr marL="995363" lvl="1" indent="-533400" eaLnBrk="1" hangingPunct="1">
              <a:buFontTx/>
              <a:buAutoNum type="alphaUcPeriod"/>
            </a:pPr>
            <a:r>
              <a:rPr lang="en-US" smtClean="0">
                <a:latin typeface="Rockwell" pitchFamily="18" charset="0"/>
              </a:rPr>
              <a:t>Forward voltage drop</a:t>
            </a:r>
          </a:p>
          <a:p>
            <a:pPr marL="995363" lvl="1" indent="-533400" eaLnBrk="1" hangingPunct="1">
              <a:buFontTx/>
              <a:buAutoNum type="alphaUcPeriod"/>
            </a:pPr>
            <a:r>
              <a:rPr lang="en-US" smtClean="0">
                <a:latin typeface="Rockwell" pitchFamily="18" charset="0"/>
              </a:rPr>
              <a:t>On resistance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3600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3600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a:ln>
            <a:miter lim="800000"/>
            <a:headEnd/>
            <a:tailEnd/>
          </a:ln>
        </p:spPr>
        <p:txBody>
          <a:bodyPr/>
          <a:lstStyle/>
          <a:p>
            <a:fld id="{48AFB04B-4594-4B19-BCC0-DE30BE9268D2}" type="slidenum">
              <a:rPr lang="en-US"/>
              <a:pPr/>
              <a:t>37</a:t>
            </a:fld>
            <a:endParaRPr lang="en-US"/>
          </a:p>
        </p:txBody>
      </p:sp>
      <p:sp>
        <p:nvSpPr>
          <p:cNvPr id="39939" name="Rectangle 2"/>
          <p:cNvSpPr>
            <a:spLocks noGrp="1" noChangeArrowheads="1"/>
          </p:cNvSpPr>
          <p:nvPr>
            <p:ph type="title"/>
          </p:nvPr>
        </p:nvSpPr>
        <p:spPr/>
        <p:txBody>
          <a:bodyPr/>
          <a:lstStyle/>
          <a:p>
            <a:pPr eaLnBrk="1" hangingPunct="1"/>
            <a:r>
              <a:rPr lang="en-US" sz="3600" smtClean="0"/>
              <a:t>T1A04</a:t>
            </a:r>
            <a:r>
              <a:rPr lang="en-US" smtClean="0"/>
              <a:t> 	</a:t>
            </a:r>
            <a:r>
              <a:rPr lang="en-US" sz="2800" smtClean="0">
                <a:latin typeface="Rockwell" pitchFamily="18" charset="0"/>
              </a:rPr>
              <a:t>Which of the following meets the FCC 			definition of harmful interference?</a:t>
            </a:r>
          </a:p>
        </p:txBody>
      </p:sp>
      <p:sp>
        <p:nvSpPr>
          <p:cNvPr id="617475" name="Rectangle 3"/>
          <p:cNvSpPr>
            <a:spLocks noGrp="1" noChangeArrowheads="1"/>
          </p:cNvSpPr>
          <p:nvPr>
            <p:ph type="body" idx="1"/>
          </p:nvPr>
        </p:nvSpPr>
        <p:spPr>
          <a:xfrm>
            <a:off x="0" y="1662113"/>
            <a:ext cx="9144000" cy="3878262"/>
          </a:xfrm>
        </p:spPr>
        <p:txBody>
          <a:bodyPr/>
          <a:lstStyle/>
          <a:p>
            <a:pPr marL="609600" indent="-609600" eaLnBrk="1" hangingPunct="1">
              <a:buFontTx/>
              <a:buAutoNum type="alphaUcPeriod"/>
            </a:pPr>
            <a:r>
              <a:rPr lang="en-US" sz="2400" smtClean="0">
                <a:latin typeface="Rockwell" pitchFamily="18" charset="0"/>
              </a:rPr>
              <a:t>Radio transmissions that annoy users of a repeater</a:t>
            </a:r>
          </a:p>
          <a:p>
            <a:pPr marL="609600" indent="-609600" eaLnBrk="1" hangingPunct="1">
              <a:buFontTx/>
              <a:buAutoNum type="alphaUcPeriod"/>
            </a:pPr>
            <a:endParaRPr lang="en-US" sz="1000" smtClean="0">
              <a:latin typeface="Rockwell" pitchFamily="18" charset="0"/>
            </a:endParaRPr>
          </a:p>
          <a:p>
            <a:pPr marL="609600" indent="-609600" eaLnBrk="1" hangingPunct="1">
              <a:buFontTx/>
              <a:buAutoNum type="alphaUcPeriod"/>
            </a:pPr>
            <a:r>
              <a:rPr lang="en-US" sz="2400" smtClean="0">
                <a:latin typeface="Rockwell" pitchFamily="18" charset="0"/>
              </a:rPr>
              <a:t>Unwanted radio transmissions that cause costly harm to radio station apparatus</a:t>
            </a:r>
          </a:p>
          <a:p>
            <a:pPr marL="609600" indent="-609600" eaLnBrk="1" hangingPunct="1">
              <a:buFontTx/>
              <a:buAutoNum type="alphaUcPeriod"/>
            </a:pPr>
            <a:endParaRPr lang="en-US" sz="1000" smtClean="0">
              <a:latin typeface="Rockwell" pitchFamily="18" charset="0"/>
            </a:endParaRPr>
          </a:p>
          <a:p>
            <a:pPr marL="609600" indent="-609600" eaLnBrk="1" hangingPunct="1">
              <a:buFontTx/>
              <a:buAutoNum type="alphaUcPeriod"/>
            </a:pPr>
            <a:r>
              <a:rPr lang="en-US" sz="2400" smtClean="0">
                <a:latin typeface="Rockwell" pitchFamily="18" charset="0"/>
              </a:rPr>
              <a:t>That which seriously degrades, obstructs, or repeatedly interrupts a radio communication service operating in accordance with the Radio Regulations</a:t>
            </a:r>
          </a:p>
          <a:p>
            <a:pPr marL="609600" indent="-609600" eaLnBrk="1" hangingPunct="1">
              <a:buFontTx/>
              <a:buAutoNum type="alphaUcPeriod"/>
            </a:pPr>
            <a:endParaRPr lang="en-US" sz="1000" smtClean="0">
              <a:latin typeface="Rockwell" pitchFamily="18" charset="0"/>
            </a:endParaRPr>
          </a:p>
          <a:p>
            <a:pPr marL="609600" indent="-609600" eaLnBrk="1" hangingPunct="1">
              <a:buFontTx/>
              <a:buAutoNum type="alphaUcPeriod"/>
            </a:pPr>
            <a:r>
              <a:rPr lang="en-US" sz="2400" smtClean="0">
                <a:latin typeface="Rockwell" pitchFamily="18" charset="0"/>
              </a:rPr>
              <a:t>Static from lightning storms</a:t>
            </a:r>
            <a:endParaRPr lang="en-US" sz="2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17475">
                                            <p:txEl>
                                              <p:pRg st="4" end="4"/>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17475">
                                            <p:txEl>
                                              <p:pRg st="4" end="4"/>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Number Placeholder 5"/>
          <p:cNvSpPr>
            <a:spLocks noGrp="1"/>
          </p:cNvSpPr>
          <p:nvPr>
            <p:ph type="sldNum" sz="quarter" idx="12"/>
          </p:nvPr>
        </p:nvSpPr>
        <p:spPr>
          <a:noFill/>
          <a:ln>
            <a:miter lim="800000"/>
            <a:headEnd/>
            <a:tailEnd/>
          </a:ln>
        </p:spPr>
        <p:txBody>
          <a:bodyPr/>
          <a:lstStyle/>
          <a:p>
            <a:fld id="{5B2D686D-53C0-4500-8291-15034A1146E6}" type="slidenum">
              <a:rPr lang="en-US"/>
              <a:pPr/>
              <a:t>370</a:t>
            </a:fld>
            <a:endParaRPr lang="en-US"/>
          </a:p>
        </p:txBody>
      </p:sp>
      <p:sp>
        <p:nvSpPr>
          <p:cNvPr id="380931"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T6C01		</a:t>
            </a:r>
            <a:r>
              <a:rPr lang="en-US" sz="2800" smtClean="0">
                <a:latin typeface="Rockwell" pitchFamily="18" charset="0"/>
              </a:rPr>
              <a:t>What is the name for standardized 			representations of components in an 			electrical wiring diagram?</a:t>
            </a:r>
          </a:p>
        </p:txBody>
      </p:sp>
      <p:sp>
        <p:nvSpPr>
          <p:cNvPr id="1537027"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Electrical depictions</a:t>
            </a:r>
          </a:p>
          <a:p>
            <a:pPr marL="995363" lvl="1" indent="-533400" eaLnBrk="1" hangingPunct="1">
              <a:buFontTx/>
              <a:buAutoNum type="alphaUcPeriod"/>
            </a:pPr>
            <a:r>
              <a:rPr lang="en-US" smtClean="0">
                <a:latin typeface="Rockwell" pitchFamily="18" charset="0"/>
              </a:rPr>
              <a:t>Grey sketch</a:t>
            </a:r>
          </a:p>
          <a:p>
            <a:pPr marL="995363" lvl="1" indent="-533400" eaLnBrk="1" hangingPunct="1">
              <a:buFontTx/>
              <a:buAutoNum type="alphaUcPeriod"/>
            </a:pPr>
            <a:r>
              <a:rPr lang="en-US" smtClean="0">
                <a:latin typeface="Rockwell" pitchFamily="18" charset="0"/>
              </a:rPr>
              <a:t>Schematic symbols</a:t>
            </a:r>
          </a:p>
          <a:p>
            <a:pPr marL="995363" lvl="1" indent="-533400" eaLnBrk="1" hangingPunct="1">
              <a:buFontTx/>
              <a:buAutoNum type="alphaUcPeriod"/>
            </a:pPr>
            <a:r>
              <a:rPr lang="en-US" smtClean="0">
                <a:latin typeface="Rockwell" pitchFamily="18" charset="0"/>
              </a:rPr>
              <a:t>Component callouts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3702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3702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Number Placeholder 5"/>
          <p:cNvSpPr>
            <a:spLocks noGrp="1"/>
          </p:cNvSpPr>
          <p:nvPr>
            <p:ph type="sldNum" sz="quarter" idx="12"/>
          </p:nvPr>
        </p:nvSpPr>
        <p:spPr>
          <a:noFill/>
          <a:ln>
            <a:miter lim="800000"/>
            <a:headEnd/>
            <a:tailEnd/>
          </a:ln>
        </p:spPr>
        <p:txBody>
          <a:bodyPr/>
          <a:lstStyle/>
          <a:p>
            <a:fld id="{C212BD49-EB79-4B9C-A5AD-60C9AA87370E}" type="slidenum">
              <a:rPr lang="en-US"/>
              <a:pPr/>
              <a:t>371</a:t>
            </a:fld>
            <a:endParaRPr lang="en-US"/>
          </a:p>
        </p:txBody>
      </p:sp>
      <p:sp>
        <p:nvSpPr>
          <p:cNvPr id="381955"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T6C02		</a:t>
            </a:r>
            <a:r>
              <a:rPr lang="en-US" sz="2800" smtClean="0">
                <a:latin typeface="Rockwell" pitchFamily="18" charset="0"/>
              </a:rPr>
              <a:t>What is component 1 in figure T1?		</a:t>
            </a:r>
          </a:p>
        </p:txBody>
      </p:sp>
      <p:sp>
        <p:nvSpPr>
          <p:cNvPr id="1817603"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Transistor</a:t>
            </a:r>
          </a:p>
          <a:p>
            <a:pPr marL="995363" lvl="1" indent="-533400" eaLnBrk="1" hangingPunct="1">
              <a:buFontTx/>
              <a:buAutoNum type="alphaUcPeriod"/>
            </a:pPr>
            <a:r>
              <a:rPr lang="en-US" smtClean="0">
                <a:latin typeface="Rockwell" pitchFamily="18" charset="0"/>
              </a:rPr>
              <a:t>Battery</a:t>
            </a:r>
          </a:p>
          <a:p>
            <a:pPr marL="995363" lvl="1" indent="-533400" eaLnBrk="1" hangingPunct="1">
              <a:buFontTx/>
              <a:buAutoNum type="alphaUcPeriod"/>
            </a:pPr>
            <a:r>
              <a:rPr lang="en-US" smtClean="0">
                <a:latin typeface="Rockwell" pitchFamily="18" charset="0"/>
              </a:rPr>
              <a:t>connector</a:t>
            </a:r>
          </a:p>
        </p:txBody>
      </p:sp>
      <p:pic>
        <p:nvPicPr>
          <p:cNvPr id="381957" name="Picture 4" descr="2010FigureT1"/>
          <p:cNvPicPr>
            <a:picLocks noChangeAspect="1" noChangeArrowheads="1"/>
          </p:cNvPicPr>
          <p:nvPr/>
        </p:nvPicPr>
        <p:blipFill>
          <a:blip r:embed="rId2" cstate="print"/>
          <a:srcRect/>
          <a:stretch>
            <a:fillRect/>
          </a:stretch>
        </p:blipFill>
        <p:spPr bwMode="auto">
          <a:xfrm>
            <a:off x="4572000" y="1816100"/>
            <a:ext cx="4283075" cy="3089275"/>
          </a:xfrm>
          <a:prstGeom prst="rect">
            <a:avLst/>
          </a:prstGeom>
          <a:noFill/>
          <a:ln w="9525">
            <a:noFill/>
            <a:miter lim="800000"/>
            <a:headEnd/>
            <a:tailEnd/>
          </a:ln>
        </p:spPr>
      </p:pic>
      <p:sp>
        <p:nvSpPr>
          <p:cNvPr id="1817605" name="Line 5"/>
          <p:cNvSpPr>
            <a:spLocks noChangeShapeType="1"/>
          </p:cNvSpPr>
          <p:nvPr/>
        </p:nvSpPr>
        <p:spPr bwMode="auto">
          <a:xfrm>
            <a:off x="3227388" y="2276475"/>
            <a:ext cx="2343150" cy="768350"/>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1760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17603">
                                            <p:txEl>
                                              <p:pRg st="0" end="0"/>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817605"/>
                                        </p:tgtEl>
                                        <p:attrNameLst>
                                          <p:attrName>style.visibility</p:attrName>
                                        </p:attrNameLst>
                                      </p:cBhvr>
                                      <p:to>
                                        <p:strVal val="visible"/>
                                      </p:to>
                                    </p:set>
                                    <p:animEffect transition="in" filter="wipe(up)">
                                      <p:cBhvr>
                                        <p:cTn id="12" dur="500"/>
                                        <p:tgtEl>
                                          <p:spTgt spid="1817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7605" grpId="0" animBg="1"/>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Number Placeholder 5"/>
          <p:cNvSpPr>
            <a:spLocks noGrp="1"/>
          </p:cNvSpPr>
          <p:nvPr>
            <p:ph type="sldNum" sz="quarter" idx="12"/>
          </p:nvPr>
        </p:nvSpPr>
        <p:spPr>
          <a:noFill/>
          <a:ln>
            <a:miter lim="800000"/>
            <a:headEnd/>
            <a:tailEnd/>
          </a:ln>
        </p:spPr>
        <p:txBody>
          <a:bodyPr/>
          <a:lstStyle/>
          <a:p>
            <a:fld id="{61C4693E-9FC7-49FF-B311-2656DF3A23D2}" type="slidenum">
              <a:rPr lang="en-US"/>
              <a:pPr/>
              <a:t>372</a:t>
            </a:fld>
            <a:endParaRPr lang="en-US"/>
          </a:p>
        </p:txBody>
      </p:sp>
      <p:sp>
        <p:nvSpPr>
          <p:cNvPr id="382979"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T6C03		</a:t>
            </a:r>
            <a:r>
              <a:rPr lang="en-US" sz="2800" smtClean="0">
                <a:latin typeface="Rockwell" pitchFamily="18" charset="0"/>
              </a:rPr>
              <a:t>What is component 2 in figure T1?		</a:t>
            </a:r>
          </a:p>
        </p:txBody>
      </p:sp>
      <p:sp>
        <p:nvSpPr>
          <p:cNvPr id="1818627"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Transistor</a:t>
            </a:r>
          </a:p>
          <a:p>
            <a:pPr marL="995363" lvl="1" indent="-533400" eaLnBrk="1" hangingPunct="1">
              <a:buFontTx/>
              <a:buAutoNum type="alphaUcPeriod"/>
            </a:pPr>
            <a:r>
              <a:rPr lang="en-US" smtClean="0">
                <a:latin typeface="Rockwell" pitchFamily="18" charset="0"/>
              </a:rPr>
              <a:t>Indicator lamp</a:t>
            </a:r>
          </a:p>
          <a:p>
            <a:pPr marL="995363" lvl="1" indent="-533400" eaLnBrk="1" hangingPunct="1">
              <a:buFontTx/>
              <a:buAutoNum type="alphaUcPeriod"/>
            </a:pPr>
            <a:r>
              <a:rPr lang="en-US" smtClean="0">
                <a:latin typeface="Rockwell" pitchFamily="18" charset="0"/>
              </a:rPr>
              <a:t>Connector</a:t>
            </a:r>
          </a:p>
          <a:p>
            <a:pPr marL="995363" lvl="1" indent="-533400" eaLnBrk="1" hangingPunct="1">
              <a:buFontTx/>
              <a:buAutoNum type="alphaUcPeriod"/>
            </a:pPr>
            <a:endParaRPr lang="en-US" smtClean="0">
              <a:latin typeface="Rockwell" pitchFamily="18" charset="0"/>
            </a:endParaRPr>
          </a:p>
        </p:txBody>
      </p:sp>
      <p:pic>
        <p:nvPicPr>
          <p:cNvPr id="382981" name="Picture 4" descr="2010FigureT1"/>
          <p:cNvPicPr>
            <a:picLocks noChangeAspect="1" noChangeArrowheads="1"/>
          </p:cNvPicPr>
          <p:nvPr/>
        </p:nvPicPr>
        <p:blipFill>
          <a:blip r:embed="rId2" cstate="print"/>
          <a:srcRect/>
          <a:stretch>
            <a:fillRect/>
          </a:stretch>
        </p:blipFill>
        <p:spPr bwMode="auto">
          <a:xfrm>
            <a:off x="4572000" y="1816100"/>
            <a:ext cx="4283075" cy="3089275"/>
          </a:xfrm>
          <a:prstGeom prst="rect">
            <a:avLst/>
          </a:prstGeom>
          <a:noFill/>
          <a:ln w="9525">
            <a:noFill/>
            <a:miter lim="800000"/>
            <a:headEnd/>
            <a:tailEnd/>
          </a:ln>
        </p:spPr>
      </p:pic>
      <p:sp>
        <p:nvSpPr>
          <p:cNvPr id="1818629" name="Line 5"/>
          <p:cNvSpPr>
            <a:spLocks noChangeShapeType="1"/>
          </p:cNvSpPr>
          <p:nvPr/>
        </p:nvSpPr>
        <p:spPr bwMode="auto">
          <a:xfrm>
            <a:off x="3573463" y="2814638"/>
            <a:ext cx="2879725" cy="344487"/>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1862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18627">
                                            <p:txEl>
                                              <p:pRg st="1" end="1"/>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818629"/>
                                        </p:tgtEl>
                                        <p:attrNameLst>
                                          <p:attrName>style.visibility</p:attrName>
                                        </p:attrNameLst>
                                      </p:cBhvr>
                                      <p:to>
                                        <p:strVal val="visible"/>
                                      </p:to>
                                    </p:set>
                                    <p:animEffect transition="in" filter="wipe(up)">
                                      <p:cBhvr>
                                        <p:cTn id="12" dur="500"/>
                                        <p:tgtEl>
                                          <p:spTgt spid="1818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8629"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Number Placeholder 5"/>
          <p:cNvSpPr>
            <a:spLocks noGrp="1"/>
          </p:cNvSpPr>
          <p:nvPr>
            <p:ph type="sldNum" sz="quarter" idx="12"/>
          </p:nvPr>
        </p:nvSpPr>
        <p:spPr>
          <a:noFill/>
          <a:ln>
            <a:miter lim="800000"/>
            <a:headEnd/>
            <a:tailEnd/>
          </a:ln>
        </p:spPr>
        <p:txBody>
          <a:bodyPr/>
          <a:lstStyle/>
          <a:p>
            <a:fld id="{7AEB10A7-228B-4172-8A34-F2AF548D6FEC}" type="slidenum">
              <a:rPr lang="en-US"/>
              <a:pPr/>
              <a:t>373</a:t>
            </a:fld>
            <a:endParaRPr lang="en-US"/>
          </a:p>
        </p:txBody>
      </p:sp>
      <p:sp>
        <p:nvSpPr>
          <p:cNvPr id="384003"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T6C04		</a:t>
            </a:r>
            <a:r>
              <a:rPr lang="en-US" sz="2800" smtClean="0">
                <a:latin typeface="Rockwell" pitchFamily="18" charset="0"/>
              </a:rPr>
              <a:t>What is component 3 in figure T1?</a:t>
            </a:r>
            <a:r>
              <a:rPr lang="en-US" sz="3600" smtClean="0"/>
              <a:t>		</a:t>
            </a:r>
          </a:p>
        </p:txBody>
      </p:sp>
      <p:sp>
        <p:nvSpPr>
          <p:cNvPr id="1819651"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Transistor</a:t>
            </a:r>
          </a:p>
          <a:p>
            <a:pPr marL="995363" lvl="1" indent="-533400" eaLnBrk="1" hangingPunct="1">
              <a:buFontTx/>
              <a:buAutoNum type="alphaUcPeriod"/>
            </a:pPr>
            <a:r>
              <a:rPr lang="en-US" smtClean="0">
                <a:latin typeface="Rockwell" pitchFamily="18" charset="0"/>
              </a:rPr>
              <a:t>Lamp</a:t>
            </a:r>
          </a:p>
          <a:p>
            <a:pPr marL="995363" lvl="1" indent="-533400" eaLnBrk="1" hangingPunct="1">
              <a:buFontTx/>
              <a:buAutoNum type="alphaUcPeriod"/>
            </a:pPr>
            <a:r>
              <a:rPr lang="en-US" smtClean="0">
                <a:latin typeface="Rockwell" pitchFamily="18" charset="0"/>
              </a:rPr>
              <a:t>Ground symbol</a:t>
            </a:r>
          </a:p>
        </p:txBody>
      </p:sp>
      <p:pic>
        <p:nvPicPr>
          <p:cNvPr id="384005" name="Picture 4" descr="2010FigureT1"/>
          <p:cNvPicPr>
            <a:picLocks noChangeAspect="1" noChangeArrowheads="1"/>
          </p:cNvPicPr>
          <p:nvPr/>
        </p:nvPicPr>
        <p:blipFill>
          <a:blip r:embed="rId2" cstate="print"/>
          <a:srcRect/>
          <a:stretch>
            <a:fillRect/>
          </a:stretch>
        </p:blipFill>
        <p:spPr bwMode="auto">
          <a:xfrm>
            <a:off x="4572000" y="1816100"/>
            <a:ext cx="4283075" cy="3089275"/>
          </a:xfrm>
          <a:prstGeom prst="rect">
            <a:avLst/>
          </a:prstGeom>
          <a:noFill/>
          <a:ln w="9525">
            <a:noFill/>
            <a:miter lim="800000"/>
            <a:headEnd/>
            <a:tailEnd/>
          </a:ln>
        </p:spPr>
      </p:pic>
      <p:sp>
        <p:nvSpPr>
          <p:cNvPr id="1819653" name="Line 5"/>
          <p:cNvSpPr>
            <a:spLocks noChangeShapeType="1"/>
          </p:cNvSpPr>
          <p:nvPr/>
        </p:nvSpPr>
        <p:spPr bwMode="auto">
          <a:xfrm flipV="1">
            <a:off x="2843213" y="2354263"/>
            <a:ext cx="4686300" cy="958850"/>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1965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19651">
                                            <p:txEl>
                                              <p:pRg st="2" end="2"/>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819653"/>
                                        </p:tgtEl>
                                        <p:attrNameLst>
                                          <p:attrName>style.visibility</p:attrName>
                                        </p:attrNameLst>
                                      </p:cBhvr>
                                      <p:to>
                                        <p:strVal val="visible"/>
                                      </p:to>
                                    </p:set>
                                    <p:animEffect transition="in" filter="wipe(down)">
                                      <p:cBhvr>
                                        <p:cTn id="12" dur="500"/>
                                        <p:tgtEl>
                                          <p:spTgt spid="1819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9653"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Number Placeholder 5"/>
          <p:cNvSpPr>
            <a:spLocks noGrp="1"/>
          </p:cNvSpPr>
          <p:nvPr>
            <p:ph type="sldNum" sz="quarter" idx="12"/>
          </p:nvPr>
        </p:nvSpPr>
        <p:spPr>
          <a:noFill/>
          <a:ln>
            <a:miter lim="800000"/>
            <a:headEnd/>
            <a:tailEnd/>
          </a:ln>
        </p:spPr>
        <p:txBody>
          <a:bodyPr/>
          <a:lstStyle/>
          <a:p>
            <a:fld id="{F90E21B8-94DF-463A-A80A-F44C7EE7F97E}" type="slidenum">
              <a:rPr lang="en-US"/>
              <a:pPr/>
              <a:t>374</a:t>
            </a:fld>
            <a:endParaRPr lang="en-US"/>
          </a:p>
        </p:txBody>
      </p:sp>
      <p:sp>
        <p:nvSpPr>
          <p:cNvPr id="385027"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T6C05		</a:t>
            </a:r>
            <a:r>
              <a:rPr lang="en-US" sz="2800" smtClean="0">
                <a:latin typeface="Rockwell" pitchFamily="18" charset="0"/>
              </a:rPr>
              <a:t>What is component 4 in figure T1?		</a:t>
            </a:r>
          </a:p>
        </p:txBody>
      </p:sp>
      <p:sp>
        <p:nvSpPr>
          <p:cNvPr id="1820675"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Transistor</a:t>
            </a:r>
          </a:p>
          <a:p>
            <a:pPr marL="995363" lvl="1" indent="-533400" eaLnBrk="1" hangingPunct="1">
              <a:buFontTx/>
              <a:buAutoNum type="alphaUcPeriod"/>
            </a:pPr>
            <a:r>
              <a:rPr lang="en-US" smtClean="0">
                <a:latin typeface="Rockwell" pitchFamily="18" charset="0"/>
              </a:rPr>
              <a:t>Battery</a:t>
            </a:r>
          </a:p>
          <a:p>
            <a:pPr marL="995363" lvl="1" indent="-533400" eaLnBrk="1" hangingPunct="1">
              <a:buFontTx/>
              <a:buAutoNum type="alphaUcPeriod"/>
            </a:pPr>
            <a:r>
              <a:rPr lang="en-US" smtClean="0">
                <a:latin typeface="Rockwell" pitchFamily="18" charset="0"/>
              </a:rPr>
              <a:t>Ground symbol</a:t>
            </a:r>
          </a:p>
        </p:txBody>
      </p:sp>
      <p:pic>
        <p:nvPicPr>
          <p:cNvPr id="385029" name="Picture 4" descr="2010FigureT1"/>
          <p:cNvPicPr>
            <a:picLocks noChangeAspect="1" noChangeArrowheads="1"/>
          </p:cNvPicPr>
          <p:nvPr/>
        </p:nvPicPr>
        <p:blipFill>
          <a:blip r:embed="rId2" cstate="print"/>
          <a:srcRect/>
          <a:stretch>
            <a:fillRect/>
          </a:stretch>
        </p:blipFill>
        <p:spPr bwMode="auto">
          <a:xfrm>
            <a:off x="4725988" y="1816100"/>
            <a:ext cx="4283075" cy="3089275"/>
          </a:xfrm>
          <a:prstGeom prst="rect">
            <a:avLst/>
          </a:prstGeom>
          <a:noFill/>
          <a:ln w="9525">
            <a:noFill/>
            <a:miter lim="800000"/>
            <a:headEnd/>
            <a:tailEnd/>
          </a:ln>
        </p:spPr>
      </p:pic>
      <p:sp>
        <p:nvSpPr>
          <p:cNvPr id="1820677" name="Line 5"/>
          <p:cNvSpPr>
            <a:spLocks noChangeShapeType="1"/>
          </p:cNvSpPr>
          <p:nvPr/>
        </p:nvSpPr>
        <p:spPr bwMode="auto">
          <a:xfrm>
            <a:off x="3113088" y="3313113"/>
            <a:ext cx="1343025" cy="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0678" name="Line 6"/>
          <p:cNvSpPr>
            <a:spLocks noChangeShapeType="1"/>
          </p:cNvSpPr>
          <p:nvPr/>
        </p:nvSpPr>
        <p:spPr bwMode="auto">
          <a:xfrm>
            <a:off x="4456113" y="3352800"/>
            <a:ext cx="0" cy="172720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0679" name="Line 7"/>
          <p:cNvSpPr>
            <a:spLocks noChangeShapeType="1"/>
          </p:cNvSpPr>
          <p:nvPr/>
        </p:nvSpPr>
        <p:spPr bwMode="auto">
          <a:xfrm>
            <a:off x="4456113" y="5080000"/>
            <a:ext cx="3149600" cy="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0680" name="Line 8"/>
          <p:cNvSpPr>
            <a:spLocks noChangeShapeType="1"/>
          </p:cNvSpPr>
          <p:nvPr/>
        </p:nvSpPr>
        <p:spPr bwMode="auto">
          <a:xfrm flipV="1">
            <a:off x="7605713" y="3467100"/>
            <a:ext cx="500062" cy="1612900"/>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2067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20675">
                                            <p:txEl>
                                              <p:pRg st="2" end="2"/>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20677"/>
                                        </p:tgtEl>
                                        <p:attrNameLst>
                                          <p:attrName>style.visibility</p:attrName>
                                        </p:attrNameLst>
                                      </p:cBhvr>
                                      <p:to>
                                        <p:strVal val="visible"/>
                                      </p:to>
                                    </p:set>
                                    <p:animEffect transition="in" filter="wipe(left)">
                                      <p:cBhvr>
                                        <p:cTn id="12" dur="500"/>
                                        <p:tgtEl>
                                          <p:spTgt spid="1820677"/>
                                        </p:tgtEl>
                                      </p:cBhvr>
                                    </p:animEffect>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20678"/>
                                        </p:tgtEl>
                                        <p:attrNameLst>
                                          <p:attrName>style.visibility</p:attrName>
                                        </p:attrNameLst>
                                      </p:cBhvr>
                                      <p:to>
                                        <p:strVal val="visible"/>
                                      </p:to>
                                    </p:set>
                                    <p:animEffect transition="in" filter="wipe(up)">
                                      <p:cBhvr>
                                        <p:cTn id="16" dur="500"/>
                                        <p:tgtEl>
                                          <p:spTgt spid="1820678"/>
                                        </p:tgtEl>
                                      </p:cBhvr>
                                    </p:animEffect>
                                  </p:childTnLst>
                                </p:cTn>
                              </p:par>
                            </p:childTnLst>
                          </p:cTn>
                        </p:par>
                        <p:par>
                          <p:cTn id="17" fill="hold" nodeType="afterGroup">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820679"/>
                                        </p:tgtEl>
                                        <p:attrNameLst>
                                          <p:attrName>style.visibility</p:attrName>
                                        </p:attrNameLst>
                                      </p:cBhvr>
                                      <p:to>
                                        <p:strVal val="visible"/>
                                      </p:to>
                                    </p:set>
                                    <p:animEffect transition="in" filter="wipe(left)">
                                      <p:cBhvr>
                                        <p:cTn id="20" dur="500"/>
                                        <p:tgtEl>
                                          <p:spTgt spid="1820679"/>
                                        </p:tgtEl>
                                      </p:cBhvr>
                                    </p:animEffect>
                                  </p:childTnLst>
                                </p:cTn>
                              </p:par>
                            </p:childTnLst>
                          </p:cTn>
                        </p:par>
                        <p:par>
                          <p:cTn id="21" fill="hold" nodeType="afterGroup">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1820680"/>
                                        </p:tgtEl>
                                        <p:attrNameLst>
                                          <p:attrName>style.visibility</p:attrName>
                                        </p:attrNameLst>
                                      </p:cBhvr>
                                      <p:to>
                                        <p:strVal val="visible"/>
                                      </p:to>
                                    </p:set>
                                    <p:animEffect transition="in" filter="wipe(down)">
                                      <p:cBhvr>
                                        <p:cTn id="24" dur="500"/>
                                        <p:tgtEl>
                                          <p:spTgt spid="1820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0677" grpId="0" animBg="1"/>
      <p:bldP spid="1820678" grpId="0" animBg="1"/>
      <p:bldP spid="1820679" grpId="0" animBg="1"/>
      <p:bldP spid="1820680" grpId="0" animBg="1"/>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Number Placeholder 5"/>
          <p:cNvSpPr>
            <a:spLocks noGrp="1"/>
          </p:cNvSpPr>
          <p:nvPr>
            <p:ph type="sldNum" sz="quarter" idx="12"/>
          </p:nvPr>
        </p:nvSpPr>
        <p:spPr>
          <a:noFill/>
          <a:ln>
            <a:miter lim="800000"/>
            <a:headEnd/>
            <a:tailEnd/>
          </a:ln>
        </p:spPr>
        <p:txBody>
          <a:bodyPr/>
          <a:lstStyle/>
          <a:p>
            <a:fld id="{6ECA27ED-AB0F-48A0-ACDD-FBC27124D3A4}" type="slidenum">
              <a:rPr lang="en-US"/>
              <a:pPr/>
              <a:t>375</a:t>
            </a:fld>
            <a:endParaRPr lang="en-US"/>
          </a:p>
        </p:txBody>
      </p:sp>
      <p:sp>
        <p:nvSpPr>
          <p:cNvPr id="386051"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T6C06		</a:t>
            </a:r>
            <a:r>
              <a:rPr lang="en-US" sz="2800" smtClean="0">
                <a:latin typeface="Rockwell" pitchFamily="18" charset="0"/>
              </a:rPr>
              <a:t>What is component 6 in figure T2?		</a:t>
            </a:r>
          </a:p>
        </p:txBody>
      </p:sp>
      <p:sp>
        <p:nvSpPr>
          <p:cNvPr id="1821699" name="Rectangle 3"/>
          <p:cNvSpPr>
            <a:spLocks noGrp="1" noChangeArrowheads="1"/>
          </p:cNvSpPr>
          <p:nvPr>
            <p:ph type="body" idx="1"/>
          </p:nvPr>
        </p:nvSpPr>
        <p:spPr>
          <a:xfrm>
            <a:off x="423863" y="1700213"/>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Capacitor</a:t>
            </a:r>
          </a:p>
          <a:p>
            <a:pPr marL="995363" lvl="1" indent="-533400" eaLnBrk="1" hangingPunct="1">
              <a:buFontTx/>
              <a:buAutoNum type="alphaUcPeriod"/>
            </a:pPr>
            <a:r>
              <a:rPr lang="en-US" smtClean="0">
                <a:latin typeface="Rockwell" pitchFamily="18" charset="0"/>
              </a:rPr>
              <a:t>Regulator IC</a:t>
            </a:r>
          </a:p>
          <a:p>
            <a:pPr marL="995363" lvl="1" indent="-533400" eaLnBrk="1" hangingPunct="1">
              <a:buFontTx/>
              <a:buAutoNum type="alphaUcPeriod"/>
            </a:pPr>
            <a:r>
              <a:rPr lang="en-US" smtClean="0">
                <a:latin typeface="Rockwell" pitchFamily="18" charset="0"/>
              </a:rPr>
              <a:t>Transistor</a:t>
            </a:r>
          </a:p>
          <a:p>
            <a:pPr marL="995363" lvl="1" indent="-533400" eaLnBrk="1" hangingPunct="1">
              <a:buFontTx/>
              <a:buAutoNum type="alphaUcPeriod"/>
            </a:pPr>
            <a:endParaRPr lang="en-US" smtClean="0">
              <a:latin typeface="Rockwell" pitchFamily="18" charset="0"/>
            </a:endParaRPr>
          </a:p>
        </p:txBody>
      </p:sp>
      <p:pic>
        <p:nvPicPr>
          <p:cNvPr id="386053" name="Picture 4" descr="2010FigureT2"/>
          <p:cNvPicPr>
            <a:picLocks noChangeAspect="1" noChangeArrowheads="1"/>
          </p:cNvPicPr>
          <p:nvPr/>
        </p:nvPicPr>
        <p:blipFill>
          <a:blip r:embed="rId2" cstate="print"/>
          <a:srcRect/>
          <a:stretch>
            <a:fillRect/>
          </a:stretch>
        </p:blipFill>
        <p:spPr bwMode="auto">
          <a:xfrm>
            <a:off x="1384300" y="3925888"/>
            <a:ext cx="6683375" cy="2932112"/>
          </a:xfrm>
          <a:prstGeom prst="rect">
            <a:avLst/>
          </a:prstGeom>
          <a:noFill/>
          <a:ln w="9525">
            <a:noFill/>
            <a:miter lim="800000"/>
            <a:headEnd/>
            <a:tailEnd/>
          </a:ln>
        </p:spPr>
      </p:pic>
      <p:sp>
        <p:nvSpPr>
          <p:cNvPr id="1821701" name="Line 5"/>
          <p:cNvSpPr>
            <a:spLocks noChangeShapeType="1"/>
          </p:cNvSpPr>
          <p:nvPr/>
        </p:nvSpPr>
        <p:spPr bwMode="auto">
          <a:xfrm>
            <a:off x="3227388" y="2506663"/>
            <a:ext cx="1882775" cy="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1702" name="Line 6"/>
          <p:cNvSpPr>
            <a:spLocks noChangeShapeType="1"/>
          </p:cNvSpPr>
          <p:nvPr/>
        </p:nvSpPr>
        <p:spPr bwMode="auto">
          <a:xfrm>
            <a:off x="5110163" y="2506663"/>
            <a:ext cx="0" cy="2189162"/>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1703" name="Line 7"/>
          <p:cNvSpPr>
            <a:spLocks noChangeShapeType="1"/>
          </p:cNvSpPr>
          <p:nvPr/>
        </p:nvSpPr>
        <p:spPr bwMode="auto">
          <a:xfrm>
            <a:off x="5110163" y="4735513"/>
            <a:ext cx="192087" cy="384175"/>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2169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21699">
                                            <p:txEl>
                                              <p:pRg st="1" end="1"/>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21701"/>
                                        </p:tgtEl>
                                        <p:attrNameLst>
                                          <p:attrName>style.visibility</p:attrName>
                                        </p:attrNameLst>
                                      </p:cBhvr>
                                      <p:to>
                                        <p:strVal val="visible"/>
                                      </p:to>
                                    </p:set>
                                    <p:animEffect transition="in" filter="wipe(left)">
                                      <p:cBhvr>
                                        <p:cTn id="12" dur="500"/>
                                        <p:tgtEl>
                                          <p:spTgt spid="1821701"/>
                                        </p:tgtEl>
                                      </p:cBhvr>
                                    </p:animEffect>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21702"/>
                                        </p:tgtEl>
                                        <p:attrNameLst>
                                          <p:attrName>style.visibility</p:attrName>
                                        </p:attrNameLst>
                                      </p:cBhvr>
                                      <p:to>
                                        <p:strVal val="visible"/>
                                      </p:to>
                                    </p:set>
                                    <p:animEffect transition="in" filter="wipe(up)">
                                      <p:cBhvr>
                                        <p:cTn id="16" dur="500"/>
                                        <p:tgtEl>
                                          <p:spTgt spid="1821702"/>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821703"/>
                                        </p:tgtEl>
                                        <p:attrNameLst>
                                          <p:attrName>style.visibility</p:attrName>
                                        </p:attrNameLst>
                                      </p:cBhvr>
                                      <p:to>
                                        <p:strVal val="visible"/>
                                      </p:to>
                                    </p:set>
                                    <p:animEffect transition="in" filter="wipe(up)">
                                      <p:cBhvr>
                                        <p:cTn id="20" dur="500"/>
                                        <p:tgtEl>
                                          <p:spTgt spid="1821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1701" grpId="0" animBg="1"/>
      <p:bldP spid="1821702" grpId="0" animBg="1"/>
      <p:bldP spid="1821703" grpId="0" animBg="1"/>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Number Placeholder 5"/>
          <p:cNvSpPr>
            <a:spLocks noGrp="1"/>
          </p:cNvSpPr>
          <p:nvPr>
            <p:ph type="sldNum" sz="quarter" idx="12"/>
          </p:nvPr>
        </p:nvSpPr>
        <p:spPr>
          <a:noFill/>
          <a:ln>
            <a:miter lim="800000"/>
            <a:headEnd/>
            <a:tailEnd/>
          </a:ln>
        </p:spPr>
        <p:txBody>
          <a:bodyPr/>
          <a:lstStyle/>
          <a:p>
            <a:fld id="{69ABA14C-6257-4E14-86C6-CC06A0A12403}" type="slidenum">
              <a:rPr lang="en-US"/>
              <a:pPr/>
              <a:t>376</a:t>
            </a:fld>
            <a:endParaRPr lang="en-US"/>
          </a:p>
        </p:txBody>
      </p:sp>
      <p:sp>
        <p:nvSpPr>
          <p:cNvPr id="387075"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T6C07		</a:t>
            </a:r>
            <a:r>
              <a:rPr lang="en-US" sz="2800" smtClean="0">
                <a:latin typeface="Rockwell" pitchFamily="18" charset="0"/>
              </a:rPr>
              <a:t>What is component 8 in figure T2?</a:t>
            </a:r>
            <a:r>
              <a:rPr lang="en-US" sz="3600" smtClean="0"/>
              <a:t>		</a:t>
            </a:r>
          </a:p>
        </p:txBody>
      </p:sp>
      <p:sp>
        <p:nvSpPr>
          <p:cNvPr id="1822723" name="Rectangle 3"/>
          <p:cNvSpPr>
            <a:spLocks noGrp="1" noChangeArrowheads="1"/>
          </p:cNvSpPr>
          <p:nvPr>
            <p:ph type="body" idx="1"/>
          </p:nvPr>
        </p:nvSpPr>
        <p:spPr>
          <a:xfrm>
            <a:off x="501650" y="1624013"/>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Inductor</a:t>
            </a:r>
          </a:p>
          <a:p>
            <a:pPr marL="995363" lvl="1" indent="-533400" eaLnBrk="1" hangingPunct="1">
              <a:buFontTx/>
              <a:buAutoNum type="alphaUcPeriod"/>
            </a:pPr>
            <a:r>
              <a:rPr lang="en-US" smtClean="0">
                <a:latin typeface="Rockwell" pitchFamily="18" charset="0"/>
              </a:rPr>
              <a:t>Regulator IC</a:t>
            </a:r>
          </a:p>
          <a:p>
            <a:pPr marL="995363" lvl="1" indent="-533400" eaLnBrk="1" hangingPunct="1">
              <a:buFontTx/>
              <a:buAutoNum type="alphaUcPeriod"/>
            </a:pPr>
            <a:r>
              <a:rPr lang="en-US" smtClean="0">
                <a:latin typeface="Rockwell" pitchFamily="18" charset="0"/>
              </a:rPr>
              <a:t>Light emitting diode</a:t>
            </a:r>
          </a:p>
        </p:txBody>
      </p:sp>
      <p:pic>
        <p:nvPicPr>
          <p:cNvPr id="387077" name="Picture 4" descr="2010FigureT2"/>
          <p:cNvPicPr>
            <a:picLocks noChangeAspect="1" noChangeArrowheads="1"/>
          </p:cNvPicPr>
          <p:nvPr/>
        </p:nvPicPr>
        <p:blipFill>
          <a:blip r:embed="rId2" cstate="print"/>
          <a:srcRect/>
          <a:stretch>
            <a:fillRect/>
          </a:stretch>
        </p:blipFill>
        <p:spPr bwMode="auto">
          <a:xfrm>
            <a:off x="1384300" y="3925888"/>
            <a:ext cx="6683375" cy="2932112"/>
          </a:xfrm>
          <a:prstGeom prst="rect">
            <a:avLst/>
          </a:prstGeom>
          <a:noFill/>
          <a:ln w="9525">
            <a:noFill/>
            <a:miter lim="800000"/>
            <a:headEnd/>
            <a:tailEnd/>
          </a:ln>
        </p:spPr>
      </p:pic>
      <p:sp>
        <p:nvSpPr>
          <p:cNvPr id="1822725" name="Line 5"/>
          <p:cNvSpPr>
            <a:spLocks noChangeShapeType="1"/>
          </p:cNvSpPr>
          <p:nvPr/>
        </p:nvSpPr>
        <p:spPr bwMode="auto">
          <a:xfrm>
            <a:off x="4994275" y="3467100"/>
            <a:ext cx="652463" cy="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2726" name="Line 6"/>
          <p:cNvSpPr>
            <a:spLocks noChangeShapeType="1"/>
          </p:cNvSpPr>
          <p:nvPr/>
        </p:nvSpPr>
        <p:spPr bwMode="auto">
          <a:xfrm>
            <a:off x="5646738" y="3467100"/>
            <a:ext cx="39687" cy="149860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2727" name="Line 7"/>
          <p:cNvSpPr>
            <a:spLocks noChangeShapeType="1"/>
          </p:cNvSpPr>
          <p:nvPr/>
        </p:nvSpPr>
        <p:spPr bwMode="auto">
          <a:xfrm>
            <a:off x="5686425" y="4965700"/>
            <a:ext cx="268288" cy="306388"/>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2272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22723">
                                            <p:txEl>
                                              <p:pRg st="3" end="3"/>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22725"/>
                                        </p:tgtEl>
                                        <p:attrNameLst>
                                          <p:attrName>style.visibility</p:attrName>
                                        </p:attrNameLst>
                                      </p:cBhvr>
                                      <p:to>
                                        <p:strVal val="visible"/>
                                      </p:to>
                                    </p:set>
                                    <p:animEffect transition="in" filter="wipe(left)">
                                      <p:cBhvr>
                                        <p:cTn id="12" dur="500"/>
                                        <p:tgtEl>
                                          <p:spTgt spid="1822725"/>
                                        </p:tgtEl>
                                      </p:cBhvr>
                                    </p:animEffect>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22726"/>
                                        </p:tgtEl>
                                        <p:attrNameLst>
                                          <p:attrName>style.visibility</p:attrName>
                                        </p:attrNameLst>
                                      </p:cBhvr>
                                      <p:to>
                                        <p:strVal val="visible"/>
                                      </p:to>
                                    </p:set>
                                    <p:animEffect transition="in" filter="wipe(up)">
                                      <p:cBhvr>
                                        <p:cTn id="16" dur="500"/>
                                        <p:tgtEl>
                                          <p:spTgt spid="1822726"/>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822727"/>
                                        </p:tgtEl>
                                        <p:attrNameLst>
                                          <p:attrName>style.visibility</p:attrName>
                                        </p:attrNameLst>
                                      </p:cBhvr>
                                      <p:to>
                                        <p:strVal val="visible"/>
                                      </p:to>
                                    </p:set>
                                    <p:animEffect transition="in" filter="wipe(up)">
                                      <p:cBhvr>
                                        <p:cTn id="20" dur="500"/>
                                        <p:tgtEl>
                                          <p:spTgt spid="182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25" grpId="0" animBg="1"/>
      <p:bldP spid="1822726" grpId="0" animBg="1"/>
      <p:bldP spid="1822727" grpId="0" animBg="1"/>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Number Placeholder 5"/>
          <p:cNvSpPr>
            <a:spLocks noGrp="1"/>
          </p:cNvSpPr>
          <p:nvPr>
            <p:ph type="sldNum" sz="quarter" idx="12"/>
          </p:nvPr>
        </p:nvSpPr>
        <p:spPr>
          <a:noFill/>
          <a:ln>
            <a:miter lim="800000"/>
            <a:headEnd/>
            <a:tailEnd/>
          </a:ln>
        </p:spPr>
        <p:txBody>
          <a:bodyPr/>
          <a:lstStyle/>
          <a:p>
            <a:fld id="{047DBE08-8815-4F76-9D8E-2018CCF4DDA9}" type="slidenum">
              <a:rPr lang="en-US"/>
              <a:pPr/>
              <a:t>377</a:t>
            </a:fld>
            <a:endParaRPr lang="en-US"/>
          </a:p>
        </p:txBody>
      </p:sp>
      <p:sp>
        <p:nvSpPr>
          <p:cNvPr id="388099"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T6C08		</a:t>
            </a:r>
            <a:r>
              <a:rPr lang="en-US" sz="2800" smtClean="0">
                <a:latin typeface="Rockwell" pitchFamily="18" charset="0"/>
              </a:rPr>
              <a:t>What is component 9 in figure T2?</a:t>
            </a:r>
            <a:r>
              <a:rPr lang="en-US" sz="3600" smtClean="0"/>
              <a:t>		</a:t>
            </a:r>
          </a:p>
        </p:txBody>
      </p:sp>
      <p:sp>
        <p:nvSpPr>
          <p:cNvPr id="1823747" name="Rectangle 3"/>
          <p:cNvSpPr>
            <a:spLocks noGrp="1" noChangeArrowheads="1"/>
          </p:cNvSpPr>
          <p:nvPr>
            <p:ph type="body" idx="1"/>
          </p:nvPr>
        </p:nvSpPr>
        <p:spPr>
          <a:xfrm>
            <a:off x="309563" y="1624013"/>
            <a:ext cx="7772400" cy="3656012"/>
          </a:xfrm>
        </p:spPr>
        <p:txBody>
          <a:bodyPr/>
          <a:lstStyle/>
          <a:p>
            <a:pPr marL="995363" lvl="1" indent="-533400" eaLnBrk="1" hangingPunct="1">
              <a:buFontTx/>
              <a:buAutoNum type="alphaUcPeriod"/>
            </a:pPr>
            <a:r>
              <a:rPr lang="en-US" smtClean="0">
                <a:latin typeface="Rockwell" pitchFamily="18" charset="0"/>
              </a:rPr>
              <a:t>Variable capacitor</a:t>
            </a:r>
          </a:p>
          <a:p>
            <a:pPr marL="995363" lvl="1" indent="-533400" eaLnBrk="1" hangingPunct="1">
              <a:buFontTx/>
              <a:buAutoNum type="alphaUcPeriod"/>
            </a:pPr>
            <a:r>
              <a:rPr lang="en-US" smtClean="0">
                <a:latin typeface="Rockwell" pitchFamily="18" charset="0"/>
              </a:rPr>
              <a:t>Variable inductor</a:t>
            </a:r>
          </a:p>
          <a:p>
            <a:pPr marL="995363" lvl="1" indent="-533400" eaLnBrk="1" hangingPunct="1">
              <a:buFontTx/>
              <a:buAutoNum type="alphaUcPeriod"/>
            </a:pPr>
            <a:r>
              <a:rPr lang="en-US" smtClean="0">
                <a:latin typeface="Rockwell" pitchFamily="18" charset="0"/>
              </a:rPr>
              <a:t>Variable resistor</a:t>
            </a:r>
          </a:p>
          <a:p>
            <a:pPr marL="995363" lvl="1" indent="-533400" eaLnBrk="1" hangingPunct="1">
              <a:buFontTx/>
              <a:buAutoNum type="alphaUcPeriod"/>
            </a:pPr>
            <a:r>
              <a:rPr lang="en-US" smtClean="0">
                <a:latin typeface="Rockwell" pitchFamily="18" charset="0"/>
              </a:rPr>
              <a:t>Variable transformer</a:t>
            </a:r>
          </a:p>
        </p:txBody>
      </p:sp>
      <p:pic>
        <p:nvPicPr>
          <p:cNvPr id="388101" name="Picture 4" descr="2010FigureT2"/>
          <p:cNvPicPr>
            <a:picLocks noChangeAspect="1" noChangeArrowheads="1"/>
          </p:cNvPicPr>
          <p:nvPr/>
        </p:nvPicPr>
        <p:blipFill>
          <a:blip r:embed="rId2" cstate="print"/>
          <a:srcRect/>
          <a:stretch>
            <a:fillRect/>
          </a:stretch>
        </p:blipFill>
        <p:spPr bwMode="auto">
          <a:xfrm>
            <a:off x="1384300" y="3925888"/>
            <a:ext cx="6683375" cy="2932112"/>
          </a:xfrm>
          <a:prstGeom prst="rect">
            <a:avLst/>
          </a:prstGeom>
          <a:noFill/>
          <a:ln w="9525">
            <a:noFill/>
            <a:miter lim="800000"/>
            <a:headEnd/>
            <a:tailEnd/>
          </a:ln>
        </p:spPr>
      </p:pic>
      <p:sp>
        <p:nvSpPr>
          <p:cNvPr id="1823749" name="Line 5"/>
          <p:cNvSpPr>
            <a:spLocks noChangeShapeType="1"/>
          </p:cNvSpPr>
          <p:nvPr/>
        </p:nvSpPr>
        <p:spPr bwMode="auto">
          <a:xfrm>
            <a:off x="4264025" y="2968625"/>
            <a:ext cx="1806575" cy="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3750" name="Line 6"/>
          <p:cNvSpPr>
            <a:spLocks noChangeShapeType="1"/>
          </p:cNvSpPr>
          <p:nvPr/>
        </p:nvSpPr>
        <p:spPr bwMode="auto">
          <a:xfrm>
            <a:off x="6070600" y="2968625"/>
            <a:ext cx="460375" cy="1150938"/>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2374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23747">
                                            <p:txEl>
                                              <p:pRg st="2" end="2"/>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23749"/>
                                        </p:tgtEl>
                                        <p:attrNameLst>
                                          <p:attrName>style.visibility</p:attrName>
                                        </p:attrNameLst>
                                      </p:cBhvr>
                                      <p:to>
                                        <p:strVal val="visible"/>
                                      </p:to>
                                    </p:set>
                                    <p:animEffect transition="in" filter="wipe(left)">
                                      <p:cBhvr>
                                        <p:cTn id="12" dur="500"/>
                                        <p:tgtEl>
                                          <p:spTgt spid="1823749"/>
                                        </p:tgtEl>
                                      </p:cBhvr>
                                    </p:animEffect>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23750"/>
                                        </p:tgtEl>
                                        <p:attrNameLst>
                                          <p:attrName>style.visibility</p:attrName>
                                        </p:attrNameLst>
                                      </p:cBhvr>
                                      <p:to>
                                        <p:strVal val="visible"/>
                                      </p:to>
                                    </p:set>
                                    <p:animEffect transition="in" filter="wipe(up)">
                                      <p:cBhvr>
                                        <p:cTn id="16" dur="500"/>
                                        <p:tgtEl>
                                          <p:spTgt spid="1823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749" grpId="0" animBg="1"/>
      <p:bldP spid="1823750" grpId="0" animBg="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Number Placeholder 5"/>
          <p:cNvSpPr>
            <a:spLocks noGrp="1"/>
          </p:cNvSpPr>
          <p:nvPr>
            <p:ph type="sldNum" sz="quarter" idx="12"/>
          </p:nvPr>
        </p:nvSpPr>
        <p:spPr>
          <a:noFill/>
          <a:ln>
            <a:miter lim="800000"/>
            <a:headEnd/>
            <a:tailEnd/>
          </a:ln>
        </p:spPr>
        <p:txBody>
          <a:bodyPr/>
          <a:lstStyle/>
          <a:p>
            <a:fld id="{7DE717F7-ECA9-4297-B62D-C94F562AE932}" type="slidenum">
              <a:rPr lang="en-US"/>
              <a:pPr/>
              <a:t>378</a:t>
            </a:fld>
            <a:endParaRPr lang="en-US"/>
          </a:p>
        </p:txBody>
      </p:sp>
      <p:sp>
        <p:nvSpPr>
          <p:cNvPr id="389123"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T6C09		</a:t>
            </a:r>
            <a:r>
              <a:rPr lang="en-US" sz="2800" smtClean="0">
                <a:latin typeface="Rockwell" pitchFamily="18" charset="0"/>
              </a:rPr>
              <a:t>What is component 4 in figure T2?</a:t>
            </a:r>
            <a:r>
              <a:rPr lang="en-US" sz="3600" smtClean="0"/>
              <a:t>		</a:t>
            </a:r>
          </a:p>
        </p:txBody>
      </p:sp>
      <p:sp>
        <p:nvSpPr>
          <p:cNvPr id="1824771" name="Rectangle 3"/>
          <p:cNvSpPr>
            <a:spLocks noGrp="1" noChangeArrowheads="1"/>
          </p:cNvSpPr>
          <p:nvPr>
            <p:ph type="body" idx="1"/>
          </p:nvPr>
        </p:nvSpPr>
        <p:spPr>
          <a:xfrm>
            <a:off x="309563" y="1547813"/>
            <a:ext cx="7772400" cy="3656012"/>
          </a:xfrm>
        </p:spPr>
        <p:txBody>
          <a:bodyPr/>
          <a:lstStyle/>
          <a:p>
            <a:pPr marL="995363" lvl="1" indent="-533400" eaLnBrk="1" hangingPunct="1">
              <a:buFontTx/>
              <a:buAutoNum type="alphaUcPeriod"/>
            </a:pPr>
            <a:r>
              <a:rPr lang="en-US" smtClean="0">
                <a:latin typeface="Rockwell" pitchFamily="18" charset="0"/>
              </a:rPr>
              <a:t>Variable inductor</a:t>
            </a:r>
          </a:p>
          <a:p>
            <a:pPr marL="995363" lvl="1" indent="-533400" eaLnBrk="1" hangingPunct="1">
              <a:buFontTx/>
              <a:buAutoNum type="alphaUcPeriod"/>
            </a:pPr>
            <a:r>
              <a:rPr lang="en-US" smtClean="0">
                <a:latin typeface="Rockwell" pitchFamily="18" charset="0"/>
              </a:rPr>
              <a:t>Double-pole switch</a:t>
            </a:r>
          </a:p>
          <a:p>
            <a:pPr marL="995363" lvl="1" indent="-533400" eaLnBrk="1" hangingPunct="1">
              <a:buFontTx/>
              <a:buAutoNum type="alphaUcPeriod"/>
            </a:pPr>
            <a:r>
              <a:rPr lang="en-US" smtClean="0">
                <a:latin typeface="Rockwell" pitchFamily="18" charset="0"/>
              </a:rPr>
              <a:t>Potentiometer</a:t>
            </a:r>
          </a:p>
          <a:p>
            <a:pPr marL="995363" lvl="1" indent="-533400" eaLnBrk="1" hangingPunct="1">
              <a:buFontTx/>
              <a:buAutoNum type="alphaUcPeriod"/>
            </a:pPr>
            <a:r>
              <a:rPr lang="en-US" smtClean="0">
                <a:latin typeface="Rockwell" pitchFamily="18" charset="0"/>
              </a:rPr>
              <a:t>Transformer</a:t>
            </a:r>
          </a:p>
          <a:p>
            <a:pPr marL="995363" lvl="1" indent="-533400" eaLnBrk="1" hangingPunct="1">
              <a:buFontTx/>
              <a:buAutoNum type="alphaUcPeriod"/>
            </a:pPr>
            <a:endParaRPr lang="en-US" smtClean="0">
              <a:latin typeface="Rockwell" pitchFamily="18" charset="0"/>
            </a:endParaRPr>
          </a:p>
        </p:txBody>
      </p:sp>
      <p:pic>
        <p:nvPicPr>
          <p:cNvPr id="389125" name="Picture 4" descr="2010FigureT2"/>
          <p:cNvPicPr>
            <a:picLocks noChangeAspect="1" noChangeArrowheads="1"/>
          </p:cNvPicPr>
          <p:nvPr/>
        </p:nvPicPr>
        <p:blipFill>
          <a:blip r:embed="rId2" cstate="print"/>
          <a:srcRect/>
          <a:stretch>
            <a:fillRect/>
          </a:stretch>
        </p:blipFill>
        <p:spPr bwMode="auto">
          <a:xfrm>
            <a:off x="1422400" y="3775075"/>
            <a:ext cx="6683375" cy="2932113"/>
          </a:xfrm>
          <a:prstGeom prst="rect">
            <a:avLst/>
          </a:prstGeom>
          <a:noFill/>
          <a:ln w="9525">
            <a:noFill/>
            <a:miter lim="800000"/>
            <a:headEnd/>
            <a:tailEnd/>
          </a:ln>
        </p:spPr>
      </p:pic>
      <p:sp>
        <p:nvSpPr>
          <p:cNvPr id="1824773" name="Line 5"/>
          <p:cNvSpPr>
            <a:spLocks noChangeShapeType="1"/>
          </p:cNvSpPr>
          <p:nvPr/>
        </p:nvSpPr>
        <p:spPr bwMode="auto">
          <a:xfrm>
            <a:off x="3497263" y="3429000"/>
            <a:ext cx="344487" cy="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4774" name="Line 6"/>
          <p:cNvSpPr>
            <a:spLocks noChangeShapeType="1"/>
          </p:cNvSpPr>
          <p:nvPr/>
        </p:nvSpPr>
        <p:spPr bwMode="auto">
          <a:xfrm>
            <a:off x="3841750" y="3467100"/>
            <a:ext cx="0" cy="728663"/>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2477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24771">
                                            <p:txEl>
                                              <p:pRg st="3" end="3"/>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24773"/>
                                        </p:tgtEl>
                                        <p:attrNameLst>
                                          <p:attrName>style.visibility</p:attrName>
                                        </p:attrNameLst>
                                      </p:cBhvr>
                                      <p:to>
                                        <p:strVal val="visible"/>
                                      </p:to>
                                    </p:set>
                                    <p:animEffect transition="in" filter="wipe(left)">
                                      <p:cBhvr>
                                        <p:cTn id="12" dur="500"/>
                                        <p:tgtEl>
                                          <p:spTgt spid="1824773"/>
                                        </p:tgtEl>
                                      </p:cBhvr>
                                    </p:animEffect>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24774"/>
                                        </p:tgtEl>
                                        <p:attrNameLst>
                                          <p:attrName>style.visibility</p:attrName>
                                        </p:attrNameLst>
                                      </p:cBhvr>
                                      <p:to>
                                        <p:strVal val="visible"/>
                                      </p:to>
                                    </p:set>
                                    <p:animEffect transition="in" filter="wipe(up)">
                                      <p:cBhvr>
                                        <p:cTn id="16" dur="500"/>
                                        <p:tgtEl>
                                          <p:spTgt spid="1824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4773" grpId="0" animBg="1"/>
      <p:bldP spid="1824774" grpId="0" animBg="1"/>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Number Placeholder 5"/>
          <p:cNvSpPr>
            <a:spLocks noGrp="1"/>
          </p:cNvSpPr>
          <p:nvPr>
            <p:ph type="sldNum" sz="quarter" idx="12"/>
          </p:nvPr>
        </p:nvSpPr>
        <p:spPr>
          <a:noFill/>
          <a:ln>
            <a:miter lim="800000"/>
            <a:headEnd/>
            <a:tailEnd/>
          </a:ln>
        </p:spPr>
        <p:txBody>
          <a:bodyPr/>
          <a:lstStyle/>
          <a:p>
            <a:fld id="{D40CB565-2034-4E6E-A524-FC52ECDAFF72}" type="slidenum">
              <a:rPr lang="en-US"/>
              <a:pPr/>
              <a:t>379</a:t>
            </a:fld>
            <a:endParaRPr lang="en-US"/>
          </a:p>
        </p:txBody>
      </p:sp>
      <p:sp>
        <p:nvSpPr>
          <p:cNvPr id="390147"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T6C10		</a:t>
            </a:r>
            <a:r>
              <a:rPr lang="en-US" sz="2800" smtClean="0">
                <a:latin typeface="Rockwell" pitchFamily="18" charset="0"/>
              </a:rPr>
              <a:t>What is component 3 in figure T3?</a:t>
            </a:r>
            <a:r>
              <a:rPr lang="en-US" sz="3600" smtClean="0"/>
              <a:t>		</a:t>
            </a:r>
          </a:p>
        </p:txBody>
      </p:sp>
      <p:sp>
        <p:nvSpPr>
          <p:cNvPr id="1825795"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Connector</a:t>
            </a:r>
          </a:p>
          <a:p>
            <a:pPr marL="995363" lvl="1" indent="-533400" eaLnBrk="1" hangingPunct="1">
              <a:buFontTx/>
              <a:buAutoNum type="alphaUcPeriod"/>
            </a:pPr>
            <a:r>
              <a:rPr lang="en-US" smtClean="0">
                <a:latin typeface="Rockwell" pitchFamily="18" charset="0"/>
              </a:rPr>
              <a:t>Meter</a:t>
            </a:r>
          </a:p>
          <a:p>
            <a:pPr marL="995363" lvl="1" indent="-533400" eaLnBrk="1" hangingPunct="1">
              <a:buFontTx/>
              <a:buAutoNum type="alphaUcPeriod"/>
            </a:pPr>
            <a:r>
              <a:rPr lang="en-US" smtClean="0">
                <a:latin typeface="Rockwell" pitchFamily="18" charset="0"/>
              </a:rPr>
              <a:t>Variable capacitor</a:t>
            </a:r>
          </a:p>
          <a:p>
            <a:pPr marL="995363" lvl="1" indent="-533400" eaLnBrk="1" hangingPunct="1">
              <a:buFontTx/>
              <a:buAutoNum type="alphaUcPeriod"/>
            </a:pPr>
            <a:r>
              <a:rPr lang="en-US" smtClean="0">
                <a:latin typeface="Rockwell" pitchFamily="18" charset="0"/>
              </a:rPr>
              <a:t>Variable inductor</a:t>
            </a:r>
          </a:p>
          <a:p>
            <a:pPr marL="995363" lvl="1" indent="-533400" eaLnBrk="1" hangingPunct="1">
              <a:buFontTx/>
              <a:buAutoNum type="alphaUcPeriod"/>
            </a:pPr>
            <a:endParaRPr lang="en-US" smtClean="0">
              <a:latin typeface="Rockwell" pitchFamily="18" charset="0"/>
            </a:endParaRPr>
          </a:p>
        </p:txBody>
      </p:sp>
      <p:pic>
        <p:nvPicPr>
          <p:cNvPr id="390149" name="Picture 4" descr="2010FigureT3"/>
          <p:cNvPicPr>
            <a:picLocks noChangeAspect="1" noChangeArrowheads="1"/>
          </p:cNvPicPr>
          <p:nvPr/>
        </p:nvPicPr>
        <p:blipFill>
          <a:blip r:embed="rId2" cstate="print"/>
          <a:srcRect/>
          <a:stretch>
            <a:fillRect/>
          </a:stretch>
        </p:blipFill>
        <p:spPr bwMode="auto">
          <a:xfrm>
            <a:off x="5570538" y="1892300"/>
            <a:ext cx="3244850" cy="3136900"/>
          </a:xfrm>
          <a:prstGeom prst="rect">
            <a:avLst/>
          </a:prstGeom>
          <a:noFill/>
          <a:ln w="9525">
            <a:noFill/>
            <a:miter lim="800000"/>
            <a:headEnd/>
            <a:tailEnd/>
          </a:ln>
        </p:spPr>
      </p:pic>
      <p:sp>
        <p:nvSpPr>
          <p:cNvPr id="1825797" name="Line 5"/>
          <p:cNvSpPr>
            <a:spLocks noChangeShapeType="1"/>
          </p:cNvSpPr>
          <p:nvPr/>
        </p:nvSpPr>
        <p:spPr bwMode="auto">
          <a:xfrm>
            <a:off x="3611563" y="4081463"/>
            <a:ext cx="0" cy="346075"/>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5798" name="Line 6"/>
          <p:cNvSpPr>
            <a:spLocks noChangeShapeType="1"/>
          </p:cNvSpPr>
          <p:nvPr/>
        </p:nvSpPr>
        <p:spPr bwMode="auto">
          <a:xfrm flipV="1">
            <a:off x="3611563" y="4273550"/>
            <a:ext cx="3033712" cy="153988"/>
          </a:xfrm>
          <a:prstGeom prst="line">
            <a:avLst/>
          </a:prstGeom>
          <a:noFill/>
          <a:ln w="38100" cap="sq">
            <a:solidFill>
              <a:schemeClr val="accent1"/>
            </a:solidFill>
            <a:round/>
            <a:headEnd type="none" w="sm" len="sm"/>
            <a:tailEnd type="triangle" w="lg" len="lg"/>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2579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25795">
                                            <p:txEl>
                                              <p:pRg st="3" end="3"/>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825797"/>
                                        </p:tgtEl>
                                        <p:attrNameLst>
                                          <p:attrName>style.visibility</p:attrName>
                                        </p:attrNameLst>
                                      </p:cBhvr>
                                      <p:to>
                                        <p:strVal val="visible"/>
                                      </p:to>
                                    </p:set>
                                    <p:animEffect transition="in" filter="wipe(up)">
                                      <p:cBhvr>
                                        <p:cTn id="12" dur="500"/>
                                        <p:tgtEl>
                                          <p:spTgt spid="1825797"/>
                                        </p:tgtEl>
                                      </p:cBhvr>
                                    </p:animEffect>
                                  </p:childTnLst>
                                </p:cTn>
                              </p:par>
                            </p:childTnLst>
                          </p:cTn>
                        </p:par>
                        <p:par>
                          <p:cTn id="13" fill="hold" nodeType="afterGroup">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825798"/>
                                        </p:tgtEl>
                                        <p:attrNameLst>
                                          <p:attrName>style.visibility</p:attrName>
                                        </p:attrNameLst>
                                      </p:cBhvr>
                                      <p:to>
                                        <p:strVal val="visible"/>
                                      </p:to>
                                    </p:set>
                                    <p:animEffect transition="in" filter="wipe(down)">
                                      <p:cBhvr>
                                        <p:cTn id="16" dur="500"/>
                                        <p:tgtEl>
                                          <p:spTgt spid="1825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5797" grpId="0" animBg="1"/>
      <p:bldP spid="182579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a:ln>
            <a:miter lim="800000"/>
            <a:headEnd/>
            <a:tailEnd/>
          </a:ln>
        </p:spPr>
        <p:txBody>
          <a:bodyPr/>
          <a:lstStyle/>
          <a:p>
            <a:fld id="{C47B3051-05DB-4247-910D-34783E57A93F}" type="slidenum">
              <a:rPr lang="en-US"/>
              <a:pPr/>
              <a:t>38</a:t>
            </a:fld>
            <a:endParaRPr lang="en-US"/>
          </a:p>
        </p:txBody>
      </p:sp>
      <p:sp>
        <p:nvSpPr>
          <p:cNvPr id="40963" name="Rectangle 2"/>
          <p:cNvSpPr>
            <a:spLocks noGrp="1" noChangeArrowheads="1"/>
          </p:cNvSpPr>
          <p:nvPr>
            <p:ph type="title"/>
          </p:nvPr>
        </p:nvSpPr>
        <p:spPr/>
        <p:txBody>
          <a:bodyPr/>
          <a:lstStyle/>
          <a:p>
            <a:pPr eaLnBrk="1" hangingPunct="1"/>
            <a:r>
              <a:rPr lang="en-US" sz="3600" smtClean="0"/>
              <a:t>T1A05  	</a:t>
            </a:r>
            <a:r>
              <a:rPr lang="en-US" sz="2800" smtClean="0">
                <a:latin typeface="Rockwell" pitchFamily="18" charset="0"/>
              </a:rPr>
              <a:t>What is the FCC Part 97 definition of a 			space station?</a:t>
            </a:r>
          </a:p>
        </p:txBody>
      </p:sp>
      <p:sp>
        <p:nvSpPr>
          <p:cNvPr id="618499" name="Rectangle 3"/>
          <p:cNvSpPr>
            <a:spLocks noGrp="1" noChangeArrowheads="1"/>
          </p:cNvSpPr>
          <p:nvPr>
            <p:ph type="body" idx="1"/>
          </p:nvPr>
        </p:nvSpPr>
        <p:spPr>
          <a:xfrm>
            <a:off x="539750" y="1970088"/>
            <a:ext cx="8153400" cy="3962400"/>
          </a:xfrm>
        </p:spPr>
        <p:txBody>
          <a:bodyPr/>
          <a:lstStyle/>
          <a:p>
            <a:pPr marL="609600" indent="-609600" eaLnBrk="1" hangingPunct="1">
              <a:buFontTx/>
              <a:buAutoNum type="alphaUcPeriod"/>
            </a:pPr>
            <a:r>
              <a:rPr lang="en-US" smtClean="0">
                <a:latin typeface="Rockwell" pitchFamily="18" charset="0"/>
              </a:rPr>
              <a:t>Any multi-stage satellite </a:t>
            </a:r>
          </a:p>
          <a:p>
            <a:pPr marL="609600" indent="-609600" eaLnBrk="1" hangingPunct="1">
              <a:buFontTx/>
              <a:buAutoNum type="alphaUcPeriod"/>
            </a:pPr>
            <a:r>
              <a:rPr lang="en-US" smtClean="0">
                <a:latin typeface="Rockwell" pitchFamily="18" charset="0"/>
              </a:rPr>
              <a:t>An Earth satellite that carries one of more amateur operators </a:t>
            </a:r>
          </a:p>
          <a:p>
            <a:pPr marL="609600" indent="-609600" eaLnBrk="1" hangingPunct="1">
              <a:buFontTx/>
              <a:buAutoNum type="alphaUcPeriod"/>
            </a:pPr>
            <a:r>
              <a:rPr lang="en-US" smtClean="0">
                <a:latin typeface="Rockwell" pitchFamily="18" charset="0"/>
              </a:rPr>
              <a:t>An amateur station located less than 25 km above the Earth's surface </a:t>
            </a:r>
          </a:p>
          <a:p>
            <a:pPr marL="609600" indent="-609600" eaLnBrk="1" hangingPunct="1">
              <a:buFontTx/>
              <a:buAutoNum type="alphaUcPeriod"/>
            </a:pPr>
            <a:r>
              <a:rPr lang="en-US" smtClean="0">
                <a:latin typeface="Rockwell" pitchFamily="18" charset="0"/>
              </a:rPr>
              <a:t>An amateur station located more than 50 km above the Earth's surface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1849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1849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Number Placeholder 5"/>
          <p:cNvSpPr>
            <a:spLocks noGrp="1"/>
          </p:cNvSpPr>
          <p:nvPr>
            <p:ph type="sldNum" sz="quarter" idx="12"/>
          </p:nvPr>
        </p:nvSpPr>
        <p:spPr>
          <a:noFill/>
          <a:ln>
            <a:miter lim="800000"/>
            <a:headEnd/>
            <a:tailEnd/>
          </a:ln>
        </p:spPr>
        <p:txBody>
          <a:bodyPr/>
          <a:lstStyle/>
          <a:p>
            <a:fld id="{B35AAF08-174F-49DE-BCD2-EE30074562F0}" type="slidenum">
              <a:rPr lang="en-US"/>
              <a:pPr/>
              <a:t>380</a:t>
            </a:fld>
            <a:endParaRPr lang="en-US"/>
          </a:p>
        </p:txBody>
      </p:sp>
      <p:sp>
        <p:nvSpPr>
          <p:cNvPr id="391171"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T6C11		</a:t>
            </a:r>
            <a:r>
              <a:rPr lang="en-US" sz="2800" smtClean="0">
                <a:latin typeface="Rockwell" pitchFamily="18" charset="0"/>
              </a:rPr>
              <a:t>What is component 4 in figure T3?</a:t>
            </a:r>
            <a:r>
              <a:rPr lang="en-US" sz="3600" smtClean="0"/>
              <a:t>		</a:t>
            </a:r>
          </a:p>
        </p:txBody>
      </p:sp>
      <p:sp>
        <p:nvSpPr>
          <p:cNvPr id="1826819"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Antenna</a:t>
            </a:r>
          </a:p>
          <a:p>
            <a:pPr marL="995363" lvl="1" indent="-533400" eaLnBrk="1" hangingPunct="1">
              <a:buFontTx/>
              <a:buAutoNum type="alphaUcPeriod"/>
            </a:pPr>
            <a:r>
              <a:rPr lang="en-US" smtClean="0">
                <a:latin typeface="Rockwell" pitchFamily="18" charset="0"/>
              </a:rPr>
              <a:t>Transmitter</a:t>
            </a:r>
          </a:p>
          <a:p>
            <a:pPr marL="995363" lvl="1" indent="-533400" eaLnBrk="1" hangingPunct="1">
              <a:buFontTx/>
              <a:buAutoNum type="alphaUcPeriod"/>
            </a:pPr>
            <a:r>
              <a:rPr lang="en-US" smtClean="0">
                <a:latin typeface="Rockwell" pitchFamily="18" charset="0"/>
              </a:rPr>
              <a:t>Dummy load</a:t>
            </a:r>
          </a:p>
          <a:p>
            <a:pPr marL="995363" lvl="1" indent="-533400" eaLnBrk="1" hangingPunct="1">
              <a:buFontTx/>
              <a:buAutoNum type="alphaUcPeriod"/>
            </a:pPr>
            <a:r>
              <a:rPr lang="en-US" smtClean="0">
                <a:latin typeface="Rockwell" pitchFamily="18" charset="0"/>
              </a:rPr>
              <a:t>Ground</a:t>
            </a:r>
          </a:p>
          <a:p>
            <a:pPr marL="995363" lvl="1" indent="-533400" eaLnBrk="1" hangingPunct="1">
              <a:buFontTx/>
              <a:buAutoNum type="alphaUcPeriod"/>
            </a:pPr>
            <a:endParaRPr lang="en-US" smtClean="0">
              <a:latin typeface="Rockwell" pitchFamily="18" charset="0"/>
            </a:endParaRPr>
          </a:p>
        </p:txBody>
      </p:sp>
      <p:pic>
        <p:nvPicPr>
          <p:cNvPr id="391173" name="Picture 4" descr="2010FigureT3"/>
          <p:cNvPicPr>
            <a:picLocks noChangeAspect="1" noChangeArrowheads="1"/>
          </p:cNvPicPr>
          <p:nvPr/>
        </p:nvPicPr>
        <p:blipFill>
          <a:blip r:embed="rId2" cstate="print"/>
          <a:srcRect/>
          <a:stretch>
            <a:fillRect/>
          </a:stretch>
        </p:blipFill>
        <p:spPr bwMode="auto">
          <a:xfrm>
            <a:off x="5570538" y="1892300"/>
            <a:ext cx="3244850" cy="3136900"/>
          </a:xfrm>
          <a:prstGeom prst="rect">
            <a:avLst/>
          </a:prstGeom>
          <a:noFill/>
          <a:ln w="9525">
            <a:noFill/>
            <a:miter lim="800000"/>
            <a:headEnd/>
            <a:tailEnd/>
          </a:ln>
        </p:spPr>
      </p:pic>
      <p:sp>
        <p:nvSpPr>
          <p:cNvPr id="1826821" name="Line 5"/>
          <p:cNvSpPr>
            <a:spLocks noChangeShapeType="1"/>
          </p:cNvSpPr>
          <p:nvPr/>
        </p:nvSpPr>
        <p:spPr bwMode="auto">
          <a:xfrm>
            <a:off x="3305175" y="2276475"/>
            <a:ext cx="4492625" cy="0"/>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2681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26819">
                                            <p:txEl>
                                              <p:pRg st="0" end="0"/>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26821"/>
                                        </p:tgtEl>
                                        <p:attrNameLst>
                                          <p:attrName>style.visibility</p:attrName>
                                        </p:attrNameLst>
                                      </p:cBhvr>
                                      <p:to>
                                        <p:strVal val="visible"/>
                                      </p:to>
                                    </p:set>
                                    <p:animEffect transition="in" filter="wipe(left)">
                                      <p:cBhvr>
                                        <p:cTn id="12" dur="500"/>
                                        <p:tgtEl>
                                          <p:spTgt spid="1826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6821" grpId="0" animBg="1"/>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Number Placeholder 5"/>
          <p:cNvSpPr>
            <a:spLocks noGrp="1"/>
          </p:cNvSpPr>
          <p:nvPr>
            <p:ph type="sldNum" sz="quarter" idx="12"/>
          </p:nvPr>
        </p:nvSpPr>
        <p:spPr>
          <a:noFill/>
          <a:ln>
            <a:miter lim="800000"/>
            <a:headEnd/>
            <a:tailEnd/>
          </a:ln>
        </p:spPr>
        <p:txBody>
          <a:bodyPr/>
          <a:lstStyle/>
          <a:p>
            <a:fld id="{96F6EFE9-CC8A-4AE5-91CA-575914F1E726}" type="slidenum">
              <a:rPr lang="en-US"/>
              <a:pPr/>
              <a:t>381</a:t>
            </a:fld>
            <a:endParaRPr lang="en-US"/>
          </a:p>
        </p:txBody>
      </p:sp>
      <p:sp>
        <p:nvSpPr>
          <p:cNvPr id="39219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T6C12		</a:t>
            </a:r>
            <a:r>
              <a:rPr lang="en-US" sz="2800" smtClean="0">
                <a:latin typeface="Rockwell" pitchFamily="18" charset="0"/>
              </a:rPr>
              <a:t>What do the symbols on an electrical 			circuit schematic diagram represent?</a:t>
            </a:r>
            <a:endParaRPr lang="en-US" sz="3600" smtClean="0"/>
          </a:p>
        </p:txBody>
      </p:sp>
      <p:sp>
        <p:nvSpPr>
          <p:cNvPr id="1548291"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Electrical components</a:t>
            </a:r>
          </a:p>
          <a:p>
            <a:pPr marL="995363" lvl="1" indent="-533400" eaLnBrk="1" hangingPunct="1">
              <a:buFontTx/>
              <a:buAutoNum type="alphaUcPeriod"/>
            </a:pPr>
            <a:r>
              <a:rPr lang="en-US" smtClean="0">
                <a:latin typeface="Rockwell" pitchFamily="18" charset="0"/>
              </a:rPr>
              <a:t>Logic states</a:t>
            </a:r>
          </a:p>
          <a:p>
            <a:pPr marL="995363" lvl="1" indent="-533400" eaLnBrk="1" hangingPunct="1">
              <a:buFontTx/>
              <a:buAutoNum type="alphaUcPeriod"/>
            </a:pPr>
            <a:r>
              <a:rPr lang="en-US" smtClean="0">
                <a:latin typeface="Rockwell" pitchFamily="18" charset="0"/>
              </a:rPr>
              <a:t>Digital codes</a:t>
            </a:r>
          </a:p>
          <a:p>
            <a:pPr marL="995363" lvl="1" indent="-533400" eaLnBrk="1" hangingPunct="1">
              <a:buFontTx/>
              <a:buAutoNum type="alphaUcPeriod"/>
            </a:pPr>
            <a:r>
              <a:rPr lang="en-US" smtClean="0">
                <a:latin typeface="Rockwell" pitchFamily="18" charset="0"/>
              </a:rPr>
              <a:t>Traffic nodes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4829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4829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Number Placeholder 5"/>
          <p:cNvSpPr>
            <a:spLocks noGrp="1"/>
          </p:cNvSpPr>
          <p:nvPr>
            <p:ph type="sldNum" sz="quarter" idx="12"/>
          </p:nvPr>
        </p:nvSpPr>
        <p:spPr>
          <a:noFill/>
          <a:ln>
            <a:miter lim="800000"/>
            <a:headEnd/>
            <a:tailEnd/>
          </a:ln>
        </p:spPr>
        <p:txBody>
          <a:bodyPr/>
          <a:lstStyle/>
          <a:p>
            <a:fld id="{84215DF4-3360-4798-83CD-B69416757382}" type="slidenum">
              <a:rPr lang="en-US"/>
              <a:pPr/>
              <a:t>382</a:t>
            </a:fld>
            <a:endParaRPr lang="en-US"/>
          </a:p>
        </p:txBody>
      </p:sp>
      <p:sp>
        <p:nvSpPr>
          <p:cNvPr id="393219"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T6C13		</a:t>
            </a:r>
            <a:r>
              <a:rPr lang="en-US" sz="2800" smtClean="0">
                <a:latin typeface="Rockwell" pitchFamily="18" charset="0"/>
              </a:rPr>
              <a:t>Which of the following is accurately 			represented in electrical circuit schematic 		diagrams?</a:t>
            </a:r>
            <a:endParaRPr lang="en-US" sz="3600" smtClean="0"/>
          </a:p>
        </p:txBody>
      </p:sp>
      <p:sp>
        <p:nvSpPr>
          <p:cNvPr id="1549315" name="Rectangle 3"/>
          <p:cNvSpPr>
            <a:spLocks noGrp="1" noChangeArrowheads="1"/>
          </p:cNvSpPr>
          <p:nvPr>
            <p:ph type="body" idx="1"/>
          </p:nvPr>
        </p:nvSpPr>
        <p:spPr>
          <a:xfrm>
            <a:off x="347663" y="1930400"/>
            <a:ext cx="8526462" cy="3656013"/>
          </a:xfrm>
        </p:spPr>
        <p:txBody>
          <a:bodyPr/>
          <a:lstStyle/>
          <a:p>
            <a:pPr marL="995363" lvl="1" indent="-533400" eaLnBrk="1" hangingPunct="1">
              <a:buFontTx/>
              <a:buAutoNum type="alphaUcPeriod"/>
            </a:pPr>
            <a:r>
              <a:rPr lang="en-US" smtClean="0">
                <a:latin typeface="Rockwell" pitchFamily="18" charset="0"/>
              </a:rPr>
              <a:t>Wire lengths</a:t>
            </a:r>
          </a:p>
          <a:p>
            <a:pPr marL="995363" lvl="1" indent="-533400" eaLnBrk="1" hangingPunct="1">
              <a:buFontTx/>
              <a:buAutoNum type="alphaUcPeriod"/>
            </a:pPr>
            <a:r>
              <a:rPr lang="en-US" smtClean="0">
                <a:latin typeface="Rockwell" pitchFamily="18" charset="0"/>
              </a:rPr>
              <a:t>Physical appearance of components</a:t>
            </a:r>
          </a:p>
          <a:p>
            <a:pPr marL="995363" lvl="1" indent="-533400" eaLnBrk="1" hangingPunct="1">
              <a:buFontTx/>
              <a:buAutoNum type="alphaUcPeriod"/>
            </a:pPr>
            <a:r>
              <a:rPr lang="en-US" smtClean="0">
                <a:latin typeface="Rockwell" pitchFamily="18" charset="0"/>
              </a:rPr>
              <a:t>The way components are interconnected</a:t>
            </a:r>
          </a:p>
          <a:p>
            <a:pPr marL="995363" lvl="1" indent="-533400" eaLnBrk="1" hangingPunct="1">
              <a:buFontTx/>
              <a:buAutoNum type="alphaUcPeriod"/>
            </a:pPr>
            <a:r>
              <a:rPr lang="en-US" smtClean="0">
                <a:latin typeface="Rockwell" pitchFamily="18" charset="0"/>
              </a:rPr>
              <a:t>All of these choices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4931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4931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Number Placeholder 5"/>
          <p:cNvSpPr>
            <a:spLocks noGrp="1"/>
          </p:cNvSpPr>
          <p:nvPr>
            <p:ph type="sldNum" sz="quarter" idx="12"/>
          </p:nvPr>
        </p:nvSpPr>
        <p:spPr>
          <a:noFill/>
          <a:ln>
            <a:miter lim="800000"/>
            <a:headEnd/>
            <a:tailEnd/>
          </a:ln>
        </p:spPr>
        <p:txBody>
          <a:bodyPr/>
          <a:lstStyle/>
          <a:p>
            <a:fld id="{04619A50-7853-475F-BDDA-9CAB1A378B26}" type="slidenum">
              <a:rPr lang="en-US"/>
              <a:pPr/>
              <a:t>383</a:t>
            </a:fld>
            <a:endParaRPr lang="en-US"/>
          </a:p>
        </p:txBody>
      </p:sp>
      <p:sp>
        <p:nvSpPr>
          <p:cNvPr id="394243"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T6D01		</a:t>
            </a:r>
            <a:r>
              <a:rPr lang="en-US" sz="2800" smtClean="0">
                <a:latin typeface="Rockwell" pitchFamily="18" charset="0"/>
              </a:rPr>
              <a:t>Which of the following devices or circuits 		changes an alternating current into a 			varying direct current signal?</a:t>
            </a:r>
          </a:p>
        </p:txBody>
      </p:sp>
      <p:sp>
        <p:nvSpPr>
          <p:cNvPr id="1550339"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Transformer</a:t>
            </a:r>
          </a:p>
          <a:p>
            <a:pPr marL="995363" lvl="1" indent="-533400" eaLnBrk="1" hangingPunct="1">
              <a:buFontTx/>
              <a:buAutoNum type="alphaUcPeriod"/>
            </a:pPr>
            <a:r>
              <a:rPr lang="en-US" smtClean="0">
                <a:latin typeface="Rockwell" pitchFamily="18" charset="0"/>
              </a:rPr>
              <a:t>Rectifier</a:t>
            </a:r>
          </a:p>
          <a:p>
            <a:pPr marL="995363" lvl="1" indent="-533400" eaLnBrk="1" hangingPunct="1">
              <a:buFontTx/>
              <a:buAutoNum type="alphaUcPeriod"/>
            </a:pPr>
            <a:r>
              <a:rPr lang="en-US" smtClean="0">
                <a:latin typeface="Rockwell" pitchFamily="18" charset="0"/>
              </a:rPr>
              <a:t>Amplifier</a:t>
            </a:r>
          </a:p>
          <a:p>
            <a:pPr marL="995363" lvl="1" indent="-533400" eaLnBrk="1" hangingPunct="1">
              <a:buFontTx/>
              <a:buAutoNum type="alphaUcPeriod"/>
            </a:pPr>
            <a:r>
              <a:rPr lang="en-US" smtClean="0">
                <a:latin typeface="Rockwell" pitchFamily="18" charset="0"/>
              </a:rPr>
              <a:t>Reflector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5033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5033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Number Placeholder 5"/>
          <p:cNvSpPr>
            <a:spLocks noGrp="1"/>
          </p:cNvSpPr>
          <p:nvPr>
            <p:ph type="sldNum" sz="quarter" idx="12"/>
          </p:nvPr>
        </p:nvSpPr>
        <p:spPr>
          <a:noFill/>
          <a:ln>
            <a:miter lim="800000"/>
            <a:headEnd/>
            <a:tailEnd/>
          </a:ln>
        </p:spPr>
        <p:txBody>
          <a:bodyPr/>
          <a:lstStyle/>
          <a:p>
            <a:fld id="{9536FE33-0D50-4EE0-A114-FB8E98EAA693}" type="slidenum">
              <a:rPr lang="en-US"/>
              <a:pPr/>
              <a:t>384</a:t>
            </a:fld>
            <a:endParaRPr lang="en-US"/>
          </a:p>
        </p:txBody>
      </p:sp>
      <p:sp>
        <p:nvSpPr>
          <p:cNvPr id="395267" name="Rectangle 2"/>
          <p:cNvSpPr>
            <a:spLocks noGrp="1" noChangeArrowheads="1"/>
          </p:cNvSpPr>
          <p:nvPr>
            <p:ph type="title"/>
          </p:nvPr>
        </p:nvSpPr>
        <p:spPr>
          <a:xfrm>
            <a:off x="0" y="663575"/>
            <a:ext cx="9144000" cy="385763"/>
          </a:xfrm>
        </p:spPr>
        <p:txBody>
          <a:bodyPr/>
          <a:lstStyle/>
          <a:p>
            <a:pPr eaLnBrk="1" hangingPunct="1">
              <a:tabLst>
                <a:tab pos="1376363" algn="l"/>
              </a:tabLst>
            </a:pPr>
            <a:r>
              <a:rPr lang="en-US" sz="3600" smtClean="0"/>
              <a:t>T6D02		</a:t>
            </a:r>
            <a:r>
              <a:rPr lang="en-US" sz="2800" smtClean="0">
                <a:latin typeface="Rockwell" pitchFamily="18" charset="0"/>
              </a:rPr>
              <a:t>What best describes a relay?</a:t>
            </a:r>
            <a:r>
              <a:rPr lang="en-US" sz="3600" smtClean="0"/>
              <a:t>		</a:t>
            </a:r>
          </a:p>
        </p:txBody>
      </p:sp>
      <p:sp>
        <p:nvSpPr>
          <p:cNvPr id="1551363" name="Rectangle 3"/>
          <p:cNvSpPr>
            <a:spLocks noGrp="1" noChangeArrowheads="1"/>
          </p:cNvSpPr>
          <p:nvPr>
            <p:ph type="body" idx="1"/>
          </p:nvPr>
        </p:nvSpPr>
        <p:spPr>
          <a:xfrm>
            <a:off x="347663" y="1970088"/>
            <a:ext cx="8602662" cy="3656012"/>
          </a:xfrm>
        </p:spPr>
        <p:txBody>
          <a:bodyPr/>
          <a:lstStyle/>
          <a:p>
            <a:pPr marL="995363" lvl="1" indent="-533400" eaLnBrk="1" hangingPunct="1">
              <a:buFontTx/>
              <a:buAutoNum type="alphaUcPeriod"/>
            </a:pPr>
            <a:r>
              <a:rPr lang="en-US" smtClean="0">
                <a:latin typeface="Rockwell" pitchFamily="18" charset="0"/>
              </a:rPr>
              <a:t>A switch controlled by an electromagnet</a:t>
            </a:r>
          </a:p>
          <a:p>
            <a:pPr marL="995363" lvl="1" indent="-533400" eaLnBrk="1" hangingPunct="1">
              <a:buFontTx/>
              <a:buAutoNum type="alphaUcPeriod"/>
            </a:pPr>
            <a:r>
              <a:rPr lang="en-US" smtClean="0">
                <a:latin typeface="Rockwell" pitchFamily="18" charset="0"/>
              </a:rPr>
              <a:t>A current controlled amplifier</a:t>
            </a:r>
          </a:p>
          <a:p>
            <a:pPr marL="995363" lvl="1" indent="-533400" eaLnBrk="1" hangingPunct="1">
              <a:buFontTx/>
              <a:buAutoNum type="alphaUcPeriod"/>
            </a:pPr>
            <a:r>
              <a:rPr lang="en-US" smtClean="0">
                <a:latin typeface="Rockwell" pitchFamily="18" charset="0"/>
              </a:rPr>
              <a:t>An optical sensor</a:t>
            </a:r>
          </a:p>
          <a:p>
            <a:pPr marL="995363" lvl="1" indent="-533400" eaLnBrk="1" hangingPunct="1">
              <a:buFontTx/>
              <a:buAutoNum type="alphaUcPeriod"/>
            </a:pPr>
            <a:r>
              <a:rPr lang="en-US" smtClean="0">
                <a:latin typeface="Rockwell" pitchFamily="18" charset="0"/>
              </a:rPr>
              <a:t>A pass transistor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5136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5136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Number Placeholder 5"/>
          <p:cNvSpPr>
            <a:spLocks noGrp="1"/>
          </p:cNvSpPr>
          <p:nvPr>
            <p:ph type="sldNum" sz="quarter" idx="12"/>
          </p:nvPr>
        </p:nvSpPr>
        <p:spPr>
          <a:noFill/>
          <a:ln>
            <a:miter lim="800000"/>
            <a:headEnd/>
            <a:tailEnd/>
          </a:ln>
        </p:spPr>
        <p:txBody>
          <a:bodyPr/>
          <a:lstStyle/>
          <a:p>
            <a:fld id="{422DC5BA-ECC5-414A-AF83-E71C04F92699}" type="slidenum">
              <a:rPr lang="en-US"/>
              <a:pPr/>
              <a:t>385</a:t>
            </a:fld>
            <a:endParaRPr lang="en-US"/>
          </a:p>
        </p:txBody>
      </p:sp>
      <p:sp>
        <p:nvSpPr>
          <p:cNvPr id="396291"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T6D03		</a:t>
            </a:r>
            <a:r>
              <a:rPr lang="en-US" sz="2800" smtClean="0">
                <a:latin typeface="Rockwell" pitchFamily="18" charset="0"/>
              </a:rPr>
              <a:t>What type of switch is represented by item 		3 in figure T2?</a:t>
            </a:r>
          </a:p>
        </p:txBody>
      </p:sp>
      <p:sp>
        <p:nvSpPr>
          <p:cNvPr id="1827843" name="Rectangle 3"/>
          <p:cNvSpPr>
            <a:spLocks noGrp="1" noChangeArrowheads="1"/>
          </p:cNvSpPr>
          <p:nvPr>
            <p:ph type="body" idx="1"/>
          </p:nvPr>
        </p:nvSpPr>
        <p:spPr>
          <a:xfrm>
            <a:off x="385763" y="1624013"/>
            <a:ext cx="7772400" cy="3656012"/>
          </a:xfrm>
        </p:spPr>
        <p:txBody>
          <a:bodyPr/>
          <a:lstStyle/>
          <a:p>
            <a:pPr marL="995363" lvl="1" indent="-533400" eaLnBrk="1" hangingPunct="1">
              <a:buFontTx/>
              <a:buAutoNum type="alphaUcPeriod"/>
            </a:pPr>
            <a:r>
              <a:rPr lang="en-US" smtClean="0">
                <a:latin typeface="Rockwell" pitchFamily="18" charset="0"/>
              </a:rPr>
              <a:t>Single-pole single-throw</a:t>
            </a:r>
          </a:p>
          <a:p>
            <a:pPr marL="995363" lvl="1" indent="-533400" eaLnBrk="1" hangingPunct="1">
              <a:buFontTx/>
              <a:buAutoNum type="alphaUcPeriod"/>
            </a:pPr>
            <a:r>
              <a:rPr lang="en-US" smtClean="0">
                <a:latin typeface="Rockwell" pitchFamily="18" charset="0"/>
              </a:rPr>
              <a:t>Single-pole double-throw</a:t>
            </a:r>
          </a:p>
          <a:p>
            <a:pPr marL="995363" lvl="1" indent="-533400" eaLnBrk="1" hangingPunct="1">
              <a:buFontTx/>
              <a:buAutoNum type="alphaUcPeriod"/>
            </a:pPr>
            <a:r>
              <a:rPr lang="en-US" smtClean="0">
                <a:latin typeface="Rockwell" pitchFamily="18" charset="0"/>
              </a:rPr>
              <a:t>Double-pole single-throw</a:t>
            </a:r>
          </a:p>
          <a:p>
            <a:pPr marL="995363" lvl="1" indent="-533400" eaLnBrk="1" hangingPunct="1">
              <a:buFontTx/>
              <a:buAutoNum type="alphaUcPeriod"/>
            </a:pPr>
            <a:r>
              <a:rPr lang="en-US" smtClean="0">
                <a:latin typeface="Rockwell" pitchFamily="18" charset="0"/>
              </a:rPr>
              <a:t>Double-pole double-throw</a:t>
            </a:r>
          </a:p>
        </p:txBody>
      </p:sp>
      <p:pic>
        <p:nvPicPr>
          <p:cNvPr id="396293" name="Picture 4" descr="2010FigureT2"/>
          <p:cNvPicPr>
            <a:picLocks noChangeAspect="1" noChangeArrowheads="1"/>
          </p:cNvPicPr>
          <p:nvPr/>
        </p:nvPicPr>
        <p:blipFill>
          <a:blip r:embed="rId2" cstate="print"/>
          <a:srcRect/>
          <a:stretch>
            <a:fillRect/>
          </a:stretch>
        </p:blipFill>
        <p:spPr bwMode="auto">
          <a:xfrm>
            <a:off x="1116013" y="3925888"/>
            <a:ext cx="6683375" cy="2932112"/>
          </a:xfrm>
          <a:prstGeom prst="rect">
            <a:avLst/>
          </a:prstGeom>
          <a:noFill/>
          <a:ln w="9525">
            <a:noFill/>
            <a:miter lim="800000"/>
            <a:headEnd/>
            <a:tailEnd/>
          </a:ln>
        </p:spPr>
      </p:pic>
      <p:sp>
        <p:nvSpPr>
          <p:cNvPr id="1827845" name="Line 5"/>
          <p:cNvSpPr>
            <a:spLocks noChangeShapeType="1"/>
          </p:cNvSpPr>
          <p:nvPr/>
        </p:nvSpPr>
        <p:spPr bwMode="auto">
          <a:xfrm>
            <a:off x="5608638" y="1930400"/>
            <a:ext cx="614362" cy="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7846" name="Line 6"/>
          <p:cNvSpPr>
            <a:spLocks noChangeShapeType="1"/>
          </p:cNvSpPr>
          <p:nvPr/>
        </p:nvSpPr>
        <p:spPr bwMode="auto">
          <a:xfrm>
            <a:off x="6223000" y="1970088"/>
            <a:ext cx="0" cy="1843087"/>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7847" name="Line 7"/>
          <p:cNvSpPr>
            <a:spLocks noChangeShapeType="1"/>
          </p:cNvSpPr>
          <p:nvPr/>
        </p:nvSpPr>
        <p:spPr bwMode="auto">
          <a:xfrm flipH="1">
            <a:off x="3189288" y="3813175"/>
            <a:ext cx="3033712" cy="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7848" name="Line 8"/>
          <p:cNvSpPr>
            <a:spLocks noChangeShapeType="1"/>
          </p:cNvSpPr>
          <p:nvPr/>
        </p:nvSpPr>
        <p:spPr bwMode="auto">
          <a:xfrm flipH="1">
            <a:off x="2805113" y="3813175"/>
            <a:ext cx="384175" cy="460375"/>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2784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27843">
                                            <p:txEl>
                                              <p:pRg st="0" end="0"/>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27845"/>
                                        </p:tgtEl>
                                        <p:attrNameLst>
                                          <p:attrName>style.visibility</p:attrName>
                                        </p:attrNameLst>
                                      </p:cBhvr>
                                      <p:to>
                                        <p:strVal val="visible"/>
                                      </p:to>
                                    </p:set>
                                    <p:animEffect transition="in" filter="wipe(left)">
                                      <p:cBhvr>
                                        <p:cTn id="12" dur="500"/>
                                        <p:tgtEl>
                                          <p:spTgt spid="1827845"/>
                                        </p:tgtEl>
                                      </p:cBhvr>
                                    </p:animEffect>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27846"/>
                                        </p:tgtEl>
                                        <p:attrNameLst>
                                          <p:attrName>style.visibility</p:attrName>
                                        </p:attrNameLst>
                                      </p:cBhvr>
                                      <p:to>
                                        <p:strVal val="visible"/>
                                      </p:to>
                                    </p:set>
                                    <p:animEffect transition="in" filter="wipe(up)">
                                      <p:cBhvr>
                                        <p:cTn id="16" dur="500"/>
                                        <p:tgtEl>
                                          <p:spTgt spid="1827846"/>
                                        </p:tgtEl>
                                      </p:cBhvr>
                                    </p:animEffect>
                                  </p:childTnLst>
                                </p:cTn>
                              </p:par>
                            </p:childTnLst>
                          </p:cTn>
                        </p:par>
                        <p:par>
                          <p:cTn id="17" fill="hold" nodeType="afterGroup">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1827847"/>
                                        </p:tgtEl>
                                        <p:attrNameLst>
                                          <p:attrName>style.visibility</p:attrName>
                                        </p:attrNameLst>
                                      </p:cBhvr>
                                      <p:to>
                                        <p:strVal val="visible"/>
                                      </p:to>
                                    </p:set>
                                    <p:animEffect transition="in" filter="wipe(right)">
                                      <p:cBhvr>
                                        <p:cTn id="20" dur="500"/>
                                        <p:tgtEl>
                                          <p:spTgt spid="1827847"/>
                                        </p:tgtEl>
                                      </p:cBhvr>
                                    </p:animEffect>
                                  </p:childTnLst>
                                </p:cTn>
                              </p:par>
                            </p:childTnLst>
                          </p:cTn>
                        </p:par>
                        <p:par>
                          <p:cTn id="21" fill="hold" nodeType="afterGroup">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1827848"/>
                                        </p:tgtEl>
                                        <p:attrNameLst>
                                          <p:attrName>style.visibility</p:attrName>
                                        </p:attrNameLst>
                                      </p:cBhvr>
                                      <p:to>
                                        <p:strVal val="visible"/>
                                      </p:to>
                                    </p:set>
                                    <p:animEffect transition="in" filter="wipe(up)">
                                      <p:cBhvr>
                                        <p:cTn id="24" dur="500"/>
                                        <p:tgtEl>
                                          <p:spTgt spid="1827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7845" grpId="0" animBg="1"/>
      <p:bldP spid="1827846" grpId="0" animBg="1"/>
      <p:bldP spid="1827847" grpId="0" animBg="1"/>
      <p:bldP spid="1827848" grpId="0" animBg="1"/>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Number Placeholder 5"/>
          <p:cNvSpPr>
            <a:spLocks noGrp="1"/>
          </p:cNvSpPr>
          <p:nvPr>
            <p:ph type="sldNum" sz="quarter" idx="12"/>
          </p:nvPr>
        </p:nvSpPr>
        <p:spPr>
          <a:noFill/>
          <a:ln>
            <a:miter lim="800000"/>
            <a:headEnd/>
            <a:tailEnd/>
          </a:ln>
        </p:spPr>
        <p:txBody>
          <a:bodyPr/>
          <a:lstStyle/>
          <a:p>
            <a:fld id="{6BE17838-F0DC-4F6B-B2A4-D4A5FCDE92CC}" type="slidenum">
              <a:rPr lang="en-US"/>
              <a:pPr/>
              <a:t>386</a:t>
            </a:fld>
            <a:endParaRPr lang="en-US"/>
          </a:p>
        </p:txBody>
      </p:sp>
      <p:sp>
        <p:nvSpPr>
          <p:cNvPr id="397315"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T6D04		</a:t>
            </a:r>
            <a:r>
              <a:rPr lang="en-US" sz="2800" smtClean="0">
                <a:latin typeface="Rockwell" pitchFamily="18" charset="0"/>
              </a:rPr>
              <a:t>Which of the following can be used to 			display signal strength on a numeric scale?</a:t>
            </a:r>
          </a:p>
        </p:txBody>
      </p:sp>
      <p:sp>
        <p:nvSpPr>
          <p:cNvPr id="1553411"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Potentiometer</a:t>
            </a:r>
          </a:p>
          <a:p>
            <a:pPr marL="995363" lvl="1" indent="-533400" eaLnBrk="1" hangingPunct="1">
              <a:buFontTx/>
              <a:buAutoNum type="alphaUcPeriod"/>
            </a:pPr>
            <a:r>
              <a:rPr lang="en-US" smtClean="0">
                <a:latin typeface="Rockwell" pitchFamily="18" charset="0"/>
              </a:rPr>
              <a:t>Transistor</a:t>
            </a:r>
          </a:p>
          <a:p>
            <a:pPr marL="995363" lvl="1" indent="-533400" eaLnBrk="1" hangingPunct="1">
              <a:buFontTx/>
              <a:buAutoNum type="alphaUcPeriod"/>
            </a:pPr>
            <a:r>
              <a:rPr lang="en-US" smtClean="0">
                <a:latin typeface="Rockwell" pitchFamily="18" charset="0"/>
              </a:rPr>
              <a:t>Meter</a:t>
            </a:r>
          </a:p>
          <a:p>
            <a:pPr marL="995363" lvl="1" indent="-533400" eaLnBrk="1" hangingPunct="1">
              <a:buFontTx/>
              <a:buAutoNum type="alphaUcPeriod"/>
            </a:pPr>
            <a:r>
              <a:rPr lang="en-US" smtClean="0">
                <a:latin typeface="Rockwell" pitchFamily="18" charset="0"/>
              </a:rPr>
              <a:t>Relay</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5341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5341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Number Placeholder 5"/>
          <p:cNvSpPr>
            <a:spLocks noGrp="1"/>
          </p:cNvSpPr>
          <p:nvPr>
            <p:ph type="sldNum" sz="quarter" idx="12"/>
          </p:nvPr>
        </p:nvSpPr>
        <p:spPr>
          <a:noFill/>
          <a:ln>
            <a:miter lim="800000"/>
            <a:headEnd/>
            <a:tailEnd/>
          </a:ln>
        </p:spPr>
        <p:txBody>
          <a:bodyPr/>
          <a:lstStyle/>
          <a:p>
            <a:fld id="{3EE79956-BD3A-46C7-9F65-05A9AEFC7ACE}" type="slidenum">
              <a:rPr lang="en-US"/>
              <a:pPr/>
              <a:t>387</a:t>
            </a:fld>
            <a:endParaRPr lang="en-US"/>
          </a:p>
        </p:txBody>
      </p:sp>
      <p:sp>
        <p:nvSpPr>
          <p:cNvPr id="39833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T6D05		</a:t>
            </a:r>
            <a:r>
              <a:rPr lang="en-US" sz="2800" smtClean="0">
                <a:latin typeface="Rockwell" pitchFamily="18" charset="0"/>
              </a:rPr>
              <a:t>What type of circuit controls the amount of 		voltage from a power supply?</a:t>
            </a:r>
          </a:p>
        </p:txBody>
      </p:sp>
      <p:sp>
        <p:nvSpPr>
          <p:cNvPr id="1554435"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Regulator</a:t>
            </a:r>
          </a:p>
          <a:p>
            <a:pPr marL="995363" lvl="1" indent="-533400" eaLnBrk="1" hangingPunct="1">
              <a:buFontTx/>
              <a:buAutoNum type="alphaUcPeriod"/>
            </a:pPr>
            <a:r>
              <a:rPr lang="en-US" smtClean="0">
                <a:latin typeface="Rockwell" pitchFamily="18" charset="0"/>
              </a:rPr>
              <a:t>Oscillator</a:t>
            </a:r>
          </a:p>
          <a:p>
            <a:pPr marL="995363" lvl="1" indent="-533400" eaLnBrk="1" hangingPunct="1">
              <a:buFontTx/>
              <a:buAutoNum type="alphaUcPeriod"/>
            </a:pPr>
            <a:r>
              <a:rPr lang="en-US" smtClean="0">
                <a:latin typeface="Rockwell" pitchFamily="18" charset="0"/>
              </a:rPr>
              <a:t>Filter</a:t>
            </a:r>
          </a:p>
          <a:p>
            <a:pPr marL="995363" lvl="1" indent="-533400" eaLnBrk="1" hangingPunct="1">
              <a:buFontTx/>
              <a:buAutoNum type="alphaUcPeriod"/>
            </a:pPr>
            <a:r>
              <a:rPr lang="en-US" smtClean="0">
                <a:latin typeface="Rockwell" pitchFamily="18" charset="0"/>
              </a:rPr>
              <a:t>Phase inverter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5443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5443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Number Placeholder 5"/>
          <p:cNvSpPr>
            <a:spLocks noGrp="1"/>
          </p:cNvSpPr>
          <p:nvPr>
            <p:ph type="sldNum" sz="quarter" idx="12"/>
          </p:nvPr>
        </p:nvSpPr>
        <p:spPr>
          <a:noFill/>
          <a:ln>
            <a:miter lim="800000"/>
            <a:headEnd/>
            <a:tailEnd/>
          </a:ln>
        </p:spPr>
        <p:txBody>
          <a:bodyPr/>
          <a:lstStyle/>
          <a:p>
            <a:fld id="{B812BC9B-AC0F-454E-80B0-8F567C891816}" type="slidenum">
              <a:rPr lang="en-US"/>
              <a:pPr/>
              <a:t>388</a:t>
            </a:fld>
            <a:endParaRPr lang="en-US"/>
          </a:p>
        </p:txBody>
      </p:sp>
      <p:sp>
        <p:nvSpPr>
          <p:cNvPr id="399363"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T6D06		</a:t>
            </a:r>
            <a:r>
              <a:rPr lang="en-US" sz="2800" smtClean="0">
                <a:latin typeface="Rockwell" pitchFamily="18" charset="0"/>
              </a:rPr>
              <a:t>What component is commonly used to 			change 120V AC house current to a lower 		AC voltage for other uses?</a:t>
            </a:r>
            <a:endParaRPr lang="en-US" sz="3600" smtClean="0"/>
          </a:p>
        </p:txBody>
      </p:sp>
      <p:sp>
        <p:nvSpPr>
          <p:cNvPr id="1555459"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Variable capacitor</a:t>
            </a:r>
          </a:p>
          <a:p>
            <a:pPr marL="995363" lvl="1" indent="-533400" eaLnBrk="1" hangingPunct="1">
              <a:buFontTx/>
              <a:buAutoNum type="alphaUcPeriod"/>
            </a:pPr>
            <a:r>
              <a:rPr lang="en-US" smtClean="0">
                <a:latin typeface="Rockwell" pitchFamily="18" charset="0"/>
              </a:rPr>
              <a:t>Transformer</a:t>
            </a:r>
          </a:p>
          <a:p>
            <a:pPr marL="995363" lvl="1" indent="-533400" eaLnBrk="1" hangingPunct="1">
              <a:buFontTx/>
              <a:buAutoNum type="alphaUcPeriod"/>
            </a:pPr>
            <a:r>
              <a:rPr lang="en-US" smtClean="0">
                <a:latin typeface="Rockwell" pitchFamily="18" charset="0"/>
              </a:rPr>
              <a:t>Transistor</a:t>
            </a:r>
          </a:p>
          <a:p>
            <a:pPr marL="995363" lvl="1" indent="-533400" eaLnBrk="1" hangingPunct="1">
              <a:buFontTx/>
              <a:buAutoNum type="alphaUcPeriod"/>
            </a:pPr>
            <a:r>
              <a:rPr lang="en-US" smtClean="0">
                <a:latin typeface="Rockwell" pitchFamily="18" charset="0"/>
              </a:rPr>
              <a:t>Diode</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5545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5545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Number Placeholder 5"/>
          <p:cNvSpPr>
            <a:spLocks noGrp="1"/>
          </p:cNvSpPr>
          <p:nvPr>
            <p:ph type="sldNum" sz="quarter" idx="12"/>
          </p:nvPr>
        </p:nvSpPr>
        <p:spPr>
          <a:noFill/>
          <a:ln>
            <a:miter lim="800000"/>
            <a:headEnd/>
            <a:tailEnd/>
          </a:ln>
        </p:spPr>
        <p:txBody>
          <a:bodyPr/>
          <a:lstStyle/>
          <a:p>
            <a:fld id="{C78C97E9-793A-430F-B97C-8F93F456D4B3}" type="slidenum">
              <a:rPr lang="en-US"/>
              <a:pPr/>
              <a:t>389</a:t>
            </a:fld>
            <a:endParaRPr lang="en-US"/>
          </a:p>
        </p:txBody>
      </p:sp>
      <p:sp>
        <p:nvSpPr>
          <p:cNvPr id="400387"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T6D07		</a:t>
            </a:r>
            <a:r>
              <a:rPr lang="en-US" sz="2800" smtClean="0">
                <a:latin typeface="Rockwell" pitchFamily="18" charset="0"/>
              </a:rPr>
              <a:t>Which of the following is commonly used 		as a visual indicator?</a:t>
            </a:r>
          </a:p>
        </p:txBody>
      </p:sp>
      <p:sp>
        <p:nvSpPr>
          <p:cNvPr id="1556483"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LED</a:t>
            </a:r>
          </a:p>
          <a:p>
            <a:pPr marL="995363" lvl="1" indent="-533400" eaLnBrk="1" hangingPunct="1">
              <a:buFontTx/>
              <a:buAutoNum type="alphaUcPeriod"/>
            </a:pPr>
            <a:r>
              <a:rPr lang="en-US" smtClean="0">
                <a:latin typeface="Rockwell" pitchFamily="18" charset="0"/>
              </a:rPr>
              <a:t>FET</a:t>
            </a:r>
          </a:p>
          <a:p>
            <a:pPr marL="995363" lvl="1" indent="-533400" eaLnBrk="1" hangingPunct="1">
              <a:buFontTx/>
              <a:buAutoNum type="alphaUcPeriod"/>
            </a:pPr>
            <a:r>
              <a:rPr lang="en-US" smtClean="0">
                <a:latin typeface="Rockwell" pitchFamily="18" charset="0"/>
              </a:rPr>
              <a:t>Zener diode</a:t>
            </a:r>
          </a:p>
          <a:p>
            <a:pPr marL="995363" lvl="1" indent="-533400" eaLnBrk="1" hangingPunct="1">
              <a:buFontTx/>
              <a:buAutoNum type="alphaUcPeriod"/>
            </a:pPr>
            <a:r>
              <a:rPr lang="en-US" smtClean="0">
                <a:latin typeface="Rockwell" pitchFamily="18" charset="0"/>
              </a:rPr>
              <a:t>Bipolar transistor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5648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5648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a:ln>
            <a:miter lim="800000"/>
            <a:headEnd/>
            <a:tailEnd/>
          </a:ln>
        </p:spPr>
        <p:txBody>
          <a:bodyPr/>
          <a:lstStyle/>
          <a:p>
            <a:fld id="{3E1D963C-CCEB-466B-A991-7EFEDB66DD97}" type="slidenum">
              <a:rPr lang="en-US"/>
              <a:pPr/>
              <a:t>39</a:t>
            </a:fld>
            <a:endParaRPr lang="en-US"/>
          </a:p>
        </p:txBody>
      </p:sp>
      <p:sp>
        <p:nvSpPr>
          <p:cNvPr id="41987" name="Rectangle 2"/>
          <p:cNvSpPr>
            <a:spLocks noGrp="1" noChangeArrowheads="1"/>
          </p:cNvSpPr>
          <p:nvPr>
            <p:ph type="title"/>
          </p:nvPr>
        </p:nvSpPr>
        <p:spPr>
          <a:xfrm>
            <a:off x="309563" y="357188"/>
            <a:ext cx="8642350" cy="868362"/>
          </a:xfrm>
        </p:spPr>
        <p:txBody>
          <a:bodyPr/>
          <a:lstStyle/>
          <a:p>
            <a:pPr eaLnBrk="1" hangingPunct="1"/>
            <a:r>
              <a:rPr lang="en-US" sz="3600" smtClean="0"/>
              <a:t>T1A06</a:t>
            </a:r>
            <a:r>
              <a:rPr lang="en-US" sz="2800" smtClean="0">
                <a:latin typeface="Rockwell" pitchFamily="18" charset="0"/>
              </a:rPr>
              <a:t>  	What is the FCC Part 97 definition of 			telecommand?</a:t>
            </a:r>
          </a:p>
        </p:txBody>
      </p:sp>
      <p:sp>
        <p:nvSpPr>
          <p:cNvPr id="619523" name="Rectangle 3"/>
          <p:cNvSpPr>
            <a:spLocks noGrp="1" noChangeArrowheads="1"/>
          </p:cNvSpPr>
          <p:nvPr>
            <p:ph type="body" idx="1"/>
          </p:nvPr>
        </p:nvSpPr>
        <p:spPr>
          <a:xfrm>
            <a:off x="501650" y="1854200"/>
            <a:ext cx="8026400" cy="3932238"/>
          </a:xfrm>
        </p:spPr>
        <p:txBody>
          <a:bodyPr/>
          <a:lstStyle/>
          <a:p>
            <a:pPr marL="609600" indent="-609600" eaLnBrk="1" hangingPunct="1">
              <a:buFontTx/>
              <a:buAutoNum type="alphaUcPeriod"/>
            </a:pPr>
            <a:r>
              <a:rPr lang="en-US" sz="2800" smtClean="0">
                <a:latin typeface="Rockwell" pitchFamily="18" charset="0"/>
              </a:rPr>
              <a:t>An instruction bulletin issued by the FCC</a:t>
            </a:r>
          </a:p>
          <a:p>
            <a:pPr marL="609600" indent="-609600" eaLnBrk="1" hangingPunct="1">
              <a:buFontTx/>
              <a:buAutoNum type="alphaUcPeriod"/>
            </a:pPr>
            <a:r>
              <a:rPr lang="en-US" sz="2800" smtClean="0">
                <a:latin typeface="Rockwell" pitchFamily="18" charset="0"/>
              </a:rPr>
              <a:t>A one-way radio transmission of measurements at a distance from the measuring instrument</a:t>
            </a:r>
          </a:p>
          <a:p>
            <a:pPr marL="609600" indent="-609600" eaLnBrk="1" hangingPunct="1">
              <a:buFontTx/>
              <a:buAutoNum type="alphaUcPeriod"/>
            </a:pPr>
            <a:r>
              <a:rPr lang="en-US" sz="2800" smtClean="0">
                <a:latin typeface="Rockwell" pitchFamily="18" charset="0"/>
              </a:rPr>
              <a:t>A one-way transmission to initiate, modify or terminate functions of a device at a distance </a:t>
            </a:r>
          </a:p>
          <a:p>
            <a:pPr marL="609600" indent="-609600" eaLnBrk="1" hangingPunct="1">
              <a:buFontTx/>
              <a:buAutoNum type="alphaUcPeriod"/>
            </a:pPr>
            <a:r>
              <a:rPr lang="en-US" sz="2800" smtClean="0">
                <a:latin typeface="Rockwell" pitchFamily="18" charset="0"/>
              </a:rPr>
              <a:t>An instruction from a VEC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1952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1952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Number Placeholder 5"/>
          <p:cNvSpPr>
            <a:spLocks noGrp="1"/>
          </p:cNvSpPr>
          <p:nvPr>
            <p:ph type="sldNum" sz="quarter" idx="12"/>
          </p:nvPr>
        </p:nvSpPr>
        <p:spPr>
          <a:noFill/>
          <a:ln>
            <a:miter lim="800000"/>
            <a:headEnd/>
            <a:tailEnd/>
          </a:ln>
        </p:spPr>
        <p:txBody>
          <a:bodyPr/>
          <a:lstStyle/>
          <a:p>
            <a:fld id="{C04649DB-08DF-4DD8-B73E-51D1DCBA17DE}" type="slidenum">
              <a:rPr lang="en-US"/>
              <a:pPr/>
              <a:t>390</a:t>
            </a:fld>
            <a:endParaRPr lang="en-US"/>
          </a:p>
        </p:txBody>
      </p:sp>
      <p:sp>
        <p:nvSpPr>
          <p:cNvPr id="401411"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T6D08		</a:t>
            </a:r>
            <a:r>
              <a:rPr lang="en-US" sz="2800" smtClean="0">
                <a:latin typeface="Rockwell" pitchFamily="18" charset="0"/>
              </a:rPr>
              <a:t>Which of the following is used together with 		an inductor to make a tuned circuit?</a:t>
            </a:r>
          </a:p>
        </p:txBody>
      </p:sp>
      <p:sp>
        <p:nvSpPr>
          <p:cNvPr id="1557507"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Resistor</a:t>
            </a:r>
          </a:p>
          <a:p>
            <a:pPr marL="995363" lvl="1" indent="-533400" eaLnBrk="1" hangingPunct="1">
              <a:buFontTx/>
              <a:buAutoNum type="alphaUcPeriod"/>
            </a:pPr>
            <a:r>
              <a:rPr lang="en-US" smtClean="0">
                <a:latin typeface="Rockwell" pitchFamily="18" charset="0"/>
              </a:rPr>
              <a:t>Zener diode</a:t>
            </a:r>
          </a:p>
          <a:p>
            <a:pPr marL="995363" lvl="1" indent="-533400" eaLnBrk="1" hangingPunct="1">
              <a:buFontTx/>
              <a:buAutoNum type="alphaUcPeriod"/>
            </a:pPr>
            <a:r>
              <a:rPr lang="en-US" smtClean="0">
                <a:latin typeface="Rockwell" pitchFamily="18" charset="0"/>
              </a:rPr>
              <a:t>Potentiometer</a:t>
            </a:r>
          </a:p>
          <a:p>
            <a:pPr marL="995363" lvl="1" indent="-533400" eaLnBrk="1" hangingPunct="1">
              <a:buFontTx/>
              <a:buAutoNum type="alphaUcPeriod"/>
            </a:pPr>
            <a:r>
              <a:rPr lang="en-US" smtClean="0">
                <a:latin typeface="Rockwell" pitchFamily="18" charset="0"/>
              </a:rPr>
              <a:t>Capacitor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5750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5750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Number Placeholder 5"/>
          <p:cNvSpPr>
            <a:spLocks noGrp="1"/>
          </p:cNvSpPr>
          <p:nvPr>
            <p:ph type="sldNum" sz="quarter" idx="12"/>
          </p:nvPr>
        </p:nvSpPr>
        <p:spPr>
          <a:noFill/>
          <a:ln>
            <a:miter lim="800000"/>
            <a:headEnd/>
            <a:tailEnd/>
          </a:ln>
        </p:spPr>
        <p:txBody>
          <a:bodyPr/>
          <a:lstStyle/>
          <a:p>
            <a:fld id="{FF369CFA-384E-47D8-B5C3-336591EBC821}" type="slidenum">
              <a:rPr lang="en-US"/>
              <a:pPr/>
              <a:t>391</a:t>
            </a:fld>
            <a:endParaRPr lang="en-US"/>
          </a:p>
        </p:txBody>
      </p:sp>
      <p:sp>
        <p:nvSpPr>
          <p:cNvPr id="402435"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T6D09		</a:t>
            </a:r>
            <a:r>
              <a:rPr lang="en-US" sz="2800" smtClean="0">
                <a:latin typeface="Rockwell" pitchFamily="18" charset="0"/>
              </a:rPr>
              <a:t>What is the name of a device that combines 		several semiconductors and other 			components into one package?</a:t>
            </a:r>
          </a:p>
        </p:txBody>
      </p:sp>
      <p:sp>
        <p:nvSpPr>
          <p:cNvPr id="1558531"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Transducer</a:t>
            </a:r>
          </a:p>
          <a:p>
            <a:pPr marL="995363" lvl="1" indent="-533400" eaLnBrk="1" hangingPunct="1">
              <a:buFontTx/>
              <a:buAutoNum type="alphaUcPeriod"/>
            </a:pPr>
            <a:r>
              <a:rPr lang="en-US" smtClean="0">
                <a:latin typeface="Rockwell" pitchFamily="18" charset="0"/>
              </a:rPr>
              <a:t>Multi-pole relay</a:t>
            </a:r>
          </a:p>
          <a:p>
            <a:pPr marL="995363" lvl="1" indent="-533400" eaLnBrk="1" hangingPunct="1">
              <a:buFontTx/>
              <a:buAutoNum type="alphaUcPeriod"/>
            </a:pPr>
            <a:r>
              <a:rPr lang="en-US" smtClean="0">
                <a:latin typeface="Rockwell" pitchFamily="18" charset="0"/>
              </a:rPr>
              <a:t>Integrated circuit</a:t>
            </a:r>
          </a:p>
          <a:p>
            <a:pPr marL="995363" lvl="1" indent="-533400" eaLnBrk="1" hangingPunct="1">
              <a:buFontTx/>
              <a:buAutoNum type="alphaUcPeriod"/>
            </a:pPr>
            <a:r>
              <a:rPr lang="en-US" smtClean="0">
                <a:latin typeface="Rockwell" pitchFamily="18" charset="0"/>
              </a:rPr>
              <a:t>Transformer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5853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5853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Number Placeholder 5"/>
          <p:cNvSpPr>
            <a:spLocks noGrp="1"/>
          </p:cNvSpPr>
          <p:nvPr>
            <p:ph type="sldNum" sz="quarter" idx="12"/>
          </p:nvPr>
        </p:nvSpPr>
        <p:spPr>
          <a:noFill/>
          <a:ln>
            <a:miter lim="800000"/>
            <a:headEnd/>
            <a:tailEnd/>
          </a:ln>
        </p:spPr>
        <p:txBody>
          <a:bodyPr/>
          <a:lstStyle/>
          <a:p>
            <a:fld id="{992FB31E-4350-4415-8C27-7712B073C0D3}" type="slidenum">
              <a:rPr lang="en-US"/>
              <a:pPr/>
              <a:t>392</a:t>
            </a:fld>
            <a:endParaRPr lang="en-US"/>
          </a:p>
        </p:txBody>
      </p:sp>
      <p:sp>
        <p:nvSpPr>
          <p:cNvPr id="40345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T6D10		</a:t>
            </a:r>
            <a:r>
              <a:rPr lang="en-US" sz="2800" smtClean="0">
                <a:latin typeface="Rockwell" pitchFamily="18" charset="0"/>
              </a:rPr>
              <a:t>What is the function of component 2 in 			Figure T1?</a:t>
            </a:r>
            <a:endParaRPr lang="en-US" sz="3600" smtClean="0"/>
          </a:p>
        </p:txBody>
      </p:sp>
      <p:sp>
        <p:nvSpPr>
          <p:cNvPr id="1829891" name="Rectangle 3"/>
          <p:cNvSpPr>
            <a:spLocks noGrp="1" noChangeArrowheads="1"/>
          </p:cNvSpPr>
          <p:nvPr>
            <p:ph type="body" idx="1"/>
          </p:nvPr>
        </p:nvSpPr>
        <p:spPr>
          <a:xfrm>
            <a:off x="0" y="1624013"/>
            <a:ext cx="5146675" cy="4722812"/>
          </a:xfrm>
        </p:spPr>
        <p:txBody>
          <a:bodyPr/>
          <a:lstStyle/>
          <a:p>
            <a:pPr marL="995363" lvl="1" indent="-533400" eaLnBrk="1" hangingPunct="1">
              <a:buFontTx/>
              <a:buAutoNum type="alphaUcPeriod"/>
            </a:pPr>
            <a:r>
              <a:rPr lang="en-US" smtClean="0">
                <a:latin typeface="Rockwell" pitchFamily="18" charset="0"/>
              </a:rPr>
              <a:t>Give off light when current flows through it</a:t>
            </a:r>
          </a:p>
          <a:p>
            <a:pPr marL="995363" lvl="1" indent="-533400" eaLnBrk="1" hangingPunct="1">
              <a:buFontTx/>
              <a:buAutoNum type="alphaUcPeriod"/>
            </a:pPr>
            <a:r>
              <a:rPr lang="en-US" smtClean="0">
                <a:latin typeface="Rockwell" pitchFamily="18" charset="0"/>
              </a:rPr>
              <a:t>Supply electrical energy</a:t>
            </a:r>
          </a:p>
          <a:p>
            <a:pPr marL="995363" lvl="1" indent="-533400" eaLnBrk="1" hangingPunct="1">
              <a:buFontTx/>
              <a:buAutoNum type="alphaUcPeriod"/>
            </a:pPr>
            <a:r>
              <a:rPr lang="en-US" smtClean="0">
                <a:latin typeface="Rockwell" pitchFamily="18" charset="0"/>
              </a:rPr>
              <a:t>Control the flow of current</a:t>
            </a:r>
          </a:p>
          <a:p>
            <a:pPr marL="995363" lvl="1" indent="-533400" eaLnBrk="1" hangingPunct="1">
              <a:buFontTx/>
              <a:buAutoNum type="alphaUcPeriod"/>
            </a:pPr>
            <a:r>
              <a:rPr lang="en-US" smtClean="0">
                <a:latin typeface="Rockwell" pitchFamily="18" charset="0"/>
              </a:rPr>
              <a:t>Convert electrical energy into radio waves</a:t>
            </a:r>
          </a:p>
        </p:txBody>
      </p:sp>
      <p:pic>
        <p:nvPicPr>
          <p:cNvPr id="403461" name="Picture 4" descr="2010FigureT1"/>
          <p:cNvPicPr>
            <a:picLocks noChangeAspect="1" noChangeArrowheads="1"/>
          </p:cNvPicPr>
          <p:nvPr/>
        </p:nvPicPr>
        <p:blipFill>
          <a:blip r:embed="rId2" cstate="print"/>
          <a:srcRect/>
          <a:stretch>
            <a:fillRect/>
          </a:stretch>
        </p:blipFill>
        <p:spPr bwMode="auto">
          <a:xfrm>
            <a:off x="5224463" y="1970088"/>
            <a:ext cx="3668712" cy="2840037"/>
          </a:xfrm>
          <a:prstGeom prst="rect">
            <a:avLst/>
          </a:prstGeom>
          <a:noFill/>
          <a:ln w="9525">
            <a:noFill/>
            <a:miter lim="800000"/>
            <a:headEnd/>
            <a:tailEnd/>
          </a:ln>
        </p:spPr>
      </p:pic>
      <p:sp>
        <p:nvSpPr>
          <p:cNvPr id="1829893" name="Line 5"/>
          <p:cNvSpPr>
            <a:spLocks noChangeShapeType="1"/>
          </p:cNvSpPr>
          <p:nvPr/>
        </p:nvSpPr>
        <p:spPr bwMode="auto">
          <a:xfrm flipV="1">
            <a:off x="2459038" y="4159250"/>
            <a:ext cx="3994150" cy="38100"/>
          </a:xfrm>
          <a:prstGeom prst="line">
            <a:avLst/>
          </a:prstGeom>
          <a:noFill/>
          <a:ln w="38100" cap="sq">
            <a:solidFill>
              <a:schemeClr val="accent1"/>
            </a:solidFill>
            <a:round/>
            <a:headEnd type="none" w="sm" len="sm"/>
            <a:tailEnd type="none" w="sm" len="sm"/>
          </a:ln>
          <a:effectLst/>
        </p:spPr>
        <p:txBody>
          <a:bodyPr wrap="none"/>
          <a:lstStyle/>
          <a:p>
            <a:endParaRPr lang="en-US"/>
          </a:p>
        </p:txBody>
      </p:sp>
      <p:sp>
        <p:nvSpPr>
          <p:cNvPr id="1829894" name="Line 6"/>
          <p:cNvSpPr>
            <a:spLocks noChangeShapeType="1"/>
          </p:cNvSpPr>
          <p:nvPr/>
        </p:nvSpPr>
        <p:spPr bwMode="auto">
          <a:xfrm flipV="1">
            <a:off x="6453188" y="3736975"/>
            <a:ext cx="500062" cy="422275"/>
          </a:xfrm>
          <a:prstGeom prst="line">
            <a:avLst/>
          </a:prstGeom>
          <a:noFill/>
          <a:ln w="38100" cap="sq">
            <a:solidFill>
              <a:schemeClr val="accent1"/>
            </a:solidFill>
            <a:round/>
            <a:headEnd type="none" w="sm" len="sm"/>
            <a:tailEnd type="triangle" w="lg"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2989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29891">
                                            <p:txEl>
                                              <p:pRg st="2" end="2"/>
                                            </p:txEl>
                                          </p:spTgt>
                                        </p:tgtEl>
                                        <p:attrNameLst>
                                          <p:attrName>style.color</p:attrName>
                                        </p:attrNameLst>
                                      </p:cBhvr>
                                      <p:to>
                                        <a:schemeClr val="accent1"/>
                                      </p:to>
                                    </p:animClr>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29893"/>
                                        </p:tgtEl>
                                        <p:attrNameLst>
                                          <p:attrName>style.visibility</p:attrName>
                                        </p:attrNameLst>
                                      </p:cBhvr>
                                      <p:to>
                                        <p:strVal val="visible"/>
                                      </p:to>
                                    </p:set>
                                    <p:animEffect transition="in" filter="wipe(left)">
                                      <p:cBhvr>
                                        <p:cTn id="12" dur="500"/>
                                        <p:tgtEl>
                                          <p:spTgt spid="1829893"/>
                                        </p:tgtEl>
                                      </p:cBhvr>
                                    </p:animEffect>
                                  </p:childTnLst>
                                </p:cTn>
                              </p:par>
                            </p:childTnLst>
                          </p:cTn>
                        </p:par>
                        <p:par>
                          <p:cTn id="13" fill="hold" nodeType="afterGroup">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829894"/>
                                        </p:tgtEl>
                                        <p:attrNameLst>
                                          <p:attrName>style.visibility</p:attrName>
                                        </p:attrNameLst>
                                      </p:cBhvr>
                                      <p:to>
                                        <p:strVal val="visible"/>
                                      </p:to>
                                    </p:set>
                                    <p:animEffect transition="in" filter="wipe(down)">
                                      <p:cBhvr>
                                        <p:cTn id="16" dur="500"/>
                                        <p:tgtEl>
                                          <p:spTgt spid="1829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9893" grpId="0" animBg="1"/>
      <p:bldP spid="1829894" grpId="0" animBg="1"/>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Number Placeholder 5"/>
          <p:cNvSpPr>
            <a:spLocks noGrp="1"/>
          </p:cNvSpPr>
          <p:nvPr>
            <p:ph type="sldNum" sz="quarter" idx="12"/>
          </p:nvPr>
        </p:nvSpPr>
        <p:spPr>
          <a:noFill/>
          <a:ln>
            <a:miter lim="800000"/>
            <a:headEnd/>
            <a:tailEnd/>
          </a:ln>
        </p:spPr>
        <p:txBody>
          <a:bodyPr/>
          <a:lstStyle/>
          <a:p>
            <a:fld id="{9AFD8EFB-ECB6-4650-924F-C7D3ADB9C281}" type="slidenum">
              <a:rPr lang="en-US"/>
              <a:pPr/>
              <a:t>393</a:t>
            </a:fld>
            <a:endParaRPr lang="en-US"/>
          </a:p>
        </p:txBody>
      </p:sp>
      <p:sp>
        <p:nvSpPr>
          <p:cNvPr id="404483" name="Rectangle 2"/>
          <p:cNvSpPr>
            <a:spLocks noGrp="1" noChangeArrowheads="1"/>
          </p:cNvSpPr>
          <p:nvPr>
            <p:ph type="title"/>
          </p:nvPr>
        </p:nvSpPr>
        <p:spPr>
          <a:xfrm>
            <a:off x="231775" y="395288"/>
            <a:ext cx="8642350" cy="868362"/>
          </a:xfrm>
          <a:noFill/>
        </p:spPr>
        <p:txBody>
          <a:bodyPr/>
          <a:lstStyle/>
          <a:p>
            <a:pPr eaLnBrk="1" hangingPunct="1"/>
            <a:r>
              <a:rPr lang="en-US" sz="3600" smtClean="0"/>
              <a:t>T6D11	</a:t>
            </a:r>
            <a:r>
              <a:rPr lang="en-US" sz="2800" smtClean="0">
                <a:latin typeface="Rockwell" pitchFamily="18" charset="0"/>
              </a:rPr>
              <a:t>Which of the following is a common use 		of coaxial cable?</a:t>
            </a:r>
          </a:p>
        </p:txBody>
      </p:sp>
      <p:sp>
        <p:nvSpPr>
          <p:cNvPr id="1560579" name="Rectangle 3"/>
          <p:cNvSpPr>
            <a:spLocks noGrp="1" noChangeArrowheads="1"/>
          </p:cNvSpPr>
          <p:nvPr>
            <p:ph type="body" idx="1"/>
          </p:nvPr>
        </p:nvSpPr>
        <p:spPr/>
        <p:txBody>
          <a:bodyPr/>
          <a:lstStyle/>
          <a:p>
            <a:pPr marL="990600" lvl="1" indent="-533400" eaLnBrk="1" hangingPunct="1">
              <a:buFontTx/>
              <a:buAutoNum type="alphaUcPeriod"/>
            </a:pPr>
            <a:r>
              <a:rPr lang="en-US" smtClean="0">
                <a:latin typeface="Rockwell" pitchFamily="18" charset="0"/>
              </a:rPr>
              <a:t>Carry dc power from a vehicle battery to a mobile radio</a:t>
            </a:r>
          </a:p>
          <a:p>
            <a:pPr marL="990600" lvl="1" indent="-533400" eaLnBrk="1" hangingPunct="1">
              <a:buFontTx/>
              <a:buAutoNum type="alphaUcPeriod"/>
            </a:pPr>
            <a:r>
              <a:rPr lang="en-US" smtClean="0">
                <a:latin typeface="Rockwell" pitchFamily="18" charset="0"/>
              </a:rPr>
              <a:t>Carry RF signals between a radio and antenna</a:t>
            </a:r>
          </a:p>
          <a:p>
            <a:pPr marL="990600" lvl="1" indent="-533400" eaLnBrk="1" hangingPunct="1">
              <a:buFontTx/>
              <a:buAutoNum type="alphaUcPeriod"/>
            </a:pPr>
            <a:r>
              <a:rPr lang="en-US" smtClean="0">
                <a:latin typeface="Rockwell" pitchFamily="18" charset="0"/>
              </a:rPr>
              <a:t>Secure masts, tubing, and other cylindrical objects on towers</a:t>
            </a:r>
          </a:p>
          <a:p>
            <a:pPr marL="990600" lvl="1" indent="-533400" eaLnBrk="1" hangingPunct="1">
              <a:buFontTx/>
              <a:buAutoNum type="alphaUcPeriod"/>
            </a:pPr>
            <a:r>
              <a:rPr lang="en-US" smtClean="0">
                <a:latin typeface="Rockwell" pitchFamily="18" charset="0"/>
              </a:rPr>
              <a:t>Connect data signals from a TNC to a computer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6057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6057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309563" y="241300"/>
            <a:ext cx="8610600" cy="1219200"/>
          </a:xfrm>
        </p:spPr>
        <p:txBody>
          <a:bodyPr lIns="0" tIns="0" rIns="0" bIns="0" anchor="ctr">
            <a:spAutoFit/>
          </a:bodyPr>
          <a:lstStyle/>
          <a:p>
            <a:pPr algn="ct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smtClean="0"/>
              <a:t>Technician Licensing Class</a:t>
            </a:r>
            <a:br>
              <a:rPr lang="en-GB" b="1" smtClean="0"/>
            </a:br>
            <a:r>
              <a:rPr lang="en-GB" b="1" smtClean="0"/>
              <a:t>“T7”</a:t>
            </a:r>
          </a:p>
        </p:txBody>
      </p:sp>
      <p:sp>
        <p:nvSpPr>
          <p:cNvPr id="405507" name="Text Box 3"/>
          <p:cNvSpPr txBox="1">
            <a:spLocks noChangeArrowheads="1"/>
          </p:cNvSpPr>
          <p:nvPr/>
        </p:nvSpPr>
        <p:spPr bwMode="auto">
          <a:xfrm>
            <a:off x="3727450" y="4887913"/>
            <a:ext cx="3802063" cy="77946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Valid dates:</a:t>
            </a:r>
          </a:p>
          <a:p>
            <a:pPr algn="ctr">
              <a:spcBef>
                <a:spcPct val="50000"/>
              </a:spcBef>
            </a:pPr>
            <a:r>
              <a:rPr lang="en-US">
                <a:solidFill>
                  <a:srgbClr val="FF0000"/>
                </a:solidFill>
                <a:latin typeface="Rockwell" pitchFamily="18" charset="0"/>
              </a:rPr>
              <a:t>July 1, 2010 – June 30, 2014</a:t>
            </a:r>
          </a:p>
        </p:txBody>
      </p:sp>
      <p:pic>
        <p:nvPicPr>
          <p:cNvPr id="405508" name="Picture 4" descr="DIAMOND_gold"/>
          <p:cNvPicPr>
            <a:picLocks noChangeAspect="1" noChangeArrowheads="1"/>
          </p:cNvPicPr>
          <p:nvPr/>
        </p:nvPicPr>
        <p:blipFill>
          <a:blip r:embed="rId3" cstate="print"/>
          <a:srcRect/>
          <a:stretch>
            <a:fillRect/>
          </a:stretch>
        </p:blipFill>
        <p:spPr bwMode="auto">
          <a:xfrm>
            <a:off x="385763" y="1662113"/>
            <a:ext cx="1122362" cy="2459037"/>
          </a:xfrm>
          <a:prstGeom prst="rect">
            <a:avLst/>
          </a:prstGeom>
          <a:noFill/>
          <a:ln w="9525">
            <a:noFill/>
            <a:miter lim="800000"/>
            <a:headEnd/>
            <a:tailEnd/>
          </a:ln>
        </p:spPr>
      </p:pic>
      <p:pic>
        <p:nvPicPr>
          <p:cNvPr id="405509" name="Picture 5"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Number Placeholder 5"/>
          <p:cNvSpPr>
            <a:spLocks noGrp="1"/>
          </p:cNvSpPr>
          <p:nvPr>
            <p:ph type="sldNum" sz="quarter" idx="12"/>
          </p:nvPr>
        </p:nvSpPr>
        <p:spPr>
          <a:noFill/>
          <a:ln>
            <a:miter lim="800000"/>
            <a:headEnd/>
            <a:tailEnd/>
          </a:ln>
        </p:spPr>
        <p:txBody>
          <a:bodyPr/>
          <a:lstStyle/>
          <a:p>
            <a:fld id="{4425504F-1E4E-49EA-904C-83ACB5B968A9}" type="slidenum">
              <a:rPr lang="en-US"/>
              <a:pPr/>
              <a:t>395</a:t>
            </a:fld>
            <a:endParaRPr lang="en-US"/>
          </a:p>
        </p:txBody>
      </p:sp>
      <p:sp>
        <p:nvSpPr>
          <p:cNvPr id="406531" name="Rectangle 2"/>
          <p:cNvSpPr>
            <a:spLocks noGrp="1" noChangeArrowheads="1"/>
          </p:cNvSpPr>
          <p:nvPr>
            <p:ph type="title"/>
          </p:nvPr>
        </p:nvSpPr>
        <p:spPr/>
        <p:txBody>
          <a:bodyPr/>
          <a:lstStyle/>
          <a:p>
            <a:pPr algn="ctr" eaLnBrk="1" hangingPunct="1"/>
            <a:r>
              <a:rPr lang="en-US" sz="2800" smtClean="0"/>
              <a:t>Amateur Radio Technician Class</a:t>
            </a:r>
            <a:br>
              <a:rPr lang="en-US" sz="2800" smtClean="0"/>
            </a:br>
            <a:r>
              <a:rPr lang="en-US" sz="2800" smtClean="0"/>
              <a:t>Element 2 Course Presentation</a:t>
            </a:r>
          </a:p>
        </p:txBody>
      </p:sp>
      <p:sp>
        <p:nvSpPr>
          <p:cNvPr id="1563651" name="Rectangle 3"/>
          <p:cNvSpPr>
            <a:spLocks noGrp="1" noChangeArrowheads="1"/>
          </p:cNvSpPr>
          <p:nvPr>
            <p:ph type="body" idx="1"/>
          </p:nvPr>
        </p:nvSpPr>
        <p:spPr/>
        <p:txBody>
          <a:bodyPr/>
          <a:lstStyle/>
          <a:p>
            <a:pPr eaLnBrk="1" hangingPunct="1">
              <a:lnSpc>
                <a:spcPct val="80000"/>
              </a:lnSpc>
            </a:pPr>
            <a:endParaRPr lang="en-US" sz="2400" b="1" smtClean="0"/>
          </a:p>
          <a:p>
            <a:pPr eaLnBrk="1" hangingPunct="1">
              <a:lnSpc>
                <a:spcPct val="80000"/>
              </a:lnSpc>
              <a:buClr>
                <a:schemeClr val="accent2"/>
              </a:buClr>
              <a:buFont typeface="Wingdings" pitchFamily="2" charset="2"/>
              <a:buChar char="Ø"/>
            </a:pPr>
            <a:r>
              <a:rPr lang="en-US" sz="1800" b="1" smtClean="0">
                <a:latin typeface="Rockwell" pitchFamily="18" charset="0"/>
              </a:rPr>
              <a:t>ELEMENT 2 SUB-ELEMENTS</a:t>
            </a:r>
          </a:p>
          <a:p>
            <a:pPr eaLnBrk="1" hangingPunct="1">
              <a:lnSpc>
                <a:spcPct val="80000"/>
              </a:lnSpc>
            </a:pPr>
            <a:endParaRPr lang="en-US" sz="1000" b="1" smtClean="0">
              <a:latin typeface="Rockwell" pitchFamily="18" charset="0"/>
            </a:endParaRPr>
          </a:p>
          <a:p>
            <a:pPr lvl="1" eaLnBrk="1" hangingPunct="1">
              <a:lnSpc>
                <a:spcPct val="80000"/>
              </a:lnSpc>
            </a:pPr>
            <a:r>
              <a:rPr lang="en-US" sz="1600" b="1" smtClean="0">
                <a:latin typeface="Rockwell" pitchFamily="18" charset="0"/>
              </a:rPr>
              <a:t>T1 - FCC Rules, descriptions and definitions for the amateur radio service, operator and station license responsibilities.</a:t>
            </a:r>
          </a:p>
          <a:p>
            <a:pPr lvl="1" eaLnBrk="1" hangingPunct="1">
              <a:lnSpc>
                <a:spcPct val="80000"/>
              </a:lnSpc>
            </a:pPr>
            <a:r>
              <a:rPr lang="en-US" sz="1600" b="1" smtClean="0">
                <a:latin typeface="Rockwell" pitchFamily="18" charset="0"/>
              </a:rPr>
              <a:t>T2 – Operating Procedures</a:t>
            </a:r>
          </a:p>
          <a:p>
            <a:pPr lvl="1" eaLnBrk="1" hangingPunct="1">
              <a:lnSpc>
                <a:spcPct val="80000"/>
              </a:lnSpc>
            </a:pPr>
            <a:r>
              <a:rPr lang="en-US" sz="1600" b="1" smtClean="0">
                <a:latin typeface="Rockwell" pitchFamily="18" charset="0"/>
              </a:rPr>
              <a:t>T3 – Radio wave characteristics, radio and electromagnetic properties, 	     propagation modes</a:t>
            </a:r>
          </a:p>
          <a:p>
            <a:pPr lvl="1" eaLnBrk="1" hangingPunct="1">
              <a:lnSpc>
                <a:spcPct val="80000"/>
              </a:lnSpc>
            </a:pPr>
            <a:r>
              <a:rPr lang="en-US" sz="1600" b="1" smtClean="0">
                <a:latin typeface="Rockwell" pitchFamily="18" charset="0"/>
              </a:rPr>
              <a:t>T4 – Amateur radio practices and station set up</a:t>
            </a:r>
          </a:p>
          <a:p>
            <a:pPr lvl="1" eaLnBrk="1" hangingPunct="1">
              <a:lnSpc>
                <a:spcPct val="80000"/>
              </a:lnSpc>
            </a:pPr>
            <a:r>
              <a:rPr lang="en-US" sz="1600" b="1" smtClean="0">
                <a:latin typeface="Rockwell" pitchFamily="18" charset="0"/>
              </a:rPr>
              <a:t>T5 – Electrical principles, math for electronics, electronic principles, Ohm’s Law</a:t>
            </a:r>
          </a:p>
          <a:p>
            <a:pPr lvl="1" eaLnBrk="1" hangingPunct="1">
              <a:lnSpc>
                <a:spcPct val="80000"/>
              </a:lnSpc>
            </a:pPr>
            <a:r>
              <a:rPr lang="en-US" sz="1600" b="1" smtClean="0">
                <a:latin typeface="Rockwell" pitchFamily="18" charset="0"/>
              </a:rPr>
              <a:t>T6 – Electrical components, semiconductors, circuit diagrams, component    functions</a:t>
            </a:r>
          </a:p>
          <a:p>
            <a:pPr lvl="1" eaLnBrk="1" hangingPunct="1">
              <a:lnSpc>
                <a:spcPct val="80000"/>
              </a:lnSpc>
              <a:buFont typeface="Wingdings" pitchFamily="2" charset="2"/>
              <a:buChar char="Ø"/>
            </a:pPr>
            <a:r>
              <a:rPr lang="en-US" sz="1600" b="1" smtClean="0">
                <a:solidFill>
                  <a:srgbClr val="FF0000"/>
                </a:solidFill>
                <a:latin typeface="Rockwell" pitchFamily="18" charset="0"/>
              </a:rPr>
              <a:t>T7 – Station equipment, common transmitter and receiver problems, antenna measurements and troubleshooting, basic repair and testing</a:t>
            </a:r>
          </a:p>
          <a:p>
            <a:pPr lvl="1" eaLnBrk="1" hangingPunct="1">
              <a:lnSpc>
                <a:spcPct val="80000"/>
              </a:lnSpc>
            </a:pPr>
            <a:r>
              <a:rPr lang="en-US" sz="1600" b="1" smtClean="0">
                <a:latin typeface="Rockwell" pitchFamily="18" charset="0"/>
              </a:rPr>
              <a:t>T8 – Modulation modes, amateur satellite operation, operating activities, non-voice communications</a:t>
            </a:r>
          </a:p>
          <a:p>
            <a:pPr lvl="1" eaLnBrk="1" hangingPunct="1">
              <a:lnSpc>
                <a:spcPct val="80000"/>
              </a:lnSpc>
            </a:pPr>
            <a:r>
              <a:rPr lang="en-US" sz="1600" b="1" smtClean="0">
                <a:latin typeface="Rockwell" pitchFamily="18" charset="0"/>
              </a:rPr>
              <a:t>T9 – Antennas, feedlines</a:t>
            </a:r>
          </a:p>
          <a:p>
            <a:pPr lvl="1" eaLnBrk="1" hangingPunct="1">
              <a:lnSpc>
                <a:spcPct val="80000"/>
              </a:lnSpc>
            </a:pPr>
            <a:r>
              <a:rPr lang="en-US" sz="1600" b="1" smtClean="0">
                <a:latin typeface="Rockwell" pitchFamily="18" charset="0"/>
              </a:rPr>
              <a:t>T0 – AC power circuits, antenna installation, RF hazards</a:t>
            </a:r>
            <a:endParaRPr lang="en-US" sz="1600" smtClean="0">
              <a:latin typeface="Rockwell" pitchFamily="18" charset="0"/>
            </a:endParaRPr>
          </a:p>
          <a:p>
            <a:pPr lvl="1" eaLnBrk="1" hangingPunct="1">
              <a:lnSpc>
                <a:spcPct val="80000"/>
              </a:lnSpc>
            </a:pPr>
            <a:endParaRPr lang="en-US" sz="1600"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563651">
                                            <p:txEl>
                                              <p:pRg st="9" end="9"/>
                                            </p:txEl>
                                          </p:spTgt>
                                        </p:tgtEl>
                                        <p:attrNameLst>
                                          <p:attrName>style.visibility</p:attrName>
                                        </p:attrNameLst>
                                      </p:cBhvr>
                                      <p:to>
                                        <p:strVal val="visible"/>
                                      </p:to>
                                    </p:set>
                                    <p:animScale>
                                      <p:cBhvr>
                                        <p:cTn id="7" dur="1000" decel="50000" fill="hold">
                                          <p:stCondLst>
                                            <p:cond delay="0"/>
                                          </p:stCondLst>
                                        </p:cTn>
                                        <p:tgtEl>
                                          <p:spTgt spid="1563651">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63651">
                                            <p:txEl>
                                              <p:pRg st="9" end="9"/>
                                            </p:txEl>
                                          </p:spTgt>
                                        </p:tgtEl>
                                        <p:attrNameLst>
                                          <p:attrName>ppt_x</p:attrName>
                                          <p:attrName>ppt_y</p:attrName>
                                        </p:attrNameLst>
                                      </p:cBhvr>
                                    </p:animMotion>
                                    <p:animEffect transition="in" filter="fade">
                                      <p:cBhvr>
                                        <p:cTn id="9" dur="1000"/>
                                        <p:tgtEl>
                                          <p:spTgt spid="15636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Number Placeholder 3"/>
          <p:cNvSpPr>
            <a:spLocks noGrp="1"/>
          </p:cNvSpPr>
          <p:nvPr>
            <p:ph type="sldNum" sz="quarter" idx="12"/>
          </p:nvPr>
        </p:nvSpPr>
        <p:spPr>
          <a:noFill/>
          <a:ln>
            <a:miter lim="800000"/>
            <a:headEnd/>
            <a:tailEnd/>
          </a:ln>
        </p:spPr>
        <p:txBody>
          <a:bodyPr/>
          <a:lstStyle/>
          <a:p>
            <a:fld id="{91203546-BD94-4190-A7E8-462178BDBDC5}" type="slidenum">
              <a:rPr lang="en-US"/>
              <a:pPr/>
              <a:t>396</a:t>
            </a:fld>
            <a:endParaRPr lang="en-US"/>
          </a:p>
        </p:txBody>
      </p:sp>
      <p:sp>
        <p:nvSpPr>
          <p:cNvPr id="40755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29588C8-027A-4F70-97BE-31D97F38A238}" type="slidenum">
              <a:rPr lang="en-US" sz="1400">
                <a:latin typeface="Times New Roman" pitchFamily="18" charset="0"/>
              </a:rPr>
              <a:pPr algn="r"/>
              <a:t>396</a:t>
            </a:fld>
            <a:endParaRPr lang="en-US" sz="1400">
              <a:latin typeface="Times New Roman" pitchFamily="18" charset="0"/>
            </a:endParaRPr>
          </a:p>
        </p:txBody>
      </p:sp>
      <p:sp>
        <p:nvSpPr>
          <p:cNvPr id="407556" name="Rectangle 2"/>
          <p:cNvSpPr>
            <a:spLocks noGrp="1" noChangeArrowheads="1"/>
          </p:cNvSpPr>
          <p:nvPr>
            <p:ph type="title" idx="4294967295"/>
          </p:nvPr>
        </p:nvSpPr>
        <p:spPr>
          <a:xfrm>
            <a:off x="385763" y="549275"/>
            <a:ext cx="7758112" cy="614363"/>
          </a:xfrm>
        </p:spPr>
        <p:txBody>
          <a:bodyPr/>
          <a:lstStyle/>
          <a:p>
            <a:pPr eaLnBrk="1" hangingPunct="1"/>
            <a:r>
              <a:rPr lang="en-US" sz="2600" b="1" smtClean="0">
                <a:latin typeface="Rockwell" pitchFamily="18" charset="0"/>
              </a:rPr>
              <a:t>T7A: </a:t>
            </a:r>
            <a:r>
              <a:rPr lang="en-US" sz="1800" b="1" smtClean="0">
                <a:solidFill>
                  <a:srgbClr val="0099FF"/>
                </a:solidFill>
              </a:rPr>
              <a:t>	</a:t>
            </a:r>
            <a:r>
              <a:rPr lang="en-US" sz="1800" b="1" smtClean="0"/>
              <a:t>Station radios; receivers, transmitters, transceivers.</a:t>
            </a:r>
            <a:r>
              <a:rPr lang="en-US" sz="1800" b="1" smtClean="0">
                <a:solidFill>
                  <a:srgbClr val="0099FF"/>
                </a:solidFill>
              </a:rPr>
              <a:t> 	</a:t>
            </a:r>
          </a:p>
        </p:txBody>
      </p:sp>
      <p:sp>
        <p:nvSpPr>
          <p:cNvPr id="931843" name="Rectangle 3"/>
          <p:cNvSpPr>
            <a:spLocks noGrp="1" noChangeArrowheads="1"/>
          </p:cNvSpPr>
          <p:nvPr>
            <p:ph type="body" idx="4294967295"/>
          </p:nvPr>
        </p:nvSpPr>
        <p:spPr>
          <a:xfrm>
            <a:off x="0" y="1624013"/>
            <a:ext cx="8642350" cy="4962525"/>
          </a:xfrm>
        </p:spPr>
        <p:txBody>
          <a:bodyPr/>
          <a:lstStyle/>
          <a:p>
            <a:pPr lvl="1" eaLnBrk="1" hangingPunct="1"/>
            <a:r>
              <a:rPr lang="en-US" sz="1200" smtClean="0">
                <a:latin typeface="Rockwell" pitchFamily="18" charset="0"/>
              </a:rPr>
              <a:t>T7A1</a:t>
            </a:r>
            <a:r>
              <a:rPr lang="en-US" sz="2000" smtClean="0">
                <a:latin typeface="Rockwell" pitchFamily="18" charset="0"/>
              </a:rPr>
              <a:t>  The function of a product detector is to detect CW and SSB signals.</a:t>
            </a:r>
          </a:p>
          <a:p>
            <a:pPr lvl="3" eaLnBrk="1" hangingPunct="1"/>
            <a:r>
              <a:rPr lang="en-US" sz="1600" smtClean="0">
                <a:solidFill>
                  <a:srgbClr val="FF0000"/>
                </a:solidFill>
                <a:latin typeface="Rockwell" pitchFamily="18" charset="0"/>
              </a:rPr>
              <a:t>Block 1 as a product detector will detect CW and SSB</a:t>
            </a:r>
          </a:p>
          <a:p>
            <a:pPr lvl="3" eaLnBrk="1" hangingPunct="1"/>
            <a:endParaRPr lang="en-US" sz="16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1" eaLnBrk="1" hangingPunct="1"/>
            <a:endParaRPr lang="en-US" sz="20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3" eaLnBrk="1" hangingPunct="1"/>
            <a:r>
              <a:rPr lang="en-US" sz="1600" smtClean="0">
                <a:solidFill>
                  <a:srgbClr val="FF0000"/>
                </a:solidFill>
                <a:latin typeface="Rockwell" pitchFamily="18" charset="0"/>
              </a:rPr>
              <a:t>A Product detector is necessary in a simple Morse code (CW) and single-sideband (SSB) receiver.</a:t>
            </a:r>
          </a:p>
        </p:txBody>
      </p:sp>
      <p:pic>
        <p:nvPicPr>
          <p:cNvPr id="931844" name="Picture 4" descr="2010FigureT6"/>
          <p:cNvPicPr>
            <a:picLocks noChangeAspect="1" noChangeArrowheads="1"/>
          </p:cNvPicPr>
          <p:nvPr/>
        </p:nvPicPr>
        <p:blipFill>
          <a:blip r:embed="rId2" cstate="print"/>
          <a:srcRect/>
          <a:stretch>
            <a:fillRect/>
          </a:stretch>
        </p:blipFill>
        <p:spPr bwMode="auto">
          <a:xfrm>
            <a:off x="1538288" y="2890838"/>
            <a:ext cx="6107112" cy="30337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31843">
                                            <p:txEl>
                                              <p:pRg st="0" end="0"/>
                                            </p:txEl>
                                          </p:spTgt>
                                        </p:tgtEl>
                                        <p:attrNameLst>
                                          <p:attrName>style.visibility</p:attrName>
                                        </p:attrNameLst>
                                      </p:cBhvr>
                                      <p:to>
                                        <p:strVal val="visible"/>
                                      </p:to>
                                    </p:set>
                                    <p:animEffect transition="in" filter="wipe(up)">
                                      <p:cBhvr>
                                        <p:cTn id="7" dur="500"/>
                                        <p:tgtEl>
                                          <p:spTgt spid="931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31843">
                                            <p:txEl>
                                              <p:pRg st="1" end="1"/>
                                            </p:txEl>
                                          </p:spTgt>
                                        </p:tgtEl>
                                        <p:attrNameLst>
                                          <p:attrName>style.visibility</p:attrName>
                                        </p:attrNameLst>
                                      </p:cBhvr>
                                      <p:to>
                                        <p:strVal val="visible"/>
                                      </p:to>
                                    </p:set>
                                    <p:animEffect transition="in" filter="wipe(left)">
                                      <p:cBhvr>
                                        <p:cTn id="12" dur="500"/>
                                        <p:tgtEl>
                                          <p:spTgt spid="931843">
                                            <p:txEl>
                                              <p:pRg st="1" end="1"/>
                                            </p:txEl>
                                          </p:spTgt>
                                        </p:tgtEl>
                                      </p:cBhvr>
                                    </p:animEffect>
                                  </p:childTnLst>
                                </p:cTn>
                              </p:par>
                            </p:childTnLst>
                          </p:cTn>
                        </p:par>
                        <p:par>
                          <p:cTn id="13" fill="hold" nodeType="afterGroup">
                            <p:stCondLst>
                              <p:cond delay="500"/>
                            </p:stCondLst>
                            <p:childTnLst>
                              <p:par>
                                <p:cTn id="14" presetID="52" presetClass="entr" presetSubtype="0" fill="hold" nodeType="afterEffect">
                                  <p:stCondLst>
                                    <p:cond delay="0"/>
                                  </p:stCondLst>
                                  <p:childTnLst>
                                    <p:set>
                                      <p:cBhvr>
                                        <p:cTn id="15" dur="1" fill="hold">
                                          <p:stCondLst>
                                            <p:cond delay="0"/>
                                          </p:stCondLst>
                                        </p:cTn>
                                        <p:tgtEl>
                                          <p:spTgt spid="931844"/>
                                        </p:tgtEl>
                                        <p:attrNameLst>
                                          <p:attrName>style.visibility</p:attrName>
                                        </p:attrNameLst>
                                      </p:cBhvr>
                                      <p:to>
                                        <p:strVal val="visible"/>
                                      </p:to>
                                    </p:set>
                                    <p:animScale>
                                      <p:cBhvr>
                                        <p:cTn id="16" dur="1000" decel="50000" fill="hold">
                                          <p:stCondLst>
                                            <p:cond delay="0"/>
                                          </p:stCondLst>
                                        </p:cTn>
                                        <p:tgtEl>
                                          <p:spTgt spid="9318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931844"/>
                                        </p:tgtEl>
                                        <p:attrNameLst>
                                          <p:attrName>ppt_x</p:attrName>
                                          <p:attrName>ppt_y</p:attrName>
                                        </p:attrNameLst>
                                      </p:cBhvr>
                                    </p:animMotion>
                                    <p:animEffect transition="in" filter="fade">
                                      <p:cBhvr>
                                        <p:cTn id="18" dur="1000"/>
                                        <p:tgtEl>
                                          <p:spTgt spid="93184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931843">
                                            <p:txEl>
                                              <p:pRg st="14" end="14"/>
                                            </p:txEl>
                                          </p:spTgt>
                                        </p:tgtEl>
                                        <p:attrNameLst>
                                          <p:attrName>style.visibility</p:attrName>
                                        </p:attrNameLst>
                                      </p:cBhvr>
                                      <p:to>
                                        <p:strVal val="visible"/>
                                      </p:to>
                                    </p:set>
                                    <p:animEffect transition="in" filter="wipe(down)">
                                      <p:cBhvr>
                                        <p:cTn id="23" dur="500"/>
                                        <p:tgtEl>
                                          <p:spTgt spid="93184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Number Placeholder 3"/>
          <p:cNvSpPr>
            <a:spLocks noGrp="1"/>
          </p:cNvSpPr>
          <p:nvPr>
            <p:ph type="sldNum" sz="quarter" idx="12"/>
          </p:nvPr>
        </p:nvSpPr>
        <p:spPr>
          <a:noFill/>
          <a:ln>
            <a:miter lim="800000"/>
            <a:headEnd/>
            <a:tailEnd/>
          </a:ln>
        </p:spPr>
        <p:txBody>
          <a:bodyPr/>
          <a:lstStyle/>
          <a:p>
            <a:fld id="{B4955466-E412-4B28-B794-7A6B58011524}" type="slidenum">
              <a:rPr lang="en-US"/>
              <a:pPr/>
              <a:t>397</a:t>
            </a:fld>
            <a:endParaRPr lang="en-US"/>
          </a:p>
        </p:txBody>
      </p:sp>
      <p:sp>
        <p:nvSpPr>
          <p:cNvPr id="40857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F6540D1-03F2-4B38-B0E3-7C729C8D812E}" type="slidenum">
              <a:rPr lang="en-US" sz="1400">
                <a:latin typeface="Times New Roman" pitchFamily="18" charset="0"/>
              </a:rPr>
              <a:pPr algn="r"/>
              <a:t>397</a:t>
            </a:fld>
            <a:endParaRPr lang="en-US" sz="1400">
              <a:latin typeface="Times New Roman" pitchFamily="18" charset="0"/>
            </a:endParaRPr>
          </a:p>
        </p:txBody>
      </p:sp>
      <p:sp>
        <p:nvSpPr>
          <p:cNvPr id="408580" name="Rectangle 2"/>
          <p:cNvSpPr>
            <a:spLocks noGrp="1" noChangeArrowheads="1"/>
          </p:cNvSpPr>
          <p:nvPr>
            <p:ph type="title" idx="4294967295"/>
          </p:nvPr>
        </p:nvSpPr>
        <p:spPr>
          <a:xfrm>
            <a:off x="385763" y="471488"/>
            <a:ext cx="7758112" cy="614362"/>
          </a:xfrm>
        </p:spPr>
        <p:txBody>
          <a:bodyPr/>
          <a:lstStyle/>
          <a:p>
            <a:pPr eaLnBrk="1" hangingPunct="1"/>
            <a:r>
              <a:rPr lang="en-US" sz="2600" b="1" smtClean="0">
                <a:latin typeface="Rockwell" pitchFamily="18" charset="0"/>
              </a:rPr>
              <a:t>T7A: </a:t>
            </a:r>
            <a:r>
              <a:rPr lang="en-US" sz="1800" b="1" smtClean="0">
                <a:solidFill>
                  <a:srgbClr val="0099FF"/>
                </a:solidFill>
              </a:rPr>
              <a:t>	</a:t>
            </a:r>
            <a:r>
              <a:rPr lang="en-US" sz="1800" b="1" smtClean="0"/>
              <a:t>Station radios; receivers, transmitters, transceivers.</a:t>
            </a:r>
            <a:r>
              <a:rPr lang="en-US" sz="1800" b="1" smtClean="0">
                <a:solidFill>
                  <a:srgbClr val="0099FF"/>
                </a:solidFill>
              </a:rPr>
              <a:t> 	</a:t>
            </a:r>
          </a:p>
        </p:txBody>
      </p:sp>
      <p:sp>
        <p:nvSpPr>
          <p:cNvPr id="930819" name="Rectangle 3"/>
          <p:cNvSpPr>
            <a:spLocks noGrp="1" noChangeArrowheads="1"/>
          </p:cNvSpPr>
          <p:nvPr>
            <p:ph type="body" idx="4294967295"/>
          </p:nvPr>
        </p:nvSpPr>
        <p:spPr>
          <a:xfrm>
            <a:off x="309563" y="1508125"/>
            <a:ext cx="8642350" cy="5349875"/>
          </a:xfrm>
        </p:spPr>
        <p:txBody>
          <a:bodyPr/>
          <a:lstStyle/>
          <a:p>
            <a:pPr lvl="1" eaLnBrk="1" hangingPunct="1">
              <a:buFontTx/>
              <a:buNone/>
            </a:pPr>
            <a:r>
              <a:rPr lang="en-US" sz="1200" smtClean="0">
                <a:latin typeface="Rockwell" pitchFamily="18" charset="0"/>
              </a:rPr>
              <a:t>T7A2 </a:t>
            </a:r>
            <a:r>
              <a:rPr lang="en-US" smtClean="0">
                <a:latin typeface="Rockwell" pitchFamily="18" charset="0"/>
              </a:rPr>
              <a:t> </a:t>
            </a:r>
            <a:r>
              <a:rPr lang="en-US" sz="2000" smtClean="0">
                <a:latin typeface="Rockwell" pitchFamily="18" charset="0"/>
              </a:rPr>
              <a:t>The type of receiver shown in Figure T6 is a single-conversion superheterodyne.</a:t>
            </a:r>
          </a:p>
          <a:p>
            <a:pPr lvl="1" eaLnBrk="1" hangingPunct="1"/>
            <a:endParaRPr lang="en-US" sz="2000" smtClean="0">
              <a:latin typeface="Rockwell" pitchFamily="18" charset="0"/>
            </a:endParaRPr>
          </a:p>
          <a:p>
            <a:pPr lvl="1" eaLnBrk="1" hangingPunct="1"/>
            <a:endParaRPr lang="en-US" smtClean="0">
              <a:latin typeface="Rockwell" pitchFamily="18" charset="0"/>
            </a:endParaRPr>
          </a:p>
          <a:p>
            <a:pPr lvl="1" eaLnBrk="1" hangingPunct="1"/>
            <a:endParaRPr lang="en-US" smtClean="0">
              <a:latin typeface="Rockwell" pitchFamily="18" charset="0"/>
            </a:endParaRPr>
          </a:p>
          <a:p>
            <a:pPr lvl="1" eaLnBrk="1" hangingPunct="1"/>
            <a:endParaRPr lang="en-US" smtClean="0">
              <a:latin typeface="Rockwell" pitchFamily="18" charset="0"/>
            </a:endParaRPr>
          </a:p>
          <a:p>
            <a:pPr lvl="1" eaLnBrk="1" hangingPunct="1"/>
            <a:endParaRPr lang="en-US" smtClean="0">
              <a:latin typeface="Rockwell" pitchFamily="18" charset="0"/>
            </a:endParaRPr>
          </a:p>
          <a:p>
            <a:pPr lvl="1" eaLnBrk="1" hangingPunct="1"/>
            <a:endParaRPr lang="en-US" sz="1400" smtClean="0">
              <a:latin typeface="Rockwell" pitchFamily="18" charset="0"/>
            </a:endParaRPr>
          </a:p>
          <a:p>
            <a:pPr eaLnBrk="1" hangingPunct="1"/>
            <a:endParaRPr lang="en-US" sz="2800" smtClean="0">
              <a:solidFill>
                <a:srgbClr val="FF0000"/>
              </a:solidFill>
              <a:latin typeface="Rockwell" pitchFamily="18" charset="0"/>
            </a:endParaRPr>
          </a:p>
          <a:p>
            <a:pPr lvl="2" eaLnBrk="1" hangingPunct="1"/>
            <a:r>
              <a:rPr lang="en-US" sz="1800" smtClean="0">
                <a:solidFill>
                  <a:srgbClr val="FF0000"/>
                </a:solidFill>
                <a:latin typeface="Rockwell" pitchFamily="18" charset="0"/>
              </a:rPr>
              <a:t>Single-conversion superhet has only one IF amplifier.</a:t>
            </a:r>
          </a:p>
        </p:txBody>
      </p:sp>
      <p:sp>
        <p:nvSpPr>
          <p:cNvPr id="408582" name="Rectangle 4"/>
          <p:cNvSpPr>
            <a:spLocks noChangeArrowheads="1"/>
          </p:cNvSpPr>
          <p:nvPr/>
        </p:nvSpPr>
        <p:spPr bwMode="auto">
          <a:xfrm>
            <a:off x="0" y="2476500"/>
            <a:ext cx="9144000" cy="0"/>
          </a:xfrm>
          <a:prstGeom prst="rect">
            <a:avLst/>
          </a:prstGeom>
          <a:noFill/>
          <a:ln w="12700" cap="sq">
            <a:noFill/>
            <a:miter lim="800000"/>
            <a:headEnd type="none" w="sm" len="sm"/>
            <a:tailEnd type="none" w="sm" len="sm"/>
          </a:ln>
        </p:spPr>
        <p:txBody>
          <a:bodyPr wrap="none" anchor="ctr">
            <a:spAutoFit/>
          </a:bodyPr>
          <a:lstStyle/>
          <a:p>
            <a:endParaRPr lang="en-US"/>
          </a:p>
        </p:txBody>
      </p:sp>
      <p:pic>
        <p:nvPicPr>
          <p:cNvPr id="930821" name="Picture 5" descr="2010FigureT6"/>
          <p:cNvPicPr>
            <a:picLocks noChangeAspect="1" noChangeArrowheads="1"/>
          </p:cNvPicPr>
          <p:nvPr/>
        </p:nvPicPr>
        <p:blipFill>
          <a:blip r:embed="rId2" cstate="print"/>
          <a:srcRect/>
          <a:stretch>
            <a:fillRect/>
          </a:stretch>
        </p:blipFill>
        <p:spPr bwMode="auto">
          <a:xfrm>
            <a:off x="1806575" y="2468563"/>
            <a:ext cx="5875338" cy="2917825"/>
          </a:xfrm>
          <a:prstGeom prst="rect">
            <a:avLst/>
          </a:prstGeom>
          <a:noFill/>
          <a:ln w="9525">
            <a:noFill/>
            <a:miter lim="800000"/>
            <a:headEnd/>
            <a:tailEnd/>
          </a:ln>
        </p:spPr>
      </p:pic>
      <p:sp>
        <p:nvSpPr>
          <p:cNvPr id="930822" name="Text Box 6"/>
          <p:cNvSpPr txBox="1">
            <a:spLocks noChangeArrowheads="1"/>
          </p:cNvSpPr>
          <p:nvPr/>
        </p:nvSpPr>
        <p:spPr bwMode="auto">
          <a:xfrm>
            <a:off x="6684963" y="4389438"/>
            <a:ext cx="882650" cy="396875"/>
          </a:xfrm>
          <a:prstGeom prst="rect">
            <a:avLst/>
          </a:prstGeom>
          <a:noFill/>
          <a:ln w="12700" cap="sq">
            <a:noFill/>
            <a:miter lim="800000"/>
            <a:headEnd type="none" w="sm" len="sm"/>
            <a:tailEnd type="none" w="sm" len="sm"/>
          </a:ln>
        </p:spPr>
        <p:txBody>
          <a:bodyPr>
            <a:spAutoFit/>
          </a:bodyPr>
          <a:lstStyle/>
          <a:p>
            <a:pPr>
              <a:spcBef>
                <a:spcPct val="50000"/>
              </a:spcBef>
            </a:pPr>
            <a:r>
              <a:rPr lang="en-US" sz="1000">
                <a:solidFill>
                  <a:srgbClr val="FF0000"/>
                </a:solidFill>
                <a:latin typeface="Rockwell" pitchFamily="18" charset="0"/>
              </a:rPr>
              <a:t>(Block 1 is  a detector)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30819">
                                            <p:txEl>
                                              <p:pRg st="0" end="0"/>
                                            </p:txEl>
                                          </p:spTgt>
                                        </p:tgtEl>
                                        <p:attrNameLst>
                                          <p:attrName>style.visibility</p:attrName>
                                        </p:attrNameLst>
                                      </p:cBhvr>
                                      <p:to>
                                        <p:strVal val="visible"/>
                                      </p:to>
                                    </p:set>
                                    <p:animEffect transition="in" filter="wipe(left)">
                                      <p:cBhvr>
                                        <p:cTn id="7" dur="500"/>
                                        <p:tgtEl>
                                          <p:spTgt spid="930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30821"/>
                                        </p:tgtEl>
                                        <p:attrNameLst>
                                          <p:attrName>style.visibility</p:attrName>
                                        </p:attrNameLst>
                                      </p:cBhvr>
                                      <p:to>
                                        <p:strVal val="visible"/>
                                      </p:to>
                                    </p:set>
                                    <p:animEffect transition="in" filter="wipe(down)">
                                      <p:cBhvr>
                                        <p:cTn id="12" dur="500"/>
                                        <p:tgtEl>
                                          <p:spTgt spid="930821"/>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930822"/>
                                        </p:tgtEl>
                                        <p:attrNameLst>
                                          <p:attrName>style.visibility</p:attrName>
                                        </p:attrNameLst>
                                      </p:cBhvr>
                                      <p:to>
                                        <p:strVal val="visible"/>
                                      </p:to>
                                    </p:set>
                                    <p:anim calcmode="lin" valueType="num">
                                      <p:cBhvr additive="base">
                                        <p:cTn id="15" dur="500" fill="hold"/>
                                        <p:tgtEl>
                                          <p:spTgt spid="930822"/>
                                        </p:tgtEl>
                                        <p:attrNameLst>
                                          <p:attrName>ppt_x</p:attrName>
                                        </p:attrNameLst>
                                      </p:cBhvr>
                                      <p:tavLst>
                                        <p:tav tm="0">
                                          <p:val>
                                            <p:strVal val="1+#ppt_w/2"/>
                                          </p:val>
                                        </p:tav>
                                        <p:tav tm="100000">
                                          <p:val>
                                            <p:strVal val="#ppt_x"/>
                                          </p:val>
                                        </p:tav>
                                      </p:tavLst>
                                    </p:anim>
                                    <p:anim calcmode="lin" valueType="num">
                                      <p:cBhvr additive="base">
                                        <p:cTn id="16" dur="500" fill="hold"/>
                                        <p:tgtEl>
                                          <p:spTgt spid="930822"/>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930819">
                                            <p:txEl>
                                              <p:pRg st="8" end="8"/>
                                            </p:txEl>
                                          </p:spTgt>
                                        </p:tgtEl>
                                        <p:attrNameLst>
                                          <p:attrName>style.visibility</p:attrName>
                                        </p:attrNameLst>
                                      </p:cBhvr>
                                      <p:to>
                                        <p:strVal val="visible"/>
                                      </p:to>
                                    </p:set>
                                    <p:animEffect transition="in" filter="wipe(down)">
                                      <p:cBhvr>
                                        <p:cTn id="20" dur="500"/>
                                        <p:tgtEl>
                                          <p:spTgt spid="930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2" grpId="0"/>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Number Placeholder 3"/>
          <p:cNvSpPr>
            <a:spLocks noGrp="1"/>
          </p:cNvSpPr>
          <p:nvPr>
            <p:ph type="sldNum" sz="quarter" idx="12"/>
          </p:nvPr>
        </p:nvSpPr>
        <p:spPr>
          <a:noFill/>
          <a:ln>
            <a:miter lim="800000"/>
            <a:headEnd/>
            <a:tailEnd/>
          </a:ln>
        </p:spPr>
        <p:txBody>
          <a:bodyPr/>
          <a:lstStyle/>
          <a:p>
            <a:fld id="{C1C29E96-E4D3-4334-9BB0-077FB0AB273A}" type="slidenum">
              <a:rPr lang="en-US"/>
              <a:pPr/>
              <a:t>398</a:t>
            </a:fld>
            <a:endParaRPr lang="en-US"/>
          </a:p>
        </p:txBody>
      </p:sp>
      <p:sp>
        <p:nvSpPr>
          <p:cNvPr id="40960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B37372E-86A4-448A-9C2A-854A8D0D2429}" type="slidenum">
              <a:rPr lang="en-US" sz="1400">
                <a:latin typeface="Times New Roman" pitchFamily="18" charset="0"/>
              </a:rPr>
              <a:pPr algn="r"/>
              <a:t>398</a:t>
            </a:fld>
            <a:endParaRPr lang="en-US" sz="1400">
              <a:latin typeface="Times New Roman" pitchFamily="18" charset="0"/>
            </a:endParaRPr>
          </a:p>
        </p:txBody>
      </p:sp>
      <p:sp>
        <p:nvSpPr>
          <p:cNvPr id="409604" name="Rectangle 2"/>
          <p:cNvSpPr>
            <a:spLocks noGrp="1" noChangeArrowheads="1"/>
          </p:cNvSpPr>
          <p:nvPr>
            <p:ph type="title" idx="4294967295"/>
          </p:nvPr>
        </p:nvSpPr>
        <p:spPr>
          <a:xfrm>
            <a:off x="385763" y="549275"/>
            <a:ext cx="7758112" cy="614363"/>
          </a:xfrm>
        </p:spPr>
        <p:txBody>
          <a:bodyPr/>
          <a:lstStyle/>
          <a:p>
            <a:pPr eaLnBrk="1" hangingPunct="1"/>
            <a:r>
              <a:rPr lang="en-US" sz="2600" b="1" smtClean="0">
                <a:latin typeface="Rockwell" pitchFamily="18" charset="0"/>
              </a:rPr>
              <a:t>T7A: </a:t>
            </a:r>
            <a:r>
              <a:rPr lang="en-US" sz="1800" b="1" smtClean="0">
                <a:solidFill>
                  <a:srgbClr val="0099FF"/>
                </a:solidFill>
              </a:rPr>
              <a:t>	</a:t>
            </a:r>
            <a:r>
              <a:rPr lang="en-US" sz="1800" b="1" smtClean="0"/>
              <a:t>Station radios; receivers, transmitters, transceivers.</a:t>
            </a:r>
            <a:r>
              <a:rPr lang="en-US" sz="1800" b="1" smtClean="0">
                <a:solidFill>
                  <a:srgbClr val="0099FF"/>
                </a:solidFill>
              </a:rPr>
              <a:t> 	</a:t>
            </a:r>
          </a:p>
        </p:txBody>
      </p:sp>
      <p:sp>
        <p:nvSpPr>
          <p:cNvPr id="934915"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T7A3   </a:t>
            </a:r>
            <a:r>
              <a:rPr lang="en-US" sz="2000" smtClean="0">
                <a:latin typeface="Rockwell" pitchFamily="18" charset="0"/>
              </a:rPr>
              <a:t>The function of a mixer in a superheterodyne receiver is to shift the incoming signal to an intermediate frequency.</a:t>
            </a:r>
          </a:p>
          <a:p>
            <a:pPr lvl="3" eaLnBrk="1" hangingPunct="1"/>
            <a:endParaRPr lang="en-US" sz="1200" smtClean="0">
              <a:solidFill>
                <a:srgbClr val="FF0000"/>
              </a:solidFill>
              <a:latin typeface="Rockwell" pitchFamily="18" charset="0"/>
            </a:endParaRPr>
          </a:p>
          <a:p>
            <a:pPr lvl="3" eaLnBrk="1" hangingPunct="1"/>
            <a:r>
              <a:rPr lang="en-US" sz="1800" smtClean="0">
                <a:solidFill>
                  <a:srgbClr val="FF0000"/>
                </a:solidFill>
                <a:latin typeface="Rockwell" pitchFamily="18" charset="0"/>
              </a:rPr>
              <a:t>Usually referred to as “ I F “ </a:t>
            </a:r>
          </a:p>
          <a:p>
            <a:pPr lvl="1" eaLnBrk="1" hangingPunct="1"/>
            <a:endParaRPr lang="en-US" sz="1800" smtClean="0">
              <a:solidFill>
                <a:srgbClr val="FF0000"/>
              </a:solidFill>
              <a:latin typeface="Rockwell" pitchFamily="18" charset="0"/>
            </a:endParaRPr>
          </a:p>
        </p:txBody>
      </p:sp>
      <p:sp>
        <p:nvSpPr>
          <p:cNvPr id="934916" name="Rectangle 4"/>
          <p:cNvSpPr>
            <a:spLocks noChangeArrowheads="1"/>
          </p:cNvSpPr>
          <p:nvPr/>
        </p:nvSpPr>
        <p:spPr bwMode="auto">
          <a:xfrm>
            <a:off x="3919538" y="4043363"/>
            <a:ext cx="1766887" cy="960437"/>
          </a:xfrm>
          <a:prstGeom prst="rect">
            <a:avLst/>
          </a:prstGeom>
          <a:solidFill>
            <a:srgbClr val="BEF8FE"/>
          </a:solidFill>
          <a:ln w="12700" cap="sq">
            <a:solidFill>
              <a:schemeClr val="tx1"/>
            </a:solidFill>
            <a:miter lim="800000"/>
            <a:headEnd type="none" w="sm" len="sm"/>
            <a:tailEnd type="none" w="sm" len="sm"/>
          </a:ln>
        </p:spPr>
        <p:txBody>
          <a:bodyPr wrap="none" anchor="ctr"/>
          <a:lstStyle/>
          <a:p>
            <a:pPr algn="ctr"/>
            <a:r>
              <a:rPr lang="en-US">
                <a:solidFill>
                  <a:srgbClr val="FF0000"/>
                </a:solidFill>
              </a:rPr>
              <a:t>MIXER</a:t>
            </a:r>
          </a:p>
          <a:p>
            <a:pPr algn="ctr"/>
            <a:r>
              <a:rPr lang="en-US" sz="1200">
                <a:solidFill>
                  <a:srgbClr val="FF0000"/>
                </a:solidFill>
                <a:latin typeface="Rockwell" pitchFamily="18" charset="0"/>
              </a:rPr>
              <a:t>(In AM Broadcast </a:t>
            </a:r>
          </a:p>
          <a:p>
            <a:pPr algn="ctr"/>
            <a:r>
              <a:rPr lang="en-US" sz="1200">
                <a:solidFill>
                  <a:srgbClr val="FF0000"/>
                </a:solidFill>
                <a:latin typeface="Rockwell" pitchFamily="18" charset="0"/>
              </a:rPr>
              <a:t>Receiver)</a:t>
            </a:r>
          </a:p>
        </p:txBody>
      </p:sp>
      <p:sp>
        <p:nvSpPr>
          <p:cNvPr id="934917" name="Line 5"/>
          <p:cNvSpPr>
            <a:spLocks noChangeShapeType="1"/>
          </p:cNvSpPr>
          <p:nvPr/>
        </p:nvSpPr>
        <p:spPr bwMode="auto">
          <a:xfrm>
            <a:off x="5686425" y="4503738"/>
            <a:ext cx="1150938" cy="0"/>
          </a:xfrm>
          <a:prstGeom prst="line">
            <a:avLst/>
          </a:prstGeom>
          <a:noFill/>
          <a:ln w="38100" cap="sq">
            <a:solidFill>
              <a:srgbClr val="FF0000"/>
            </a:solidFill>
            <a:round/>
            <a:headEnd type="none" w="sm" len="sm"/>
            <a:tailEnd type="triangle" w="med" len="med"/>
          </a:ln>
        </p:spPr>
        <p:txBody>
          <a:bodyPr wrap="none"/>
          <a:lstStyle/>
          <a:p>
            <a:endParaRPr lang="en-US"/>
          </a:p>
        </p:txBody>
      </p:sp>
      <p:sp>
        <p:nvSpPr>
          <p:cNvPr id="934918" name="Line 6"/>
          <p:cNvSpPr>
            <a:spLocks noChangeShapeType="1"/>
          </p:cNvSpPr>
          <p:nvPr/>
        </p:nvSpPr>
        <p:spPr bwMode="auto">
          <a:xfrm>
            <a:off x="6415088" y="4503738"/>
            <a:ext cx="461962" cy="461962"/>
          </a:xfrm>
          <a:prstGeom prst="line">
            <a:avLst/>
          </a:prstGeom>
          <a:noFill/>
          <a:ln w="12700" cap="sq">
            <a:solidFill>
              <a:srgbClr val="FF0000"/>
            </a:solidFill>
            <a:round/>
            <a:headEnd type="none" w="sm" len="sm"/>
            <a:tailEnd type="none" w="sm" len="sm"/>
          </a:ln>
        </p:spPr>
        <p:txBody>
          <a:bodyPr wrap="none"/>
          <a:lstStyle/>
          <a:p>
            <a:endParaRPr lang="en-US"/>
          </a:p>
        </p:txBody>
      </p:sp>
      <p:sp>
        <p:nvSpPr>
          <p:cNvPr id="934919" name="Text Box 7"/>
          <p:cNvSpPr txBox="1">
            <a:spLocks noChangeArrowheads="1"/>
          </p:cNvSpPr>
          <p:nvPr/>
        </p:nvSpPr>
        <p:spPr bwMode="auto">
          <a:xfrm>
            <a:off x="6376988" y="4965700"/>
            <a:ext cx="1074737" cy="396875"/>
          </a:xfrm>
          <a:prstGeom prst="rect">
            <a:avLst/>
          </a:prstGeom>
          <a:noFill/>
          <a:ln w="12700" cap="sq">
            <a:noFill/>
            <a:miter lim="800000"/>
            <a:headEnd type="none" w="sm" len="sm"/>
            <a:tailEnd type="none" w="sm" len="sm"/>
          </a:ln>
        </p:spPr>
        <p:txBody>
          <a:bodyPr>
            <a:spAutoFit/>
          </a:bodyPr>
          <a:lstStyle/>
          <a:p>
            <a:pPr algn="ctr">
              <a:spcBef>
                <a:spcPct val="50000"/>
              </a:spcBef>
            </a:pPr>
            <a:r>
              <a:rPr lang="en-US" sz="1000">
                <a:solidFill>
                  <a:srgbClr val="FF0000"/>
                </a:solidFill>
              </a:rPr>
              <a:t>Intermediate Frequency</a:t>
            </a:r>
          </a:p>
        </p:txBody>
      </p:sp>
      <p:sp>
        <p:nvSpPr>
          <p:cNvPr id="934920" name="Line 8"/>
          <p:cNvSpPr>
            <a:spLocks noChangeShapeType="1"/>
          </p:cNvSpPr>
          <p:nvPr/>
        </p:nvSpPr>
        <p:spPr bwMode="auto">
          <a:xfrm>
            <a:off x="2728913" y="4543425"/>
            <a:ext cx="1190625" cy="0"/>
          </a:xfrm>
          <a:prstGeom prst="line">
            <a:avLst/>
          </a:prstGeom>
          <a:noFill/>
          <a:ln w="38100" cap="sq">
            <a:solidFill>
              <a:srgbClr val="FF0000"/>
            </a:solidFill>
            <a:round/>
            <a:headEnd type="none" w="sm" len="sm"/>
            <a:tailEnd type="triangle" w="med" len="med"/>
          </a:ln>
        </p:spPr>
        <p:txBody>
          <a:bodyPr wrap="none"/>
          <a:lstStyle/>
          <a:p>
            <a:endParaRPr lang="en-US"/>
          </a:p>
        </p:txBody>
      </p:sp>
      <p:sp>
        <p:nvSpPr>
          <p:cNvPr id="934921" name="Text Box 9"/>
          <p:cNvSpPr txBox="1">
            <a:spLocks noChangeArrowheads="1"/>
          </p:cNvSpPr>
          <p:nvPr/>
        </p:nvSpPr>
        <p:spPr bwMode="auto">
          <a:xfrm>
            <a:off x="3113088" y="3775075"/>
            <a:ext cx="728662" cy="396875"/>
          </a:xfrm>
          <a:prstGeom prst="rect">
            <a:avLst/>
          </a:prstGeom>
          <a:noFill/>
          <a:ln w="12700" cap="sq">
            <a:noFill/>
            <a:miter lim="800000"/>
            <a:headEnd type="none" w="sm" len="sm"/>
            <a:tailEnd type="none" w="sm" len="sm"/>
          </a:ln>
        </p:spPr>
        <p:txBody>
          <a:bodyPr>
            <a:spAutoFit/>
          </a:bodyPr>
          <a:lstStyle/>
          <a:p>
            <a:pPr algn="ctr">
              <a:spcBef>
                <a:spcPct val="50000"/>
              </a:spcBef>
            </a:pPr>
            <a:r>
              <a:rPr lang="en-US" sz="1000">
                <a:solidFill>
                  <a:srgbClr val="FF0000"/>
                </a:solidFill>
              </a:rPr>
              <a:t>Station Signal</a:t>
            </a:r>
          </a:p>
        </p:txBody>
      </p:sp>
      <p:sp>
        <p:nvSpPr>
          <p:cNvPr id="934922" name="Line 10"/>
          <p:cNvSpPr>
            <a:spLocks noChangeShapeType="1"/>
          </p:cNvSpPr>
          <p:nvPr/>
        </p:nvSpPr>
        <p:spPr bwMode="auto">
          <a:xfrm flipV="1">
            <a:off x="2882900" y="4005263"/>
            <a:ext cx="344488" cy="538162"/>
          </a:xfrm>
          <a:prstGeom prst="line">
            <a:avLst/>
          </a:prstGeom>
          <a:noFill/>
          <a:ln w="12700" cap="sq">
            <a:solidFill>
              <a:srgbClr val="FF0000"/>
            </a:solidFill>
            <a:round/>
            <a:headEnd type="triangle" w="med" len="med"/>
            <a:tailEnd/>
          </a:ln>
        </p:spPr>
        <p:txBody>
          <a:bodyPr wrap="none"/>
          <a:lstStyle/>
          <a:p>
            <a:endParaRPr lang="en-US"/>
          </a:p>
        </p:txBody>
      </p:sp>
      <p:sp>
        <p:nvSpPr>
          <p:cNvPr id="934923" name="Line 11"/>
          <p:cNvSpPr>
            <a:spLocks noChangeShapeType="1"/>
          </p:cNvSpPr>
          <p:nvPr/>
        </p:nvSpPr>
        <p:spPr bwMode="auto">
          <a:xfrm flipV="1">
            <a:off x="4840288" y="5003800"/>
            <a:ext cx="0" cy="576263"/>
          </a:xfrm>
          <a:prstGeom prst="line">
            <a:avLst/>
          </a:prstGeom>
          <a:noFill/>
          <a:ln w="28575" cap="sq">
            <a:solidFill>
              <a:srgbClr val="FF0000"/>
            </a:solidFill>
            <a:round/>
            <a:headEnd type="none" w="sm" len="sm"/>
            <a:tailEnd type="triangle" w="sm" len="sm"/>
          </a:ln>
        </p:spPr>
        <p:txBody>
          <a:bodyPr wrap="none"/>
          <a:lstStyle/>
          <a:p>
            <a:endParaRPr lang="en-US"/>
          </a:p>
        </p:txBody>
      </p:sp>
      <p:sp>
        <p:nvSpPr>
          <p:cNvPr id="934924" name="Line 12"/>
          <p:cNvSpPr>
            <a:spLocks noChangeShapeType="1"/>
          </p:cNvSpPr>
          <p:nvPr/>
        </p:nvSpPr>
        <p:spPr bwMode="auto">
          <a:xfrm flipH="1">
            <a:off x="4149725" y="5233988"/>
            <a:ext cx="690563" cy="153987"/>
          </a:xfrm>
          <a:prstGeom prst="line">
            <a:avLst/>
          </a:prstGeom>
          <a:noFill/>
          <a:ln w="12700" cap="sq">
            <a:solidFill>
              <a:srgbClr val="FF0000"/>
            </a:solidFill>
            <a:round/>
            <a:headEnd type="none" w="sm" len="sm"/>
            <a:tailEnd type="none" w="sm" len="sm"/>
          </a:ln>
        </p:spPr>
        <p:txBody>
          <a:bodyPr wrap="none"/>
          <a:lstStyle/>
          <a:p>
            <a:endParaRPr lang="en-US"/>
          </a:p>
        </p:txBody>
      </p:sp>
      <p:sp>
        <p:nvSpPr>
          <p:cNvPr id="934925" name="Text Box 13"/>
          <p:cNvSpPr txBox="1">
            <a:spLocks noChangeArrowheads="1"/>
          </p:cNvSpPr>
          <p:nvPr/>
        </p:nvSpPr>
        <p:spPr bwMode="auto">
          <a:xfrm>
            <a:off x="5800725" y="4119563"/>
            <a:ext cx="884238" cy="396875"/>
          </a:xfrm>
          <a:prstGeom prst="rect">
            <a:avLst/>
          </a:prstGeom>
          <a:noFill/>
          <a:ln w="12700" cap="sq">
            <a:noFill/>
            <a:miter lim="800000"/>
            <a:headEnd type="none" w="sm" len="sm"/>
            <a:tailEnd type="none" w="sm" len="sm"/>
          </a:ln>
        </p:spPr>
        <p:txBody>
          <a:bodyPr>
            <a:spAutoFit/>
          </a:bodyPr>
          <a:lstStyle/>
          <a:p>
            <a:pPr algn="ctr">
              <a:spcBef>
                <a:spcPct val="50000"/>
              </a:spcBef>
            </a:pPr>
            <a:r>
              <a:rPr lang="en-US" sz="1000">
                <a:solidFill>
                  <a:srgbClr val="FF0000"/>
                </a:solidFill>
              </a:rPr>
              <a:t>Signal C at 455 kHz</a:t>
            </a:r>
          </a:p>
        </p:txBody>
      </p:sp>
      <p:sp>
        <p:nvSpPr>
          <p:cNvPr id="934926" name="Text Box 14"/>
          <p:cNvSpPr txBox="1">
            <a:spLocks noChangeArrowheads="1"/>
          </p:cNvSpPr>
          <p:nvPr/>
        </p:nvSpPr>
        <p:spPr bwMode="auto">
          <a:xfrm>
            <a:off x="4303713" y="5618163"/>
            <a:ext cx="1112837" cy="549275"/>
          </a:xfrm>
          <a:prstGeom prst="rect">
            <a:avLst/>
          </a:prstGeom>
          <a:noFill/>
          <a:ln w="12700" cap="sq">
            <a:noFill/>
            <a:miter lim="800000"/>
            <a:headEnd type="none" w="sm" len="sm"/>
            <a:tailEnd type="none" w="sm" len="sm"/>
          </a:ln>
        </p:spPr>
        <p:txBody>
          <a:bodyPr>
            <a:spAutoFit/>
          </a:bodyPr>
          <a:lstStyle/>
          <a:p>
            <a:pPr algn="ctr">
              <a:spcBef>
                <a:spcPct val="50000"/>
              </a:spcBef>
            </a:pPr>
            <a:r>
              <a:rPr lang="en-US" sz="1000">
                <a:solidFill>
                  <a:srgbClr val="FF0000"/>
                </a:solidFill>
              </a:rPr>
              <a:t>Signal B at 1255 kHz (or at 1655 kHz)</a:t>
            </a:r>
          </a:p>
        </p:txBody>
      </p:sp>
      <p:sp>
        <p:nvSpPr>
          <p:cNvPr id="934927" name="Text Box 15"/>
          <p:cNvSpPr txBox="1">
            <a:spLocks noChangeArrowheads="1"/>
          </p:cNvSpPr>
          <p:nvPr/>
        </p:nvSpPr>
        <p:spPr bwMode="auto">
          <a:xfrm>
            <a:off x="3305175" y="5233988"/>
            <a:ext cx="1112838" cy="396875"/>
          </a:xfrm>
          <a:prstGeom prst="rect">
            <a:avLst/>
          </a:prstGeom>
          <a:noFill/>
          <a:ln w="12700" cap="sq">
            <a:noFill/>
            <a:miter lim="800000"/>
            <a:headEnd type="none" w="sm" len="sm"/>
            <a:tailEnd type="none" w="sm" len="sm"/>
          </a:ln>
        </p:spPr>
        <p:txBody>
          <a:bodyPr>
            <a:spAutoFit/>
          </a:bodyPr>
          <a:lstStyle/>
          <a:p>
            <a:pPr algn="ctr">
              <a:spcBef>
                <a:spcPct val="50000"/>
              </a:spcBef>
            </a:pPr>
            <a:r>
              <a:rPr lang="en-US" sz="1000">
                <a:solidFill>
                  <a:srgbClr val="FF0000"/>
                </a:solidFill>
              </a:rPr>
              <a:t>Local Oscillator</a:t>
            </a:r>
          </a:p>
        </p:txBody>
      </p:sp>
      <p:sp>
        <p:nvSpPr>
          <p:cNvPr id="934928" name="Text Box 16"/>
          <p:cNvSpPr txBox="1">
            <a:spLocks noChangeArrowheads="1"/>
          </p:cNvSpPr>
          <p:nvPr/>
        </p:nvSpPr>
        <p:spPr bwMode="auto">
          <a:xfrm>
            <a:off x="1652588" y="4427538"/>
            <a:ext cx="1112837" cy="549275"/>
          </a:xfrm>
          <a:prstGeom prst="rect">
            <a:avLst/>
          </a:prstGeom>
          <a:noFill/>
          <a:ln w="12700" cap="sq">
            <a:noFill/>
            <a:miter lim="800000"/>
            <a:headEnd type="none" w="sm" len="sm"/>
            <a:tailEnd type="none" w="sm" len="sm"/>
          </a:ln>
        </p:spPr>
        <p:txBody>
          <a:bodyPr>
            <a:spAutoFit/>
          </a:bodyPr>
          <a:lstStyle/>
          <a:p>
            <a:pPr algn="ctr">
              <a:spcBef>
                <a:spcPct val="50000"/>
              </a:spcBef>
            </a:pPr>
            <a:r>
              <a:rPr lang="en-US" sz="1000">
                <a:solidFill>
                  <a:srgbClr val="FF0000"/>
                </a:solidFill>
              </a:rPr>
              <a:t>Signal A at 800 kHz (or at 1200 kHz)</a:t>
            </a:r>
          </a:p>
        </p:txBody>
      </p:sp>
      <p:sp>
        <p:nvSpPr>
          <p:cNvPr id="934929" name="Text Box 17"/>
          <p:cNvSpPr txBox="1">
            <a:spLocks noChangeArrowheads="1"/>
          </p:cNvSpPr>
          <p:nvPr/>
        </p:nvSpPr>
        <p:spPr bwMode="auto">
          <a:xfrm>
            <a:off x="2228850" y="6186488"/>
            <a:ext cx="5684838"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Block Diagram of an AM Broadcast Receiver Mixer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34915">
                                            <p:txEl>
                                              <p:pRg st="0" end="0"/>
                                            </p:txEl>
                                          </p:spTgt>
                                        </p:tgtEl>
                                        <p:attrNameLst>
                                          <p:attrName>style.visibility</p:attrName>
                                        </p:attrNameLst>
                                      </p:cBhvr>
                                      <p:to>
                                        <p:strVal val="visible"/>
                                      </p:to>
                                    </p:set>
                                    <p:animEffect transition="in" filter="wipe(left)">
                                      <p:cBhvr>
                                        <p:cTn id="7" dur="500"/>
                                        <p:tgtEl>
                                          <p:spTgt spid="934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34915">
                                            <p:txEl>
                                              <p:pRg st="2" end="2"/>
                                            </p:txEl>
                                          </p:spTgt>
                                        </p:tgtEl>
                                        <p:attrNameLst>
                                          <p:attrName>style.visibility</p:attrName>
                                        </p:attrNameLst>
                                      </p:cBhvr>
                                      <p:to>
                                        <p:strVal val="visible"/>
                                      </p:to>
                                    </p:set>
                                    <p:animEffect transition="in" filter="wipe(left)">
                                      <p:cBhvr>
                                        <p:cTn id="12" dur="500"/>
                                        <p:tgtEl>
                                          <p:spTgt spid="9349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34928"/>
                                        </p:tgtEl>
                                        <p:attrNameLst>
                                          <p:attrName>style.visibility</p:attrName>
                                        </p:attrNameLst>
                                      </p:cBhvr>
                                      <p:to>
                                        <p:strVal val="visible"/>
                                      </p:to>
                                    </p:set>
                                    <p:anim calcmode="lin" valueType="num">
                                      <p:cBhvr additive="base">
                                        <p:cTn id="17" dur="500" fill="hold"/>
                                        <p:tgtEl>
                                          <p:spTgt spid="934928"/>
                                        </p:tgtEl>
                                        <p:attrNameLst>
                                          <p:attrName>ppt_x</p:attrName>
                                        </p:attrNameLst>
                                      </p:cBhvr>
                                      <p:tavLst>
                                        <p:tav tm="0">
                                          <p:val>
                                            <p:strVal val="#ppt_x"/>
                                          </p:val>
                                        </p:tav>
                                        <p:tav tm="100000">
                                          <p:val>
                                            <p:strVal val="#ppt_x"/>
                                          </p:val>
                                        </p:tav>
                                      </p:tavLst>
                                    </p:anim>
                                    <p:anim calcmode="lin" valueType="num">
                                      <p:cBhvr additive="base">
                                        <p:cTn id="18" dur="500" fill="hold"/>
                                        <p:tgtEl>
                                          <p:spTgt spid="9349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34920"/>
                                        </p:tgtEl>
                                        <p:attrNameLst>
                                          <p:attrName>style.visibility</p:attrName>
                                        </p:attrNameLst>
                                      </p:cBhvr>
                                      <p:to>
                                        <p:strVal val="visible"/>
                                      </p:to>
                                    </p:set>
                                    <p:anim calcmode="lin" valueType="num">
                                      <p:cBhvr additive="base">
                                        <p:cTn id="21" dur="500" fill="hold"/>
                                        <p:tgtEl>
                                          <p:spTgt spid="934920"/>
                                        </p:tgtEl>
                                        <p:attrNameLst>
                                          <p:attrName>ppt_x</p:attrName>
                                        </p:attrNameLst>
                                      </p:cBhvr>
                                      <p:tavLst>
                                        <p:tav tm="0">
                                          <p:val>
                                            <p:strVal val="#ppt_x"/>
                                          </p:val>
                                        </p:tav>
                                        <p:tav tm="100000">
                                          <p:val>
                                            <p:strVal val="#ppt_x"/>
                                          </p:val>
                                        </p:tav>
                                      </p:tavLst>
                                    </p:anim>
                                    <p:anim calcmode="lin" valueType="num">
                                      <p:cBhvr additive="base">
                                        <p:cTn id="22" dur="500" fill="hold"/>
                                        <p:tgtEl>
                                          <p:spTgt spid="9349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34922"/>
                                        </p:tgtEl>
                                        <p:attrNameLst>
                                          <p:attrName>style.visibility</p:attrName>
                                        </p:attrNameLst>
                                      </p:cBhvr>
                                      <p:to>
                                        <p:strVal val="visible"/>
                                      </p:to>
                                    </p:set>
                                    <p:anim calcmode="lin" valueType="num">
                                      <p:cBhvr additive="base">
                                        <p:cTn id="25" dur="500" fill="hold"/>
                                        <p:tgtEl>
                                          <p:spTgt spid="934922"/>
                                        </p:tgtEl>
                                        <p:attrNameLst>
                                          <p:attrName>ppt_x</p:attrName>
                                        </p:attrNameLst>
                                      </p:cBhvr>
                                      <p:tavLst>
                                        <p:tav tm="0">
                                          <p:val>
                                            <p:strVal val="#ppt_x"/>
                                          </p:val>
                                        </p:tav>
                                        <p:tav tm="100000">
                                          <p:val>
                                            <p:strVal val="#ppt_x"/>
                                          </p:val>
                                        </p:tav>
                                      </p:tavLst>
                                    </p:anim>
                                    <p:anim calcmode="lin" valueType="num">
                                      <p:cBhvr additive="base">
                                        <p:cTn id="26" dur="500" fill="hold"/>
                                        <p:tgtEl>
                                          <p:spTgt spid="9349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34921"/>
                                        </p:tgtEl>
                                        <p:attrNameLst>
                                          <p:attrName>style.visibility</p:attrName>
                                        </p:attrNameLst>
                                      </p:cBhvr>
                                      <p:to>
                                        <p:strVal val="visible"/>
                                      </p:to>
                                    </p:set>
                                    <p:anim calcmode="lin" valueType="num">
                                      <p:cBhvr additive="base">
                                        <p:cTn id="29" dur="500" fill="hold"/>
                                        <p:tgtEl>
                                          <p:spTgt spid="934921"/>
                                        </p:tgtEl>
                                        <p:attrNameLst>
                                          <p:attrName>ppt_x</p:attrName>
                                        </p:attrNameLst>
                                      </p:cBhvr>
                                      <p:tavLst>
                                        <p:tav tm="0">
                                          <p:val>
                                            <p:strVal val="#ppt_x"/>
                                          </p:val>
                                        </p:tav>
                                        <p:tav tm="100000">
                                          <p:val>
                                            <p:strVal val="#ppt_x"/>
                                          </p:val>
                                        </p:tav>
                                      </p:tavLst>
                                    </p:anim>
                                    <p:anim calcmode="lin" valueType="num">
                                      <p:cBhvr additive="base">
                                        <p:cTn id="30" dur="500" fill="hold"/>
                                        <p:tgtEl>
                                          <p:spTgt spid="934921"/>
                                        </p:tgtEl>
                                        <p:attrNameLst>
                                          <p:attrName>ppt_y</p:attrName>
                                        </p:attrNameLst>
                                      </p:cBhvr>
                                      <p:tavLst>
                                        <p:tav tm="0">
                                          <p:val>
                                            <p:strVal val="1+#ppt_h/2"/>
                                          </p:val>
                                        </p:tav>
                                        <p:tav tm="100000">
                                          <p:val>
                                            <p:strVal val="#ppt_y"/>
                                          </p:val>
                                        </p:tav>
                                      </p:tavLst>
                                    </p:anim>
                                  </p:childTnLst>
                                </p:cTn>
                              </p:par>
                              <p:par>
                                <p:cTn id="31" presetID="2" presetClass="entr" presetSubtype="4" fill="hold" grpId="1" nodeType="withEffect">
                                  <p:stCondLst>
                                    <p:cond delay="0"/>
                                  </p:stCondLst>
                                  <p:childTnLst>
                                    <p:set>
                                      <p:cBhvr>
                                        <p:cTn id="32" dur="1" fill="hold">
                                          <p:stCondLst>
                                            <p:cond delay="0"/>
                                          </p:stCondLst>
                                        </p:cTn>
                                        <p:tgtEl>
                                          <p:spTgt spid="934920"/>
                                        </p:tgtEl>
                                        <p:attrNameLst>
                                          <p:attrName>style.visibility</p:attrName>
                                        </p:attrNameLst>
                                      </p:cBhvr>
                                      <p:to>
                                        <p:strVal val="visible"/>
                                      </p:to>
                                    </p:set>
                                    <p:anim calcmode="lin" valueType="num">
                                      <p:cBhvr additive="base">
                                        <p:cTn id="33" dur="500" fill="hold"/>
                                        <p:tgtEl>
                                          <p:spTgt spid="934920"/>
                                        </p:tgtEl>
                                        <p:attrNameLst>
                                          <p:attrName>ppt_x</p:attrName>
                                        </p:attrNameLst>
                                      </p:cBhvr>
                                      <p:tavLst>
                                        <p:tav tm="0">
                                          <p:val>
                                            <p:strVal val="#ppt_x"/>
                                          </p:val>
                                        </p:tav>
                                        <p:tav tm="100000">
                                          <p:val>
                                            <p:strVal val="#ppt_x"/>
                                          </p:val>
                                        </p:tav>
                                      </p:tavLst>
                                    </p:anim>
                                    <p:anim calcmode="lin" valueType="num">
                                      <p:cBhvr additive="base">
                                        <p:cTn id="34" dur="500" fill="hold"/>
                                        <p:tgtEl>
                                          <p:spTgt spid="9349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34916"/>
                                        </p:tgtEl>
                                        <p:attrNameLst>
                                          <p:attrName>style.visibility</p:attrName>
                                        </p:attrNameLst>
                                      </p:cBhvr>
                                      <p:to>
                                        <p:strVal val="visible"/>
                                      </p:to>
                                    </p:set>
                                    <p:anim calcmode="lin" valueType="num">
                                      <p:cBhvr additive="base">
                                        <p:cTn id="37" dur="500" fill="hold"/>
                                        <p:tgtEl>
                                          <p:spTgt spid="934916"/>
                                        </p:tgtEl>
                                        <p:attrNameLst>
                                          <p:attrName>ppt_x</p:attrName>
                                        </p:attrNameLst>
                                      </p:cBhvr>
                                      <p:tavLst>
                                        <p:tav tm="0">
                                          <p:val>
                                            <p:strVal val="#ppt_x"/>
                                          </p:val>
                                        </p:tav>
                                        <p:tav tm="100000">
                                          <p:val>
                                            <p:strVal val="#ppt_x"/>
                                          </p:val>
                                        </p:tav>
                                      </p:tavLst>
                                    </p:anim>
                                    <p:anim calcmode="lin" valueType="num">
                                      <p:cBhvr additive="base">
                                        <p:cTn id="38" dur="500" fill="hold"/>
                                        <p:tgtEl>
                                          <p:spTgt spid="9349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34927"/>
                                        </p:tgtEl>
                                        <p:attrNameLst>
                                          <p:attrName>style.visibility</p:attrName>
                                        </p:attrNameLst>
                                      </p:cBhvr>
                                      <p:to>
                                        <p:strVal val="visible"/>
                                      </p:to>
                                    </p:set>
                                    <p:anim calcmode="lin" valueType="num">
                                      <p:cBhvr additive="base">
                                        <p:cTn id="41" dur="500" fill="hold"/>
                                        <p:tgtEl>
                                          <p:spTgt spid="934927"/>
                                        </p:tgtEl>
                                        <p:attrNameLst>
                                          <p:attrName>ppt_x</p:attrName>
                                        </p:attrNameLst>
                                      </p:cBhvr>
                                      <p:tavLst>
                                        <p:tav tm="0">
                                          <p:val>
                                            <p:strVal val="#ppt_x"/>
                                          </p:val>
                                        </p:tav>
                                        <p:tav tm="100000">
                                          <p:val>
                                            <p:strVal val="#ppt_x"/>
                                          </p:val>
                                        </p:tav>
                                      </p:tavLst>
                                    </p:anim>
                                    <p:anim calcmode="lin" valueType="num">
                                      <p:cBhvr additive="base">
                                        <p:cTn id="42" dur="500" fill="hold"/>
                                        <p:tgtEl>
                                          <p:spTgt spid="9349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34924"/>
                                        </p:tgtEl>
                                        <p:attrNameLst>
                                          <p:attrName>style.visibility</p:attrName>
                                        </p:attrNameLst>
                                      </p:cBhvr>
                                      <p:to>
                                        <p:strVal val="visible"/>
                                      </p:to>
                                    </p:set>
                                    <p:anim calcmode="lin" valueType="num">
                                      <p:cBhvr additive="base">
                                        <p:cTn id="45" dur="500" fill="hold"/>
                                        <p:tgtEl>
                                          <p:spTgt spid="934924"/>
                                        </p:tgtEl>
                                        <p:attrNameLst>
                                          <p:attrName>ppt_x</p:attrName>
                                        </p:attrNameLst>
                                      </p:cBhvr>
                                      <p:tavLst>
                                        <p:tav tm="0">
                                          <p:val>
                                            <p:strVal val="#ppt_x"/>
                                          </p:val>
                                        </p:tav>
                                        <p:tav tm="100000">
                                          <p:val>
                                            <p:strVal val="#ppt_x"/>
                                          </p:val>
                                        </p:tav>
                                      </p:tavLst>
                                    </p:anim>
                                    <p:anim calcmode="lin" valueType="num">
                                      <p:cBhvr additive="base">
                                        <p:cTn id="46" dur="500" fill="hold"/>
                                        <p:tgtEl>
                                          <p:spTgt spid="9349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34923"/>
                                        </p:tgtEl>
                                        <p:attrNameLst>
                                          <p:attrName>style.visibility</p:attrName>
                                        </p:attrNameLst>
                                      </p:cBhvr>
                                      <p:to>
                                        <p:strVal val="visible"/>
                                      </p:to>
                                    </p:set>
                                    <p:anim calcmode="lin" valueType="num">
                                      <p:cBhvr additive="base">
                                        <p:cTn id="49" dur="500" fill="hold"/>
                                        <p:tgtEl>
                                          <p:spTgt spid="934923"/>
                                        </p:tgtEl>
                                        <p:attrNameLst>
                                          <p:attrName>ppt_x</p:attrName>
                                        </p:attrNameLst>
                                      </p:cBhvr>
                                      <p:tavLst>
                                        <p:tav tm="0">
                                          <p:val>
                                            <p:strVal val="#ppt_x"/>
                                          </p:val>
                                        </p:tav>
                                        <p:tav tm="100000">
                                          <p:val>
                                            <p:strVal val="#ppt_x"/>
                                          </p:val>
                                        </p:tav>
                                      </p:tavLst>
                                    </p:anim>
                                    <p:anim calcmode="lin" valueType="num">
                                      <p:cBhvr additive="base">
                                        <p:cTn id="50" dur="500" fill="hold"/>
                                        <p:tgtEl>
                                          <p:spTgt spid="9349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34926"/>
                                        </p:tgtEl>
                                        <p:attrNameLst>
                                          <p:attrName>style.visibility</p:attrName>
                                        </p:attrNameLst>
                                      </p:cBhvr>
                                      <p:to>
                                        <p:strVal val="visible"/>
                                      </p:to>
                                    </p:set>
                                    <p:anim calcmode="lin" valueType="num">
                                      <p:cBhvr additive="base">
                                        <p:cTn id="53" dur="500" fill="hold"/>
                                        <p:tgtEl>
                                          <p:spTgt spid="934926"/>
                                        </p:tgtEl>
                                        <p:attrNameLst>
                                          <p:attrName>ppt_x</p:attrName>
                                        </p:attrNameLst>
                                      </p:cBhvr>
                                      <p:tavLst>
                                        <p:tav tm="0">
                                          <p:val>
                                            <p:strVal val="#ppt_x"/>
                                          </p:val>
                                        </p:tav>
                                        <p:tav tm="100000">
                                          <p:val>
                                            <p:strVal val="#ppt_x"/>
                                          </p:val>
                                        </p:tav>
                                      </p:tavLst>
                                    </p:anim>
                                    <p:anim calcmode="lin" valueType="num">
                                      <p:cBhvr additive="base">
                                        <p:cTn id="54" dur="500" fill="hold"/>
                                        <p:tgtEl>
                                          <p:spTgt spid="9349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34925"/>
                                        </p:tgtEl>
                                        <p:attrNameLst>
                                          <p:attrName>style.visibility</p:attrName>
                                        </p:attrNameLst>
                                      </p:cBhvr>
                                      <p:to>
                                        <p:strVal val="visible"/>
                                      </p:to>
                                    </p:set>
                                    <p:anim calcmode="lin" valueType="num">
                                      <p:cBhvr additive="base">
                                        <p:cTn id="57" dur="500" fill="hold"/>
                                        <p:tgtEl>
                                          <p:spTgt spid="934925"/>
                                        </p:tgtEl>
                                        <p:attrNameLst>
                                          <p:attrName>ppt_x</p:attrName>
                                        </p:attrNameLst>
                                      </p:cBhvr>
                                      <p:tavLst>
                                        <p:tav tm="0">
                                          <p:val>
                                            <p:strVal val="#ppt_x"/>
                                          </p:val>
                                        </p:tav>
                                        <p:tav tm="100000">
                                          <p:val>
                                            <p:strVal val="#ppt_x"/>
                                          </p:val>
                                        </p:tav>
                                      </p:tavLst>
                                    </p:anim>
                                    <p:anim calcmode="lin" valueType="num">
                                      <p:cBhvr additive="base">
                                        <p:cTn id="58" dur="500" fill="hold"/>
                                        <p:tgtEl>
                                          <p:spTgt spid="9349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934917"/>
                                        </p:tgtEl>
                                        <p:attrNameLst>
                                          <p:attrName>style.visibility</p:attrName>
                                        </p:attrNameLst>
                                      </p:cBhvr>
                                      <p:to>
                                        <p:strVal val="visible"/>
                                      </p:to>
                                    </p:set>
                                    <p:anim calcmode="lin" valueType="num">
                                      <p:cBhvr additive="base">
                                        <p:cTn id="61" dur="500" fill="hold"/>
                                        <p:tgtEl>
                                          <p:spTgt spid="934917"/>
                                        </p:tgtEl>
                                        <p:attrNameLst>
                                          <p:attrName>ppt_x</p:attrName>
                                        </p:attrNameLst>
                                      </p:cBhvr>
                                      <p:tavLst>
                                        <p:tav tm="0">
                                          <p:val>
                                            <p:strVal val="#ppt_x"/>
                                          </p:val>
                                        </p:tav>
                                        <p:tav tm="100000">
                                          <p:val>
                                            <p:strVal val="#ppt_x"/>
                                          </p:val>
                                        </p:tav>
                                      </p:tavLst>
                                    </p:anim>
                                    <p:anim calcmode="lin" valueType="num">
                                      <p:cBhvr additive="base">
                                        <p:cTn id="62" dur="500" fill="hold"/>
                                        <p:tgtEl>
                                          <p:spTgt spid="93491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934918"/>
                                        </p:tgtEl>
                                        <p:attrNameLst>
                                          <p:attrName>style.visibility</p:attrName>
                                        </p:attrNameLst>
                                      </p:cBhvr>
                                      <p:to>
                                        <p:strVal val="visible"/>
                                      </p:to>
                                    </p:set>
                                    <p:anim calcmode="lin" valueType="num">
                                      <p:cBhvr additive="base">
                                        <p:cTn id="65" dur="500" fill="hold"/>
                                        <p:tgtEl>
                                          <p:spTgt spid="934918"/>
                                        </p:tgtEl>
                                        <p:attrNameLst>
                                          <p:attrName>ppt_x</p:attrName>
                                        </p:attrNameLst>
                                      </p:cBhvr>
                                      <p:tavLst>
                                        <p:tav tm="0">
                                          <p:val>
                                            <p:strVal val="#ppt_x"/>
                                          </p:val>
                                        </p:tav>
                                        <p:tav tm="100000">
                                          <p:val>
                                            <p:strVal val="#ppt_x"/>
                                          </p:val>
                                        </p:tav>
                                      </p:tavLst>
                                    </p:anim>
                                    <p:anim calcmode="lin" valueType="num">
                                      <p:cBhvr additive="base">
                                        <p:cTn id="66" dur="500" fill="hold"/>
                                        <p:tgtEl>
                                          <p:spTgt spid="93491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34919"/>
                                        </p:tgtEl>
                                        <p:attrNameLst>
                                          <p:attrName>style.visibility</p:attrName>
                                        </p:attrNameLst>
                                      </p:cBhvr>
                                      <p:to>
                                        <p:strVal val="visible"/>
                                      </p:to>
                                    </p:set>
                                    <p:anim calcmode="lin" valueType="num">
                                      <p:cBhvr additive="base">
                                        <p:cTn id="69" dur="500" fill="hold"/>
                                        <p:tgtEl>
                                          <p:spTgt spid="934919"/>
                                        </p:tgtEl>
                                        <p:attrNameLst>
                                          <p:attrName>ppt_x</p:attrName>
                                        </p:attrNameLst>
                                      </p:cBhvr>
                                      <p:tavLst>
                                        <p:tav tm="0">
                                          <p:val>
                                            <p:strVal val="#ppt_x"/>
                                          </p:val>
                                        </p:tav>
                                        <p:tav tm="100000">
                                          <p:val>
                                            <p:strVal val="#ppt_x"/>
                                          </p:val>
                                        </p:tav>
                                      </p:tavLst>
                                    </p:anim>
                                    <p:anim calcmode="lin" valueType="num">
                                      <p:cBhvr additive="base">
                                        <p:cTn id="70" dur="500" fill="hold"/>
                                        <p:tgtEl>
                                          <p:spTgt spid="93491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934929"/>
                                        </p:tgtEl>
                                        <p:attrNameLst>
                                          <p:attrName>style.visibility</p:attrName>
                                        </p:attrNameLst>
                                      </p:cBhvr>
                                      <p:to>
                                        <p:strVal val="visible"/>
                                      </p:to>
                                    </p:set>
                                    <p:anim calcmode="lin" valueType="num">
                                      <p:cBhvr additive="base">
                                        <p:cTn id="73" dur="500" fill="hold"/>
                                        <p:tgtEl>
                                          <p:spTgt spid="934929"/>
                                        </p:tgtEl>
                                        <p:attrNameLst>
                                          <p:attrName>ppt_x</p:attrName>
                                        </p:attrNameLst>
                                      </p:cBhvr>
                                      <p:tavLst>
                                        <p:tav tm="0">
                                          <p:val>
                                            <p:strVal val="#ppt_x"/>
                                          </p:val>
                                        </p:tav>
                                        <p:tav tm="100000">
                                          <p:val>
                                            <p:strVal val="#ppt_x"/>
                                          </p:val>
                                        </p:tav>
                                      </p:tavLst>
                                    </p:anim>
                                    <p:anim calcmode="lin" valueType="num">
                                      <p:cBhvr additive="base">
                                        <p:cTn id="74" dur="500" fill="hold"/>
                                        <p:tgtEl>
                                          <p:spTgt spid="9349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6" grpId="0" animBg="1"/>
      <p:bldP spid="934917" grpId="0" animBg="1"/>
      <p:bldP spid="934918" grpId="0" animBg="1"/>
      <p:bldP spid="934919" grpId="0"/>
      <p:bldP spid="934920" grpId="0" animBg="1"/>
      <p:bldP spid="934920" grpId="1" animBg="1"/>
      <p:bldP spid="934921" grpId="0"/>
      <p:bldP spid="934922" grpId="0" animBg="1"/>
      <p:bldP spid="934923" grpId="0" animBg="1"/>
      <p:bldP spid="934924" grpId="0" animBg="1"/>
      <p:bldP spid="934925" grpId="0"/>
      <p:bldP spid="934926" grpId="0"/>
      <p:bldP spid="934927" grpId="0"/>
      <p:bldP spid="934928" grpId="0"/>
      <p:bldP spid="934929" grpId="0"/>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Number Placeholder 3"/>
          <p:cNvSpPr>
            <a:spLocks noGrp="1"/>
          </p:cNvSpPr>
          <p:nvPr>
            <p:ph type="sldNum" sz="quarter" idx="12"/>
          </p:nvPr>
        </p:nvSpPr>
        <p:spPr>
          <a:noFill/>
          <a:ln>
            <a:miter lim="800000"/>
            <a:headEnd/>
            <a:tailEnd/>
          </a:ln>
        </p:spPr>
        <p:txBody>
          <a:bodyPr/>
          <a:lstStyle/>
          <a:p>
            <a:fld id="{3AC99678-7589-47BF-9D78-03B8245652BF}" type="slidenum">
              <a:rPr lang="en-US"/>
              <a:pPr/>
              <a:t>399</a:t>
            </a:fld>
            <a:endParaRPr lang="en-US"/>
          </a:p>
        </p:txBody>
      </p:sp>
      <p:sp>
        <p:nvSpPr>
          <p:cNvPr id="41062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2E1C74D-D495-4DAF-B7C3-4DFB81438759}" type="slidenum">
              <a:rPr lang="en-US" sz="1400">
                <a:latin typeface="Times New Roman" pitchFamily="18" charset="0"/>
              </a:rPr>
              <a:pPr algn="r"/>
              <a:t>399</a:t>
            </a:fld>
            <a:endParaRPr lang="en-US" sz="1400">
              <a:latin typeface="Times New Roman" pitchFamily="18" charset="0"/>
            </a:endParaRPr>
          </a:p>
        </p:txBody>
      </p:sp>
      <p:sp>
        <p:nvSpPr>
          <p:cNvPr id="410628" name="Rectangle 2"/>
          <p:cNvSpPr>
            <a:spLocks noGrp="1" noChangeArrowheads="1"/>
          </p:cNvSpPr>
          <p:nvPr>
            <p:ph type="title" idx="4294967295"/>
          </p:nvPr>
        </p:nvSpPr>
        <p:spPr>
          <a:xfrm>
            <a:off x="461963" y="509588"/>
            <a:ext cx="7758112" cy="614362"/>
          </a:xfrm>
        </p:spPr>
        <p:txBody>
          <a:bodyPr/>
          <a:lstStyle/>
          <a:p>
            <a:pPr eaLnBrk="1" hangingPunct="1"/>
            <a:r>
              <a:rPr lang="en-US" sz="2600" b="1" smtClean="0">
                <a:latin typeface="Rockwell" pitchFamily="18" charset="0"/>
              </a:rPr>
              <a:t>T7A: </a:t>
            </a:r>
            <a:r>
              <a:rPr lang="en-US" sz="1800" b="1" smtClean="0">
                <a:solidFill>
                  <a:srgbClr val="0099FF"/>
                </a:solidFill>
              </a:rPr>
              <a:t>	</a:t>
            </a:r>
            <a:r>
              <a:rPr lang="en-US" sz="1800" b="1" smtClean="0"/>
              <a:t>Station radios; receivers, transmitters, transceivers.</a:t>
            </a:r>
            <a:r>
              <a:rPr lang="en-US" sz="1800" b="1" smtClean="0">
                <a:solidFill>
                  <a:srgbClr val="0099FF"/>
                </a:solidFill>
              </a:rPr>
              <a:t> 	</a:t>
            </a:r>
          </a:p>
        </p:txBody>
      </p:sp>
      <p:sp>
        <p:nvSpPr>
          <p:cNvPr id="939011" name="Rectangle 3"/>
          <p:cNvSpPr>
            <a:spLocks noGrp="1" noChangeArrowheads="1"/>
          </p:cNvSpPr>
          <p:nvPr>
            <p:ph type="body" idx="4294967295"/>
          </p:nvPr>
        </p:nvSpPr>
        <p:spPr>
          <a:xfrm>
            <a:off x="193675" y="1508125"/>
            <a:ext cx="8642350" cy="5349875"/>
          </a:xfrm>
        </p:spPr>
        <p:txBody>
          <a:bodyPr/>
          <a:lstStyle/>
          <a:p>
            <a:pPr lvl="1" eaLnBrk="1" hangingPunct="1"/>
            <a:endParaRPr lang="en-US" sz="1200" smtClean="0">
              <a:latin typeface="Rockwell" pitchFamily="18" charset="0"/>
            </a:endParaRPr>
          </a:p>
          <a:p>
            <a:pPr lvl="1" eaLnBrk="1" hangingPunct="1"/>
            <a:r>
              <a:rPr lang="en-US" sz="1200" smtClean="0">
                <a:latin typeface="Rockwell" pitchFamily="18" charset="0"/>
              </a:rPr>
              <a:t>T7A4</a:t>
            </a:r>
            <a:r>
              <a:rPr lang="en-US" sz="2000" smtClean="0">
                <a:latin typeface="Rockwell" pitchFamily="18" charset="0"/>
              </a:rPr>
              <a:t>  The circuit pictured in Figure T7, if block 1 is a frequency discriminator, is an FM receiver.</a:t>
            </a:r>
          </a:p>
          <a:p>
            <a:pPr lvl="2" eaLnBrk="1" hangingPunct="1"/>
            <a:r>
              <a:rPr lang="en-US" sz="1600" smtClean="0">
                <a:solidFill>
                  <a:srgbClr val="FF0000"/>
                </a:solidFill>
                <a:latin typeface="Rockwell" pitchFamily="18" charset="0"/>
              </a:rPr>
              <a:t>Recovers information contained in the incoming signal</a:t>
            </a:r>
          </a:p>
          <a:p>
            <a:pPr lvl="2" eaLnBrk="1" hangingPunct="1"/>
            <a:r>
              <a:rPr lang="en-US" sz="1600" smtClean="0">
                <a:solidFill>
                  <a:srgbClr val="FF0000"/>
                </a:solidFill>
                <a:latin typeface="Rockwell" pitchFamily="18" charset="0"/>
              </a:rPr>
              <a:t>Also referred to as a demodulator</a:t>
            </a:r>
          </a:p>
        </p:txBody>
      </p:sp>
      <p:sp>
        <p:nvSpPr>
          <p:cNvPr id="939012" name="Text Box 4"/>
          <p:cNvSpPr txBox="1">
            <a:spLocks noChangeArrowheads="1"/>
          </p:cNvSpPr>
          <p:nvPr/>
        </p:nvSpPr>
        <p:spPr bwMode="auto">
          <a:xfrm>
            <a:off x="3841750" y="6270625"/>
            <a:ext cx="1652588"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Figure T7</a:t>
            </a:r>
          </a:p>
        </p:txBody>
      </p:sp>
      <p:sp>
        <p:nvSpPr>
          <p:cNvPr id="939013" name="Rectangle 5"/>
          <p:cNvSpPr>
            <a:spLocks noChangeArrowheads="1"/>
          </p:cNvSpPr>
          <p:nvPr/>
        </p:nvSpPr>
        <p:spPr bwMode="auto">
          <a:xfrm>
            <a:off x="1538288" y="4043363"/>
            <a:ext cx="1074737" cy="536575"/>
          </a:xfrm>
          <a:prstGeom prst="rect">
            <a:avLst/>
          </a:prstGeom>
          <a:solidFill>
            <a:schemeClr val="hlink"/>
          </a:solidFill>
          <a:ln w="12700" cap="sq">
            <a:solidFill>
              <a:srgbClr val="FF0000"/>
            </a:solidFill>
            <a:miter lim="800000"/>
            <a:headEnd type="none" w="sm" len="sm"/>
            <a:tailEnd type="none" w="sm" len="sm"/>
          </a:ln>
        </p:spPr>
        <p:txBody>
          <a:bodyPr wrap="none" anchor="ctr"/>
          <a:lstStyle/>
          <a:p>
            <a:pPr algn="ctr"/>
            <a:r>
              <a:rPr lang="en-US" sz="1200">
                <a:solidFill>
                  <a:srgbClr val="FF0000"/>
                </a:solidFill>
              </a:rPr>
              <a:t>Radio</a:t>
            </a:r>
          </a:p>
          <a:p>
            <a:pPr algn="ctr"/>
            <a:r>
              <a:rPr lang="en-US" sz="1200">
                <a:solidFill>
                  <a:srgbClr val="FF0000"/>
                </a:solidFill>
              </a:rPr>
              <a:t>Frequency</a:t>
            </a:r>
          </a:p>
          <a:p>
            <a:pPr algn="ctr"/>
            <a:r>
              <a:rPr lang="en-US" sz="1200">
                <a:solidFill>
                  <a:srgbClr val="FF0000"/>
                </a:solidFill>
              </a:rPr>
              <a:t>Amplifier</a:t>
            </a:r>
          </a:p>
        </p:txBody>
      </p:sp>
      <p:sp>
        <p:nvSpPr>
          <p:cNvPr id="939014" name="Rectangle 6"/>
          <p:cNvSpPr>
            <a:spLocks noChangeArrowheads="1"/>
          </p:cNvSpPr>
          <p:nvPr/>
        </p:nvSpPr>
        <p:spPr bwMode="auto">
          <a:xfrm>
            <a:off x="3305175" y="4043363"/>
            <a:ext cx="690563" cy="536575"/>
          </a:xfrm>
          <a:prstGeom prst="rect">
            <a:avLst/>
          </a:prstGeom>
          <a:solidFill>
            <a:schemeClr val="bg1"/>
          </a:solidFill>
          <a:ln w="12700" cap="sq">
            <a:solidFill>
              <a:srgbClr val="FF0000"/>
            </a:solidFill>
            <a:miter lim="800000"/>
            <a:headEnd type="none" w="sm" len="sm"/>
            <a:tailEnd type="none" w="sm" len="sm"/>
          </a:ln>
        </p:spPr>
        <p:txBody>
          <a:bodyPr wrap="none" anchor="ctr"/>
          <a:lstStyle/>
          <a:p>
            <a:pPr algn="ctr"/>
            <a:r>
              <a:rPr lang="en-US" sz="1200">
                <a:solidFill>
                  <a:srgbClr val="FF0000"/>
                </a:solidFill>
              </a:rPr>
              <a:t>Mixer</a:t>
            </a:r>
          </a:p>
        </p:txBody>
      </p:sp>
      <p:sp>
        <p:nvSpPr>
          <p:cNvPr id="939015" name="Rectangle 7"/>
          <p:cNvSpPr>
            <a:spLocks noChangeArrowheads="1"/>
          </p:cNvSpPr>
          <p:nvPr/>
        </p:nvSpPr>
        <p:spPr bwMode="auto">
          <a:xfrm>
            <a:off x="4648200" y="4043363"/>
            <a:ext cx="920750" cy="536575"/>
          </a:xfrm>
          <a:prstGeom prst="rect">
            <a:avLst/>
          </a:prstGeom>
          <a:solidFill>
            <a:schemeClr val="bg1"/>
          </a:solidFill>
          <a:ln w="12700" cap="sq">
            <a:solidFill>
              <a:srgbClr val="FF0000"/>
            </a:solidFill>
            <a:miter lim="800000"/>
            <a:headEnd type="none" w="sm" len="sm"/>
            <a:tailEnd type="none" w="sm" len="sm"/>
          </a:ln>
        </p:spPr>
        <p:txBody>
          <a:bodyPr wrap="none" anchor="ctr"/>
          <a:lstStyle/>
          <a:p>
            <a:pPr algn="ctr"/>
            <a:r>
              <a:rPr lang="en-US" sz="1200">
                <a:solidFill>
                  <a:srgbClr val="FF0000"/>
                </a:solidFill>
              </a:rPr>
              <a:t>Wide</a:t>
            </a:r>
          </a:p>
          <a:p>
            <a:pPr algn="ctr"/>
            <a:r>
              <a:rPr lang="en-US" sz="1200">
                <a:solidFill>
                  <a:srgbClr val="FF0000"/>
                </a:solidFill>
              </a:rPr>
              <a:t>Filter</a:t>
            </a:r>
          </a:p>
        </p:txBody>
      </p:sp>
      <p:sp>
        <p:nvSpPr>
          <p:cNvPr id="939016" name="Rectangle 8"/>
          <p:cNvSpPr>
            <a:spLocks noChangeArrowheads="1"/>
          </p:cNvSpPr>
          <p:nvPr/>
        </p:nvSpPr>
        <p:spPr bwMode="auto">
          <a:xfrm>
            <a:off x="6070600" y="4043363"/>
            <a:ext cx="1074738" cy="536575"/>
          </a:xfrm>
          <a:prstGeom prst="rect">
            <a:avLst/>
          </a:prstGeom>
          <a:solidFill>
            <a:schemeClr val="hlink"/>
          </a:solidFill>
          <a:ln w="12700" cap="sq">
            <a:solidFill>
              <a:srgbClr val="FF0000"/>
            </a:solidFill>
            <a:miter lim="800000"/>
            <a:headEnd type="none" w="sm" len="sm"/>
            <a:tailEnd type="none" w="sm" len="sm"/>
          </a:ln>
        </p:spPr>
        <p:txBody>
          <a:bodyPr wrap="none" anchor="ctr"/>
          <a:lstStyle/>
          <a:p>
            <a:pPr algn="ctr"/>
            <a:r>
              <a:rPr lang="en-US" sz="1200">
                <a:solidFill>
                  <a:srgbClr val="FF0000"/>
                </a:solidFill>
              </a:rPr>
              <a:t>Intermediate</a:t>
            </a:r>
          </a:p>
          <a:p>
            <a:pPr algn="ctr"/>
            <a:r>
              <a:rPr lang="en-US" sz="1200">
                <a:solidFill>
                  <a:srgbClr val="FF0000"/>
                </a:solidFill>
              </a:rPr>
              <a:t>Frequency</a:t>
            </a:r>
          </a:p>
          <a:p>
            <a:pPr algn="ctr"/>
            <a:r>
              <a:rPr lang="en-US" sz="1200">
                <a:solidFill>
                  <a:srgbClr val="FF0000"/>
                </a:solidFill>
              </a:rPr>
              <a:t>Amplifier</a:t>
            </a:r>
          </a:p>
        </p:txBody>
      </p:sp>
      <p:sp>
        <p:nvSpPr>
          <p:cNvPr id="939017" name="Rectangle 9"/>
          <p:cNvSpPr>
            <a:spLocks noChangeArrowheads="1"/>
          </p:cNvSpPr>
          <p:nvPr/>
        </p:nvSpPr>
        <p:spPr bwMode="auto">
          <a:xfrm>
            <a:off x="3189288" y="4773613"/>
            <a:ext cx="920750" cy="382587"/>
          </a:xfrm>
          <a:prstGeom prst="rect">
            <a:avLst/>
          </a:prstGeom>
          <a:solidFill>
            <a:schemeClr val="hlink"/>
          </a:solidFill>
          <a:ln w="12700" cap="sq">
            <a:solidFill>
              <a:srgbClr val="FF0000"/>
            </a:solidFill>
            <a:miter lim="800000"/>
            <a:headEnd type="none" w="sm" len="sm"/>
            <a:tailEnd type="none" w="sm" len="sm"/>
          </a:ln>
        </p:spPr>
        <p:txBody>
          <a:bodyPr wrap="none" anchor="ctr"/>
          <a:lstStyle/>
          <a:p>
            <a:pPr algn="ctr"/>
            <a:r>
              <a:rPr lang="en-US" sz="1200">
                <a:solidFill>
                  <a:srgbClr val="FF0000"/>
                </a:solidFill>
              </a:rPr>
              <a:t>Oscillator</a:t>
            </a:r>
          </a:p>
        </p:txBody>
      </p:sp>
      <p:sp>
        <p:nvSpPr>
          <p:cNvPr id="939018" name="Rectangle 10"/>
          <p:cNvSpPr>
            <a:spLocks noChangeArrowheads="1"/>
          </p:cNvSpPr>
          <p:nvPr/>
        </p:nvSpPr>
        <p:spPr bwMode="auto">
          <a:xfrm>
            <a:off x="1768475" y="5541963"/>
            <a:ext cx="690563" cy="536575"/>
          </a:xfrm>
          <a:prstGeom prst="rect">
            <a:avLst/>
          </a:prstGeom>
          <a:solidFill>
            <a:schemeClr val="bg1"/>
          </a:solidFill>
          <a:ln w="12700" cap="sq">
            <a:solidFill>
              <a:srgbClr val="FF0000"/>
            </a:solidFill>
            <a:miter lim="800000"/>
            <a:headEnd type="none" w="sm" len="sm"/>
            <a:tailEnd type="none" w="sm" len="sm"/>
          </a:ln>
        </p:spPr>
        <p:txBody>
          <a:bodyPr wrap="none" anchor="ctr"/>
          <a:lstStyle/>
          <a:p>
            <a:pPr algn="ctr"/>
            <a:r>
              <a:rPr lang="en-US" sz="1200">
                <a:solidFill>
                  <a:srgbClr val="FF0000"/>
                </a:solidFill>
              </a:rPr>
              <a:t>Limiter</a:t>
            </a:r>
          </a:p>
        </p:txBody>
      </p:sp>
      <p:sp>
        <p:nvSpPr>
          <p:cNvPr id="939019" name="Rectangle 11"/>
          <p:cNvSpPr>
            <a:spLocks noChangeArrowheads="1"/>
          </p:cNvSpPr>
          <p:nvPr/>
        </p:nvSpPr>
        <p:spPr bwMode="auto">
          <a:xfrm>
            <a:off x="3305175" y="5541963"/>
            <a:ext cx="766763" cy="536575"/>
          </a:xfrm>
          <a:prstGeom prst="rect">
            <a:avLst/>
          </a:prstGeom>
          <a:solidFill>
            <a:schemeClr val="bg1"/>
          </a:solidFill>
          <a:ln w="12700" cap="sq">
            <a:solidFill>
              <a:srgbClr val="FF0000"/>
            </a:solidFill>
            <a:miter lim="800000"/>
            <a:headEnd type="none" w="sm" len="sm"/>
            <a:tailEnd type="none" w="sm" len="sm"/>
          </a:ln>
        </p:spPr>
        <p:txBody>
          <a:bodyPr wrap="none" anchor="ctr"/>
          <a:lstStyle/>
          <a:p>
            <a:pPr algn="ctr"/>
            <a:r>
              <a:rPr lang="en-US" sz="1400" b="1">
                <a:solidFill>
                  <a:srgbClr val="FF0000"/>
                </a:solidFill>
              </a:rPr>
              <a:t>Block 1</a:t>
            </a:r>
          </a:p>
        </p:txBody>
      </p:sp>
      <p:sp>
        <p:nvSpPr>
          <p:cNvPr id="939020" name="Rectangle 12"/>
          <p:cNvSpPr>
            <a:spLocks noChangeArrowheads="1"/>
          </p:cNvSpPr>
          <p:nvPr/>
        </p:nvSpPr>
        <p:spPr bwMode="auto">
          <a:xfrm>
            <a:off x="5032375" y="5502275"/>
            <a:ext cx="1114425" cy="536575"/>
          </a:xfrm>
          <a:prstGeom prst="rect">
            <a:avLst/>
          </a:prstGeom>
          <a:solidFill>
            <a:schemeClr val="bg1"/>
          </a:solidFill>
          <a:ln w="12700" cap="sq">
            <a:solidFill>
              <a:srgbClr val="FF0000"/>
            </a:solidFill>
            <a:miter lim="800000"/>
            <a:headEnd type="none" w="sm" len="sm"/>
            <a:tailEnd type="none" w="sm" len="sm"/>
          </a:ln>
        </p:spPr>
        <p:txBody>
          <a:bodyPr wrap="none" anchor="ctr"/>
          <a:lstStyle/>
          <a:p>
            <a:pPr algn="ctr"/>
            <a:r>
              <a:rPr lang="en-US" sz="1200">
                <a:solidFill>
                  <a:srgbClr val="FF0000"/>
                </a:solidFill>
              </a:rPr>
              <a:t>Audio</a:t>
            </a:r>
          </a:p>
          <a:p>
            <a:pPr algn="ctr"/>
            <a:r>
              <a:rPr lang="en-US" sz="1200">
                <a:solidFill>
                  <a:srgbClr val="FF0000"/>
                </a:solidFill>
              </a:rPr>
              <a:t>Amplifier</a:t>
            </a:r>
          </a:p>
        </p:txBody>
      </p:sp>
      <p:sp>
        <p:nvSpPr>
          <p:cNvPr id="939021" name="Rectangle 13"/>
          <p:cNvSpPr>
            <a:spLocks noChangeArrowheads="1"/>
          </p:cNvSpPr>
          <p:nvPr/>
        </p:nvSpPr>
        <p:spPr bwMode="auto">
          <a:xfrm>
            <a:off x="6645275" y="5618163"/>
            <a:ext cx="115888" cy="307975"/>
          </a:xfrm>
          <a:prstGeom prst="rect">
            <a:avLst/>
          </a:prstGeom>
          <a:solidFill>
            <a:schemeClr val="hlink"/>
          </a:solidFill>
          <a:ln w="12700" cap="sq">
            <a:solidFill>
              <a:srgbClr val="FF0000"/>
            </a:solidFill>
            <a:miter lim="800000"/>
            <a:headEnd type="none" w="sm" len="sm"/>
            <a:tailEnd type="none" w="sm" len="sm"/>
          </a:ln>
        </p:spPr>
        <p:txBody>
          <a:bodyPr wrap="none" anchor="ctr"/>
          <a:lstStyle/>
          <a:p>
            <a:endParaRPr lang="en-US"/>
          </a:p>
        </p:txBody>
      </p:sp>
      <p:sp>
        <p:nvSpPr>
          <p:cNvPr id="939022" name="Line 14"/>
          <p:cNvSpPr>
            <a:spLocks noChangeShapeType="1"/>
          </p:cNvSpPr>
          <p:nvPr/>
        </p:nvSpPr>
        <p:spPr bwMode="auto">
          <a:xfrm flipV="1">
            <a:off x="6761163" y="5464175"/>
            <a:ext cx="230187" cy="153988"/>
          </a:xfrm>
          <a:prstGeom prst="line">
            <a:avLst/>
          </a:prstGeom>
          <a:noFill/>
          <a:ln w="12700" cap="sq">
            <a:solidFill>
              <a:srgbClr val="FF0000"/>
            </a:solidFill>
            <a:round/>
            <a:headEnd type="none" w="sm" len="sm"/>
            <a:tailEnd type="none" w="sm" len="sm"/>
          </a:ln>
        </p:spPr>
        <p:txBody>
          <a:bodyPr wrap="none"/>
          <a:lstStyle/>
          <a:p>
            <a:endParaRPr lang="en-US"/>
          </a:p>
        </p:txBody>
      </p:sp>
      <p:sp>
        <p:nvSpPr>
          <p:cNvPr id="939023" name="Line 15"/>
          <p:cNvSpPr>
            <a:spLocks noChangeShapeType="1"/>
          </p:cNvSpPr>
          <p:nvPr/>
        </p:nvSpPr>
        <p:spPr bwMode="auto">
          <a:xfrm>
            <a:off x="6761163" y="5926138"/>
            <a:ext cx="230187" cy="114300"/>
          </a:xfrm>
          <a:prstGeom prst="line">
            <a:avLst/>
          </a:prstGeom>
          <a:noFill/>
          <a:ln w="12700" cap="sq">
            <a:solidFill>
              <a:srgbClr val="FF0000"/>
            </a:solidFill>
            <a:round/>
            <a:headEnd type="none" w="sm" len="sm"/>
            <a:tailEnd type="none" w="sm" len="sm"/>
          </a:ln>
        </p:spPr>
        <p:txBody>
          <a:bodyPr wrap="none"/>
          <a:lstStyle/>
          <a:p>
            <a:endParaRPr lang="en-US"/>
          </a:p>
        </p:txBody>
      </p:sp>
      <p:sp>
        <p:nvSpPr>
          <p:cNvPr id="939024" name="Line 16"/>
          <p:cNvSpPr>
            <a:spLocks noChangeShapeType="1"/>
          </p:cNvSpPr>
          <p:nvPr/>
        </p:nvSpPr>
        <p:spPr bwMode="auto">
          <a:xfrm>
            <a:off x="6991350" y="5464175"/>
            <a:ext cx="0" cy="576263"/>
          </a:xfrm>
          <a:prstGeom prst="line">
            <a:avLst/>
          </a:prstGeom>
          <a:noFill/>
          <a:ln w="12700" cap="sq">
            <a:solidFill>
              <a:srgbClr val="FF0000"/>
            </a:solidFill>
            <a:round/>
            <a:headEnd type="none" w="sm" len="sm"/>
            <a:tailEnd type="none" w="sm" len="sm"/>
          </a:ln>
        </p:spPr>
        <p:txBody>
          <a:bodyPr wrap="none"/>
          <a:lstStyle/>
          <a:p>
            <a:endParaRPr lang="en-US"/>
          </a:p>
        </p:txBody>
      </p:sp>
      <p:sp>
        <p:nvSpPr>
          <p:cNvPr id="939025" name="Line 17"/>
          <p:cNvSpPr>
            <a:spLocks noChangeShapeType="1"/>
          </p:cNvSpPr>
          <p:nvPr/>
        </p:nvSpPr>
        <p:spPr bwMode="auto">
          <a:xfrm>
            <a:off x="6146800" y="5772150"/>
            <a:ext cx="498475" cy="0"/>
          </a:xfrm>
          <a:prstGeom prst="line">
            <a:avLst/>
          </a:prstGeom>
          <a:noFill/>
          <a:ln w="12700" cap="sq">
            <a:solidFill>
              <a:srgbClr val="FF0000"/>
            </a:solidFill>
            <a:round/>
            <a:headEnd type="none" w="sm" len="sm"/>
            <a:tailEnd type="triangle" w="sm" len="sm"/>
          </a:ln>
        </p:spPr>
        <p:txBody>
          <a:bodyPr wrap="none"/>
          <a:lstStyle/>
          <a:p>
            <a:endParaRPr lang="en-US"/>
          </a:p>
        </p:txBody>
      </p:sp>
      <p:sp>
        <p:nvSpPr>
          <p:cNvPr id="939026" name="Line 18"/>
          <p:cNvSpPr>
            <a:spLocks noChangeShapeType="1"/>
          </p:cNvSpPr>
          <p:nvPr/>
        </p:nvSpPr>
        <p:spPr bwMode="auto">
          <a:xfrm>
            <a:off x="4071938" y="5772150"/>
            <a:ext cx="960437" cy="0"/>
          </a:xfrm>
          <a:prstGeom prst="line">
            <a:avLst/>
          </a:prstGeom>
          <a:noFill/>
          <a:ln w="12700" cap="sq">
            <a:solidFill>
              <a:srgbClr val="FF0000"/>
            </a:solidFill>
            <a:round/>
            <a:headEnd type="none" w="sm" len="sm"/>
            <a:tailEnd type="triangle" w="med" len="med"/>
          </a:ln>
        </p:spPr>
        <p:txBody>
          <a:bodyPr wrap="none"/>
          <a:lstStyle/>
          <a:p>
            <a:endParaRPr lang="en-US"/>
          </a:p>
        </p:txBody>
      </p:sp>
      <p:sp>
        <p:nvSpPr>
          <p:cNvPr id="939027" name="Line 19"/>
          <p:cNvSpPr>
            <a:spLocks noChangeShapeType="1"/>
          </p:cNvSpPr>
          <p:nvPr/>
        </p:nvSpPr>
        <p:spPr bwMode="auto">
          <a:xfrm>
            <a:off x="2459038" y="5810250"/>
            <a:ext cx="846137" cy="0"/>
          </a:xfrm>
          <a:prstGeom prst="line">
            <a:avLst/>
          </a:prstGeom>
          <a:noFill/>
          <a:ln w="12700" cap="sq">
            <a:solidFill>
              <a:srgbClr val="FF0000"/>
            </a:solidFill>
            <a:round/>
            <a:headEnd type="none" w="sm" len="sm"/>
            <a:tailEnd type="triangle" w="med" len="med"/>
          </a:ln>
        </p:spPr>
        <p:txBody>
          <a:bodyPr wrap="none"/>
          <a:lstStyle/>
          <a:p>
            <a:endParaRPr lang="en-US"/>
          </a:p>
        </p:txBody>
      </p:sp>
      <p:sp>
        <p:nvSpPr>
          <p:cNvPr id="939028" name="Line 20"/>
          <p:cNvSpPr>
            <a:spLocks noChangeShapeType="1"/>
          </p:cNvSpPr>
          <p:nvPr/>
        </p:nvSpPr>
        <p:spPr bwMode="auto">
          <a:xfrm flipV="1">
            <a:off x="3649663" y="4581525"/>
            <a:ext cx="0" cy="192088"/>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939029" name="Line 21"/>
          <p:cNvSpPr>
            <a:spLocks noChangeShapeType="1"/>
          </p:cNvSpPr>
          <p:nvPr/>
        </p:nvSpPr>
        <p:spPr bwMode="auto">
          <a:xfrm>
            <a:off x="2613025" y="4311650"/>
            <a:ext cx="692150" cy="0"/>
          </a:xfrm>
          <a:prstGeom prst="line">
            <a:avLst/>
          </a:prstGeom>
          <a:noFill/>
          <a:ln w="12700" cap="sq">
            <a:solidFill>
              <a:srgbClr val="FF0000"/>
            </a:solidFill>
            <a:round/>
            <a:headEnd type="none" w="sm" len="sm"/>
            <a:tailEnd type="triangle" w="med" len="med"/>
          </a:ln>
        </p:spPr>
        <p:txBody>
          <a:bodyPr wrap="none"/>
          <a:lstStyle/>
          <a:p>
            <a:endParaRPr lang="en-US"/>
          </a:p>
        </p:txBody>
      </p:sp>
      <p:sp>
        <p:nvSpPr>
          <p:cNvPr id="939030" name="Line 22"/>
          <p:cNvSpPr>
            <a:spLocks noChangeShapeType="1"/>
          </p:cNvSpPr>
          <p:nvPr/>
        </p:nvSpPr>
        <p:spPr bwMode="auto">
          <a:xfrm>
            <a:off x="3995738" y="4311650"/>
            <a:ext cx="652462" cy="0"/>
          </a:xfrm>
          <a:prstGeom prst="line">
            <a:avLst/>
          </a:prstGeom>
          <a:noFill/>
          <a:ln w="12700" cap="sq">
            <a:solidFill>
              <a:srgbClr val="FF0000"/>
            </a:solidFill>
            <a:round/>
            <a:headEnd type="none" w="sm" len="sm"/>
            <a:tailEnd type="triangle" w="med" len="med"/>
          </a:ln>
        </p:spPr>
        <p:txBody>
          <a:bodyPr wrap="none"/>
          <a:lstStyle/>
          <a:p>
            <a:endParaRPr lang="en-US"/>
          </a:p>
        </p:txBody>
      </p:sp>
      <p:sp>
        <p:nvSpPr>
          <p:cNvPr id="939031" name="Line 23"/>
          <p:cNvSpPr>
            <a:spLocks noChangeShapeType="1"/>
          </p:cNvSpPr>
          <p:nvPr/>
        </p:nvSpPr>
        <p:spPr bwMode="auto">
          <a:xfrm>
            <a:off x="5570538" y="4311650"/>
            <a:ext cx="500062" cy="0"/>
          </a:xfrm>
          <a:prstGeom prst="line">
            <a:avLst/>
          </a:prstGeom>
          <a:noFill/>
          <a:ln w="12700" cap="sq">
            <a:solidFill>
              <a:srgbClr val="FF0000"/>
            </a:solidFill>
            <a:round/>
            <a:headEnd type="none" w="sm" len="sm"/>
            <a:tailEnd type="triangle" w="med" len="med"/>
          </a:ln>
        </p:spPr>
        <p:txBody>
          <a:bodyPr wrap="none"/>
          <a:lstStyle/>
          <a:p>
            <a:endParaRPr lang="en-US"/>
          </a:p>
        </p:txBody>
      </p:sp>
      <p:sp>
        <p:nvSpPr>
          <p:cNvPr id="939032" name="Line 24"/>
          <p:cNvSpPr>
            <a:spLocks noChangeShapeType="1"/>
          </p:cNvSpPr>
          <p:nvPr/>
        </p:nvSpPr>
        <p:spPr bwMode="auto">
          <a:xfrm>
            <a:off x="7145338" y="4311650"/>
            <a:ext cx="268287" cy="0"/>
          </a:xfrm>
          <a:prstGeom prst="line">
            <a:avLst/>
          </a:prstGeom>
          <a:noFill/>
          <a:ln w="12700" cap="sq">
            <a:solidFill>
              <a:srgbClr val="FF0000"/>
            </a:solidFill>
            <a:round/>
            <a:headEnd type="none" w="sm" len="sm"/>
            <a:tailEnd type="none" w="sm" len="sm"/>
          </a:ln>
        </p:spPr>
        <p:txBody>
          <a:bodyPr wrap="none"/>
          <a:lstStyle/>
          <a:p>
            <a:endParaRPr lang="en-US"/>
          </a:p>
        </p:txBody>
      </p:sp>
      <p:sp>
        <p:nvSpPr>
          <p:cNvPr id="939033" name="Line 25"/>
          <p:cNvSpPr>
            <a:spLocks noChangeShapeType="1"/>
          </p:cNvSpPr>
          <p:nvPr/>
        </p:nvSpPr>
        <p:spPr bwMode="auto">
          <a:xfrm>
            <a:off x="7413625" y="4311650"/>
            <a:ext cx="0" cy="960438"/>
          </a:xfrm>
          <a:prstGeom prst="line">
            <a:avLst/>
          </a:prstGeom>
          <a:noFill/>
          <a:ln w="12700" cap="sq">
            <a:solidFill>
              <a:srgbClr val="FF0000"/>
            </a:solidFill>
            <a:round/>
            <a:headEnd type="none" w="sm" len="sm"/>
            <a:tailEnd type="none" w="sm" len="sm"/>
          </a:ln>
        </p:spPr>
        <p:txBody>
          <a:bodyPr wrap="none"/>
          <a:lstStyle/>
          <a:p>
            <a:endParaRPr lang="en-US"/>
          </a:p>
        </p:txBody>
      </p:sp>
      <p:sp>
        <p:nvSpPr>
          <p:cNvPr id="939034" name="Line 26"/>
          <p:cNvSpPr>
            <a:spLocks noChangeShapeType="1"/>
          </p:cNvSpPr>
          <p:nvPr/>
        </p:nvSpPr>
        <p:spPr bwMode="auto">
          <a:xfrm flipH="1">
            <a:off x="4379913" y="5272088"/>
            <a:ext cx="3033712" cy="0"/>
          </a:xfrm>
          <a:prstGeom prst="line">
            <a:avLst/>
          </a:prstGeom>
          <a:noFill/>
          <a:ln w="12700" cap="sq">
            <a:solidFill>
              <a:srgbClr val="FF0000"/>
            </a:solidFill>
            <a:round/>
            <a:headEnd type="none" w="sm" len="sm"/>
            <a:tailEnd type="triangle" w="med" len="med"/>
          </a:ln>
        </p:spPr>
        <p:txBody>
          <a:bodyPr wrap="none"/>
          <a:lstStyle/>
          <a:p>
            <a:endParaRPr lang="en-US"/>
          </a:p>
        </p:txBody>
      </p:sp>
      <p:sp>
        <p:nvSpPr>
          <p:cNvPr id="939035" name="Line 27"/>
          <p:cNvSpPr>
            <a:spLocks noChangeShapeType="1"/>
          </p:cNvSpPr>
          <p:nvPr/>
        </p:nvSpPr>
        <p:spPr bwMode="auto">
          <a:xfrm flipH="1">
            <a:off x="1384300" y="5272088"/>
            <a:ext cx="2995613" cy="0"/>
          </a:xfrm>
          <a:prstGeom prst="line">
            <a:avLst/>
          </a:prstGeom>
          <a:noFill/>
          <a:ln w="12700" cap="sq">
            <a:solidFill>
              <a:srgbClr val="FF0000"/>
            </a:solidFill>
            <a:round/>
            <a:headEnd type="none" w="sm" len="sm"/>
            <a:tailEnd type="triangle" w="med" len="med"/>
          </a:ln>
        </p:spPr>
        <p:txBody>
          <a:bodyPr wrap="none"/>
          <a:lstStyle/>
          <a:p>
            <a:endParaRPr lang="en-US"/>
          </a:p>
        </p:txBody>
      </p:sp>
      <p:sp>
        <p:nvSpPr>
          <p:cNvPr id="939036" name="Line 28"/>
          <p:cNvSpPr>
            <a:spLocks noChangeShapeType="1"/>
          </p:cNvSpPr>
          <p:nvPr/>
        </p:nvSpPr>
        <p:spPr bwMode="auto">
          <a:xfrm>
            <a:off x="1384300" y="5272088"/>
            <a:ext cx="0" cy="576262"/>
          </a:xfrm>
          <a:prstGeom prst="line">
            <a:avLst/>
          </a:prstGeom>
          <a:noFill/>
          <a:ln w="12700" cap="sq">
            <a:solidFill>
              <a:srgbClr val="FF0000"/>
            </a:solidFill>
            <a:round/>
            <a:headEnd type="none" w="sm" len="sm"/>
            <a:tailEnd type="triangle" w="med" len="med"/>
          </a:ln>
        </p:spPr>
        <p:txBody>
          <a:bodyPr wrap="none"/>
          <a:lstStyle/>
          <a:p>
            <a:endParaRPr lang="en-US"/>
          </a:p>
        </p:txBody>
      </p:sp>
      <p:sp>
        <p:nvSpPr>
          <p:cNvPr id="939037" name="Line 29"/>
          <p:cNvSpPr>
            <a:spLocks noChangeShapeType="1"/>
          </p:cNvSpPr>
          <p:nvPr/>
        </p:nvSpPr>
        <p:spPr bwMode="auto">
          <a:xfrm>
            <a:off x="1384300" y="5848350"/>
            <a:ext cx="384175" cy="0"/>
          </a:xfrm>
          <a:prstGeom prst="line">
            <a:avLst/>
          </a:prstGeom>
          <a:noFill/>
          <a:ln w="12700" cap="sq">
            <a:solidFill>
              <a:srgbClr val="FF0000"/>
            </a:solidFill>
            <a:round/>
            <a:headEnd type="none" w="sm" len="sm"/>
            <a:tailEnd type="triangle" w="med" len="med"/>
          </a:ln>
        </p:spPr>
        <p:txBody>
          <a:bodyPr wrap="none"/>
          <a:lstStyle/>
          <a:p>
            <a:endParaRPr lang="en-US"/>
          </a:p>
        </p:txBody>
      </p:sp>
      <p:sp>
        <p:nvSpPr>
          <p:cNvPr id="939038" name="Line 30"/>
          <p:cNvSpPr>
            <a:spLocks noChangeShapeType="1"/>
          </p:cNvSpPr>
          <p:nvPr/>
        </p:nvSpPr>
        <p:spPr bwMode="auto">
          <a:xfrm flipH="1">
            <a:off x="1116013" y="4351338"/>
            <a:ext cx="422275" cy="0"/>
          </a:xfrm>
          <a:prstGeom prst="line">
            <a:avLst/>
          </a:prstGeom>
          <a:noFill/>
          <a:ln w="12700" cap="sq">
            <a:solidFill>
              <a:srgbClr val="FF0000"/>
            </a:solidFill>
            <a:round/>
            <a:headEnd type="none" w="sm" len="sm"/>
            <a:tailEnd type="none" w="sm" len="sm"/>
          </a:ln>
        </p:spPr>
        <p:txBody>
          <a:bodyPr wrap="none"/>
          <a:lstStyle/>
          <a:p>
            <a:endParaRPr lang="en-US"/>
          </a:p>
        </p:txBody>
      </p:sp>
      <p:sp>
        <p:nvSpPr>
          <p:cNvPr id="939039" name="Line 31"/>
          <p:cNvSpPr>
            <a:spLocks noChangeShapeType="1"/>
          </p:cNvSpPr>
          <p:nvPr/>
        </p:nvSpPr>
        <p:spPr bwMode="auto">
          <a:xfrm flipV="1">
            <a:off x="1116013" y="3659188"/>
            <a:ext cx="0" cy="692150"/>
          </a:xfrm>
          <a:prstGeom prst="line">
            <a:avLst/>
          </a:prstGeom>
          <a:noFill/>
          <a:ln w="12700" cap="sq">
            <a:solidFill>
              <a:srgbClr val="FF0000"/>
            </a:solidFill>
            <a:round/>
            <a:headEnd type="none" w="sm" len="sm"/>
            <a:tailEnd type="none" w="sm" len="sm"/>
          </a:ln>
        </p:spPr>
        <p:txBody>
          <a:bodyPr wrap="none"/>
          <a:lstStyle/>
          <a:p>
            <a:endParaRPr lang="en-US"/>
          </a:p>
        </p:txBody>
      </p:sp>
      <p:sp>
        <p:nvSpPr>
          <p:cNvPr id="939040" name="Line 32"/>
          <p:cNvSpPr>
            <a:spLocks noChangeShapeType="1"/>
          </p:cNvSpPr>
          <p:nvPr/>
        </p:nvSpPr>
        <p:spPr bwMode="auto">
          <a:xfrm flipV="1">
            <a:off x="1116013" y="3659188"/>
            <a:ext cx="114300" cy="153987"/>
          </a:xfrm>
          <a:prstGeom prst="line">
            <a:avLst/>
          </a:prstGeom>
          <a:noFill/>
          <a:ln w="12700" cap="sq">
            <a:solidFill>
              <a:srgbClr val="FF0000"/>
            </a:solidFill>
            <a:round/>
            <a:headEnd type="none" w="sm" len="sm"/>
            <a:tailEnd type="none" w="sm" len="sm"/>
          </a:ln>
        </p:spPr>
        <p:txBody>
          <a:bodyPr wrap="none"/>
          <a:lstStyle/>
          <a:p>
            <a:endParaRPr lang="en-US"/>
          </a:p>
        </p:txBody>
      </p:sp>
      <p:sp>
        <p:nvSpPr>
          <p:cNvPr id="939041" name="Line 33"/>
          <p:cNvSpPr>
            <a:spLocks noChangeShapeType="1"/>
          </p:cNvSpPr>
          <p:nvPr/>
        </p:nvSpPr>
        <p:spPr bwMode="auto">
          <a:xfrm flipH="1" flipV="1">
            <a:off x="1038225" y="3659188"/>
            <a:ext cx="77788" cy="153987"/>
          </a:xfrm>
          <a:prstGeom prst="line">
            <a:avLst/>
          </a:prstGeom>
          <a:noFill/>
          <a:ln w="12700" cap="sq">
            <a:solidFill>
              <a:srgbClr val="FF0000"/>
            </a:solidFill>
            <a:round/>
            <a:headEnd type="none" w="sm" len="sm"/>
            <a:tailEnd type="none" w="sm" len="sm"/>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39011">
                                            <p:txEl>
                                              <p:pRg st="1" end="1"/>
                                            </p:txEl>
                                          </p:spTgt>
                                        </p:tgtEl>
                                        <p:attrNameLst>
                                          <p:attrName>style.visibility</p:attrName>
                                        </p:attrNameLst>
                                      </p:cBhvr>
                                      <p:to>
                                        <p:strVal val="visible"/>
                                      </p:to>
                                    </p:set>
                                    <p:animEffect transition="in" filter="wipe(left)">
                                      <p:cBhvr>
                                        <p:cTn id="7" dur="500"/>
                                        <p:tgtEl>
                                          <p:spTgt spid="939011">
                                            <p:txEl>
                                              <p:pRg st="1" end="1"/>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39011">
                                            <p:txEl>
                                              <p:pRg st="2" end="2"/>
                                            </p:txEl>
                                          </p:spTgt>
                                        </p:tgtEl>
                                        <p:attrNameLst>
                                          <p:attrName>style.visibility</p:attrName>
                                        </p:attrNameLst>
                                      </p:cBhvr>
                                      <p:to>
                                        <p:strVal val="visible"/>
                                      </p:to>
                                    </p:set>
                                    <p:animEffect transition="in" filter="wipe(left)">
                                      <p:cBhvr>
                                        <p:cTn id="11" dur="500"/>
                                        <p:tgtEl>
                                          <p:spTgt spid="939011">
                                            <p:txEl>
                                              <p:pRg st="2" end="2"/>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39011">
                                            <p:txEl>
                                              <p:pRg st="3" end="3"/>
                                            </p:txEl>
                                          </p:spTgt>
                                        </p:tgtEl>
                                        <p:attrNameLst>
                                          <p:attrName>style.visibility</p:attrName>
                                        </p:attrNameLst>
                                      </p:cBhvr>
                                      <p:to>
                                        <p:strVal val="visible"/>
                                      </p:to>
                                    </p:set>
                                    <p:animEffect transition="in" filter="wipe(left)">
                                      <p:cBhvr>
                                        <p:cTn id="15" dur="500"/>
                                        <p:tgtEl>
                                          <p:spTgt spid="939011">
                                            <p:txEl>
                                              <p:pRg st="3" end="3"/>
                                            </p:txEl>
                                          </p:spTgt>
                                        </p:tgtEl>
                                      </p:cBhvr>
                                    </p:animEffect>
                                  </p:childTnLst>
                                </p:cTn>
                              </p:par>
                            </p:childTnLst>
                          </p:cTn>
                        </p:par>
                        <p:par>
                          <p:cTn id="16" fill="hold" nodeType="afterGroup">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939013"/>
                                        </p:tgtEl>
                                        <p:attrNameLst>
                                          <p:attrName>style.visibility</p:attrName>
                                        </p:attrNameLst>
                                      </p:cBhvr>
                                      <p:to>
                                        <p:strVal val="visible"/>
                                      </p:to>
                                    </p:set>
                                    <p:anim calcmode="lin" valueType="num">
                                      <p:cBhvr additive="base">
                                        <p:cTn id="19" dur="500" fill="hold"/>
                                        <p:tgtEl>
                                          <p:spTgt spid="939013"/>
                                        </p:tgtEl>
                                        <p:attrNameLst>
                                          <p:attrName>ppt_x</p:attrName>
                                        </p:attrNameLst>
                                      </p:cBhvr>
                                      <p:tavLst>
                                        <p:tav tm="0">
                                          <p:val>
                                            <p:strVal val="#ppt_x"/>
                                          </p:val>
                                        </p:tav>
                                        <p:tav tm="100000">
                                          <p:val>
                                            <p:strVal val="#ppt_x"/>
                                          </p:val>
                                        </p:tav>
                                      </p:tavLst>
                                    </p:anim>
                                    <p:anim calcmode="lin" valueType="num">
                                      <p:cBhvr additive="base">
                                        <p:cTn id="20" dur="500" fill="hold"/>
                                        <p:tgtEl>
                                          <p:spTgt spid="9390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9014"/>
                                        </p:tgtEl>
                                        <p:attrNameLst>
                                          <p:attrName>style.visibility</p:attrName>
                                        </p:attrNameLst>
                                      </p:cBhvr>
                                      <p:to>
                                        <p:strVal val="visible"/>
                                      </p:to>
                                    </p:set>
                                    <p:anim calcmode="lin" valueType="num">
                                      <p:cBhvr additive="base">
                                        <p:cTn id="23" dur="500" fill="hold"/>
                                        <p:tgtEl>
                                          <p:spTgt spid="939014"/>
                                        </p:tgtEl>
                                        <p:attrNameLst>
                                          <p:attrName>ppt_x</p:attrName>
                                        </p:attrNameLst>
                                      </p:cBhvr>
                                      <p:tavLst>
                                        <p:tav tm="0">
                                          <p:val>
                                            <p:strVal val="#ppt_x"/>
                                          </p:val>
                                        </p:tav>
                                        <p:tav tm="100000">
                                          <p:val>
                                            <p:strVal val="#ppt_x"/>
                                          </p:val>
                                        </p:tav>
                                      </p:tavLst>
                                    </p:anim>
                                    <p:anim calcmode="lin" valueType="num">
                                      <p:cBhvr additive="base">
                                        <p:cTn id="24" dur="500" fill="hold"/>
                                        <p:tgtEl>
                                          <p:spTgt spid="9390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9015"/>
                                        </p:tgtEl>
                                        <p:attrNameLst>
                                          <p:attrName>style.visibility</p:attrName>
                                        </p:attrNameLst>
                                      </p:cBhvr>
                                      <p:to>
                                        <p:strVal val="visible"/>
                                      </p:to>
                                    </p:set>
                                    <p:anim calcmode="lin" valueType="num">
                                      <p:cBhvr additive="base">
                                        <p:cTn id="27" dur="500" fill="hold"/>
                                        <p:tgtEl>
                                          <p:spTgt spid="939015"/>
                                        </p:tgtEl>
                                        <p:attrNameLst>
                                          <p:attrName>ppt_x</p:attrName>
                                        </p:attrNameLst>
                                      </p:cBhvr>
                                      <p:tavLst>
                                        <p:tav tm="0">
                                          <p:val>
                                            <p:strVal val="#ppt_x"/>
                                          </p:val>
                                        </p:tav>
                                        <p:tav tm="100000">
                                          <p:val>
                                            <p:strVal val="#ppt_x"/>
                                          </p:val>
                                        </p:tav>
                                      </p:tavLst>
                                    </p:anim>
                                    <p:anim calcmode="lin" valueType="num">
                                      <p:cBhvr additive="base">
                                        <p:cTn id="28" dur="500" fill="hold"/>
                                        <p:tgtEl>
                                          <p:spTgt spid="9390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9016"/>
                                        </p:tgtEl>
                                        <p:attrNameLst>
                                          <p:attrName>style.visibility</p:attrName>
                                        </p:attrNameLst>
                                      </p:cBhvr>
                                      <p:to>
                                        <p:strVal val="visible"/>
                                      </p:to>
                                    </p:set>
                                    <p:anim calcmode="lin" valueType="num">
                                      <p:cBhvr additive="base">
                                        <p:cTn id="31" dur="500" fill="hold"/>
                                        <p:tgtEl>
                                          <p:spTgt spid="939016"/>
                                        </p:tgtEl>
                                        <p:attrNameLst>
                                          <p:attrName>ppt_x</p:attrName>
                                        </p:attrNameLst>
                                      </p:cBhvr>
                                      <p:tavLst>
                                        <p:tav tm="0">
                                          <p:val>
                                            <p:strVal val="#ppt_x"/>
                                          </p:val>
                                        </p:tav>
                                        <p:tav tm="100000">
                                          <p:val>
                                            <p:strVal val="#ppt_x"/>
                                          </p:val>
                                        </p:tav>
                                      </p:tavLst>
                                    </p:anim>
                                    <p:anim calcmode="lin" valueType="num">
                                      <p:cBhvr additive="base">
                                        <p:cTn id="32" dur="500" fill="hold"/>
                                        <p:tgtEl>
                                          <p:spTgt spid="9390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39017"/>
                                        </p:tgtEl>
                                        <p:attrNameLst>
                                          <p:attrName>style.visibility</p:attrName>
                                        </p:attrNameLst>
                                      </p:cBhvr>
                                      <p:to>
                                        <p:strVal val="visible"/>
                                      </p:to>
                                    </p:set>
                                    <p:anim calcmode="lin" valueType="num">
                                      <p:cBhvr additive="base">
                                        <p:cTn id="35" dur="500" fill="hold"/>
                                        <p:tgtEl>
                                          <p:spTgt spid="939017"/>
                                        </p:tgtEl>
                                        <p:attrNameLst>
                                          <p:attrName>ppt_x</p:attrName>
                                        </p:attrNameLst>
                                      </p:cBhvr>
                                      <p:tavLst>
                                        <p:tav tm="0">
                                          <p:val>
                                            <p:strVal val="#ppt_x"/>
                                          </p:val>
                                        </p:tav>
                                        <p:tav tm="100000">
                                          <p:val>
                                            <p:strVal val="#ppt_x"/>
                                          </p:val>
                                        </p:tav>
                                      </p:tavLst>
                                    </p:anim>
                                    <p:anim calcmode="lin" valueType="num">
                                      <p:cBhvr additive="base">
                                        <p:cTn id="36" dur="500" fill="hold"/>
                                        <p:tgtEl>
                                          <p:spTgt spid="9390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39018"/>
                                        </p:tgtEl>
                                        <p:attrNameLst>
                                          <p:attrName>style.visibility</p:attrName>
                                        </p:attrNameLst>
                                      </p:cBhvr>
                                      <p:to>
                                        <p:strVal val="visible"/>
                                      </p:to>
                                    </p:set>
                                    <p:anim calcmode="lin" valueType="num">
                                      <p:cBhvr additive="base">
                                        <p:cTn id="39" dur="500" fill="hold"/>
                                        <p:tgtEl>
                                          <p:spTgt spid="939018"/>
                                        </p:tgtEl>
                                        <p:attrNameLst>
                                          <p:attrName>ppt_x</p:attrName>
                                        </p:attrNameLst>
                                      </p:cBhvr>
                                      <p:tavLst>
                                        <p:tav tm="0">
                                          <p:val>
                                            <p:strVal val="#ppt_x"/>
                                          </p:val>
                                        </p:tav>
                                        <p:tav tm="100000">
                                          <p:val>
                                            <p:strVal val="#ppt_x"/>
                                          </p:val>
                                        </p:tav>
                                      </p:tavLst>
                                    </p:anim>
                                    <p:anim calcmode="lin" valueType="num">
                                      <p:cBhvr additive="base">
                                        <p:cTn id="40" dur="500" fill="hold"/>
                                        <p:tgtEl>
                                          <p:spTgt spid="9390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39019"/>
                                        </p:tgtEl>
                                        <p:attrNameLst>
                                          <p:attrName>style.visibility</p:attrName>
                                        </p:attrNameLst>
                                      </p:cBhvr>
                                      <p:to>
                                        <p:strVal val="visible"/>
                                      </p:to>
                                    </p:set>
                                    <p:anim calcmode="lin" valueType="num">
                                      <p:cBhvr additive="base">
                                        <p:cTn id="43" dur="500" fill="hold"/>
                                        <p:tgtEl>
                                          <p:spTgt spid="939019"/>
                                        </p:tgtEl>
                                        <p:attrNameLst>
                                          <p:attrName>ppt_x</p:attrName>
                                        </p:attrNameLst>
                                      </p:cBhvr>
                                      <p:tavLst>
                                        <p:tav tm="0">
                                          <p:val>
                                            <p:strVal val="#ppt_x"/>
                                          </p:val>
                                        </p:tav>
                                        <p:tav tm="100000">
                                          <p:val>
                                            <p:strVal val="#ppt_x"/>
                                          </p:val>
                                        </p:tav>
                                      </p:tavLst>
                                    </p:anim>
                                    <p:anim calcmode="lin" valueType="num">
                                      <p:cBhvr additive="base">
                                        <p:cTn id="44" dur="500" fill="hold"/>
                                        <p:tgtEl>
                                          <p:spTgt spid="9390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39020"/>
                                        </p:tgtEl>
                                        <p:attrNameLst>
                                          <p:attrName>style.visibility</p:attrName>
                                        </p:attrNameLst>
                                      </p:cBhvr>
                                      <p:to>
                                        <p:strVal val="visible"/>
                                      </p:to>
                                    </p:set>
                                    <p:anim calcmode="lin" valueType="num">
                                      <p:cBhvr additive="base">
                                        <p:cTn id="47" dur="500" fill="hold"/>
                                        <p:tgtEl>
                                          <p:spTgt spid="939020"/>
                                        </p:tgtEl>
                                        <p:attrNameLst>
                                          <p:attrName>ppt_x</p:attrName>
                                        </p:attrNameLst>
                                      </p:cBhvr>
                                      <p:tavLst>
                                        <p:tav tm="0">
                                          <p:val>
                                            <p:strVal val="#ppt_x"/>
                                          </p:val>
                                        </p:tav>
                                        <p:tav tm="100000">
                                          <p:val>
                                            <p:strVal val="#ppt_x"/>
                                          </p:val>
                                        </p:tav>
                                      </p:tavLst>
                                    </p:anim>
                                    <p:anim calcmode="lin" valueType="num">
                                      <p:cBhvr additive="base">
                                        <p:cTn id="48" dur="500" fill="hold"/>
                                        <p:tgtEl>
                                          <p:spTgt spid="9390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39021"/>
                                        </p:tgtEl>
                                        <p:attrNameLst>
                                          <p:attrName>style.visibility</p:attrName>
                                        </p:attrNameLst>
                                      </p:cBhvr>
                                      <p:to>
                                        <p:strVal val="visible"/>
                                      </p:to>
                                    </p:set>
                                    <p:anim calcmode="lin" valueType="num">
                                      <p:cBhvr additive="base">
                                        <p:cTn id="51" dur="500" fill="hold"/>
                                        <p:tgtEl>
                                          <p:spTgt spid="939021"/>
                                        </p:tgtEl>
                                        <p:attrNameLst>
                                          <p:attrName>ppt_x</p:attrName>
                                        </p:attrNameLst>
                                      </p:cBhvr>
                                      <p:tavLst>
                                        <p:tav tm="0">
                                          <p:val>
                                            <p:strVal val="#ppt_x"/>
                                          </p:val>
                                        </p:tav>
                                        <p:tav tm="100000">
                                          <p:val>
                                            <p:strVal val="#ppt_x"/>
                                          </p:val>
                                        </p:tav>
                                      </p:tavLst>
                                    </p:anim>
                                    <p:anim calcmode="lin" valueType="num">
                                      <p:cBhvr additive="base">
                                        <p:cTn id="52" dur="500" fill="hold"/>
                                        <p:tgtEl>
                                          <p:spTgt spid="9390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39022"/>
                                        </p:tgtEl>
                                        <p:attrNameLst>
                                          <p:attrName>style.visibility</p:attrName>
                                        </p:attrNameLst>
                                      </p:cBhvr>
                                      <p:to>
                                        <p:strVal val="visible"/>
                                      </p:to>
                                    </p:set>
                                    <p:anim calcmode="lin" valueType="num">
                                      <p:cBhvr additive="base">
                                        <p:cTn id="55" dur="500" fill="hold"/>
                                        <p:tgtEl>
                                          <p:spTgt spid="939022"/>
                                        </p:tgtEl>
                                        <p:attrNameLst>
                                          <p:attrName>ppt_x</p:attrName>
                                        </p:attrNameLst>
                                      </p:cBhvr>
                                      <p:tavLst>
                                        <p:tav tm="0">
                                          <p:val>
                                            <p:strVal val="#ppt_x"/>
                                          </p:val>
                                        </p:tav>
                                        <p:tav tm="100000">
                                          <p:val>
                                            <p:strVal val="#ppt_x"/>
                                          </p:val>
                                        </p:tav>
                                      </p:tavLst>
                                    </p:anim>
                                    <p:anim calcmode="lin" valueType="num">
                                      <p:cBhvr additive="base">
                                        <p:cTn id="56" dur="500" fill="hold"/>
                                        <p:tgtEl>
                                          <p:spTgt spid="9390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39023"/>
                                        </p:tgtEl>
                                        <p:attrNameLst>
                                          <p:attrName>style.visibility</p:attrName>
                                        </p:attrNameLst>
                                      </p:cBhvr>
                                      <p:to>
                                        <p:strVal val="visible"/>
                                      </p:to>
                                    </p:set>
                                    <p:anim calcmode="lin" valueType="num">
                                      <p:cBhvr additive="base">
                                        <p:cTn id="59" dur="500" fill="hold"/>
                                        <p:tgtEl>
                                          <p:spTgt spid="939023"/>
                                        </p:tgtEl>
                                        <p:attrNameLst>
                                          <p:attrName>ppt_x</p:attrName>
                                        </p:attrNameLst>
                                      </p:cBhvr>
                                      <p:tavLst>
                                        <p:tav tm="0">
                                          <p:val>
                                            <p:strVal val="#ppt_x"/>
                                          </p:val>
                                        </p:tav>
                                        <p:tav tm="100000">
                                          <p:val>
                                            <p:strVal val="#ppt_x"/>
                                          </p:val>
                                        </p:tav>
                                      </p:tavLst>
                                    </p:anim>
                                    <p:anim calcmode="lin" valueType="num">
                                      <p:cBhvr additive="base">
                                        <p:cTn id="60" dur="500" fill="hold"/>
                                        <p:tgtEl>
                                          <p:spTgt spid="9390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939024"/>
                                        </p:tgtEl>
                                        <p:attrNameLst>
                                          <p:attrName>style.visibility</p:attrName>
                                        </p:attrNameLst>
                                      </p:cBhvr>
                                      <p:to>
                                        <p:strVal val="visible"/>
                                      </p:to>
                                    </p:set>
                                    <p:anim calcmode="lin" valueType="num">
                                      <p:cBhvr additive="base">
                                        <p:cTn id="63" dur="500" fill="hold"/>
                                        <p:tgtEl>
                                          <p:spTgt spid="939024"/>
                                        </p:tgtEl>
                                        <p:attrNameLst>
                                          <p:attrName>ppt_x</p:attrName>
                                        </p:attrNameLst>
                                      </p:cBhvr>
                                      <p:tavLst>
                                        <p:tav tm="0">
                                          <p:val>
                                            <p:strVal val="#ppt_x"/>
                                          </p:val>
                                        </p:tav>
                                        <p:tav tm="100000">
                                          <p:val>
                                            <p:strVal val="#ppt_x"/>
                                          </p:val>
                                        </p:tav>
                                      </p:tavLst>
                                    </p:anim>
                                    <p:anim calcmode="lin" valueType="num">
                                      <p:cBhvr additive="base">
                                        <p:cTn id="64" dur="500" fill="hold"/>
                                        <p:tgtEl>
                                          <p:spTgt spid="9390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939025"/>
                                        </p:tgtEl>
                                        <p:attrNameLst>
                                          <p:attrName>style.visibility</p:attrName>
                                        </p:attrNameLst>
                                      </p:cBhvr>
                                      <p:to>
                                        <p:strVal val="visible"/>
                                      </p:to>
                                    </p:set>
                                    <p:anim calcmode="lin" valueType="num">
                                      <p:cBhvr additive="base">
                                        <p:cTn id="67" dur="500" fill="hold"/>
                                        <p:tgtEl>
                                          <p:spTgt spid="939025"/>
                                        </p:tgtEl>
                                        <p:attrNameLst>
                                          <p:attrName>ppt_x</p:attrName>
                                        </p:attrNameLst>
                                      </p:cBhvr>
                                      <p:tavLst>
                                        <p:tav tm="0">
                                          <p:val>
                                            <p:strVal val="#ppt_x"/>
                                          </p:val>
                                        </p:tav>
                                        <p:tav tm="100000">
                                          <p:val>
                                            <p:strVal val="#ppt_x"/>
                                          </p:val>
                                        </p:tav>
                                      </p:tavLst>
                                    </p:anim>
                                    <p:anim calcmode="lin" valueType="num">
                                      <p:cBhvr additive="base">
                                        <p:cTn id="68" dur="500" fill="hold"/>
                                        <p:tgtEl>
                                          <p:spTgt spid="9390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939026"/>
                                        </p:tgtEl>
                                        <p:attrNameLst>
                                          <p:attrName>style.visibility</p:attrName>
                                        </p:attrNameLst>
                                      </p:cBhvr>
                                      <p:to>
                                        <p:strVal val="visible"/>
                                      </p:to>
                                    </p:set>
                                    <p:anim calcmode="lin" valueType="num">
                                      <p:cBhvr additive="base">
                                        <p:cTn id="71" dur="500" fill="hold"/>
                                        <p:tgtEl>
                                          <p:spTgt spid="939026"/>
                                        </p:tgtEl>
                                        <p:attrNameLst>
                                          <p:attrName>ppt_x</p:attrName>
                                        </p:attrNameLst>
                                      </p:cBhvr>
                                      <p:tavLst>
                                        <p:tav tm="0">
                                          <p:val>
                                            <p:strVal val="#ppt_x"/>
                                          </p:val>
                                        </p:tav>
                                        <p:tav tm="100000">
                                          <p:val>
                                            <p:strVal val="#ppt_x"/>
                                          </p:val>
                                        </p:tav>
                                      </p:tavLst>
                                    </p:anim>
                                    <p:anim calcmode="lin" valueType="num">
                                      <p:cBhvr additive="base">
                                        <p:cTn id="72" dur="500" fill="hold"/>
                                        <p:tgtEl>
                                          <p:spTgt spid="93902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939027"/>
                                        </p:tgtEl>
                                        <p:attrNameLst>
                                          <p:attrName>style.visibility</p:attrName>
                                        </p:attrNameLst>
                                      </p:cBhvr>
                                      <p:to>
                                        <p:strVal val="visible"/>
                                      </p:to>
                                    </p:set>
                                    <p:anim calcmode="lin" valueType="num">
                                      <p:cBhvr additive="base">
                                        <p:cTn id="75" dur="500" fill="hold"/>
                                        <p:tgtEl>
                                          <p:spTgt spid="939027"/>
                                        </p:tgtEl>
                                        <p:attrNameLst>
                                          <p:attrName>ppt_x</p:attrName>
                                        </p:attrNameLst>
                                      </p:cBhvr>
                                      <p:tavLst>
                                        <p:tav tm="0">
                                          <p:val>
                                            <p:strVal val="#ppt_x"/>
                                          </p:val>
                                        </p:tav>
                                        <p:tav tm="100000">
                                          <p:val>
                                            <p:strVal val="#ppt_x"/>
                                          </p:val>
                                        </p:tav>
                                      </p:tavLst>
                                    </p:anim>
                                    <p:anim calcmode="lin" valueType="num">
                                      <p:cBhvr additive="base">
                                        <p:cTn id="76" dur="500" fill="hold"/>
                                        <p:tgtEl>
                                          <p:spTgt spid="93902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39028"/>
                                        </p:tgtEl>
                                        <p:attrNameLst>
                                          <p:attrName>style.visibility</p:attrName>
                                        </p:attrNameLst>
                                      </p:cBhvr>
                                      <p:to>
                                        <p:strVal val="visible"/>
                                      </p:to>
                                    </p:set>
                                    <p:anim calcmode="lin" valueType="num">
                                      <p:cBhvr additive="base">
                                        <p:cTn id="79" dur="500" fill="hold"/>
                                        <p:tgtEl>
                                          <p:spTgt spid="939028"/>
                                        </p:tgtEl>
                                        <p:attrNameLst>
                                          <p:attrName>ppt_x</p:attrName>
                                        </p:attrNameLst>
                                      </p:cBhvr>
                                      <p:tavLst>
                                        <p:tav tm="0">
                                          <p:val>
                                            <p:strVal val="#ppt_x"/>
                                          </p:val>
                                        </p:tav>
                                        <p:tav tm="100000">
                                          <p:val>
                                            <p:strVal val="#ppt_x"/>
                                          </p:val>
                                        </p:tav>
                                      </p:tavLst>
                                    </p:anim>
                                    <p:anim calcmode="lin" valueType="num">
                                      <p:cBhvr additive="base">
                                        <p:cTn id="80" dur="500" fill="hold"/>
                                        <p:tgtEl>
                                          <p:spTgt spid="93902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39029"/>
                                        </p:tgtEl>
                                        <p:attrNameLst>
                                          <p:attrName>style.visibility</p:attrName>
                                        </p:attrNameLst>
                                      </p:cBhvr>
                                      <p:to>
                                        <p:strVal val="visible"/>
                                      </p:to>
                                    </p:set>
                                    <p:anim calcmode="lin" valueType="num">
                                      <p:cBhvr additive="base">
                                        <p:cTn id="83" dur="500" fill="hold"/>
                                        <p:tgtEl>
                                          <p:spTgt spid="939029"/>
                                        </p:tgtEl>
                                        <p:attrNameLst>
                                          <p:attrName>ppt_x</p:attrName>
                                        </p:attrNameLst>
                                      </p:cBhvr>
                                      <p:tavLst>
                                        <p:tav tm="0">
                                          <p:val>
                                            <p:strVal val="#ppt_x"/>
                                          </p:val>
                                        </p:tav>
                                        <p:tav tm="100000">
                                          <p:val>
                                            <p:strVal val="#ppt_x"/>
                                          </p:val>
                                        </p:tav>
                                      </p:tavLst>
                                    </p:anim>
                                    <p:anim calcmode="lin" valueType="num">
                                      <p:cBhvr additive="base">
                                        <p:cTn id="84" dur="500" fill="hold"/>
                                        <p:tgtEl>
                                          <p:spTgt spid="93902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39030"/>
                                        </p:tgtEl>
                                        <p:attrNameLst>
                                          <p:attrName>style.visibility</p:attrName>
                                        </p:attrNameLst>
                                      </p:cBhvr>
                                      <p:to>
                                        <p:strVal val="visible"/>
                                      </p:to>
                                    </p:set>
                                    <p:anim calcmode="lin" valueType="num">
                                      <p:cBhvr additive="base">
                                        <p:cTn id="87" dur="500" fill="hold"/>
                                        <p:tgtEl>
                                          <p:spTgt spid="939030"/>
                                        </p:tgtEl>
                                        <p:attrNameLst>
                                          <p:attrName>ppt_x</p:attrName>
                                        </p:attrNameLst>
                                      </p:cBhvr>
                                      <p:tavLst>
                                        <p:tav tm="0">
                                          <p:val>
                                            <p:strVal val="#ppt_x"/>
                                          </p:val>
                                        </p:tav>
                                        <p:tav tm="100000">
                                          <p:val>
                                            <p:strVal val="#ppt_x"/>
                                          </p:val>
                                        </p:tav>
                                      </p:tavLst>
                                    </p:anim>
                                    <p:anim calcmode="lin" valueType="num">
                                      <p:cBhvr additive="base">
                                        <p:cTn id="88" dur="500" fill="hold"/>
                                        <p:tgtEl>
                                          <p:spTgt spid="93903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39031"/>
                                        </p:tgtEl>
                                        <p:attrNameLst>
                                          <p:attrName>style.visibility</p:attrName>
                                        </p:attrNameLst>
                                      </p:cBhvr>
                                      <p:to>
                                        <p:strVal val="visible"/>
                                      </p:to>
                                    </p:set>
                                    <p:anim calcmode="lin" valueType="num">
                                      <p:cBhvr additive="base">
                                        <p:cTn id="91" dur="500" fill="hold"/>
                                        <p:tgtEl>
                                          <p:spTgt spid="939031"/>
                                        </p:tgtEl>
                                        <p:attrNameLst>
                                          <p:attrName>ppt_x</p:attrName>
                                        </p:attrNameLst>
                                      </p:cBhvr>
                                      <p:tavLst>
                                        <p:tav tm="0">
                                          <p:val>
                                            <p:strVal val="#ppt_x"/>
                                          </p:val>
                                        </p:tav>
                                        <p:tav tm="100000">
                                          <p:val>
                                            <p:strVal val="#ppt_x"/>
                                          </p:val>
                                        </p:tav>
                                      </p:tavLst>
                                    </p:anim>
                                    <p:anim calcmode="lin" valueType="num">
                                      <p:cBhvr additive="base">
                                        <p:cTn id="92" dur="500" fill="hold"/>
                                        <p:tgtEl>
                                          <p:spTgt spid="93903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939032"/>
                                        </p:tgtEl>
                                        <p:attrNameLst>
                                          <p:attrName>style.visibility</p:attrName>
                                        </p:attrNameLst>
                                      </p:cBhvr>
                                      <p:to>
                                        <p:strVal val="visible"/>
                                      </p:to>
                                    </p:set>
                                    <p:anim calcmode="lin" valueType="num">
                                      <p:cBhvr additive="base">
                                        <p:cTn id="95" dur="500" fill="hold"/>
                                        <p:tgtEl>
                                          <p:spTgt spid="939032"/>
                                        </p:tgtEl>
                                        <p:attrNameLst>
                                          <p:attrName>ppt_x</p:attrName>
                                        </p:attrNameLst>
                                      </p:cBhvr>
                                      <p:tavLst>
                                        <p:tav tm="0">
                                          <p:val>
                                            <p:strVal val="#ppt_x"/>
                                          </p:val>
                                        </p:tav>
                                        <p:tav tm="100000">
                                          <p:val>
                                            <p:strVal val="#ppt_x"/>
                                          </p:val>
                                        </p:tav>
                                      </p:tavLst>
                                    </p:anim>
                                    <p:anim calcmode="lin" valueType="num">
                                      <p:cBhvr additive="base">
                                        <p:cTn id="96" dur="500" fill="hold"/>
                                        <p:tgtEl>
                                          <p:spTgt spid="93903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939033"/>
                                        </p:tgtEl>
                                        <p:attrNameLst>
                                          <p:attrName>style.visibility</p:attrName>
                                        </p:attrNameLst>
                                      </p:cBhvr>
                                      <p:to>
                                        <p:strVal val="visible"/>
                                      </p:to>
                                    </p:set>
                                    <p:anim calcmode="lin" valueType="num">
                                      <p:cBhvr additive="base">
                                        <p:cTn id="99" dur="500" fill="hold"/>
                                        <p:tgtEl>
                                          <p:spTgt spid="939033"/>
                                        </p:tgtEl>
                                        <p:attrNameLst>
                                          <p:attrName>ppt_x</p:attrName>
                                        </p:attrNameLst>
                                      </p:cBhvr>
                                      <p:tavLst>
                                        <p:tav tm="0">
                                          <p:val>
                                            <p:strVal val="#ppt_x"/>
                                          </p:val>
                                        </p:tav>
                                        <p:tav tm="100000">
                                          <p:val>
                                            <p:strVal val="#ppt_x"/>
                                          </p:val>
                                        </p:tav>
                                      </p:tavLst>
                                    </p:anim>
                                    <p:anim calcmode="lin" valueType="num">
                                      <p:cBhvr additive="base">
                                        <p:cTn id="100" dur="500" fill="hold"/>
                                        <p:tgtEl>
                                          <p:spTgt spid="93903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939034"/>
                                        </p:tgtEl>
                                        <p:attrNameLst>
                                          <p:attrName>style.visibility</p:attrName>
                                        </p:attrNameLst>
                                      </p:cBhvr>
                                      <p:to>
                                        <p:strVal val="visible"/>
                                      </p:to>
                                    </p:set>
                                    <p:anim calcmode="lin" valueType="num">
                                      <p:cBhvr additive="base">
                                        <p:cTn id="103" dur="500" fill="hold"/>
                                        <p:tgtEl>
                                          <p:spTgt spid="939034"/>
                                        </p:tgtEl>
                                        <p:attrNameLst>
                                          <p:attrName>ppt_x</p:attrName>
                                        </p:attrNameLst>
                                      </p:cBhvr>
                                      <p:tavLst>
                                        <p:tav tm="0">
                                          <p:val>
                                            <p:strVal val="#ppt_x"/>
                                          </p:val>
                                        </p:tav>
                                        <p:tav tm="100000">
                                          <p:val>
                                            <p:strVal val="#ppt_x"/>
                                          </p:val>
                                        </p:tav>
                                      </p:tavLst>
                                    </p:anim>
                                    <p:anim calcmode="lin" valueType="num">
                                      <p:cBhvr additive="base">
                                        <p:cTn id="104" dur="500" fill="hold"/>
                                        <p:tgtEl>
                                          <p:spTgt spid="93903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939035"/>
                                        </p:tgtEl>
                                        <p:attrNameLst>
                                          <p:attrName>style.visibility</p:attrName>
                                        </p:attrNameLst>
                                      </p:cBhvr>
                                      <p:to>
                                        <p:strVal val="visible"/>
                                      </p:to>
                                    </p:set>
                                    <p:anim calcmode="lin" valueType="num">
                                      <p:cBhvr additive="base">
                                        <p:cTn id="107" dur="500" fill="hold"/>
                                        <p:tgtEl>
                                          <p:spTgt spid="939035"/>
                                        </p:tgtEl>
                                        <p:attrNameLst>
                                          <p:attrName>ppt_x</p:attrName>
                                        </p:attrNameLst>
                                      </p:cBhvr>
                                      <p:tavLst>
                                        <p:tav tm="0">
                                          <p:val>
                                            <p:strVal val="#ppt_x"/>
                                          </p:val>
                                        </p:tav>
                                        <p:tav tm="100000">
                                          <p:val>
                                            <p:strVal val="#ppt_x"/>
                                          </p:val>
                                        </p:tav>
                                      </p:tavLst>
                                    </p:anim>
                                    <p:anim calcmode="lin" valueType="num">
                                      <p:cBhvr additive="base">
                                        <p:cTn id="108" dur="500" fill="hold"/>
                                        <p:tgtEl>
                                          <p:spTgt spid="93903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939036"/>
                                        </p:tgtEl>
                                        <p:attrNameLst>
                                          <p:attrName>style.visibility</p:attrName>
                                        </p:attrNameLst>
                                      </p:cBhvr>
                                      <p:to>
                                        <p:strVal val="visible"/>
                                      </p:to>
                                    </p:set>
                                    <p:anim calcmode="lin" valueType="num">
                                      <p:cBhvr additive="base">
                                        <p:cTn id="111" dur="500" fill="hold"/>
                                        <p:tgtEl>
                                          <p:spTgt spid="939036"/>
                                        </p:tgtEl>
                                        <p:attrNameLst>
                                          <p:attrName>ppt_x</p:attrName>
                                        </p:attrNameLst>
                                      </p:cBhvr>
                                      <p:tavLst>
                                        <p:tav tm="0">
                                          <p:val>
                                            <p:strVal val="#ppt_x"/>
                                          </p:val>
                                        </p:tav>
                                        <p:tav tm="100000">
                                          <p:val>
                                            <p:strVal val="#ppt_x"/>
                                          </p:val>
                                        </p:tav>
                                      </p:tavLst>
                                    </p:anim>
                                    <p:anim calcmode="lin" valueType="num">
                                      <p:cBhvr additive="base">
                                        <p:cTn id="112" dur="500" fill="hold"/>
                                        <p:tgtEl>
                                          <p:spTgt spid="93903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939037"/>
                                        </p:tgtEl>
                                        <p:attrNameLst>
                                          <p:attrName>style.visibility</p:attrName>
                                        </p:attrNameLst>
                                      </p:cBhvr>
                                      <p:to>
                                        <p:strVal val="visible"/>
                                      </p:to>
                                    </p:set>
                                    <p:anim calcmode="lin" valueType="num">
                                      <p:cBhvr additive="base">
                                        <p:cTn id="115" dur="500" fill="hold"/>
                                        <p:tgtEl>
                                          <p:spTgt spid="939037"/>
                                        </p:tgtEl>
                                        <p:attrNameLst>
                                          <p:attrName>ppt_x</p:attrName>
                                        </p:attrNameLst>
                                      </p:cBhvr>
                                      <p:tavLst>
                                        <p:tav tm="0">
                                          <p:val>
                                            <p:strVal val="#ppt_x"/>
                                          </p:val>
                                        </p:tav>
                                        <p:tav tm="100000">
                                          <p:val>
                                            <p:strVal val="#ppt_x"/>
                                          </p:val>
                                        </p:tav>
                                      </p:tavLst>
                                    </p:anim>
                                    <p:anim calcmode="lin" valueType="num">
                                      <p:cBhvr additive="base">
                                        <p:cTn id="116" dur="500" fill="hold"/>
                                        <p:tgtEl>
                                          <p:spTgt spid="93903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939038"/>
                                        </p:tgtEl>
                                        <p:attrNameLst>
                                          <p:attrName>style.visibility</p:attrName>
                                        </p:attrNameLst>
                                      </p:cBhvr>
                                      <p:to>
                                        <p:strVal val="visible"/>
                                      </p:to>
                                    </p:set>
                                    <p:anim calcmode="lin" valueType="num">
                                      <p:cBhvr additive="base">
                                        <p:cTn id="119" dur="500" fill="hold"/>
                                        <p:tgtEl>
                                          <p:spTgt spid="939038"/>
                                        </p:tgtEl>
                                        <p:attrNameLst>
                                          <p:attrName>ppt_x</p:attrName>
                                        </p:attrNameLst>
                                      </p:cBhvr>
                                      <p:tavLst>
                                        <p:tav tm="0">
                                          <p:val>
                                            <p:strVal val="#ppt_x"/>
                                          </p:val>
                                        </p:tav>
                                        <p:tav tm="100000">
                                          <p:val>
                                            <p:strVal val="#ppt_x"/>
                                          </p:val>
                                        </p:tav>
                                      </p:tavLst>
                                    </p:anim>
                                    <p:anim calcmode="lin" valueType="num">
                                      <p:cBhvr additive="base">
                                        <p:cTn id="120" dur="500" fill="hold"/>
                                        <p:tgtEl>
                                          <p:spTgt spid="93903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939039"/>
                                        </p:tgtEl>
                                        <p:attrNameLst>
                                          <p:attrName>style.visibility</p:attrName>
                                        </p:attrNameLst>
                                      </p:cBhvr>
                                      <p:to>
                                        <p:strVal val="visible"/>
                                      </p:to>
                                    </p:set>
                                    <p:anim calcmode="lin" valueType="num">
                                      <p:cBhvr additive="base">
                                        <p:cTn id="123" dur="500" fill="hold"/>
                                        <p:tgtEl>
                                          <p:spTgt spid="939039"/>
                                        </p:tgtEl>
                                        <p:attrNameLst>
                                          <p:attrName>ppt_x</p:attrName>
                                        </p:attrNameLst>
                                      </p:cBhvr>
                                      <p:tavLst>
                                        <p:tav tm="0">
                                          <p:val>
                                            <p:strVal val="#ppt_x"/>
                                          </p:val>
                                        </p:tav>
                                        <p:tav tm="100000">
                                          <p:val>
                                            <p:strVal val="#ppt_x"/>
                                          </p:val>
                                        </p:tav>
                                      </p:tavLst>
                                    </p:anim>
                                    <p:anim calcmode="lin" valueType="num">
                                      <p:cBhvr additive="base">
                                        <p:cTn id="124" dur="500" fill="hold"/>
                                        <p:tgtEl>
                                          <p:spTgt spid="93903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939040"/>
                                        </p:tgtEl>
                                        <p:attrNameLst>
                                          <p:attrName>style.visibility</p:attrName>
                                        </p:attrNameLst>
                                      </p:cBhvr>
                                      <p:to>
                                        <p:strVal val="visible"/>
                                      </p:to>
                                    </p:set>
                                    <p:anim calcmode="lin" valueType="num">
                                      <p:cBhvr additive="base">
                                        <p:cTn id="127" dur="500" fill="hold"/>
                                        <p:tgtEl>
                                          <p:spTgt spid="939040"/>
                                        </p:tgtEl>
                                        <p:attrNameLst>
                                          <p:attrName>ppt_x</p:attrName>
                                        </p:attrNameLst>
                                      </p:cBhvr>
                                      <p:tavLst>
                                        <p:tav tm="0">
                                          <p:val>
                                            <p:strVal val="#ppt_x"/>
                                          </p:val>
                                        </p:tav>
                                        <p:tav tm="100000">
                                          <p:val>
                                            <p:strVal val="#ppt_x"/>
                                          </p:val>
                                        </p:tav>
                                      </p:tavLst>
                                    </p:anim>
                                    <p:anim calcmode="lin" valueType="num">
                                      <p:cBhvr additive="base">
                                        <p:cTn id="128" dur="500" fill="hold"/>
                                        <p:tgtEl>
                                          <p:spTgt spid="93904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939041"/>
                                        </p:tgtEl>
                                        <p:attrNameLst>
                                          <p:attrName>style.visibility</p:attrName>
                                        </p:attrNameLst>
                                      </p:cBhvr>
                                      <p:to>
                                        <p:strVal val="visible"/>
                                      </p:to>
                                    </p:set>
                                    <p:anim calcmode="lin" valueType="num">
                                      <p:cBhvr additive="base">
                                        <p:cTn id="131" dur="500" fill="hold"/>
                                        <p:tgtEl>
                                          <p:spTgt spid="939041"/>
                                        </p:tgtEl>
                                        <p:attrNameLst>
                                          <p:attrName>ppt_x</p:attrName>
                                        </p:attrNameLst>
                                      </p:cBhvr>
                                      <p:tavLst>
                                        <p:tav tm="0">
                                          <p:val>
                                            <p:strVal val="#ppt_x"/>
                                          </p:val>
                                        </p:tav>
                                        <p:tav tm="100000">
                                          <p:val>
                                            <p:strVal val="#ppt_x"/>
                                          </p:val>
                                        </p:tav>
                                      </p:tavLst>
                                    </p:anim>
                                    <p:anim calcmode="lin" valueType="num">
                                      <p:cBhvr additive="base">
                                        <p:cTn id="132" dur="500" fill="hold"/>
                                        <p:tgtEl>
                                          <p:spTgt spid="939041"/>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939012"/>
                                        </p:tgtEl>
                                        <p:attrNameLst>
                                          <p:attrName>style.visibility</p:attrName>
                                        </p:attrNameLst>
                                      </p:cBhvr>
                                      <p:to>
                                        <p:strVal val="visible"/>
                                      </p:to>
                                    </p:set>
                                    <p:anim calcmode="lin" valueType="num">
                                      <p:cBhvr additive="base">
                                        <p:cTn id="135" dur="500" fill="hold"/>
                                        <p:tgtEl>
                                          <p:spTgt spid="939012"/>
                                        </p:tgtEl>
                                        <p:attrNameLst>
                                          <p:attrName>ppt_x</p:attrName>
                                        </p:attrNameLst>
                                      </p:cBhvr>
                                      <p:tavLst>
                                        <p:tav tm="0">
                                          <p:val>
                                            <p:strVal val="#ppt_x"/>
                                          </p:val>
                                        </p:tav>
                                        <p:tav tm="100000">
                                          <p:val>
                                            <p:strVal val="#ppt_x"/>
                                          </p:val>
                                        </p:tav>
                                      </p:tavLst>
                                    </p:anim>
                                    <p:anim calcmode="lin" valueType="num">
                                      <p:cBhvr additive="base">
                                        <p:cTn id="136" dur="500" fill="hold"/>
                                        <p:tgtEl>
                                          <p:spTgt spid="9390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2" grpId="0"/>
      <p:bldP spid="939013" grpId="0" animBg="1"/>
      <p:bldP spid="939014" grpId="0" animBg="1"/>
      <p:bldP spid="939015" grpId="0" animBg="1"/>
      <p:bldP spid="939016" grpId="0" animBg="1"/>
      <p:bldP spid="939017" grpId="0" animBg="1"/>
      <p:bldP spid="939018" grpId="0" animBg="1"/>
      <p:bldP spid="939019" grpId="0" animBg="1"/>
      <p:bldP spid="939020" grpId="0" animBg="1"/>
      <p:bldP spid="939021" grpId="0" animBg="1"/>
      <p:bldP spid="939022" grpId="0" animBg="1"/>
      <p:bldP spid="939023" grpId="0" animBg="1"/>
      <p:bldP spid="939024" grpId="0" animBg="1"/>
      <p:bldP spid="939025" grpId="0" animBg="1"/>
      <p:bldP spid="939026" grpId="0" animBg="1"/>
      <p:bldP spid="939027" grpId="0" animBg="1"/>
      <p:bldP spid="939028" grpId="0" animBg="1"/>
      <p:bldP spid="939029" grpId="0" animBg="1"/>
      <p:bldP spid="939030" grpId="0" animBg="1"/>
      <p:bldP spid="939031" grpId="0" animBg="1"/>
      <p:bldP spid="939032" grpId="0" animBg="1"/>
      <p:bldP spid="939033" grpId="0" animBg="1"/>
      <p:bldP spid="939034" grpId="0" animBg="1"/>
      <p:bldP spid="939035" grpId="0" animBg="1"/>
      <p:bldP spid="939036" grpId="0" animBg="1"/>
      <p:bldP spid="939037" grpId="0" animBg="1"/>
      <p:bldP spid="939038" grpId="0" animBg="1"/>
      <p:bldP spid="939039" grpId="0" animBg="1"/>
      <p:bldP spid="939040" grpId="0" animBg="1"/>
      <p:bldP spid="9390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miter lim="800000"/>
            <a:headEnd/>
            <a:tailEnd/>
          </a:ln>
        </p:spPr>
        <p:txBody>
          <a:bodyPr/>
          <a:lstStyle/>
          <a:p>
            <a:fld id="{A72ECF28-C842-4A7E-A740-64575358563D}" type="slidenum">
              <a:rPr lang="en-US"/>
              <a:pPr/>
              <a:t>4</a:t>
            </a:fld>
            <a:endParaRPr lang="en-US"/>
          </a:p>
        </p:txBody>
      </p:sp>
      <p:sp>
        <p:nvSpPr>
          <p:cNvPr id="6147" name="Rectangle 2"/>
          <p:cNvSpPr>
            <a:spLocks noGrp="1" noChangeArrowheads="1"/>
          </p:cNvSpPr>
          <p:nvPr>
            <p:ph type="title"/>
          </p:nvPr>
        </p:nvSpPr>
        <p:spPr>
          <a:xfrm>
            <a:off x="231775" y="741363"/>
            <a:ext cx="8912225" cy="614362"/>
          </a:xfrm>
        </p:spPr>
        <p:txBody>
          <a:bodyPr/>
          <a:lstStyle/>
          <a:p>
            <a:pPr eaLnBrk="1" hangingPunct="1"/>
            <a:r>
              <a:rPr lang="en-US" sz="2200" b="1" smtClean="0">
                <a:latin typeface="Rockwell" pitchFamily="18" charset="0"/>
              </a:rPr>
              <a:t>T1A: </a:t>
            </a:r>
            <a:r>
              <a:rPr lang="en-US" sz="1600" b="1" smtClean="0">
                <a:solidFill>
                  <a:srgbClr val="0099FF"/>
                </a:solidFill>
              </a:rPr>
              <a:t>	</a:t>
            </a:r>
            <a:r>
              <a:rPr lang="en-US" sz="1800" b="1" smtClean="0">
                <a:latin typeface="Rockwell" pitchFamily="18" charset="0"/>
              </a:rPr>
              <a:t>Amateur Radio services; purpose of the amateur service, amateur-	satellite service, operator/primary station license grant, where FCC 	rules are codified, basis and purpose of FCC rules, meanings of basic 	terms used in FCC rules.</a:t>
            </a:r>
            <a:r>
              <a:rPr lang="en-US" sz="1600" b="1" smtClean="0">
                <a:solidFill>
                  <a:srgbClr val="0099FF"/>
                </a:solidFill>
              </a:rPr>
              <a:t>				         	</a:t>
            </a:r>
          </a:p>
        </p:txBody>
      </p:sp>
      <p:sp>
        <p:nvSpPr>
          <p:cNvPr id="581635" name="Rectangle 3"/>
          <p:cNvSpPr>
            <a:spLocks noGrp="1" noChangeArrowheads="1"/>
          </p:cNvSpPr>
          <p:nvPr>
            <p:ph type="body" idx="1"/>
          </p:nvPr>
        </p:nvSpPr>
        <p:spPr>
          <a:xfrm>
            <a:off x="0" y="1508125"/>
            <a:ext cx="8642350" cy="1606550"/>
          </a:xfrm>
        </p:spPr>
        <p:txBody>
          <a:bodyPr/>
          <a:lstStyle/>
          <a:p>
            <a:pPr lvl="1" eaLnBrk="1" hangingPunct="1"/>
            <a:r>
              <a:rPr lang="en-US" sz="1200" smtClean="0">
                <a:latin typeface="Rockwell" pitchFamily="18" charset="0"/>
              </a:rPr>
              <a:t>T1A2</a:t>
            </a:r>
            <a:r>
              <a:rPr lang="en-US" sz="1400" smtClean="0">
                <a:latin typeface="Rockwell" pitchFamily="18" charset="0"/>
              </a:rPr>
              <a:t>   </a:t>
            </a:r>
            <a:r>
              <a:rPr lang="en-US" sz="2000" smtClean="0">
                <a:latin typeface="Rockwell" pitchFamily="18" charset="0"/>
              </a:rPr>
              <a:t>The agency that regulates and enforces the rules for the Amateur Radio Service in the United States is the FCC.</a:t>
            </a:r>
          </a:p>
          <a:p>
            <a:pPr lvl="1" eaLnBrk="1" hangingPunct="1"/>
            <a:r>
              <a:rPr lang="en-US" sz="1200" smtClean="0">
                <a:latin typeface="Rockwell" pitchFamily="18" charset="0"/>
              </a:rPr>
              <a:t>T1A3</a:t>
            </a:r>
            <a:r>
              <a:rPr lang="en-US" sz="2000" smtClean="0">
                <a:latin typeface="Rockwell" pitchFamily="18" charset="0"/>
              </a:rPr>
              <a:t>  Part 97 of the FCC rules contains the rules and regulations governing the Amateur Radio Service. </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1000" smtClean="0">
              <a:latin typeface="Rockwell" pitchFamily="18" charset="0"/>
            </a:endParaRPr>
          </a:p>
        </p:txBody>
      </p:sp>
      <p:sp>
        <p:nvSpPr>
          <p:cNvPr id="581638" name="Text Box 6"/>
          <p:cNvSpPr txBox="1">
            <a:spLocks noChangeArrowheads="1"/>
          </p:cNvSpPr>
          <p:nvPr/>
        </p:nvSpPr>
        <p:spPr bwMode="auto">
          <a:xfrm>
            <a:off x="4418013" y="6270625"/>
            <a:ext cx="4148137" cy="45720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200">
                <a:solidFill>
                  <a:srgbClr val="FF0000"/>
                </a:solidFill>
                <a:latin typeface="Rockwell" pitchFamily="18" charset="0"/>
              </a:rPr>
              <a:t>Part 97 Amateur Radio regulations are contained in Title-47 Telecommunication. (3 inches thick)</a:t>
            </a:r>
          </a:p>
        </p:txBody>
      </p:sp>
      <p:sp>
        <p:nvSpPr>
          <p:cNvPr id="581639" name="Text Box 7"/>
          <p:cNvSpPr txBox="1">
            <a:spLocks noChangeArrowheads="1"/>
          </p:cNvSpPr>
          <p:nvPr/>
        </p:nvSpPr>
        <p:spPr bwMode="auto">
          <a:xfrm>
            <a:off x="962025" y="6270625"/>
            <a:ext cx="2803525" cy="274638"/>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200">
                <a:solidFill>
                  <a:srgbClr val="FF0000"/>
                </a:solidFill>
                <a:latin typeface="Rockwell" pitchFamily="18" charset="0"/>
              </a:rPr>
              <a:t>FCC governs Amateur Radio Service</a:t>
            </a:r>
          </a:p>
        </p:txBody>
      </p:sp>
      <p:pic>
        <p:nvPicPr>
          <p:cNvPr id="581641" name="Picture 9"/>
          <p:cNvPicPr>
            <a:picLocks noChangeAspect="1" noChangeArrowheads="1"/>
          </p:cNvPicPr>
          <p:nvPr/>
        </p:nvPicPr>
        <p:blipFill>
          <a:blip r:embed="rId2" cstate="print"/>
          <a:srcRect/>
          <a:stretch>
            <a:fillRect/>
          </a:stretch>
        </p:blipFill>
        <p:spPr bwMode="auto">
          <a:xfrm>
            <a:off x="5570538" y="3505200"/>
            <a:ext cx="1754187" cy="2687638"/>
          </a:xfrm>
          <a:prstGeom prst="rect">
            <a:avLst/>
          </a:prstGeom>
          <a:noFill/>
          <a:ln w="12700" cap="sq">
            <a:noFill/>
            <a:miter lim="800000"/>
            <a:headEnd type="none" w="sm" len="sm"/>
            <a:tailEnd type="none" w="sm" len="sm"/>
          </a:ln>
          <a:effectLst/>
        </p:spPr>
      </p:pic>
      <p:pic>
        <p:nvPicPr>
          <p:cNvPr id="581644" name="Content Placeholder 9" descr="FCC Rules.jpg"/>
          <p:cNvPicPr>
            <a:picLocks noChangeAspect="1"/>
          </p:cNvPicPr>
          <p:nvPr/>
        </p:nvPicPr>
        <p:blipFill>
          <a:blip r:embed="rId3" cstate="print"/>
          <a:srcRect/>
          <a:stretch>
            <a:fillRect/>
          </a:stretch>
        </p:blipFill>
        <p:spPr bwMode="auto">
          <a:xfrm>
            <a:off x="1076325" y="2928938"/>
            <a:ext cx="2654300" cy="3262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81635">
                                            <p:txEl>
                                              <p:pRg st="0" end="0"/>
                                            </p:txEl>
                                          </p:spTgt>
                                        </p:tgtEl>
                                        <p:attrNameLst>
                                          <p:attrName>style.visibility</p:attrName>
                                        </p:attrNameLst>
                                      </p:cBhvr>
                                      <p:to>
                                        <p:strVal val="visible"/>
                                      </p:to>
                                    </p:set>
                                    <p:animEffect transition="in" filter="wipe(up)">
                                      <p:cBhvr>
                                        <p:cTn id="7" dur="500"/>
                                        <p:tgtEl>
                                          <p:spTgt spid="581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81635">
                                            <p:txEl>
                                              <p:pRg st="1" end="1"/>
                                            </p:txEl>
                                          </p:spTgt>
                                        </p:tgtEl>
                                        <p:attrNameLst>
                                          <p:attrName>style.visibility</p:attrName>
                                        </p:attrNameLst>
                                      </p:cBhvr>
                                      <p:to>
                                        <p:strVal val="visible"/>
                                      </p:to>
                                    </p:set>
                                    <p:animEffect transition="in" filter="wipe(left)">
                                      <p:cBhvr>
                                        <p:cTn id="12" dur="500"/>
                                        <p:tgtEl>
                                          <p:spTgt spid="581635">
                                            <p:txEl>
                                              <p:pRg st="1" end="1"/>
                                            </p:txEl>
                                          </p:spTgt>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81639"/>
                                        </p:tgtEl>
                                        <p:attrNameLst>
                                          <p:attrName>style.visibility</p:attrName>
                                        </p:attrNameLst>
                                      </p:cBhvr>
                                      <p:to>
                                        <p:strVal val="visible"/>
                                      </p:to>
                                    </p:set>
                                    <p:animEffect transition="in" filter="wipe(left)">
                                      <p:cBhvr>
                                        <p:cTn id="16" dur="500"/>
                                        <p:tgtEl>
                                          <p:spTgt spid="581639"/>
                                        </p:tgtEl>
                                      </p:cBhvr>
                                    </p:animEffect>
                                  </p:childTnLst>
                                </p:cTn>
                              </p:par>
                              <p:par>
                                <p:cTn id="17" presetID="22" presetClass="entr" presetSubtype="8" fill="hold" nodeType="withEffect">
                                  <p:stCondLst>
                                    <p:cond delay="0"/>
                                  </p:stCondLst>
                                  <p:childTnLst>
                                    <p:set>
                                      <p:cBhvr>
                                        <p:cTn id="18" dur="1" fill="hold">
                                          <p:stCondLst>
                                            <p:cond delay="0"/>
                                          </p:stCondLst>
                                        </p:cTn>
                                        <p:tgtEl>
                                          <p:spTgt spid="581644"/>
                                        </p:tgtEl>
                                        <p:attrNameLst>
                                          <p:attrName>style.visibility</p:attrName>
                                        </p:attrNameLst>
                                      </p:cBhvr>
                                      <p:to>
                                        <p:strVal val="visible"/>
                                      </p:to>
                                    </p:set>
                                    <p:animEffect transition="in" filter="wipe(left)">
                                      <p:cBhvr>
                                        <p:cTn id="19" dur="500"/>
                                        <p:tgtEl>
                                          <p:spTgt spid="58164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581641"/>
                                        </p:tgtEl>
                                        <p:attrNameLst>
                                          <p:attrName>style.visibility</p:attrName>
                                        </p:attrNameLst>
                                      </p:cBhvr>
                                      <p:to>
                                        <p:strVal val="visible"/>
                                      </p:to>
                                    </p:set>
                                    <p:animEffect transition="in" filter="wipe(down)">
                                      <p:cBhvr>
                                        <p:cTn id="24" dur="500"/>
                                        <p:tgtEl>
                                          <p:spTgt spid="58164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81638"/>
                                        </p:tgtEl>
                                        <p:attrNameLst>
                                          <p:attrName>style.visibility</p:attrName>
                                        </p:attrNameLst>
                                      </p:cBhvr>
                                      <p:to>
                                        <p:strVal val="visible"/>
                                      </p:to>
                                    </p:set>
                                    <p:animEffect transition="in" filter="wipe(down)">
                                      <p:cBhvr>
                                        <p:cTn id="27" dur="500"/>
                                        <p:tgtEl>
                                          <p:spTgt spid="581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8" grpId="0"/>
      <p:bldP spid="5816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a:ln>
            <a:miter lim="800000"/>
            <a:headEnd/>
            <a:tailEnd/>
          </a:ln>
        </p:spPr>
        <p:txBody>
          <a:bodyPr/>
          <a:lstStyle/>
          <a:p>
            <a:fld id="{3368C490-F440-48AC-9996-7935E1C690DB}" type="slidenum">
              <a:rPr lang="en-US"/>
              <a:pPr/>
              <a:t>40</a:t>
            </a:fld>
            <a:endParaRPr lang="en-US"/>
          </a:p>
        </p:txBody>
      </p:sp>
      <p:sp>
        <p:nvSpPr>
          <p:cNvPr id="43011" name="Rectangle 2"/>
          <p:cNvSpPr>
            <a:spLocks noGrp="1" noChangeArrowheads="1"/>
          </p:cNvSpPr>
          <p:nvPr>
            <p:ph type="title"/>
          </p:nvPr>
        </p:nvSpPr>
        <p:spPr>
          <a:xfrm>
            <a:off x="269875" y="241300"/>
            <a:ext cx="8642350" cy="868363"/>
          </a:xfrm>
        </p:spPr>
        <p:txBody>
          <a:bodyPr/>
          <a:lstStyle/>
          <a:p>
            <a:pPr eaLnBrk="1" hangingPunct="1"/>
            <a:r>
              <a:rPr lang="en-US" sz="3600" smtClean="0"/>
              <a:t>T1A07	</a:t>
            </a:r>
            <a:r>
              <a:rPr lang="en-US" sz="2800" smtClean="0">
                <a:latin typeface="Rockwell" pitchFamily="18" charset="0"/>
              </a:rPr>
              <a:t>What is the FCC Part 97 definition of 			telemetry?</a:t>
            </a:r>
          </a:p>
        </p:txBody>
      </p:sp>
      <p:sp>
        <p:nvSpPr>
          <p:cNvPr id="620547" name="Rectangle 3"/>
          <p:cNvSpPr>
            <a:spLocks noGrp="1" noChangeArrowheads="1"/>
          </p:cNvSpPr>
          <p:nvPr>
            <p:ph type="body" idx="1"/>
          </p:nvPr>
        </p:nvSpPr>
        <p:spPr>
          <a:xfrm>
            <a:off x="269875" y="2084388"/>
            <a:ext cx="8756650" cy="4237037"/>
          </a:xfrm>
        </p:spPr>
        <p:txBody>
          <a:bodyPr/>
          <a:lstStyle/>
          <a:p>
            <a:pPr marL="609600" indent="-609600" eaLnBrk="1" hangingPunct="1">
              <a:buFontTx/>
              <a:buAutoNum type="alphaUcPeriod"/>
            </a:pPr>
            <a:r>
              <a:rPr lang="en-US" sz="2800" smtClean="0">
                <a:latin typeface="Rockwell" pitchFamily="18" charset="0"/>
              </a:rPr>
              <a:t>An information bulletin issued by the FCC</a:t>
            </a:r>
          </a:p>
          <a:p>
            <a:pPr marL="609600" indent="-609600" eaLnBrk="1" hangingPunct="1">
              <a:buFontTx/>
              <a:buAutoNum type="alphaUcPeriod"/>
            </a:pPr>
            <a:r>
              <a:rPr lang="en-US" sz="2800" smtClean="0">
                <a:latin typeface="Rockwell" pitchFamily="18" charset="0"/>
              </a:rPr>
              <a:t>A one-way transmission to initiate, modify or terminate functions of a device at a distance</a:t>
            </a:r>
          </a:p>
          <a:p>
            <a:pPr marL="609600" indent="-609600" eaLnBrk="1" hangingPunct="1">
              <a:buFontTx/>
              <a:buAutoNum type="alphaUcPeriod"/>
            </a:pPr>
            <a:r>
              <a:rPr lang="en-US" sz="2800" smtClean="0">
                <a:latin typeface="Rockwell" pitchFamily="18" charset="0"/>
              </a:rPr>
              <a:t>A one-way transmission of measurements at a distance from the measuring instrument</a:t>
            </a:r>
          </a:p>
          <a:p>
            <a:pPr marL="609600" indent="-609600" eaLnBrk="1" hangingPunct="1">
              <a:buFontTx/>
              <a:buAutoNum type="alphaUcPeriod"/>
            </a:pPr>
            <a:r>
              <a:rPr lang="en-US" sz="2800" smtClean="0">
                <a:latin typeface="Rockwell" pitchFamily="18" charset="0"/>
              </a:rPr>
              <a:t>An information bulletin from a VEC Congress of the United States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2054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20547">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Number Placeholder 3"/>
          <p:cNvSpPr>
            <a:spLocks noGrp="1"/>
          </p:cNvSpPr>
          <p:nvPr>
            <p:ph type="sldNum" sz="quarter" idx="12"/>
          </p:nvPr>
        </p:nvSpPr>
        <p:spPr>
          <a:noFill/>
          <a:ln>
            <a:miter lim="800000"/>
            <a:headEnd/>
            <a:tailEnd/>
          </a:ln>
        </p:spPr>
        <p:txBody>
          <a:bodyPr/>
          <a:lstStyle/>
          <a:p>
            <a:fld id="{049B4A70-2EB7-497D-BC66-1FBF8082DE3E}" type="slidenum">
              <a:rPr lang="en-US"/>
              <a:pPr/>
              <a:t>400</a:t>
            </a:fld>
            <a:endParaRPr lang="en-US"/>
          </a:p>
        </p:txBody>
      </p:sp>
      <p:sp>
        <p:nvSpPr>
          <p:cNvPr id="41165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3EA56160-D9DD-4434-9654-8D689C88986B}" type="slidenum">
              <a:rPr lang="en-US" sz="1400">
                <a:latin typeface="Times New Roman" pitchFamily="18" charset="0"/>
              </a:rPr>
              <a:pPr algn="r"/>
              <a:t>400</a:t>
            </a:fld>
            <a:endParaRPr lang="en-US" sz="1400">
              <a:latin typeface="Times New Roman" pitchFamily="18" charset="0"/>
            </a:endParaRPr>
          </a:p>
        </p:txBody>
      </p:sp>
      <p:sp>
        <p:nvSpPr>
          <p:cNvPr id="411652" name="Rectangle 2"/>
          <p:cNvSpPr>
            <a:spLocks noGrp="1" noChangeArrowheads="1"/>
          </p:cNvSpPr>
          <p:nvPr>
            <p:ph type="title" idx="4294967295"/>
          </p:nvPr>
        </p:nvSpPr>
        <p:spPr>
          <a:xfrm>
            <a:off x="423863" y="509588"/>
            <a:ext cx="7758112" cy="614362"/>
          </a:xfrm>
        </p:spPr>
        <p:txBody>
          <a:bodyPr/>
          <a:lstStyle/>
          <a:p>
            <a:pPr eaLnBrk="1" hangingPunct="1"/>
            <a:r>
              <a:rPr lang="en-US" sz="2600" b="1" smtClean="0">
                <a:latin typeface="Rockwell" pitchFamily="18" charset="0"/>
              </a:rPr>
              <a:t>T7A: </a:t>
            </a:r>
            <a:r>
              <a:rPr lang="en-US" sz="1800" b="1" smtClean="0">
                <a:solidFill>
                  <a:srgbClr val="0099FF"/>
                </a:solidFill>
              </a:rPr>
              <a:t>	</a:t>
            </a:r>
            <a:r>
              <a:rPr lang="en-US" sz="1800" b="1" smtClean="0"/>
              <a:t>Station radios; receivers, transmitters, transceivers.</a:t>
            </a:r>
            <a:r>
              <a:rPr lang="en-US" sz="1800" b="1" smtClean="0">
                <a:solidFill>
                  <a:srgbClr val="0099FF"/>
                </a:solidFill>
              </a:rPr>
              <a:t> 	</a:t>
            </a:r>
          </a:p>
        </p:txBody>
      </p:sp>
      <p:sp>
        <p:nvSpPr>
          <p:cNvPr id="929795"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T7A5</a:t>
            </a:r>
            <a:r>
              <a:rPr lang="en-US" sz="2000" smtClean="0">
                <a:latin typeface="Rockwell" pitchFamily="18" charset="0"/>
              </a:rPr>
              <a:t>  The function of block 1, if figure T4 is a simple CW transmitter is an oscillator.</a:t>
            </a:r>
          </a:p>
          <a:p>
            <a:pPr lvl="1" eaLnBrk="1" hangingPunct="1"/>
            <a:endParaRPr lang="en-US" sz="2000" smtClean="0">
              <a:latin typeface="Rockwell" pitchFamily="18" charset="0"/>
            </a:endParaRPr>
          </a:p>
        </p:txBody>
      </p:sp>
      <p:sp>
        <p:nvSpPr>
          <p:cNvPr id="929796" name="Rectangle 4"/>
          <p:cNvSpPr>
            <a:spLocks noChangeArrowheads="1"/>
          </p:cNvSpPr>
          <p:nvPr/>
        </p:nvSpPr>
        <p:spPr bwMode="auto">
          <a:xfrm>
            <a:off x="2459038" y="3236913"/>
            <a:ext cx="884237" cy="768350"/>
          </a:xfrm>
          <a:prstGeom prst="rect">
            <a:avLst/>
          </a:prstGeom>
          <a:solidFill>
            <a:schemeClr val="hlink"/>
          </a:solidFill>
          <a:ln w="12700" cap="sq">
            <a:solidFill>
              <a:srgbClr val="FF0000"/>
            </a:solidFill>
            <a:miter lim="800000"/>
            <a:headEnd type="none" w="sm" len="sm"/>
            <a:tailEnd type="none" w="sm" len="sm"/>
          </a:ln>
        </p:spPr>
        <p:txBody>
          <a:bodyPr wrap="none" anchor="ctr"/>
          <a:lstStyle/>
          <a:p>
            <a:pPr algn="ctr"/>
            <a:r>
              <a:rPr lang="en-US">
                <a:solidFill>
                  <a:srgbClr val="FF0000"/>
                </a:solidFill>
              </a:rPr>
              <a:t>1</a:t>
            </a:r>
          </a:p>
        </p:txBody>
      </p:sp>
      <p:sp>
        <p:nvSpPr>
          <p:cNvPr id="929797" name="Rectangle 5"/>
          <p:cNvSpPr>
            <a:spLocks noChangeArrowheads="1"/>
          </p:cNvSpPr>
          <p:nvPr/>
        </p:nvSpPr>
        <p:spPr bwMode="auto">
          <a:xfrm>
            <a:off x="3649663" y="3236913"/>
            <a:ext cx="1074737" cy="768350"/>
          </a:xfrm>
          <a:prstGeom prst="rect">
            <a:avLst/>
          </a:prstGeom>
          <a:solidFill>
            <a:schemeClr val="bg1"/>
          </a:solidFill>
          <a:ln w="12700" cap="sq">
            <a:solidFill>
              <a:srgbClr val="FF0000"/>
            </a:solidFill>
            <a:miter lim="800000"/>
            <a:headEnd type="none" w="sm" len="sm"/>
            <a:tailEnd type="none" w="sm" len="sm"/>
          </a:ln>
        </p:spPr>
        <p:txBody>
          <a:bodyPr wrap="none" anchor="ctr"/>
          <a:lstStyle/>
          <a:p>
            <a:pPr algn="ctr"/>
            <a:r>
              <a:rPr lang="en-US" sz="1600">
                <a:solidFill>
                  <a:srgbClr val="FF0000"/>
                </a:solidFill>
                <a:latin typeface="Rockwell" pitchFamily="18" charset="0"/>
              </a:rPr>
              <a:t>Driver</a:t>
            </a:r>
          </a:p>
        </p:txBody>
      </p:sp>
      <p:sp>
        <p:nvSpPr>
          <p:cNvPr id="929798" name="Rectangle 6"/>
          <p:cNvSpPr>
            <a:spLocks noChangeArrowheads="1"/>
          </p:cNvSpPr>
          <p:nvPr/>
        </p:nvSpPr>
        <p:spPr bwMode="auto">
          <a:xfrm>
            <a:off x="5148263" y="3236913"/>
            <a:ext cx="1228725" cy="768350"/>
          </a:xfrm>
          <a:prstGeom prst="rect">
            <a:avLst/>
          </a:prstGeom>
          <a:solidFill>
            <a:schemeClr val="hlink"/>
          </a:solidFill>
          <a:ln w="12700" cap="sq">
            <a:solidFill>
              <a:srgbClr val="FF0000"/>
            </a:solidFill>
            <a:miter lim="800000"/>
            <a:headEnd type="none" w="sm" len="sm"/>
            <a:tailEnd type="none" w="sm" len="sm"/>
          </a:ln>
        </p:spPr>
        <p:txBody>
          <a:bodyPr wrap="none" anchor="ctr"/>
          <a:lstStyle/>
          <a:p>
            <a:pPr algn="ctr"/>
            <a:r>
              <a:rPr lang="en-US" sz="1600">
                <a:solidFill>
                  <a:srgbClr val="FF0000"/>
                </a:solidFill>
                <a:latin typeface="Rockwell" pitchFamily="18" charset="0"/>
              </a:rPr>
              <a:t>Power</a:t>
            </a:r>
          </a:p>
          <a:p>
            <a:pPr algn="ctr"/>
            <a:r>
              <a:rPr lang="en-US" sz="1600">
                <a:solidFill>
                  <a:srgbClr val="FF0000"/>
                </a:solidFill>
                <a:latin typeface="Rockwell" pitchFamily="18" charset="0"/>
              </a:rPr>
              <a:t>Amplifier</a:t>
            </a:r>
          </a:p>
        </p:txBody>
      </p:sp>
      <p:sp>
        <p:nvSpPr>
          <p:cNvPr id="929799" name="Rectangle 7"/>
          <p:cNvSpPr>
            <a:spLocks noChangeArrowheads="1"/>
          </p:cNvSpPr>
          <p:nvPr/>
        </p:nvSpPr>
        <p:spPr bwMode="auto">
          <a:xfrm>
            <a:off x="4225925" y="4389438"/>
            <a:ext cx="1535113" cy="536575"/>
          </a:xfrm>
          <a:prstGeom prst="rect">
            <a:avLst/>
          </a:prstGeom>
          <a:solidFill>
            <a:schemeClr val="hlink"/>
          </a:solidFill>
          <a:ln w="12700" cap="sq">
            <a:solidFill>
              <a:srgbClr val="FF0000"/>
            </a:solidFill>
            <a:miter lim="800000"/>
            <a:headEnd type="none" w="sm" len="sm"/>
            <a:tailEnd type="none" w="sm" len="sm"/>
          </a:ln>
        </p:spPr>
        <p:txBody>
          <a:bodyPr wrap="none" anchor="ctr"/>
          <a:lstStyle/>
          <a:p>
            <a:pPr algn="ctr"/>
            <a:r>
              <a:rPr lang="en-US" sz="1600">
                <a:solidFill>
                  <a:srgbClr val="FF0000"/>
                </a:solidFill>
                <a:latin typeface="Rockwell" pitchFamily="18" charset="0"/>
              </a:rPr>
              <a:t>Telegraph</a:t>
            </a:r>
          </a:p>
          <a:p>
            <a:pPr algn="ctr"/>
            <a:r>
              <a:rPr lang="en-US" sz="1600">
                <a:solidFill>
                  <a:srgbClr val="FF0000"/>
                </a:solidFill>
                <a:latin typeface="Rockwell" pitchFamily="18" charset="0"/>
              </a:rPr>
              <a:t>Key</a:t>
            </a:r>
          </a:p>
        </p:txBody>
      </p:sp>
      <p:sp>
        <p:nvSpPr>
          <p:cNvPr id="929800" name="Line 8"/>
          <p:cNvSpPr>
            <a:spLocks noChangeShapeType="1"/>
          </p:cNvSpPr>
          <p:nvPr/>
        </p:nvSpPr>
        <p:spPr bwMode="auto">
          <a:xfrm>
            <a:off x="3343275" y="3621088"/>
            <a:ext cx="307975" cy="0"/>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1" name="Line 9"/>
          <p:cNvSpPr>
            <a:spLocks noChangeShapeType="1"/>
          </p:cNvSpPr>
          <p:nvPr/>
        </p:nvSpPr>
        <p:spPr bwMode="auto">
          <a:xfrm>
            <a:off x="4725988" y="3621088"/>
            <a:ext cx="422275" cy="0"/>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2" name="Line 10"/>
          <p:cNvSpPr>
            <a:spLocks noChangeShapeType="1"/>
          </p:cNvSpPr>
          <p:nvPr/>
        </p:nvSpPr>
        <p:spPr bwMode="auto">
          <a:xfrm>
            <a:off x="4418013" y="4005263"/>
            <a:ext cx="0" cy="384175"/>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3" name="Line 11"/>
          <p:cNvSpPr>
            <a:spLocks noChangeShapeType="1"/>
          </p:cNvSpPr>
          <p:nvPr/>
        </p:nvSpPr>
        <p:spPr bwMode="auto">
          <a:xfrm>
            <a:off x="5532438" y="4005263"/>
            <a:ext cx="0" cy="384175"/>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4" name="Line 12"/>
          <p:cNvSpPr>
            <a:spLocks noChangeShapeType="1"/>
          </p:cNvSpPr>
          <p:nvPr/>
        </p:nvSpPr>
        <p:spPr bwMode="auto">
          <a:xfrm>
            <a:off x="6376988" y="3659188"/>
            <a:ext cx="498475" cy="0"/>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5" name="Line 13"/>
          <p:cNvSpPr>
            <a:spLocks noChangeShapeType="1"/>
          </p:cNvSpPr>
          <p:nvPr/>
        </p:nvSpPr>
        <p:spPr bwMode="auto">
          <a:xfrm flipV="1">
            <a:off x="6877050" y="2584450"/>
            <a:ext cx="0" cy="1074738"/>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6" name="Line 14"/>
          <p:cNvSpPr>
            <a:spLocks noChangeShapeType="1"/>
          </p:cNvSpPr>
          <p:nvPr/>
        </p:nvSpPr>
        <p:spPr bwMode="auto">
          <a:xfrm flipH="1" flipV="1">
            <a:off x="6684963" y="2584450"/>
            <a:ext cx="192087" cy="268288"/>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7" name="Line 15"/>
          <p:cNvSpPr>
            <a:spLocks noChangeShapeType="1"/>
          </p:cNvSpPr>
          <p:nvPr/>
        </p:nvSpPr>
        <p:spPr bwMode="auto">
          <a:xfrm flipV="1">
            <a:off x="6877050" y="2584450"/>
            <a:ext cx="192088" cy="268288"/>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8" name="Text Box 16"/>
          <p:cNvSpPr txBox="1">
            <a:spLocks noChangeArrowheads="1"/>
          </p:cNvSpPr>
          <p:nvPr/>
        </p:nvSpPr>
        <p:spPr bwMode="auto">
          <a:xfrm>
            <a:off x="7183438" y="2392363"/>
            <a:ext cx="1306512"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Antenna</a:t>
            </a:r>
          </a:p>
        </p:txBody>
      </p:sp>
      <p:sp>
        <p:nvSpPr>
          <p:cNvPr id="929809" name="Text Box 17"/>
          <p:cNvSpPr txBox="1">
            <a:spLocks noChangeArrowheads="1"/>
          </p:cNvSpPr>
          <p:nvPr/>
        </p:nvSpPr>
        <p:spPr bwMode="auto">
          <a:xfrm>
            <a:off x="4418013" y="5349875"/>
            <a:ext cx="1306512"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Figure 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9795">
                                            <p:txEl>
                                              <p:pRg st="0" end="0"/>
                                            </p:txEl>
                                          </p:spTgt>
                                        </p:tgtEl>
                                        <p:attrNameLst>
                                          <p:attrName>style.visibility</p:attrName>
                                        </p:attrNameLst>
                                      </p:cBhvr>
                                      <p:to>
                                        <p:strVal val="visible"/>
                                      </p:to>
                                    </p:set>
                                    <p:animEffect transition="in" filter="wipe(up)">
                                      <p:cBhvr>
                                        <p:cTn id="7" dur="500"/>
                                        <p:tgtEl>
                                          <p:spTgt spid="929795">
                                            <p:txEl>
                                              <p:pRg st="0" end="0"/>
                                            </p:txEl>
                                          </p:spTgt>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29796"/>
                                        </p:tgtEl>
                                        <p:attrNameLst>
                                          <p:attrName>style.visibility</p:attrName>
                                        </p:attrNameLst>
                                      </p:cBhvr>
                                      <p:to>
                                        <p:strVal val="visible"/>
                                      </p:to>
                                    </p:set>
                                    <p:anim calcmode="lin" valueType="num">
                                      <p:cBhvr additive="base">
                                        <p:cTn id="11" dur="500" fill="hold"/>
                                        <p:tgtEl>
                                          <p:spTgt spid="929796"/>
                                        </p:tgtEl>
                                        <p:attrNameLst>
                                          <p:attrName>ppt_x</p:attrName>
                                        </p:attrNameLst>
                                      </p:cBhvr>
                                      <p:tavLst>
                                        <p:tav tm="0">
                                          <p:val>
                                            <p:strVal val="#ppt_x"/>
                                          </p:val>
                                        </p:tav>
                                        <p:tav tm="100000">
                                          <p:val>
                                            <p:strVal val="#ppt_x"/>
                                          </p:val>
                                        </p:tav>
                                      </p:tavLst>
                                    </p:anim>
                                    <p:anim calcmode="lin" valueType="num">
                                      <p:cBhvr additive="base">
                                        <p:cTn id="12" dur="500" fill="hold"/>
                                        <p:tgtEl>
                                          <p:spTgt spid="92979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29800"/>
                                        </p:tgtEl>
                                        <p:attrNameLst>
                                          <p:attrName>style.visibility</p:attrName>
                                        </p:attrNameLst>
                                      </p:cBhvr>
                                      <p:to>
                                        <p:strVal val="visible"/>
                                      </p:to>
                                    </p:set>
                                    <p:anim calcmode="lin" valueType="num">
                                      <p:cBhvr additive="base">
                                        <p:cTn id="15" dur="500" fill="hold"/>
                                        <p:tgtEl>
                                          <p:spTgt spid="929800"/>
                                        </p:tgtEl>
                                        <p:attrNameLst>
                                          <p:attrName>ppt_x</p:attrName>
                                        </p:attrNameLst>
                                      </p:cBhvr>
                                      <p:tavLst>
                                        <p:tav tm="0">
                                          <p:val>
                                            <p:strVal val="#ppt_x"/>
                                          </p:val>
                                        </p:tav>
                                        <p:tav tm="100000">
                                          <p:val>
                                            <p:strVal val="#ppt_x"/>
                                          </p:val>
                                        </p:tav>
                                      </p:tavLst>
                                    </p:anim>
                                    <p:anim calcmode="lin" valueType="num">
                                      <p:cBhvr additive="base">
                                        <p:cTn id="16" dur="500" fill="hold"/>
                                        <p:tgtEl>
                                          <p:spTgt spid="92980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29797"/>
                                        </p:tgtEl>
                                        <p:attrNameLst>
                                          <p:attrName>style.visibility</p:attrName>
                                        </p:attrNameLst>
                                      </p:cBhvr>
                                      <p:to>
                                        <p:strVal val="visible"/>
                                      </p:to>
                                    </p:set>
                                    <p:anim calcmode="lin" valueType="num">
                                      <p:cBhvr additive="base">
                                        <p:cTn id="19" dur="500" fill="hold"/>
                                        <p:tgtEl>
                                          <p:spTgt spid="929797"/>
                                        </p:tgtEl>
                                        <p:attrNameLst>
                                          <p:attrName>ppt_x</p:attrName>
                                        </p:attrNameLst>
                                      </p:cBhvr>
                                      <p:tavLst>
                                        <p:tav tm="0">
                                          <p:val>
                                            <p:strVal val="#ppt_x"/>
                                          </p:val>
                                        </p:tav>
                                        <p:tav tm="100000">
                                          <p:val>
                                            <p:strVal val="#ppt_x"/>
                                          </p:val>
                                        </p:tav>
                                      </p:tavLst>
                                    </p:anim>
                                    <p:anim calcmode="lin" valueType="num">
                                      <p:cBhvr additive="base">
                                        <p:cTn id="20" dur="500" fill="hold"/>
                                        <p:tgtEl>
                                          <p:spTgt spid="92979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29802"/>
                                        </p:tgtEl>
                                        <p:attrNameLst>
                                          <p:attrName>style.visibility</p:attrName>
                                        </p:attrNameLst>
                                      </p:cBhvr>
                                      <p:to>
                                        <p:strVal val="visible"/>
                                      </p:to>
                                    </p:set>
                                    <p:anim calcmode="lin" valueType="num">
                                      <p:cBhvr additive="base">
                                        <p:cTn id="23" dur="500" fill="hold"/>
                                        <p:tgtEl>
                                          <p:spTgt spid="929802"/>
                                        </p:tgtEl>
                                        <p:attrNameLst>
                                          <p:attrName>ppt_x</p:attrName>
                                        </p:attrNameLst>
                                      </p:cBhvr>
                                      <p:tavLst>
                                        <p:tav tm="0">
                                          <p:val>
                                            <p:strVal val="#ppt_x"/>
                                          </p:val>
                                        </p:tav>
                                        <p:tav tm="100000">
                                          <p:val>
                                            <p:strVal val="#ppt_x"/>
                                          </p:val>
                                        </p:tav>
                                      </p:tavLst>
                                    </p:anim>
                                    <p:anim calcmode="lin" valueType="num">
                                      <p:cBhvr additive="base">
                                        <p:cTn id="24" dur="500" fill="hold"/>
                                        <p:tgtEl>
                                          <p:spTgt spid="92980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29799"/>
                                        </p:tgtEl>
                                        <p:attrNameLst>
                                          <p:attrName>style.visibility</p:attrName>
                                        </p:attrNameLst>
                                      </p:cBhvr>
                                      <p:to>
                                        <p:strVal val="visible"/>
                                      </p:to>
                                    </p:set>
                                    <p:anim calcmode="lin" valueType="num">
                                      <p:cBhvr additive="base">
                                        <p:cTn id="27" dur="500" fill="hold"/>
                                        <p:tgtEl>
                                          <p:spTgt spid="929799"/>
                                        </p:tgtEl>
                                        <p:attrNameLst>
                                          <p:attrName>ppt_x</p:attrName>
                                        </p:attrNameLst>
                                      </p:cBhvr>
                                      <p:tavLst>
                                        <p:tav tm="0">
                                          <p:val>
                                            <p:strVal val="#ppt_x"/>
                                          </p:val>
                                        </p:tav>
                                        <p:tav tm="100000">
                                          <p:val>
                                            <p:strVal val="#ppt_x"/>
                                          </p:val>
                                        </p:tav>
                                      </p:tavLst>
                                    </p:anim>
                                    <p:anim calcmode="lin" valueType="num">
                                      <p:cBhvr additive="base">
                                        <p:cTn id="28" dur="500" fill="hold"/>
                                        <p:tgtEl>
                                          <p:spTgt spid="92979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29801"/>
                                        </p:tgtEl>
                                        <p:attrNameLst>
                                          <p:attrName>style.visibility</p:attrName>
                                        </p:attrNameLst>
                                      </p:cBhvr>
                                      <p:to>
                                        <p:strVal val="visible"/>
                                      </p:to>
                                    </p:set>
                                    <p:anim calcmode="lin" valueType="num">
                                      <p:cBhvr additive="base">
                                        <p:cTn id="31" dur="500" fill="hold"/>
                                        <p:tgtEl>
                                          <p:spTgt spid="929801"/>
                                        </p:tgtEl>
                                        <p:attrNameLst>
                                          <p:attrName>ppt_x</p:attrName>
                                        </p:attrNameLst>
                                      </p:cBhvr>
                                      <p:tavLst>
                                        <p:tav tm="0">
                                          <p:val>
                                            <p:strVal val="#ppt_x"/>
                                          </p:val>
                                        </p:tav>
                                        <p:tav tm="100000">
                                          <p:val>
                                            <p:strVal val="#ppt_x"/>
                                          </p:val>
                                        </p:tav>
                                      </p:tavLst>
                                    </p:anim>
                                    <p:anim calcmode="lin" valueType="num">
                                      <p:cBhvr additive="base">
                                        <p:cTn id="32" dur="500" fill="hold"/>
                                        <p:tgtEl>
                                          <p:spTgt spid="92980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29803"/>
                                        </p:tgtEl>
                                        <p:attrNameLst>
                                          <p:attrName>style.visibility</p:attrName>
                                        </p:attrNameLst>
                                      </p:cBhvr>
                                      <p:to>
                                        <p:strVal val="visible"/>
                                      </p:to>
                                    </p:set>
                                    <p:anim calcmode="lin" valueType="num">
                                      <p:cBhvr additive="base">
                                        <p:cTn id="35" dur="500" fill="hold"/>
                                        <p:tgtEl>
                                          <p:spTgt spid="929803"/>
                                        </p:tgtEl>
                                        <p:attrNameLst>
                                          <p:attrName>ppt_x</p:attrName>
                                        </p:attrNameLst>
                                      </p:cBhvr>
                                      <p:tavLst>
                                        <p:tav tm="0">
                                          <p:val>
                                            <p:strVal val="#ppt_x"/>
                                          </p:val>
                                        </p:tav>
                                        <p:tav tm="100000">
                                          <p:val>
                                            <p:strVal val="#ppt_x"/>
                                          </p:val>
                                        </p:tav>
                                      </p:tavLst>
                                    </p:anim>
                                    <p:anim calcmode="lin" valueType="num">
                                      <p:cBhvr additive="base">
                                        <p:cTn id="36" dur="500" fill="hold"/>
                                        <p:tgtEl>
                                          <p:spTgt spid="92980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29798"/>
                                        </p:tgtEl>
                                        <p:attrNameLst>
                                          <p:attrName>style.visibility</p:attrName>
                                        </p:attrNameLst>
                                      </p:cBhvr>
                                      <p:to>
                                        <p:strVal val="visible"/>
                                      </p:to>
                                    </p:set>
                                    <p:anim calcmode="lin" valueType="num">
                                      <p:cBhvr additive="base">
                                        <p:cTn id="39" dur="500" fill="hold"/>
                                        <p:tgtEl>
                                          <p:spTgt spid="929798"/>
                                        </p:tgtEl>
                                        <p:attrNameLst>
                                          <p:attrName>ppt_x</p:attrName>
                                        </p:attrNameLst>
                                      </p:cBhvr>
                                      <p:tavLst>
                                        <p:tav tm="0">
                                          <p:val>
                                            <p:strVal val="#ppt_x"/>
                                          </p:val>
                                        </p:tav>
                                        <p:tav tm="100000">
                                          <p:val>
                                            <p:strVal val="#ppt_x"/>
                                          </p:val>
                                        </p:tav>
                                      </p:tavLst>
                                    </p:anim>
                                    <p:anim calcmode="lin" valueType="num">
                                      <p:cBhvr additive="base">
                                        <p:cTn id="40" dur="500" fill="hold"/>
                                        <p:tgtEl>
                                          <p:spTgt spid="92979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29804"/>
                                        </p:tgtEl>
                                        <p:attrNameLst>
                                          <p:attrName>style.visibility</p:attrName>
                                        </p:attrNameLst>
                                      </p:cBhvr>
                                      <p:to>
                                        <p:strVal val="visible"/>
                                      </p:to>
                                    </p:set>
                                    <p:anim calcmode="lin" valueType="num">
                                      <p:cBhvr additive="base">
                                        <p:cTn id="43" dur="500" fill="hold"/>
                                        <p:tgtEl>
                                          <p:spTgt spid="929804"/>
                                        </p:tgtEl>
                                        <p:attrNameLst>
                                          <p:attrName>ppt_x</p:attrName>
                                        </p:attrNameLst>
                                      </p:cBhvr>
                                      <p:tavLst>
                                        <p:tav tm="0">
                                          <p:val>
                                            <p:strVal val="#ppt_x"/>
                                          </p:val>
                                        </p:tav>
                                        <p:tav tm="100000">
                                          <p:val>
                                            <p:strVal val="#ppt_x"/>
                                          </p:val>
                                        </p:tav>
                                      </p:tavLst>
                                    </p:anim>
                                    <p:anim calcmode="lin" valueType="num">
                                      <p:cBhvr additive="base">
                                        <p:cTn id="44" dur="500" fill="hold"/>
                                        <p:tgtEl>
                                          <p:spTgt spid="929804"/>
                                        </p:tgtEl>
                                        <p:attrNameLst>
                                          <p:attrName>ppt_y</p:attrName>
                                        </p:attrNameLst>
                                      </p:cBhvr>
                                      <p:tavLst>
                                        <p:tav tm="0">
                                          <p:val>
                                            <p:strVal val="1+#ppt_h/2"/>
                                          </p:val>
                                        </p:tav>
                                        <p:tav tm="100000">
                                          <p:val>
                                            <p:strVal val="#ppt_y"/>
                                          </p:val>
                                        </p:tav>
                                      </p:tavLst>
                                    </p:anim>
                                  </p:childTnLst>
                                </p:cTn>
                              </p:par>
                              <p:par>
                                <p:cTn id="45" presetID="2" presetClass="entr" presetSubtype="4" fill="hold" grpId="1" nodeType="withEffect">
                                  <p:stCondLst>
                                    <p:cond delay="0"/>
                                  </p:stCondLst>
                                  <p:childTnLst>
                                    <p:set>
                                      <p:cBhvr>
                                        <p:cTn id="46" dur="1" fill="hold">
                                          <p:stCondLst>
                                            <p:cond delay="0"/>
                                          </p:stCondLst>
                                        </p:cTn>
                                        <p:tgtEl>
                                          <p:spTgt spid="929804"/>
                                        </p:tgtEl>
                                        <p:attrNameLst>
                                          <p:attrName>style.visibility</p:attrName>
                                        </p:attrNameLst>
                                      </p:cBhvr>
                                      <p:to>
                                        <p:strVal val="visible"/>
                                      </p:to>
                                    </p:set>
                                    <p:anim calcmode="lin" valueType="num">
                                      <p:cBhvr additive="base">
                                        <p:cTn id="47" dur="500" fill="hold"/>
                                        <p:tgtEl>
                                          <p:spTgt spid="929804"/>
                                        </p:tgtEl>
                                        <p:attrNameLst>
                                          <p:attrName>ppt_x</p:attrName>
                                        </p:attrNameLst>
                                      </p:cBhvr>
                                      <p:tavLst>
                                        <p:tav tm="0">
                                          <p:val>
                                            <p:strVal val="#ppt_x"/>
                                          </p:val>
                                        </p:tav>
                                        <p:tav tm="100000">
                                          <p:val>
                                            <p:strVal val="#ppt_x"/>
                                          </p:val>
                                        </p:tav>
                                      </p:tavLst>
                                    </p:anim>
                                    <p:anim calcmode="lin" valueType="num">
                                      <p:cBhvr additive="base">
                                        <p:cTn id="48" dur="500" fill="hold"/>
                                        <p:tgtEl>
                                          <p:spTgt spid="92980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29805"/>
                                        </p:tgtEl>
                                        <p:attrNameLst>
                                          <p:attrName>style.visibility</p:attrName>
                                        </p:attrNameLst>
                                      </p:cBhvr>
                                      <p:to>
                                        <p:strVal val="visible"/>
                                      </p:to>
                                    </p:set>
                                    <p:anim calcmode="lin" valueType="num">
                                      <p:cBhvr additive="base">
                                        <p:cTn id="51" dur="500" fill="hold"/>
                                        <p:tgtEl>
                                          <p:spTgt spid="929805"/>
                                        </p:tgtEl>
                                        <p:attrNameLst>
                                          <p:attrName>ppt_x</p:attrName>
                                        </p:attrNameLst>
                                      </p:cBhvr>
                                      <p:tavLst>
                                        <p:tav tm="0">
                                          <p:val>
                                            <p:strVal val="#ppt_x"/>
                                          </p:val>
                                        </p:tav>
                                        <p:tav tm="100000">
                                          <p:val>
                                            <p:strVal val="#ppt_x"/>
                                          </p:val>
                                        </p:tav>
                                      </p:tavLst>
                                    </p:anim>
                                    <p:anim calcmode="lin" valueType="num">
                                      <p:cBhvr additive="base">
                                        <p:cTn id="52" dur="500" fill="hold"/>
                                        <p:tgtEl>
                                          <p:spTgt spid="92980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29807"/>
                                        </p:tgtEl>
                                        <p:attrNameLst>
                                          <p:attrName>style.visibility</p:attrName>
                                        </p:attrNameLst>
                                      </p:cBhvr>
                                      <p:to>
                                        <p:strVal val="visible"/>
                                      </p:to>
                                    </p:set>
                                    <p:anim calcmode="lin" valueType="num">
                                      <p:cBhvr additive="base">
                                        <p:cTn id="55" dur="500" fill="hold"/>
                                        <p:tgtEl>
                                          <p:spTgt spid="929807"/>
                                        </p:tgtEl>
                                        <p:attrNameLst>
                                          <p:attrName>ppt_x</p:attrName>
                                        </p:attrNameLst>
                                      </p:cBhvr>
                                      <p:tavLst>
                                        <p:tav tm="0">
                                          <p:val>
                                            <p:strVal val="#ppt_x"/>
                                          </p:val>
                                        </p:tav>
                                        <p:tav tm="100000">
                                          <p:val>
                                            <p:strVal val="#ppt_x"/>
                                          </p:val>
                                        </p:tav>
                                      </p:tavLst>
                                    </p:anim>
                                    <p:anim calcmode="lin" valueType="num">
                                      <p:cBhvr additive="base">
                                        <p:cTn id="56" dur="500" fill="hold"/>
                                        <p:tgtEl>
                                          <p:spTgt spid="92980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29808"/>
                                        </p:tgtEl>
                                        <p:attrNameLst>
                                          <p:attrName>style.visibility</p:attrName>
                                        </p:attrNameLst>
                                      </p:cBhvr>
                                      <p:to>
                                        <p:strVal val="visible"/>
                                      </p:to>
                                    </p:set>
                                    <p:anim calcmode="lin" valueType="num">
                                      <p:cBhvr additive="base">
                                        <p:cTn id="59" dur="500" fill="hold"/>
                                        <p:tgtEl>
                                          <p:spTgt spid="929808"/>
                                        </p:tgtEl>
                                        <p:attrNameLst>
                                          <p:attrName>ppt_x</p:attrName>
                                        </p:attrNameLst>
                                      </p:cBhvr>
                                      <p:tavLst>
                                        <p:tav tm="0">
                                          <p:val>
                                            <p:strVal val="#ppt_x"/>
                                          </p:val>
                                        </p:tav>
                                        <p:tav tm="100000">
                                          <p:val>
                                            <p:strVal val="#ppt_x"/>
                                          </p:val>
                                        </p:tav>
                                      </p:tavLst>
                                    </p:anim>
                                    <p:anim calcmode="lin" valueType="num">
                                      <p:cBhvr additive="base">
                                        <p:cTn id="60" dur="500" fill="hold"/>
                                        <p:tgtEl>
                                          <p:spTgt spid="92980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929806"/>
                                        </p:tgtEl>
                                        <p:attrNameLst>
                                          <p:attrName>style.visibility</p:attrName>
                                        </p:attrNameLst>
                                      </p:cBhvr>
                                      <p:to>
                                        <p:strVal val="visible"/>
                                      </p:to>
                                    </p:set>
                                    <p:anim calcmode="lin" valueType="num">
                                      <p:cBhvr additive="base">
                                        <p:cTn id="63" dur="500" fill="hold"/>
                                        <p:tgtEl>
                                          <p:spTgt spid="929806"/>
                                        </p:tgtEl>
                                        <p:attrNameLst>
                                          <p:attrName>ppt_x</p:attrName>
                                        </p:attrNameLst>
                                      </p:cBhvr>
                                      <p:tavLst>
                                        <p:tav tm="0">
                                          <p:val>
                                            <p:strVal val="#ppt_x"/>
                                          </p:val>
                                        </p:tav>
                                        <p:tav tm="100000">
                                          <p:val>
                                            <p:strVal val="#ppt_x"/>
                                          </p:val>
                                        </p:tav>
                                      </p:tavLst>
                                    </p:anim>
                                    <p:anim calcmode="lin" valueType="num">
                                      <p:cBhvr additive="base">
                                        <p:cTn id="64" dur="500" fill="hold"/>
                                        <p:tgtEl>
                                          <p:spTgt spid="92980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929809"/>
                                        </p:tgtEl>
                                        <p:attrNameLst>
                                          <p:attrName>style.visibility</p:attrName>
                                        </p:attrNameLst>
                                      </p:cBhvr>
                                      <p:to>
                                        <p:strVal val="visible"/>
                                      </p:to>
                                    </p:set>
                                    <p:anim calcmode="lin" valueType="num">
                                      <p:cBhvr additive="base">
                                        <p:cTn id="67" dur="500" fill="hold"/>
                                        <p:tgtEl>
                                          <p:spTgt spid="929809"/>
                                        </p:tgtEl>
                                        <p:attrNameLst>
                                          <p:attrName>ppt_x</p:attrName>
                                        </p:attrNameLst>
                                      </p:cBhvr>
                                      <p:tavLst>
                                        <p:tav tm="0">
                                          <p:val>
                                            <p:strVal val="#ppt_x"/>
                                          </p:val>
                                        </p:tav>
                                        <p:tav tm="100000">
                                          <p:val>
                                            <p:strVal val="#ppt_x"/>
                                          </p:val>
                                        </p:tav>
                                      </p:tavLst>
                                    </p:anim>
                                    <p:anim calcmode="lin" valueType="num">
                                      <p:cBhvr additive="base">
                                        <p:cTn id="68" dur="500" fill="hold"/>
                                        <p:tgtEl>
                                          <p:spTgt spid="9298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796" grpId="0" animBg="1"/>
      <p:bldP spid="929797" grpId="0" animBg="1"/>
      <p:bldP spid="929798" grpId="0" animBg="1"/>
      <p:bldP spid="929799" grpId="0" animBg="1"/>
      <p:bldP spid="929800" grpId="0" animBg="1"/>
      <p:bldP spid="929801" grpId="0" animBg="1"/>
      <p:bldP spid="929802" grpId="0" animBg="1"/>
      <p:bldP spid="929803" grpId="0" animBg="1"/>
      <p:bldP spid="929804" grpId="0" animBg="1"/>
      <p:bldP spid="929804" grpId="1" animBg="1"/>
      <p:bldP spid="929805" grpId="0" animBg="1"/>
      <p:bldP spid="929806" grpId="0" animBg="1"/>
      <p:bldP spid="929807" grpId="0" animBg="1"/>
      <p:bldP spid="929808" grpId="0"/>
      <p:bldP spid="929809" grpId="0"/>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Number Placeholder 3"/>
          <p:cNvSpPr>
            <a:spLocks noGrp="1"/>
          </p:cNvSpPr>
          <p:nvPr>
            <p:ph type="sldNum" sz="quarter" idx="12"/>
          </p:nvPr>
        </p:nvSpPr>
        <p:spPr>
          <a:noFill/>
          <a:ln>
            <a:miter lim="800000"/>
            <a:headEnd/>
            <a:tailEnd/>
          </a:ln>
        </p:spPr>
        <p:txBody>
          <a:bodyPr/>
          <a:lstStyle/>
          <a:p>
            <a:fld id="{72DF9A65-B799-4B16-9DED-4FA94692015C}" type="slidenum">
              <a:rPr lang="en-US"/>
              <a:pPr/>
              <a:t>401</a:t>
            </a:fld>
            <a:endParaRPr lang="en-US"/>
          </a:p>
        </p:txBody>
      </p:sp>
      <p:sp>
        <p:nvSpPr>
          <p:cNvPr id="41267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FBA8ED4-F089-45D6-BF2B-88469B5EDC15}" type="slidenum">
              <a:rPr lang="en-US" sz="1400">
                <a:latin typeface="Times New Roman" pitchFamily="18" charset="0"/>
              </a:rPr>
              <a:pPr algn="r"/>
              <a:t>401</a:t>
            </a:fld>
            <a:endParaRPr lang="en-US" sz="1400">
              <a:latin typeface="Times New Roman" pitchFamily="18" charset="0"/>
            </a:endParaRPr>
          </a:p>
        </p:txBody>
      </p:sp>
      <p:sp>
        <p:nvSpPr>
          <p:cNvPr id="412676" name="Rectangle 2"/>
          <p:cNvSpPr>
            <a:spLocks noGrp="1" noChangeArrowheads="1"/>
          </p:cNvSpPr>
          <p:nvPr>
            <p:ph type="title" idx="4294967295"/>
          </p:nvPr>
        </p:nvSpPr>
        <p:spPr>
          <a:xfrm>
            <a:off x="309563" y="509588"/>
            <a:ext cx="7758112" cy="614362"/>
          </a:xfrm>
        </p:spPr>
        <p:txBody>
          <a:bodyPr/>
          <a:lstStyle/>
          <a:p>
            <a:pPr eaLnBrk="1" hangingPunct="1"/>
            <a:r>
              <a:rPr lang="en-US" sz="2600" b="1" smtClean="0">
                <a:latin typeface="Rockwell" pitchFamily="18" charset="0"/>
              </a:rPr>
              <a:t>T7A: </a:t>
            </a:r>
            <a:r>
              <a:rPr lang="en-US" sz="1800" b="1" smtClean="0">
                <a:solidFill>
                  <a:srgbClr val="0099FF"/>
                </a:solidFill>
              </a:rPr>
              <a:t>	</a:t>
            </a:r>
            <a:r>
              <a:rPr lang="en-US" sz="1800" b="1" smtClean="0"/>
              <a:t>Station radios; receivers, transmitters, transceivers.</a:t>
            </a:r>
            <a:r>
              <a:rPr lang="en-US" sz="1800" b="1" smtClean="0">
                <a:solidFill>
                  <a:srgbClr val="0099FF"/>
                </a:solidFill>
              </a:rPr>
              <a:t> 	</a:t>
            </a:r>
          </a:p>
        </p:txBody>
      </p:sp>
      <p:sp>
        <p:nvSpPr>
          <p:cNvPr id="666627" name="Rectangle 3"/>
          <p:cNvSpPr>
            <a:spLocks noGrp="1" noChangeArrowheads="1"/>
          </p:cNvSpPr>
          <p:nvPr>
            <p:ph type="body" idx="4294967295"/>
          </p:nvPr>
        </p:nvSpPr>
        <p:spPr>
          <a:xfrm>
            <a:off x="0" y="1700213"/>
            <a:ext cx="9144000" cy="5349875"/>
          </a:xfrm>
        </p:spPr>
        <p:txBody>
          <a:bodyPr/>
          <a:lstStyle/>
          <a:p>
            <a:pPr lvl="1" eaLnBrk="1" hangingPunct="1"/>
            <a:r>
              <a:rPr lang="en-US" sz="1200" smtClean="0">
                <a:latin typeface="Rockwell" pitchFamily="18" charset="0"/>
              </a:rPr>
              <a:t>T7A6</a:t>
            </a:r>
            <a:r>
              <a:rPr lang="en-US" sz="2000" smtClean="0">
                <a:latin typeface="Rockwell" pitchFamily="18" charset="0"/>
              </a:rPr>
              <a:t>  A transverter is a device that takes the output of a low-powered 28 MHz SSB exciter and produces a 222 MHz output signal.</a:t>
            </a:r>
            <a:endParaRPr lang="en-US" sz="2000" smtClean="0">
              <a:solidFill>
                <a:srgbClr val="FF0000"/>
              </a:solidFill>
              <a:latin typeface="Rockwell" pitchFamily="18" charset="0"/>
            </a:endParaRPr>
          </a:p>
          <a:p>
            <a:pPr eaLnBrk="1" hangingPunct="1"/>
            <a:endParaRPr lang="en-US" sz="2000" smtClean="0">
              <a:latin typeface="Rockwell" pitchFamily="18" charset="0"/>
            </a:endParaRPr>
          </a:p>
        </p:txBody>
      </p:sp>
      <p:pic>
        <p:nvPicPr>
          <p:cNvPr id="666628" name="Picture 4" descr="Q p67"/>
          <p:cNvPicPr>
            <a:picLocks noChangeAspect="1" noChangeArrowheads="1"/>
          </p:cNvPicPr>
          <p:nvPr/>
        </p:nvPicPr>
        <p:blipFill>
          <a:blip r:embed="rId2" cstate="print"/>
          <a:srcRect/>
          <a:stretch>
            <a:fillRect/>
          </a:stretch>
        </p:blipFill>
        <p:spPr bwMode="auto">
          <a:xfrm>
            <a:off x="4764088" y="3121025"/>
            <a:ext cx="4379912" cy="3398838"/>
          </a:xfrm>
          <a:prstGeom prst="rect">
            <a:avLst/>
          </a:prstGeom>
          <a:noFill/>
          <a:ln w="9525">
            <a:noFill/>
            <a:miter lim="800000"/>
            <a:headEnd/>
            <a:tailEnd/>
          </a:ln>
        </p:spPr>
      </p:pic>
      <p:sp>
        <p:nvSpPr>
          <p:cNvPr id="666629" name="Text Box 5"/>
          <p:cNvSpPr txBox="1">
            <a:spLocks noChangeArrowheads="1"/>
          </p:cNvSpPr>
          <p:nvPr/>
        </p:nvSpPr>
        <p:spPr bwMode="auto">
          <a:xfrm>
            <a:off x="2805113" y="5003800"/>
            <a:ext cx="1920875" cy="1581150"/>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WB6NOA using a 10 GHz transverter that down converts the received signal to 144 MHz into his weak-signal, multi-mode radio.</a:t>
            </a:r>
          </a:p>
        </p:txBody>
      </p:sp>
      <p:sp>
        <p:nvSpPr>
          <p:cNvPr id="1569799" name="Text Box 7"/>
          <p:cNvSpPr txBox="1">
            <a:spLocks noChangeArrowheads="1"/>
          </p:cNvSpPr>
          <p:nvPr/>
        </p:nvSpPr>
        <p:spPr bwMode="auto">
          <a:xfrm>
            <a:off x="4879975" y="2776538"/>
            <a:ext cx="1689100"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rgbClr val="FF0000"/>
                </a:solidFill>
                <a:latin typeface="Rockwell" pitchFamily="18" charset="0"/>
              </a:rPr>
              <a:t>Multi-mode radio</a:t>
            </a:r>
          </a:p>
        </p:txBody>
      </p:sp>
      <p:sp>
        <p:nvSpPr>
          <p:cNvPr id="1569800" name="Text Box 8"/>
          <p:cNvSpPr txBox="1">
            <a:spLocks noChangeArrowheads="1"/>
          </p:cNvSpPr>
          <p:nvPr/>
        </p:nvSpPr>
        <p:spPr bwMode="auto">
          <a:xfrm>
            <a:off x="3457575" y="4197350"/>
            <a:ext cx="1420813"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rgbClr val="FF0000"/>
                </a:solidFill>
                <a:latin typeface="Rockwell" pitchFamily="18" charset="0"/>
              </a:rPr>
              <a:t>10 GHz Dish</a:t>
            </a:r>
          </a:p>
        </p:txBody>
      </p:sp>
      <p:sp>
        <p:nvSpPr>
          <p:cNvPr id="1569801" name="Text Box 9"/>
          <p:cNvSpPr txBox="1">
            <a:spLocks noChangeArrowheads="1"/>
          </p:cNvSpPr>
          <p:nvPr/>
        </p:nvSpPr>
        <p:spPr bwMode="auto">
          <a:xfrm>
            <a:off x="3573463" y="3275013"/>
            <a:ext cx="1152525"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rgbClr val="FF0000"/>
                </a:solidFill>
                <a:latin typeface="Rockwell" pitchFamily="18" charset="0"/>
              </a:rPr>
              <a:t>Transverter</a:t>
            </a:r>
          </a:p>
        </p:txBody>
      </p:sp>
      <p:sp>
        <p:nvSpPr>
          <p:cNvPr id="1569802" name="Line 10"/>
          <p:cNvSpPr>
            <a:spLocks noChangeShapeType="1"/>
          </p:cNvSpPr>
          <p:nvPr/>
        </p:nvSpPr>
        <p:spPr bwMode="auto">
          <a:xfrm>
            <a:off x="5838825" y="3006725"/>
            <a:ext cx="39688" cy="922338"/>
          </a:xfrm>
          <a:prstGeom prst="line">
            <a:avLst/>
          </a:prstGeom>
          <a:noFill/>
          <a:ln w="38100" cap="sq">
            <a:solidFill>
              <a:srgbClr val="FF0000"/>
            </a:solidFill>
            <a:round/>
            <a:headEnd type="none" w="sm" len="sm"/>
            <a:tailEnd type="triangle" w="med" len="med"/>
          </a:ln>
          <a:effectLst/>
        </p:spPr>
        <p:txBody>
          <a:bodyPr wrap="none"/>
          <a:lstStyle/>
          <a:p>
            <a:endParaRPr lang="en-US"/>
          </a:p>
        </p:txBody>
      </p:sp>
      <p:sp>
        <p:nvSpPr>
          <p:cNvPr id="1569803" name="Line 11"/>
          <p:cNvSpPr>
            <a:spLocks noChangeShapeType="1"/>
          </p:cNvSpPr>
          <p:nvPr/>
        </p:nvSpPr>
        <p:spPr bwMode="auto">
          <a:xfrm>
            <a:off x="4687888" y="3505200"/>
            <a:ext cx="920750" cy="500063"/>
          </a:xfrm>
          <a:prstGeom prst="line">
            <a:avLst/>
          </a:prstGeom>
          <a:noFill/>
          <a:ln w="38100" cap="sq">
            <a:solidFill>
              <a:srgbClr val="FF0000"/>
            </a:solidFill>
            <a:round/>
            <a:headEnd type="none" w="sm" len="sm"/>
            <a:tailEnd type="triangle" w="med" len="med"/>
          </a:ln>
          <a:effectLst/>
        </p:spPr>
        <p:txBody>
          <a:bodyPr wrap="none"/>
          <a:lstStyle/>
          <a:p>
            <a:endParaRPr lang="en-US"/>
          </a:p>
        </p:txBody>
      </p:sp>
      <p:sp>
        <p:nvSpPr>
          <p:cNvPr id="1569804" name="Line 12"/>
          <p:cNvSpPr>
            <a:spLocks noChangeShapeType="1"/>
          </p:cNvSpPr>
          <p:nvPr/>
        </p:nvSpPr>
        <p:spPr bwMode="auto">
          <a:xfrm>
            <a:off x="4264025" y="4503738"/>
            <a:ext cx="808038" cy="614362"/>
          </a:xfrm>
          <a:prstGeom prst="line">
            <a:avLst/>
          </a:prstGeom>
          <a:noFill/>
          <a:ln w="38100" cap="sq">
            <a:solidFill>
              <a:srgbClr val="FF0000"/>
            </a:solidFill>
            <a:round/>
            <a:headEnd type="none" w="sm" len="sm"/>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66627">
                                            <p:txEl>
                                              <p:pRg st="0" end="0"/>
                                            </p:txEl>
                                          </p:spTgt>
                                        </p:tgtEl>
                                        <p:attrNameLst>
                                          <p:attrName>style.visibility</p:attrName>
                                        </p:attrNameLst>
                                      </p:cBhvr>
                                      <p:to>
                                        <p:strVal val="visible"/>
                                      </p:to>
                                    </p:set>
                                    <p:animEffect transition="in" filter="wipe(left)">
                                      <p:cBhvr>
                                        <p:cTn id="7" dur="500"/>
                                        <p:tgtEl>
                                          <p:spTgt spid="66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66628"/>
                                        </p:tgtEl>
                                        <p:attrNameLst>
                                          <p:attrName>style.visibility</p:attrName>
                                        </p:attrNameLst>
                                      </p:cBhvr>
                                      <p:to>
                                        <p:strVal val="visible"/>
                                      </p:to>
                                    </p:set>
                                    <p:animEffect transition="in" filter="wipe(down)">
                                      <p:cBhvr>
                                        <p:cTn id="12" dur="500"/>
                                        <p:tgtEl>
                                          <p:spTgt spid="66662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66629"/>
                                        </p:tgtEl>
                                        <p:attrNameLst>
                                          <p:attrName>style.visibility</p:attrName>
                                        </p:attrNameLst>
                                      </p:cBhvr>
                                      <p:to>
                                        <p:strVal val="visible"/>
                                      </p:to>
                                    </p:set>
                                    <p:animEffect transition="in" filter="wipe(down)">
                                      <p:cBhvr>
                                        <p:cTn id="15" dur="500"/>
                                        <p:tgtEl>
                                          <p:spTgt spid="666629"/>
                                        </p:tgtEl>
                                      </p:cBhvr>
                                    </p:animEffect>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569800"/>
                                        </p:tgtEl>
                                        <p:attrNameLst>
                                          <p:attrName>style.visibility</p:attrName>
                                        </p:attrNameLst>
                                      </p:cBhvr>
                                      <p:to>
                                        <p:strVal val="visible"/>
                                      </p:to>
                                    </p:set>
                                    <p:animEffect transition="in" filter="dissolve">
                                      <p:cBhvr>
                                        <p:cTn id="19" dur="500"/>
                                        <p:tgtEl>
                                          <p:spTgt spid="1569800"/>
                                        </p:tgtEl>
                                      </p:cBhvr>
                                    </p:animEffect>
                                  </p:childTnLst>
                                </p:cTn>
                              </p:par>
                            </p:childTnLst>
                          </p:cTn>
                        </p:par>
                        <p:par>
                          <p:cTn id="20" fill="hold" nodeType="afterGroup">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569804"/>
                                        </p:tgtEl>
                                        <p:attrNameLst>
                                          <p:attrName>style.visibility</p:attrName>
                                        </p:attrNameLst>
                                      </p:cBhvr>
                                      <p:to>
                                        <p:strVal val="visible"/>
                                      </p:to>
                                    </p:set>
                                    <p:animEffect transition="in" filter="wipe(up)">
                                      <p:cBhvr>
                                        <p:cTn id="23" dur="500"/>
                                        <p:tgtEl>
                                          <p:spTgt spid="1569804"/>
                                        </p:tgtEl>
                                      </p:cBhvr>
                                    </p:animEffect>
                                  </p:childTnLst>
                                </p:cTn>
                              </p:par>
                            </p:childTnLst>
                          </p:cTn>
                        </p:par>
                        <p:par>
                          <p:cTn id="24" fill="hold" nodeType="afterGroup">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1569801"/>
                                        </p:tgtEl>
                                        <p:attrNameLst>
                                          <p:attrName>style.visibility</p:attrName>
                                        </p:attrNameLst>
                                      </p:cBhvr>
                                      <p:to>
                                        <p:strVal val="visible"/>
                                      </p:to>
                                    </p:set>
                                    <p:animEffect transition="in" filter="dissolve">
                                      <p:cBhvr>
                                        <p:cTn id="27" dur="500"/>
                                        <p:tgtEl>
                                          <p:spTgt spid="1569801"/>
                                        </p:tgtEl>
                                      </p:cBhvr>
                                    </p:animEffect>
                                  </p:childTnLst>
                                </p:cTn>
                              </p:par>
                            </p:childTnLst>
                          </p:cTn>
                        </p:par>
                        <p:par>
                          <p:cTn id="28" fill="hold" nodeType="afterGroup">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569803"/>
                                        </p:tgtEl>
                                        <p:attrNameLst>
                                          <p:attrName>style.visibility</p:attrName>
                                        </p:attrNameLst>
                                      </p:cBhvr>
                                      <p:to>
                                        <p:strVal val="visible"/>
                                      </p:to>
                                    </p:set>
                                    <p:animEffect transition="in" filter="wipe(up)">
                                      <p:cBhvr>
                                        <p:cTn id="31" dur="500"/>
                                        <p:tgtEl>
                                          <p:spTgt spid="1569803"/>
                                        </p:tgtEl>
                                      </p:cBhvr>
                                    </p:animEffect>
                                  </p:childTnLst>
                                </p:cTn>
                              </p:par>
                            </p:childTnLst>
                          </p:cTn>
                        </p:par>
                        <p:par>
                          <p:cTn id="32" fill="hold" nodeType="afterGroup">
                            <p:stCondLst>
                              <p:cond delay="2500"/>
                            </p:stCondLst>
                            <p:childTnLst>
                              <p:par>
                                <p:cTn id="33" presetID="9" presetClass="entr" presetSubtype="0" fill="hold" grpId="0" nodeType="afterEffect">
                                  <p:stCondLst>
                                    <p:cond delay="0"/>
                                  </p:stCondLst>
                                  <p:childTnLst>
                                    <p:set>
                                      <p:cBhvr>
                                        <p:cTn id="34" dur="1" fill="hold">
                                          <p:stCondLst>
                                            <p:cond delay="0"/>
                                          </p:stCondLst>
                                        </p:cTn>
                                        <p:tgtEl>
                                          <p:spTgt spid="1569799"/>
                                        </p:tgtEl>
                                        <p:attrNameLst>
                                          <p:attrName>style.visibility</p:attrName>
                                        </p:attrNameLst>
                                      </p:cBhvr>
                                      <p:to>
                                        <p:strVal val="visible"/>
                                      </p:to>
                                    </p:set>
                                    <p:animEffect transition="in" filter="dissolve">
                                      <p:cBhvr>
                                        <p:cTn id="35" dur="500"/>
                                        <p:tgtEl>
                                          <p:spTgt spid="1569799"/>
                                        </p:tgtEl>
                                      </p:cBhvr>
                                    </p:animEffect>
                                  </p:childTnLst>
                                </p:cTn>
                              </p:par>
                            </p:childTnLst>
                          </p:cTn>
                        </p:par>
                        <p:par>
                          <p:cTn id="36" fill="hold" nodeType="afterGroup">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1569802"/>
                                        </p:tgtEl>
                                        <p:attrNameLst>
                                          <p:attrName>style.visibility</p:attrName>
                                        </p:attrNameLst>
                                      </p:cBhvr>
                                      <p:to>
                                        <p:strVal val="visible"/>
                                      </p:to>
                                    </p:set>
                                    <p:animEffect transition="in" filter="wipe(up)">
                                      <p:cBhvr>
                                        <p:cTn id="39" dur="500"/>
                                        <p:tgtEl>
                                          <p:spTgt spid="1569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29" grpId="0"/>
      <p:bldP spid="1569799" grpId="0"/>
      <p:bldP spid="1569800" grpId="0"/>
      <p:bldP spid="1569801" grpId="0"/>
      <p:bldP spid="1569802" grpId="0" animBg="1"/>
      <p:bldP spid="1569803" grpId="0" animBg="1"/>
      <p:bldP spid="1569804" grpId="0" animBg="1"/>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Number Placeholder 3"/>
          <p:cNvSpPr>
            <a:spLocks noGrp="1"/>
          </p:cNvSpPr>
          <p:nvPr>
            <p:ph type="sldNum" sz="quarter" idx="12"/>
          </p:nvPr>
        </p:nvSpPr>
        <p:spPr>
          <a:noFill/>
          <a:ln>
            <a:miter lim="800000"/>
            <a:headEnd/>
            <a:tailEnd/>
          </a:ln>
        </p:spPr>
        <p:txBody>
          <a:bodyPr/>
          <a:lstStyle/>
          <a:p>
            <a:fld id="{9F3EE0C9-E3D4-4160-A98D-972F1ABF84BA}" type="slidenum">
              <a:rPr lang="en-US"/>
              <a:pPr/>
              <a:t>402</a:t>
            </a:fld>
            <a:endParaRPr lang="en-US"/>
          </a:p>
        </p:txBody>
      </p:sp>
      <p:sp>
        <p:nvSpPr>
          <p:cNvPr id="41369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9DB29BE-91F4-4454-84E1-08EC484900B0}" type="slidenum">
              <a:rPr lang="en-US" sz="1400">
                <a:latin typeface="Times New Roman" pitchFamily="18" charset="0"/>
              </a:rPr>
              <a:pPr algn="r"/>
              <a:t>402</a:t>
            </a:fld>
            <a:endParaRPr lang="en-US" sz="1400">
              <a:latin typeface="Times New Roman" pitchFamily="18" charset="0"/>
            </a:endParaRPr>
          </a:p>
        </p:txBody>
      </p:sp>
      <p:sp>
        <p:nvSpPr>
          <p:cNvPr id="413700" name="Rectangle 2"/>
          <p:cNvSpPr>
            <a:spLocks noGrp="1" noChangeArrowheads="1"/>
          </p:cNvSpPr>
          <p:nvPr>
            <p:ph type="title" idx="4294967295"/>
          </p:nvPr>
        </p:nvSpPr>
        <p:spPr>
          <a:xfrm>
            <a:off x="385763" y="471488"/>
            <a:ext cx="7758112" cy="614362"/>
          </a:xfrm>
        </p:spPr>
        <p:txBody>
          <a:bodyPr/>
          <a:lstStyle/>
          <a:p>
            <a:pPr eaLnBrk="1" hangingPunct="1"/>
            <a:r>
              <a:rPr lang="en-US" sz="2200" b="1" smtClean="0">
                <a:latin typeface="Rockwell" pitchFamily="18" charset="0"/>
              </a:rPr>
              <a:t>T7A: </a:t>
            </a:r>
            <a:r>
              <a:rPr lang="en-US" sz="1600" b="1" smtClean="0">
                <a:solidFill>
                  <a:srgbClr val="0099FF"/>
                </a:solidFill>
              </a:rPr>
              <a:t>	</a:t>
            </a:r>
            <a:r>
              <a:rPr lang="en-US" sz="1600" b="1" smtClean="0"/>
              <a:t>Station radios; receivers, transmitters, transceivers.</a:t>
            </a:r>
            <a:r>
              <a:rPr lang="en-US" sz="1600" b="1" smtClean="0">
                <a:solidFill>
                  <a:srgbClr val="0099FF"/>
                </a:solidFill>
              </a:rPr>
              <a:t> 	</a:t>
            </a:r>
          </a:p>
        </p:txBody>
      </p:sp>
      <p:sp>
        <p:nvSpPr>
          <p:cNvPr id="1055747" name="Rectangle 3"/>
          <p:cNvSpPr>
            <a:spLocks noGrp="1" noChangeArrowheads="1"/>
          </p:cNvSpPr>
          <p:nvPr>
            <p:ph type="body" idx="4294967295"/>
          </p:nvPr>
        </p:nvSpPr>
        <p:spPr>
          <a:xfrm>
            <a:off x="193675" y="1470025"/>
            <a:ext cx="8642350" cy="4962525"/>
          </a:xfrm>
        </p:spPr>
        <p:txBody>
          <a:bodyPr/>
          <a:lstStyle/>
          <a:p>
            <a:pPr lvl="1" eaLnBrk="1" hangingPunct="1"/>
            <a:r>
              <a:rPr lang="en-US" sz="1200" smtClean="0"/>
              <a:t>T7A7</a:t>
            </a:r>
            <a:r>
              <a:rPr lang="en-US" smtClean="0"/>
              <a:t>  </a:t>
            </a:r>
            <a:r>
              <a:rPr lang="en-US" sz="2000" smtClean="0">
                <a:latin typeface="Rockwell" pitchFamily="18" charset="0"/>
              </a:rPr>
              <a:t>If figure T5 represents a transceiver in which block 1 is the transmitter portion and block 3 is the receiver portion, the function of block 2 is a transmit-receive switch.</a:t>
            </a:r>
          </a:p>
          <a:p>
            <a:pPr lvl="1" eaLnBrk="1" hangingPunct="1"/>
            <a:endParaRPr lang="en-US" sz="2000" smtClean="0">
              <a:latin typeface="Rockwell" pitchFamily="18" charset="0"/>
            </a:endParaRPr>
          </a:p>
        </p:txBody>
      </p:sp>
      <p:sp>
        <p:nvSpPr>
          <p:cNvPr id="1055748" name="Rectangle 4"/>
          <p:cNvSpPr>
            <a:spLocks noChangeArrowheads="1"/>
          </p:cNvSpPr>
          <p:nvPr/>
        </p:nvSpPr>
        <p:spPr bwMode="auto">
          <a:xfrm>
            <a:off x="2266950" y="3621088"/>
            <a:ext cx="922338" cy="768350"/>
          </a:xfrm>
          <a:prstGeom prst="rect">
            <a:avLst/>
          </a:prstGeom>
          <a:solidFill>
            <a:schemeClr val="bg1"/>
          </a:solidFill>
          <a:ln w="12700" cap="sq">
            <a:solidFill>
              <a:schemeClr val="tx1"/>
            </a:solidFill>
            <a:miter lim="800000"/>
            <a:headEnd type="none" w="sm" len="sm"/>
            <a:tailEnd type="none" w="sm" len="sm"/>
          </a:ln>
        </p:spPr>
        <p:txBody>
          <a:bodyPr wrap="none" anchor="ctr"/>
          <a:lstStyle/>
          <a:p>
            <a:pPr algn="ctr"/>
            <a:r>
              <a:rPr lang="en-US" sz="1600">
                <a:solidFill>
                  <a:srgbClr val="FF0000"/>
                </a:solidFill>
                <a:latin typeface="Rockwell" pitchFamily="18" charset="0"/>
              </a:rPr>
              <a:t>1</a:t>
            </a:r>
          </a:p>
        </p:txBody>
      </p:sp>
      <p:sp>
        <p:nvSpPr>
          <p:cNvPr id="1055749" name="Rectangle 5"/>
          <p:cNvSpPr>
            <a:spLocks noChangeArrowheads="1"/>
          </p:cNvSpPr>
          <p:nvPr/>
        </p:nvSpPr>
        <p:spPr bwMode="auto">
          <a:xfrm>
            <a:off x="3919538" y="3621088"/>
            <a:ext cx="922337" cy="768350"/>
          </a:xfrm>
          <a:prstGeom prst="rect">
            <a:avLst/>
          </a:prstGeom>
          <a:solidFill>
            <a:schemeClr val="bg1"/>
          </a:solidFill>
          <a:ln w="12700" cap="sq">
            <a:solidFill>
              <a:schemeClr val="tx1"/>
            </a:solidFill>
            <a:miter lim="800000"/>
            <a:headEnd type="none" w="sm" len="sm"/>
            <a:tailEnd type="none" w="sm" len="sm"/>
          </a:ln>
        </p:spPr>
        <p:txBody>
          <a:bodyPr wrap="none" anchor="ctr"/>
          <a:lstStyle/>
          <a:p>
            <a:pPr algn="ctr"/>
            <a:r>
              <a:rPr lang="en-US" sz="1600">
                <a:solidFill>
                  <a:srgbClr val="FF0000"/>
                </a:solidFill>
                <a:latin typeface="Rockwell" pitchFamily="18" charset="0"/>
              </a:rPr>
              <a:t>2</a:t>
            </a:r>
          </a:p>
        </p:txBody>
      </p:sp>
      <p:sp>
        <p:nvSpPr>
          <p:cNvPr id="1055750" name="Rectangle 6"/>
          <p:cNvSpPr>
            <a:spLocks noChangeArrowheads="1"/>
          </p:cNvSpPr>
          <p:nvPr/>
        </p:nvSpPr>
        <p:spPr bwMode="auto">
          <a:xfrm>
            <a:off x="5454650" y="3621088"/>
            <a:ext cx="922338" cy="768350"/>
          </a:xfrm>
          <a:prstGeom prst="rect">
            <a:avLst/>
          </a:prstGeom>
          <a:solidFill>
            <a:schemeClr val="bg1"/>
          </a:solidFill>
          <a:ln w="12700" cap="sq">
            <a:solidFill>
              <a:schemeClr val="tx1"/>
            </a:solidFill>
            <a:miter lim="800000"/>
            <a:headEnd type="none" w="sm" len="sm"/>
            <a:tailEnd type="none" w="sm" len="sm"/>
          </a:ln>
        </p:spPr>
        <p:txBody>
          <a:bodyPr wrap="none" anchor="ctr"/>
          <a:lstStyle/>
          <a:p>
            <a:pPr algn="ctr"/>
            <a:r>
              <a:rPr lang="en-US" sz="1600">
                <a:solidFill>
                  <a:srgbClr val="FF0000"/>
                </a:solidFill>
                <a:latin typeface="Rockwell" pitchFamily="18" charset="0"/>
              </a:rPr>
              <a:t>3</a:t>
            </a:r>
          </a:p>
        </p:txBody>
      </p:sp>
      <p:sp>
        <p:nvSpPr>
          <p:cNvPr id="1055751" name="Line 7"/>
          <p:cNvSpPr>
            <a:spLocks noChangeShapeType="1"/>
          </p:cNvSpPr>
          <p:nvPr/>
        </p:nvSpPr>
        <p:spPr bwMode="auto">
          <a:xfrm>
            <a:off x="3189288" y="4005263"/>
            <a:ext cx="730250"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1055752" name="Line 8"/>
          <p:cNvSpPr>
            <a:spLocks noChangeShapeType="1"/>
          </p:cNvSpPr>
          <p:nvPr/>
        </p:nvSpPr>
        <p:spPr bwMode="auto">
          <a:xfrm>
            <a:off x="4840288" y="4005263"/>
            <a:ext cx="614362"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1055753" name="Line 9"/>
          <p:cNvSpPr>
            <a:spLocks noChangeShapeType="1"/>
          </p:cNvSpPr>
          <p:nvPr/>
        </p:nvSpPr>
        <p:spPr bwMode="auto">
          <a:xfrm flipV="1">
            <a:off x="4379913" y="2814638"/>
            <a:ext cx="0" cy="806450"/>
          </a:xfrm>
          <a:prstGeom prst="line">
            <a:avLst/>
          </a:prstGeom>
          <a:noFill/>
          <a:ln w="12700" cap="sq">
            <a:solidFill>
              <a:schemeClr val="tx1"/>
            </a:solidFill>
            <a:round/>
            <a:headEnd type="none" w="sm" len="sm"/>
            <a:tailEnd type="none" w="sm" len="sm"/>
          </a:ln>
        </p:spPr>
        <p:txBody>
          <a:bodyPr wrap="none"/>
          <a:lstStyle/>
          <a:p>
            <a:endParaRPr lang="en-US"/>
          </a:p>
        </p:txBody>
      </p:sp>
      <p:sp>
        <p:nvSpPr>
          <p:cNvPr id="1055754" name="Line 10"/>
          <p:cNvSpPr>
            <a:spLocks noChangeShapeType="1"/>
          </p:cNvSpPr>
          <p:nvPr/>
        </p:nvSpPr>
        <p:spPr bwMode="auto">
          <a:xfrm flipV="1">
            <a:off x="4379913" y="2814638"/>
            <a:ext cx="76200" cy="230187"/>
          </a:xfrm>
          <a:prstGeom prst="line">
            <a:avLst/>
          </a:prstGeom>
          <a:noFill/>
          <a:ln w="12700" cap="sq">
            <a:solidFill>
              <a:schemeClr val="tx1"/>
            </a:solidFill>
            <a:round/>
            <a:headEnd type="none" w="sm" len="sm"/>
            <a:tailEnd type="none" w="sm" len="sm"/>
          </a:ln>
        </p:spPr>
        <p:txBody>
          <a:bodyPr wrap="none"/>
          <a:lstStyle/>
          <a:p>
            <a:endParaRPr lang="en-US"/>
          </a:p>
        </p:txBody>
      </p:sp>
      <p:sp>
        <p:nvSpPr>
          <p:cNvPr id="1055755" name="Line 11"/>
          <p:cNvSpPr>
            <a:spLocks noChangeShapeType="1"/>
          </p:cNvSpPr>
          <p:nvPr/>
        </p:nvSpPr>
        <p:spPr bwMode="auto">
          <a:xfrm flipH="1" flipV="1">
            <a:off x="4264025" y="2814638"/>
            <a:ext cx="115888" cy="230187"/>
          </a:xfrm>
          <a:prstGeom prst="line">
            <a:avLst/>
          </a:prstGeom>
          <a:noFill/>
          <a:ln w="12700" cap="sq">
            <a:solidFill>
              <a:schemeClr val="tx1"/>
            </a:solidFill>
            <a:round/>
            <a:headEnd type="none" w="sm" len="sm"/>
            <a:tailEnd type="none" w="sm" len="sm"/>
          </a:ln>
        </p:spPr>
        <p:txBody>
          <a:bodyPr wrap="none"/>
          <a:lstStyle/>
          <a:p>
            <a:endParaRPr lang="en-US"/>
          </a:p>
        </p:txBody>
      </p:sp>
      <p:sp>
        <p:nvSpPr>
          <p:cNvPr id="1055756" name="Text Box 12"/>
          <p:cNvSpPr txBox="1">
            <a:spLocks noChangeArrowheads="1"/>
          </p:cNvSpPr>
          <p:nvPr/>
        </p:nvSpPr>
        <p:spPr bwMode="auto">
          <a:xfrm>
            <a:off x="3841750" y="5387975"/>
            <a:ext cx="1190625"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Figure T5</a:t>
            </a:r>
          </a:p>
        </p:txBody>
      </p:sp>
      <p:sp>
        <p:nvSpPr>
          <p:cNvPr id="1055757" name="Text Box 13"/>
          <p:cNvSpPr txBox="1">
            <a:spLocks noChangeArrowheads="1"/>
          </p:cNvSpPr>
          <p:nvPr/>
        </p:nvSpPr>
        <p:spPr bwMode="auto">
          <a:xfrm>
            <a:off x="1076325" y="4311650"/>
            <a:ext cx="1266825"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Transmitter</a:t>
            </a:r>
          </a:p>
        </p:txBody>
      </p:sp>
      <p:sp>
        <p:nvSpPr>
          <p:cNvPr id="1055758" name="Text Box 14"/>
          <p:cNvSpPr txBox="1">
            <a:spLocks noChangeArrowheads="1"/>
          </p:cNvSpPr>
          <p:nvPr/>
        </p:nvSpPr>
        <p:spPr bwMode="auto">
          <a:xfrm>
            <a:off x="6376988" y="4389438"/>
            <a:ext cx="1036637"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Receiver</a:t>
            </a:r>
          </a:p>
        </p:txBody>
      </p:sp>
      <p:sp>
        <p:nvSpPr>
          <p:cNvPr id="1055759" name="Text Box 15"/>
          <p:cNvSpPr txBox="1">
            <a:spLocks noChangeArrowheads="1"/>
          </p:cNvSpPr>
          <p:nvPr/>
        </p:nvSpPr>
        <p:spPr bwMode="auto">
          <a:xfrm>
            <a:off x="3881438" y="4503738"/>
            <a:ext cx="1266825"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T/R Switch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55747">
                                            <p:txEl>
                                              <p:pRg st="0" end="0"/>
                                            </p:txEl>
                                          </p:spTgt>
                                        </p:tgtEl>
                                        <p:attrNameLst>
                                          <p:attrName>style.visibility</p:attrName>
                                        </p:attrNameLst>
                                      </p:cBhvr>
                                      <p:to>
                                        <p:strVal val="visible"/>
                                      </p:to>
                                    </p:set>
                                    <p:animEffect transition="in" filter="wipe(up)">
                                      <p:cBhvr>
                                        <p:cTn id="7" dur="500"/>
                                        <p:tgtEl>
                                          <p:spTgt spid="1055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1055748"/>
                                        </p:tgtEl>
                                        <p:attrNameLst>
                                          <p:attrName>style.visibility</p:attrName>
                                        </p:attrNameLst>
                                      </p:cBhvr>
                                      <p:to>
                                        <p:strVal val="visible"/>
                                      </p:to>
                                    </p:set>
                                    <p:animScale>
                                      <p:cBhvr>
                                        <p:cTn id="12" dur="1000" decel="50000" fill="hold">
                                          <p:stCondLst>
                                            <p:cond delay="0"/>
                                          </p:stCondLst>
                                        </p:cTn>
                                        <p:tgtEl>
                                          <p:spTgt spid="10557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55748"/>
                                        </p:tgtEl>
                                        <p:attrNameLst>
                                          <p:attrName>ppt_x</p:attrName>
                                          <p:attrName>ppt_y</p:attrName>
                                        </p:attrNameLst>
                                      </p:cBhvr>
                                    </p:animMotion>
                                    <p:animEffect transition="in" filter="fade">
                                      <p:cBhvr>
                                        <p:cTn id="14" dur="1000"/>
                                        <p:tgtEl>
                                          <p:spTgt spid="1055748"/>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055756"/>
                                        </p:tgtEl>
                                        <p:attrNameLst>
                                          <p:attrName>style.visibility</p:attrName>
                                        </p:attrNameLst>
                                      </p:cBhvr>
                                      <p:to>
                                        <p:strVal val="visible"/>
                                      </p:to>
                                    </p:set>
                                    <p:animScale>
                                      <p:cBhvr>
                                        <p:cTn id="17" dur="1000" decel="50000" fill="hold">
                                          <p:stCondLst>
                                            <p:cond delay="0"/>
                                          </p:stCondLst>
                                        </p:cTn>
                                        <p:tgtEl>
                                          <p:spTgt spid="10557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55756"/>
                                        </p:tgtEl>
                                        <p:attrNameLst>
                                          <p:attrName>ppt_x</p:attrName>
                                          <p:attrName>ppt_y</p:attrName>
                                        </p:attrNameLst>
                                      </p:cBhvr>
                                    </p:animMotion>
                                    <p:animEffect transition="in" filter="fade">
                                      <p:cBhvr>
                                        <p:cTn id="19" dur="1000"/>
                                        <p:tgtEl>
                                          <p:spTgt spid="1055756"/>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055751"/>
                                        </p:tgtEl>
                                        <p:attrNameLst>
                                          <p:attrName>style.visibility</p:attrName>
                                        </p:attrNameLst>
                                      </p:cBhvr>
                                      <p:to>
                                        <p:strVal val="visible"/>
                                      </p:to>
                                    </p:set>
                                    <p:animScale>
                                      <p:cBhvr>
                                        <p:cTn id="22" dur="1000" decel="50000" fill="hold">
                                          <p:stCondLst>
                                            <p:cond delay="0"/>
                                          </p:stCondLst>
                                        </p:cTn>
                                        <p:tgtEl>
                                          <p:spTgt spid="10557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055751"/>
                                        </p:tgtEl>
                                        <p:attrNameLst>
                                          <p:attrName>ppt_x</p:attrName>
                                          <p:attrName>ppt_y</p:attrName>
                                        </p:attrNameLst>
                                      </p:cBhvr>
                                    </p:animMotion>
                                    <p:animEffect transition="in" filter="fade">
                                      <p:cBhvr>
                                        <p:cTn id="24" dur="1000"/>
                                        <p:tgtEl>
                                          <p:spTgt spid="1055751"/>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1055749"/>
                                        </p:tgtEl>
                                        <p:attrNameLst>
                                          <p:attrName>style.visibility</p:attrName>
                                        </p:attrNameLst>
                                      </p:cBhvr>
                                      <p:to>
                                        <p:strVal val="visible"/>
                                      </p:to>
                                    </p:set>
                                    <p:animScale>
                                      <p:cBhvr>
                                        <p:cTn id="27" dur="1000" decel="50000" fill="hold">
                                          <p:stCondLst>
                                            <p:cond delay="0"/>
                                          </p:stCondLst>
                                        </p:cTn>
                                        <p:tgtEl>
                                          <p:spTgt spid="10557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055749"/>
                                        </p:tgtEl>
                                        <p:attrNameLst>
                                          <p:attrName>ppt_x</p:attrName>
                                          <p:attrName>ppt_y</p:attrName>
                                        </p:attrNameLst>
                                      </p:cBhvr>
                                    </p:animMotion>
                                    <p:animEffect transition="in" filter="fade">
                                      <p:cBhvr>
                                        <p:cTn id="29" dur="1000"/>
                                        <p:tgtEl>
                                          <p:spTgt spid="1055749"/>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1055752"/>
                                        </p:tgtEl>
                                        <p:attrNameLst>
                                          <p:attrName>style.visibility</p:attrName>
                                        </p:attrNameLst>
                                      </p:cBhvr>
                                      <p:to>
                                        <p:strVal val="visible"/>
                                      </p:to>
                                    </p:set>
                                    <p:animScale>
                                      <p:cBhvr>
                                        <p:cTn id="32" dur="1000" decel="50000" fill="hold">
                                          <p:stCondLst>
                                            <p:cond delay="0"/>
                                          </p:stCondLst>
                                        </p:cTn>
                                        <p:tgtEl>
                                          <p:spTgt spid="10557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55752"/>
                                        </p:tgtEl>
                                        <p:attrNameLst>
                                          <p:attrName>ppt_x</p:attrName>
                                          <p:attrName>ppt_y</p:attrName>
                                        </p:attrNameLst>
                                      </p:cBhvr>
                                    </p:animMotion>
                                    <p:animEffect transition="in" filter="fade">
                                      <p:cBhvr>
                                        <p:cTn id="34" dur="1000"/>
                                        <p:tgtEl>
                                          <p:spTgt spid="1055752"/>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1055750"/>
                                        </p:tgtEl>
                                        <p:attrNameLst>
                                          <p:attrName>style.visibility</p:attrName>
                                        </p:attrNameLst>
                                      </p:cBhvr>
                                      <p:to>
                                        <p:strVal val="visible"/>
                                      </p:to>
                                    </p:set>
                                    <p:animScale>
                                      <p:cBhvr>
                                        <p:cTn id="37" dur="1000" decel="50000" fill="hold">
                                          <p:stCondLst>
                                            <p:cond delay="0"/>
                                          </p:stCondLst>
                                        </p:cTn>
                                        <p:tgtEl>
                                          <p:spTgt spid="10557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055750"/>
                                        </p:tgtEl>
                                        <p:attrNameLst>
                                          <p:attrName>ppt_x</p:attrName>
                                          <p:attrName>ppt_y</p:attrName>
                                        </p:attrNameLst>
                                      </p:cBhvr>
                                    </p:animMotion>
                                    <p:animEffect transition="in" filter="fade">
                                      <p:cBhvr>
                                        <p:cTn id="39" dur="1000"/>
                                        <p:tgtEl>
                                          <p:spTgt spid="1055750"/>
                                        </p:tgtEl>
                                      </p:cBhvr>
                                    </p:animEffect>
                                  </p:childTnLst>
                                </p:cTn>
                              </p:par>
                              <p:par>
                                <p:cTn id="40" presetID="52" presetClass="entr" presetSubtype="0" fill="hold" grpId="0" nodeType="withEffect">
                                  <p:stCondLst>
                                    <p:cond delay="0"/>
                                  </p:stCondLst>
                                  <p:childTnLst>
                                    <p:set>
                                      <p:cBhvr>
                                        <p:cTn id="41" dur="1" fill="hold">
                                          <p:stCondLst>
                                            <p:cond delay="0"/>
                                          </p:stCondLst>
                                        </p:cTn>
                                        <p:tgtEl>
                                          <p:spTgt spid="1055753"/>
                                        </p:tgtEl>
                                        <p:attrNameLst>
                                          <p:attrName>style.visibility</p:attrName>
                                        </p:attrNameLst>
                                      </p:cBhvr>
                                      <p:to>
                                        <p:strVal val="visible"/>
                                      </p:to>
                                    </p:set>
                                    <p:animScale>
                                      <p:cBhvr>
                                        <p:cTn id="42" dur="1000" decel="50000" fill="hold">
                                          <p:stCondLst>
                                            <p:cond delay="0"/>
                                          </p:stCondLst>
                                        </p:cTn>
                                        <p:tgtEl>
                                          <p:spTgt spid="10557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055753"/>
                                        </p:tgtEl>
                                        <p:attrNameLst>
                                          <p:attrName>ppt_x</p:attrName>
                                          <p:attrName>ppt_y</p:attrName>
                                        </p:attrNameLst>
                                      </p:cBhvr>
                                    </p:animMotion>
                                    <p:animEffect transition="in" filter="fade">
                                      <p:cBhvr>
                                        <p:cTn id="44" dur="1000"/>
                                        <p:tgtEl>
                                          <p:spTgt spid="1055753"/>
                                        </p:tgtEl>
                                      </p:cBhvr>
                                    </p:animEffect>
                                  </p:childTnLst>
                                </p:cTn>
                              </p:par>
                              <p:par>
                                <p:cTn id="45" presetID="52" presetClass="entr" presetSubtype="0" fill="hold" grpId="0" nodeType="withEffect">
                                  <p:stCondLst>
                                    <p:cond delay="0"/>
                                  </p:stCondLst>
                                  <p:childTnLst>
                                    <p:set>
                                      <p:cBhvr>
                                        <p:cTn id="46" dur="1" fill="hold">
                                          <p:stCondLst>
                                            <p:cond delay="0"/>
                                          </p:stCondLst>
                                        </p:cTn>
                                        <p:tgtEl>
                                          <p:spTgt spid="1055754"/>
                                        </p:tgtEl>
                                        <p:attrNameLst>
                                          <p:attrName>style.visibility</p:attrName>
                                        </p:attrNameLst>
                                      </p:cBhvr>
                                      <p:to>
                                        <p:strVal val="visible"/>
                                      </p:to>
                                    </p:set>
                                    <p:animScale>
                                      <p:cBhvr>
                                        <p:cTn id="47" dur="1000" decel="50000" fill="hold">
                                          <p:stCondLst>
                                            <p:cond delay="0"/>
                                          </p:stCondLst>
                                        </p:cTn>
                                        <p:tgtEl>
                                          <p:spTgt spid="10557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1055754"/>
                                        </p:tgtEl>
                                        <p:attrNameLst>
                                          <p:attrName>ppt_x</p:attrName>
                                          <p:attrName>ppt_y</p:attrName>
                                        </p:attrNameLst>
                                      </p:cBhvr>
                                    </p:animMotion>
                                    <p:animEffect transition="in" filter="fade">
                                      <p:cBhvr>
                                        <p:cTn id="49" dur="1000"/>
                                        <p:tgtEl>
                                          <p:spTgt spid="1055754"/>
                                        </p:tgtEl>
                                      </p:cBhvr>
                                    </p:animEffect>
                                  </p:childTnLst>
                                </p:cTn>
                              </p:par>
                              <p:par>
                                <p:cTn id="50" presetID="52" presetClass="entr" presetSubtype="0" fill="hold" grpId="0" nodeType="withEffect">
                                  <p:stCondLst>
                                    <p:cond delay="0"/>
                                  </p:stCondLst>
                                  <p:childTnLst>
                                    <p:set>
                                      <p:cBhvr>
                                        <p:cTn id="51" dur="1" fill="hold">
                                          <p:stCondLst>
                                            <p:cond delay="0"/>
                                          </p:stCondLst>
                                        </p:cTn>
                                        <p:tgtEl>
                                          <p:spTgt spid="1055755"/>
                                        </p:tgtEl>
                                        <p:attrNameLst>
                                          <p:attrName>style.visibility</p:attrName>
                                        </p:attrNameLst>
                                      </p:cBhvr>
                                      <p:to>
                                        <p:strVal val="visible"/>
                                      </p:to>
                                    </p:set>
                                    <p:animScale>
                                      <p:cBhvr>
                                        <p:cTn id="52" dur="1000" decel="50000" fill="hold">
                                          <p:stCondLst>
                                            <p:cond delay="0"/>
                                          </p:stCondLst>
                                        </p:cTn>
                                        <p:tgtEl>
                                          <p:spTgt spid="105575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055755"/>
                                        </p:tgtEl>
                                        <p:attrNameLst>
                                          <p:attrName>ppt_x</p:attrName>
                                          <p:attrName>ppt_y</p:attrName>
                                        </p:attrNameLst>
                                      </p:cBhvr>
                                    </p:animMotion>
                                    <p:animEffect transition="in" filter="fade">
                                      <p:cBhvr>
                                        <p:cTn id="54" dur="1000"/>
                                        <p:tgtEl>
                                          <p:spTgt spid="105575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055757"/>
                                        </p:tgtEl>
                                        <p:attrNameLst>
                                          <p:attrName>style.visibility</p:attrName>
                                        </p:attrNameLst>
                                      </p:cBhvr>
                                      <p:to>
                                        <p:strVal val="visible"/>
                                      </p:to>
                                    </p:set>
                                    <p:anim calcmode="lin" valueType="num">
                                      <p:cBhvr additive="base">
                                        <p:cTn id="59" dur="500" fill="hold"/>
                                        <p:tgtEl>
                                          <p:spTgt spid="1055757"/>
                                        </p:tgtEl>
                                        <p:attrNameLst>
                                          <p:attrName>ppt_x</p:attrName>
                                        </p:attrNameLst>
                                      </p:cBhvr>
                                      <p:tavLst>
                                        <p:tav tm="0">
                                          <p:val>
                                            <p:strVal val="0-#ppt_w/2"/>
                                          </p:val>
                                        </p:tav>
                                        <p:tav tm="100000">
                                          <p:val>
                                            <p:strVal val="#ppt_x"/>
                                          </p:val>
                                        </p:tav>
                                      </p:tavLst>
                                    </p:anim>
                                    <p:anim calcmode="lin" valueType="num">
                                      <p:cBhvr additive="base">
                                        <p:cTn id="60" dur="500" fill="hold"/>
                                        <p:tgtEl>
                                          <p:spTgt spid="1055757"/>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055758"/>
                                        </p:tgtEl>
                                        <p:attrNameLst>
                                          <p:attrName>style.visibility</p:attrName>
                                        </p:attrNameLst>
                                      </p:cBhvr>
                                      <p:to>
                                        <p:strVal val="visible"/>
                                      </p:to>
                                    </p:set>
                                    <p:anim calcmode="lin" valueType="num">
                                      <p:cBhvr additive="base">
                                        <p:cTn id="63" dur="500" fill="hold"/>
                                        <p:tgtEl>
                                          <p:spTgt spid="1055758"/>
                                        </p:tgtEl>
                                        <p:attrNameLst>
                                          <p:attrName>ppt_x</p:attrName>
                                        </p:attrNameLst>
                                      </p:cBhvr>
                                      <p:tavLst>
                                        <p:tav tm="0">
                                          <p:val>
                                            <p:strVal val="1+#ppt_w/2"/>
                                          </p:val>
                                        </p:tav>
                                        <p:tav tm="100000">
                                          <p:val>
                                            <p:strVal val="#ppt_x"/>
                                          </p:val>
                                        </p:tav>
                                      </p:tavLst>
                                    </p:anim>
                                    <p:anim calcmode="lin" valueType="num">
                                      <p:cBhvr additive="base">
                                        <p:cTn id="64" dur="500" fill="hold"/>
                                        <p:tgtEl>
                                          <p:spTgt spid="1055758"/>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055759"/>
                                        </p:tgtEl>
                                        <p:attrNameLst>
                                          <p:attrName>style.visibility</p:attrName>
                                        </p:attrNameLst>
                                      </p:cBhvr>
                                      <p:to>
                                        <p:strVal val="visible"/>
                                      </p:to>
                                    </p:set>
                                    <p:anim calcmode="lin" valueType="num">
                                      <p:cBhvr additive="base">
                                        <p:cTn id="69" dur="500" fill="hold"/>
                                        <p:tgtEl>
                                          <p:spTgt spid="1055759"/>
                                        </p:tgtEl>
                                        <p:attrNameLst>
                                          <p:attrName>ppt_x</p:attrName>
                                        </p:attrNameLst>
                                      </p:cBhvr>
                                      <p:tavLst>
                                        <p:tav tm="0">
                                          <p:val>
                                            <p:strVal val="#ppt_x"/>
                                          </p:val>
                                        </p:tav>
                                        <p:tav tm="100000">
                                          <p:val>
                                            <p:strVal val="#ppt_x"/>
                                          </p:val>
                                        </p:tav>
                                      </p:tavLst>
                                    </p:anim>
                                    <p:anim calcmode="lin" valueType="num">
                                      <p:cBhvr additive="base">
                                        <p:cTn id="70" dur="500" fill="hold"/>
                                        <p:tgtEl>
                                          <p:spTgt spid="10557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48" grpId="0" animBg="1"/>
      <p:bldP spid="1055749" grpId="0" animBg="1"/>
      <p:bldP spid="1055750" grpId="0" animBg="1"/>
      <p:bldP spid="1055751" grpId="0" animBg="1"/>
      <p:bldP spid="1055752" grpId="0" animBg="1"/>
      <p:bldP spid="1055753" grpId="0" animBg="1"/>
      <p:bldP spid="1055754" grpId="0" animBg="1"/>
      <p:bldP spid="1055755" grpId="0" animBg="1"/>
      <p:bldP spid="1055756" grpId="0"/>
      <p:bldP spid="1055757" grpId="0"/>
      <p:bldP spid="1055758" grpId="0"/>
      <p:bldP spid="1055759" grpId="0"/>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Number Placeholder 3"/>
          <p:cNvSpPr>
            <a:spLocks noGrp="1"/>
          </p:cNvSpPr>
          <p:nvPr>
            <p:ph type="sldNum" sz="quarter" idx="12"/>
          </p:nvPr>
        </p:nvSpPr>
        <p:spPr>
          <a:noFill/>
          <a:ln>
            <a:miter lim="800000"/>
            <a:headEnd/>
            <a:tailEnd/>
          </a:ln>
        </p:spPr>
        <p:txBody>
          <a:bodyPr/>
          <a:lstStyle/>
          <a:p>
            <a:fld id="{99D9C9F2-D096-41DE-8C00-6813B02FA70E}" type="slidenum">
              <a:rPr lang="en-US"/>
              <a:pPr/>
              <a:t>403</a:t>
            </a:fld>
            <a:endParaRPr lang="en-US"/>
          </a:p>
        </p:txBody>
      </p:sp>
      <p:sp>
        <p:nvSpPr>
          <p:cNvPr id="41472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F6AAE323-6A34-4172-96A7-4361B4510B72}" type="slidenum">
              <a:rPr lang="en-US" sz="1400">
                <a:latin typeface="Times New Roman" pitchFamily="18" charset="0"/>
              </a:rPr>
              <a:pPr algn="r"/>
              <a:t>403</a:t>
            </a:fld>
            <a:endParaRPr lang="en-US" sz="1400">
              <a:latin typeface="Times New Roman" pitchFamily="18" charset="0"/>
            </a:endParaRPr>
          </a:p>
        </p:txBody>
      </p:sp>
      <p:sp>
        <p:nvSpPr>
          <p:cNvPr id="414724" name="Rectangle 2"/>
          <p:cNvSpPr>
            <a:spLocks noGrp="1" noChangeArrowheads="1"/>
          </p:cNvSpPr>
          <p:nvPr>
            <p:ph type="title" idx="4294967295"/>
          </p:nvPr>
        </p:nvSpPr>
        <p:spPr>
          <a:xfrm>
            <a:off x="231775" y="395288"/>
            <a:ext cx="8912225" cy="614362"/>
          </a:xfrm>
        </p:spPr>
        <p:txBody>
          <a:bodyPr/>
          <a:lstStyle/>
          <a:p>
            <a:pPr eaLnBrk="1" hangingPunct="1"/>
            <a:r>
              <a:rPr lang="en-US" sz="2600" b="1" smtClean="0">
                <a:latin typeface="Rockwell" pitchFamily="18" charset="0"/>
              </a:rPr>
              <a:t>T7A: </a:t>
            </a:r>
            <a:r>
              <a:rPr lang="en-US" sz="1800" b="1" smtClean="0">
                <a:solidFill>
                  <a:srgbClr val="0099FF"/>
                </a:solidFill>
              </a:rPr>
              <a:t>	</a:t>
            </a:r>
            <a:r>
              <a:rPr lang="en-US" sz="1800" b="1" smtClean="0"/>
              <a:t>Station radios; receivers, transmitters, transceivers.</a:t>
            </a:r>
            <a:r>
              <a:rPr lang="en-US" sz="1800" b="1" smtClean="0">
                <a:solidFill>
                  <a:srgbClr val="0099FF"/>
                </a:solidFill>
              </a:rPr>
              <a:t> 	</a:t>
            </a:r>
          </a:p>
        </p:txBody>
      </p:sp>
      <p:sp>
        <p:nvSpPr>
          <p:cNvPr id="927747" name="Rectangle 3"/>
          <p:cNvSpPr>
            <a:spLocks noGrp="1" noChangeArrowheads="1"/>
          </p:cNvSpPr>
          <p:nvPr>
            <p:ph type="body" idx="4294967295"/>
          </p:nvPr>
        </p:nvSpPr>
        <p:spPr>
          <a:xfrm>
            <a:off x="0" y="1470025"/>
            <a:ext cx="9144000" cy="4962525"/>
          </a:xfrm>
        </p:spPr>
        <p:txBody>
          <a:bodyPr/>
          <a:lstStyle/>
          <a:p>
            <a:pPr lvl="1" eaLnBrk="1" hangingPunct="1"/>
            <a:r>
              <a:rPr lang="en-US" sz="1200" smtClean="0">
                <a:latin typeface="Rockwell" pitchFamily="18" charset="0"/>
              </a:rPr>
              <a:t>T7A8</a:t>
            </a:r>
            <a:r>
              <a:rPr lang="en-US" sz="2000" smtClean="0">
                <a:latin typeface="Rockwell" pitchFamily="18" charset="0"/>
              </a:rPr>
              <a:t>  A circuit that combines a speech signal and an RF carrier is a modulator.</a:t>
            </a:r>
          </a:p>
          <a:p>
            <a:pPr lvl="1" eaLnBrk="1" hangingPunct="1"/>
            <a:r>
              <a:rPr lang="en-US" sz="1200" smtClean="0">
                <a:latin typeface="Rockwell" pitchFamily="18" charset="0"/>
              </a:rPr>
              <a:t>T7A9</a:t>
            </a:r>
            <a:r>
              <a:rPr lang="en-US" sz="2000" smtClean="0">
                <a:latin typeface="Rockwell" pitchFamily="18" charset="0"/>
              </a:rPr>
              <a:t>  A multi-mode VHF transceiver is most useful for VHF weak-signal communication.</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pic>
        <p:nvPicPr>
          <p:cNvPr id="927748" name="Picture 4"/>
          <p:cNvPicPr>
            <a:picLocks noChangeAspect="1" noChangeArrowheads="1"/>
          </p:cNvPicPr>
          <p:nvPr/>
        </p:nvPicPr>
        <p:blipFill>
          <a:blip r:embed="rId2" cstate="print"/>
          <a:srcRect/>
          <a:stretch>
            <a:fillRect/>
          </a:stretch>
        </p:blipFill>
        <p:spPr bwMode="auto">
          <a:xfrm>
            <a:off x="5148263" y="3236913"/>
            <a:ext cx="3533775" cy="1854200"/>
          </a:xfrm>
          <a:prstGeom prst="rect">
            <a:avLst/>
          </a:prstGeom>
          <a:noFill/>
          <a:ln w="9525">
            <a:noFill/>
            <a:round/>
            <a:headEnd/>
            <a:tailEnd/>
          </a:ln>
        </p:spPr>
      </p:pic>
      <p:sp>
        <p:nvSpPr>
          <p:cNvPr id="927749" name="Text Box 5"/>
          <p:cNvSpPr txBox="1">
            <a:spLocks noChangeArrowheads="1"/>
          </p:cNvSpPr>
          <p:nvPr/>
        </p:nvSpPr>
        <p:spPr bwMode="auto">
          <a:xfrm>
            <a:off x="6261100" y="5502275"/>
            <a:ext cx="1843088" cy="825500"/>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Multi-mode VHF/UHF transceiver</a:t>
            </a:r>
          </a:p>
        </p:txBody>
      </p:sp>
      <p:pic>
        <p:nvPicPr>
          <p:cNvPr id="927750" name="Picture 6" descr="Q p112"/>
          <p:cNvPicPr>
            <a:picLocks noChangeAspect="1" noChangeArrowheads="1"/>
          </p:cNvPicPr>
          <p:nvPr/>
        </p:nvPicPr>
        <p:blipFill>
          <a:blip r:embed="rId3" cstate="print"/>
          <a:srcRect/>
          <a:stretch>
            <a:fillRect/>
          </a:stretch>
        </p:blipFill>
        <p:spPr bwMode="auto">
          <a:xfrm>
            <a:off x="1000125" y="3160713"/>
            <a:ext cx="3532188" cy="3236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7747">
                                            <p:txEl>
                                              <p:pRg st="0" end="0"/>
                                            </p:txEl>
                                          </p:spTgt>
                                        </p:tgtEl>
                                        <p:attrNameLst>
                                          <p:attrName>style.visibility</p:attrName>
                                        </p:attrNameLst>
                                      </p:cBhvr>
                                      <p:to>
                                        <p:strVal val="visible"/>
                                      </p:to>
                                    </p:set>
                                    <p:animEffect transition="in" filter="wipe(up)">
                                      <p:cBhvr>
                                        <p:cTn id="7" dur="500"/>
                                        <p:tgtEl>
                                          <p:spTgt spid="927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27747">
                                            <p:txEl>
                                              <p:pRg st="1" end="1"/>
                                            </p:txEl>
                                          </p:spTgt>
                                        </p:tgtEl>
                                        <p:attrNameLst>
                                          <p:attrName>style.visibility</p:attrName>
                                        </p:attrNameLst>
                                      </p:cBhvr>
                                      <p:to>
                                        <p:strVal val="visible"/>
                                      </p:to>
                                    </p:set>
                                    <p:animEffect transition="in" filter="wipe(left)">
                                      <p:cBhvr>
                                        <p:cTn id="12" dur="500"/>
                                        <p:tgtEl>
                                          <p:spTgt spid="927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927750"/>
                                        </p:tgtEl>
                                        <p:attrNameLst>
                                          <p:attrName>style.visibility</p:attrName>
                                        </p:attrNameLst>
                                      </p:cBhvr>
                                      <p:to>
                                        <p:strVal val="visible"/>
                                      </p:to>
                                    </p:set>
                                    <p:anim calcmode="lin" valueType="num">
                                      <p:cBhvr additive="base">
                                        <p:cTn id="17" dur="500" fill="hold"/>
                                        <p:tgtEl>
                                          <p:spTgt spid="927750"/>
                                        </p:tgtEl>
                                        <p:attrNameLst>
                                          <p:attrName>ppt_x</p:attrName>
                                        </p:attrNameLst>
                                      </p:cBhvr>
                                      <p:tavLst>
                                        <p:tav tm="0">
                                          <p:val>
                                            <p:strVal val="#ppt_x"/>
                                          </p:val>
                                        </p:tav>
                                        <p:tav tm="100000">
                                          <p:val>
                                            <p:strVal val="#ppt_x"/>
                                          </p:val>
                                        </p:tav>
                                      </p:tavLst>
                                    </p:anim>
                                    <p:anim calcmode="lin" valueType="num">
                                      <p:cBhvr additive="base">
                                        <p:cTn id="18" dur="500" fill="hold"/>
                                        <p:tgtEl>
                                          <p:spTgt spid="9277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27748"/>
                                        </p:tgtEl>
                                        <p:attrNameLst>
                                          <p:attrName>style.visibility</p:attrName>
                                        </p:attrNameLst>
                                      </p:cBhvr>
                                      <p:to>
                                        <p:strVal val="visible"/>
                                      </p:to>
                                    </p:set>
                                    <p:anim calcmode="lin" valueType="num">
                                      <p:cBhvr additive="base">
                                        <p:cTn id="21" dur="500" fill="hold"/>
                                        <p:tgtEl>
                                          <p:spTgt spid="927748"/>
                                        </p:tgtEl>
                                        <p:attrNameLst>
                                          <p:attrName>ppt_x</p:attrName>
                                        </p:attrNameLst>
                                      </p:cBhvr>
                                      <p:tavLst>
                                        <p:tav tm="0">
                                          <p:val>
                                            <p:strVal val="#ppt_x"/>
                                          </p:val>
                                        </p:tav>
                                        <p:tav tm="100000">
                                          <p:val>
                                            <p:strVal val="#ppt_x"/>
                                          </p:val>
                                        </p:tav>
                                      </p:tavLst>
                                    </p:anim>
                                    <p:anim calcmode="lin" valueType="num">
                                      <p:cBhvr additive="base">
                                        <p:cTn id="22" dur="500" fill="hold"/>
                                        <p:tgtEl>
                                          <p:spTgt spid="92774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27749"/>
                                        </p:tgtEl>
                                        <p:attrNameLst>
                                          <p:attrName>style.visibility</p:attrName>
                                        </p:attrNameLst>
                                      </p:cBhvr>
                                      <p:to>
                                        <p:strVal val="visible"/>
                                      </p:to>
                                    </p:set>
                                    <p:anim calcmode="lin" valueType="num">
                                      <p:cBhvr additive="base">
                                        <p:cTn id="25" dur="500" fill="hold"/>
                                        <p:tgtEl>
                                          <p:spTgt spid="927749"/>
                                        </p:tgtEl>
                                        <p:attrNameLst>
                                          <p:attrName>ppt_x</p:attrName>
                                        </p:attrNameLst>
                                      </p:cBhvr>
                                      <p:tavLst>
                                        <p:tav tm="0">
                                          <p:val>
                                            <p:strVal val="#ppt_x"/>
                                          </p:val>
                                        </p:tav>
                                        <p:tav tm="100000">
                                          <p:val>
                                            <p:strVal val="#ppt_x"/>
                                          </p:val>
                                        </p:tav>
                                      </p:tavLst>
                                    </p:anim>
                                    <p:anim calcmode="lin" valueType="num">
                                      <p:cBhvr additive="base">
                                        <p:cTn id="26" dur="500" fill="hold"/>
                                        <p:tgtEl>
                                          <p:spTgt spid="927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49" grpId="0"/>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Number Placeholder 5"/>
          <p:cNvSpPr>
            <a:spLocks noGrp="1"/>
          </p:cNvSpPr>
          <p:nvPr>
            <p:ph type="sldNum" sz="quarter" idx="12"/>
          </p:nvPr>
        </p:nvSpPr>
        <p:spPr>
          <a:noFill/>
          <a:ln>
            <a:miter lim="800000"/>
            <a:headEnd/>
            <a:tailEnd/>
          </a:ln>
        </p:spPr>
        <p:txBody>
          <a:bodyPr/>
          <a:lstStyle/>
          <a:p>
            <a:fld id="{11696E6B-D344-443F-8344-277E7B200FA7}" type="slidenum">
              <a:rPr lang="en-US"/>
              <a:pPr/>
              <a:t>404</a:t>
            </a:fld>
            <a:endParaRPr lang="en-US"/>
          </a:p>
        </p:txBody>
      </p:sp>
      <p:sp>
        <p:nvSpPr>
          <p:cNvPr id="415747" name="Rectangle 2"/>
          <p:cNvSpPr>
            <a:spLocks noGrp="1" noChangeArrowheads="1"/>
          </p:cNvSpPr>
          <p:nvPr>
            <p:ph type="title"/>
          </p:nvPr>
        </p:nvSpPr>
        <p:spPr>
          <a:xfrm>
            <a:off x="231775" y="471488"/>
            <a:ext cx="8912225" cy="614362"/>
          </a:xfrm>
        </p:spPr>
        <p:txBody>
          <a:bodyPr/>
          <a:lstStyle/>
          <a:p>
            <a:pPr eaLnBrk="1" hangingPunct="1"/>
            <a:r>
              <a:rPr lang="en-US" sz="2200" b="1" smtClean="0">
                <a:latin typeface="Rockwell" pitchFamily="18" charset="0"/>
              </a:rPr>
              <a:t>T7A: </a:t>
            </a:r>
            <a:r>
              <a:rPr lang="en-US" sz="1600" b="1" smtClean="0">
                <a:solidFill>
                  <a:srgbClr val="0099FF"/>
                </a:solidFill>
              </a:rPr>
              <a:t>	</a:t>
            </a:r>
            <a:r>
              <a:rPr lang="en-US" sz="1600" b="1" smtClean="0"/>
              <a:t>Station radios; receivers, transmitters, transceivers.</a:t>
            </a:r>
            <a:r>
              <a:rPr lang="en-US" sz="1600" b="1" smtClean="0">
                <a:solidFill>
                  <a:srgbClr val="0099FF"/>
                </a:solidFill>
              </a:rPr>
              <a:t> 	</a:t>
            </a:r>
          </a:p>
        </p:txBody>
      </p:sp>
      <p:sp>
        <p:nvSpPr>
          <p:cNvPr id="1572867" name="Rectangle 3"/>
          <p:cNvSpPr>
            <a:spLocks noGrp="1" noChangeArrowheads="1"/>
          </p:cNvSpPr>
          <p:nvPr>
            <p:ph type="body" idx="1"/>
          </p:nvPr>
        </p:nvSpPr>
        <p:spPr/>
        <p:txBody>
          <a:bodyPr/>
          <a:lstStyle/>
          <a:p>
            <a:pPr lvl="1" eaLnBrk="1" hangingPunct="1"/>
            <a:r>
              <a:rPr lang="en-US" sz="1200" smtClean="0">
                <a:latin typeface="Rockwell" pitchFamily="18" charset="0"/>
              </a:rPr>
              <a:t>T7A10</a:t>
            </a:r>
            <a:r>
              <a:rPr lang="en-US" sz="2000" smtClean="0">
                <a:latin typeface="Rockwell" pitchFamily="18" charset="0"/>
              </a:rPr>
              <a:t>  An RF power amplifier increases the low-power output from a handheld transceiver.</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r>
              <a:rPr lang="en-US" sz="1200" smtClean="0">
                <a:latin typeface="Rockwell" pitchFamily="18" charset="0"/>
              </a:rPr>
              <a:t>T7A11</a:t>
            </a:r>
            <a:r>
              <a:rPr lang="en-US" sz="2000" smtClean="0">
                <a:latin typeface="Rockwell" pitchFamily="18" charset="0"/>
              </a:rPr>
              <a:t>  A discriminator demodulates FM signals.</a:t>
            </a:r>
          </a:p>
          <a:p>
            <a:pPr lvl="3" eaLnBrk="1" hangingPunct="1"/>
            <a:r>
              <a:rPr lang="en-US" sz="1600" smtClean="0">
                <a:solidFill>
                  <a:srgbClr val="FF0000"/>
                </a:solidFill>
                <a:latin typeface="Rockwell" pitchFamily="18" charset="0"/>
              </a:rPr>
              <a:t>Also a detector or demodulator</a:t>
            </a:r>
          </a:p>
          <a:p>
            <a:pPr lvl="3" eaLnBrk="1" hangingPunct="1"/>
            <a:r>
              <a:rPr lang="en-US" sz="1600" smtClean="0">
                <a:solidFill>
                  <a:srgbClr val="FF0000"/>
                </a:solidFill>
                <a:latin typeface="Rockwell" pitchFamily="18" charset="0"/>
              </a:rPr>
              <a:t>Recovers information  </a:t>
            </a:r>
            <a:endParaRPr lang="en-US" sz="400" smtClean="0">
              <a:solidFill>
                <a:srgbClr val="FF0000"/>
              </a:solidFill>
              <a:latin typeface="Rockwell" pitchFamily="18" charset="0"/>
            </a:endParaRPr>
          </a:p>
          <a:p>
            <a:pPr lvl="3" eaLnBrk="1" hangingPunct="1"/>
            <a:endParaRPr lang="en-US" sz="1600" smtClean="0">
              <a:solidFill>
                <a:srgbClr val="FF0000"/>
              </a:solidFill>
              <a:latin typeface="Rockwell" pitchFamily="18" charset="0"/>
            </a:endParaRPr>
          </a:p>
          <a:p>
            <a:pPr lvl="1" eaLnBrk="1" hangingPunct="1"/>
            <a:r>
              <a:rPr lang="en-US" sz="1200" smtClean="0">
                <a:latin typeface="Rockwell" pitchFamily="18" charset="0"/>
              </a:rPr>
              <a:t>T7A12</a:t>
            </a:r>
            <a:r>
              <a:rPr lang="en-US" sz="2000" smtClean="0">
                <a:latin typeface="Rockwell" pitchFamily="18" charset="0"/>
              </a:rPr>
              <a:t> Selectivity is the term that describes the ability of a receiver to discriminate between multiple signals.</a:t>
            </a:r>
          </a:p>
          <a:p>
            <a:pPr lvl="1" eaLnBrk="1" hangingPunct="1"/>
            <a:r>
              <a:rPr lang="en-US" sz="1200" smtClean="0">
                <a:latin typeface="Rockwell" pitchFamily="18" charset="0"/>
              </a:rPr>
              <a:t>T7A13 </a:t>
            </a:r>
            <a:r>
              <a:rPr lang="en-US" sz="2000" smtClean="0">
                <a:latin typeface="Rockwell" pitchFamily="18" charset="0"/>
              </a:rPr>
              <a:t>An RF preamplifier is installed between the antenna and receiver.</a:t>
            </a:r>
          </a:p>
        </p:txBody>
      </p:sp>
      <p:pic>
        <p:nvPicPr>
          <p:cNvPr id="242697" name="Picture 9" descr="50b">
            <a:hlinkClick r:id="rId2"/>
          </p:cNvPr>
          <p:cNvPicPr>
            <a:picLocks noChangeAspect="1" noChangeArrowheads="1"/>
          </p:cNvPicPr>
          <p:nvPr/>
        </p:nvPicPr>
        <p:blipFill>
          <a:blip r:embed="rId3" cstate="print"/>
          <a:srcRect l="2803" t="7649" r="3738" b="6847"/>
          <a:stretch>
            <a:fillRect/>
          </a:stretch>
        </p:blipFill>
        <p:spPr bwMode="auto">
          <a:xfrm>
            <a:off x="4341813" y="2200275"/>
            <a:ext cx="2533650" cy="1292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72867">
                                            <p:txEl>
                                              <p:pRg st="0" end="0"/>
                                            </p:txEl>
                                          </p:spTgt>
                                        </p:tgtEl>
                                        <p:attrNameLst>
                                          <p:attrName>style.visibility</p:attrName>
                                        </p:attrNameLst>
                                      </p:cBhvr>
                                      <p:to>
                                        <p:strVal val="visible"/>
                                      </p:to>
                                    </p:set>
                                    <p:animEffect transition="in" filter="wipe(up)">
                                      <p:cBhvr>
                                        <p:cTn id="7" dur="500"/>
                                        <p:tgtEl>
                                          <p:spTgt spid="1572867">
                                            <p:txEl>
                                              <p:pRg st="0" end="0"/>
                                            </p:txEl>
                                          </p:spTgt>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242697"/>
                                        </p:tgtEl>
                                        <p:attrNameLst>
                                          <p:attrName>style.visibility</p:attrName>
                                        </p:attrNameLst>
                                      </p:cBhvr>
                                      <p:to>
                                        <p:strVal val="visible"/>
                                      </p:to>
                                    </p:set>
                                    <p:animEffect transition="in" filter="wipe(right)">
                                      <p:cBhvr>
                                        <p:cTn id="11" dur="500"/>
                                        <p:tgtEl>
                                          <p:spTgt spid="24269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572867">
                                            <p:txEl>
                                              <p:pRg st="5" end="5"/>
                                            </p:txEl>
                                          </p:spTgt>
                                        </p:tgtEl>
                                        <p:attrNameLst>
                                          <p:attrName>style.visibility</p:attrName>
                                        </p:attrNameLst>
                                      </p:cBhvr>
                                      <p:to>
                                        <p:strVal val="visible"/>
                                      </p:to>
                                    </p:set>
                                    <p:animEffect transition="in" filter="wipe(left)">
                                      <p:cBhvr>
                                        <p:cTn id="16" dur="500"/>
                                        <p:tgtEl>
                                          <p:spTgt spid="1572867">
                                            <p:txEl>
                                              <p:pRg st="5" end="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572867">
                                            <p:txEl>
                                              <p:pRg st="6" end="6"/>
                                            </p:txEl>
                                          </p:spTgt>
                                        </p:tgtEl>
                                        <p:attrNameLst>
                                          <p:attrName>style.visibility</p:attrName>
                                        </p:attrNameLst>
                                      </p:cBhvr>
                                      <p:to>
                                        <p:strVal val="visible"/>
                                      </p:to>
                                    </p:set>
                                    <p:animEffect transition="in" filter="wipe(left)">
                                      <p:cBhvr>
                                        <p:cTn id="21" dur="500"/>
                                        <p:tgtEl>
                                          <p:spTgt spid="1572867">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572867">
                                            <p:txEl>
                                              <p:pRg st="7" end="7"/>
                                            </p:txEl>
                                          </p:spTgt>
                                        </p:tgtEl>
                                        <p:attrNameLst>
                                          <p:attrName>style.visibility</p:attrName>
                                        </p:attrNameLst>
                                      </p:cBhvr>
                                      <p:to>
                                        <p:strVal val="visible"/>
                                      </p:to>
                                    </p:set>
                                    <p:animEffect transition="in" filter="wipe(left)">
                                      <p:cBhvr>
                                        <p:cTn id="26" dur="500"/>
                                        <p:tgtEl>
                                          <p:spTgt spid="1572867">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572867">
                                            <p:txEl>
                                              <p:pRg st="9" end="9"/>
                                            </p:txEl>
                                          </p:spTgt>
                                        </p:tgtEl>
                                        <p:attrNameLst>
                                          <p:attrName>style.visibility</p:attrName>
                                        </p:attrNameLst>
                                      </p:cBhvr>
                                      <p:to>
                                        <p:strVal val="visible"/>
                                      </p:to>
                                    </p:set>
                                    <p:animEffect transition="in" filter="wipe(left)">
                                      <p:cBhvr>
                                        <p:cTn id="31" dur="500"/>
                                        <p:tgtEl>
                                          <p:spTgt spid="1572867">
                                            <p:txEl>
                                              <p:pRg st="9" end="9"/>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572867">
                                            <p:txEl>
                                              <p:pRg st="10" end="10"/>
                                            </p:txEl>
                                          </p:spTgt>
                                        </p:tgtEl>
                                        <p:attrNameLst>
                                          <p:attrName>style.visibility</p:attrName>
                                        </p:attrNameLst>
                                      </p:cBhvr>
                                      <p:to>
                                        <p:strVal val="visible"/>
                                      </p:to>
                                    </p:set>
                                    <p:animEffect transition="in" filter="wipe(down)">
                                      <p:cBhvr>
                                        <p:cTn id="36" dur="500"/>
                                        <p:tgtEl>
                                          <p:spTgt spid="15728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Number Placeholder 5"/>
          <p:cNvSpPr>
            <a:spLocks noGrp="1"/>
          </p:cNvSpPr>
          <p:nvPr>
            <p:ph type="sldNum" sz="quarter" idx="12"/>
          </p:nvPr>
        </p:nvSpPr>
        <p:spPr>
          <a:noFill/>
          <a:ln>
            <a:miter lim="800000"/>
            <a:headEnd/>
            <a:tailEnd/>
          </a:ln>
        </p:spPr>
        <p:txBody>
          <a:bodyPr/>
          <a:lstStyle/>
          <a:p>
            <a:fld id="{07F899AA-4EB8-4FB1-8EFA-70D51EDD5F62}" type="slidenum">
              <a:rPr lang="en-US"/>
              <a:pPr/>
              <a:t>405</a:t>
            </a:fld>
            <a:endParaRPr lang="en-US"/>
          </a:p>
        </p:txBody>
      </p:sp>
      <p:sp>
        <p:nvSpPr>
          <p:cNvPr id="416771" name="Rectangle 2"/>
          <p:cNvSpPr>
            <a:spLocks noGrp="1" noChangeArrowheads="1"/>
          </p:cNvSpPr>
          <p:nvPr>
            <p:ph type="title"/>
          </p:nvPr>
        </p:nvSpPr>
        <p:spPr>
          <a:xfrm>
            <a:off x="231775" y="625475"/>
            <a:ext cx="8912225" cy="614363"/>
          </a:xfrm>
        </p:spPr>
        <p:txBody>
          <a:bodyPr/>
          <a:lstStyle/>
          <a:p>
            <a:pPr eaLnBrk="1" hangingPunct="1"/>
            <a:r>
              <a:rPr lang="en-US" sz="2200" b="1" smtClean="0">
                <a:latin typeface="Rockwell" pitchFamily="18" charset="0"/>
              </a:rPr>
              <a:t>T7B: </a:t>
            </a:r>
            <a:r>
              <a:rPr lang="en-US" sz="1600" b="1" smtClean="0"/>
              <a:t>	</a:t>
            </a:r>
            <a:r>
              <a:rPr lang="en-US" sz="1600" b="1" smtClean="0">
                <a:latin typeface="Rockwell" pitchFamily="18" charset="0"/>
              </a:rPr>
              <a:t>Common transmitter and receiver problems; symptoms of overload and 	overdrive, distortion, interference, over and under modulation, RF feedback, 	off  frequency signals; fading and noise; problems with digital 	communications 	interfaces</a:t>
            </a:r>
            <a:r>
              <a:rPr lang="en-US" sz="1600" b="1" smtClean="0">
                <a:solidFill>
                  <a:srgbClr val="0099FF"/>
                </a:solidFill>
                <a:latin typeface="Rockwell" pitchFamily="18" charset="0"/>
              </a:rPr>
              <a:t> 	</a:t>
            </a:r>
          </a:p>
        </p:txBody>
      </p:sp>
      <p:sp>
        <p:nvSpPr>
          <p:cNvPr id="1573891" name="Rectangle 3"/>
          <p:cNvSpPr>
            <a:spLocks noGrp="1" noChangeArrowheads="1"/>
          </p:cNvSpPr>
          <p:nvPr>
            <p:ph type="body" idx="1"/>
          </p:nvPr>
        </p:nvSpPr>
        <p:spPr/>
        <p:txBody>
          <a:bodyPr/>
          <a:lstStyle/>
          <a:p>
            <a:pPr lvl="1" eaLnBrk="1" hangingPunct="1"/>
            <a:r>
              <a:rPr lang="en-US" sz="1200" smtClean="0">
                <a:latin typeface="Rockwell" pitchFamily="18" charset="0"/>
              </a:rPr>
              <a:t>T7B1</a:t>
            </a:r>
            <a:r>
              <a:rPr lang="en-US" sz="2000" smtClean="0">
                <a:latin typeface="Rockwell" pitchFamily="18" charset="0"/>
              </a:rPr>
              <a:t>  If you are told your FM handheld or mobile transceiver is over deviating, talk farther away from the microphone.</a:t>
            </a:r>
          </a:p>
          <a:p>
            <a:pPr lvl="1" eaLnBrk="1" hangingPunct="1"/>
            <a:r>
              <a:rPr lang="en-US" sz="1200" smtClean="0">
                <a:latin typeface="Rockwell" pitchFamily="18" charset="0"/>
              </a:rPr>
              <a:t>T7B2</a:t>
            </a:r>
            <a:r>
              <a:rPr lang="en-US" sz="2000" smtClean="0">
                <a:latin typeface="Rockwell" pitchFamily="18" charset="0"/>
              </a:rPr>
              <a:t>  In reference to a receiver, interference by very strong signals causes fundamental overload.</a:t>
            </a:r>
          </a:p>
        </p:txBody>
      </p:sp>
      <p:pic>
        <p:nvPicPr>
          <p:cNvPr id="259076" name="Picture 4"/>
          <p:cNvPicPr>
            <a:picLocks noChangeAspect="1" noChangeArrowheads="1"/>
          </p:cNvPicPr>
          <p:nvPr/>
        </p:nvPicPr>
        <p:blipFill>
          <a:blip r:embed="rId2" cstate="print"/>
          <a:srcRect/>
          <a:stretch>
            <a:fillRect/>
          </a:stretch>
        </p:blipFill>
        <p:spPr bwMode="auto">
          <a:xfrm>
            <a:off x="1000125" y="3352800"/>
            <a:ext cx="2917825" cy="2533650"/>
          </a:xfrm>
          <a:prstGeom prst="rect">
            <a:avLst/>
          </a:prstGeom>
          <a:noFill/>
          <a:ln w="12700" cap="sq">
            <a:noFill/>
            <a:miter lim="800000"/>
            <a:headEnd type="none" w="sm" len="sm"/>
            <a:tailEnd type="none" w="sm" len="sm"/>
          </a:ln>
        </p:spPr>
      </p:pic>
      <p:pic>
        <p:nvPicPr>
          <p:cNvPr id="259077" name="Picture 5"/>
          <p:cNvPicPr>
            <a:picLocks noChangeAspect="1" noChangeArrowheads="1"/>
          </p:cNvPicPr>
          <p:nvPr/>
        </p:nvPicPr>
        <p:blipFill>
          <a:blip r:embed="rId3" cstate="print"/>
          <a:srcRect/>
          <a:stretch>
            <a:fillRect/>
          </a:stretch>
        </p:blipFill>
        <p:spPr bwMode="auto">
          <a:xfrm>
            <a:off x="5032375" y="3352800"/>
            <a:ext cx="2957513" cy="2516188"/>
          </a:xfrm>
          <a:prstGeom prst="rect">
            <a:avLst/>
          </a:prstGeom>
          <a:noFill/>
          <a:ln w="12700" cap="sq">
            <a:noFill/>
            <a:miter lim="800000"/>
            <a:headEnd type="none" w="sm" len="sm"/>
            <a:tailEnd type="none" w="sm" len="sm"/>
          </a:ln>
        </p:spPr>
      </p:pic>
      <p:sp>
        <p:nvSpPr>
          <p:cNvPr id="937990" name="Text Box 6"/>
          <p:cNvSpPr txBox="1">
            <a:spLocks noChangeArrowheads="1"/>
          </p:cNvSpPr>
          <p:nvPr/>
        </p:nvSpPr>
        <p:spPr bwMode="auto">
          <a:xfrm>
            <a:off x="1576388" y="6002338"/>
            <a:ext cx="2573337"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Good TV reception.</a:t>
            </a:r>
          </a:p>
        </p:txBody>
      </p:sp>
      <p:sp>
        <p:nvSpPr>
          <p:cNvPr id="937991" name="Text Box 7"/>
          <p:cNvSpPr txBox="1">
            <a:spLocks noChangeArrowheads="1"/>
          </p:cNvSpPr>
          <p:nvPr/>
        </p:nvSpPr>
        <p:spPr bwMode="auto">
          <a:xfrm>
            <a:off x="5032375" y="5964238"/>
            <a:ext cx="3225800"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Front end overloaded TV reception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73891">
                                            <p:txEl>
                                              <p:pRg st="0" end="0"/>
                                            </p:txEl>
                                          </p:spTgt>
                                        </p:tgtEl>
                                        <p:attrNameLst>
                                          <p:attrName>style.visibility</p:attrName>
                                        </p:attrNameLst>
                                      </p:cBhvr>
                                      <p:to>
                                        <p:strVal val="visible"/>
                                      </p:to>
                                    </p:set>
                                    <p:animEffect transition="in" filter="wipe(up)">
                                      <p:cBhvr>
                                        <p:cTn id="7" dur="500"/>
                                        <p:tgtEl>
                                          <p:spTgt spid="1573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73891">
                                            <p:txEl>
                                              <p:pRg st="1" end="1"/>
                                            </p:txEl>
                                          </p:spTgt>
                                        </p:tgtEl>
                                        <p:attrNameLst>
                                          <p:attrName>style.visibility</p:attrName>
                                        </p:attrNameLst>
                                      </p:cBhvr>
                                      <p:to>
                                        <p:strVal val="visible"/>
                                      </p:to>
                                    </p:set>
                                    <p:animEffect transition="in" filter="wipe(left)">
                                      <p:cBhvr>
                                        <p:cTn id="12" dur="500"/>
                                        <p:tgtEl>
                                          <p:spTgt spid="15738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59076"/>
                                        </p:tgtEl>
                                        <p:attrNameLst>
                                          <p:attrName>style.visibility</p:attrName>
                                        </p:attrNameLst>
                                      </p:cBhvr>
                                      <p:to>
                                        <p:strVal val="visible"/>
                                      </p:to>
                                    </p:set>
                                    <p:animEffect transition="in" filter="wipe(down)">
                                      <p:cBhvr>
                                        <p:cTn id="17" dur="500"/>
                                        <p:tgtEl>
                                          <p:spTgt spid="259076"/>
                                        </p:tgtEl>
                                      </p:cBhvr>
                                    </p:animEffect>
                                  </p:childTnLst>
                                </p:cTn>
                              </p:par>
                              <p:par>
                                <p:cTn id="18" presetID="22" presetClass="entr" presetSubtype="4" fill="hold" nodeType="withEffect">
                                  <p:stCondLst>
                                    <p:cond delay="0"/>
                                  </p:stCondLst>
                                  <p:childTnLst>
                                    <p:set>
                                      <p:cBhvr>
                                        <p:cTn id="19" dur="1" fill="hold">
                                          <p:stCondLst>
                                            <p:cond delay="0"/>
                                          </p:stCondLst>
                                        </p:cTn>
                                        <p:tgtEl>
                                          <p:spTgt spid="259077"/>
                                        </p:tgtEl>
                                        <p:attrNameLst>
                                          <p:attrName>style.visibility</p:attrName>
                                        </p:attrNameLst>
                                      </p:cBhvr>
                                      <p:to>
                                        <p:strVal val="visible"/>
                                      </p:to>
                                    </p:set>
                                    <p:animEffect transition="in" filter="wipe(down)">
                                      <p:cBhvr>
                                        <p:cTn id="20" dur="500"/>
                                        <p:tgtEl>
                                          <p:spTgt spid="25907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37990"/>
                                        </p:tgtEl>
                                        <p:attrNameLst>
                                          <p:attrName>style.visibility</p:attrName>
                                        </p:attrNameLst>
                                      </p:cBhvr>
                                      <p:to>
                                        <p:strVal val="visible"/>
                                      </p:to>
                                    </p:set>
                                    <p:animEffect transition="in" filter="wipe(down)">
                                      <p:cBhvr>
                                        <p:cTn id="23" dur="500"/>
                                        <p:tgtEl>
                                          <p:spTgt spid="93799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37991"/>
                                        </p:tgtEl>
                                        <p:attrNameLst>
                                          <p:attrName>style.visibility</p:attrName>
                                        </p:attrNameLst>
                                      </p:cBhvr>
                                      <p:to>
                                        <p:strVal val="visible"/>
                                      </p:to>
                                    </p:set>
                                    <p:animEffect transition="in" filter="wipe(down)">
                                      <p:cBhvr>
                                        <p:cTn id="26" dur="500"/>
                                        <p:tgtEl>
                                          <p:spTgt spid="93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0" grpId="0"/>
      <p:bldP spid="937991" grpId="0"/>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Number Placeholder 5"/>
          <p:cNvSpPr>
            <a:spLocks noGrp="1"/>
          </p:cNvSpPr>
          <p:nvPr>
            <p:ph type="sldNum" sz="quarter" idx="12"/>
          </p:nvPr>
        </p:nvSpPr>
        <p:spPr>
          <a:noFill/>
          <a:ln>
            <a:miter lim="800000"/>
            <a:headEnd/>
            <a:tailEnd/>
          </a:ln>
        </p:spPr>
        <p:txBody>
          <a:bodyPr/>
          <a:lstStyle/>
          <a:p>
            <a:fld id="{87C1645A-0722-4D95-BD8E-E5C300C1826C}" type="slidenum">
              <a:rPr lang="en-US"/>
              <a:pPr/>
              <a:t>406</a:t>
            </a:fld>
            <a:endParaRPr lang="en-US"/>
          </a:p>
        </p:txBody>
      </p:sp>
      <p:sp>
        <p:nvSpPr>
          <p:cNvPr id="417795" name="Rectangle 2"/>
          <p:cNvSpPr>
            <a:spLocks noGrp="1" noChangeArrowheads="1"/>
          </p:cNvSpPr>
          <p:nvPr>
            <p:ph type="title"/>
          </p:nvPr>
        </p:nvSpPr>
        <p:spPr>
          <a:xfrm>
            <a:off x="231775" y="701675"/>
            <a:ext cx="8912225" cy="614363"/>
          </a:xfrm>
        </p:spPr>
        <p:txBody>
          <a:bodyPr/>
          <a:lstStyle/>
          <a:p>
            <a:pPr eaLnBrk="1" hangingPunct="1"/>
            <a:r>
              <a:rPr lang="en-US" sz="2200" b="1" smtClean="0">
                <a:latin typeface="Rockwell" pitchFamily="18" charset="0"/>
              </a:rPr>
              <a:t>T7B: </a:t>
            </a:r>
            <a:r>
              <a:rPr lang="en-US" sz="1600" b="1" smtClean="0"/>
              <a:t>	</a:t>
            </a:r>
            <a:r>
              <a:rPr lang="en-US" sz="1600" b="1" smtClean="0">
                <a:latin typeface="Rockwell" pitchFamily="18" charset="0"/>
              </a:rPr>
              <a:t>Common transmitter and receiver problems; symptoms of overload and 	overdrive, distortion, interference, over and under modulation, RF feedback, 	off  frequency signals; fading and noise; problems with digital 	communications 	interfaces</a:t>
            </a:r>
            <a:r>
              <a:rPr lang="en-US" sz="1600" b="1" smtClean="0">
                <a:solidFill>
                  <a:srgbClr val="0099FF"/>
                </a:solidFill>
                <a:latin typeface="Rockwell" pitchFamily="18" charset="0"/>
              </a:rPr>
              <a:t> 	</a:t>
            </a:r>
          </a:p>
        </p:txBody>
      </p:sp>
      <p:sp>
        <p:nvSpPr>
          <p:cNvPr id="1574915" name="Rectangle 3"/>
          <p:cNvSpPr>
            <a:spLocks noGrp="1" noChangeArrowheads="1"/>
          </p:cNvSpPr>
          <p:nvPr>
            <p:ph type="body" idx="1"/>
          </p:nvPr>
        </p:nvSpPr>
        <p:spPr/>
        <p:txBody>
          <a:bodyPr/>
          <a:lstStyle/>
          <a:p>
            <a:pPr lvl="1" eaLnBrk="1" hangingPunct="1">
              <a:lnSpc>
                <a:spcPct val="90000"/>
              </a:lnSpc>
            </a:pPr>
            <a:r>
              <a:rPr lang="en-US" sz="1200" smtClean="0">
                <a:latin typeface="Rockwell" pitchFamily="18" charset="0"/>
              </a:rPr>
              <a:t>T7B3</a:t>
            </a:r>
            <a:r>
              <a:rPr lang="en-US" sz="2000" smtClean="0">
                <a:latin typeface="Rockwell" pitchFamily="18" charset="0"/>
              </a:rPr>
              <a:t>  Causes of radio frequency interference:</a:t>
            </a:r>
          </a:p>
          <a:p>
            <a:pPr lvl="3" eaLnBrk="1" hangingPunct="1">
              <a:lnSpc>
                <a:spcPct val="90000"/>
              </a:lnSpc>
              <a:buFont typeface="Wingdings" pitchFamily="2" charset="2"/>
              <a:buChar char="Ø"/>
            </a:pPr>
            <a:r>
              <a:rPr lang="en-US" sz="1800" smtClean="0">
                <a:latin typeface="Rockwell" pitchFamily="18" charset="0"/>
              </a:rPr>
              <a:t>Fundamental overload; </a:t>
            </a:r>
          </a:p>
          <a:p>
            <a:pPr lvl="3" eaLnBrk="1" hangingPunct="1">
              <a:lnSpc>
                <a:spcPct val="90000"/>
              </a:lnSpc>
              <a:buFont typeface="Wingdings" pitchFamily="2" charset="2"/>
              <a:buChar char="Ø"/>
            </a:pPr>
            <a:r>
              <a:rPr lang="en-US" sz="1800" smtClean="0">
                <a:latin typeface="Rockwell" pitchFamily="18" charset="0"/>
              </a:rPr>
              <a:t>Harmonics; </a:t>
            </a:r>
          </a:p>
          <a:p>
            <a:pPr lvl="3" eaLnBrk="1" hangingPunct="1">
              <a:lnSpc>
                <a:spcPct val="90000"/>
              </a:lnSpc>
              <a:buFont typeface="Wingdings" pitchFamily="2" charset="2"/>
              <a:buChar char="Ø"/>
            </a:pPr>
            <a:r>
              <a:rPr lang="en-US" sz="1800" smtClean="0">
                <a:latin typeface="Rockwell" pitchFamily="18" charset="0"/>
              </a:rPr>
              <a:t>Spurious emissions.</a:t>
            </a:r>
          </a:p>
          <a:p>
            <a:pPr lvl="3" eaLnBrk="1" hangingPunct="1">
              <a:lnSpc>
                <a:spcPct val="90000"/>
              </a:lnSpc>
              <a:buFont typeface="Wingdings" pitchFamily="2" charset="2"/>
              <a:buChar char="Ø"/>
            </a:pPr>
            <a:endParaRPr lang="en-US" sz="800" smtClean="0">
              <a:latin typeface="Rockwell" pitchFamily="18" charset="0"/>
            </a:endParaRPr>
          </a:p>
          <a:p>
            <a:pPr lvl="1" eaLnBrk="1" hangingPunct="1">
              <a:lnSpc>
                <a:spcPct val="90000"/>
              </a:lnSpc>
            </a:pPr>
            <a:r>
              <a:rPr lang="en-US" sz="1200" smtClean="0">
                <a:latin typeface="Rockwell" pitchFamily="18" charset="0"/>
              </a:rPr>
              <a:t>T7B4   </a:t>
            </a:r>
            <a:r>
              <a:rPr lang="en-US" sz="2000" smtClean="0">
                <a:latin typeface="Rockwell" pitchFamily="18" charset="0"/>
              </a:rPr>
              <a:t>The most likely cause of interference to a non-cordless telephone from a nearby transmitter is that the telephone inadvertently acts as a radio receiver.</a:t>
            </a:r>
          </a:p>
          <a:p>
            <a:pPr lvl="3" eaLnBrk="1" hangingPunct="1">
              <a:lnSpc>
                <a:spcPct val="90000"/>
              </a:lnSpc>
            </a:pPr>
            <a:r>
              <a:rPr lang="en-US" sz="1600" smtClean="0">
                <a:solidFill>
                  <a:srgbClr val="FF0000"/>
                </a:solidFill>
                <a:latin typeface="Rockwell" pitchFamily="18" charset="0"/>
              </a:rPr>
              <a:t>Be aware of inexpensive corded telephones</a:t>
            </a:r>
          </a:p>
          <a:p>
            <a:pPr lvl="1" eaLnBrk="1" hangingPunct="1">
              <a:lnSpc>
                <a:spcPct val="90000"/>
              </a:lnSpc>
            </a:pPr>
            <a:r>
              <a:rPr lang="en-US" sz="1200" smtClean="0">
                <a:latin typeface="Rockwell" pitchFamily="18" charset="0"/>
              </a:rPr>
              <a:t>T7B5</a:t>
            </a:r>
            <a:r>
              <a:rPr lang="en-US" sz="2000" smtClean="0">
                <a:latin typeface="Rockwell" pitchFamily="18" charset="0"/>
              </a:rPr>
              <a:t>  Install an RF filter at the telephone as a logical first step when attempting to cure a radio frequency interference problem in a nearby telephone.</a:t>
            </a:r>
          </a:p>
          <a:p>
            <a:pPr lvl="1" eaLnBrk="1" hangingPunct="1">
              <a:lnSpc>
                <a:spcPct val="90000"/>
              </a:lnSpc>
            </a:pPr>
            <a:endParaRPr lang="en-US" sz="1000" smtClean="0">
              <a:latin typeface="Rockwell" pitchFamily="18" charset="0"/>
            </a:endParaRPr>
          </a:p>
          <a:p>
            <a:pPr lvl="3" eaLnBrk="1" hangingPunct="1">
              <a:lnSpc>
                <a:spcPct val="90000"/>
              </a:lnSpc>
            </a:pPr>
            <a:r>
              <a:rPr lang="en-US" sz="1600" smtClean="0">
                <a:solidFill>
                  <a:srgbClr val="FF0000"/>
                </a:solidFill>
                <a:latin typeface="Rockwell" pitchFamily="18" charset="0"/>
              </a:rPr>
              <a:t>Snap filters over telephone power cord</a:t>
            </a:r>
          </a:p>
          <a:p>
            <a:pPr lvl="3" eaLnBrk="1" hangingPunct="1">
              <a:lnSpc>
                <a:spcPct val="90000"/>
              </a:lnSpc>
            </a:pPr>
            <a:r>
              <a:rPr lang="en-US" sz="1600" smtClean="0">
                <a:solidFill>
                  <a:srgbClr val="FF0000"/>
                </a:solidFill>
                <a:latin typeface="Rockwell" pitchFamily="18" charset="0"/>
              </a:rPr>
              <a:t>Snap filters over curly cord</a:t>
            </a:r>
          </a:p>
          <a:p>
            <a:pPr lvl="3" eaLnBrk="1" hangingPunct="1">
              <a:lnSpc>
                <a:spcPct val="90000"/>
              </a:lnSpc>
            </a:pPr>
            <a:r>
              <a:rPr lang="en-US" sz="1600" smtClean="0">
                <a:solidFill>
                  <a:srgbClr val="FF0000"/>
                </a:solidFill>
                <a:latin typeface="Rockwell" pitchFamily="18" charset="0"/>
              </a:rPr>
              <a:t>Snap filters on the actual incoming telephone line cord</a:t>
            </a:r>
          </a:p>
          <a:p>
            <a:pPr lvl="3" eaLnBrk="1" hangingPunct="1">
              <a:lnSpc>
                <a:spcPct val="90000"/>
              </a:lnSpc>
            </a:pPr>
            <a:endParaRPr lang="en-US" sz="800" smtClean="0">
              <a:solidFill>
                <a:srgbClr val="FF0000"/>
              </a:solidFill>
              <a:latin typeface="Rockwell" pitchFamily="18" charset="0"/>
            </a:endParaRPr>
          </a:p>
          <a:p>
            <a:pPr lvl="4" eaLnBrk="1" hangingPunct="1">
              <a:lnSpc>
                <a:spcPct val="90000"/>
              </a:lnSpc>
            </a:pPr>
            <a:r>
              <a:rPr lang="en-US" sz="1600" smtClean="0">
                <a:solidFill>
                  <a:srgbClr val="FF0000"/>
                </a:solidFill>
                <a:latin typeface="Rockwell" pitchFamily="18" charset="0"/>
              </a:rPr>
              <a:t>The more you add, the less likely you’ll have interference</a:t>
            </a:r>
          </a:p>
          <a:p>
            <a:pPr lvl="1" eaLnBrk="1" hangingPunct="1">
              <a:lnSpc>
                <a:spcPct val="90000"/>
              </a:lnSpc>
            </a:pPr>
            <a:endParaRPr lang="en-US" sz="12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74915">
                                            <p:txEl>
                                              <p:pRg st="0" end="0"/>
                                            </p:txEl>
                                          </p:spTgt>
                                        </p:tgtEl>
                                        <p:attrNameLst>
                                          <p:attrName>style.visibility</p:attrName>
                                        </p:attrNameLst>
                                      </p:cBhvr>
                                      <p:to>
                                        <p:strVal val="visible"/>
                                      </p:to>
                                    </p:set>
                                    <p:animEffect transition="in" filter="wipe(up)">
                                      <p:cBhvr>
                                        <p:cTn id="7" dur="500"/>
                                        <p:tgtEl>
                                          <p:spTgt spid="1574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74915">
                                            <p:txEl>
                                              <p:pRg st="1" end="1"/>
                                            </p:txEl>
                                          </p:spTgt>
                                        </p:tgtEl>
                                        <p:attrNameLst>
                                          <p:attrName>style.visibility</p:attrName>
                                        </p:attrNameLst>
                                      </p:cBhvr>
                                      <p:to>
                                        <p:strVal val="visible"/>
                                      </p:to>
                                    </p:set>
                                    <p:animEffect transition="in" filter="wipe(left)">
                                      <p:cBhvr>
                                        <p:cTn id="12" dur="500"/>
                                        <p:tgtEl>
                                          <p:spTgt spid="1574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74915">
                                            <p:txEl>
                                              <p:pRg st="2" end="2"/>
                                            </p:txEl>
                                          </p:spTgt>
                                        </p:tgtEl>
                                        <p:attrNameLst>
                                          <p:attrName>style.visibility</p:attrName>
                                        </p:attrNameLst>
                                      </p:cBhvr>
                                      <p:to>
                                        <p:strVal val="visible"/>
                                      </p:to>
                                    </p:set>
                                    <p:animEffect transition="in" filter="wipe(left)">
                                      <p:cBhvr>
                                        <p:cTn id="17" dur="500"/>
                                        <p:tgtEl>
                                          <p:spTgt spid="1574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74915">
                                            <p:txEl>
                                              <p:pRg st="3" end="3"/>
                                            </p:txEl>
                                          </p:spTgt>
                                        </p:tgtEl>
                                        <p:attrNameLst>
                                          <p:attrName>style.visibility</p:attrName>
                                        </p:attrNameLst>
                                      </p:cBhvr>
                                      <p:to>
                                        <p:strVal val="visible"/>
                                      </p:to>
                                    </p:set>
                                    <p:animEffect transition="in" filter="wipe(left)">
                                      <p:cBhvr>
                                        <p:cTn id="22" dur="500"/>
                                        <p:tgtEl>
                                          <p:spTgt spid="15749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574915">
                                            <p:txEl>
                                              <p:pRg st="5" end="5"/>
                                            </p:txEl>
                                          </p:spTgt>
                                        </p:tgtEl>
                                        <p:attrNameLst>
                                          <p:attrName>style.visibility</p:attrName>
                                        </p:attrNameLst>
                                      </p:cBhvr>
                                      <p:to>
                                        <p:strVal val="visible"/>
                                      </p:to>
                                    </p:set>
                                    <p:animEffect transition="in" filter="wipe(left)">
                                      <p:cBhvr>
                                        <p:cTn id="27" dur="500"/>
                                        <p:tgtEl>
                                          <p:spTgt spid="1574915">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574915">
                                            <p:txEl>
                                              <p:pRg st="6" end="6"/>
                                            </p:txEl>
                                          </p:spTgt>
                                        </p:tgtEl>
                                        <p:attrNameLst>
                                          <p:attrName>style.visibility</p:attrName>
                                        </p:attrNameLst>
                                      </p:cBhvr>
                                      <p:to>
                                        <p:strVal val="visible"/>
                                      </p:to>
                                    </p:set>
                                    <p:animEffect transition="in" filter="wipe(left)">
                                      <p:cBhvr>
                                        <p:cTn id="32" dur="500"/>
                                        <p:tgtEl>
                                          <p:spTgt spid="1574915">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574915">
                                            <p:txEl>
                                              <p:pRg st="7" end="7"/>
                                            </p:txEl>
                                          </p:spTgt>
                                        </p:tgtEl>
                                        <p:attrNameLst>
                                          <p:attrName>style.visibility</p:attrName>
                                        </p:attrNameLst>
                                      </p:cBhvr>
                                      <p:to>
                                        <p:strVal val="visible"/>
                                      </p:to>
                                    </p:set>
                                    <p:animEffect transition="in" filter="wipe(left)">
                                      <p:cBhvr>
                                        <p:cTn id="37" dur="500"/>
                                        <p:tgtEl>
                                          <p:spTgt spid="1574915">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574915">
                                            <p:txEl>
                                              <p:pRg st="9" end="9"/>
                                            </p:txEl>
                                          </p:spTgt>
                                        </p:tgtEl>
                                        <p:attrNameLst>
                                          <p:attrName>style.visibility</p:attrName>
                                        </p:attrNameLst>
                                      </p:cBhvr>
                                      <p:to>
                                        <p:strVal val="visible"/>
                                      </p:to>
                                    </p:set>
                                    <p:animEffect transition="in" filter="wipe(left)">
                                      <p:cBhvr>
                                        <p:cTn id="42" dur="500"/>
                                        <p:tgtEl>
                                          <p:spTgt spid="1574915">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574915">
                                            <p:txEl>
                                              <p:pRg st="10" end="10"/>
                                            </p:txEl>
                                          </p:spTgt>
                                        </p:tgtEl>
                                        <p:attrNameLst>
                                          <p:attrName>style.visibility</p:attrName>
                                        </p:attrNameLst>
                                      </p:cBhvr>
                                      <p:to>
                                        <p:strVal val="visible"/>
                                      </p:to>
                                    </p:set>
                                    <p:animEffect transition="in" filter="wipe(left)">
                                      <p:cBhvr>
                                        <p:cTn id="47" dur="500"/>
                                        <p:tgtEl>
                                          <p:spTgt spid="1574915">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1574915">
                                            <p:txEl>
                                              <p:pRg st="11" end="11"/>
                                            </p:txEl>
                                          </p:spTgt>
                                        </p:tgtEl>
                                        <p:attrNameLst>
                                          <p:attrName>style.visibility</p:attrName>
                                        </p:attrNameLst>
                                      </p:cBhvr>
                                      <p:to>
                                        <p:strVal val="visible"/>
                                      </p:to>
                                    </p:set>
                                    <p:animEffect transition="in" filter="wipe(left)">
                                      <p:cBhvr>
                                        <p:cTn id="52" dur="500"/>
                                        <p:tgtEl>
                                          <p:spTgt spid="1574915">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1574915">
                                            <p:txEl>
                                              <p:pRg st="13" end="13"/>
                                            </p:txEl>
                                          </p:spTgt>
                                        </p:tgtEl>
                                        <p:attrNameLst>
                                          <p:attrName>style.visibility</p:attrName>
                                        </p:attrNameLst>
                                      </p:cBhvr>
                                      <p:to>
                                        <p:strVal val="visible"/>
                                      </p:to>
                                    </p:set>
                                    <p:animEffect transition="in" filter="wipe(down)">
                                      <p:cBhvr>
                                        <p:cTn id="57" dur="500"/>
                                        <p:tgtEl>
                                          <p:spTgt spid="157491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Number Placeholder 5"/>
          <p:cNvSpPr>
            <a:spLocks noGrp="1"/>
          </p:cNvSpPr>
          <p:nvPr>
            <p:ph type="sldNum" sz="quarter" idx="12"/>
          </p:nvPr>
        </p:nvSpPr>
        <p:spPr>
          <a:noFill/>
          <a:ln>
            <a:miter lim="800000"/>
            <a:headEnd/>
            <a:tailEnd/>
          </a:ln>
        </p:spPr>
        <p:txBody>
          <a:bodyPr/>
          <a:lstStyle/>
          <a:p>
            <a:fld id="{B23C35B7-0350-4C64-8154-C404C2DA5818}" type="slidenum">
              <a:rPr lang="en-US"/>
              <a:pPr/>
              <a:t>407</a:t>
            </a:fld>
            <a:endParaRPr lang="en-US"/>
          </a:p>
        </p:txBody>
      </p:sp>
      <p:sp>
        <p:nvSpPr>
          <p:cNvPr id="418819" name="Rectangle 2"/>
          <p:cNvSpPr>
            <a:spLocks noGrp="1" noChangeArrowheads="1"/>
          </p:cNvSpPr>
          <p:nvPr>
            <p:ph type="title"/>
          </p:nvPr>
        </p:nvSpPr>
        <p:spPr>
          <a:xfrm>
            <a:off x="231775" y="701675"/>
            <a:ext cx="8912225" cy="614363"/>
          </a:xfrm>
        </p:spPr>
        <p:txBody>
          <a:bodyPr/>
          <a:lstStyle/>
          <a:p>
            <a:pPr eaLnBrk="1" hangingPunct="1"/>
            <a:r>
              <a:rPr lang="en-US" sz="2200" b="1" smtClean="0">
                <a:latin typeface="Rockwell" pitchFamily="18" charset="0"/>
              </a:rPr>
              <a:t>T7B: </a:t>
            </a:r>
            <a:r>
              <a:rPr lang="en-US" sz="1600" b="1" smtClean="0"/>
              <a:t>	</a:t>
            </a:r>
            <a:r>
              <a:rPr lang="en-US" sz="1600" b="1" smtClean="0">
                <a:latin typeface="Rockwell" pitchFamily="18" charset="0"/>
              </a:rPr>
              <a:t>Common transmitter and receiver problems; symptoms of overload and 	overdrive, distortion, interference, over and under modulation, RF feedback, 	off  frequency signals; fading and noise; problems with digital 	communications 	interfaces</a:t>
            </a:r>
            <a:r>
              <a:rPr lang="en-US" sz="1600" b="1" smtClean="0">
                <a:solidFill>
                  <a:srgbClr val="0099FF"/>
                </a:solidFill>
                <a:latin typeface="Rockwell" pitchFamily="18" charset="0"/>
              </a:rPr>
              <a:t> 	</a:t>
            </a:r>
          </a:p>
        </p:txBody>
      </p:sp>
      <p:sp>
        <p:nvSpPr>
          <p:cNvPr id="1575939" name="Rectangle 3"/>
          <p:cNvSpPr>
            <a:spLocks noGrp="1" noChangeArrowheads="1"/>
          </p:cNvSpPr>
          <p:nvPr>
            <p:ph type="body" idx="1"/>
          </p:nvPr>
        </p:nvSpPr>
        <p:spPr>
          <a:xfrm>
            <a:off x="0" y="1431925"/>
            <a:ext cx="8642350" cy="4962525"/>
          </a:xfrm>
        </p:spPr>
        <p:txBody>
          <a:bodyPr/>
          <a:lstStyle/>
          <a:p>
            <a:pPr lvl="1" eaLnBrk="1" hangingPunct="1"/>
            <a:r>
              <a:rPr lang="en-US" sz="1200" smtClean="0">
                <a:latin typeface="Rockwell" pitchFamily="18" charset="0"/>
              </a:rPr>
              <a:t>T7B6</a:t>
            </a:r>
            <a:r>
              <a:rPr lang="en-US" sz="2000" smtClean="0">
                <a:latin typeface="Rockwell" pitchFamily="18" charset="0"/>
              </a:rPr>
              <a:t>  If someone tells you that your station’s transmissions are interfering with their radio or TV reception make sure that your station is operating properly and that it does not cause interference to your own television.</a:t>
            </a:r>
          </a:p>
          <a:p>
            <a:pPr lvl="3" eaLnBrk="1" hangingPunct="1"/>
            <a:r>
              <a:rPr lang="en-US" sz="1600" smtClean="0">
                <a:solidFill>
                  <a:srgbClr val="FF0000"/>
                </a:solidFill>
                <a:latin typeface="Rockwell" pitchFamily="18" charset="0"/>
              </a:rPr>
              <a:t>Double check that your TV is working okay when transmitting</a:t>
            </a:r>
          </a:p>
          <a:p>
            <a:pPr lvl="1" eaLnBrk="1" hangingPunct="1">
              <a:buFont typeface="Wingdings" pitchFamily="2" charset="2"/>
              <a:buChar char="Ø"/>
            </a:pPr>
            <a:r>
              <a:rPr lang="en-US" sz="1200" smtClean="0">
                <a:latin typeface="Rockwell" pitchFamily="18" charset="0"/>
              </a:rPr>
              <a:t>T7B7</a:t>
            </a:r>
            <a:r>
              <a:rPr lang="en-US" sz="1800" smtClean="0"/>
              <a:t>  The following may be useful in correcting a radio frequency interference problem:</a:t>
            </a:r>
          </a:p>
          <a:p>
            <a:pPr lvl="3" eaLnBrk="1" hangingPunct="1">
              <a:buFont typeface="Wingdings" pitchFamily="2" charset="2"/>
              <a:buChar char="Ø"/>
            </a:pPr>
            <a:r>
              <a:rPr lang="en-US" sz="1800" smtClean="0">
                <a:latin typeface="Rockwell" pitchFamily="18" charset="0"/>
              </a:rPr>
              <a:t>Snap-on ferrite chokes; </a:t>
            </a:r>
          </a:p>
          <a:p>
            <a:pPr lvl="3" eaLnBrk="1" hangingPunct="1">
              <a:buFont typeface="Wingdings" pitchFamily="2" charset="2"/>
              <a:buChar char="Ø"/>
            </a:pPr>
            <a:r>
              <a:rPr lang="en-US" sz="1800" smtClean="0">
                <a:latin typeface="Rockwell" pitchFamily="18" charset="0"/>
              </a:rPr>
              <a:t>Low-pass and high-pass filters; </a:t>
            </a:r>
          </a:p>
          <a:p>
            <a:pPr lvl="3" eaLnBrk="1" hangingPunct="1">
              <a:buFont typeface="Wingdings" pitchFamily="2" charset="2"/>
              <a:buChar char="Ø"/>
            </a:pPr>
            <a:r>
              <a:rPr lang="en-US" sz="1800" smtClean="0">
                <a:latin typeface="Rockwell" pitchFamily="18" charset="0"/>
              </a:rPr>
              <a:t>Band-reject and band-pass filters.</a:t>
            </a:r>
          </a:p>
          <a:p>
            <a:pPr lvl="1" eaLnBrk="1" hangingPunct="1"/>
            <a:endParaRPr lang="en-US" sz="1200" smtClean="0">
              <a:latin typeface="Rockwell" pitchFamily="18" charset="0"/>
            </a:endParaRPr>
          </a:p>
        </p:txBody>
      </p:sp>
      <p:pic>
        <p:nvPicPr>
          <p:cNvPr id="1575940" name="Picture 4" descr="Picture PassBandFilter"/>
          <p:cNvPicPr>
            <a:picLocks noChangeAspect="1" noChangeArrowheads="1"/>
          </p:cNvPicPr>
          <p:nvPr/>
        </p:nvPicPr>
        <p:blipFill>
          <a:blip r:embed="rId2" cstate="print"/>
          <a:srcRect/>
          <a:stretch>
            <a:fillRect/>
          </a:stretch>
        </p:blipFill>
        <p:spPr bwMode="auto">
          <a:xfrm>
            <a:off x="1844675" y="4695825"/>
            <a:ext cx="5815013" cy="2044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75939">
                                            <p:txEl>
                                              <p:pRg st="0" end="0"/>
                                            </p:txEl>
                                          </p:spTgt>
                                        </p:tgtEl>
                                        <p:attrNameLst>
                                          <p:attrName>style.visibility</p:attrName>
                                        </p:attrNameLst>
                                      </p:cBhvr>
                                      <p:to>
                                        <p:strVal val="visible"/>
                                      </p:to>
                                    </p:set>
                                    <p:animEffect transition="in" filter="wipe(up)">
                                      <p:cBhvr>
                                        <p:cTn id="7" dur="500"/>
                                        <p:tgtEl>
                                          <p:spTgt spid="1575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75939">
                                            <p:txEl>
                                              <p:pRg st="1" end="1"/>
                                            </p:txEl>
                                          </p:spTgt>
                                        </p:tgtEl>
                                        <p:attrNameLst>
                                          <p:attrName>style.visibility</p:attrName>
                                        </p:attrNameLst>
                                      </p:cBhvr>
                                      <p:to>
                                        <p:strVal val="visible"/>
                                      </p:to>
                                    </p:set>
                                    <p:animEffect transition="in" filter="wipe(left)">
                                      <p:cBhvr>
                                        <p:cTn id="12" dur="500"/>
                                        <p:tgtEl>
                                          <p:spTgt spid="15759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75939">
                                            <p:txEl>
                                              <p:pRg st="2" end="2"/>
                                            </p:txEl>
                                          </p:spTgt>
                                        </p:tgtEl>
                                        <p:attrNameLst>
                                          <p:attrName>style.visibility</p:attrName>
                                        </p:attrNameLst>
                                      </p:cBhvr>
                                      <p:to>
                                        <p:strVal val="visible"/>
                                      </p:to>
                                    </p:set>
                                    <p:animEffect transition="in" filter="wipe(left)">
                                      <p:cBhvr>
                                        <p:cTn id="17" dur="500"/>
                                        <p:tgtEl>
                                          <p:spTgt spid="15759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75939">
                                            <p:txEl>
                                              <p:pRg st="3" end="3"/>
                                            </p:txEl>
                                          </p:spTgt>
                                        </p:tgtEl>
                                        <p:attrNameLst>
                                          <p:attrName>style.visibility</p:attrName>
                                        </p:attrNameLst>
                                      </p:cBhvr>
                                      <p:to>
                                        <p:strVal val="visible"/>
                                      </p:to>
                                    </p:set>
                                    <p:animEffect transition="in" filter="wipe(left)">
                                      <p:cBhvr>
                                        <p:cTn id="22" dur="500"/>
                                        <p:tgtEl>
                                          <p:spTgt spid="15759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575939">
                                            <p:txEl>
                                              <p:pRg st="4" end="4"/>
                                            </p:txEl>
                                          </p:spTgt>
                                        </p:tgtEl>
                                        <p:attrNameLst>
                                          <p:attrName>style.visibility</p:attrName>
                                        </p:attrNameLst>
                                      </p:cBhvr>
                                      <p:to>
                                        <p:strVal val="visible"/>
                                      </p:to>
                                    </p:set>
                                    <p:animEffect transition="in" filter="wipe(left)">
                                      <p:cBhvr>
                                        <p:cTn id="27" dur="500"/>
                                        <p:tgtEl>
                                          <p:spTgt spid="157593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575939">
                                            <p:txEl>
                                              <p:pRg st="5" end="5"/>
                                            </p:txEl>
                                          </p:spTgt>
                                        </p:tgtEl>
                                        <p:attrNameLst>
                                          <p:attrName>style.visibility</p:attrName>
                                        </p:attrNameLst>
                                      </p:cBhvr>
                                      <p:to>
                                        <p:strVal val="visible"/>
                                      </p:to>
                                    </p:set>
                                    <p:animEffect transition="in" filter="wipe(left)">
                                      <p:cBhvr>
                                        <p:cTn id="32" dur="500"/>
                                        <p:tgtEl>
                                          <p:spTgt spid="157593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575940"/>
                                        </p:tgtEl>
                                        <p:attrNameLst>
                                          <p:attrName>style.visibility</p:attrName>
                                        </p:attrNameLst>
                                      </p:cBhvr>
                                      <p:to>
                                        <p:strVal val="visible"/>
                                      </p:to>
                                    </p:set>
                                    <p:animEffect transition="in" filter="wipe(down)">
                                      <p:cBhvr>
                                        <p:cTn id="37" dur="500"/>
                                        <p:tgtEl>
                                          <p:spTgt spid="157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Number Placeholder 3"/>
          <p:cNvSpPr>
            <a:spLocks noGrp="1"/>
          </p:cNvSpPr>
          <p:nvPr>
            <p:ph type="sldNum" sz="quarter" idx="12"/>
          </p:nvPr>
        </p:nvSpPr>
        <p:spPr>
          <a:noFill/>
          <a:ln>
            <a:miter lim="800000"/>
            <a:headEnd/>
            <a:tailEnd/>
          </a:ln>
        </p:spPr>
        <p:txBody>
          <a:bodyPr/>
          <a:lstStyle/>
          <a:p>
            <a:fld id="{B9E8CBB9-F290-44DD-B856-60EE8432D513}" type="slidenum">
              <a:rPr lang="en-US"/>
              <a:pPr/>
              <a:t>408</a:t>
            </a:fld>
            <a:endParaRPr lang="en-US"/>
          </a:p>
        </p:txBody>
      </p:sp>
      <p:sp>
        <p:nvSpPr>
          <p:cNvPr id="41984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E3C2FA0-7F17-401B-874F-053F6B00BE4E}" type="slidenum">
              <a:rPr lang="en-US" sz="1400">
                <a:latin typeface="Times New Roman" pitchFamily="18" charset="0"/>
              </a:rPr>
              <a:pPr algn="r"/>
              <a:t>408</a:t>
            </a:fld>
            <a:endParaRPr lang="en-US" sz="1400">
              <a:latin typeface="Times New Roman" pitchFamily="18" charset="0"/>
            </a:endParaRPr>
          </a:p>
        </p:txBody>
      </p:sp>
      <p:sp>
        <p:nvSpPr>
          <p:cNvPr id="419844" name="Rectangle 2"/>
          <p:cNvSpPr>
            <a:spLocks noGrp="1" noChangeArrowheads="1"/>
          </p:cNvSpPr>
          <p:nvPr>
            <p:ph type="title" idx="4294967295"/>
          </p:nvPr>
        </p:nvSpPr>
        <p:spPr>
          <a:xfrm>
            <a:off x="231775" y="701675"/>
            <a:ext cx="8912225" cy="614363"/>
          </a:xfrm>
        </p:spPr>
        <p:txBody>
          <a:bodyPr/>
          <a:lstStyle/>
          <a:p>
            <a:pPr eaLnBrk="1" hangingPunct="1"/>
            <a:r>
              <a:rPr lang="en-US" sz="2200" b="1" smtClean="0">
                <a:latin typeface="Rockwell" pitchFamily="18" charset="0"/>
              </a:rPr>
              <a:t>T7B: </a:t>
            </a:r>
            <a:r>
              <a:rPr lang="en-US" sz="1600" b="1" smtClean="0"/>
              <a:t>	</a:t>
            </a:r>
            <a:r>
              <a:rPr lang="en-US" sz="1600" b="1" smtClean="0">
                <a:latin typeface="Rockwell" pitchFamily="18" charset="0"/>
              </a:rPr>
              <a:t>Common transmitter and receiver problems; symptoms of overload and 	overdrive, distortion, interference, over and under modulation, RF feedback, 	off  frequency signals; fading and noise; problems with digital 	communications 	interfaces</a:t>
            </a:r>
            <a:r>
              <a:rPr lang="en-US" sz="1600" b="1" smtClean="0">
                <a:solidFill>
                  <a:srgbClr val="0099FF"/>
                </a:solidFill>
                <a:latin typeface="Rockwell" pitchFamily="18" charset="0"/>
              </a:rPr>
              <a:t> 	</a:t>
            </a:r>
          </a:p>
        </p:txBody>
      </p:sp>
      <p:sp>
        <p:nvSpPr>
          <p:cNvPr id="953347"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T7B8</a:t>
            </a:r>
            <a:r>
              <a:rPr lang="en-US" sz="2000" smtClean="0">
                <a:latin typeface="Rockwell" pitchFamily="18" charset="0"/>
              </a:rPr>
              <a:t>  If a "Part 15" device in your neighbor’s home is causing harmful interference to your amateur station:</a:t>
            </a:r>
          </a:p>
          <a:p>
            <a:pPr lvl="3" eaLnBrk="1" hangingPunct="1">
              <a:buFont typeface="Wingdings" pitchFamily="2" charset="2"/>
              <a:buChar char="Ø"/>
            </a:pPr>
            <a:r>
              <a:rPr lang="en-US" sz="1800" smtClean="0">
                <a:latin typeface="Rockwell" pitchFamily="18" charset="0"/>
              </a:rPr>
              <a:t>Work with your neighbor to identify the offending device; </a:t>
            </a:r>
          </a:p>
          <a:p>
            <a:pPr lvl="3" eaLnBrk="1" hangingPunct="1">
              <a:buFont typeface="Wingdings" pitchFamily="2" charset="2"/>
              <a:buChar char="Ø"/>
            </a:pPr>
            <a:r>
              <a:rPr lang="en-US" sz="1800" smtClean="0">
                <a:latin typeface="Rockwell" pitchFamily="18" charset="0"/>
              </a:rPr>
              <a:t>Politely inform your neighbor about the rules that require him to stop using the device if it causes interference; </a:t>
            </a:r>
          </a:p>
          <a:p>
            <a:pPr lvl="3" eaLnBrk="1" hangingPunct="1">
              <a:buFont typeface="Wingdings" pitchFamily="2" charset="2"/>
              <a:buChar char="Ø"/>
            </a:pPr>
            <a:r>
              <a:rPr lang="en-US" sz="1800" smtClean="0">
                <a:latin typeface="Rockwell" pitchFamily="18" charset="0"/>
              </a:rPr>
              <a:t>Check your station and make sure it meets the standards of good amateur practice.</a:t>
            </a:r>
          </a:p>
          <a:p>
            <a:pPr eaLnBrk="1" hangingPunct="1"/>
            <a:endParaRPr lang="en-US" sz="2000" smtClean="0">
              <a:latin typeface="Rockwell" pitchFamily="18" charset="0"/>
            </a:endParaRPr>
          </a:p>
        </p:txBody>
      </p:sp>
      <p:pic>
        <p:nvPicPr>
          <p:cNvPr id="953348" name="Picture 4" descr="Q p125"/>
          <p:cNvPicPr>
            <a:picLocks noChangeAspect="1" noChangeArrowheads="1"/>
          </p:cNvPicPr>
          <p:nvPr/>
        </p:nvPicPr>
        <p:blipFill>
          <a:blip r:embed="rId2" cstate="print"/>
          <a:srcRect/>
          <a:stretch>
            <a:fillRect/>
          </a:stretch>
        </p:blipFill>
        <p:spPr bwMode="auto">
          <a:xfrm>
            <a:off x="4033838" y="4311650"/>
            <a:ext cx="3609975" cy="1917700"/>
          </a:xfrm>
          <a:prstGeom prst="rect">
            <a:avLst/>
          </a:prstGeom>
          <a:noFill/>
          <a:ln w="9525">
            <a:noFill/>
            <a:miter lim="800000"/>
            <a:headEnd/>
            <a:tailEnd/>
          </a:ln>
        </p:spPr>
      </p:pic>
      <p:sp>
        <p:nvSpPr>
          <p:cNvPr id="953349" name="Text Box 5"/>
          <p:cNvSpPr txBox="1">
            <a:spLocks noChangeArrowheads="1"/>
          </p:cNvSpPr>
          <p:nvPr/>
        </p:nvSpPr>
        <p:spPr bwMode="auto">
          <a:xfrm>
            <a:off x="1806575" y="5118100"/>
            <a:ext cx="2189163" cy="1155700"/>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A simple snap-on choke filter like this one can help resolve harmful interference problems on Part 15 devices.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53347">
                                            <p:txEl>
                                              <p:pRg st="0" end="0"/>
                                            </p:txEl>
                                          </p:spTgt>
                                        </p:tgtEl>
                                        <p:attrNameLst>
                                          <p:attrName>style.visibility</p:attrName>
                                        </p:attrNameLst>
                                      </p:cBhvr>
                                      <p:to>
                                        <p:strVal val="visible"/>
                                      </p:to>
                                    </p:set>
                                    <p:animEffect transition="in" filter="wipe(up)">
                                      <p:cBhvr>
                                        <p:cTn id="7" dur="500"/>
                                        <p:tgtEl>
                                          <p:spTgt spid="953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53347">
                                            <p:txEl>
                                              <p:pRg st="1" end="1"/>
                                            </p:txEl>
                                          </p:spTgt>
                                        </p:tgtEl>
                                        <p:attrNameLst>
                                          <p:attrName>style.visibility</p:attrName>
                                        </p:attrNameLst>
                                      </p:cBhvr>
                                      <p:to>
                                        <p:strVal val="visible"/>
                                      </p:to>
                                    </p:set>
                                    <p:animEffect transition="in" filter="wipe(left)">
                                      <p:cBhvr>
                                        <p:cTn id="12" dur="500"/>
                                        <p:tgtEl>
                                          <p:spTgt spid="9533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53347">
                                            <p:txEl>
                                              <p:pRg st="2" end="2"/>
                                            </p:txEl>
                                          </p:spTgt>
                                        </p:tgtEl>
                                        <p:attrNameLst>
                                          <p:attrName>style.visibility</p:attrName>
                                        </p:attrNameLst>
                                      </p:cBhvr>
                                      <p:to>
                                        <p:strVal val="visible"/>
                                      </p:to>
                                    </p:set>
                                    <p:animEffect transition="in" filter="wipe(left)">
                                      <p:cBhvr>
                                        <p:cTn id="17" dur="500"/>
                                        <p:tgtEl>
                                          <p:spTgt spid="9533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53347">
                                            <p:txEl>
                                              <p:pRg st="3" end="3"/>
                                            </p:txEl>
                                          </p:spTgt>
                                        </p:tgtEl>
                                        <p:attrNameLst>
                                          <p:attrName>style.visibility</p:attrName>
                                        </p:attrNameLst>
                                      </p:cBhvr>
                                      <p:to>
                                        <p:strVal val="visible"/>
                                      </p:to>
                                    </p:set>
                                    <p:animEffect transition="in" filter="wipe(left)">
                                      <p:cBhvr>
                                        <p:cTn id="22" dur="500"/>
                                        <p:tgtEl>
                                          <p:spTgt spid="9533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953348"/>
                                        </p:tgtEl>
                                        <p:attrNameLst>
                                          <p:attrName>style.visibility</p:attrName>
                                        </p:attrNameLst>
                                      </p:cBhvr>
                                      <p:to>
                                        <p:strVal val="visible"/>
                                      </p:to>
                                    </p:set>
                                    <p:anim calcmode="lin" valueType="num">
                                      <p:cBhvr additive="base">
                                        <p:cTn id="27" dur="500" fill="hold"/>
                                        <p:tgtEl>
                                          <p:spTgt spid="953348"/>
                                        </p:tgtEl>
                                        <p:attrNameLst>
                                          <p:attrName>ppt_x</p:attrName>
                                        </p:attrNameLst>
                                      </p:cBhvr>
                                      <p:tavLst>
                                        <p:tav tm="0">
                                          <p:val>
                                            <p:strVal val="#ppt_x"/>
                                          </p:val>
                                        </p:tav>
                                        <p:tav tm="100000">
                                          <p:val>
                                            <p:strVal val="#ppt_x"/>
                                          </p:val>
                                        </p:tav>
                                      </p:tavLst>
                                    </p:anim>
                                    <p:anim calcmode="lin" valueType="num">
                                      <p:cBhvr additive="base">
                                        <p:cTn id="28" dur="500" fill="hold"/>
                                        <p:tgtEl>
                                          <p:spTgt spid="95334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53349"/>
                                        </p:tgtEl>
                                        <p:attrNameLst>
                                          <p:attrName>style.visibility</p:attrName>
                                        </p:attrNameLst>
                                      </p:cBhvr>
                                      <p:to>
                                        <p:strVal val="visible"/>
                                      </p:to>
                                    </p:set>
                                    <p:anim calcmode="lin" valueType="num">
                                      <p:cBhvr additive="base">
                                        <p:cTn id="31" dur="500" fill="hold"/>
                                        <p:tgtEl>
                                          <p:spTgt spid="953349"/>
                                        </p:tgtEl>
                                        <p:attrNameLst>
                                          <p:attrName>ppt_x</p:attrName>
                                        </p:attrNameLst>
                                      </p:cBhvr>
                                      <p:tavLst>
                                        <p:tav tm="0">
                                          <p:val>
                                            <p:strVal val="#ppt_x"/>
                                          </p:val>
                                        </p:tav>
                                        <p:tav tm="100000">
                                          <p:val>
                                            <p:strVal val="#ppt_x"/>
                                          </p:val>
                                        </p:tav>
                                      </p:tavLst>
                                    </p:anim>
                                    <p:anim calcmode="lin" valueType="num">
                                      <p:cBhvr additive="base">
                                        <p:cTn id="32" dur="500" fill="hold"/>
                                        <p:tgtEl>
                                          <p:spTgt spid="9533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9" grpId="0"/>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Number Placeholder 5"/>
          <p:cNvSpPr>
            <a:spLocks noGrp="1"/>
          </p:cNvSpPr>
          <p:nvPr>
            <p:ph type="sldNum" sz="quarter" idx="12"/>
          </p:nvPr>
        </p:nvSpPr>
        <p:spPr>
          <a:noFill/>
          <a:ln>
            <a:miter lim="800000"/>
            <a:headEnd/>
            <a:tailEnd/>
          </a:ln>
        </p:spPr>
        <p:txBody>
          <a:bodyPr/>
          <a:lstStyle/>
          <a:p>
            <a:fld id="{402048D2-CB96-4DF2-9EF4-8538540049A6}" type="slidenum">
              <a:rPr lang="en-US"/>
              <a:pPr/>
              <a:t>409</a:t>
            </a:fld>
            <a:endParaRPr lang="en-US"/>
          </a:p>
        </p:txBody>
      </p:sp>
      <p:sp>
        <p:nvSpPr>
          <p:cNvPr id="420867" name="Rectangle 2"/>
          <p:cNvSpPr>
            <a:spLocks noGrp="1" noChangeArrowheads="1"/>
          </p:cNvSpPr>
          <p:nvPr>
            <p:ph type="title"/>
          </p:nvPr>
        </p:nvSpPr>
        <p:spPr>
          <a:xfrm>
            <a:off x="231775" y="701675"/>
            <a:ext cx="8912225" cy="614363"/>
          </a:xfrm>
        </p:spPr>
        <p:txBody>
          <a:bodyPr/>
          <a:lstStyle/>
          <a:p>
            <a:pPr eaLnBrk="1" hangingPunct="1"/>
            <a:r>
              <a:rPr lang="en-US" sz="2200" b="1" smtClean="0">
                <a:latin typeface="Rockwell" pitchFamily="18" charset="0"/>
              </a:rPr>
              <a:t>T7B: </a:t>
            </a:r>
            <a:r>
              <a:rPr lang="en-US" sz="1600" b="1" smtClean="0"/>
              <a:t>	</a:t>
            </a:r>
            <a:r>
              <a:rPr lang="en-US" sz="1600" b="1" smtClean="0">
                <a:latin typeface="Rockwell" pitchFamily="18" charset="0"/>
              </a:rPr>
              <a:t>Common transmitter and receiver problems; symptoms of overload and 	overdrive, distortion, interference, over and under modulation, RF feedback, 	off  frequency signals; fading and noise; problems with digital 	communications 	interfaces</a:t>
            </a:r>
            <a:r>
              <a:rPr lang="en-US" sz="1600" b="1" smtClean="0">
                <a:solidFill>
                  <a:srgbClr val="0099FF"/>
                </a:solidFill>
                <a:latin typeface="Rockwell" pitchFamily="18" charset="0"/>
              </a:rPr>
              <a:t> 	</a:t>
            </a:r>
          </a:p>
        </p:txBody>
      </p:sp>
      <p:sp>
        <p:nvSpPr>
          <p:cNvPr id="1577987" name="Rectangle 3"/>
          <p:cNvSpPr>
            <a:spLocks noGrp="1" noChangeArrowheads="1"/>
          </p:cNvSpPr>
          <p:nvPr>
            <p:ph type="body" idx="1"/>
          </p:nvPr>
        </p:nvSpPr>
        <p:spPr>
          <a:xfrm>
            <a:off x="0" y="1547813"/>
            <a:ext cx="8642350" cy="4962525"/>
          </a:xfrm>
        </p:spPr>
        <p:txBody>
          <a:bodyPr/>
          <a:lstStyle/>
          <a:p>
            <a:pPr lvl="1" eaLnBrk="1" hangingPunct="1">
              <a:lnSpc>
                <a:spcPct val="80000"/>
              </a:lnSpc>
            </a:pPr>
            <a:r>
              <a:rPr lang="en-US" sz="1200" smtClean="0">
                <a:latin typeface="Rockwell" pitchFamily="18" charset="0"/>
              </a:rPr>
              <a:t>T7B9</a:t>
            </a:r>
            <a:r>
              <a:rPr lang="en-US" sz="2000" smtClean="0">
                <a:latin typeface="Rockwell" pitchFamily="18" charset="0"/>
              </a:rPr>
              <a:t>  If another operator reports a variable high-pitched whine on the audio from your mobile transmitter, noise on the vehicle’s electrical system is being transmitted along with your speech audio.</a:t>
            </a:r>
          </a:p>
          <a:p>
            <a:pPr lvl="3" eaLnBrk="1" hangingPunct="1">
              <a:lnSpc>
                <a:spcPct val="80000"/>
              </a:lnSpc>
            </a:pPr>
            <a:r>
              <a:rPr lang="en-US" sz="1600" smtClean="0">
                <a:solidFill>
                  <a:srgbClr val="FF0000"/>
                </a:solidFill>
                <a:latin typeface="Rockwell" pitchFamily="18" charset="0"/>
              </a:rPr>
              <a:t>Automobile alternator without filters on leads</a:t>
            </a:r>
          </a:p>
          <a:p>
            <a:pPr lvl="1" eaLnBrk="1" hangingPunct="1">
              <a:lnSpc>
                <a:spcPct val="80000"/>
              </a:lnSpc>
            </a:pPr>
            <a:endParaRPr lang="en-US" sz="400" smtClean="0">
              <a:latin typeface="Rockwell" pitchFamily="18" charset="0"/>
            </a:endParaRPr>
          </a:p>
          <a:p>
            <a:pPr lvl="1" eaLnBrk="1" hangingPunct="1">
              <a:lnSpc>
                <a:spcPct val="80000"/>
              </a:lnSpc>
            </a:pPr>
            <a:r>
              <a:rPr lang="en-US" sz="1200" smtClean="0">
                <a:latin typeface="Rockwell" pitchFamily="18" charset="0"/>
              </a:rPr>
              <a:t>T7B10</a:t>
            </a:r>
            <a:r>
              <a:rPr lang="en-US" sz="2000" smtClean="0">
                <a:latin typeface="Rockwell" pitchFamily="18" charset="0"/>
              </a:rPr>
              <a:t>  If you receive a report that your audio signal through the repeater is distorted or unintelligible: </a:t>
            </a:r>
          </a:p>
          <a:p>
            <a:pPr lvl="1" eaLnBrk="1" hangingPunct="1">
              <a:lnSpc>
                <a:spcPct val="80000"/>
              </a:lnSpc>
            </a:pPr>
            <a:endParaRPr lang="en-US" sz="800" smtClean="0">
              <a:latin typeface="Rockwell" pitchFamily="18" charset="0"/>
            </a:endParaRPr>
          </a:p>
          <a:p>
            <a:pPr lvl="3" eaLnBrk="1" hangingPunct="1">
              <a:lnSpc>
                <a:spcPct val="80000"/>
              </a:lnSpc>
              <a:buFont typeface="Wingdings" pitchFamily="2" charset="2"/>
              <a:buChar char="Ø"/>
            </a:pPr>
            <a:r>
              <a:rPr lang="en-US" sz="1800" smtClean="0">
                <a:latin typeface="Rockwell" pitchFamily="18" charset="0"/>
              </a:rPr>
              <a:t>Your transmitter may be slightly off frequency, </a:t>
            </a:r>
          </a:p>
          <a:p>
            <a:pPr lvl="3" eaLnBrk="1" hangingPunct="1">
              <a:lnSpc>
                <a:spcPct val="80000"/>
              </a:lnSpc>
              <a:buFont typeface="Wingdings" pitchFamily="2" charset="2"/>
              <a:buChar char="Ø"/>
            </a:pPr>
            <a:r>
              <a:rPr lang="en-US" sz="1800" smtClean="0">
                <a:latin typeface="Rockwell" pitchFamily="18" charset="0"/>
              </a:rPr>
              <a:t>Your batteries may be running low, </a:t>
            </a:r>
          </a:p>
          <a:p>
            <a:pPr lvl="3" eaLnBrk="1" hangingPunct="1">
              <a:lnSpc>
                <a:spcPct val="80000"/>
              </a:lnSpc>
              <a:buFont typeface="Wingdings" pitchFamily="2" charset="2"/>
              <a:buChar char="Ø"/>
            </a:pPr>
            <a:r>
              <a:rPr lang="en-US" sz="1800" smtClean="0">
                <a:latin typeface="Rockwell" pitchFamily="18" charset="0"/>
              </a:rPr>
              <a:t>You could be in a bad location.</a:t>
            </a:r>
          </a:p>
          <a:p>
            <a:pPr lvl="3" eaLnBrk="1" hangingPunct="1">
              <a:lnSpc>
                <a:spcPct val="80000"/>
              </a:lnSpc>
              <a:buFont typeface="Wingdings" pitchFamily="2" charset="2"/>
              <a:buChar char="Ø"/>
            </a:pPr>
            <a:endParaRPr lang="en-US" sz="400" smtClean="0">
              <a:latin typeface="Rockwell" pitchFamily="18" charset="0"/>
            </a:endParaRPr>
          </a:p>
          <a:p>
            <a:pPr lvl="1" eaLnBrk="1" hangingPunct="1">
              <a:lnSpc>
                <a:spcPct val="80000"/>
              </a:lnSpc>
            </a:pPr>
            <a:r>
              <a:rPr lang="en-US" sz="1200" smtClean="0">
                <a:latin typeface="Rockwell" pitchFamily="18" charset="0"/>
              </a:rPr>
              <a:t>T7B11</a:t>
            </a:r>
            <a:r>
              <a:rPr lang="en-US" sz="2000" smtClean="0">
                <a:latin typeface="Rockwell" pitchFamily="18" charset="0"/>
              </a:rPr>
              <a:t>  Reports of garbled, distorted, or unintelligible transmissions can be caused by RF feedback in a transmitter or transceiver.</a:t>
            </a:r>
          </a:p>
          <a:p>
            <a:pPr lvl="3" eaLnBrk="1" hangingPunct="1">
              <a:lnSpc>
                <a:spcPct val="80000"/>
              </a:lnSpc>
            </a:pPr>
            <a:endParaRPr lang="en-US" sz="400" smtClean="0">
              <a:solidFill>
                <a:srgbClr val="FF0000"/>
              </a:solidFill>
              <a:latin typeface="Rockwell" pitchFamily="18" charset="0"/>
            </a:endParaRPr>
          </a:p>
          <a:p>
            <a:pPr lvl="3" eaLnBrk="1" hangingPunct="1">
              <a:lnSpc>
                <a:spcPct val="80000"/>
              </a:lnSpc>
            </a:pPr>
            <a:r>
              <a:rPr lang="en-US" sz="1600" smtClean="0">
                <a:solidFill>
                  <a:srgbClr val="FF0000"/>
                </a:solidFill>
                <a:latin typeface="Rockwell" pitchFamily="18" charset="0"/>
              </a:rPr>
              <a:t>Most likely cause is RF feedback between your antenna and mic</a:t>
            </a:r>
          </a:p>
          <a:p>
            <a:pPr lvl="1" eaLnBrk="1" hangingPunct="1">
              <a:lnSpc>
                <a:spcPct val="80000"/>
              </a:lnSpc>
            </a:pPr>
            <a:endParaRPr lang="en-US" sz="2000" smtClean="0">
              <a:latin typeface="Rockwell" pitchFamily="18" charset="0"/>
            </a:endParaRPr>
          </a:p>
          <a:p>
            <a:pPr lvl="1" eaLnBrk="1" hangingPunct="1">
              <a:lnSpc>
                <a:spcPct val="80000"/>
              </a:lnSpc>
            </a:pPr>
            <a:r>
              <a:rPr lang="en-US" sz="1200" smtClean="0">
                <a:latin typeface="Rockwell" pitchFamily="18" charset="0"/>
              </a:rPr>
              <a:t>T7B12</a:t>
            </a:r>
            <a:r>
              <a:rPr lang="en-US" sz="2000" smtClean="0">
                <a:latin typeface="Rockwell" pitchFamily="18" charset="0"/>
              </a:rPr>
              <a:t>  When applied to digital communications systems, the acronym "BER" means </a:t>
            </a:r>
            <a:r>
              <a:rPr lang="en-US" sz="2000" b="1" smtClean="0">
                <a:latin typeface="Rockwell" pitchFamily="18" charset="0"/>
              </a:rPr>
              <a:t>B</a:t>
            </a:r>
            <a:r>
              <a:rPr lang="en-US" sz="2000" smtClean="0">
                <a:latin typeface="Rockwell" pitchFamily="18" charset="0"/>
              </a:rPr>
              <a:t>it </a:t>
            </a:r>
            <a:r>
              <a:rPr lang="en-US" sz="2000" b="1" smtClean="0">
                <a:latin typeface="Rockwell" pitchFamily="18" charset="0"/>
              </a:rPr>
              <a:t>E</a:t>
            </a:r>
            <a:r>
              <a:rPr lang="en-US" sz="2000" smtClean="0">
                <a:latin typeface="Rockwell" pitchFamily="18" charset="0"/>
              </a:rPr>
              <a:t>rror </a:t>
            </a:r>
            <a:r>
              <a:rPr lang="en-US" sz="2000" b="1" smtClean="0">
                <a:latin typeface="Rockwell" pitchFamily="18" charset="0"/>
              </a:rPr>
              <a:t>R</a:t>
            </a:r>
            <a:r>
              <a:rPr lang="en-US" sz="2000" smtClean="0">
                <a:latin typeface="Rockwell" pitchFamily="18" charset="0"/>
              </a:rPr>
              <a:t>ate.</a:t>
            </a:r>
          </a:p>
          <a:p>
            <a:pPr lvl="3" eaLnBrk="1" hangingPunct="1">
              <a:lnSpc>
                <a:spcPct val="80000"/>
              </a:lnSpc>
            </a:pPr>
            <a:endParaRPr lang="en-US" sz="1800" smtClean="0">
              <a:latin typeface="Rockwell" pitchFamily="18" charset="0"/>
            </a:endParaRPr>
          </a:p>
          <a:p>
            <a:pPr lvl="3" eaLnBrk="1" hangingPunct="1">
              <a:lnSpc>
                <a:spcPct val="80000"/>
              </a:lnSpc>
              <a:buFont typeface="Wingdings" pitchFamily="2" charset="2"/>
              <a:buChar char="Ø"/>
            </a:pPr>
            <a:endParaRPr lang="en-US" sz="16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77987">
                                            <p:txEl>
                                              <p:pRg st="0" end="0"/>
                                            </p:txEl>
                                          </p:spTgt>
                                        </p:tgtEl>
                                        <p:attrNameLst>
                                          <p:attrName>style.visibility</p:attrName>
                                        </p:attrNameLst>
                                      </p:cBhvr>
                                      <p:to>
                                        <p:strVal val="visible"/>
                                      </p:to>
                                    </p:set>
                                    <p:animEffect transition="in" filter="wipe(up)">
                                      <p:cBhvr>
                                        <p:cTn id="7" dur="500"/>
                                        <p:tgtEl>
                                          <p:spTgt spid="1577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77987">
                                            <p:txEl>
                                              <p:pRg st="1" end="1"/>
                                            </p:txEl>
                                          </p:spTgt>
                                        </p:tgtEl>
                                        <p:attrNameLst>
                                          <p:attrName>style.visibility</p:attrName>
                                        </p:attrNameLst>
                                      </p:cBhvr>
                                      <p:to>
                                        <p:strVal val="visible"/>
                                      </p:to>
                                    </p:set>
                                    <p:animEffect transition="in" filter="wipe(left)">
                                      <p:cBhvr>
                                        <p:cTn id="12" dur="500"/>
                                        <p:tgtEl>
                                          <p:spTgt spid="1577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77987">
                                            <p:txEl>
                                              <p:pRg st="3" end="3"/>
                                            </p:txEl>
                                          </p:spTgt>
                                        </p:tgtEl>
                                        <p:attrNameLst>
                                          <p:attrName>style.visibility</p:attrName>
                                        </p:attrNameLst>
                                      </p:cBhvr>
                                      <p:to>
                                        <p:strVal val="visible"/>
                                      </p:to>
                                    </p:set>
                                    <p:animEffect transition="in" filter="wipe(left)">
                                      <p:cBhvr>
                                        <p:cTn id="17" dur="500"/>
                                        <p:tgtEl>
                                          <p:spTgt spid="157798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77987">
                                            <p:txEl>
                                              <p:pRg st="5" end="5"/>
                                            </p:txEl>
                                          </p:spTgt>
                                        </p:tgtEl>
                                        <p:attrNameLst>
                                          <p:attrName>style.visibility</p:attrName>
                                        </p:attrNameLst>
                                      </p:cBhvr>
                                      <p:to>
                                        <p:strVal val="visible"/>
                                      </p:to>
                                    </p:set>
                                    <p:animEffect transition="in" filter="wipe(left)">
                                      <p:cBhvr>
                                        <p:cTn id="22" dur="500"/>
                                        <p:tgtEl>
                                          <p:spTgt spid="157798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577987">
                                            <p:txEl>
                                              <p:pRg st="6" end="6"/>
                                            </p:txEl>
                                          </p:spTgt>
                                        </p:tgtEl>
                                        <p:attrNameLst>
                                          <p:attrName>style.visibility</p:attrName>
                                        </p:attrNameLst>
                                      </p:cBhvr>
                                      <p:to>
                                        <p:strVal val="visible"/>
                                      </p:to>
                                    </p:set>
                                    <p:animEffect transition="in" filter="wipe(left)">
                                      <p:cBhvr>
                                        <p:cTn id="27" dur="500"/>
                                        <p:tgtEl>
                                          <p:spTgt spid="157798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577987">
                                            <p:txEl>
                                              <p:pRg st="7" end="7"/>
                                            </p:txEl>
                                          </p:spTgt>
                                        </p:tgtEl>
                                        <p:attrNameLst>
                                          <p:attrName>style.visibility</p:attrName>
                                        </p:attrNameLst>
                                      </p:cBhvr>
                                      <p:to>
                                        <p:strVal val="visible"/>
                                      </p:to>
                                    </p:set>
                                    <p:animEffect transition="in" filter="wipe(left)">
                                      <p:cBhvr>
                                        <p:cTn id="32" dur="500"/>
                                        <p:tgtEl>
                                          <p:spTgt spid="1577987">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577987">
                                            <p:txEl>
                                              <p:pRg st="9" end="9"/>
                                            </p:txEl>
                                          </p:spTgt>
                                        </p:tgtEl>
                                        <p:attrNameLst>
                                          <p:attrName>style.visibility</p:attrName>
                                        </p:attrNameLst>
                                      </p:cBhvr>
                                      <p:to>
                                        <p:strVal val="visible"/>
                                      </p:to>
                                    </p:set>
                                    <p:animEffect transition="in" filter="wipe(left)">
                                      <p:cBhvr>
                                        <p:cTn id="37" dur="500"/>
                                        <p:tgtEl>
                                          <p:spTgt spid="1577987">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577987">
                                            <p:txEl>
                                              <p:pRg st="11" end="11"/>
                                            </p:txEl>
                                          </p:spTgt>
                                        </p:tgtEl>
                                        <p:attrNameLst>
                                          <p:attrName>style.visibility</p:attrName>
                                        </p:attrNameLst>
                                      </p:cBhvr>
                                      <p:to>
                                        <p:strVal val="visible"/>
                                      </p:to>
                                    </p:set>
                                    <p:animEffect transition="in" filter="wipe(left)">
                                      <p:cBhvr>
                                        <p:cTn id="42" dur="500"/>
                                        <p:tgtEl>
                                          <p:spTgt spid="1577987">
                                            <p:txEl>
                                              <p:pRg st="11" end="1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577987">
                                            <p:txEl>
                                              <p:pRg st="13" end="13"/>
                                            </p:txEl>
                                          </p:spTgt>
                                        </p:tgtEl>
                                        <p:attrNameLst>
                                          <p:attrName>style.visibility</p:attrName>
                                        </p:attrNameLst>
                                      </p:cBhvr>
                                      <p:to>
                                        <p:strVal val="visible"/>
                                      </p:to>
                                    </p:set>
                                    <p:animEffect transition="in" filter="wipe(down)">
                                      <p:cBhvr>
                                        <p:cTn id="47" dur="500"/>
                                        <p:tgtEl>
                                          <p:spTgt spid="157798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a:ln>
            <a:miter lim="800000"/>
            <a:headEnd/>
            <a:tailEnd/>
          </a:ln>
        </p:spPr>
        <p:txBody>
          <a:bodyPr/>
          <a:lstStyle/>
          <a:p>
            <a:fld id="{04B03DFE-5AB8-453D-9E15-3F445792B6C7}" type="slidenum">
              <a:rPr lang="en-US"/>
              <a:pPr/>
              <a:t>41</a:t>
            </a:fld>
            <a:endParaRPr lang="en-US"/>
          </a:p>
        </p:txBody>
      </p:sp>
      <p:sp>
        <p:nvSpPr>
          <p:cNvPr id="44035" name="Rectangle 2"/>
          <p:cNvSpPr>
            <a:spLocks noGrp="1" noChangeArrowheads="1"/>
          </p:cNvSpPr>
          <p:nvPr>
            <p:ph type="title"/>
          </p:nvPr>
        </p:nvSpPr>
        <p:spPr>
          <a:xfrm>
            <a:off x="0" y="509588"/>
            <a:ext cx="9144000" cy="868362"/>
          </a:xfrm>
        </p:spPr>
        <p:txBody>
          <a:bodyPr/>
          <a:lstStyle/>
          <a:p>
            <a:pPr eaLnBrk="1" hangingPunct="1"/>
            <a:r>
              <a:rPr lang="en-US" sz="3600" smtClean="0"/>
              <a:t>T1A08   </a:t>
            </a:r>
            <a:r>
              <a:rPr lang="en-US" sz="2600" smtClean="0">
                <a:latin typeface="Rockwell" pitchFamily="18" charset="0"/>
              </a:rPr>
              <a:t>Which of the following entities recommends 		transmit/receive channels and other 			parameters for auxiliary and repeater stations?</a:t>
            </a:r>
          </a:p>
        </p:txBody>
      </p:sp>
      <p:sp>
        <p:nvSpPr>
          <p:cNvPr id="621571" name="Rectangle 3"/>
          <p:cNvSpPr>
            <a:spLocks noGrp="1" noChangeArrowheads="1"/>
          </p:cNvSpPr>
          <p:nvPr>
            <p:ph type="body" idx="1"/>
          </p:nvPr>
        </p:nvSpPr>
        <p:spPr>
          <a:xfrm>
            <a:off x="762000" y="1981200"/>
            <a:ext cx="8226425" cy="3960813"/>
          </a:xfrm>
        </p:spPr>
        <p:txBody>
          <a:bodyPr/>
          <a:lstStyle/>
          <a:p>
            <a:pPr marL="609600" indent="-609600" eaLnBrk="1" hangingPunct="1">
              <a:buFontTx/>
              <a:buAutoNum type="alphaUcPeriod"/>
            </a:pPr>
            <a:r>
              <a:rPr lang="en-US" sz="2800" smtClean="0">
                <a:latin typeface="Rockwell" pitchFamily="18" charset="0"/>
              </a:rPr>
              <a:t>Frequency Spectrum Manager</a:t>
            </a:r>
          </a:p>
          <a:p>
            <a:pPr marL="609600" indent="-609600" eaLnBrk="1" hangingPunct="1">
              <a:buFontTx/>
              <a:buAutoNum type="alphaUcPeriod"/>
            </a:pPr>
            <a:r>
              <a:rPr lang="en-US" sz="2800" smtClean="0">
                <a:latin typeface="Rockwell" pitchFamily="18" charset="0"/>
              </a:rPr>
              <a:t>Frequency Coordinator</a:t>
            </a:r>
          </a:p>
          <a:p>
            <a:pPr marL="609600" indent="-609600" eaLnBrk="1" hangingPunct="1">
              <a:buFontTx/>
              <a:buAutoNum type="alphaUcPeriod"/>
            </a:pPr>
            <a:r>
              <a:rPr lang="en-US" sz="2800" smtClean="0">
                <a:latin typeface="Rockwell" pitchFamily="18" charset="0"/>
              </a:rPr>
              <a:t>FCC Regional Field Office </a:t>
            </a:r>
          </a:p>
          <a:p>
            <a:pPr marL="609600" indent="-609600" eaLnBrk="1" hangingPunct="1">
              <a:buFontTx/>
              <a:buAutoNum type="alphaUcPeriod"/>
            </a:pPr>
            <a:r>
              <a:rPr lang="en-US" sz="2800" smtClean="0">
                <a:latin typeface="Rockwell" pitchFamily="18" charset="0"/>
              </a:rPr>
              <a:t>International Telecommunications Union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2157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21571">
                                            <p:txEl>
                                              <p:pRg st="1" end="1"/>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Number Placeholder 3"/>
          <p:cNvSpPr>
            <a:spLocks noGrp="1"/>
          </p:cNvSpPr>
          <p:nvPr>
            <p:ph type="sldNum" sz="quarter" idx="12"/>
          </p:nvPr>
        </p:nvSpPr>
        <p:spPr>
          <a:noFill/>
          <a:ln>
            <a:miter lim="800000"/>
            <a:headEnd/>
            <a:tailEnd/>
          </a:ln>
        </p:spPr>
        <p:txBody>
          <a:bodyPr/>
          <a:lstStyle/>
          <a:p>
            <a:fld id="{4B2E4767-CE76-4344-8931-391FF6B101D9}" type="slidenum">
              <a:rPr lang="en-US"/>
              <a:pPr/>
              <a:t>410</a:t>
            </a:fld>
            <a:endParaRPr lang="en-US"/>
          </a:p>
        </p:txBody>
      </p:sp>
      <p:sp>
        <p:nvSpPr>
          <p:cNvPr id="42189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A19E61B-544C-4BE7-A753-A41FD055DDB0}" type="slidenum">
              <a:rPr lang="en-US" sz="1400">
                <a:latin typeface="Times New Roman" pitchFamily="18" charset="0"/>
              </a:rPr>
              <a:pPr algn="r"/>
              <a:t>410</a:t>
            </a:fld>
            <a:endParaRPr lang="en-US" sz="1400">
              <a:latin typeface="Times New Roman" pitchFamily="18" charset="0"/>
            </a:endParaRPr>
          </a:p>
        </p:txBody>
      </p:sp>
      <p:sp>
        <p:nvSpPr>
          <p:cNvPr id="421892" name="Rectangle 2"/>
          <p:cNvSpPr>
            <a:spLocks noGrp="1" noChangeArrowheads="1"/>
          </p:cNvSpPr>
          <p:nvPr>
            <p:ph type="title" idx="4294967295"/>
          </p:nvPr>
        </p:nvSpPr>
        <p:spPr>
          <a:xfrm>
            <a:off x="269875" y="395288"/>
            <a:ext cx="8642350" cy="614362"/>
          </a:xfrm>
        </p:spPr>
        <p:txBody>
          <a:bodyPr/>
          <a:lstStyle/>
          <a:p>
            <a:pPr eaLnBrk="1" hangingPunct="1"/>
            <a:r>
              <a:rPr lang="en-US" sz="2600" b="1" smtClean="0">
                <a:latin typeface="Rockwell" pitchFamily="18" charset="0"/>
              </a:rPr>
              <a:t>T7C: </a:t>
            </a:r>
            <a:r>
              <a:rPr lang="en-US" sz="1800" b="1" smtClean="0"/>
              <a:t>	</a:t>
            </a:r>
            <a:r>
              <a:rPr lang="en-US" sz="1800" b="1" smtClean="0">
                <a:latin typeface="Rockwell" pitchFamily="18" charset="0"/>
              </a:rPr>
              <a:t>Antenna measurements and troubleshooting; measuring SWR, 	dummy loads, feedline failure modes.</a:t>
            </a:r>
          </a:p>
        </p:txBody>
      </p:sp>
      <p:sp>
        <p:nvSpPr>
          <p:cNvPr id="105677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T7C1</a:t>
            </a:r>
            <a:r>
              <a:rPr lang="en-US" sz="2000" smtClean="0">
                <a:latin typeface="Rockwell" pitchFamily="18" charset="0"/>
              </a:rPr>
              <a:t>  The primary purpose of a dummy load is to prevent the radiation of signals when making tests.</a:t>
            </a:r>
          </a:p>
          <a:p>
            <a:pPr lvl="2" eaLnBrk="1" hangingPunct="1"/>
            <a:r>
              <a:rPr lang="en-US" sz="1600" smtClean="0">
                <a:solidFill>
                  <a:srgbClr val="FF0000"/>
                </a:solidFill>
                <a:latin typeface="Rockwell" pitchFamily="18" charset="0"/>
              </a:rPr>
              <a:t>Prevents signals from being sent out over the air</a:t>
            </a:r>
          </a:p>
          <a:p>
            <a:pPr lvl="2" eaLnBrk="1" hangingPunct="1"/>
            <a:r>
              <a:rPr lang="en-US" sz="1600" smtClean="0">
                <a:solidFill>
                  <a:srgbClr val="FF0000"/>
                </a:solidFill>
                <a:latin typeface="Rockwell" pitchFamily="18" charset="0"/>
              </a:rPr>
              <a:t>Allows observation of signal on Spectrum Analyzer</a:t>
            </a:r>
          </a:p>
        </p:txBody>
      </p:sp>
      <p:pic>
        <p:nvPicPr>
          <p:cNvPr id="1056772" name="Picture 4" descr="Q p165b"/>
          <p:cNvPicPr>
            <a:picLocks noChangeAspect="1" noChangeArrowheads="1"/>
          </p:cNvPicPr>
          <p:nvPr/>
        </p:nvPicPr>
        <p:blipFill>
          <a:blip r:embed="rId2" cstate="print"/>
          <a:srcRect/>
          <a:stretch>
            <a:fillRect/>
          </a:stretch>
        </p:blipFill>
        <p:spPr bwMode="auto">
          <a:xfrm>
            <a:off x="6146800" y="3313113"/>
            <a:ext cx="1860550" cy="2266950"/>
          </a:xfrm>
          <a:prstGeom prst="rect">
            <a:avLst/>
          </a:prstGeom>
          <a:noFill/>
          <a:ln w="9525">
            <a:noFill/>
            <a:miter lim="800000"/>
            <a:headEnd/>
            <a:tailEnd/>
          </a:ln>
        </p:spPr>
      </p:pic>
      <p:pic>
        <p:nvPicPr>
          <p:cNvPr id="1056773" name="Picture 5"/>
          <p:cNvPicPr>
            <a:picLocks noChangeAspect="1" noChangeArrowheads="1"/>
          </p:cNvPicPr>
          <p:nvPr/>
        </p:nvPicPr>
        <p:blipFill>
          <a:blip r:embed="rId3" cstate="print"/>
          <a:srcRect/>
          <a:stretch>
            <a:fillRect/>
          </a:stretch>
        </p:blipFill>
        <p:spPr bwMode="auto">
          <a:xfrm>
            <a:off x="654050" y="3390900"/>
            <a:ext cx="2727325" cy="2136775"/>
          </a:xfrm>
          <a:prstGeom prst="rect">
            <a:avLst/>
          </a:prstGeom>
          <a:noFill/>
          <a:ln w="12700" cap="sq">
            <a:noFill/>
            <a:miter lim="800000"/>
            <a:headEnd type="none" w="sm" len="sm"/>
            <a:tailEnd type="none" w="sm" len="sm"/>
          </a:ln>
        </p:spPr>
      </p:pic>
      <p:pic>
        <p:nvPicPr>
          <p:cNvPr id="1056774" name="Picture 6"/>
          <p:cNvPicPr>
            <a:picLocks noChangeAspect="1" noChangeArrowheads="1"/>
          </p:cNvPicPr>
          <p:nvPr/>
        </p:nvPicPr>
        <p:blipFill>
          <a:blip r:embed="rId4" cstate="print"/>
          <a:srcRect/>
          <a:stretch>
            <a:fillRect/>
          </a:stretch>
        </p:blipFill>
        <p:spPr bwMode="auto">
          <a:xfrm>
            <a:off x="3957638" y="3697288"/>
            <a:ext cx="1528762" cy="1795462"/>
          </a:xfrm>
          <a:prstGeom prst="rect">
            <a:avLst/>
          </a:prstGeom>
          <a:noFill/>
          <a:ln w="12700" cap="sq">
            <a:noFill/>
            <a:miter lim="800000"/>
            <a:headEnd type="none" w="sm" len="sm"/>
            <a:tailEnd type="none" w="sm" len="sm"/>
          </a:ln>
        </p:spPr>
      </p:pic>
      <p:sp>
        <p:nvSpPr>
          <p:cNvPr id="1056775" name="Text Box 7"/>
          <p:cNvSpPr txBox="1">
            <a:spLocks noChangeArrowheads="1"/>
          </p:cNvSpPr>
          <p:nvPr/>
        </p:nvSpPr>
        <p:spPr bwMode="auto">
          <a:xfrm>
            <a:off x="962025" y="5848350"/>
            <a:ext cx="2073275" cy="5810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300 Watt Dry Dummy Load</a:t>
            </a:r>
          </a:p>
        </p:txBody>
      </p:sp>
      <p:sp>
        <p:nvSpPr>
          <p:cNvPr id="1056776" name="Text Box 8"/>
          <p:cNvSpPr txBox="1">
            <a:spLocks noChangeArrowheads="1"/>
          </p:cNvSpPr>
          <p:nvPr/>
        </p:nvSpPr>
        <p:spPr bwMode="auto">
          <a:xfrm>
            <a:off x="3765550" y="5810250"/>
            <a:ext cx="2035175" cy="5810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Dummy Load-Can 1kw with oil</a:t>
            </a:r>
          </a:p>
        </p:txBody>
      </p:sp>
      <p:sp>
        <p:nvSpPr>
          <p:cNvPr id="1056777" name="Text Box 9"/>
          <p:cNvSpPr txBox="1">
            <a:spLocks noChangeArrowheads="1"/>
          </p:cNvSpPr>
          <p:nvPr/>
        </p:nvSpPr>
        <p:spPr bwMode="auto">
          <a:xfrm>
            <a:off x="6376988" y="5848350"/>
            <a:ext cx="1843087"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Dry Dummy Load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56771">
                                            <p:txEl>
                                              <p:pRg st="0" end="0"/>
                                            </p:txEl>
                                          </p:spTgt>
                                        </p:tgtEl>
                                        <p:attrNameLst>
                                          <p:attrName>style.visibility</p:attrName>
                                        </p:attrNameLst>
                                      </p:cBhvr>
                                      <p:to>
                                        <p:strVal val="visible"/>
                                      </p:to>
                                    </p:set>
                                    <p:animEffect transition="in" filter="wipe(up)">
                                      <p:cBhvr>
                                        <p:cTn id="7" dur="500"/>
                                        <p:tgtEl>
                                          <p:spTgt spid="1056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56771">
                                            <p:txEl>
                                              <p:pRg st="1" end="1"/>
                                            </p:txEl>
                                          </p:spTgt>
                                        </p:tgtEl>
                                        <p:attrNameLst>
                                          <p:attrName>style.visibility</p:attrName>
                                        </p:attrNameLst>
                                      </p:cBhvr>
                                      <p:to>
                                        <p:strVal val="visible"/>
                                      </p:to>
                                    </p:set>
                                    <p:animEffect transition="in" filter="wipe(left)">
                                      <p:cBhvr>
                                        <p:cTn id="12" dur="500"/>
                                        <p:tgtEl>
                                          <p:spTgt spid="1056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56771">
                                            <p:txEl>
                                              <p:pRg st="2" end="2"/>
                                            </p:txEl>
                                          </p:spTgt>
                                        </p:tgtEl>
                                        <p:attrNameLst>
                                          <p:attrName>style.visibility</p:attrName>
                                        </p:attrNameLst>
                                      </p:cBhvr>
                                      <p:to>
                                        <p:strVal val="visible"/>
                                      </p:to>
                                    </p:set>
                                    <p:animEffect transition="in" filter="wipe(left)">
                                      <p:cBhvr>
                                        <p:cTn id="17" dur="500"/>
                                        <p:tgtEl>
                                          <p:spTgt spid="10567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056773"/>
                                        </p:tgtEl>
                                        <p:attrNameLst>
                                          <p:attrName>style.visibility</p:attrName>
                                        </p:attrNameLst>
                                      </p:cBhvr>
                                      <p:to>
                                        <p:strVal val="visible"/>
                                      </p:to>
                                    </p:set>
                                    <p:anim calcmode="lin" valueType="num">
                                      <p:cBhvr additive="base">
                                        <p:cTn id="22" dur="500" fill="hold"/>
                                        <p:tgtEl>
                                          <p:spTgt spid="1056773"/>
                                        </p:tgtEl>
                                        <p:attrNameLst>
                                          <p:attrName>ppt_x</p:attrName>
                                        </p:attrNameLst>
                                      </p:cBhvr>
                                      <p:tavLst>
                                        <p:tav tm="0">
                                          <p:val>
                                            <p:strVal val="#ppt_x"/>
                                          </p:val>
                                        </p:tav>
                                        <p:tav tm="100000">
                                          <p:val>
                                            <p:strVal val="#ppt_x"/>
                                          </p:val>
                                        </p:tav>
                                      </p:tavLst>
                                    </p:anim>
                                    <p:anim calcmode="lin" valueType="num">
                                      <p:cBhvr additive="base">
                                        <p:cTn id="23" dur="500" fill="hold"/>
                                        <p:tgtEl>
                                          <p:spTgt spid="105677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56775"/>
                                        </p:tgtEl>
                                        <p:attrNameLst>
                                          <p:attrName>style.visibility</p:attrName>
                                        </p:attrNameLst>
                                      </p:cBhvr>
                                      <p:to>
                                        <p:strVal val="visible"/>
                                      </p:to>
                                    </p:set>
                                    <p:anim calcmode="lin" valueType="num">
                                      <p:cBhvr additive="base">
                                        <p:cTn id="26" dur="500" fill="hold"/>
                                        <p:tgtEl>
                                          <p:spTgt spid="1056775"/>
                                        </p:tgtEl>
                                        <p:attrNameLst>
                                          <p:attrName>ppt_x</p:attrName>
                                        </p:attrNameLst>
                                      </p:cBhvr>
                                      <p:tavLst>
                                        <p:tav tm="0">
                                          <p:val>
                                            <p:strVal val="#ppt_x"/>
                                          </p:val>
                                        </p:tav>
                                        <p:tav tm="100000">
                                          <p:val>
                                            <p:strVal val="#ppt_x"/>
                                          </p:val>
                                        </p:tav>
                                      </p:tavLst>
                                    </p:anim>
                                    <p:anim calcmode="lin" valueType="num">
                                      <p:cBhvr additive="base">
                                        <p:cTn id="27" dur="500" fill="hold"/>
                                        <p:tgtEl>
                                          <p:spTgt spid="105677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56774"/>
                                        </p:tgtEl>
                                        <p:attrNameLst>
                                          <p:attrName>style.visibility</p:attrName>
                                        </p:attrNameLst>
                                      </p:cBhvr>
                                      <p:to>
                                        <p:strVal val="visible"/>
                                      </p:to>
                                    </p:set>
                                    <p:anim calcmode="lin" valueType="num">
                                      <p:cBhvr additive="base">
                                        <p:cTn id="30" dur="500" fill="hold"/>
                                        <p:tgtEl>
                                          <p:spTgt spid="1056774"/>
                                        </p:tgtEl>
                                        <p:attrNameLst>
                                          <p:attrName>ppt_x</p:attrName>
                                        </p:attrNameLst>
                                      </p:cBhvr>
                                      <p:tavLst>
                                        <p:tav tm="0">
                                          <p:val>
                                            <p:strVal val="#ppt_x"/>
                                          </p:val>
                                        </p:tav>
                                        <p:tav tm="100000">
                                          <p:val>
                                            <p:strVal val="#ppt_x"/>
                                          </p:val>
                                        </p:tav>
                                      </p:tavLst>
                                    </p:anim>
                                    <p:anim calcmode="lin" valueType="num">
                                      <p:cBhvr additive="base">
                                        <p:cTn id="31" dur="500" fill="hold"/>
                                        <p:tgtEl>
                                          <p:spTgt spid="105677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056776"/>
                                        </p:tgtEl>
                                        <p:attrNameLst>
                                          <p:attrName>style.visibility</p:attrName>
                                        </p:attrNameLst>
                                      </p:cBhvr>
                                      <p:to>
                                        <p:strVal val="visible"/>
                                      </p:to>
                                    </p:set>
                                    <p:anim calcmode="lin" valueType="num">
                                      <p:cBhvr additive="base">
                                        <p:cTn id="34" dur="500" fill="hold"/>
                                        <p:tgtEl>
                                          <p:spTgt spid="1056776"/>
                                        </p:tgtEl>
                                        <p:attrNameLst>
                                          <p:attrName>ppt_x</p:attrName>
                                        </p:attrNameLst>
                                      </p:cBhvr>
                                      <p:tavLst>
                                        <p:tav tm="0">
                                          <p:val>
                                            <p:strVal val="#ppt_x"/>
                                          </p:val>
                                        </p:tav>
                                        <p:tav tm="100000">
                                          <p:val>
                                            <p:strVal val="#ppt_x"/>
                                          </p:val>
                                        </p:tav>
                                      </p:tavLst>
                                    </p:anim>
                                    <p:anim calcmode="lin" valueType="num">
                                      <p:cBhvr additive="base">
                                        <p:cTn id="35" dur="500" fill="hold"/>
                                        <p:tgtEl>
                                          <p:spTgt spid="105677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56772"/>
                                        </p:tgtEl>
                                        <p:attrNameLst>
                                          <p:attrName>style.visibility</p:attrName>
                                        </p:attrNameLst>
                                      </p:cBhvr>
                                      <p:to>
                                        <p:strVal val="visible"/>
                                      </p:to>
                                    </p:set>
                                    <p:anim calcmode="lin" valueType="num">
                                      <p:cBhvr additive="base">
                                        <p:cTn id="38" dur="500" fill="hold"/>
                                        <p:tgtEl>
                                          <p:spTgt spid="1056772"/>
                                        </p:tgtEl>
                                        <p:attrNameLst>
                                          <p:attrName>ppt_x</p:attrName>
                                        </p:attrNameLst>
                                      </p:cBhvr>
                                      <p:tavLst>
                                        <p:tav tm="0">
                                          <p:val>
                                            <p:strVal val="#ppt_x"/>
                                          </p:val>
                                        </p:tav>
                                        <p:tav tm="100000">
                                          <p:val>
                                            <p:strVal val="#ppt_x"/>
                                          </p:val>
                                        </p:tav>
                                      </p:tavLst>
                                    </p:anim>
                                    <p:anim calcmode="lin" valueType="num">
                                      <p:cBhvr additive="base">
                                        <p:cTn id="39" dur="500" fill="hold"/>
                                        <p:tgtEl>
                                          <p:spTgt spid="105677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056777">
                                            <p:txEl>
                                              <p:pRg st="0" end="0"/>
                                            </p:txEl>
                                          </p:spTgt>
                                        </p:tgtEl>
                                        <p:attrNameLst>
                                          <p:attrName>style.visibility</p:attrName>
                                        </p:attrNameLst>
                                      </p:cBhvr>
                                      <p:to>
                                        <p:strVal val="visible"/>
                                      </p:to>
                                    </p:set>
                                    <p:anim calcmode="lin" valueType="num">
                                      <p:cBhvr additive="base">
                                        <p:cTn id="42" dur="500" fill="hold"/>
                                        <p:tgtEl>
                                          <p:spTgt spid="1056777">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5677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775" grpId="0"/>
      <p:bldP spid="1056776" grpId="0"/>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Number Placeholder 5"/>
          <p:cNvSpPr>
            <a:spLocks noGrp="1"/>
          </p:cNvSpPr>
          <p:nvPr>
            <p:ph type="sldNum" sz="quarter" idx="12"/>
          </p:nvPr>
        </p:nvSpPr>
        <p:spPr>
          <a:noFill/>
          <a:ln>
            <a:miter lim="800000"/>
            <a:headEnd/>
            <a:tailEnd/>
          </a:ln>
        </p:spPr>
        <p:txBody>
          <a:bodyPr/>
          <a:lstStyle/>
          <a:p>
            <a:fld id="{B632A16A-0B68-427A-A8C0-3C94B79BB7B1}" type="slidenum">
              <a:rPr lang="en-US"/>
              <a:pPr/>
              <a:t>411</a:t>
            </a:fld>
            <a:endParaRPr lang="en-US"/>
          </a:p>
        </p:txBody>
      </p:sp>
      <p:sp>
        <p:nvSpPr>
          <p:cNvPr id="422915" name="Rectangle 2"/>
          <p:cNvSpPr>
            <a:spLocks noGrp="1" noChangeArrowheads="1"/>
          </p:cNvSpPr>
          <p:nvPr>
            <p:ph type="title"/>
          </p:nvPr>
        </p:nvSpPr>
        <p:spPr>
          <a:xfrm>
            <a:off x="231775" y="471488"/>
            <a:ext cx="8912225" cy="614362"/>
          </a:xfrm>
        </p:spPr>
        <p:txBody>
          <a:bodyPr/>
          <a:lstStyle/>
          <a:p>
            <a:pPr eaLnBrk="1" hangingPunct="1"/>
            <a:r>
              <a:rPr lang="en-US" sz="2600" b="1" smtClean="0">
                <a:latin typeface="Rockwell" pitchFamily="18" charset="0"/>
              </a:rPr>
              <a:t>T7C: </a:t>
            </a:r>
            <a:r>
              <a:rPr lang="en-US" sz="1800" b="1" smtClean="0"/>
              <a:t>	</a:t>
            </a:r>
            <a:r>
              <a:rPr lang="en-US" sz="1800" b="1" smtClean="0">
                <a:latin typeface="Rockwell" pitchFamily="18" charset="0"/>
              </a:rPr>
              <a:t>Antenna measurements and troubleshooting; measuring SWR, 	dummy loads, feedline failure modes.</a:t>
            </a:r>
            <a:endParaRPr lang="en-US" sz="1800" b="1" smtClean="0">
              <a:solidFill>
                <a:srgbClr val="0099FF"/>
              </a:solidFill>
              <a:latin typeface="Rockwell" pitchFamily="18" charset="0"/>
            </a:endParaRPr>
          </a:p>
        </p:txBody>
      </p:sp>
      <p:sp>
        <p:nvSpPr>
          <p:cNvPr id="1580035" name="Rectangle 3"/>
          <p:cNvSpPr>
            <a:spLocks noGrp="1" noChangeArrowheads="1"/>
          </p:cNvSpPr>
          <p:nvPr>
            <p:ph type="body" idx="1"/>
          </p:nvPr>
        </p:nvSpPr>
        <p:spPr>
          <a:xfrm>
            <a:off x="250825" y="1706563"/>
            <a:ext cx="5703888" cy="4962525"/>
          </a:xfrm>
        </p:spPr>
        <p:txBody>
          <a:bodyPr/>
          <a:lstStyle/>
          <a:p>
            <a:pPr lvl="1" eaLnBrk="1" hangingPunct="1"/>
            <a:r>
              <a:rPr lang="en-US" sz="1200" smtClean="0">
                <a:latin typeface="Rockwell" pitchFamily="18" charset="0"/>
              </a:rPr>
              <a:t>T7C2</a:t>
            </a:r>
            <a:r>
              <a:rPr lang="en-US" sz="2000" smtClean="0">
                <a:latin typeface="Rockwell" pitchFamily="18" charset="0"/>
              </a:rPr>
              <a:t>  An antenna analyzer can be used to determine if an antenna is resonant at the desired operating frequency.</a:t>
            </a: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T7C3</a:t>
            </a:r>
            <a:r>
              <a:rPr lang="en-US" sz="2000" smtClean="0">
                <a:latin typeface="Rockwell" pitchFamily="18" charset="0"/>
              </a:rPr>
              <a:t>  In general terms, standing wave ratio (SWR) is a measure of how well a load is matched to a transmission line.</a:t>
            </a:r>
          </a:p>
          <a:p>
            <a:pPr lvl="1" eaLnBrk="1" hangingPunct="1"/>
            <a:endParaRPr lang="en-US" sz="1200" smtClean="0">
              <a:latin typeface="Rockwell" pitchFamily="18" charset="0"/>
            </a:endParaRPr>
          </a:p>
        </p:txBody>
      </p:sp>
      <p:pic>
        <p:nvPicPr>
          <p:cNvPr id="1050628" name="Picture 4"/>
          <p:cNvPicPr>
            <a:picLocks noChangeAspect="1" noChangeArrowheads="1"/>
          </p:cNvPicPr>
          <p:nvPr/>
        </p:nvPicPr>
        <p:blipFill>
          <a:blip r:embed="rId2" cstate="print"/>
          <a:srcRect/>
          <a:stretch>
            <a:fillRect/>
          </a:stretch>
        </p:blipFill>
        <p:spPr bwMode="auto">
          <a:xfrm>
            <a:off x="6569075" y="2162175"/>
            <a:ext cx="2276475" cy="3641725"/>
          </a:xfrm>
          <a:prstGeom prst="rect">
            <a:avLst/>
          </a:prstGeom>
          <a:noFill/>
          <a:ln w="12700" cap="sq">
            <a:noFill/>
            <a:miter lim="800000"/>
            <a:headEnd type="none" w="sm" len="sm"/>
            <a:tailEnd type="none" w="sm" len="sm"/>
          </a:ln>
        </p:spPr>
      </p:pic>
      <p:sp>
        <p:nvSpPr>
          <p:cNvPr id="1050629" name="Text Box 5"/>
          <p:cNvSpPr txBox="1">
            <a:spLocks noChangeArrowheads="1"/>
          </p:cNvSpPr>
          <p:nvPr/>
        </p:nvSpPr>
        <p:spPr bwMode="auto">
          <a:xfrm>
            <a:off x="6724650" y="6002338"/>
            <a:ext cx="2419350"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MFJ-269 SWR Analyzer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80035">
                                            <p:txEl>
                                              <p:pRg st="0" end="0"/>
                                            </p:txEl>
                                          </p:spTgt>
                                        </p:tgtEl>
                                        <p:attrNameLst>
                                          <p:attrName>style.visibility</p:attrName>
                                        </p:attrNameLst>
                                      </p:cBhvr>
                                      <p:to>
                                        <p:strVal val="visible"/>
                                      </p:to>
                                    </p:set>
                                    <p:animEffect transition="in" filter="wipe(up)">
                                      <p:cBhvr>
                                        <p:cTn id="7" dur="500"/>
                                        <p:tgtEl>
                                          <p:spTgt spid="1580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80035">
                                            <p:txEl>
                                              <p:pRg st="6" end="6"/>
                                            </p:txEl>
                                          </p:spTgt>
                                        </p:tgtEl>
                                        <p:attrNameLst>
                                          <p:attrName>style.visibility</p:attrName>
                                        </p:attrNameLst>
                                      </p:cBhvr>
                                      <p:to>
                                        <p:strVal val="visible"/>
                                      </p:to>
                                    </p:set>
                                    <p:animEffect transition="in" filter="wipe(left)">
                                      <p:cBhvr>
                                        <p:cTn id="12" dur="500"/>
                                        <p:tgtEl>
                                          <p:spTgt spid="1580035">
                                            <p:txEl>
                                              <p:pRg st="6" end="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50628"/>
                                        </p:tgtEl>
                                        <p:attrNameLst>
                                          <p:attrName>style.visibility</p:attrName>
                                        </p:attrNameLst>
                                      </p:cBhvr>
                                      <p:to>
                                        <p:strVal val="visible"/>
                                      </p:to>
                                    </p:set>
                                    <p:animEffect transition="in" filter="wipe(down)">
                                      <p:cBhvr>
                                        <p:cTn id="17" dur="500"/>
                                        <p:tgtEl>
                                          <p:spTgt spid="105062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50629"/>
                                        </p:tgtEl>
                                        <p:attrNameLst>
                                          <p:attrName>style.visibility</p:attrName>
                                        </p:attrNameLst>
                                      </p:cBhvr>
                                      <p:to>
                                        <p:strVal val="visible"/>
                                      </p:to>
                                    </p:set>
                                    <p:animEffect transition="in" filter="wipe(down)">
                                      <p:cBhvr>
                                        <p:cTn id="20" dur="500"/>
                                        <p:tgtEl>
                                          <p:spTgt spid="105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629" grpId="0"/>
    </p:bld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Number Placeholder 3"/>
          <p:cNvSpPr>
            <a:spLocks noGrp="1"/>
          </p:cNvSpPr>
          <p:nvPr>
            <p:ph type="sldNum" sz="quarter" idx="12"/>
          </p:nvPr>
        </p:nvSpPr>
        <p:spPr>
          <a:noFill/>
          <a:ln>
            <a:miter lim="800000"/>
            <a:headEnd/>
            <a:tailEnd/>
          </a:ln>
        </p:spPr>
        <p:txBody>
          <a:bodyPr/>
          <a:lstStyle/>
          <a:p>
            <a:fld id="{C3BCD0DA-09AA-407B-BE88-85D1CE321039}" type="slidenum">
              <a:rPr lang="en-US"/>
              <a:pPr/>
              <a:t>412</a:t>
            </a:fld>
            <a:endParaRPr lang="en-US"/>
          </a:p>
        </p:txBody>
      </p:sp>
      <p:sp>
        <p:nvSpPr>
          <p:cNvPr id="42393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5CA04C0-1DE3-4020-9862-5D22D4AA71C9}" type="slidenum">
              <a:rPr lang="en-US" sz="1400">
                <a:latin typeface="Times New Roman" pitchFamily="18" charset="0"/>
              </a:rPr>
              <a:pPr algn="r"/>
              <a:t>412</a:t>
            </a:fld>
            <a:endParaRPr lang="en-US" sz="1400">
              <a:latin typeface="Times New Roman" pitchFamily="18" charset="0"/>
            </a:endParaRPr>
          </a:p>
        </p:txBody>
      </p:sp>
      <p:sp>
        <p:nvSpPr>
          <p:cNvPr id="423940" name="Rectangle 2"/>
          <p:cNvSpPr>
            <a:spLocks noGrp="1" noChangeArrowheads="1"/>
          </p:cNvSpPr>
          <p:nvPr>
            <p:ph type="title" idx="4294967295"/>
          </p:nvPr>
        </p:nvSpPr>
        <p:spPr>
          <a:xfrm>
            <a:off x="231775" y="395288"/>
            <a:ext cx="8912225" cy="614362"/>
          </a:xfrm>
        </p:spPr>
        <p:txBody>
          <a:bodyPr/>
          <a:lstStyle/>
          <a:p>
            <a:pPr eaLnBrk="1" hangingPunct="1"/>
            <a:r>
              <a:rPr lang="en-US" sz="2600" b="1" smtClean="0">
                <a:latin typeface="Rockwell" pitchFamily="18" charset="0"/>
              </a:rPr>
              <a:t>T7C: </a:t>
            </a:r>
            <a:r>
              <a:rPr lang="en-US" sz="1800" b="1" smtClean="0"/>
              <a:t>	</a:t>
            </a:r>
            <a:r>
              <a:rPr lang="en-US" sz="1800" b="1" smtClean="0">
                <a:latin typeface="Rockwell" pitchFamily="18" charset="0"/>
              </a:rPr>
              <a:t>Antenna measurements and troubleshooting; measuring SWR, 	dummy loads, feedline failure modes.</a:t>
            </a:r>
          </a:p>
        </p:txBody>
      </p:sp>
      <p:sp>
        <p:nvSpPr>
          <p:cNvPr id="105165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T7C4</a:t>
            </a:r>
            <a:r>
              <a:rPr lang="en-US" sz="2000" smtClean="0">
                <a:latin typeface="Rockwell" pitchFamily="18" charset="0"/>
              </a:rPr>
              <a:t>  A 1 to 1 reading on an SWR meter indicates a perfect impedance match between the antenna and the feedline.</a:t>
            </a:r>
          </a:p>
          <a:p>
            <a:pPr lvl="1" eaLnBrk="1" hangingPunct="1"/>
            <a:endParaRPr lang="en-US" sz="2000" smtClean="0">
              <a:latin typeface="Rockwell" pitchFamily="18" charset="0"/>
            </a:endParaRPr>
          </a:p>
        </p:txBody>
      </p:sp>
      <p:pic>
        <p:nvPicPr>
          <p:cNvPr id="1051652" name="Picture 4" descr="Q p162b"/>
          <p:cNvPicPr>
            <a:picLocks noChangeAspect="1" noChangeArrowheads="1"/>
          </p:cNvPicPr>
          <p:nvPr/>
        </p:nvPicPr>
        <p:blipFill>
          <a:blip r:embed="rId2" cstate="print"/>
          <a:srcRect/>
          <a:stretch>
            <a:fillRect/>
          </a:stretch>
        </p:blipFill>
        <p:spPr bwMode="auto">
          <a:xfrm>
            <a:off x="5838825" y="2698750"/>
            <a:ext cx="2851150" cy="3800475"/>
          </a:xfrm>
          <a:prstGeom prst="rect">
            <a:avLst/>
          </a:prstGeom>
          <a:noFill/>
          <a:ln w="9525">
            <a:noFill/>
            <a:miter lim="800000"/>
            <a:headEnd/>
            <a:tailEnd/>
          </a:ln>
        </p:spPr>
      </p:pic>
      <p:sp>
        <p:nvSpPr>
          <p:cNvPr id="1051653" name="Rectangle 3"/>
          <p:cNvSpPr>
            <a:spLocks noChangeArrowheads="1"/>
          </p:cNvSpPr>
          <p:nvPr/>
        </p:nvSpPr>
        <p:spPr bwMode="auto">
          <a:xfrm>
            <a:off x="385763" y="3429000"/>
            <a:ext cx="5068887" cy="1612900"/>
          </a:xfrm>
          <a:prstGeom prst="rect">
            <a:avLst/>
          </a:prstGeom>
          <a:noFill/>
          <a:ln w="9525">
            <a:noFill/>
            <a:miter lim="800000"/>
            <a:headEnd/>
            <a:tailEnd/>
          </a:ln>
        </p:spPr>
        <p:txBody>
          <a:bodyPr/>
          <a:lstStyle/>
          <a:p>
            <a:pPr lvl="1"/>
            <a:r>
              <a:rPr lang="en-US" sz="1600" b="1" u="sng">
                <a:solidFill>
                  <a:srgbClr val="FF0000"/>
                </a:solidFill>
                <a:latin typeface="Rockwell" pitchFamily="18" charset="0"/>
              </a:rPr>
              <a:t>SWR Reading              Antenna Condition	</a:t>
            </a:r>
          </a:p>
          <a:p>
            <a:pPr lvl="1"/>
            <a:r>
              <a:rPr lang="en-US" sz="1400">
                <a:solidFill>
                  <a:srgbClr val="FF0000"/>
                </a:solidFill>
                <a:latin typeface="Rockwell" pitchFamily="18" charset="0"/>
              </a:rPr>
              <a:t>     1:1	               Perfectly Matched</a:t>
            </a:r>
          </a:p>
          <a:p>
            <a:pPr lvl="1"/>
            <a:r>
              <a:rPr lang="en-US" sz="1400">
                <a:solidFill>
                  <a:srgbClr val="FF0000"/>
                </a:solidFill>
                <a:latin typeface="Rockwell" pitchFamily="18" charset="0"/>
              </a:rPr>
              <a:t>     1.5:1                                Good Match</a:t>
            </a:r>
          </a:p>
          <a:p>
            <a:pPr lvl="1"/>
            <a:r>
              <a:rPr lang="en-US" sz="1400">
                <a:solidFill>
                  <a:srgbClr val="FF0000"/>
                </a:solidFill>
                <a:latin typeface="Rockwell" pitchFamily="18" charset="0"/>
              </a:rPr>
              <a:t>     2:1                                   Fair Match</a:t>
            </a:r>
          </a:p>
          <a:p>
            <a:pPr lvl="1"/>
            <a:r>
              <a:rPr lang="en-US" sz="1400">
                <a:solidFill>
                  <a:srgbClr val="FF0000"/>
                </a:solidFill>
                <a:latin typeface="Rockwell" pitchFamily="18" charset="0"/>
              </a:rPr>
              <a:t>     3:1                                   Poor Match</a:t>
            </a:r>
          </a:p>
          <a:p>
            <a:pPr lvl="1"/>
            <a:r>
              <a:rPr lang="en-US" sz="1400">
                <a:solidFill>
                  <a:srgbClr val="FF0000"/>
                </a:solidFill>
                <a:latin typeface="Rockwell" pitchFamily="18" charset="0"/>
              </a:rPr>
              <a:t>     4:1                                   Something definitely Wrong</a:t>
            </a:r>
          </a:p>
          <a:p>
            <a:pPr lvl="1"/>
            <a:endParaRPr lang="en-US" sz="1600">
              <a:solidFill>
                <a:srgbClr val="FF0000"/>
              </a:solidFill>
              <a:latin typeface="Rockwell" pitchFamily="18" charset="0"/>
            </a:endParaRPr>
          </a:p>
        </p:txBody>
      </p:sp>
      <p:sp>
        <p:nvSpPr>
          <p:cNvPr id="1051654" name="Text Box 6"/>
          <p:cNvSpPr txBox="1">
            <a:spLocks noChangeArrowheads="1"/>
          </p:cNvSpPr>
          <p:nvPr/>
        </p:nvSpPr>
        <p:spPr bwMode="auto">
          <a:xfrm>
            <a:off x="1000125" y="6232525"/>
            <a:ext cx="5030788"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A battery operated SWR analyzer for tower antenna 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51651">
                                            <p:txEl>
                                              <p:pRg st="0" end="0"/>
                                            </p:txEl>
                                          </p:spTgt>
                                        </p:tgtEl>
                                        <p:attrNameLst>
                                          <p:attrName>style.visibility</p:attrName>
                                        </p:attrNameLst>
                                      </p:cBhvr>
                                      <p:to>
                                        <p:strVal val="visible"/>
                                      </p:to>
                                    </p:set>
                                    <p:animEffect transition="in" filter="wipe(up)">
                                      <p:cBhvr>
                                        <p:cTn id="7" dur="500"/>
                                        <p:tgtEl>
                                          <p:spTgt spid="1051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1051652"/>
                                        </p:tgtEl>
                                        <p:attrNameLst>
                                          <p:attrName>style.visibility</p:attrName>
                                        </p:attrNameLst>
                                      </p:cBhvr>
                                      <p:to>
                                        <p:strVal val="visible"/>
                                      </p:to>
                                    </p:set>
                                    <p:anim calcmode="lin" valueType="num">
                                      <p:cBhvr additive="base">
                                        <p:cTn id="12" dur="500" fill="hold"/>
                                        <p:tgtEl>
                                          <p:spTgt spid="1051652"/>
                                        </p:tgtEl>
                                        <p:attrNameLst>
                                          <p:attrName>ppt_x</p:attrName>
                                        </p:attrNameLst>
                                      </p:cBhvr>
                                      <p:tavLst>
                                        <p:tav tm="0">
                                          <p:val>
                                            <p:strVal val="1+#ppt_w/2"/>
                                          </p:val>
                                        </p:tav>
                                        <p:tav tm="100000">
                                          <p:val>
                                            <p:strVal val="#ppt_x"/>
                                          </p:val>
                                        </p:tav>
                                      </p:tavLst>
                                    </p:anim>
                                    <p:anim calcmode="lin" valueType="num">
                                      <p:cBhvr additive="base">
                                        <p:cTn id="13" dur="500" fill="hold"/>
                                        <p:tgtEl>
                                          <p:spTgt spid="105165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051654"/>
                                        </p:tgtEl>
                                        <p:attrNameLst>
                                          <p:attrName>style.visibility</p:attrName>
                                        </p:attrNameLst>
                                      </p:cBhvr>
                                      <p:to>
                                        <p:strVal val="visible"/>
                                      </p:to>
                                    </p:set>
                                    <p:anim calcmode="lin" valueType="num">
                                      <p:cBhvr additive="base">
                                        <p:cTn id="16" dur="500" fill="hold"/>
                                        <p:tgtEl>
                                          <p:spTgt spid="1051654"/>
                                        </p:tgtEl>
                                        <p:attrNameLst>
                                          <p:attrName>ppt_x</p:attrName>
                                        </p:attrNameLst>
                                      </p:cBhvr>
                                      <p:tavLst>
                                        <p:tav tm="0">
                                          <p:val>
                                            <p:strVal val="1+#ppt_w/2"/>
                                          </p:val>
                                        </p:tav>
                                        <p:tav tm="100000">
                                          <p:val>
                                            <p:strVal val="#ppt_x"/>
                                          </p:val>
                                        </p:tav>
                                      </p:tavLst>
                                    </p:anim>
                                    <p:anim calcmode="lin" valueType="num">
                                      <p:cBhvr additive="base">
                                        <p:cTn id="17" dur="500" fill="hold"/>
                                        <p:tgtEl>
                                          <p:spTgt spid="1051654"/>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51653"/>
                                        </p:tgtEl>
                                        <p:attrNameLst>
                                          <p:attrName>style.visibility</p:attrName>
                                        </p:attrNameLst>
                                      </p:cBhvr>
                                      <p:to>
                                        <p:strVal val="visible"/>
                                      </p:to>
                                    </p:set>
                                    <p:anim calcmode="lin" valueType="num">
                                      <p:cBhvr additive="base">
                                        <p:cTn id="22" dur="500" fill="hold"/>
                                        <p:tgtEl>
                                          <p:spTgt spid="1051653"/>
                                        </p:tgtEl>
                                        <p:attrNameLst>
                                          <p:attrName>ppt_x</p:attrName>
                                        </p:attrNameLst>
                                      </p:cBhvr>
                                      <p:tavLst>
                                        <p:tav tm="0">
                                          <p:val>
                                            <p:strVal val="#ppt_x"/>
                                          </p:val>
                                        </p:tav>
                                        <p:tav tm="100000">
                                          <p:val>
                                            <p:strVal val="#ppt_x"/>
                                          </p:val>
                                        </p:tav>
                                      </p:tavLst>
                                    </p:anim>
                                    <p:anim calcmode="lin" valueType="num">
                                      <p:cBhvr additive="base">
                                        <p:cTn id="23" dur="500" fill="hold"/>
                                        <p:tgtEl>
                                          <p:spTgt spid="1051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53" grpId="0"/>
      <p:bldP spid="1051654" grpId="0"/>
    </p:bld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Number Placeholder 5"/>
          <p:cNvSpPr>
            <a:spLocks noGrp="1"/>
          </p:cNvSpPr>
          <p:nvPr>
            <p:ph type="sldNum" sz="quarter" idx="12"/>
          </p:nvPr>
        </p:nvSpPr>
        <p:spPr>
          <a:noFill/>
          <a:ln>
            <a:miter lim="800000"/>
            <a:headEnd/>
            <a:tailEnd/>
          </a:ln>
        </p:spPr>
        <p:txBody>
          <a:bodyPr/>
          <a:lstStyle/>
          <a:p>
            <a:fld id="{0B1B04C4-E2B3-4DE1-9A5D-7D485FE910BE}" type="slidenum">
              <a:rPr lang="en-US"/>
              <a:pPr/>
              <a:t>413</a:t>
            </a:fld>
            <a:endParaRPr lang="en-US"/>
          </a:p>
        </p:txBody>
      </p:sp>
      <p:sp>
        <p:nvSpPr>
          <p:cNvPr id="424963" name="Rectangle 2"/>
          <p:cNvSpPr>
            <a:spLocks noGrp="1" noChangeArrowheads="1"/>
          </p:cNvSpPr>
          <p:nvPr>
            <p:ph type="title"/>
          </p:nvPr>
        </p:nvSpPr>
        <p:spPr>
          <a:xfrm>
            <a:off x="231775" y="471488"/>
            <a:ext cx="8912225" cy="614362"/>
          </a:xfrm>
        </p:spPr>
        <p:txBody>
          <a:bodyPr/>
          <a:lstStyle/>
          <a:p>
            <a:pPr eaLnBrk="1" hangingPunct="1"/>
            <a:r>
              <a:rPr lang="en-US" sz="2600" b="1" smtClean="0">
                <a:latin typeface="Rockwell" pitchFamily="18" charset="0"/>
              </a:rPr>
              <a:t>T7C: </a:t>
            </a:r>
            <a:r>
              <a:rPr lang="en-US" sz="1800" b="1" smtClean="0"/>
              <a:t>	</a:t>
            </a:r>
            <a:r>
              <a:rPr lang="en-US" sz="1800" b="1" smtClean="0">
                <a:latin typeface="Rockwell" pitchFamily="18" charset="0"/>
              </a:rPr>
              <a:t>Antenna measurements and troubleshooting; measuring SWR, 	dummy loads, feedline failure modes.</a:t>
            </a:r>
            <a:endParaRPr lang="en-US" sz="1800" b="1" smtClean="0">
              <a:solidFill>
                <a:srgbClr val="0099FF"/>
              </a:solidFill>
              <a:latin typeface="Rockwell" pitchFamily="18" charset="0"/>
            </a:endParaRPr>
          </a:p>
        </p:txBody>
      </p:sp>
      <p:sp>
        <p:nvSpPr>
          <p:cNvPr id="1582083" name="Rectangle 3"/>
          <p:cNvSpPr>
            <a:spLocks noGrp="1" noChangeArrowheads="1"/>
          </p:cNvSpPr>
          <p:nvPr>
            <p:ph type="body" idx="1"/>
          </p:nvPr>
        </p:nvSpPr>
        <p:spPr>
          <a:xfrm>
            <a:off x="250825" y="1706563"/>
            <a:ext cx="8507413" cy="4962525"/>
          </a:xfrm>
        </p:spPr>
        <p:txBody>
          <a:bodyPr/>
          <a:lstStyle/>
          <a:p>
            <a:pPr lvl="1" eaLnBrk="1" hangingPunct="1"/>
            <a:r>
              <a:rPr lang="en-US" sz="1200" smtClean="0">
                <a:latin typeface="Rockwell" pitchFamily="18" charset="0"/>
              </a:rPr>
              <a:t>T7C5</a:t>
            </a:r>
            <a:r>
              <a:rPr lang="en-US" sz="2000" smtClean="0">
                <a:latin typeface="Rockwell" pitchFamily="18" charset="0"/>
              </a:rPr>
              <a:t>  2 to 1 is the approximate SWR value above which the protection circuits in most solid-state transmitters begin to reduce transmitter power.</a:t>
            </a: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T7C6</a:t>
            </a:r>
            <a:r>
              <a:rPr lang="en-US" sz="2000" smtClean="0">
                <a:latin typeface="Rockwell" pitchFamily="18" charset="0"/>
              </a:rPr>
              <a:t>  An SWR reading of 4:1 means there is an impedance mismatch.</a:t>
            </a: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T7C7</a:t>
            </a:r>
            <a:r>
              <a:rPr lang="en-US" sz="2000" smtClean="0">
                <a:latin typeface="Rockwell" pitchFamily="18" charset="0"/>
              </a:rPr>
              <a:t>  Power lost in a feedline is converted into heat.</a:t>
            </a:r>
          </a:p>
          <a:p>
            <a:pPr lvl="1" eaLnBrk="1" hangingPunct="1"/>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82083">
                                            <p:txEl>
                                              <p:pRg st="0" end="0"/>
                                            </p:txEl>
                                          </p:spTgt>
                                        </p:tgtEl>
                                        <p:attrNameLst>
                                          <p:attrName>style.visibility</p:attrName>
                                        </p:attrNameLst>
                                      </p:cBhvr>
                                      <p:to>
                                        <p:strVal val="visible"/>
                                      </p:to>
                                    </p:set>
                                    <p:animEffect transition="in" filter="wipe(up)">
                                      <p:cBhvr>
                                        <p:cTn id="7" dur="500"/>
                                        <p:tgtEl>
                                          <p:spTgt spid="1582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82083">
                                            <p:txEl>
                                              <p:pRg st="3" end="3"/>
                                            </p:txEl>
                                          </p:spTgt>
                                        </p:tgtEl>
                                        <p:attrNameLst>
                                          <p:attrName>style.visibility</p:attrName>
                                        </p:attrNameLst>
                                      </p:cBhvr>
                                      <p:to>
                                        <p:strVal val="visible"/>
                                      </p:to>
                                    </p:set>
                                    <p:animEffect transition="in" filter="wipe(left)">
                                      <p:cBhvr>
                                        <p:cTn id="12" dur="500"/>
                                        <p:tgtEl>
                                          <p:spTgt spid="158208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582083">
                                            <p:txEl>
                                              <p:pRg st="6" end="6"/>
                                            </p:txEl>
                                          </p:spTgt>
                                        </p:tgtEl>
                                        <p:attrNameLst>
                                          <p:attrName>style.visibility</p:attrName>
                                        </p:attrNameLst>
                                      </p:cBhvr>
                                      <p:to>
                                        <p:strVal val="visible"/>
                                      </p:to>
                                    </p:set>
                                    <p:animEffect transition="in" filter="wipe(down)">
                                      <p:cBhvr>
                                        <p:cTn id="17" dur="500"/>
                                        <p:tgtEl>
                                          <p:spTgt spid="1582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Number Placeholder 3"/>
          <p:cNvSpPr>
            <a:spLocks noGrp="1"/>
          </p:cNvSpPr>
          <p:nvPr>
            <p:ph type="sldNum" sz="quarter" idx="12"/>
          </p:nvPr>
        </p:nvSpPr>
        <p:spPr>
          <a:noFill/>
          <a:ln>
            <a:miter lim="800000"/>
            <a:headEnd/>
            <a:tailEnd/>
          </a:ln>
        </p:spPr>
        <p:txBody>
          <a:bodyPr/>
          <a:lstStyle/>
          <a:p>
            <a:fld id="{62D29F73-5753-4687-A1A1-1C4F37C6C5C2}" type="slidenum">
              <a:rPr lang="en-US"/>
              <a:pPr/>
              <a:t>414</a:t>
            </a:fld>
            <a:endParaRPr lang="en-US"/>
          </a:p>
        </p:txBody>
      </p:sp>
      <p:sp>
        <p:nvSpPr>
          <p:cNvPr id="42598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2EE90E2-D4E3-46B6-BA28-E0205FCE134A}" type="slidenum">
              <a:rPr lang="en-US" sz="1400">
                <a:latin typeface="Times New Roman" pitchFamily="18" charset="0"/>
              </a:rPr>
              <a:pPr algn="r"/>
              <a:t>414</a:t>
            </a:fld>
            <a:endParaRPr lang="en-US" sz="1400">
              <a:latin typeface="Times New Roman" pitchFamily="18" charset="0"/>
            </a:endParaRPr>
          </a:p>
        </p:txBody>
      </p:sp>
      <p:sp>
        <p:nvSpPr>
          <p:cNvPr id="425988" name="Rectangle 2"/>
          <p:cNvSpPr>
            <a:spLocks noGrp="1" noChangeArrowheads="1"/>
          </p:cNvSpPr>
          <p:nvPr>
            <p:ph type="title" idx="4294967295"/>
          </p:nvPr>
        </p:nvSpPr>
        <p:spPr>
          <a:xfrm>
            <a:off x="269875" y="395288"/>
            <a:ext cx="8874125" cy="614362"/>
          </a:xfrm>
        </p:spPr>
        <p:txBody>
          <a:bodyPr/>
          <a:lstStyle/>
          <a:p>
            <a:pPr eaLnBrk="1" hangingPunct="1"/>
            <a:r>
              <a:rPr lang="en-US" sz="2600" b="1" smtClean="0">
                <a:latin typeface="Rockwell" pitchFamily="18" charset="0"/>
              </a:rPr>
              <a:t>T7C: </a:t>
            </a:r>
            <a:r>
              <a:rPr lang="en-US" sz="1800" b="1" smtClean="0"/>
              <a:t>	</a:t>
            </a:r>
            <a:r>
              <a:rPr lang="en-US" sz="1800" b="1" smtClean="0">
                <a:latin typeface="Rockwell" pitchFamily="18" charset="0"/>
              </a:rPr>
              <a:t>Antenna measurements and troubleshooting; measuring SWR, 	dummy loads, feedline failure modes.</a:t>
            </a:r>
          </a:p>
        </p:txBody>
      </p:sp>
      <p:sp>
        <p:nvSpPr>
          <p:cNvPr id="1053699" name="Rectangle 3"/>
          <p:cNvSpPr>
            <a:spLocks noGrp="1" noChangeArrowheads="1"/>
          </p:cNvSpPr>
          <p:nvPr>
            <p:ph type="body" idx="4294967295"/>
          </p:nvPr>
        </p:nvSpPr>
        <p:spPr>
          <a:xfrm>
            <a:off x="231775" y="1508125"/>
            <a:ext cx="8642350" cy="4962525"/>
          </a:xfrm>
        </p:spPr>
        <p:txBody>
          <a:bodyPr/>
          <a:lstStyle/>
          <a:p>
            <a:pPr lvl="1" eaLnBrk="1" hangingPunct="1"/>
            <a:r>
              <a:rPr lang="en-US" sz="1200" smtClean="0">
                <a:latin typeface="Rockwell" pitchFamily="18" charset="0"/>
              </a:rPr>
              <a:t>T7C8</a:t>
            </a:r>
            <a:r>
              <a:rPr lang="en-US" sz="2000" smtClean="0">
                <a:latin typeface="Rockwell" pitchFamily="18" charset="0"/>
              </a:rPr>
              <a:t>  Other than an SWR meter you could use a directional wattmeter to determine if a feedline and antenna are properly matched.</a:t>
            </a:r>
          </a:p>
          <a:p>
            <a:pPr lvl="1" eaLnBrk="1" hangingPunct="1"/>
            <a:endParaRPr lang="en-US" sz="2000" smtClean="0">
              <a:latin typeface="Rockwell" pitchFamily="18" charset="0"/>
            </a:endParaRPr>
          </a:p>
        </p:txBody>
      </p:sp>
      <p:sp>
        <p:nvSpPr>
          <p:cNvPr id="425990" name="Rectangle 4"/>
          <p:cNvSpPr>
            <a:spLocks noChangeArrowheads="1"/>
          </p:cNvSpPr>
          <p:nvPr/>
        </p:nvSpPr>
        <p:spPr bwMode="auto">
          <a:xfrm>
            <a:off x="6092825" y="3944938"/>
            <a:ext cx="9144000" cy="0"/>
          </a:xfrm>
          <a:prstGeom prst="rect">
            <a:avLst/>
          </a:prstGeom>
          <a:noFill/>
          <a:ln w="12700" cap="sq">
            <a:noFill/>
            <a:miter lim="800000"/>
            <a:headEnd type="none" w="sm" len="sm"/>
            <a:tailEnd type="none" w="sm" len="sm"/>
          </a:ln>
        </p:spPr>
        <p:txBody>
          <a:bodyPr wrap="none" anchor="ctr">
            <a:spAutoFit/>
          </a:bodyPr>
          <a:lstStyle/>
          <a:p>
            <a:endParaRPr lang="en-US"/>
          </a:p>
        </p:txBody>
      </p:sp>
      <p:sp>
        <p:nvSpPr>
          <p:cNvPr id="425991" name="Rectangle 5"/>
          <p:cNvSpPr>
            <a:spLocks noChangeArrowheads="1"/>
          </p:cNvSpPr>
          <p:nvPr/>
        </p:nvSpPr>
        <p:spPr bwMode="auto">
          <a:xfrm>
            <a:off x="2200275" y="3530600"/>
            <a:ext cx="9144000" cy="0"/>
          </a:xfrm>
          <a:prstGeom prst="rect">
            <a:avLst/>
          </a:prstGeom>
          <a:noFill/>
          <a:ln w="12700" cap="sq">
            <a:noFill/>
            <a:miter lim="800000"/>
            <a:headEnd type="none" w="sm" len="sm"/>
            <a:tailEnd type="none" w="sm" len="sm"/>
          </a:ln>
        </p:spPr>
        <p:txBody>
          <a:bodyPr wrap="none" anchor="ctr">
            <a:spAutoFit/>
          </a:bodyPr>
          <a:lstStyle/>
          <a:p>
            <a:endParaRPr lang="en-US"/>
          </a:p>
        </p:txBody>
      </p:sp>
      <p:pic>
        <p:nvPicPr>
          <p:cNvPr id="1053702" name="Picture 6" descr="Q p164"/>
          <p:cNvPicPr>
            <a:picLocks noChangeAspect="1" noChangeArrowheads="1"/>
          </p:cNvPicPr>
          <p:nvPr/>
        </p:nvPicPr>
        <p:blipFill>
          <a:blip r:embed="rId2" cstate="print"/>
          <a:srcRect/>
          <a:stretch>
            <a:fillRect/>
          </a:stretch>
        </p:blipFill>
        <p:spPr bwMode="auto">
          <a:xfrm>
            <a:off x="1692275" y="2506663"/>
            <a:ext cx="5300663" cy="1709737"/>
          </a:xfrm>
          <a:prstGeom prst="rect">
            <a:avLst/>
          </a:prstGeom>
          <a:noFill/>
          <a:ln w="9525">
            <a:noFill/>
            <a:miter lim="800000"/>
            <a:headEnd/>
            <a:tailEnd/>
          </a:ln>
        </p:spPr>
      </p:pic>
      <p:pic>
        <p:nvPicPr>
          <p:cNvPr id="1053703" name="Picture 5" descr="swr-meter.jpg"/>
          <p:cNvPicPr>
            <a:picLocks noChangeAspect="1"/>
          </p:cNvPicPr>
          <p:nvPr/>
        </p:nvPicPr>
        <p:blipFill>
          <a:blip r:embed="rId3" cstate="print"/>
          <a:srcRect/>
          <a:stretch>
            <a:fillRect/>
          </a:stretch>
        </p:blipFill>
        <p:spPr bwMode="auto">
          <a:xfrm>
            <a:off x="923925" y="4465638"/>
            <a:ext cx="2573338" cy="1912937"/>
          </a:xfrm>
          <a:prstGeom prst="rect">
            <a:avLst/>
          </a:prstGeom>
          <a:noFill/>
          <a:ln w="9525">
            <a:noFill/>
            <a:miter lim="800000"/>
            <a:headEnd/>
            <a:tailEnd/>
          </a:ln>
        </p:spPr>
      </p:pic>
      <p:pic>
        <p:nvPicPr>
          <p:cNvPr id="1053704" name="Picture 6" descr="Micronta-SWR.jpg"/>
          <p:cNvPicPr>
            <a:picLocks noChangeAspect="1"/>
          </p:cNvPicPr>
          <p:nvPr/>
        </p:nvPicPr>
        <p:blipFill>
          <a:blip r:embed="rId4" cstate="print"/>
          <a:srcRect/>
          <a:stretch>
            <a:fillRect/>
          </a:stretch>
        </p:blipFill>
        <p:spPr bwMode="auto">
          <a:xfrm>
            <a:off x="4341813" y="4465638"/>
            <a:ext cx="4460875" cy="1828800"/>
          </a:xfrm>
          <a:prstGeom prst="rect">
            <a:avLst/>
          </a:prstGeom>
          <a:noFill/>
          <a:ln w="9525">
            <a:noFill/>
            <a:miter lim="800000"/>
            <a:headEnd/>
            <a:tailEnd/>
          </a:ln>
        </p:spPr>
      </p:pic>
      <p:sp>
        <p:nvSpPr>
          <p:cNvPr id="1053705" name="Text Box 9"/>
          <p:cNvSpPr txBox="1">
            <a:spLocks noChangeArrowheads="1"/>
          </p:cNvSpPr>
          <p:nvPr/>
        </p:nvSpPr>
        <p:spPr bwMode="auto">
          <a:xfrm>
            <a:off x="1230313" y="6348413"/>
            <a:ext cx="1881187"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Dual/Twin Needle</a:t>
            </a:r>
          </a:p>
        </p:txBody>
      </p:sp>
      <p:sp>
        <p:nvSpPr>
          <p:cNvPr id="1053706" name="Text Box 10"/>
          <p:cNvSpPr txBox="1">
            <a:spLocks noChangeArrowheads="1"/>
          </p:cNvSpPr>
          <p:nvPr/>
        </p:nvSpPr>
        <p:spPr bwMode="auto">
          <a:xfrm>
            <a:off x="5878513" y="6308725"/>
            <a:ext cx="195897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Single Needle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53699">
                                            <p:txEl>
                                              <p:pRg st="0" end="0"/>
                                            </p:txEl>
                                          </p:spTgt>
                                        </p:tgtEl>
                                        <p:attrNameLst>
                                          <p:attrName>style.visibility</p:attrName>
                                        </p:attrNameLst>
                                      </p:cBhvr>
                                      <p:to>
                                        <p:strVal val="visible"/>
                                      </p:to>
                                    </p:set>
                                    <p:animEffect transition="in" filter="wipe(up)">
                                      <p:cBhvr>
                                        <p:cTn id="7" dur="500"/>
                                        <p:tgtEl>
                                          <p:spTgt spid="1053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053702"/>
                                        </p:tgtEl>
                                        <p:attrNameLst>
                                          <p:attrName>style.visibility</p:attrName>
                                        </p:attrNameLst>
                                      </p:cBhvr>
                                      <p:to>
                                        <p:strVal val="visible"/>
                                      </p:to>
                                    </p:set>
                                    <p:anim calcmode="lin" valueType="num">
                                      <p:cBhvr additive="base">
                                        <p:cTn id="12" dur="500" fill="hold"/>
                                        <p:tgtEl>
                                          <p:spTgt spid="1053702"/>
                                        </p:tgtEl>
                                        <p:attrNameLst>
                                          <p:attrName>ppt_x</p:attrName>
                                        </p:attrNameLst>
                                      </p:cBhvr>
                                      <p:tavLst>
                                        <p:tav tm="0">
                                          <p:val>
                                            <p:strVal val="0-#ppt_w/2"/>
                                          </p:val>
                                        </p:tav>
                                        <p:tav tm="100000">
                                          <p:val>
                                            <p:strVal val="#ppt_x"/>
                                          </p:val>
                                        </p:tav>
                                      </p:tavLst>
                                    </p:anim>
                                    <p:anim calcmode="lin" valueType="num">
                                      <p:cBhvr additive="base">
                                        <p:cTn id="13" dur="500" fill="hold"/>
                                        <p:tgtEl>
                                          <p:spTgt spid="105370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053703"/>
                                        </p:tgtEl>
                                        <p:attrNameLst>
                                          <p:attrName>style.visibility</p:attrName>
                                        </p:attrNameLst>
                                      </p:cBhvr>
                                      <p:to>
                                        <p:strVal val="visible"/>
                                      </p:to>
                                    </p:set>
                                    <p:anim calcmode="lin" valueType="num">
                                      <p:cBhvr additive="base">
                                        <p:cTn id="18" dur="500" fill="hold"/>
                                        <p:tgtEl>
                                          <p:spTgt spid="1053703"/>
                                        </p:tgtEl>
                                        <p:attrNameLst>
                                          <p:attrName>ppt_x</p:attrName>
                                        </p:attrNameLst>
                                      </p:cBhvr>
                                      <p:tavLst>
                                        <p:tav tm="0">
                                          <p:val>
                                            <p:strVal val="#ppt_x"/>
                                          </p:val>
                                        </p:tav>
                                        <p:tav tm="100000">
                                          <p:val>
                                            <p:strVal val="#ppt_x"/>
                                          </p:val>
                                        </p:tav>
                                      </p:tavLst>
                                    </p:anim>
                                    <p:anim calcmode="lin" valueType="num">
                                      <p:cBhvr additive="base">
                                        <p:cTn id="19" dur="500" fill="hold"/>
                                        <p:tgtEl>
                                          <p:spTgt spid="105370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53705">
                                            <p:txEl>
                                              <p:pRg st="0" end="0"/>
                                            </p:txEl>
                                          </p:spTgt>
                                        </p:tgtEl>
                                        <p:attrNameLst>
                                          <p:attrName>style.visibility</p:attrName>
                                        </p:attrNameLst>
                                      </p:cBhvr>
                                      <p:to>
                                        <p:strVal val="visible"/>
                                      </p:to>
                                    </p:set>
                                    <p:anim calcmode="lin" valueType="num">
                                      <p:cBhvr additive="base">
                                        <p:cTn id="22" dur="500" fill="hold"/>
                                        <p:tgtEl>
                                          <p:spTgt spid="105370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53705">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53704"/>
                                        </p:tgtEl>
                                        <p:attrNameLst>
                                          <p:attrName>style.visibility</p:attrName>
                                        </p:attrNameLst>
                                      </p:cBhvr>
                                      <p:to>
                                        <p:strVal val="visible"/>
                                      </p:to>
                                    </p:set>
                                    <p:anim calcmode="lin" valueType="num">
                                      <p:cBhvr additive="base">
                                        <p:cTn id="26" dur="500" fill="hold"/>
                                        <p:tgtEl>
                                          <p:spTgt spid="1053704"/>
                                        </p:tgtEl>
                                        <p:attrNameLst>
                                          <p:attrName>ppt_x</p:attrName>
                                        </p:attrNameLst>
                                      </p:cBhvr>
                                      <p:tavLst>
                                        <p:tav tm="0">
                                          <p:val>
                                            <p:strVal val="#ppt_x"/>
                                          </p:val>
                                        </p:tav>
                                        <p:tav tm="100000">
                                          <p:val>
                                            <p:strVal val="#ppt_x"/>
                                          </p:val>
                                        </p:tav>
                                      </p:tavLst>
                                    </p:anim>
                                    <p:anim calcmode="lin" valueType="num">
                                      <p:cBhvr additive="base">
                                        <p:cTn id="27" dur="500" fill="hold"/>
                                        <p:tgtEl>
                                          <p:spTgt spid="105370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53706">
                                            <p:txEl>
                                              <p:pRg st="0" end="0"/>
                                            </p:txEl>
                                          </p:spTgt>
                                        </p:tgtEl>
                                        <p:attrNameLst>
                                          <p:attrName>style.visibility</p:attrName>
                                        </p:attrNameLst>
                                      </p:cBhvr>
                                      <p:to>
                                        <p:strVal val="visible"/>
                                      </p:to>
                                    </p:set>
                                    <p:anim calcmode="lin" valueType="num">
                                      <p:cBhvr additive="base">
                                        <p:cTn id="30" dur="500" fill="hold"/>
                                        <p:tgtEl>
                                          <p:spTgt spid="1053706">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5370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Number Placeholder 5"/>
          <p:cNvSpPr>
            <a:spLocks noGrp="1"/>
          </p:cNvSpPr>
          <p:nvPr>
            <p:ph type="sldNum" sz="quarter" idx="12"/>
          </p:nvPr>
        </p:nvSpPr>
        <p:spPr>
          <a:noFill/>
          <a:ln>
            <a:miter lim="800000"/>
            <a:headEnd/>
            <a:tailEnd/>
          </a:ln>
        </p:spPr>
        <p:txBody>
          <a:bodyPr/>
          <a:lstStyle/>
          <a:p>
            <a:fld id="{96B1D50E-240E-4F30-87DC-BC2D587D59DE}" type="slidenum">
              <a:rPr lang="en-US"/>
              <a:pPr/>
              <a:t>415</a:t>
            </a:fld>
            <a:endParaRPr lang="en-US"/>
          </a:p>
        </p:txBody>
      </p:sp>
      <p:sp>
        <p:nvSpPr>
          <p:cNvPr id="427011" name="Rectangle 2"/>
          <p:cNvSpPr>
            <a:spLocks noGrp="1" noChangeArrowheads="1"/>
          </p:cNvSpPr>
          <p:nvPr>
            <p:ph type="title"/>
          </p:nvPr>
        </p:nvSpPr>
        <p:spPr>
          <a:xfrm>
            <a:off x="231775" y="471488"/>
            <a:ext cx="8912225" cy="614362"/>
          </a:xfrm>
        </p:spPr>
        <p:txBody>
          <a:bodyPr/>
          <a:lstStyle/>
          <a:p>
            <a:pPr eaLnBrk="1" hangingPunct="1"/>
            <a:r>
              <a:rPr lang="en-US" sz="2600" b="1" smtClean="0">
                <a:latin typeface="Rockwell" pitchFamily="18" charset="0"/>
              </a:rPr>
              <a:t>T7C: </a:t>
            </a:r>
            <a:r>
              <a:rPr lang="en-US" sz="1800" b="1" smtClean="0"/>
              <a:t>	</a:t>
            </a:r>
            <a:r>
              <a:rPr lang="en-US" sz="1800" b="1" smtClean="0">
                <a:latin typeface="Rockwell" pitchFamily="18" charset="0"/>
              </a:rPr>
              <a:t>Antenna measurements and troubleshooting; measuring SWR, 	dummy loads, feedline failure modes.</a:t>
            </a:r>
            <a:endParaRPr lang="en-US" sz="1800" b="1" smtClean="0">
              <a:solidFill>
                <a:srgbClr val="0099FF"/>
              </a:solidFill>
              <a:latin typeface="Rockwell" pitchFamily="18" charset="0"/>
            </a:endParaRPr>
          </a:p>
        </p:txBody>
      </p:sp>
      <p:sp>
        <p:nvSpPr>
          <p:cNvPr id="1584131" name="Rectangle 3"/>
          <p:cNvSpPr>
            <a:spLocks noGrp="1" noChangeArrowheads="1"/>
          </p:cNvSpPr>
          <p:nvPr>
            <p:ph type="body" idx="1"/>
          </p:nvPr>
        </p:nvSpPr>
        <p:spPr>
          <a:xfrm>
            <a:off x="0" y="1431925"/>
            <a:ext cx="8642350" cy="4962525"/>
          </a:xfrm>
        </p:spPr>
        <p:txBody>
          <a:bodyPr/>
          <a:lstStyle/>
          <a:p>
            <a:pPr lvl="1" eaLnBrk="1" hangingPunct="1"/>
            <a:r>
              <a:rPr lang="en-US" sz="1200" smtClean="0">
                <a:latin typeface="Rockwell" pitchFamily="18" charset="0"/>
              </a:rPr>
              <a:t>T7C9</a:t>
            </a:r>
            <a:r>
              <a:rPr lang="en-US" sz="2000" smtClean="0">
                <a:latin typeface="Rockwell" pitchFamily="18" charset="0"/>
              </a:rPr>
              <a:t>  The most common cause for failure of coaxial cables is moisture contamination.</a:t>
            </a:r>
          </a:p>
          <a:p>
            <a:pPr lvl="2" eaLnBrk="1" hangingPunct="1"/>
            <a:r>
              <a:rPr lang="en-US" sz="1800" smtClean="0">
                <a:solidFill>
                  <a:srgbClr val="FF0000"/>
                </a:solidFill>
                <a:latin typeface="Rockwell" pitchFamily="18" charset="0"/>
              </a:rPr>
              <a:t>Regular BNC, Type N, and PL259 connectors are not water-tight.</a:t>
            </a:r>
          </a:p>
          <a:p>
            <a:pPr lvl="2" eaLnBrk="1" hangingPunct="1"/>
            <a:endParaRPr lang="en-US" sz="800" smtClean="0">
              <a:solidFill>
                <a:srgbClr val="FF0000"/>
              </a:solidFill>
              <a:latin typeface="Rockwell" pitchFamily="18" charset="0"/>
            </a:endParaRPr>
          </a:p>
          <a:p>
            <a:pPr lvl="1" eaLnBrk="1" hangingPunct="1"/>
            <a:r>
              <a:rPr lang="en-US" sz="1200" smtClean="0">
                <a:latin typeface="Rockwell" pitchFamily="18" charset="0"/>
              </a:rPr>
              <a:t>T7C10</a:t>
            </a:r>
            <a:r>
              <a:rPr lang="en-US" sz="2000" smtClean="0">
                <a:latin typeface="Rockwell" pitchFamily="18" charset="0"/>
              </a:rPr>
              <a:t>  The outer jacket of coaxial cable should be resistant to ultraviolet light because UV light can damage the jacket and allow water to enter the cable.</a:t>
            </a:r>
          </a:p>
          <a:p>
            <a:pPr lvl="1" eaLnBrk="1" hangingPunct="1"/>
            <a:r>
              <a:rPr lang="en-US" sz="1200" smtClean="0">
                <a:latin typeface="Rockwell" pitchFamily="18" charset="0"/>
              </a:rPr>
              <a:t>T7C11</a:t>
            </a:r>
            <a:r>
              <a:rPr lang="en-US" sz="2000" smtClean="0">
                <a:latin typeface="Rockwell" pitchFamily="18" charset="0"/>
              </a:rPr>
              <a:t>  A disadvantage of "air core" coaxial cable, when compared to foam or solid dielectric types is that it requires special techniques to prevent water absorption.</a:t>
            </a:r>
          </a:p>
          <a:p>
            <a:pPr lvl="1" eaLnBrk="1" hangingPunct="1"/>
            <a:endParaRPr lang="en-US" sz="2000" smtClean="0">
              <a:latin typeface="Rockwell" pitchFamily="18" charset="0"/>
            </a:endParaRPr>
          </a:p>
        </p:txBody>
      </p:sp>
      <p:pic>
        <p:nvPicPr>
          <p:cNvPr id="1047556" name="Picture 4" descr="4 Heliax"/>
          <p:cNvPicPr>
            <a:picLocks noChangeAspect="1" noChangeArrowheads="1"/>
          </p:cNvPicPr>
          <p:nvPr/>
        </p:nvPicPr>
        <p:blipFill>
          <a:blip r:embed="rId2" cstate="print"/>
          <a:srcRect/>
          <a:stretch>
            <a:fillRect/>
          </a:stretch>
        </p:blipFill>
        <p:spPr bwMode="auto">
          <a:xfrm>
            <a:off x="1998663" y="4657725"/>
            <a:ext cx="1741487" cy="2074863"/>
          </a:xfrm>
          <a:prstGeom prst="rect">
            <a:avLst/>
          </a:prstGeom>
          <a:noFill/>
          <a:ln w="9525">
            <a:noFill/>
            <a:miter lim="800000"/>
            <a:headEnd/>
            <a:tailEnd/>
          </a:ln>
        </p:spPr>
      </p:pic>
      <p:pic>
        <p:nvPicPr>
          <p:cNvPr id="1047557" name="Picture 5" descr="Q p160"/>
          <p:cNvPicPr>
            <a:picLocks noChangeAspect="1" noChangeArrowheads="1"/>
          </p:cNvPicPr>
          <p:nvPr/>
        </p:nvPicPr>
        <p:blipFill>
          <a:blip r:embed="rId3" cstate="print"/>
          <a:srcRect/>
          <a:stretch>
            <a:fillRect/>
          </a:stretch>
        </p:blipFill>
        <p:spPr bwMode="auto">
          <a:xfrm>
            <a:off x="3995738" y="4657725"/>
            <a:ext cx="2611437" cy="2035175"/>
          </a:xfrm>
          <a:prstGeom prst="rect">
            <a:avLst/>
          </a:prstGeom>
          <a:noFill/>
          <a:ln w="9525">
            <a:noFill/>
            <a:miter lim="800000"/>
            <a:headEnd/>
            <a:tailEnd/>
          </a:ln>
        </p:spPr>
      </p:pic>
      <p:sp>
        <p:nvSpPr>
          <p:cNvPr id="1047559" name="Text Box 7"/>
          <p:cNvSpPr txBox="1">
            <a:spLocks noChangeArrowheads="1"/>
          </p:cNvSpPr>
          <p:nvPr/>
        </p:nvSpPr>
        <p:spPr bwMode="auto">
          <a:xfrm>
            <a:off x="923925" y="6040438"/>
            <a:ext cx="960438" cy="581025"/>
          </a:xfrm>
          <a:prstGeom prst="rect">
            <a:avLst/>
          </a:prstGeom>
          <a:noFill/>
          <a:ln w="12700" cap="sq">
            <a:noFill/>
            <a:miter lim="800000"/>
            <a:headEnd type="none" w="sm" len="sm"/>
            <a:tailEnd type="none" w="sm" len="sm"/>
          </a:ln>
        </p:spPr>
        <p:txBody>
          <a:bodyPr>
            <a:spAutoFit/>
          </a:bodyPr>
          <a:lstStyle/>
          <a:p>
            <a:pPr algn="r">
              <a:spcBef>
                <a:spcPct val="50000"/>
              </a:spcBef>
            </a:pPr>
            <a:r>
              <a:rPr lang="en-US" sz="1600">
                <a:solidFill>
                  <a:srgbClr val="FF0000"/>
                </a:solidFill>
                <a:latin typeface="Rockwell" pitchFamily="18" charset="0"/>
              </a:rPr>
              <a:t>Smaller Heliax</a:t>
            </a:r>
          </a:p>
        </p:txBody>
      </p:sp>
      <p:sp>
        <p:nvSpPr>
          <p:cNvPr id="1047558" name="Text Box 6"/>
          <p:cNvSpPr txBox="1">
            <a:spLocks noChangeArrowheads="1"/>
          </p:cNvSpPr>
          <p:nvPr/>
        </p:nvSpPr>
        <p:spPr bwMode="auto">
          <a:xfrm>
            <a:off x="6645275" y="5926138"/>
            <a:ext cx="2035175" cy="73025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Large coax, with hollow center conductor, low loss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84131">
                                            <p:txEl>
                                              <p:pRg st="0" end="0"/>
                                            </p:txEl>
                                          </p:spTgt>
                                        </p:tgtEl>
                                        <p:attrNameLst>
                                          <p:attrName>style.visibility</p:attrName>
                                        </p:attrNameLst>
                                      </p:cBhvr>
                                      <p:to>
                                        <p:strVal val="visible"/>
                                      </p:to>
                                    </p:set>
                                    <p:animEffect transition="in" filter="wipe(up)">
                                      <p:cBhvr>
                                        <p:cTn id="7" dur="500"/>
                                        <p:tgtEl>
                                          <p:spTgt spid="1584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84131">
                                            <p:txEl>
                                              <p:pRg st="1" end="1"/>
                                            </p:txEl>
                                          </p:spTgt>
                                        </p:tgtEl>
                                        <p:attrNameLst>
                                          <p:attrName>style.visibility</p:attrName>
                                        </p:attrNameLst>
                                      </p:cBhvr>
                                      <p:to>
                                        <p:strVal val="visible"/>
                                      </p:to>
                                    </p:set>
                                    <p:animEffect transition="in" filter="wipe(left)">
                                      <p:cBhvr>
                                        <p:cTn id="12" dur="500"/>
                                        <p:tgtEl>
                                          <p:spTgt spid="15841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84131">
                                            <p:txEl>
                                              <p:pRg st="3" end="3"/>
                                            </p:txEl>
                                          </p:spTgt>
                                        </p:tgtEl>
                                        <p:attrNameLst>
                                          <p:attrName>style.visibility</p:attrName>
                                        </p:attrNameLst>
                                      </p:cBhvr>
                                      <p:to>
                                        <p:strVal val="visible"/>
                                      </p:to>
                                    </p:set>
                                    <p:animEffect transition="in" filter="wipe(left)">
                                      <p:cBhvr>
                                        <p:cTn id="17" dur="500"/>
                                        <p:tgtEl>
                                          <p:spTgt spid="158413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84131">
                                            <p:txEl>
                                              <p:pRg st="4" end="4"/>
                                            </p:txEl>
                                          </p:spTgt>
                                        </p:tgtEl>
                                        <p:attrNameLst>
                                          <p:attrName>style.visibility</p:attrName>
                                        </p:attrNameLst>
                                      </p:cBhvr>
                                      <p:to>
                                        <p:strVal val="visible"/>
                                      </p:to>
                                    </p:set>
                                    <p:animEffect transition="in" filter="wipe(left)">
                                      <p:cBhvr>
                                        <p:cTn id="22" dur="500"/>
                                        <p:tgtEl>
                                          <p:spTgt spid="158413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047556"/>
                                        </p:tgtEl>
                                        <p:attrNameLst>
                                          <p:attrName>style.visibility</p:attrName>
                                        </p:attrNameLst>
                                      </p:cBhvr>
                                      <p:to>
                                        <p:strVal val="visible"/>
                                      </p:to>
                                    </p:set>
                                    <p:animEffect transition="in" filter="wipe(down)">
                                      <p:cBhvr>
                                        <p:cTn id="27" dur="500"/>
                                        <p:tgtEl>
                                          <p:spTgt spid="1047556"/>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047559"/>
                                        </p:tgtEl>
                                        <p:attrNameLst>
                                          <p:attrName>style.visibility</p:attrName>
                                        </p:attrNameLst>
                                      </p:cBhvr>
                                      <p:to>
                                        <p:strVal val="visible"/>
                                      </p:to>
                                    </p:set>
                                    <p:anim calcmode="lin" valueType="num">
                                      <p:cBhvr additive="base">
                                        <p:cTn id="30" dur="500" fill="hold"/>
                                        <p:tgtEl>
                                          <p:spTgt spid="1047559"/>
                                        </p:tgtEl>
                                        <p:attrNameLst>
                                          <p:attrName>ppt_x</p:attrName>
                                        </p:attrNameLst>
                                      </p:cBhvr>
                                      <p:tavLst>
                                        <p:tav tm="0">
                                          <p:val>
                                            <p:strVal val="#ppt_x"/>
                                          </p:val>
                                        </p:tav>
                                        <p:tav tm="100000">
                                          <p:val>
                                            <p:strVal val="#ppt_x"/>
                                          </p:val>
                                        </p:tav>
                                      </p:tavLst>
                                    </p:anim>
                                    <p:anim calcmode="lin" valueType="num">
                                      <p:cBhvr additive="base">
                                        <p:cTn id="31" dur="500" fill="hold"/>
                                        <p:tgtEl>
                                          <p:spTgt spid="1047559"/>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1047557"/>
                                        </p:tgtEl>
                                        <p:attrNameLst>
                                          <p:attrName>style.visibility</p:attrName>
                                        </p:attrNameLst>
                                      </p:cBhvr>
                                      <p:to>
                                        <p:strVal val="visible"/>
                                      </p:to>
                                    </p:set>
                                    <p:animEffect transition="in" filter="wipe(down)">
                                      <p:cBhvr>
                                        <p:cTn id="34" dur="500"/>
                                        <p:tgtEl>
                                          <p:spTgt spid="104755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47558"/>
                                        </p:tgtEl>
                                        <p:attrNameLst>
                                          <p:attrName>style.visibility</p:attrName>
                                        </p:attrNameLst>
                                      </p:cBhvr>
                                      <p:to>
                                        <p:strVal val="visible"/>
                                      </p:to>
                                    </p:set>
                                    <p:animEffect transition="in" filter="wipe(down)">
                                      <p:cBhvr>
                                        <p:cTn id="37" dur="500"/>
                                        <p:tgtEl>
                                          <p:spTgt spid="1047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9" grpId="0"/>
      <p:bldP spid="1047558" grpId="0"/>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Number Placeholder 5"/>
          <p:cNvSpPr>
            <a:spLocks noGrp="1"/>
          </p:cNvSpPr>
          <p:nvPr>
            <p:ph type="sldNum" sz="quarter" idx="12"/>
          </p:nvPr>
        </p:nvSpPr>
        <p:spPr>
          <a:noFill/>
          <a:ln>
            <a:miter lim="800000"/>
            <a:headEnd/>
            <a:tailEnd/>
          </a:ln>
        </p:spPr>
        <p:txBody>
          <a:bodyPr/>
          <a:lstStyle/>
          <a:p>
            <a:fld id="{DAF995A1-EFF4-4C58-B85B-F19DCBD3FE91}" type="slidenum">
              <a:rPr lang="en-US"/>
              <a:pPr/>
              <a:t>416</a:t>
            </a:fld>
            <a:endParaRPr lang="en-US"/>
          </a:p>
        </p:txBody>
      </p:sp>
      <p:sp>
        <p:nvSpPr>
          <p:cNvPr id="428035" name="Rectangle 2"/>
          <p:cNvSpPr>
            <a:spLocks noGrp="1" noChangeArrowheads="1"/>
          </p:cNvSpPr>
          <p:nvPr>
            <p:ph type="title"/>
          </p:nvPr>
        </p:nvSpPr>
        <p:spPr>
          <a:xfrm>
            <a:off x="231775" y="471488"/>
            <a:ext cx="8564563" cy="614362"/>
          </a:xfrm>
          <a:noFill/>
        </p:spPr>
        <p:txBody>
          <a:bodyPr/>
          <a:lstStyle/>
          <a:p>
            <a:pPr eaLnBrk="1" hangingPunct="1"/>
            <a:r>
              <a:rPr lang="en-US" sz="2600" b="1" smtClean="0">
                <a:latin typeface="Rockwell" pitchFamily="18" charset="0"/>
              </a:rPr>
              <a:t>T7D: </a:t>
            </a:r>
            <a:r>
              <a:rPr lang="en-US" sz="1800" b="1" smtClean="0"/>
              <a:t>	</a:t>
            </a:r>
            <a:r>
              <a:rPr lang="en-US" sz="1800" b="1" smtClean="0">
                <a:latin typeface="Rockwell" pitchFamily="18" charset="0"/>
              </a:rPr>
              <a:t>Basic repair and testing; soldering, use of a voltmeter, ammeter 	and ohmmeter</a:t>
            </a:r>
            <a:endParaRPr lang="en-US" sz="1800" b="1" smtClean="0">
              <a:solidFill>
                <a:srgbClr val="0099FF"/>
              </a:solidFill>
              <a:latin typeface="Rockwell" pitchFamily="18" charset="0"/>
            </a:endParaRPr>
          </a:p>
        </p:txBody>
      </p:sp>
      <p:sp>
        <p:nvSpPr>
          <p:cNvPr id="1585155" name="Rectangle 3"/>
          <p:cNvSpPr>
            <a:spLocks noGrp="1" noChangeArrowheads="1"/>
          </p:cNvSpPr>
          <p:nvPr>
            <p:ph type="body" idx="1"/>
          </p:nvPr>
        </p:nvSpPr>
        <p:spPr>
          <a:xfrm>
            <a:off x="0" y="1895475"/>
            <a:ext cx="8642350" cy="4962525"/>
          </a:xfrm>
        </p:spPr>
        <p:txBody>
          <a:bodyPr/>
          <a:lstStyle/>
          <a:p>
            <a:pPr lvl="1" eaLnBrk="1" hangingPunct="1"/>
            <a:r>
              <a:rPr lang="en-US" sz="1200" smtClean="0">
                <a:latin typeface="Rockwell" pitchFamily="18" charset="0"/>
              </a:rPr>
              <a:t>T7D1</a:t>
            </a:r>
            <a:r>
              <a:rPr lang="en-US" sz="2000" smtClean="0">
                <a:latin typeface="Rockwell" pitchFamily="18" charset="0"/>
              </a:rPr>
              <a:t>   A voltmeter is an instrument you would use to measure electric potential or electromotive force.</a:t>
            </a:r>
          </a:p>
          <a:p>
            <a:pPr lvl="1" eaLnBrk="1" hangingPunct="1"/>
            <a:endParaRPr lang="en-US" sz="2000" smtClean="0">
              <a:latin typeface="Rockwell" pitchFamily="18" charset="0"/>
            </a:endParaRPr>
          </a:p>
          <a:p>
            <a:pPr lvl="1" eaLnBrk="1" hangingPunct="1"/>
            <a:r>
              <a:rPr lang="en-US" sz="1200" smtClean="0">
                <a:latin typeface="Rockwell" pitchFamily="18" charset="0"/>
              </a:rPr>
              <a:t>T7D2</a:t>
            </a:r>
            <a:r>
              <a:rPr lang="en-US" sz="2000" smtClean="0">
                <a:latin typeface="Rockwell" pitchFamily="18" charset="0"/>
              </a:rPr>
              <a:t>  The correct way to connect a voltmeter to a circuit is in parallel with the circuit.</a:t>
            </a:r>
          </a:p>
          <a:p>
            <a:pPr lvl="1" eaLnBrk="1" hangingPunct="1"/>
            <a:endParaRPr lang="en-US" sz="1200" smtClean="0">
              <a:latin typeface="Rockwell" pitchFamily="18" charset="0"/>
            </a:endParaRPr>
          </a:p>
          <a:p>
            <a:pPr lvl="3" eaLnBrk="1" hangingPunct="1"/>
            <a:r>
              <a:rPr lang="en-US" sz="1800" smtClean="0">
                <a:solidFill>
                  <a:srgbClr val="FF0000"/>
                </a:solidFill>
                <a:latin typeface="Rockwell" pitchFamily="18" charset="0"/>
              </a:rPr>
              <a:t>Car battery is measured in parallel</a:t>
            </a:r>
          </a:p>
          <a:p>
            <a:pPr lvl="3" eaLnBrk="1" hangingPunct="1"/>
            <a:r>
              <a:rPr lang="en-US" sz="1800" smtClean="0">
                <a:solidFill>
                  <a:srgbClr val="FF0000"/>
                </a:solidFill>
                <a:latin typeface="Rockwell" pitchFamily="18" charset="0"/>
              </a:rPr>
              <a:t>House wall sockets are measured in parallel</a:t>
            </a:r>
          </a:p>
          <a:p>
            <a:pPr lvl="1" eaLnBrk="1" hangingPunct="1"/>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85155">
                                            <p:txEl>
                                              <p:pRg st="0" end="0"/>
                                            </p:txEl>
                                          </p:spTgt>
                                        </p:tgtEl>
                                        <p:attrNameLst>
                                          <p:attrName>style.visibility</p:attrName>
                                        </p:attrNameLst>
                                      </p:cBhvr>
                                      <p:to>
                                        <p:strVal val="visible"/>
                                      </p:to>
                                    </p:set>
                                    <p:animEffect transition="in" filter="wipe(up)">
                                      <p:cBhvr>
                                        <p:cTn id="7" dur="500"/>
                                        <p:tgtEl>
                                          <p:spTgt spid="1585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85155">
                                            <p:txEl>
                                              <p:pRg st="2" end="2"/>
                                            </p:txEl>
                                          </p:spTgt>
                                        </p:tgtEl>
                                        <p:attrNameLst>
                                          <p:attrName>style.visibility</p:attrName>
                                        </p:attrNameLst>
                                      </p:cBhvr>
                                      <p:to>
                                        <p:strVal val="visible"/>
                                      </p:to>
                                    </p:set>
                                    <p:animEffect transition="in" filter="wipe(left)">
                                      <p:cBhvr>
                                        <p:cTn id="12" dur="500"/>
                                        <p:tgtEl>
                                          <p:spTgt spid="15851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85155">
                                            <p:txEl>
                                              <p:pRg st="4" end="4"/>
                                            </p:txEl>
                                          </p:spTgt>
                                        </p:tgtEl>
                                        <p:attrNameLst>
                                          <p:attrName>style.visibility</p:attrName>
                                        </p:attrNameLst>
                                      </p:cBhvr>
                                      <p:to>
                                        <p:strVal val="visible"/>
                                      </p:to>
                                    </p:set>
                                    <p:animEffect transition="in" filter="wipe(left)">
                                      <p:cBhvr>
                                        <p:cTn id="17" dur="500"/>
                                        <p:tgtEl>
                                          <p:spTgt spid="158515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585155">
                                            <p:txEl>
                                              <p:pRg st="5" end="5"/>
                                            </p:txEl>
                                          </p:spTgt>
                                        </p:tgtEl>
                                        <p:attrNameLst>
                                          <p:attrName>style.visibility</p:attrName>
                                        </p:attrNameLst>
                                      </p:cBhvr>
                                      <p:to>
                                        <p:strVal val="visible"/>
                                      </p:to>
                                    </p:set>
                                    <p:animEffect transition="in" filter="wipe(down)">
                                      <p:cBhvr>
                                        <p:cTn id="22" dur="500"/>
                                        <p:tgtEl>
                                          <p:spTgt spid="1585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Number Placeholder 3"/>
          <p:cNvSpPr>
            <a:spLocks noGrp="1"/>
          </p:cNvSpPr>
          <p:nvPr>
            <p:ph type="sldNum" sz="quarter" idx="12"/>
          </p:nvPr>
        </p:nvSpPr>
        <p:spPr>
          <a:noFill/>
          <a:ln>
            <a:miter lim="800000"/>
            <a:headEnd/>
            <a:tailEnd/>
          </a:ln>
        </p:spPr>
        <p:txBody>
          <a:bodyPr/>
          <a:lstStyle/>
          <a:p>
            <a:fld id="{FF9C9738-6DA8-4F08-B915-0B683EE37928}" type="slidenum">
              <a:rPr lang="en-US"/>
              <a:pPr/>
              <a:t>417</a:t>
            </a:fld>
            <a:endParaRPr lang="en-US"/>
          </a:p>
        </p:txBody>
      </p:sp>
      <p:sp>
        <p:nvSpPr>
          <p:cNvPr id="429059"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B6CB148-E3B7-46B8-827C-5465B27E5E9D}" type="slidenum">
              <a:rPr lang="en-US" sz="1400">
                <a:latin typeface="Times New Roman" pitchFamily="18" charset="0"/>
              </a:rPr>
              <a:pPr algn="r"/>
              <a:t>417</a:t>
            </a:fld>
            <a:endParaRPr lang="en-US" sz="1400">
              <a:latin typeface="Times New Roman" pitchFamily="18" charset="0"/>
            </a:endParaRPr>
          </a:p>
        </p:txBody>
      </p:sp>
      <p:sp>
        <p:nvSpPr>
          <p:cNvPr id="429060"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E3351B7-02A3-42A8-89F8-E5B19398E59D}" type="slidenum">
              <a:rPr lang="en-US" sz="1400">
                <a:latin typeface="Times New Roman" pitchFamily="18" charset="0"/>
              </a:rPr>
              <a:pPr algn="r"/>
              <a:t>417</a:t>
            </a:fld>
            <a:endParaRPr lang="en-US" sz="1400">
              <a:latin typeface="Times New Roman" pitchFamily="18" charset="0"/>
            </a:endParaRPr>
          </a:p>
        </p:txBody>
      </p:sp>
      <p:sp>
        <p:nvSpPr>
          <p:cNvPr id="429061" name="Rectangle 2"/>
          <p:cNvSpPr>
            <a:spLocks noGrp="1" noChangeArrowheads="1"/>
          </p:cNvSpPr>
          <p:nvPr>
            <p:ph type="title" idx="4294967295"/>
          </p:nvPr>
        </p:nvSpPr>
        <p:spPr>
          <a:xfrm>
            <a:off x="231775" y="384175"/>
            <a:ext cx="8647113" cy="638175"/>
          </a:xfrm>
          <a:noFill/>
        </p:spPr>
        <p:txBody>
          <a:bodyPr lIns="0" tIns="0" rIns="0" bIns="0" anchor="ctr">
            <a:spAutoFit/>
          </a:bodyPr>
          <a:lstStyle/>
          <a:p>
            <a:pPr defTabSz="457200" eaLnBrk="1" hangingPunct="1">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600" b="1" smtClean="0">
                <a:latin typeface="Rockwell" pitchFamily="18" charset="0"/>
              </a:rPr>
              <a:t>T7D: </a:t>
            </a:r>
            <a:r>
              <a:rPr lang="en-US" sz="1800" b="1" smtClean="0"/>
              <a:t>	</a:t>
            </a:r>
            <a:r>
              <a:rPr lang="en-US" sz="1800" b="1" smtClean="0">
                <a:latin typeface="Rockwell" pitchFamily="18" charset="0"/>
              </a:rPr>
              <a:t>Basic repair and testing; soldering, use of a voltmeter, ammeter 		and ohmmeter</a:t>
            </a:r>
            <a:endParaRPr lang="en-GB" sz="1800" b="1" smtClean="0">
              <a:latin typeface="Rockwell" pitchFamily="18" charset="0"/>
            </a:endParaRPr>
          </a:p>
        </p:txBody>
      </p:sp>
      <p:sp>
        <p:nvSpPr>
          <p:cNvPr id="429062" name="Text Box 27"/>
          <p:cNvSpPr txBox="1">
            <a:spLocks noChangeArrowheads="1"/>
          </p:cNvSpPr>
          <p:nvPr/>
        </p:nvSpPr>
        <p:spPr bwMode="auto">
          <a:xfrm>
            <a:off x="9548813" y="2606675"/>
            <a:ext cx="36512" cy="371475"/>
          </a:xfrm>
          <a:prstGeom prst="rect">
            <a:avLst/>
          </a:prstGeom>
          <a:noFill/>
          <a:ln w="9525">
            <a:noFill/>
            <a:round/>
            <a:headEnd/>
            <a:tailEnd/>
          </a:ln>
        </p:spPr>
        <p:txBody>
          <a:bodyPr wrap="none" anchor="ctr"/>
          <a:lstStyle/>
          <a:p>
            <a:endParaRPr lang="en-US"/>
          </a:p>
        </p:txBody>
      </p:sp>
      <p:sp>
        <p:nvSpPr>
          <p:cNvPr id="429063" name="AutoShape 30"/>
          <p:cNvSpPr>
            <a:spLocks noChangeArrowheads="1"/>
          </p:cNvSpPr>
          <p:nvPr/>
        </p:nvSpPr>
        <p:spPr bwMode="auto">
          <a:xfrm>
            <a:off x="3827463" y="2279650"/>
            <a:ext cx="989012" cy="1379538"/>
          </a:xfrm>
          <a:prstGeom prst="roundRect">
            <a:avLst>
              <a:gd name="adj" fmla="val 157"/>
            </a:avLst>
          </a:prstGeom>
          <a:solidFill>
            <a:srgbClr val="FFFFCC"/>
          </a:solidFill>
          <a:ln w="9360">
            <a:solidFill>
              <a:srgbClr val="000000"/>
            </a:solidFill>
            <a:miter lim="800000"/>
            <a:headEnd/>
            <a:tailEnd/>
          </a:ln>
        </p:spPr>
        <p:txBody>
          <a:bodyPr wrap="none" anchor="ctr"/>
          <a:lstStyle/>
          <a:p>
            <a:endParaRPr lang="en-US"/>
          </a:p>
        </p:txBody>
      </p:sp>
      <p:sp>
        <p:nvSpPr>
          <p:cNvPr id="255007" name="AutoShape 31"/>
          <p:cNvSpPr>
            <a:spLocks noChangeArrowheads="1"/>
          </p:cNvSpPr>
          <p:nvPr/>
        </p:nvSpPr>
        <p:spPr bwMode="auto">
          <a:xfrm>
            <a:off x="3881438" y="2392363"/>
            <a:ext cx="830262" cy="647700"/>
          </a:xfrm>
          <a:prstGeom prst="roundRect">
            <a:avLst>
              <a:gd name="adj" fmla="val 241"/>
            </a:avLst>
          </a:prstGeom>
          <a:solidFill>
            <a:srgbClr val="FFFFFF"/>
          </a:solidFill>
          <a:ln w="9360">
            <a:solidFill>
              <a:srgbClr val="000000"/>
            </a:solidFill>
            <a:miter lim="800000"/>
            <a:headEnd/>
            <a:tailEnd/>
          </a:ln>
        </p:spPr>
        <p:txBody>
          <a:bodyPr wrap="none" anchor="ctr"/>
          <a:lstStyle/>
          <a:p>
            <a:endParaRPr lang="en-US"/>
          </a:p>
        </p:txBody>
      </p:sp>
      <p:sp>
        <p:nvSpPr>
          <p:cNvPr id="255008" name="Line 32"/>
          <p:cNvSpPr>
            <a:spLocks noChangeShapeType="1"/>
          </p:cNvSpPr>
          <p:nvPr/>
        </p:nvSpPr>
        <p:spPr bwMode="auto">
          <a:xfrm flipV="1">
            <a:off x="4341813" y="2506663"/>
            <a:ext cx="96837" cy="485775"/>
          </a:xfrm>
          <a:prstGeom prst="line">
            <a:avLst/>
          </a:prstGeom>
          <a:noFill/>
          <a:ln w="9360">
            <a:solidFill>
              <a:srgbClr val="FF0000"/>
            </a:solidFill>
            <a:miter lim="800000"/>
            <a:headEnd/>
            <a:tailEnd/>
          </a:ln>
        </p:spPr>
        <p:txBody>
          <a:bodyPr/>
          <a:lstStyle/>
          <a:p>
            <a:endParaRPr lang="en-US"/>
          </a:p>
        </p:txBody>
      </p:sp>
      <p:sp>
        <p:nvSpPr>
          <p:cNvPr id="255009" name="AutoShape 33"/>
          <p:cNvSpPr>
            <a:spLocks noChangeArrowheads="1"/>
          </p:cNvSpPr>
          <p:nvPr/>
        </p:nvSpPr>
        <p:spPr bwMode="auto">
          <a:xfrm>
            <a:off x="2498725" y="4503738"/>
            <a:ext cx="1344613" cy="501650"/>
          </a:xfrm>
          <a:prstGeom prst="roundRect">
            <a:avLst>
              <a:gd name="adj" fmla="val 315"/>
            </a:avLst>
          </a:prstGeom>
          <a:solidFill>
            <a:srgbClr val="E6E6FF"/>
          </a:solidFill>
          <a:ln w="9360">
            <a:solidFill>
              <a:srgbClr val="000000"/>
            </a:solidFill>
            <a:miter lim="800000"/>
            <a:headEnd/>
            <a:tailEnd/>
          </a:ln>
        </p:spPr>
        <p:txBody>
          <a:bodyPr wrap="none" anchor="ctr"/>
          <a:lstStyle/>
          <a:p>
            <a:endParaRPr lang="en-US"/>
          </a:p>
        </p:txBody>
      </p:sp>
      <p:sp>
        <p:nvSpPr>
          <p:cNvPr id="255010" name="Oval 34"/>
          <p:cNvSpPr>
            <a:spLocks noChangeArrowheads="1"/>
          </p:cNvSpPr>
          <p:nvPr/>
        </p:nvSpPr>
        <p:spPr bwMode="auto">
          <a:xfrm>
            <a:off x="3376613" y="4598988"/>
            <a:ext cx="122237" cy="122237"/>
          </a:xfrm>
          <a:prstGeom prst="ellipse">
            <a:avLst/>
          </a:prstGeom>
          <a:solidFill>
            <a:srgbClr val="FF0000"/>
          </a:solidFill>
          <a:ln w="9360">
            <a:solidFill>
              <a:srgbClr val="000000"/>
            </a:solidFill>
            <a:miter lim="800000"/>
            <a:headEnd/>
            <a:tailEnd/>
          </a:ln>
        </p:spPr>
        <p:txBody>
          <a:bodyPr wrap="none" anchor="ctr"/>
          <a:lstStyle/>
          <a:p>
            <a:endParaRPr lang="en-US"/>
          </a:p>
        </p:txBody>
      </p:sp>
      <p:sp>
        <p:nvSpPr>
          <p:cNvPr id="255011" name="Oval 35"/>
          <p:cNvSpPr>
            <a:spLocks noChangeArrowheads="1"/>
          </p:cNvSpPr>
          <p:nvPr/>
        </p:nvSpPr>
        <p:spPr bwMode="auto">
          <a:xfrm>
            <a:off x="3632200" y="4598988"/>
            <a:ext cx="122238" cy="122237"/>
          </a:xfrm>
          <a:prstGeom prst="ellipse">
            <a:avLst/>
          </a:prstGeom>
          <a:solidFill>
            <a:srgbClr val="000000"/>
          </a:solidFill>
          <a:ln w="9360">
            <a:solidFill>
              <a:srgbClr val="000000"/>
            </a:solidFill>
            <a:miter lim="800000"/>
            <a:headEnd/>
            <a:tailEnd/>
          </a:ln>
        </p:spPr>
        <p:txBody>
          <a:bodyPr wrap="none" anchor="ctr"/>
          <a:lstStyle/>
          <a:p>
            <a:endParaRPr lang="en-US"/>
          </a:p>
        </p:txBody>
      </p:sp>
      <p:sp>
        <p:nvSpPr>
          <p:cNvPr id="255012" name="Text Box 36"/>
          <p:cNvSpPr txBox="1">
            <a:spLocks noChangeArrowheads="1"/>
          </p:cNvSpPr>
          <p:nvPr/>
        </p:nvSpPr>
        <p:spPr bwMode="auto">
          <a:xfrm>
            <a:off x="2559050" y="4514850"/>
            <a:ext cx="782638" cy="430213"/>
          </a:xfrm>
          <a:prstGeom prst="rect">
            <a:avLst/>
          </a:prstGeom>
          <a:noFill/>
          <a:ln w="9525">
            <a:noFill/>
            <a:round/>
            <a:headEnd/>
            <a:tailEnd/>
          </a:ln>
        </p:spPr>
        <p:txBody>
          <a:bodyPr lIns="0" tIns="0" rIns="0" bIns="0" anchorCtr="1">
            <a:spAutoFit/>
          </a:bodyPr>
          <a:lstStyle/>
          <a:p>
            <a:pPr defTabSz="457200">
              <a:lnSpc>
                <a:spcPct val="101000"/>
              </a:lnSpc>
              <a:buClr>
                <a:srgbClr val="FFFFCC"/>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a:solidFill>
                  <a:srgbClr val="000000"/>
                </a:solidFill>
                <a:latin typeface="Times New Roman" pitchFamily="18" charset="0"/>
              </a:rPr>
              <a:t>Power Supply</a:t>
            </a:r>
          </a:p>
        </p:txBody>
      </p:sp>
      <p:sp>
        <p:nvSpPr>
          <p:cNvPr id="255013" name="AutoShape 37"/>
          <p:cNvSpPr>
            <a:spLocks noChangeArrowheads="1"/>
          </p:cNvSpPr>
          <p:nvPr/>
        </p:nvSpPr>
        <p:spPr bwMode="auto">
          <a:xfrm>
            <a:off x="4927600" y="4967288"/>
            <a:ext cx="1344613" cy="501650"/>
          </a:xfrm>
          <a:prstGeom prst="roundRect">
            <a:avLst>
              <a:gd name="adj" fmla="val 315"/>
            </a:avLst>
          </a:prstGeom>
          <a:solidFill>
            <a:srgbClr val="000080"/>
          </a:solidFill>
          <a:ln w="9360">
            <a:solidFill>
              <a:srgbClr val="000000"/>
            </a:solidFill>
            <a:miter lim="800000"/>
            <a:headEnd/>
            <a:tailEnd/>
          </a:ln>
        </p:spPr>
        <p:txBody>
          <a:bodyPr wrap="none" anchor="ctr"/>
          <a:lstStyle/>
          <a:p>
            <a:endParaRPr lang="en-US"/>
          </a:p>
        </p:txBody>
      </p:sp>
      <p:sp>
        <p:nvSpPr>
          <p:cNvPr id="255014" name="Text Box 38"/>
          <p:cNvSpPr txBox="1">
            <a:spLocks noChangeArrowheads="1"/>
          </p:cNvSpPr>
          <p:nvPr/>
        </p:nvSpPr>
        <p:spPr bwMode="auto">
          <a:xfrm>
            <a:off x="5184775" y="5106988"/>
            <a:ext cx="928688" cy="215900"/>
          </a:xfrm>
          <a:prstGeom prst="rect">
            <a:avLst/>
          </a:prstGeom>
          <a:noFill/>
          <a:ln w="9525">
            <a:noFill/>
            <a:round/>
            <a:headEnd/>
            <a:tailEnd/>
          </a:ln>
        </p:spPr>
        <p:txBody>
          <a:bodyPr lIns="0" tIns="0" rIns="0" bIns="0" anchorCtr="1">
            <a:spAutoFit/>
          </a:bodyPr>
          <a:lstStyle/>
          <a:p>
            <a:pPr defTabSz="457200">
              <a:lnSpc>
                <a:spcPct val="101000"/>
              </a:lnSpc>
              <a:buClr>
                <a:srgbClr val="FFFFCC"/>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a:solidFill>
                  <a:srgbClr val="E6E64C"/>
                </a:solidFill>
                <a:latin typeface="Times New Roman" pitchFamily="18" charset="0"/>
              </a:rPr>
              <a:t>Transceiver</a:t>
            </a:r>
          </a:p>
        </p:txBody>
      </p:sp>
      <p:sp>
        <p:nvSpPr>
          <p:cNvPr id="255015" name="Freeform 39"/>
          <p:cNvSpPr>
            <a:spLocks noChangeArrowheads="1"/>
          </p:cNvSpPr>
          <p:nvPr/>
        </p:nvSpPr>
        <p:spPr bwMode="auto">
          <a:xfrm>
            <a:off x="3694113" y="4329113"/>
            <a:ext cx="1428750" cy="660400"/>
          </a:xfrm>
          <a:custGeom>
            <a:avLst/>
            <a:gdLst>
              <a:gd name="T0" fmla="*/ 0 w 3969"/>
              <a:gd name="T1" fmla="*/ 95094722 h 1836"/>
              <a:gd name="T2" fmla="*/ 83062968 w 3969"/>
              <a:gd name="T3" fmla="*/ 55892285 h 1836"/>
              <a:gd name="T4" fmla="*/ 157573594 w 3969"/>
              <a:gd name="T5" fmla="*/ 36226681 h 1836"/>
              <a:gd name="T6" fmla="*/ 256057270 w 3969"/>
              <a:gd name="T7" fmla="*/ 16690207 h 1836"/>
              <a:gd name="T8" fmla="*/ 339120598 w 3969"/>
              <a:gd name="T9" fmla="*/ 61585178 h 1836"/>
              <a:gd name="T10" fmla="*/ 409225102 w 3969"/>
              <a:gd name="T11" fmla="*/ 136755315 h 1836"/>
              <a:gd name="T12" fmla="*/ 488012259 w 3969"/>
              <a:gd name="T13" fmla="*/ 192647600 h 1836"/>
              <a:gd name="T14" fmla="*/ 505376485 w 3969"/>
              <a:gd name="T15" fmla="*/ 220593743 h 1836"/>
              <a:gd name="T16" fmla="*/ 514188010 w 3969"/>
              <a:gd name="T17" fmla="*/ 237413081 h 18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69"/>
              <a:gd name="T28" fmla="*/ 0 h 1836"/>
              <a:gd name="T29" fmla="*/ 3969 w 3969"/>
              <a:gd name="T30" fmla="*/ 1836 h 18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69" h="1836">
                <a:moveTo>
                  <a:pt x="0" y="735"/>
                </a:moveTo>
                <a:cubicBezTo>
                  <a:pt x="53" y="345"/>
                  <a:pt x="431" y="476"/>
                  <a:pt x="641" y="432"/>
                </a:cubicBezTo>
                <a:cubicBezTo>
                  <a:pt x="834" y="392"/>
                  <a:pt x="1019" y="334"/>
                  <a:pt x="1216" y="280"/>
                </a:cubicBezTo>
                <a:cubicBezTo>
                  <a:pt x="1453" y="216"/>
                  <a:pt x="1699" y="0"/>
                  <a:pt x="1976" y="129"/>
                </a:cubicBezTo>
                <a:cubicBezTo>
                  <a:pt x="2203" y="237"/>
                  <a:pt x="2393" y="397"/>
                  <a:pt x="2617" y="476"/>
                </a:cubicBezTo>
                <a:cubicBezTo>
                  <a:pt x="2852" y="556"/>
                  <a:pt x="3066" y="764"/>
                  <a:pt x="3158" y="1057"/>
                </a:cubicBezTo>
                <a:cubicBezTo>
                  <a:pt x="3261" y="1394"/>
                  <a:pt x="3548" y="1380"/>
                  <a:pt x="3766" y="1489"/>
                </a:cubicBezTo>
                <a:lnTo>
                  <a:pt x="3900" y="1705"/>
                </a:lnTo>
                <a:lnTo>
                  <a:pt x="3968" y="1835"/>
                </a:lnTo>
              </a:path>
            </a:pathLst>
          </a:custGeom>
          <a:noFill/>
          <a:ln w="27360">
            <a:solidFill>
              <a:srgbClr val="000000"/>
            </a:solidFill>
            <a:round/>
            <a:headEnd/>
            <a:tailEnd/>
          </a:ln>
        </p:spPr>
        <p:txBody>
          <a:bodyPr wrap="none" anchor="ctr"/>
          <a:lstStyle/>
          <a:p>
            <a:endParaRPr lang="en-US"/>
          </a:p>
        </p:txBody>
      </p:sp>
      <p:sp>
        <p:nvSpPr>
          <p:cNvPr id="255016" name="Freeform 40"/>
          <p:cNvSpPr>
            <a:spLocks noChangeArrowheads="1"/>
          </p:cNvSpPr>
          <p:nvPr/>
        </p:nvSpPr>
        <p:spPr bwMode="auto">
          <a:xfrm>
            <a:off x="3419475" y="4197350"/>
            <a:ext cx="989013" cy="482600"/>
          </a:xfrm>
          <a:custGeom>
            <a:avLst/>
            <a:gdLst>
              <a:gd name="T0" fmla="*/ 0 w 2749"/>
              <a:gd name="T1" fmla="*/ 171091769 h 1342"/>
              <a:gd name="T2" fmla="*/ 68083238 w 2749"/>
              <a:gd name="T3" fmla="*/ 115483807 h 1342"/>
              <a:gd name="T4" fmla="*/ 147945048 w 2749"/>
              <a:gd name="T5" fmla="*/ 55607963 h 1342"/>
              <a:gd name="T6" fmla="*/ 267802702 w 2749"/>
              <a:gd name="T7" fmla="*/ 8276482 h 1342"/>
              <a:gd name="T8" fmla="*/ 311681565 w 2749"/>
              <a:gd name="T9" fmla="*/ 0 h 1342"/>
              <a:gd name="T10" fmla="*/ 351677049 w 2749"/>
              <a:gd name="T11" fmla="*/ 0 h 1342"/>
              <a:gd name="T12" fmla="*/ 355689585 w 2749"/>
              <a:gd name="T13" fmla="*/ 0 h 1342"/>
              <a:gd name="T14" fmla="*/ 0 60000 65536"/>
              <a:gd name="T15" fmla="*/ 0 60000 65536"/>
              <a:gd name="T16" fmla="*/ 0 60000 65536"/>
              <a:gd name="T17" fmla="*/ 0 60000 65536"/>
              <a:gd name="T18" fmla="*/ 0 60000 65536"/>
              <a:gd name="T19" fmla="*/ 0 60000 65536"/>
              <a:gd name="T20" fmla="*/ 0 60000 65536"/>
              <a:gd name="T21" fmla="*/ 0 w 2749"/>
              <a:gd name="T22" fmla="*/ 0 h 1342"/>
              <a:gd name="T23" fmla="*/ 2749 w 2749"/>
              <a:gd name="T24" fmla="*/ 1342 h 13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9" h="1342">
                <a:moveTo>
                  <a:pt x="0" y="1323"/>
                </a:moveTo>
                <a:cubicBezTo>
                  <a:pt x="466" y="1341"/>
                  <a:pt x="591" y="1055"/>
                  <a:pt x="526" y="893"/>
                </a:cubicBezTo>
                <a:cubicBezTo>
                  <a:pt x="417" y="621"/>
                  <a:pt x="1070" y="658"/>
                  <a:pt x="1143" y="430"/>
                </a:cubicBezTo>
                <a:cubicBezTo>
                  <a:pt x="1216" y="202"/>
                  <a:pt x="1743" y="170"/>
                  <a:pt x="2069" y="64"/>
                </a:cubicBezTo>
                <a:lnTo>
                  <a:pt x="2408" y="0"/>
                </a:lnTo>
                <a:lnTo>
                  <a:pt x="2717" y="0"/>
                </a:lnTo>
                <a:lnTo>
                  <a:pt x="2748" y="0"/>
                </a:lnTo>
              </a:path>
            </a:pathLst>
          </a:custGeom>
          <a:noFill/>
          <a:ln w="27360">
            <a:solidFill>
              <a:srgbClr val="FF0000"/>
            </a:solidFill>
            <a:round/>
            <a:headEnd/>
            <a:tailEnd/>
          </a:ln>
        </p:spPr>
        <p:txBody>
          <a:bodyPr wrap="none" anchor="ctr"/>
          <a:lstStyle/>
          <a:p>
            <a:endParaRPr lang="en-US"/>
          </a:p>
        </p:txBody>
      </p:sp>
      <p:sp>
        <p:nvSpPr>
          <p:cNvPr id="255017" name="Freeform 41"/>
          <p:cNvSpPr>
            <a:spLocks noChangeArrowheads="1"/>
          </p:cNvSpPr>
          <p:nvPr/>
        </p:nvSpPr>
        <p:spPr bwMode="auto">
          <a:xfrm>
            <a:off x="4418013" y="4197350"/>
            <a:ext cx="922337" cy="800100"/>
          </a:xfrm>
          <a:custGeom>
            <a:avLst/>
            <a:gdLst>
              <a:gd name="T0" fmla="*/ 0 w 2562"/>
              <a:gd name="T1" fmla="*/ 0 h 2223"/>
              <a:gd name="T2" fmla="*/ 90205063 w 2562"/>
              <a:gd name="T3" fmla="*/ 70729848 h 2223"/>
              <a:gd name="T4" fmla="*/ 192203943 w 2562"/>
              <a:gd name="T5" fmla="*/ 90290727 h 2223"/>
              <a:gd name="T6" fmla="*/ 264911963 w 2562"/>
              <a:gd name="T7" fmla="*/ 163481701 h 2223"/>
              <a:gd name="T8" fmla="*/ 320253263 w 2562"/>
              <a:gd name="T9" fmla="*/ 226827450 h 2223"/>
              <a:gd name="T10" fmla="*/ 320253263 w 2562"/>
              <a:gd name="T11" fmla="*/ 253642498 h 2223"/>
              <a:gd name="T12" fmla="*/ 328936983 w 2562"/>
              <a:gd name="T13" fmla="*/ 278125989 h 2223"/>
              <a:gd name="T14" fmla="*/ 331917838 w 2562"/>
              <a:gd name="T15" fmla="*/ 287841644 h 2223"/>
              <a:gd name="T16" fmla="*/ 0 60000 65536"/>
              <a:gd name="T17" fmla="*/ 0 60000 65536"/>
              <a:gd name="T18" fmla="*/ 0 60000 65536"/>
              <a:gd name="T19" fmla="*/ 0 60000 65536"/>
              <a:gd name="T20" fmla="*/ 0 60000 65536"/>
              <a:gd name="T21" fmla="*/ 0 60000 65536"/>
              <a:gd name="T22" fmla="*/ 0 60000 65536"/>
              <a:gd name="T23" fmla="*/ 0 60000 65536"/>
              <a:gd name="T24" fmla="*/ 0 w 2562"/>
              <a:gd name="T25" fmla="*/ 0 h 2223"/>
              <a:gd name="T26" fmla="*/ 2562 w 2562"/>
              <a:gd name="T27" fmla="*/ 2223 h 22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2" h="2223">
                <a:moveTo>
                  <a:pt x="0" y="0"/>
                </a:moveTo>
                <a:cubicBezTo>
                  <a:pt x="350" y="97"/>
                  <a:pt x="334" y="401"/>
                  <a:pt x="696" y="546"/>
                </a:cubicBezTo>
                <a:cubicBezTo>
                  <a:pt x="975" y="658"/>
                  <a:pt x="1249" y="580"/>
                  <a:pt x="1483" y="697"/>
                </a:cubicBezTo>
                <a:cubicBezTo>
                  <a:pt x="1765" y="838"/>
                  <a:pt x="1465" y="1371"/>
                  <a:pt x="2044" y="1262"/>
                </a:cubicBezTo>
                <a:cubicBezTo>
                  <a:pt x="2527" y="1172"/>
                  <a:pt x="2319" y="1575"/>
                  <a:pt x="2471" y="1751"/>
                </a:cubicBezTo>
                <a:lnTo>
                  <a:pt x="2471" y="1958"/>
                </a:lnTo>
                <a:lnTo>
                  <a:pt x="2538" y="2147"/>
                </a:lnTo>
                <a:lnTo>
                  <a:pt x="2561" y="2222"/>
                </a:lnTo>
              </a:path>
            </a:pathLst>
          </a:custGeom>
          <a:noFill/>
          <a:ln w="27360">
            <a:solidFill>
              <a:srgbClr val="FF0000"/>
            </a:solidFill>
            <a:round/>
            <a:headEnd/>
            <a:tailEnd/>
          </a:ln>
        </p:spPr>
        <p:txBody>
          <a:bodyPr wrap="none" anchor="ctr"/>
          <a:lstStyle/>
          <a:p>
            <a:endParaRPr lang="en-US"/>
          </a:p>
        </p:txBody>
      </p:sp>
      <p:sp>
        <p:nvSpPr>
          <p:cNvPr id="255018" name="Oval 42"/>
          <p:cNvSpPr>
            <a:spLocks noChangeArrowheads="1"/>
          </p:cNvSpPr>
          <p:nvPr/>
        </p:nvSpPr>
        <p:spPr bwMode="auto">
          <a:xfrm>
            <a:off x="4176713" y="3470275"/>
            <a:ext cx="122237" cy="122238"/>
          </a:xfrm>
          <a:prstGeom prst="ellipse">
            <a:avLst/>
          </a:prstGeom>
          <a:solidFill>
            <a:srgbClr val="FF0000"/>
          </a:solidFill>
          <a:ln w="9360">
            <a:solidFill>
              <a:srgbClr val="000000"/>
            </a:solidFill>
            <a:miter lim="800000"/>
            <a:headEnd/>
            <a:tailEnd/>
          </a:ln>
        </p:spPr>
        <p:txBody>
          <a:bodyPr wrap="none" anchor="ctr"/>
          <a:lstStyle/>
          <a:p>
            <a:endParaRPr lang="en-US"/>
          </a:p>
        </p:txBody>
      </p:sp>
      <p:sp>
        <p:nvSpPr>
          <p:cNvPr id="255019" name="Oval 43"/>
          <p:cNvSpPr>
            <a:spLocks noChangeArrowheads="1"/>
          </p:cNvSpPr>
          <p:nvPr/>
        </p:nvSpPr>
        <p:spPr bwMode="auto">
          <a:xfrm>
            <a:off x="3951288" y="3463925"/>
            <a:ext cx="122237" cy="122238"/>
          </a:xfrm>
          <a:prstGeom prst="ellipse">
            <a:avLst/>
          </a:prstGeom>
          <a:solidFill>
            <a:srgbClr val="000000"/>
          </a:solidFill>
          <a:ln w="9360">
            <a:solidFill>
              <a:srgbClr val="000000"/>
            </a:solidFill>
            <a:miter lim="800000"/>
            <a:headEnd/>
            <a:tailEnd/>
          </a:ln>
        </p:spPr>
        <p:txBody>
          <a:bodyPr wrap="none" anchor="ctr"/>
          <a:lstStyle/>
          <a:p>
            <a:endParaRPr lang="en-US"/>
          </a:p>
        </p:txBody>
      </p:sp>
      <p:grpSp>
        <p:nvGrpSpPr>
          <p:cNvPr id="2" name="Group 44"/>
          <p:cNvGrpSpPr>
            <a:grpSpLocks/>
          </p:cNvGrpSpPr>
          <p:nvPr/>
        </p:nvGrpSpPr>
        <p:grpSpPr bwMode="auto">
          <a:xfrm>
            <a:off x="5337175" y="4645025"/>
            <a:ext cx="76200" cy="307975"/>
            <a:chOff x="4812" y="2667"/>
            <a:chExt cx="48" cy="194"/>
          </a:xfrm>
        </p:grpSpPr>
        <p:sp>
          <p:nvSpPr>
            <p:cNvPr id="429085" name="Line 45"/>
            <p:cNvSpPr>
              <a:spLocks noChangeShapeType="1"/>
            </p:cNvSpPr>
            <p:nvPr/>
          </p:nvSpPr>
          <p:spPr bwMode="auto">
            <a:xfrm flipV="1">
              <a:off x="4825" y="2666"/>
              <a:ext cx="36" cy="161"/>
            </a:xfrm>
            <a:prstGeom prst="line">
              <a:avLst/>
            </a:prstGeom>
            <a:noFill/>
            <a:ln w="36720">
              <a:solidFill>
                <a:srgbClr val="FF0000"/>
              </a:solidFill>
              <a:miter lim="800000"/>
              <a:headEnd/>
              <a:tailEnd/>
            </a:ln>
          </p:spPr>
          <p:txBody>
            <a:bodyPr/>
            <a:lstStyle/>
            <a:p>
              <a:endParaRPr lang="en-US"/>
            </a:p>
          </p:txBody>
        </p:sp>
        <p:sp>
          <p:nvSpPr>
            <p:cNvPr id="429086" name="Line 46"/>
            <p:cNvSpPr>
              <a:spLocks noChangeShapeType="1"/>
            </p:cNvSpPr>
            <p:nvPr/>
          </p:nvSpPr>
          <p:spPr bwMode="auto">
            <a:xfrm flipH="1">
              <a:off x="4811" y="2821"/>
              <a:ext cx="14" cy="41"/>
            </a:xfrm>
            <a:prstGeom prst="line">
              <a:avLst/>
            </a:prstGeom>
            <a:noFill/>
            <a:ln w="9000">
              <a:solidFill>
                <a:srgbClr val="E6E6FF"/>
              </a:solidFill>
              <a:miter lim="800000"/>
              <a:headEnd/>
              <a:tailEnd/>
            </a:ln>
          </p:spPr>
          <p:txBody>
            <a:bodyPr/>
            <a:lstStyle/>
            <a:p>
              <a:endParaRPr lang="en-US"/>
            </a:p>
          </p:txBody>
        </p:sp>
      </p:grpSp>
      <p:grpSp>
        <p:nvGrpSpPr>
          <p:cNvPr id="3" name="Group 47"/>
          <p:cNvGrpSpPr>
            <a:grpSpLocks/>
          </p:cNvGrpSpPr>
          <p:nvPr/>
        </p:nvGrpSpPr>
        <p:grpSpPr bwMode="auto">
          <a:xfrm>
            <a:off x="4827588" y="4846638"/>
            <a:ext cx="238125" cy="119062"/>
            <a:chOff x="4491" y="2794"/>
            <a:chExt cx="150" cy="75"/>
          </a:xfrm>
        </p:grpSpPr>
        <p:sp>
          <p:nvSpPr>
            <p:cNvPr id="429083" name="Line 48"/>
            <p:cNvSpPr>
              <a:spLocks noChangeShapeType="1"/>
            </p:cNvSpPr>
            <p:nvPr/>
          </p:nvSpPr>
          <p:spPr bwMode="auto">
            <a:xfrm flipH="1" flipV="1">
              <a:off x="4490" y="2793"/>
              <a:ext cx="122" cy="65"/>
            </a:xfrm>
            <a:prstGeom prst="line">
              <a:avLst/>
            </a:prstGeom>
            <a:noFill/>
            <a:ln w="36720">
              <a:solidFill>
                <a:srgbClr val="000000"/>
              </a:solidFill>
              <a:miter lim="800000"/>
              <a:headEnd/>
              <a:tailEnd/>
            </a:ln>
          </p:spPr>
          <p:txBody>
            <a:bodyPr/>
            <a:lstStyle/>
            <a:p>
              <a:endParaRPr lang="en-US"/>
            </a:p>
          </p:txBody>
        </p:sp>
        <p:sp>
          <p:nvSpPr>
            <p:cNvPr id="429084" name="Line 49"/>
            <p:cNvSpPr>
              <a:spLocks noChangeShapeType="1"/>
            </p:cNvSpPr>
            <p:nvPr/>
          </p:nvSpPr>
          <p:spPr bwMode="auto">
            <a:xfrm>
              <a:off x="4611" y="2854"/>
              <a:ext cx="30" cy="16"/>
            </a:xfrm>
            <a:prstGeom prst="line">
              <a:avLst/>
            </a:prstGeom>
            <a:noFill/>
            <a:ln w="9000">
              <a:solidFill>
                <a:srgbClr val="E6E6FF"/>
              </a:solidFill>
              <a:miter lim="800000"/>
              <a:headEnd/>
              <a:tailEnd/>
            </a:ln>
          </p:spPr>
          <p:txBody>
            <a:bodyPr/>
            <a:lstStyle/>
            <a:p>
              <a:endParaRPr lang="en-US"/>
            </a:p>
          </p:txBody>
        </p:sp>
      </p:grpSp>
      <p:sp>
        <p:nvSpPr>
          <p:cNvPr id="255026" name="Text Box 50"/>
          <p:cNvSpPr txBox="1">
            <a:spLocks noChangeArrowheads="1"/>
          </p:cNvSpPr>
          <p:nvPr/>
        </p:nvSpPr>
        <p:spPr bwMode="auto">
          <a:xfrm>
            <a:off x="3878263" y="3116263"/>
            <a:ext cx="903287" cy="246062"/>
          </a:xfrm>
          <a:prstGeom prst="rect">
            <a:avLst/>
          </a:prstGeom>
          <a:noFill/>
          <a:ln w="9525">
            <a:noFill/>
            <a:round/>
            <a:headEnd/>
            <a:tailEnd/>
          </a:ln>
        </p:spPr>
        <p:txBody>
          <a:bodyPr lIns="0" tIns="0" rIns="0" bIns="0" anchorCtr="1">
            <a:spAutoFit/>
          </a:bodyPr>
          <a:lstStyle/>
          <a:p>
            <a:pPr defTabSz="457200">
              <a:lnSpc>
                <a:spcPct val="101000"/>
              </a:lnSpc>
              <a:buClr>
                <a:srgbClr val="FFFFCC"/>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a:solidFill>
                  <a:srgbClr val="000000"/>
                </a:solidFill>
                <a:latin typeface="Times New Roman" pitchFamily="18" charset="0"/>
              </a:rPr>
              <a:t>Voltmeter</a:t>
            </a:r>
          </a:p>
        </p:txBody>
      </p:sp>
      <p:sp>
        <p:nvSpPr>
          <p:cNvPr id="255027" name="Freeform 51"/>
          <p:cNvSpPr>
            <a:spLocks noChangeArrowheads="1"/>
          </p:cNvSpPr>
          <p:nvPr/>
        </p:nvSpPr>
        <p:spPr bwMode="auto">
          <a:xfrm>
            <a:off x="4237038" y="3536950"/>
            <a:ext cx="1222375" cy="1117600"/>
          </a:xfrm>
          <a:custGeom>
            <a:avLst/>
            <a:gdLst>
              <a:gd name="T0" fmla="*/ 0 w 3397"/>
              <a:gd name="T1" fmla="*/ 0 h 3105"/>
              <a:gd name="T2" fmla="*/ 65907495 w 3397"/>
              <a:gd name="T3" fmla="*/ 61537828 h 3105"/>
              <a:gd name="T4" fmla="*/ 147094497 w 3397"/>
              <a:gd name="T5" fmla="*/ 107658894 h 3105"/>
              <a:gd name="T6" fmla="*/ 199923983 w 3397"/>
              <a:gd name="T7" fmla="*/ 173601973 h 3105"/>
              <a:gd name="T8" fmla="*/ 283312124 w 3397"/>
              <a:gd name="T9" fmla="*/ 210913256 h 3105"/>
              <a:gd name="T10" fmla="*/ 353622256 w 3397"/>
              <a:gd name="T11" fmla="*/ 241747138 h 3105"/>
              <a:gd name="T12" fmla="*/ 408523698 w 3397"/>
              <a:gd name="T13" fmla="*/ 309762726 h 3105"/>
              <a:gd name="T14" fmla="*/ 428205123 w 3397"/>
              <a:gd name="T15" fmla="*/ 384515229 h 3105"/>
              <a:gd name="T16" fmla="*/ 423802846 w 3397"/>
              <a:gd name="T17" fmla="*/ 402134436 h 3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97"/>
              <a:gd name="T28" fmla="*/ 0 h 3105"/>
              <a:gd name="T29" fmla="*/ 3397 w 3397"/>
              <a:gd name="T30" fmla="*/ 3105 h 3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97" h="3105">
                <a:moveTo>
                  <a:pt x="0" y="0"/>
                </a:moveTo>
                <a:cubicBezTo>
                  <a:pt x="60" y="244"/>
                  <a:pt x="294" y="404"/>
                  <a:pt x="509" y="475"/>
                </a:cubicBezTo>
                <a:cubicBezTo>
                  <a:pt x="758" y="557"/>
                  <a:pt x="836" y="888"/>
                  <a:pt x="1136" y="831"/>
                </a:cubicBezTo>
                <a:cubicBezTo>
                  <a:pt x="1472" y="767"/>
                  <a:pt x="1302" y="1190"/>
                  <a:pt x="1544" y="1340"/>
                </a:cubicBezTo>
                <a:cubicBezTo>
                  <a:pt x="1757" y="1472"/>
                  <a:pt x="1964" y="1555"/>
                  <a:pt x="2188" y="1628"/>
                </a:cubicBezTo>
                <a:cubicBezTo>
                  <a:pt x="2374" y="1688"/>
                  <a:pt x="2686" y="1552"/>
                  <a:pt x="2731" y="1866"/>
                </a:cubicBezTo>
                <a:cubicBezTo>
                  <a:pt x="2769" y="2130"/>
                  <a:pt x="3196" y="2078"/>
                  <a:pt x="3155" y="2391"/>
                </a:cubicBezTo>
                <a:cubicBezTo>
                  <a:pt x="3125" y="2620"/>
                  <a:pt x="3396" y="2731"/>
                  <a:pt x="3307" y="2968"/>
                </a:cubicBezTo>
                <a:lnTo>
                  <a:pt x="3273" y="3104"/>
                </a:lnTo>
              </a:path>
            </a:pathLst>
          </a:custGeom>
          <a:noFill/>
          <a:ln w="18360">
            <a:solidFill>
              <a:srgbClr val="FF0000"/>
            </a:solidFill>
            <a:round/>
            <a:headEnd/>
            <a:tailEnd/>
          </a:ln>
        </p:spPr>
        <p:txBody>
          <a:bodyPr wrap="none" anchor="ctr"/>
          <a:lstStyle/>
          <a:p>
            <a:endParaRPr lang="en-US"/>
          </a:p>
        </p:txBody>
      </p:sp>
      <p:sp>
        <p:nvSpPr>
          <p:cNvPr id="255028" name="Freeform 52"/>
          <p:cNvSpPr>
            <a:spLocks noChangeArrowheads="1"/>
          </p:cNvSpPr>
          <p:nvPr/>
        </p:nvSpPr>
        <p:spPr bwMode="auto">
          <a:xfrm>
            <a:off x="3989388" y="3519488"/>
            <a:ext cx="847725" cy="1343025"/>
          </a:xfrm>
          <a:custGeom>
            <a:avLst/>
            <a:gdLst>
              <a:gd name="T0" fmla="*/ 10383821 w 2353"/>
              <a:gd name="T1" fmla="*/ 0 h 3732"/>
              <a:gd name="T2" fmla="*/ 8177142 w 2353"/>
              <a:gd name="T3" fmla="*/ 81328945 h 3732"/>
              <a:gd name="T4" fmla="*/ 19080117 w 2353"/>
              <a:gd name="T5" fmla="*/ 153722023 h 3732"/>
              <a:gd name="T6" fmla="*/ 32319471 w 2353"/>
              <a:gd name="T7" fmla="*/ 230647630 h 3732"/>
              <a:gd name="T8" fmla="*/ 49972182 w 2353"/>
              <a:gd name="T9" fmla="*/ 309774906 h 3732"/>
              <a:gd name="T10" fmla="*/ 93973180 w 2353"/>
              <a:gd name="T11" fmla="*/ 377764647 h 3732"/>
              <a:gd name="T12" fmla="*/ 160040248 w 2353"/>
              <a:gd name="T13" fmla="*/ 434876317 h 3732"/>
              <a:gd name="T14" fmla="*/ 232726632 w 2353"/>
              <a:gd name="T15" fmla="*/ 459093591 h 3732"/>
              <a:gd name="T16" fmla="*/ 303076999 w 2353"/>
              <a:gd name="T17" fmla="*/ 483181313 h 3732"/>
              <a:gd name="T18" fmla="*/ 305283678 w 2353"/>
              <a:gd name="T19" fmla="*/ 483181313 h 37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53"/>
              <a:gd name="T31" fmla="*/ 0 h 3732"/>
              <a:gd name="T32" fmla="*/ 2353 w 2353"/>
              <a:gd name="T33" fmla="*/ 3732 h 37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53" h="3732">
                <a:moveTo>
                  <a:pt x="80" y="0"/>
                </a:moveTo>
                <a:cubicBezTo>
                  <a:pt x="0" y="200"/>
                  <a:pt x="1" y="427"/>
                  <a:pt x="63" y="628"/>
                </a:cubicBezTo>
                <a:cubicBezTo>
                  <a:pt x="119" y="811"/>
                  <a:pt x="146" y="999"/>
                  <a:pt x="147" y="1187"/>
                </a:cubicBezTo>
                <a:cubicBezTo>
                  <a:pt x="148" y="1395"/>
                  <a:pt x="214" y="1580"/>
                  <a:pt x="249" y="1781"/>
                </a:cubicBezTo>
                <a:cubicBezTo>
                  <a:pt x="286" y="1989"/>
                  <a:pt x="245" y="2212"/>
                  <a:pt x="385" y="2392"/>
                </a:cubicBezTo>
                <a:cubicBezTo>
                  <a:pt x="508" y="2550"/>
                  <a:pt x="447" y="2810"/>
                  <a:pt x="724" y="2917"/>
                </a:cubicBezTo>
                <a:cubicBezTo>
                  <a:pt x="931" y="2997"/>
                  <a:pt x="1025" y="3251"/>
                  <a:pt x="1233" y="3358"/>
                </a:cubicBezTo>
                <a:cubicBezTo>
                  <a:pt x="1418" y="3453"/>
                  <a:pt x="1629" y="3425"/>
                  <a:pt x="1793" y="3545"/>
                </a:cubicBezTo>
                <a:cubicBezTo>
                  <a:pt x="1953" y="3662"/>
                  <a:pt x="2141" y="3729"/>
                  <a:pt x="2335" y="3731"/>
                </a:cubicBezTo>
                <a:lnTo>
                  <a:pt x="2352" y="3731"/>
                </a:lnTo>
              </a:path>
            </a:pathLst>
          </a:custGeom>
          <a:noFill/>
          <a:ln w="18360">
            <a:solidFill>
              <a:srgbClr val="000000"/>
            </a:solidFill>
            <a:round/>
            <a:headEnd/>
            <a:tailEnd/>
          </a:ln>
        </p:spPr>
        <p:txBody>
          <a:bodyPr wrap="none" anchor="ctr"/>
          <a:lstStyle/>
          <a:p>
            <a:endParaRPr lang="en-US"/>
          </a:p>
        </p:txBody>
      </p:sp>
      <p:sp>
        <p:nvSpPr>
          <p:cNvPr id="959516" name="Text Box 28"/>
          <p:cNvSpPr txBox="1">
            <a:spLocks noChangeArrowheads="1"/>
          </p:cNvSpPr>
          <p:nvPr/>
        </p:nvSpPr>
        <p:spPr bwMode="auto">
          <a:xfrm>
            <a:off x="5992813" y="3082925"/>
            <a:ext cx="1958975" cy="942975"/>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Measure at the equipment to factor in any loss in cables from power source.</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55007"/>
                                        </p:tgtEl>
                                        <p:attrNameLst>
                                          <p:attrName>style.visibility</p:attrName>
                                        </p:attrNameLst>
                                      </p:cBhvr>
                                      <p:to>
                                        <p:strVal val="visible"/>
                                      </p:to>
                                    </p:set>
                                    <p:animEffect transition="in" filter="wipe(up)">
                                      <p:cBhvr>
                                        <p:cTn id="7" dur="500"/>
                                        <p:tgtEl>
                                          <p:spTgt spid="25500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5008"/>
                                        </p:tgtEl>
                                        <p:attrNameLst>
                                          <p:attrName>style.visibility</p:attrName>
                                        </p:attrNameLst>
                                      </p:cBhvr>
                                      <p:to>
                                        <p:strVal val="visible"/>
                                      </p:to>
                                    </p:set>
                                    <p:animEffect transition="in" filter="wipe(up)">
                                      <p:cBhvr>
                                        <p:cTn id="10" dur="500"/>
                                        <p:tgtEl>
                                          <p:spTgt spid="25500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5009"/>
                                        </p:tgtEl>
                                        <p:attrNameLst>
                                          <p:attrName>style.visibility</p:attrName>
                                        </p:attrNameLst>
                                      </p:cBhvr>
                                      <p:to>
                                        <p:strVal val="visible"/>
                                      </p:to>
                                    </p:set>
                                    <p:animEffect transition="in" filter="wipe(up)">
                                      <p:cBhvr>
                                        <p:cTn id="13" dur="500"/>
                                        <p:tgtEl>
                                          <p:spTgt spid="25500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55010"/>
                                        </p:tgtEl>
                                        <p:attrNameLst>
                                          <p:attrName>style.visibility</p:attrName>
                                        </p:attrNameLst>
                                      </p:cBhvr>
                                      <p:to>
                                        <p:strVal val="visible"/>
                                      </p:to>
                                    </p:set>
                                    <p:animEffect transition="in" filter="wipe(up)">
                                      <p:cBhvr>
                                        <p:cTn id="16" dur="500"/>
                                        <p:tgtEl>
                                          <p:spTgt spid="25501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55011"/>
                                        </p:tgtEl>
                                        <p:attrNameLst>
                                          <p:attrName>style.visibility</p:attrName>
                                        </p:attrNameLst>
                                      </p:cBhvr>
                                      <p:to>
                                        <p:strVal val="visible"/>
                                      </p:to>
                                    </p:set>
                                    <p:animEffect transition="in" filter="wipe(up)">
                                      <p:cBhvr>
                                        <p:cTn id="19" dur="500"/>
                                        <p:tgtEl>
                                          <p:spTgt spid="2550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55012"/>
                                        </p:tgtEl>
                                        <p:attrNameLst>
                                          <p:attrName>style.visibility</p:attrName>
                                        </p:attrNameLst>
                                      </p:cBhvr>
                                      <p:to>
                                        <p:strVal val="visible"/>
                                      </p:to>
                                    </p:set>
                                    <p:animEffect transition="in" filter="wipe(up)">
                                      <p:cBhvr>
                                        <p:cTn id="22" dur="500"/>
                                        <p:tgtEl>
                                          <p:spTgt spid="25501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5013"/>
                                        </p:tgtEl>
                                        <p:attrNameLst>
                                          <p:attrName>style.visibility</p:attrName>
                                        </p:attrNameLst>
                                      </p:cBhvr>
                                      <p:to>
                                        <p:strVal val="visible"/>
                                      </p:to>
                                    </p:set>
                                    <p:animEffect transition="in" filter="wipe(up)">
                                      <p:cBhvr>
                                        <p:cTn id="25" dur="500"/>
                                        <p:tgtEl>
                                          <p:spTgt spid="25501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55014"/>
                                        </p:tgtEl>
                                        <p:attrNameLst>
                                          <p:attrName>style.visibility</p:attrName>
                                        </p:attrNameLst>
                                      </p:cBhvr>
                                      <p:to>
                                        <p:strVal val="visible"/>
                                      </p:to>
                                    </p:set>
                                    <p:animEffect transition="in" filter="wipe(up)">
                                      <p:cBhvr>
                                        <p:cTn id="28" dur="500"/>
                                        <p:tgtEl>
                                          <p:spTgt spid="25501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55015"/>
                                        </p:tgtEl>
                                        <p:attrNameLst>
                                          <p:attrName>style.visibility</p:attrName>
                                        </p:attrNameLst>
                                      </p:cBhvr>
                                      <p:to>
                                        <p:strVal val="visible"/>
                                      </p:to>
                                    </p:set>
                                    <p:animEffect transition="in" filter="wipe(up)">
                                      <p:cBhvr>
                                        <p:cTn id="31" dur="500"/>
                                        <p:tgtEl>
                                          <p:spTgt spid="25501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55016"/>
                                        </p:tgtEl>
                                        <p:attrNameLst>
                                          <p:attrName>style.visibility</p:attrName>
                                        </p:attrNameLst>
                                      </p:cBhvr>
                                      <p:to>
                                        <p:strVal val="visible"/>
                                      </p:to>
                                    </p:set>
                                    <p:animEffect transition="in" filter="wipe(up)">
                                      <p:cBhvr>
                                        <p:cTn id="34" dur="500"/>
                                        <p:tgtEl>
                                          <p:spTgt spid="255016"/>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55017"/>
                                        </p:tgtEl>
                                        <p:attrNameLst>
                                          <p:attrName>style.visibility</p:attrName>
                                        </p:attrNameLst>
                                      </p:cBhvr>
                                      <p:to>
                                        <p:strVal val="visible"/>
                                      </p:to>
                                    </p:set>
                                    <p:animEffect transition="in" filter="wipe(up)">
                                      <p:cBhvr>
                                        <p:cTn id="37" dur="500"/>
                                        <p:tgtEl>
                                          <p:spTgt spid="25501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55018"/>
                                        </p:tgtEl>
                                        <p:attrNameLst>
                                          <p:attrName>style.visibility</p:attrName>
                                        </p:attrNameLst>
                                      </p:cBhvr>
                                      <p:to>
                                        <p:strVal val="visible"/>
                                      </p:to>
                                    </p:set>
                                    <p:animEffect transition="in" filter="wipe(up)">
                                      <p:cBhvr>
                                        <p:cTn id="40" dur="500"/>
                                        <p:tgtEl>
                                          <p:spTgt spid="25501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55019"/>
                                        </p:tgtEl>
                                        <p:attrNameLst>
                                          <p:attrName>style.visibility</p:attrName>
                                        </p:attrNameLst>
                                      </p:cBhvr>
                                      <p:to>
                                        <p:strVal val="visible"/>
                                      </p:to>
                                    </p:set>
                                    <p:animEffect transition="in" filter="wipe(up)">
                                      <p:cBhvr>
                                        <p:cTn id="43" dur="500"/>
                                        <p:tgtEl>
                                          <p:spTgt spid="255019"/>
                                        </p:tgtEl>
                                      </p:cBhvr>
                                    </p:animEffect>
                                  </p:childTnLst>
                                </p:cTn>
                              </p:par>
                              <p:par>
                                <p:cTn id="44" presetID="22" presetClass="entr" presetSubtype="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up)">
                                      <p:cBhvr>
                                        <p:cTn id="46" dur="500"/>
                                        <p:tgtEl>
                                          <p:spTgt spid="2"/>
                                        </p:tgtEl>
                                      </p:cBhvr>
                                    </p:animEffect>
                                  </p:childTnLst>
                                </p:cTn>
                              </p:par>
                              <p:par>
                                <p:cTn id="47" presetID="22" presetClass="entr" presetSubtype="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up)">
                                      <p:cBhvr>
                                        <p:cTn id="49" dur="500"/>
                                        <p:tgtEl>
                                          <p:spTgt spid="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55026"/>
                                        </p:tgtEl>
                                        <p:attrNameLst>
                                          <p:attrName>style.visibility</p:attrName>
                                        </p:attrNameLst>
                                      </p:cBhvr>
                                      <p:to>
                                        <p:strVal val="visible"/>
                                      </p:to>
                                    </p:set>
                                    <p:animEffect transition="in" filter="wipe(up)">
                                      <p:cBhvr>
                                        <p:cTn id="52" dur="500"/>
                                        <p:tgtEl>
                                          <p:spTgt spid="25502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55027"/>
                                        </p:tgtEl>
                                        <p:attrNameLst>
                                          <p:attrName>style.visibility</p:attrName>
                                        </p:attrNameLst>
                                      </p:cBhvr>
                                      <p:to>
                                        <p:strVal val="visible"/>
                                      </p:to>
                                    </p:set>
                                    <p:animEffect transition="in" filter="wipe(up)">
                                      <p:cBhvr>
                                        <p:cTn id="55" dur="500"/>
                                        <p:tgtEl>
                                          <p:spTgt spid="25502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55028"/>
                                        </p:tgtEl>
                                        <p:attrNameLst>
                                          <p:attrName>style.visibility</p:attrName>
                                        </p:attrNameLst>
                                      </p:cBhvr>
                                      <p:to>
                                        <p:strVal val="visible"/>
                                      </p:to>
                                    </p:set>
                                    <p:animEffect transition="in" filter="wipe(up)">
                                      <p:cBhvr>
                                        <p:cTn id="58" dur="500"/>
                                        <p:tgtEl>
                                          <p:spTgt spid="255028"/>
                                        </p:tgtEl>
                                      </p:cBhvr>
                                    </p:animEffect>
                                  </p:childTnLst>
                                </p:cTn>
                              </p:par>
                              <p:par>
                                <p:cTn id="59" presetID="2" presetClass="entr" presetSubtype="4" fill="hold" grpId="0" nodeType="withEffect">
                                  <p:stCondLst>
                                    <p:cond delay="0"/>
                                  </p:stCondLst>
                                  <p:childTnLst>
                                    <p:set>
                                      <p:cBhvr>
                                        <p:cTn id="60" dur="1" fill="hold">
                                          <p:stCondLst>
                                            <p:cond delay="0"/>
                                          </p:stCondLst>
                                        </p:cTn>
                                        <p:tgtEl>
                                          <p:spTgt spid="959516"/>
                                        </p:tgtEl>
                                        <p:attrNameLst>
                                          <p:attrName>style.visibility</p:attrName>
                                        </p:attrNameLst>
                                      </p:cBhvr>
                                      <p:to>
                                        <p:strVal val="visible"/>
                                      </p:to>
                                    </p:set>
                                    <p:anim calcmode="lin" valueType="num">
                                      <p:cBhvr additive="base">
                                        <p:cTn id="61" dur="500" fill="hold"/>
                                        <p:tgtEl>
                                          <p:spTgt spid="959516"/>
                                        </p:tgtEl>
                                        <p:attrNameLst>
                                          <p:attrName>ppt_x</p:attrName>
                                        </p:attrNameLst>
                                      </p:cBhvr>
                                      <p:tavLst>
                                        <p:tav tm="0">
                                          <p:val>
                                            <p:strVal val="#ppt_x"/>
                                          </p:val>
                                        </p:tav>
                                        <p:tav tm="100000">
                                          <p:val>
                                            <p:strVal val="#ppt_x"/>
                                          </p:val>
                                        </p:tav>
                                      </p:tavLst>
                                    </p:anim>
                                    <p:anim calcmode="lin" valueType="num">
                                      <p:cBhvr additive="base">
                                        <p:cTn id="62" dur="500" fill="hold"/>
                                        <p:tgtEl>
                                          <p:spTgt spid="9595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07" grpId="0" animBg="1"/>
      <p:bldP spid="255008" grpId="0" animBg="1"/>
      <p:bldP spid="255009" grpId="0" animBg="1"/>
      <p:bldP spid="255010" grpId="0" animBg="1"/>
      <p:bldP spid="255011" grpId="0" animBg="1"/>
      <p:bldP spid="255012" grpId="0"/>
      <p:bldP spid="255013" grpId="0" animBg="1"/>
      <p:bldP spid="255014" grpId="0"/>
      <p:bldP spid="255015" grpId="0" animBg="1"/>
      <p:bldP spid="255016" grpId="0" animBg="1"/>
      <p:bldP spid="255017" grpId="0" animBg="1"/>
      <p:bldP spid="255018" grpId="0" animBg="1"/>
      <p:bldP spid="255019" grpId="0" animBg="1"/>
      <p:bldP spid="255026" grpId="0"/>
      <p:bldP spid="255027" grpId="0" animBg="1"/>
      <p:bldP spid="255028" grpId="0" animBg="1"/>
      <p:bldP spid="959516" grpId="0"/>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Number Placeholder 5"/>
          <p:cNvSpPr>
            <a:spLocks noGrp="1"/>
          </p:cNvSpPr>
          <p:nvPr>
            <p:ph type="sldNum" sz="quarter" idx="12"/>
          </p:nvPr>
        </p:nvSpPr>
        <p:spPr>
          <a:noFill/>
          <a:ln>
            <a:miter lim="800000"/>
            <a:headEnd/>
            <a:tailEnd/>
          </a:ln>
        </p:spPr>
        <p:txBody>
          <a:bodyPr/>
          <a:lstStyle/>
          <a:p>
            <a:fld id="{F60D96E5-1B1D-4339-AA1E-F40C51C32329}" type="slidenum">
              <a:rPr lang="en-US"/>
              <a:pPr/>
              <a:t>418</a:t>
            </a:fld>
            <a:endParaRPr lang="en-US"/>
          </a:p>
        </p:txBody>
      </p:sp>
      <p:sp>
        <p:nvSpPr>
          <p:cNvPr id="430083" name="Rectangle 2"/>
          <p:cNvSpPr>
            <a:spLocks noGrp="1" noChangeArrowheads="1"/>
          </p:cNvSpPr>
          <p:nvPr>
            <p:ph type="title"/>
          </p:nvPr>
        </p:nvSpPr>
        <p:spPr>
          <a:xfrm>
            <a:off x="231775" y="471488"/>
            <a:ext cx="8564563" cy="614362"/>
          </a:xfrm>
        </p:spPr>
        <p:txBody>
          <a:bodyPr/>
          <a:lstStyle/>
          <a:p>
            <a:pPr eaLnBrk="1" hangingPunct="1"/>
            <a:r>
              <a:rPr lang="en-US" sz="2600" b="1" smtClean="0">
                <a:latin typeface="Rockwell" pitchFamily="18" charset="0"/>
              </a:rPr>
              <a:t>T7D: </a:t>
            </a:r>
            <a:r>
              <a:rPr lang="en-US" sz="1800" b="1" smtClean="0"/>
              <a:t>	</a:t>
            </a:r>
            <a:r>
              <a:rPr lang="en-US" sz="1800" b="1" smtClean="0">
                <a:latin typeface="Rockwell" pitchFamily="18" charset="0"/>
              </a:rPr>
              <a:t>Basic repair and testing; soldering, use of a voltmeter, ammeter 	and ohmmeter</a:t>
            </a:r>
            <a:endParaRPr lang="en-US" sz="1800" b="1" smtClean="0">
              <a:solidFill>
                <a:srgbClr val="0099FF"/>
              </a:solidFill>
              <a:latin typeface="Rockwell" pitchFamily="18" charset="0"/>
            </a:endParaRPr>
          </a:p>
        </p:txBody>
      </p:sp>
      <p:sp>
        <p:nvSpPr>
          <p:cNvPr id="1588227" name="Rectangle 3"/>
          <p:cNvSpPr>
            <a:spLocks noGrp="1" noChangeArrowheads="1"/>
          </p:cNvSpPr>
          <p:nvPr>
            <p:ph type="body" idx="1"/>
          </p:nvPr>
        </p:nvSpPr>
        <p:spPr/>
        <p:txBody>
          <a:bodyPr/>
          <a:lstStyle/>
          <a:p>
            <a:pPr lvl="1" eaLnBrk="1" hangingPunct="1"/>
            <a:r>
              <a:rPr lang="en-US" sz="1200" smtClean="0">
                <a:latin typeface="Rockwell" pitchFamily="18" charset="0"/>
              </a:rPr>
              <a:t>T7D3</a:t>
            </a:r>
            <a:r>
              <a:rPr lang="en-US" sz="2000" smtClean="0">
                <a:latin typeface="Rockwell" pitchFamily="18" charset="0"/>
              </a:rPr>
              <a:t>  An ammeter is connected to a circuit in series with the circuit.</a:t>
            </a:r>
          </a:p>
          <a:p>
            <a:pPr lvl="1" eaLnBrk="1" hangingPunct="1"/>
            <a:endParaRPr lang="en-US" sz="2000" smtClean="0">
              <a:latin typeface="Rockwell" pitchFamily="18" charset="0"/>
            </a:endParaRPr>
          </a:p>
          <a:p>
            <a:pPr lvl="1" eaLnBrk="1" hangingPunct="1"/>
            <a:r>
              <a:rPr lang="en-US" sz="1200" smtClean="0">
                <a:latin typeface="Rockwell" pitchFamily="18" charset="0"/>
              </a:rPr>
              <a:t>T7D4</a:t>
            </a:r>
            <a:r>
              <a:rPr lang="en-US" sz="2000" smtClean="0">
                <a:latin typeface="Rockwell" pitchFamily="18" charset="0"/>
              </a:rPr>
              <a:t>  An ammeter is an instrument used to measure electric current.</a:t>
            </a:r>
          </a:p>
        </p:txBody>
      </p:sp>
      <p:pic>
        <p:nvPicPr>
          <p:cNvPr id="962564" name="Picture 4" descr="Q p127b"/>
          <p:cNvPicPr>
            <a:picLocks noChangeAspect="1" noChangeArrowheads="1"/>
          </p:cNvPicPr>
          <p:nvPr/>
        </p:nvPicPr>
        <p:blipFill>
          <a:blip r:embed="rId2" cstate="print"/>
          <a:srcRect/>
          <a:stretch>
            <a:fillRect/>
          </a:stretch>
        </p:blipFill>
        <p:spPr bwMode="auto">
          <a:xfrm>
            <a:off x="1922463" y="3467100"/>
            <a:ext cx="5607050" cy="2422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88227">
                                            <p:txEl>
                                              <p:pRg st="0" end="0"/>
                                            </p:txEl>
                                          </p:spTgt>
                                        </p:tgtEl>
                                        <p:attrNameLst>
                                          <p:attrName>style.visibility</p:attrName>
                                        </p:attrNameLst>
                                      </p:cBhvr>
                                      <p:to>
                                        <p:strVal val="visible"/>
                                      </p:to>
                                    </p:set>
                                    <p:animEffect transition="in" filter="wipe(up)">
                                      <p:cBhvr>
                                        <p:cTn id="7" dur="500"/>
                                        <p:tgtEl>
                                          <p:spTgt spid="1588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88227">
                                            <p:txEl>
                                              <p:pRg st="2" end="2"/>
                                            </p:txEl>
                                          </p:spTgt>
                                        </p:tgtEl>
                                        <p:attrNameLst>
                                          <p:attrName>style.visibility</p:attrName>
                                        </p:attrNameLst>
                                      </p:cBhvr>
                                      <p:to>
                                        <p:strVal val="visible"/>
                                      </p:to>
                                    </p:set>
                                    <p:animEffect transition="in" filter="wipe(left)">
                                      <p:cBhvr>
                                        <p:cTn id="12" dur="500"/>
                                        <p:tgtEl>
                                          <p:spTgt spid="158822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62564"/>
                                        </p:tgtEl>
                                        <p:attrNameLst>
                                          <p:attrName>style.visibility</p:attrName>
                                        </p:attrNameLst>
                                      </p:cBhvr>
                                      <p:to>
                                        <p:strVal val="visible"/>
                                      </p:to>
                                    </p:set>
                                    <p:animEffect transition="in" filter="wipe(down)">
                                      <p:cBhvr>
                                        <p:cTn id="17" dur="500"/>
                                        <p:tgtEl>
                                          <p:spTgt spid="962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Number Placeholder 5"/>
          <p:cNvSpPr>
            <a:spLocks noGrp="1"/>
          </p:cNvSpPr>
          <p:nvPr>
            <p:ph type="sldNum" sz="quarter" idx="12"/>
          </p:nvPr>
        </p:nvSpPr>
        <p:spPr>
          <a:noFill/>
          <a:ln>
            <a:miter lim="800000"/>
            <a:headEnd/>
            <a:tailEnd/>
          </a:ln>
        </p:spPr>
        <p:txBody>
          <a:bodyPr/>
          <a:lstStyle/>
          <a:p>
            <a:fld id="{3A94B449-FB5B-4F48-8F8D-761F2F9DFD40}" type="slidenum">
              <a:rPr lang="en-US"/>
              <a:pPr/>
              <a:t>419</a:t>
            </a:fld>
            <a:endParaRPr lang="en-US"/>
          </a:p>
        </p:txBody>
      </p:sp>
      <p:sp>
        <p:nvSpPr>
          <p:cNvPr id="431107" name="Rectangle 2"/>
          <p:cNvSpPr>
            <a:spLocks noGrp="1" noChangeArrowheads="1"/>
          </p:cNvSpPr>
          <p:nvPr>
            <p:ph type="title"/>
          </p:nvPr>
        </p:nvSpPr>
        <p:spPr>
          <a:xfrm>
            <a:off x="231775" y="471488"/>
            <a:ext cx="8564563" cy="614362"/>
          </a:xfrm>
        </p:spPr>
        <p:txBody>
          <a:bodyPr/>
          <a:lstStyle/>
          <a:p>
            <a:pPr eaLnBrk="1" hangingPunct="1"/>
            <a:r>
              <a:rPr lang="en-US" sz="2600" b="1" smtClean="0">
                <a:latin typeface="Rockwell" pitchFamily="18" charset="0"/>
              </a:rPr>
              <a:t>T7D: </a:t>
            </a:r>
            <a:r>
              <a:rPr lang="en-US" sz="1800" b="1" smtClean="0"/>
              <a:t>	</a:t>
            </a:r>
            <a:r>
              <a:rPr lang="en-US" sz="1800" b="1" smtClean="0">
                <a:latin typeface="Rockwell" pitchFamily="18" charset="0"/>
              </a:rPr>
              <a:t>Basic repair and testing; soldering, use of a voltmeter, ammeter 	and ohmmeter</a:t>
            </a:r>
            <a:endParaRPr lang="en-US" sz="1800" b="1" smtClean="0">
              <a:solidFill>
                <a:srgbClr val="0099FF"/>
              </a:solidFill>
              <a:latin typeface="Rockwell" pitchFamily="18" charset="0"/>
            </a:endParaRPr>
          </a:p>
        </p:txBody>
      </p:sp>
      <p:sp>
        <p:nvSpPr>
          <p:cNvPr id="1589251" name="Rectangle 3"/>
          <p:cNvSpPr>
            <a:spLocks noGrp="1" noChangeArrowheads="1"/>
          </p:cNvSpPr>
          <p:nvPr>
            <p:ph type="body" idx="1"/>
          </p:nvPr>
        </p:nvSpPr>
        <p:spPr>
          <a:xfrm>
            <a:off x="231775" y="1700213"/>
            <a:ext cx="8642350" cy="4962525"/>
          </a:xfrm>
        </p:spPr>
        <p:txBody>
          <a:bodyPr/>
          <a:lstStyle/>
          <a:p>
            <a:pPr lvl="1" eaLnBrk="1" hangingPunct="1"/>
            <a:r>
              <a:rPr lang="en-US" sz="1200" smtClean="0">
                <a:latin typeface="Rockwell" pitchFamily="18" charset="0"/>
              </a:rPr>
              <a:t>T7D5</a:t>
            </a:r>
            <a:r>
              <a:rPr lang="en-US" sz="2000" smtClean="0">
                <a:latin typeface="Rockwell" pitchFamily="18" charset="0"/>
              </a:rPr>
              <a:t>  </a:t>
            </a:r>
            <a:r>
              <a:rPr lang="en-US" sz="1800" smtClean="0">
                <a:latin typeface="Rockwell" pitchFamily="18" charset="0"/>
              </a:rPr>
              <a:t>An ohmmeter is an instrument used to measure resistance.</a:t>
            </a:r>
          </a:p>
          <a:p>
            <a:pPr lvl="1" eaLnBrk="1" hangingPunct="1"/>
            <a:endParaRPr lang="en-US" sz="1800" smtClean="0">
              <a:latin typeface="Rockwell" pitchFamily="18" charset="0"/>
            </a:endParaRPr>
          </a:p>
        </p:txBody>
      </p:sp>
      <p:pic>
        <p:nvPicPr>
          <p:cNvPr id="968708" name="Picture 4" descr="Q p130"/>
          <p:cNvPicPr>
            <a:picLocks noChangeAspect="1" noChangeArrowheads="1"/>
          </p:cNvPicPr>
          <p:nvPr/>
        </p:nvPicPr>
        <p:blipFill>
          <a:blip r:embed="rId2" cstate="print"/>
          <a:srcRect/>
          <a:stretch>
            <a:fillRect/>
          </a:stretch>
        </p:blipFill>
        <p:spPr bwMode="auto">
          <a:xfrm>
            <a:off x="962025" y="2738438"/>
            <a:ext cx="3725863" cy="2589212"/>
          </a:xfrm>
          <a:prstGeom prst="rect">
            <a:avLst/>
          </a:prstGeom>
          <a:noFill/>
          <a:ln w="9525">
            <a:noFill/>
            <a:miter lim="800000"/>
            <a:headEnd/>
            <a:tailEnd/>
          </a:ln>
        </p:spPr>
      </p:pic>
      <p:sp>
        <p:nvSpPr>
          <p:cNvPr id="968709" name="Text Box 5"/>
          <p:cNvSpPr txBox="1">
            <a:spLocks noChangeArrowheads="1"/>
          </p:cNvSpPr>
          <p:nvPr/>
        </p:nvSpPr>
        <p:spPr bwMode="auto">
          <a:xfrm>
            <a:off x="923925" y="5426075"/>
            <a:ext cx="3917950"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A D’Arsonval-type meter uses a mechanical needle to indicate the test results.</a:t>
            </a:r>
          </a:p>
        </p:txBody>
      </p:sp>
      <p:pic>
        <p:nvPicPr>
          <p:cNvPr id="249861" name="Picture 5"/>
          <p:cNvPicPr>
            <a:picLocks noChangeAspect="1" noChangeArrowheads="1"/>
          </p:cNvPicPr>
          <p:nvPr/>
        </p:nvPicPr>
        <p:blipFill>
          <a:blip r:embed="rId3" cstate="print"/>
          <a:srcRect/>
          <a:stretch>
            <a:fillRect/>
          </a:stretch>
        </p:blipFill>
        <p:spPr bwMode="auto">
          <a:xfrm>
            <a:off x="5532438" y="2738438"/>
            <a:ext cx="1285875" cy="2497137"/>
          </a:xfrm>
          <a:prstGeom prst="rect">
            <a:avLst/>
          </a:prstGeom>
          <a:noFill/>
          <a:ln w="9525">
            <a:noFill/>
            <a:round/>
            <a:headEnd/>
            <a:tailEnd/>
          </a:ln>
          <a:effectLst>
            <a:outerShdw dist="107933" dir="2700000" algn="ctr" rotWithShape="0">
              <a:srgbClr val="000000">
                <a:alpha val="50026"/>
              </a:srgbClr>
            </a:outerShdw>
          </a:effectLst>
        </p:spPr>
      </p:pic>
      <p:sp>
        <p:nvSpPr>
          <p:cNvPr id="968711" name="Text Box 7"/>
          <p:cNvSpPr txBox="1">
            <a:spLocks noChangeArrowheads="1"/>
          </p:cNvSpPr>
          <p:nvPr/>
        </p:nvSpPr>
        <p:spPr bwMode="auto">
          <a:xfrm>
            <a:off x="5570538" y="5426075"/>
            <a:ext cx="1612900"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Digital meter</a:t>
            </a:r>
          </a:p>
        </p:txBody>
      </p:sp>
      <p:sp>
        <p:nvSpPr>
          <p:cNvPr id="968712" name="Text Box 8"/>
          <p:cNvSpPr txBox="1">
            <a:spLocks noChangeArrowheads="1"/>
          </p:cNvSpPr>
          <p:nvPr/>
        </p:nvSpPr>
        <p:spPr bwMode="auto">
          <a:xfrm>
            <a:off x="7259638" y="3313113"/>
            <a:ext cx="1306512" cy="2144712"/>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Both use internal batteries.  </a:t>
            </a:r>
          </a:p>
          <a:p>
            <a:pPr>
              <a:spcBef>
                <a:spcPct val="50000"/>
              </a:spcBef>
            </a:pPr>
            <a:r>
              <a:rPr lang="en-US" sz="1400">
                <a:solidFill>
                  <a:srgbClr val="FF0000"/>
                </a:solidFill>
                <a:latin typeface="Rockwell" pitchFamily="18" charset="0"/>
              </a:rPr>
              <a:t>Caution: </a:t>
            </a:r>
            <a:r>
              <a:rPr lang="en-US" sz="1600">
                <a:solidFill>
                  <a:srgbClr val="FF0000"/>
                </a:solidFill>
                <a:latin typeface="Rockwell" pitchFamily="18" charset="0"/>
              </a:rPr>
              <a:t>NEVER</a:t>
            </a:r>
            <a:r>
              <a:rPr lang="en-US" sz="1400">
                <a:solidFill>
                  <a:srgbClr val="FF0000"/>
                </a:solidFill>
                <a:latin typeface="Rockwell" pitchFamily="18" charset="0"/>
              </a:rPr>
              <a:t> measure voltage or current in the Ohm position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89251">
                                            <p:txEl>
                                              <p:pRg st="0" end="0"/>
                                            </p:txEl>
                                          </p:spTgt>
                                        </p:tgtEl>
                                        <p:attrNameLst>
                                          <p:attrName>style.visibility</p:attrName>
                                        </p:attrNameLst>
                                      </p:cBhvr>
                                      <p:to>
                                        <p:strVal val="visible"/>
                                      </p:to>
                                    </p:set>
                                    <p:animEffect transition="in" filter="wipe(up)">
                                      <p:cBhvr>
                                        <p:cTn id="7" dur="500"/>
                                        <p:tgtEl>
                                          <p:spTgt spid="1589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68708"/>
                                        </p:tgtEl>
                                        <p:attrNameLst>
                                          <p:attrName>style.visibility</p:attrName>
                                        </p:attrNameLst>
                                      </p:cBhvr>
                                      <p:to>
                                        <p:strVal val="visible"/>
                                      </p:to>
                                    </p:set>
                                    <p:animEffect transition="in" filter="wipe(down)">
                                      <p:cBhvr>
                                        <p:cTn id="12" dur="500"/>
                                        <p:tgtEl>
                                          <p:spTgt spid="96870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68709"/>
                                        </p:tgtEl>
                                        <p:attrNameLst>
                                          <p:attrName>style.visibility</p:attrName>
                                        </p:attrNameLst>
                                      </p:cBhvr>
                                      <p:to>
                                        <p:strVal val="visible"/>
                                      </p:to>
                                    </p:set>
                                    <p:animEffect transition="in" filter="wipe(down)">
                                      <p:cBhvr>
                                        <p:cTn id="15" dur="500"/>
                                        <p:tgtEl>
                                          <p:spTgt spid="968709"/>
                                        </p:tgtEl>
                                      </p:cBhvr>
                                    </p:animEffect>
                                  </p:childTnLst>
                                </p:cTn>
                              </p:par>
                              <p:par>
                                <p:cTn id="16" presetID="22" presetClass="entr" presetSubtype="4" fill="hold" nodeType="withEffect">
                                  <p:stCondLst>
                                    <p:cond delay="0"/>
                                  </p:stCondLst>
                                  <p:childTnLst>
                                    <p:set>
                                      <p:cBhvr>
                                        <p:cTn id="17" dur="1" fill="hold">
                                          <p:stCondLst>
                                            <p:cond delay="0"/>
                                          </p:stCondLst>
                                        </p:cTn>
                                        <p:tgtEl>
                                          <p:spTgt spid="249861"/>
                                        </p:tgtEl>
                                        <p:attrNameLst>
                                          <p:attrName>style.visibility</p:attrName>
                                        </p:attrNameLst>
                                      </p:cBhvr>
                                      <p:to>
                                        <p:strVal val="visible"/>
                                      </p:to>
                                    </p:set>
                                    <p:animEffect transition="in" filter="wipe(down)">
                                      <p:cBhvr>
                                        <p:cTn id="18" dur="500"/>
                                        <p:tgtEl>
                                          <p:spTgt spid="24986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68711"/>
                                        </p:tgtEl>
                                        <p:attrNameLst>
                                          <p:attrName>style.visibility</p:attrName>
                                        </p:attrNameLst>
                                      </p:cBhvr>
                                      <p:to>
                                        <p:strVal val="visible"/>
                                      </p:to>
                                    </p:set>
                                    <p:animEffect transition="in" filter="wipe(down)">
                                      <p:cBhvr>
                                        <p:cTn id="21" dur="500"/>
                                        <p:tgtEl>
                                          <p:spTgt spid="968711"/>
                                        </p:tgtEl>
                                      </p:cBhvr>
                                    </p:animEffect>
                                  </p:childTnLst>
                                </p:cTn>
                              </p:par>
                            </p:childTnLst>
                          </p:cTn>
                        </p:par>
                        <p:par>
                          <p:cTn id="22" fill="hold" nodeType="afterGroup">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968712"/>
                                        </p:tgtEl>
                                        <p:attrNameLst>
                                          <p:attrName>style.visibility</p:attrName>
                                        </p:attrNameLst>
                                      </p:cBhvr>
                                      <p:to>
                                        <p:strVal val="visible"/>
                                      </p:to>
                                    </p:set>
                                    <p:animEffect transition="in" filter="wipe(down)">
                                      <p:cBhvr>
                                        <p:cTn id="25" dur="500"/>
                                        <p:tgtEl>
                                          <p:spTgt spid="968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9" grpId="0"/>
      <p:bldP spid="968711" grpId="0"/>
      <p:bldP spid="9687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a:ln>
            <a:miter lim="800000"/>
            <a:headEnd/>
            <a:tailEnd/>
          </a:ln>
        </p:spPr>
        <p:txBody>
          <a:bodyPr/>
          <a:lstStyle/>
          <a:p>
            <a:fld id="{C53ED614-DED1-41B1-AB1E-56465554C4EA}" type="slidenum">
              <a:rPr lang="en-US"/>
              <a:pPr/>
              <a:t>42</a:t>
            </a:fld>
            <a:endParaRPr lang="en-US"/>
          </a:p>
        </p:txBody>
      </p:sp>
      <p:sp>
        <p:nvSpPr>
          <p:cNvPr id="45059" name="Rectangle 2"/>
          <p:cNvSpPr>
            <a:spLocks noGrp="1" noChangeArrowheads="1"/>
          </p:cNvSpPr>
          <p:nvPr>
            <p:ph type="title"/>
          </p:nvPr>
        </p:nvSpPr>
        <p:spPr>
          <a:xfrm>
            <a:off x="231775" y="0"/>
            <a:ext cx="8642350" cy="868363"/>
          </a:xfrm>
        </p:spPr>
        <p:txBody>
          <a:bodyPr/>
          <a:lstStyle/>
          <a:p>
            <a:pPr eaLnBrk="1" hangingPunct="1"/>
            <a:r>
              <a:rPr lang="en-US" sz="3600" smtClean="0"/>
              <a:t>T1A09 	</a:t>
            </a:r>
            <a:r>
              <a:rPr lang="en-US" sz="2800" smtClean="0">
                <a:latin typeface="Rockwell" pitchFamily="18" charset="0"/>
              </a:rPr>
              <a:t>Who selects a frequency coordinator?</a:t>
            </a:r>
          </a:p>
        </p:txBody>
      </p:sp>
      <p:sp>
        <p:nvSpPr>
          <p:cNvPr id="622595" name="Rectangle 3"/>
          <p:cNvSpPr>
            <a:spLocks noGrp="1" noChangeArrowheads="1"/>
          </p:cNvSpPr>
          <p:nvPr>
            <p:ph type="body" idx="1"/>
          </p:nvPr>
        </p:nvSpPr>
        <p:spPr>
          <a:xfrm>
            <a:off x="304800" y="1895475"/>
            <a:ext cx="8642350" cy="4962525"/>
          </a:xfrm>
        </p:spPr>
        <p:txBody>
          <a:bodyPr/>
          <a:lstStyle/>
          <a:p>
            <a:pPr marL="609600" indent="-609600" eaLnBrk="1" hangingPunct="1">
              <a:buFontTx/>
              <a:buAutoNum type="alphaUcPeriod"/>
            </a:pPr>
            <a:r>
              <a:rPr lang="en-US" sz="2800" smtClean="0">
                <a:latin typeface="Rockwell" pitchFamily="18" charset="0"/>
              </a:rPr>
              <a:t>The FCC Office of Spectrum Management and Coordination Policy </a:t>
            </a:r>
          </a:p>
          <a:p>
            <a:pPr marL="609600" indent="-609600" eaLnBrk="1" hangingPunct="1">
              <a:buFontTx/>
              <a:buAutoNum type="alphaUcPeriod"/>
            </a:pPr>
            <a:r>
              <a:rPr lang="en-US" sz="2800" smtClean="0">
                <a:latin typeface="Rockwell" pitchFamily="18" charset="0"/>
              </a:rPr>
              <a:t>The local chapter of the Office of National Council of Independent Frequency Coordinators</a:t>
            </a:r>
          </a:p>
          <a:p>
            <a:pPr marL="609600" indent="-609600" eaLnBrk="1" hangingPunct="1">
              <a:buFontTx/>
              <a:buAutoNum type="alphaUcPeriod"/>
            </a:pPr>
            <a:r>
              <a:rPr lang="en-US" sz="2800" smtClean="0">
                <a:latin typeface="Rockwell" pitchFamily="18" charset="0"/>
              </a:rPr>
              <a:t>Amateur operators in a local or regional area whose stations are eligible to be auxiliary or repeater stations</a:t>
            </a:r>
          </a:p>
          <a:p>
            <a:pPr marL="609600" indent="-609600" eaLnBrk="1" hangingPunct="1">
              <a:buFontTx/>
              <a:buAutoNum type="alphaUcPeriod"/>
            </a:pPr>
            <a:r>
              <a:rPr lang="en-US" sz="2800" smtClean="0">
                <a:latin typeface="Rockwell" pitchFamily="18" charset="0"/>
              </a:rPr>
              <a:t>Regional field Office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2259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22595">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Number Placeholder 5"/>
          <p:cNvSpPr>
            <a:spLocks noGrp="1"/>
          </p:cNvSpPr>
          <p:nvPr>
            <p:ph type="sldNum" sz="quarter" idx="12"/>
          </p:nvPr>
        </p:nvSpPr>
        <p:spPr>
          <a:noFill/>
          <a:ln>
            <a:miter lim="800000"/>
            <a:headEnd/>
            <a:tailEnd/>
          </a:ln>
        </p:spPr>
        <p:txBody>
          <a:bodyPr/>
          <a:lstStyle/>
          <a:p>
            <a:fld id="{CA8C8CE1-8290-47A8-AB0C-0214546F5D69}" type="slidenum">
              <a:rPr lang="en-US"/>
              <a:pPr/>
              <a:t>420</a:t>
            </a:fld>
            <a:endParaRPr lang="en-US"/>
          </a:p>
        </p:txBody>
      </p:sp>
      <p:sp>
        <p:nvSpPr>
          <p:cNvPr id="432131" name="Rectangle 2"/>
          <p:cNvSpPr>
            <a:spLocks noGrp="1" noChangeArrowheads="1"/>
          </p:cNvSpPr>
          <p:nvPr>
            <p:ph type="title"/>
          </p:nvPr>
        </p:nvSpPr>
        <p:spPr>
          <a:xfrm>
            <a:off x="231775" y="471488"/>
            <a:ext cx="8564563" cy="614362"/>
          </a:xfrm>
        </p:spPr>
        <p:txBody>
          <a:bodyPr/>
          <a:lstStyle/>
          <a:p>
            <a:pPr eaLnBrk="1" hangingPunct="1"/>
            <a:r>
              <a:rPr lang="en-US" sz="2600" b="1" smtClean="0">
                <a:latin typeface="Rockwell" pitchFamily="18" charset="0"/>
              </a:rPr>
              <a:t>T7D: </a:t>
            </a:r>
            <a:r>
              <a:rPr lang="en-US" sz="1800" b="1" smtClean="0"/>
              <a:t>	</a:t>
            </a:r>
            <a:r>
              <a:rPr lang="en-US" sz="1800" b="1" smtClean="0">
                <a:latin typeface="Rockwell" pitchFamily="18" charset="0"/>
              </a:rPr>
              <a:t>Basic repair and testing; soldering, use of a voltmeter, ammeter 	and ohmmeter</a:t>
            </a:r>
            <a:endParaRPr lang="en-US" sz="1800" b="1" smtClean="0">
              <a:solidFill>
                <a:srgbClr val="0099FF"/>
              </a:solidFill>
              <a:latin typeface="Rockwell" pitchFamily="18" charset="0"/>
            </a:endParaRPr>
          </a:p>
        </p:txBody>
      </p:sp>
      <p:sp>
        <p:nvSpPr>
          <p:cNvPr id="1590275" name="Rectangle 3"/>
          <p:cNvSpPr>
            <a:spLocks noGrp="1" noChangeArrowheads="1"/>
          </p:cNvSpPr>
          <p:nvPr>
            <p:ph type="body" idx="1"/>
          </p:nvPr>
        </p:nvSpPr>
        <p:spPr/>
        <p:txBody>
          <a:bodyPr/>
          <a:lstStyle/>
          <a:p>
            <a:pPr lvl="1" eaLnBrk="1" hangingPunct="1"/>
            <a:r>
              <a:rPr lang="en-US" sz="1200" smtClean="0">
                <a:latin typeface="Rockwell" pitchFamily="18" charset="0"/>
              </a:rPr>
              <a:t>T7D6   </a:t>
            </a:r>
            <a:r>
              <a:rPr lang="en-US" sz="2000" smtClean="0">
                <a:latin typeface="Rockwell" pitchFamily="18" charset="0"/>
              </a:rPr>
              <a:t>Attempting to measure voltage when using the resistance setting might damage a multimeter.</a:t>
            </a:r>
          </a:p>
          <a:p>
            <a:pPr lvl="1" eaLnBrk="1" hangingPunct="1"/>
            <a:r>
              <a:rPr lang="en-US" sz="1200" smtClean="0">
                <a:latin typeface="Rockwell" pitchFamily="18" charset="0"/>
              </a:rPr>
              <a:t>T7D7</a:t>
            </a:r>
            <a:r>
              <a:rPr lang="en-US" sz="2000" smtClean="0">
                <a:latin typeface="Rockwell" pitchFamily="18" charset="0"/>
              </a:rPr>
              <a:t>  Voltage and resistance are  measurements commonly made using a multimeter.</a:t>
            </a:r>
          </a:p>
        </p:txBody>
      </p:sp>
      <p:pic>
        <p:nvPicPr>
          <p:cNvPr id="249859" name="Picture 3"/>
          <p:cNvPicPr>
            <a:picLocks noChangeAspect="1" noChangeArrowheads="1"/>
          </p:cNvPicPr>
          <p:nvPr/>
        </p:nvPicPr>
        <p:blipFill>
          <a:blip r:embed="rId2" cstate="print"/>
          <a:srcRect/>
          <a:stretch>
            <a:fillRect/>
          </a:stretch>
        </p:blipFill>
        <p:spPr bwMode="auto">
          <a:xfrm>
            <a:off x="309563" y="3390900"/>
            <a:ext cx="1728787" cy="2687638"/>
          </a:xfrm>
          <a:prstGeom prst="rect">
            <a:avLst/>
          </a:prstGeom>
          <a:noFill/>
          <a:ln w="9525">
            <a:noFill/>
            <a:round/>
            <a:headEnd/>
            <a:tailEnd/>
          </a:ln>
          <a:effectLst>
            <a:outerShdw dist="107933" dir="2700000" algn="ctr" rotWithShape="0">
              <a:srgbClr val="000000">
                <a:alpha val="50026"/>
              </a:srgbClr>
            </a:outerShdw>
          </a:effectLst>
        </p:spPr>
      </p:pic>
      <p:sp>
        <p:nvSpPr>
          <p:cNvPr id="1024006" name="Text Box 6"/>
          <p:cNvSpPr txBox="1">
            <a:spLocks noChangeArrowheads="1"/>
          </p:cNvSpPr>
          <p:nvPr/>
        </p:nvSpPr>
        <p:spPr bwMode="auto">
          <a:xfrm>
            <a:off x="231775" y="6308725"/>
            <a:ext cx="2381250"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Volt Ohm Meter VOM</a:t>
            </a:r>
          </a:p>
        </p:txBody>
      </p:sp>
      <p:pic>
        <p:nvPicPr>
          <p:cNvPr id="249861" name="Picture 5"/>
          <p:cNvPicPr>
            <a:picLocks noChangeAspect="1" noChangeArrowheads="1"/>
          </p:cNvPicPr>
          <p:nvPr/>
        </p:nvPicPr>
        <p:blipFill>
          <a:blip r:embed="rId3" cstate="print"/>
          <a:srcRect/>
          <a:stretch>
            <a:fillRect/>
          </a:stretch>
        </p:blipFill>
        <p:spPr bwMode="auto">
          <a:xfrm>
            <a:off x="6991350" y="3313113"/>
            <a:ext cx="1728788" cy="2689225"/>
          </a:xfrm>
          <a:prstGeom prst="rect">
            <a:avLst/>
          </a:prstGeom>
          <a:noFill/>
          <a:ln w="9525">
            <a:noFill/>
            <a:round/>
            <a:headEnd/>
            <a:tailEnd/>
          </a:ln>
          <a:effectLst>
            <a:outerShdw dist="107933" dir="2700000" algn="ctr" rotWithShape="0">
              <a:srgbClr val="000000">
                <a:alpha val="50026"/>
              </a:srgbClr>
            </a:outerShdw>
          </a:effectLst>
        </p:spPr>
      </p:pic>
      <p:sp>
        <p:nvSpPr>
          <p:cNvPr id="1024007" name="Text Box 7"/>
          <p:cNvSpPr txBox="1">
            <a:spLocks noChangeArrowheads="1"/>
          </p:cNvSpPr>
          <p:nvPr/>
        </p:nvSpPr>
        <p:spPr bwMode="auto">
          <a:xfrm>
            <a:off x="6608763" y="6078538"/>
            <a:ext cx="2535237"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Digital Volt Ohm Meter Much more accurate</a:t>
            </a:r>
          </a:p>
        </p:txBody>
      </p:sp>
      <p:sp>
        <p:nvSpPr>
          <p:cNvPr id="1024008" name="Rectangle 3"/>
          <p:cNvSpPr>
            <a:spLocks noChangeArrowheads="1"/>
          </p:cNvSpPr>
          <p:nvPr/>
        </p:nvSpPr>
        <p:spPr bwMode="auto">
          <a:xfrm>
            <a:off x="2536825" y="4081463"/>
            <a:ext cx="4032250" cy="1843087"/>
          </a:xfrm>
          <a:prstGeom prst="rect">
            <a:avLst/>
          </a:prstGeom>
          <a:noFill/>
          <a:ln w="9525">
            <a:noFill/>
            <a:miter lim="800000"/>
            <a:headEnd/>
            <a:tailEnd/>
          </a:ln>
        </p:spPr>
        <p:txBody>
          <a:bodyPr/>
          <a:lstStyle/>
          <a:p>
            <a:pPr lvl="1"/>
            <a:r>
              <a:rPr lang="en-US" sz="1400" b="1">
                <a:solidFill>
                  <a:srgbClr val="FF0000"/>
                </a:solidFill>
                <a:latin typeface="Rockwell" pitchFamily="18" charset="0"/>
              </a:rPr>
              <a:t>		Basic	Measuring</a:t>
            </a:r>
          </a:p>
          <a:p>
            <a:pPr lvl="1"/>
            <a:r>
              <a:rPr lang="en-US" sz="1400" b="1" u="sng">
                <a:solidFill>
                  <a:srgbClr val="FF0000"/>
                </a:solidFill>
                <a:latin typeface="Rockwell" pitchFamily="18" charset="0"/>
              </a:rPr>
              <a:t>Parameter	 Unit	 Instrument               </a:t>
            </a:r>
          </a:p>
          <a:p>
            <a:pPr lvl="1"/>
            <a:r>
              <a:rPr lang="en-US" sz="1200">
                <a:solidFill>
                  <a:srgbClr val="FF0000"/>
                </a:solidFill>
                <a:latin typeface="Rockwell" pitchFamily="18" charset="0"/>
              </a:rPr>
              <a:t>      </a:t>
            </a:r>
          </a:p>
          <a:p>
            <a:pPr lvl="1"/>
            <a:r>
              <a:rPr lang="en-US" sz="1200">
                <a:solidFill>
                  <a:srgbClr val="FF0000"/>
                </a:solidFill>
                <a:latin typeface="Rockwell" pitchFamily="18" charset="0"/>
              </a:rPr>
              <a:t>   Voltage (E)	Volts	  Voltmeter</a:t>
            </a:r>
          </a:p>
          <a:p>
            <a:pPr lvl="1"/>
            <a:r>
              <a:rPr lang="en-US" sz="1200">
                <a:solidFill>
                  <a:srgbClr val="FF0000"/>
                </a:solidFill>
                <a:latin typeface="Rockwell" pitchFamily="18" charset="0"/>
              </a:rPr>
              <a:t>   Current (I)	Amperes	  Ammeter</a:t>
            </a:r>
          </a:p>
          <a:p>
            <a:pPr lvl="1"/>
            <a:r>
              <a:rPr lang="en-US" sz="1200">
                <a:solidFill>
                  <a:srgbClr val="FF0000"/>
                </a:solidFill>
                <a:latin typeface="Rockwell" pitchFamily="18" charset="0"/>
              </a:rPr>
              <a:t>    Resistance	Ohms10</a:t>
            </a:r>
            <a:r>
              <a:rPr lang="en-US" sz="1200" baseline="30000">
                <a:solidFill>
                  <a:srgbClr val="FF0000"/>
                </a:solidFill>
                <a:latin typeface="Rockwell" pitchFamily="18" charset="0"/>
              </a:rPr>
              <a:t>3</a:t>
            </a:r>
            <a:r>
              <a:rPr lang="en-US" sz="1200">
                <a:solidFill>
                  <a:srgbClr val="FF0000"/>
                </a:solidFill>
                <a:latin typeface="Rockwell" pitchFamily="18" charset="0"/>
              </a:rPr>
              <a:t>	  Ohmmeter		</a:t>
            </a:r>
          </a:p>
          <a:p>
            <a:pPr lvl="1"/>
            <a:r>
              <a:rPr lang="en-US" sz="1200">
                <a:solidFill>
                  <a:srgbClr val="FF0000"/>
                </a:solidFill>
                <a:latin typeface="Rockwell" pitchFamily="18" charset="0"/>
              </a:rPr>
              <a:t>    Power (P)	Watts	  Wattmeter</a:t>
            </a:r>
          </a:p>
          <a:p>
            <a:pPr lvl="1"/>
            <a:r>
              <a:rPr lang="en-US" sz="1200">
                <a:solidFill>
                  <a:srgbClr val="FF0000"/>
                </a:solidFill>
                <a:latin typeface="Rockwell"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90275">
                                            <p:txEl>
                                              <p:pRg st="0" end="0"/>
                                            </p:txEl>
                                          </p:spTgt>
                                        </p:tgtEl>
                                        <p:attrNameLst>
                                          <p:attrName>style.visibility</p:attrName>
                                        </p:attrNameLst>
                                      </p:cBhvr>
                                      <p:to>
                                        <p:strVal val="visible"/>
                                      </p:to>
                                    </p:set>
                                    <p:animEffect transition="in" filter="wipe(up)">
                                      <p:cBhvr>
                                        <p:cTn id="7" dur="500"/>
                                        <p:tgtEl>
                                          <p:spTgt spid="1590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90275">
                                            <p:txEl>
                                              <p:pRg st="1" end="1"/>
                                            </p:txEl>
                                          </p:spTgt>
                                        </p:tgtEl>
                                        <p:attrNameLst>
                                          <p:attrName>style.visibility</p:attrName>
                                        </p:attrNameLst>
                                      </p:cBhvr>
                                      <p:to>
                                        <p:strVal val="visible"/>
                                      </p:to>
                                    </p:set>
                                    <p:animEffect transition="in" filter="wipe(left)">
                                      <p:cBhvr>
                                        <p:cTn id="12" dur="500"/>
                                        <p:tgtEl>
                                          <p:spTgt spid="1590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49859"/>
                                        </p:tgtEl>
                                        <p:attrNameLst>
                                          <p:attrName>style.visibility</p:attrName>
                                        </p:attrNameLst>
                                      </p:cBhvr>
                                      <p:to>
                                        <p:strVal val="visible"/>
                                      </p:to>
                                    </p:set>
                                    <p:anim calcmode="lin" valueType="num">
                                      <p:cBhvr additive="base">
                                        <p:cTn id="17" dur="500" fill="hold"/>
                                        <p:tgtEl>
                                          <p:spTgt spid="249859"/>
                                        </p:tgtEl>
                                        <p:attrNameLst>
                                          <p:attrName>ppt_x</p:attrName>
                                        </p:attrNameLst>
                                      </p:cBhvr>
                                      <p:tavLst>
                                        <p:tav tm="0">
                                          <p:val>
                                            <p:strVal val="0-#ppt_w/2"/>
                                          </p:val>
                                        </p:tav>
                                        <p:tav tm="100000">
                                          <p:val>
                                            <p:strVal val="#ppt_x"/>
                                          </p:val>
                                        </p:tav>
                                      </p:tavLst>
                                    </p:anim>
                                    <p:anim calcmode="lin" valueType="num">
                                      <p:cBhvr additive="base">
                                        <p:cTn id="18" dur="500" fill="hold"/>
                                        <p:tgtEl>
                                          <p:spTgt spid="24985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24006"/>
                                        </p:tgtEl>
                                        <p:attrNameLst>
                                          <p:attrName>style.visibility</p:attrName>
                                        </p:attrNameLst>
                                      </p:cBhvr>
                                      <p:to>
                                        <p:strVal val="visible"/>
                                      </p:to>
                                    </p:set>
                                    <p:anim calcmode="lin" valueType="num">
                                      <p:cBhvr additive="base">
                                        <p:cTn id="21" dur="500" fill="hold"/>
                                        <p:tgtEl>
                                          <p:spTgt spid="1024006"/>
                                        </p:tgtEl>
                                        <p:attrNameLst>
                                          <p:attrName>ppt_x</p:attrName>
                                        </p:attrNameLst>
                                      </p:cBhvr>
                                      <p:tavLst>
                                        <p:tav tm="0">
                                          <p:val>
                                            <p:strVal val="0-#ppt_w/2"/>
                                          </p:val>
                                        </p:tav>
                                        <p:tav tm="100000">
                                          <p:val>
                                            <p:strVal val="#ppt_x"/>
                                          </p:val>
                                        </p:tav>
                                      </p:tavLst>
                                    </p:anim>
                                    <p:anim calcmode="lin" valueType="num">
                                      <p:cBhvr additive="base">
                                        <p:cTn id="22" dur="500" fill="hold"/>
                                        <p:tgtEl>
                                          <p:spTgt spid="1024006"/>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249861"/>
                                        </p:tgtEl>
                                        <p:attrNameLst>
                                          <p:attrName>style.visibility</p:attrName>
                                        </p:attrNameLst>
                                      </p:cBhvr>
                                      <p:to>
                                        <p:strVal val="visible"/>
                                      </p:to>
                                    </p:set>
                                    <p:anim calcmode="lin" valueType="num">
                                      <p:cBhvr additive="base">
                                        <p:cTn id="27" dur="500" fill="hold"/>
                                        <p:tgtEl>
                                          <p:spTgt spid="249861"/>
                                        </p:tgtEl>
                                        <p:attrNameLst>
                                          <p:attrName>ppt_x</p:attrName>
                                        </p:attrNameLst>
                                      </p:cBhvr>
                                      <p:tavLst>
                                        <p:tav tm="0">
                                          <p:val>
                                            <p:strVal val="1+#ppt_w/2"/>
                                          </p:val>
                                        </p:tav>
                                        <p:tav tm="100000">
                                          <p:val>
                                            <p:strVal val="#ppt_x"/>
                                          </p:val>
                                        </p:tav>
                                      </p:tavLst>
                                    </p:anim>
                                    <p:anim calcmode="lin" valueType="num">
                                      <p:cBhvr additive="base">
                                        <p:cTn id="28" dur="500" fill="hold"/>
                                        <p:tgtEl>
                                          <p:spTgt spid="24986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24007"/>
                                        </p:tgtEl>
                                        <p:attrNameLst>
                                          <p:attrName>style.visibility</p:attrName>
                                        </p:attrNameLst>
                                      </p:cBhvr>
                                      <p:to>
                                        <p:strVal val="visible"/>
                                      </p:to>
                                    </p:set>
                                    <p:anim calcmode="lin" valueType="num">
                                      <p:cBhvr additive="base">
                                        <p:cTn id="31" dur="500" fill="hold"/>
                                        <p:tgtEl>
                                          <p:spTgt spid="1024007"/>
                                        </p:tgtEl>
                                        <p:attrNameLst>
                                          <p:attrName>ppt_x</p:attrName>
                                        </p:attrNameLst>
                                      </p:cBhvr>
                                      <p:tavLst>
                                        <p:tav tm="0">
                                          <p:val>
                                            <p:strVal val="1+#ppt_w/2"/>
                                          </p:val>
                                        </p:tav>
                                        <p:tav tm="100000">
                                          <p:val>
                                            <p:strVal val="#ppt_x"/>
                                          </p:val>
                                        </p:tav>
                                      </p:tavLst>
                                    </p:anim>
                                    <p:anim calcmode="lin" valueType="num">
                                      <p:cBhvr additive="base">
                                        <p:cTn id="32" dur="500" fill="hold"/>
                                        <p:tgtEl>
                                          <p:spTgt spid="10240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008"/>
                                        </p:tgtEl>
                                        <p:attrNameLst>
                                          <p:attrName>style.visibility</p:attrName>
                                        </p:attrNameLst>
                                      </p:cBhvr>
                                      <p:to>
                                        <p:strVal val="visible"/>
                                      </p:to>
                                    </p:set>
                                    <p:anim calcmode="lin" valueType="num">
                                      <p:cBhvr additive="base">
                                        <p:cTn id="37" dur="500" fill="hold"/>
                                        <p:tgtEl>
                                          <p:spTgt spid="1024008"/>
                                        </p:tgtEl>
                                        <p:attrNameLst>
                                          <p:attrName>ppt_x</p:attrName>
                                        </p:attrNameLst>
                                      </p:cBhvr>
                                      <p:tavLst>
                                        <p:tav tm="0">
                                          <p:val>
                                            <p:strVal val="#ppt_x"/>
                                          </p:val>
                                        </p:tav>
                                        <p:tav tm="100000">
                                          <p:val>
                                            <p:strVal val="#ppt_x"/>
                                          </p:val>
                                        </p:tav>
                                      </p:tavLst>
                                    </p:anim>
                                    <p:anim calcmode="lin" valueType="num">
                                      <p:cBhvr additive="base">
                                        <p:cTn id="38" dur="500" fill="hold"/>
                                        <p:tgtEl>
                                          <p:spTgt spid="10240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6" grpId="0"/>
      <p:bldP spid="1024007" grpId="0"/>
      <p:bldP spid="1024008" grpId="0"/>
    </p:bld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Number Placeholder 5"/>
          <p:cNvSpPr>
            <a:spLocks noGrp="1"/>
          </p:cNvSpPr>
          <p:nvPr>
            <p:ph type="sldNum" sz="quarter" idx="12"/>
          </p:nvPr>
        </p:nvSpPr>
        <p:spPr>
          <a:noFill/>
          <a:ln>
            <a:miter lim="800000"/>
            <a:headEnd/>
            <a:tailEnd/>
          </a:ln>
        </p:spPr>
        <p:txBody>
          <a:bodyPr/>
          <a:lstStyle/>
          <a:p>
            <a:fld id="{03E99EC4-193E-4F55-BF42-EB6AE3B073C7}" type="slidenum">
              <a:rPr lang="en-US"/>
              <a:pPr/>
              <a:t>421</a:t>
            </a:fld>
            <a:endParaRPr lang="en-US"/>
          </a:p>
        </p:txBody>
      </p:sp>
      <p:sp>
        <p:nvSpPr>
          <p:cNvPr id="433155" name="Rectangle 2"/>
          <p:cNvSpPr>
            <a:spLocks noGrp="1" noChangeArrowheads="1"/>
          </p:cNvSpPr>
          <p:nvPr>
            <p:ph type="title"/>
          </p:nvPr>
        </p:nvSpPr>
        <p:spPr>
          <a:xfrm>
            <a:off x="231775" y="471488"/>
            <a:ext cx="8564563" cy="614362"/>
          </a:xfrm>
        </p:spPr>
        <p:txBody>
          <a:bodyPr/>
          <a:lstStyle/>
          <a:p>
            <a:pPr eaLnBrk="1" hangingPunct="1"/>
            <a:r>
              <a:rPr lang="en-US" sz="2600" b="1" smtClean="0">
                <a:latin typeface="Rockwell" pitchFamily="18" charset="0"/>
              </a:rPr>
              <a:t>T7D: </a:t>
            </a:r>
            <a:r>
              <a:rPr lang="en-US" sz="1800" b="1" smtClean="0"/>
              <a:t>	</a:t>
            </a:r>
            <a:r>
              <a:rPr lang="en-US" sz="1800" b="1" smtClean="0">
                <a:latin typeface="Rockwell" pitchFamily="18" charset="0"/>
              </a:rPr>
              <a:t>Basic repair and testing; soldering, use of a voltmeter, ammeter 	and ohmmeter</a:t>
            </a:r>
            <a:endParaRPr lang="en-US" sz="1800" b="1" smtClean="0">
              <a:solidFill>
                <a:srgbClr val="0099FF"/>
              </a:solidFill>
              <a:latin typeface="Rockwell" pitchFamily="18" charset="0"/>
            </a:endParaRPr>
          </a:p>
        </p:txBody>
      </p:sp>
      <p:sp>
        <p:nvSpPr>
          <p:cNvPr id="1591299" name="Rectangle 3"/>
          <p:cNvSpPr>
            <a:spLocks noGrp="1" noChangeArrowheads="1"/>
          </p:cNvSpPr>
          <p:nvPr>
            <p:ph type="body" idx="1"/>
          </p:nvPr>
        </p:nvSpPr>
        <p:spPr>
          <a:xfrm>
            <a:off x="0" y="1508125"/>
            <a:ext cx="8642350" cy="4962525"/>
          </a:xfrm>
        </p:spPr>
        <p:txBody>
          <a:bodyPr/>
          <a:lstStyle/>
          <a:p>
            <a:pPr lvl="1" eaLnBrk="1" hangingPunct="1"/>
            <a:r>
              <a:rPr lang="en-US" sz="1200" smtClean="0">
                <a:latin typeface="Rockwell" pitchFamily="18" charset="0"/>
              </a:rPr>
              <a:t>T7D8</a:t>
            </a:r>
            <a:r>
              <a:rPr lang="en-US" sz="2000" smtClean="0">
                <a:latin typeface="Rockwell" pitchFamily="18" charset="0"/>
              </a:rPr>
              <a:t>  Rosin-core solder is best for radio and electronic use.</a:t>
            </a:r>
          </a:p>
          <a:p>
            <a:pPr lvl="1" eaLnBrk="1" hangingPunct="1"/>
            <a:endParaRPr lang="en-US" sz="100" smtClean="0">
              <a:latin typeface="Rockwell" pitchFamily="18" charset="0"/>
            </a:endParaRPr>
          </a:p>
          <a:p>
            <a:pPr lvl="1" eaLnBrk="1" hangingPunct="1"/>
            <a:r>
              <a:rPr lang="en-US" sz="1200" smtClean="0">
                <a:latin typeface="Rockwell" pitchFamily="18" charset="0"/>
              </a:rPr>
              <a:t>T7D9</a:t>
            </a:r>
            <a:r>
              <a:rPr lang="en-US" sz="2000" smtClean="0">
                <a:latin typeface="Rockwell" pitchFamily="18" charset="0"/>
              </a:rPr>
              <a:t>  A grainy or dull surface is the characteristic appearance of a "cold" solder joint.</a:t>
            </a:r>
          </a:p>
          <a:p>
            <a:pPr lvl="1" eaLnBrk="1" hangingPunct="1"/>
            <a:r>
              <a:rPr lang="en-US" sz="1200" smtClean="0">
                <a:latin typeface="Rockwell" pitchFamily="18" charset="0"/>
              </a:rPr>
              <a:t>T7D10</a:t>
            </a:r>
            <a:r>
              <a:rPr lang="en-US" sz="2000" smtClean="0">
                <a:latin typeface="Rockwell" pitchFamily="18" charset="0"/>
              </a:rPr>
              <a:t>   When an ohmmeter is connected across a circuit and initially indicates a low resistance and then shows increasing resistance with time, the circuit contains a large capacitor.</a:t>
            </a:r>
            <a:endParaRPr lang="en-US" sz="1200" smtClean="0">
              <a:latin typeface="Rockwell" pitchFamily="18" charset="0"/>
            </a:endParaRPr>
          </a:p>
          <a:p>
            <a:pPr lvl="1" eaLnBrk="1" hangingPunct="1"/>
            <a:r>
              <a:rPr lang="en-US" sz="1200" smtClean="0">
                <a:latin typeface="Rockwell" pitchFamily="18" charset="0"/>
              </a:rPr>
              <a:t>T7D11</a:t>
            </a:r>
            <a:r>
              <a:rPr lang="en-US" sz="2000" smtClean="0">
                <a:latin typeface="Rockwell" pitchFamily="18" charset="0"/>
              </a:rPr>
              <a:t>  A precaution taken when measuring circuit resistance with an ohmmeter is to ensure that the circuit is not powered.</a:t>
            </a:r>
          </a:p>
          <a:p>
            <a:pPr lvl="1" eaLnBrk="1" hangingPunct="1"/>
            <a:endParaRPr lang="en-US" sz="1200" smtClean="0">
              <a:latin typeface="Rockwell" pitchFamily="18" charset="0"/>
            </a:endParaRPr>
          </a:p>
        </p:txBody>
      </p:sp>
      <p:pic>
        <p:nvPicPr>
          <p:cNvPr id="1025028" name="Picture 4" descr="Q p150"/>
          <p:cNvPicPr>
            <a:picLocks noChangeAspect="1" noChangeArrowheads="1"/>
          </p:cNvPicPr>
          <p:nvPr/>
        </p:nvPicPr>
        <p:blipFill>
          <a:blip r:embed="rId2" cstate="print"/>
          <a:srcRect/>
          <a:stretch>
            <a:fillRect/>
          </a:stretch>
        </p:blipFill>
        <p:spPr bwMode="auto">
          <a:xfrm>
            <a:off x="4764088" y="4311650"/>
            <a:ext cx="3227387" cy="2420938"/>
          </a:xfrm>
          <a:prstGeom prst="rect">
            <a:avLst/>
          </a:prstGeom>
          <a:noFill/>
          <a:ln w="9525">
            <a:noFill/>
            <a:miter lim="800000"/>
            <a:headEnd/>
            <a:tailEnd/>
          </a:ln>
        </p:spPr>
      </p:pic>
      <p:sp>
        <p:nvSpPr>
          <p:cNvPr id="1025029" name="Text Box 5"/>
          <p:cNvSpPr txBox="1">
            <a:spLocks noChangeArrowheads="1"/>
          </p:cNvSpPr>
          <p:nvPr/>
        </p:nvSpPr>
        <p:spPr bwMode="auto">
          <a:xfrm>
            <a:off x="2306638" y="5387975"/>
            <a:ext cx="2305050" cy="1314450"/>
          </a:xfrm>
          <a:prstGeom prst="rect">
            <a:avLst/>
          </a:prstGeom>
          <a:noFill/>
          <a:ln w="12700" cap="sq">
            <a:noFill/>
            <a:miter lim="800000"/>
            <a:headEnd type="none" w="sm" len="sm"/>
            <a:tailEnd type="none" w="sm" len="sm"/>
          </a:ln>
        </p:spPr>
        <p:txBody>
          <a:bodyPr>
            <a:spAutoFit/>
          </a:bodyPr>
          <a:lstStyle/>
          <a:p>
            <a:pPr algn="r">
              <a:spcBef>
                <a:spcPct val="50000"/>
              </a:spcBef>
            </a:pPr>
            <a:r>
              <a:rPr lang="en-US" sz="1600">
                <a:solidFill>
                  <a:srgbClr val="FF0000"/>
                </a:solidFill>
                <a:latin typeface="Rockwell" pitchFamily="18" charset="0"/>
              </a:rPr>
              <a:t>Learning how to use a multimeter is an essential skill in testing and repairing radio gear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91299">
                                            <p:txEl>
                                              <p:pRg st="0" end="0"/>
                                            </p:txEl>
                                          </p:spTgt>
                                        </p:tgtEl>
                                        <p:attrNameLst>
                                          <p:attrName>style.visibility</p:attrName>
                                        </p:attrNameLst>
                                      </p:cBhvr>
                                      <p:to>
                                        <p:strVal val="visible"/>
                                      </p:to>
                                    </p:set>
                                    <p:animEffect transition="in" filter="wipe(up)">
                                      <p:cBhvr>
                                        <p:cTn id="7" dur="500"/>
                                        <p:tgtEl>
                                          <p:spTgt spid="1591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91299">
                                            <p:txEl>
                                              <p:pRg st="2" end="2"/>
                                            </p:txEl>
                                          </p:spTgt>
                                        </p:tgtEl>
                                        <p:attrNameLst>
                                          <p:attrName>style.visibility</p:attrName>
                                        </p:attrNameLst>
                                      </p:cBhvr>
                                      <p:to>
                                        <p:strVal val="visible"/>
                                      </p:to>
                                    </p:set>
                                    <p:animEffect transition="in" filter="wipe(left)">
                                      <p:cBhvr>
                                        <p:cTn id="12" dur="500"/>
                                        <p:tgtEl>
                                          <p:spTgt spid="15912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91299">
                                            <p:txEl>
                                              <p:pRg st="3" end="3"/>
                                            </p:txEl>
                                          </p:spTgt>
                                        </p:tgtEl>
                                        <p:attrNameLst>
                                          <p:attrName>style.visibility</p:attrName>
                                        </p:attrNameLst>
                                      </p:cBhvr>
                                      <p:to>
                                        <p:strVal val="visible"/>
                                      </p:to>
                                    </p:set>
                                    <p:animEffect transition="in" filter="wipe(left)">
                                      <p:cBhvr>
                                        <p:cTn id="17" dur="500"/>
                                        <p:tgtEl>
                                          <p:spTgt spid="159129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91299">
                                            <p:txEl>
                                              <p:pRg st="4" end="4"/>
                                            </p:txEl>
                                          </p:spTgt>
                                        </p:tgtEl>
                                        <p:attrNameLst>
                                          <p:attrName>style.visibility</p:attrName>
                                        </p:attrNameLst>
                                      </p:cBhvr>
                                      <p:to>
                                        <p:strVal val="visible"/>
                                      </p:to>
                                    </p:set>
                                    <p:animEffect transition="in" filter="wipe(left)">
                                      <p:cBhvr>
                                        <p:cTn id="22" dur="500"/>
                                        <p:tgtEl>
                                          <p:spTgt spid="159129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25028"/>
                                        </p:tgtEl>
                                        <p:attrNameLst>
                                          <p:attrName>style.visibility</p:attrName>
                                        </p:attrNameLst>
                                      </p:cBhvr>
                                      <p:to>
                                        <p:strVal val="visible"/>
                                      </p:to>
                                    </p:set>
                                    <p:anim calcmode="lin" valueType="num">
                                      <p:cBhvr additive="base">
                                        <p:cTn id="27" dur="500" fill="hold"/>
                                        <p:tgtEl>
                                          <p:spTgt spid="1025028"/>
                                        </p:tgtEl>
                                        <p:attrNameLst>
                                          <p:attrName>ppt_x</p:attrName>
                                        </p:attrNameLst>
                                      </p:cBhvr>
                                      <p:tavLst>
                                        <p:tav tm="0">
                                          <p:val>
                                            <p:strVal val="#ppt_x"/>
                                          </p:val>
                                        </p:tav>
                                        <p:tav tm="100000">
                                          <p:val>
                                            <p:strVal val="#ppt_x"/>
                                          </p:val>
                                        </p:tav>
                                      </p:tavLst>
                                    </p:anim>
                                    <p:anim calcmode="lin" valueType="num">
                                      <p:cBhvr additive="base">
                                        <p:cTn id="28" dur="500" fill="hold"/>
                                        <p:tgtEl>
                                          <p:spTgt spid="10250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25029"/>
                                        </p:tgtEl>
                                        <p:attrNameLst>
                                          <p:attrName>style.visibility</p:attrName>
                                        </p:attrNameLst>
                                      </p:cBhvr>
                                      <p:to>
                                        <p:strVal val="visible"/>
                                      </p:to>
                                    </p:set>
                                    <p:anim calcmode="lin" valueType="num">
                                      <p:cBhvr additive="base">
                                        <p:cTn id="31" dur="500" fill="hold"/>
                                        <p:tgtEl>
                                          <p:spTgt spid="1025029"/>
                                        </p:tgtEl>
                                        <p:attrNameLst>
                                          <p:attrName>ppt_x</p:attrName>
                                        </p:attrNameLst>
                                      </p:cBhvr>
                                      <p:tavLst>
                                        <p:tav tm="0">
                                          <p:val>
                                            <p:strVal val="#ppt_x"/>
                                          </p:val>
                                        </p:tav>
                                        <p:tav tm="100000">
                                          <p:val>
                                            <p:strVal val="#ppt_x"/>
                                          </p:val>
                                        </p:tav>
                                      </p:tavLst>
                                    </p:anim>
                                    <p:anim calcmode="lin" valueType="num">
                                      <p:cBhvr additive="base">
                                        <p:cTn id="32" dur="500" fill="hold"/>
                                        <p:tgtEl>
                                          <p:spTgt spid="1025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9" grpId="0"/>
    </p:bld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1308100" y="395288"/>
            <a:ext cx="6643688" cy="3649662"/>
          </a:xfrm>
        </p:spPr>
        <p:txBody>
          <a:bodyPr lIns="0" tIns="0" rIns="0" bIns="0" anchor="ct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smtClean="0"/>
              <a:t>Element 2 Technician Class </a:t>
            </a:r>
            <a:br>
              <a:rPr lang="en-GB" sz="3600" b="1" smtClean="0"/>
            </a:br>
            <a:r>
              <a:rPr lang="en-GB" sz="3600" b="1" smtClean="0"/>
              <a:t>Question Pool</a:t>
            </a:r>
            <a:br>
              <a:rPr lang="en-GB" sz="3600" b="1" smtClean="0"/>
            </a:br>
            <a:r>
              <a:rPr lang="en-GB" sz="3600" b="1" smtClean="0"/>
              <a:t/>
            </a:r>
            <a:br>
              <a:rPr lang="en-GB" sz="3600" b="1" smtClean="0"/>
            </a:br>
            <a:r>
              <a:rPr lang="en-GB" sz="3600" b="1" smtClean="0">
                <a:solidFill>
                  <a:srgbClr val="FF3300"/>
                </a:solidFill>
              </a:rPr>
              <a:t/>
            </a:r>
            <a:br>
              <a:rPr lang="en-GB" sz="3600" b="1" smtClean="0">
                <a:solidFill>
                  <a:srgbClr val="FF3300"/>
                </a:solidFill>
              </a:rPr>
            </a:br>
            <a:r>
              <a:rPr lang="en-GB" sz="3600" b="1" smtClean="0">
                <a:solidFill>
                  <a:srgbClr val="FF3300"/>
                </a:solidFill>
              </a:rPr>
              <a:t>T7</a:t>
            </a:r>
            <a:br>
              <a:rPr lang="en-GB" sz="3600" b="1" smtClean="0">
                <a:solidFill>
                  <a:srgbClr val="FF3300"/>
                </a:solidFill>
              </a:rPr>
            </a:br>
            <a:r>
              <a:rPr lang="en-GB" sz="2400" b="1" smtClean="0">
                <a:solidFill>
                  <a:srgbClr val="FF3300"/>
                </a:solidFill>
              </a:rPr>
              <a:t>Station equipment; common transmitter and receiver problems, antenna measurements and troubleshooting, basic repair and testing </a:t>
            </a:r>
            <a:br>
              <a:rPr lang="en-GB" sz="2400" b="1" smtClean="0">
                <a:solidFill>
                  <a:srgbClr val="FF3300"/>
                </a:solidFill>
              </a:rPr>
            </a:br>
            <a:r>
              <a:rPr lang="en-GB" sz="2400" b="1" smtClean="0">
                <a:solidFill>
                  <a:srgbClr val="FF3300"/>
                </a:solidFill>
              </a:rPr>
              <a:t>[4 Exam Questions – 4 Groups]</a:t>
            </a:r>
          </a:p>
        </p:txBody>
      </p:sp>
      <p:sp>
        <p:nvSpPr>
          <p:cNvPr id="434179" name="Text Box 3"/>
          <p:cNvSpPr txBox="1">
            <a:spLocks noChangeArrowheads="1"/>
          </p:cNvSpPr>
          <p:nvPr/>
        </p:nvSpPr>
        <p:spPr bwMode="auto">
          <a:xfrm>
            <a:off x="2306638" y="4735513"/>
            <a:ext cx="4648200" cy="1460500"/>
          </a:xfrm>
          <a:prstGeom prst="rect">
            <a:avLst/>
          </a:prstGeom>
          <a:noFill/>
          <a:ln w="9525">
            <a:noFill/>
            <a:miter lim="800000"/>
            <a:headEnd/>
            <a:tailEnd/>
          </a:ln>
          <a:effectLst/>
        </p:spPr>
        <p:txBody>
          <a:bodyPr lIns="0" tIns="0" rIns="0" bIns="0">
            <a:spAutoFit/>
          </a:bodyPr>
          <a:lstStyle/>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Valid July 1, 2010</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Through</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June 30, 2014</a:t>
            </a:r>
          </a:p>
        </p:txBody>
      </p:sp>
      <p:pic>
        <p:nvPicPr>
          <p:cNvPr id="434180" name="Picture 4" descr="2010 Tech Q&amp;A 3D cover"/>
          <p:cNvPicPr>
            <a:picLocks noChangeAspect="1" noChangeArrowheads="1"/>
          </p:cNvPicPr>
          <p:nvPr/>
        </p:nvPicPr>
        <p:blipFill>
          <a:blip r:embed="rId3" cstate="print"/>
          <a:srcRect/>
          <a:stretch>
            <a:fillRect/>
          </a:stretch>
        </p:blipFill>
        <p:spPr bwMode="auto">
          <a:xfrm>
            <a:off x="0" y="4311650"/>
            <a:ext cx="1838325" cy="2546350"/>
          </a:xfrm>
          <a:prstGeom prst="rect">
            <a:avLst/>
          </a:prstGeom>
          <a:noFill/>
          <a:ln w="9525">
            <a:noFill/>
            <a:miter lim="800000"/>
            <a:headEnd/>
            <a:tailEnd/>
          </a:ln>
        </p:spPr>
      </p:pic>
      <p:pic>
        <p:nvPicPr>
          <p:cNvPr id="434181" name="Picture 5" descr="DIAMOND_gold"/>
          <p:cNvPicPr>
            <a:picLocks noChangeAspect="1" noChangeArrowheads="1"/>
          </p:cNvPicPr>
          <p:nvPr/>
        </p:nvPicPr>
        <p:blipFill>
          <a:blip r:embed="rId4" cstate="print"/>
          <a:srcRect/>
          <a:stretch>
            <a:fillRect/>
          </a:stretch>
        </p:blipFill>
        <p:spPr bwMode="auto">
          <a:xfrm>
            <a:off x="8021638" y="4398963"/>
            <a:ext cx="1122362" cy="2459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Number Placeholder 5"/>
          <p:cNvSpPr>
            <a:spLocks noGrp="1"/>
          </p:cNvSpPr>
          <p:nvPr>
            <p:ph type="sldNum" sz="quarter" idx="12"/>
          </p:nvPr>
        </p:nvSpPr>
        <p:spPr>
          <a:noFill/>
          <a:ln>
            <a:miter lim="800000"/>
            <a:headEnd/>
            <a:tailEnd/>
          </a:ln>
        </p:spPr>
        <p:txBody>
          <a:bodyPr/>
          <a:lstStyle/>
          <a:p>
            <a:fld id="{2F62FE87-067D-49A4-BABB-909B51F936D2}" type="slidenum">
              <a:rPr lang="en-US"/>
              <a:pPr/>
              <a:t>423</a:t>
            </a:fld>
            <a:endParaRPr lang="en-US"/>
          </a:p>
        </p:txBody>
      </p:sp>
      <p:sp>
        <p:nvSpPr>
          <p:cNvPr id="435203" name="Rectangle 2"/>
          <p:cNvSpPr>
            <a:spLocks noGrp="1" noChangeArrowheads="1"/>
          </p:cNvSpPr>
          <p:nvPr>
            <p:ph type="title"/>
          </p:nvPr>
        </p:nvSpPr>
        <p:spPr>
          <a:xfrm>
            <a:off x="0" y="587375"/>
            <a:ext cx="9144000" cy="385763"/>
          </a:xfrm>
        </p:spPr>
        <p:txBody>
          <a:bodyPr/>
          <a:lstStyle/>
          <a:p>
            <a:pPr eaLnBrk="1" hangingPunct="1">
              <a:tabLst>
                <a:tab pos="1376363" algn="l"/>
              </a:tabLst>
            </a:pPr>
            <a:r>
              <a:rPr lang="en-US" sz="3600" smtClean="0"/>
              <a:t>T7A01		</a:t>
            </a:r>
            <a:r>
              <a:rPr lang="en-US" sz="2800" smtClean="0">
                <a:latin typeface="Rockwell" pitchFamily="18" charset="0"/>
              </a:rPr>
              <a:t>What is the function of a product detector?</a:t>
            </a:r>
          </a:p>
        </p:txBody>
      </p:sp>
      <p:sp>
        <p:nvSpPr>
          <p:cNvPr id="159437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Detect phase modulated signals</a:t>
            </a:r>
          </a:p>
          <a:p>
            <a:pPr marL="995363" lvl="1" indent="-533400" eaLnBrk="1" hangingPunct="1">
              <a:buFontTx/>
              <a:buAutoNum type="alphaUcPeriod"/>
            </a:pPr>
            <a:r>
              <a:rPr lang="en-US" smtClean="0">
                <a:latin typeface="Rockwell" pitchFamily="18" charset="0"/>
              </a:rPr>
              <a:t>Demodulate FM signals</a:t>
            </a:r>
          </a:p>
          <a:p>
            <a:pPr marL="995363" lvl="1" indent="-533400" eaLnBrk="1" hangingPunct="1">
              <a:buFontTx/>
              <a:buAutoNum type="alphaUcPeriod"/>
            </a:pPr>
            <a:r>
              <a:rPr lang="en-US" smtClean="0">
                <a:latin typeface="Rockwell" pitchFamily="18" charset="0"/>
              </a:rPr>
              <a:t>Detect CW and SSB signals</a:t>
            </a:r>
          </a:p>
          <a:p>
            <a:pPr marL="995363" lvl="1" indent="-533400" eaLnBrk="1" hangingPunct="1">
              <a:buFontTx/>
              <a:buAutoNum type="alphaUcPeriod"/>
            </a:pPr>
            <a:r>
              <a:rPr lang="en-US" smtClean="0">
                <a:latin typeface="Rockwell" pitchFamily="18" charset="0"/>
              </a:rPr>
              <a:t>Combine speech and RF signals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9437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9437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Number Placeholder 5"/>
          <p:cNvSpPr>
            <a:spLocks noGrp="1"/>
          </p:cNvSpPr>
          <p:nvPr>
            <p:ph type="sldNum" sz="quarter" idx="12"/>
          </p:nvPr>
        </p:nvSpPr>
        <p:spPr>
          <a:noFill/>
          <a:ln>
            <a:miter lim="800000"/>
            <a:headEnd/>
            <a:tailEnd/>
          </a:ln>
        </p:spPr>
        <p:txBody>
          <a:bodyPr/>
          <a:lstStyle/>
          <a:p>
            <a:fld id="{96F86322-727C-45D3-96C4-1EA58AF5E931}" type="slidenum">
              <a:rPr lang="en-US"/>
              <a:pPr/>
              <a:t>424</a:t>
            </a:fld>
            <a:endParaRPr lang="en-US"/>
          </a:p>
        </p:txBody>
      </p:sp>
      <p:sp>
        <p:nvSpPr>
          <p:cNvPr id="436227" name="Rectangle 2"/>
          <p:cNvSpPr>
            <a:spLocks noGrp="1" noChangeArrowheads="1"/>
          </p:cNvSpPr>
          <p:nvPr>
            <p:ph type="title"/>
          </p:nvPr>
        </p:nvSpPr>
        <p:spPr>
          <a:xfrm>
            <a:off x="0" y="893763"/>
            <a:ext cx="8412163" cy="385762"/>
          </a:xfrm>
        </p:spPr>
        <p:txBody>
          <a:bodyPr/>
          <a:lstStyle/>
          <a:p>
            <a:pPr eaLnBrk="1" hangingPunct="1">
              <a:tabLst>
                <a:tab pos="1376363" algn="l"/>
              </a:tabLst>
            </a:pPr>
            <a:r>
              <a:rPr lang="en-US" sz="3600" smtClean="0"/>
              <a:t>T7A02		</a:t>
            </a:r>
            <a:r>
              <a:rPr lang="en-US" sz="2800" smtClean="0">
                <a:latin typeface="Rockwell" pitchFamily="18" charset="0"/>
              </a:rPr>
              <a:t>What type of receiver is shown in 			Figure T6?</a:t>
            </a:r>
            <a:endParaRPr lang="en-US" sz="3600" smtClean="0"/>
          </a:p>
        </p:txBody>
      </p:sp>
      <p:sp>
        <p:nvSpPr>
          <p:cNvPr id="1830915" name="Rectangle 3"/>
          <p:cNvSpPr>
            <a:spLocks noGrp="1" noChangeArrowheads="1"/>
          </p:cNvSpPr>
          <p:nvPr>
            <p:ph type="body" idx="1"/>
          </p:nvPr>
        </p:nvSpPr>
        <p:spPr>
          <a:xfrm>
            <a:off x="0" y="1470025"/>
            <a:ext cx="7772400" cy="3656013"/>
          </a:xfrm>
        </p:spPr>
        <p:txBody>
          <a:bodyPr/>
          <a:lstStyle/>
          <a:p>
            <a:pPr marL="609600" indent="-609600" eaLnBrk="1" hangingPunct="1">
              <a:buFontTx/>
              <a:buAutoNum type="alphaUcPeriod"/>
            </a:pPr>
            <a:r>
              <a:rPr lang="en-US" sz="2800" smtClean="0">
                <a:latin typeface="Rockwell" pitchFamily="18" charset="0"/>
              </a:rPr>
              <a:t>Direct conversion</a:t>
            </a:r>
          </a:p>
          <a:p>
            <a:pPr marL="609600" indent="-609600" eaLnBrk="1" hangingPunct="1">
              <a:buFontTx/>
              <a:buAutoNum type="alphaUcPeriod"/>
            </a:pPr>
            <a:r>
              <a:rPr lang="en-US" sz="2800" smtClean="0">
                <a:latin typeface="Rockwell" pitchFamily="18" charset="0"/>
              </a:rPr>
              <a:t>Super-regenerative</a:t>
            </a:r>
          </a:p>
          <a:p>
            <a:pPr marL="609600" indent="-609600" eaLnBrk="1" hangingPunct="1">
              <a:buFontTx/>
              <a:buAutoNum type="alphaUcPeriod"/>
            </a:pPr>
            <a:r>
              <a:rPr lang="en-US" sz="2800" smtClean="0">
                <a:latin typeface="Rockwell" pitchFamily="18" charset="0"/>
              </a:rPr>
              <a:t>Single-conversion superheterodyne</a:t>
            </a:r>
          </a:p>
          <a:p>
            <a:pPr marL="609600" indent="-609600" eaLnBrk="1" hangingPunct="1">
              <a:buFontTx/>
              <a:buAutoNum type="alphaUcPeriod"/>
            </a:pPr>
            <a:r>
              <a:rPr lang="en-US" sz="2800" smtClean="0">
                <a:latin typeface="Rockwell" pitchFamily="18" charset="0"/>
              </a:rPr>
              <a:t>Dual-conversion superheterodyne</a:t>
            </a:r>
          </a:p>
        </p:txBody>
      </p:sp>
      <p:pic>
        <p:nvPicPr>
          <p:cNvPr id="930821" name="Picture 5" descr="2010FigureT6"/>
          <p:cNvPicPr>
            <a:picLocks noChangeAspect="1" noChangeArrowheads="1"/>
          </p:cNvPicPr>
          <p:nvPr/>
        </p:nvPicPr>
        <p:blipFill>
          <a:blip r:embed="rId2" cstate="print"/>
          <a:srcRect/>
          <a:stretch>
            <a:fillRect/>
          </a:stretch>
        </p:blipFill>
        <p:spPr bwMode="auto">
          <a:xfrm>
            <a:off x="2074863" y="3659188"/>
            <a:ext cx="5875337" cy="2917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930821"/>
                                        </p:tgtEl>
                                        <p:attrNameLst>
                                          <p:attrName>style.visibility</p:attrName>
                                        </p:attrNameLst>
                                      </p:cBhvr>
                                      <p:to>
                                        <p:strVal val="visible"/>
                                      </p:to>
                                    </p:set>
                                    <p:animEffect transition="in" filter="wipe(down)">
                                      <p:cBhvr>
                                        <p:cTn id="7" dur="500"/>
                                        <p:tgtEl>
                                          <p:spTgt spid="9308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fill="hold" nodeType="clickEffect">
                                  <p:stCondLst>
                                    <p:cond delay="0"/>
                                  </p:stCondLst>
                                  <p:childTnLst>
                                    <p:animRot by="21600000">
                                      <p:cBhvr>
                                        <p:cTn id="11" dur="500" fill="hold"/>
                                        <p:tgtEl>
                                          <p:spTgt spid="1830915">
                                            <p:txEl>
                                              <p:pRg st="2" end="2"/>
                                            </p:txEl>
                                          </p:spTgt>
                                        </p:tgtEl>
                                        <p:attrNameLst>
                                          <p:attrName>r</p:attrName>
                                        </p:attrNameLst>
                                      </p:cBhvr>
                                    </p:animRot>
                                  </p:childTnLst>
                                </p:cTn>
                              </p:par>
                              <p:par>
                                <p:cTn id="12" presetID="3" presetClass="emph" presetSubtype="2" fill="hold" nodeType="withEffect">
                                  <p:stCondLst>
                                    <p:cond delay="0"/>
                                  </p:stCondLst>
                                  <p:childTnLst>
                                    <p:animClr clrSpc="rgb" dir="cw">
                                      <p:cBhvr override="childStyle">
                                        <p:cTn id="13" dur="500" fill="hold"/>
                                        <p:tgtEl>
                                          <p:spTgt spid="183091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Number Placeholder 5"/>
          <p:cNvSpPr>
            <a:spLocks noGrp="1"/>
          </p:cNvSpPr>
          <p:nvPr>
            <p:ph type="sldNum" sz="quarter" idx="12"/>
          </p:nvPr>
        </p:nvSpPr>
        <p:spPr>
          <a:noFill/>
          <a:ln>
            <a:miter lim="800000"/>
            <a:headEnd/>
            <a:tailEnd/>
          </a:ln>
        </p:spPr>
        <p:txBody>
          <a:bodyPr/>
          <a:lstStyle/>
          <a:p>
            <a:fld id="{53A2D6FA-BDB8-4C00-9814-431856382714}" type="slidenum">
              <a:rPr lang="en-US"/>
              <a:pPr/>
              <a:t>425</a:t>
            </a:fld>
            <a:endParaRPr lang="en-US"/>
          </a:p>
        </p:txBody>
      </p:sp>
      <p:sp>
        <p:nvSpPr>
          <p:cNvPr id="437251"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T7A03		</a:t>
            </a:r>
            <a:r>
              <a:rPr lang="en-US" sz="2800" smtClean="0">
                <a:latin typeface="Rockwell" pitchFamily="18" charset="0"/>
              </a:rPr>
              <a:t>What is the function of a mixer in a 			superheterodyne receiver?</a:t>
            </a:r>
            <a:endParaRPr lang="en-US" sz="3600" smtClean="0"/>
          </a:p>
        </p:txBody>
      </p:sp>
      <p:sp>
        <p:nvSpPr>
          <p:cNvPr id="159641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To reject signals outside of the desired passband</a:t>
            </a:r>
          </a:p>
          <a:p>
            <a:pPr marL="995363" lvl="1" indent="-533400" eaLnBrk="1" hangingPunct="1">
              <a:buFontTx/>
              <a:buAutoNum type="alphaUcPeriod"/>
            </a:pPr>
            <a:r>
              <a:rPr lang="en-US" smtClean="0">
                <a:latin typeface="Rockwell" pitchFamily="18" charset="0"/>
              </a:rPr>
              <a:t>To combine signals from several stations together</a:t>
            </a:r>
          </a:p>
          <a:p>
            <a:pPr marL="995363" lvl="1" indent="-533400" eaLnBrk="1" hangingPunct="1">
              <a:buFontTx/>
              <a:buAutoNum type="alphaUcPeriod"/>
            </a:pPr>
            <a:r>
              <a:rPr lang="en-US" smtClean="0">
                <a:latin typeface="Rockwell" pitchFamily="18" charset="0"/>
              </a:rPr>
              <a:t>To shift the incoming signal to an intermediate frequency</a:t>
            </a:r>
          </a:p>
          <a:p>
            <a:pPr marL="995363" lvl="1" indent="-533400" eaLnBrk="1" hangingPunct="1">
              <a:buFontTx/>
              <a:buAutoNum type="alphaUcPeriod"/>
            </a:pPr>
            <a:r>
              <a:rPr lang="en-US" smtClean="0">
                <a:latin typeface="Rockwell" pitchFamily="18" charset="0"/>
              </a:rPr>
              <a:t>To connect the receiver with an auxiliary device, such as a TNC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9641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9641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Number Placeholder 5"/>
          <p:cNvSpPr>
            <a:spLocks noGrp="1"/>
          </p:cNvSpPr>
          <p:nvPr>
            <p:ph type="sldNum" sz="quarter" idx="12"/>
          </p:nvPr>
        </p:nvSpPr>
        <p:spPr>
          <a:noFill/>
          <a:ln>
            <a:miter lim="800000"/>
            <a:headEnd/>
            <a:tailEnd/>
          </a:ln>
        </p:spPr>
        <p:txBody>
          <a:bodyPr/>
          <a:lstStyle/>
          <a:p>
            <a:fld id="{47392998-1B3B-4CAF-ACAA-954455FBB909}" type="slidenum">
              <a:rPr lang="en-US"/>
              <a:pPr/>
              <a:t>426</a:t>
            </a:fld>
            <a:endParaRPr lang="en-US"/>
          </a:p>
        </p:txBody>
      </p:sp>
      <p:sp>
        <p:nvSpPr>
          <p:cNvPr id="438275"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T7A04		</a:t>
            </a:r>
            <a:r>
              <a:rPr lang="en-US" sz="2800" smtClean="0">
                <a:latin typeface="Rockwell" pitchFamily="18" charset="0"/>
              </a:rPr>
              <a:t>What circuit is pictured in Figure T7, if 			block 1 is a frequency discriminator?</a:t>
            </a:r>
          </a:p>
        </p:txBody>
      </p:sp>
      <p:sp>
        <p:nvSpPr>
          <p:cNvPr id="1831939" name="Rectangle 3"/>
          <p:cNvSpPr>
            <a:spLocks noGrp="1" noChangeArrowheads="1"/>
          </p:cNvSpPr>
          <p:nvPr>
            <p:ph type="body" idx="1"/>
          </p:nvPr>
        </p:nvSpPr>
        <p:spPr>
          <a:xfrm>
            <a:off x="117475" y="1470025"/>
            <a:ext cx="7772400" cy="3656013"/>
          </a:xfrm>
        </p:spPr>
        <p:txBody>
          <a:bodyPr/>
          <a:lstStyle/>
          <a:p>
            <a:pPr marL="995363" lvl="1" indent="-533400" eaLnBrk="1" hangingPunct="1">
              <a:buFontTx/>
              <a:buAutoNum type="alphaUcPeriod"/>
            </a:pPr>
            <a:r>
              <a:rPr lang="en-US" smtClean="0">
                <a:latin typeface="Rockwell" pitchFamily="18" charset="0"/>
              </a:rPr>
              <a:t>A double-conversion receiver</a:t>
            </a:r>
          </a:p>
          <a:p>
            <a:pPr marL="995363" lvl="1" indent="-533400" eaLnBrk="1" hangingPunct="1">
              <a:buFontTx/>
              <a:buAutoNum type="alphaUcPeriod"/>
            </a:pPr>
            <a:r>
              <a:rPr lang="en-US" smtClean="0">
                <a:latin typeface="Rockwell" pitchFamily="18" charset="0"/>
              </a:rPr>
              <a:t>A regenerative receiver</a:t>
            </a:r>
          </a:p>
          <a:p>
            <a:pPr marL="995363" lvl="1" indent="-533400" eaLnBrk="1" hangingPunct="1">
              <a:buFontTx/>
              <a:buAutoNum type="alphaUcPeriod"/>
            </a:pPr>
            <a:r>
              <a:rPr lang="en-US" smtClean="0">
                <a:latin typeface="Rockwell" pitchFamily="18" charset="0"/>
              </a:rPr>
              <a:t>A superheterodyne receiver</a:t>
            </a:r>
          </a:p>
          <a:p>
            <a:pPr marL="995363" lvl="1" indent="-533400" eaLnBrk="1" hangingPunct="1">
              <a:buFontTx/>
              <a:buAutoNum type="alphaUcPeriod"/>
            </a:pPr>
            <a:r>
              <a:rPr lang="en-US" smtClean="0">
                <a:latin typeface="Rockwell" pitchFamily="18" charset="0"/>
              </a:rPr>
              <a:t>An FM receiver</a:t>
            </a:r>
          </a:p>
        </p:txBody>
      </p:sp>
      <p:sp>
        <p:nvSpPr>
          <p:cNvPr id="939039" name="Line 31"/>
          <p:cNvSpPr>
            <a:spLocks noChangeShapeType="1"/>
          </p:cNvSpPr>
          <p:nvPr/>
        </p:nvSpPr>
        <p:spPr bwMode="auto">
          <a:xfrm flipV="1">
            <a:off x="1116013" y="3659188"/>
            <a:ext cx="0" cy="692150"/>
          </a:xfrm>
          <a:prstGeom prst="line">
            <a:avLst/>
          </a:prstGeom>
          <a:noFill/>
          <a:ln w="28575" cap="sq">
            <a:solidFill>
              <a:schemeClr val="tx1"/>
            </a:solidFill>
            <a:round/>
            <a:headEnd type="none" w="sm" len="sm"/>
            <a:tailEnd type="none" w="sm" len="sm"/>
          </a:ln>
        </p:spPr>
        <p:txBody>
          <a:bodyPr wrap="none"/>
          <a:lstStyle/>
          <a:p>
            <a:endParaRPr lang="en-US"/>
          </a:p>
        </p:txBody>
      </p:sp>
      <p:sp>
        <p:nvSpPr>
          <p:cNvPr id="939040" name="Line 32"/>
          <p:cNvSpPr>
            <a:spLocks noChangeShapeType="1"/>
          </p:cNvSpPr>
          <p:nvPr/>
        </p:nvSpPr>
        <p:spPr bwMode="auto">
          <a:xfrm flipV="1">
            <a:off x="1116013" y="3659188"/>
            <a:ext cx="114300" cy="153987"/>
          </a:xfrm>
          <a:prstGeom prst="line">
            <a:avLst/>
          </a:prstGeom>
          <a:noFill/>
          <a:ln w="28575" cap="sq">
            <a:solidFill>
              <a:schemeClr val="tx1"/>
            </a:solidFill>
            <a:round/>
            <a:headEnd type="none" w="sm" len="sm"/>
            <a:tailEnd type="none" w="sm" len="sm"/>
          </a:ln>
        </p:spPr>
        <p:txBody>
          <a:bodyPr wrap="none"/>
          <a:lstStyle/>
          <a:p>
            <a:endParaRPr lang="en-US"/>
          </a:p>
        </p:txBody>
      </p:sp>
      <p:sp>
        <p:nvSpPr>
          <p:cNvPr id="939041" name="Line 33"/>
          <p:cNvSpPr>
            <a:spLocks noChangeShapeType="1"/>
          </p:cNvSpPr>
          <p:nvPr/>
        </p:nvSpPr>
        <p:spPr bwMode="auto">
          <a:xfrm flipH="1" flipV="1">
            <a:off x="1038225" y="3659188"/>
            <a:ext cx="77788" cy="153987"/>
          </a:xfrm>
          <a:prstGeom prst="line">
            <a:avLst/>
          </a:prstGeom>
          <a:noFill/>
          <a:ln w="28575" cap="sq">
            <a:solidFill>
              <a:schemeClr val="tx1"/>
            </a:solidFill>
            <a:round/>
            <a:headEnd type="none" w="sm" len="sm"/>
            <a:tailEnd type="none" w="sm" len="sm"/>
          </a:ln>
        </p:spPr>
        <p:txBody>
          <a:bodyPr wrap="none"/>
          <a:lstStyle/>
          <a:p>
            <a:endParaRPr lang="en-US"/>
          </a:p>
        </p:txBody>
      </p:sp>
      <p:sp>
        <p:nvSpPr>
          <p:cNvPr id="939038" name="Line 30"/>
          <p:cNvSpPr>
            <a:spLocks noChangeShapeType="1"/>
          </p:cNvSpPr>
          <p:nvPr/>
        </p:nvSpPr>
        <p:spPr bwMode="auto">
          <a:xfrm flipH="1">
            <a:off x="1116013" y="4351338"/>
            <a:ext cx="422275" cy="0"/>
          </a:xfrm>
          <a:prstGeom prst="line">
            <a:avLst/>
          </a:prstGeom>
          <a:noFill/>
          <a:ln w="28575" cap="sq">
            <a:solidFill>
              <a:schemeClr val="tx1"/>
            </a:solidFill>
            <a:round/>
            <a:headEnd type="none" w="sm" len="sm"/>
            <a:tailEnd type="none" w="sm" len="sm"/>
          </a:ln>
        </p:spPr>
        <p:txBody>
          <a:bodyPr wrap="none"/>
          <a:lstStyle/>
          <a:p>
            <a:endParaRPr lang="en-US"/>
          </a:p>
        </p:txBody>
      </p:sp>
      <p:sp>
        <p:nvSpPr>
          <p:cNvPr id="939013" name="Rectangle 5"/>
          <p:cNvSpPr>
            <a:spLocks noChangeArrowheads="1"/>
          </p:cNvSpPr>
          <p:nvPr/>
        </p:nvSpPr>
        <p:spPr bwMode="auto">
          <a:xfrm>
            <a:off x="1538288" y="4043363"/>
            <a:ext cx="1074737" cy="536575"/>
          </a:xfrm>
          <a:prstGeom prst="rect">
            <a:avLst/>
          </a:prstGeom>
          <a:solidFill>
            <a:schemeClr val="hlink"/>
          </a:solidFill>
          <a:ln w="12700" cap="sq">
            <a:solidFill>
              <a:schemeClr val="tx1"/>
            </a:solidFill>
            <a:miter lim="800000"/>
            <a:headEnd type="none" w="sm" len="sm"/>
            <a:tailEnd type="none" w="sm" len="sm"/>
          </a:ln>
        </p:spPr>
        <p:txBody>
          <a:bodyPr wrap="none" anchor="ctr"/>
          <a:lstStyle/>
          <a:p>
            <a:pPr algn="ctr"/>
            <a:r>
              <a:rPr lang="en-US" sz="1200"/>
              <a:t>Radio</a:t>
            </a:r>
          </a:p>
          <a:p>
            <a:pPr algn="ctr"/>
            <a:r>
              <a:rPr lang="en-US" sz="1200"/>
              <a:t>Frequency</a:t>
            </a:r>
          </a:p>
          <a:p>
            <a:pPr algn="ctr"/>
            <a:r>
              <a:rPr lang="en-US" sz="1200"/>
              <a:t>Amplifier</a:t>
            </a:r>
          </a:p>
        </p:txBody>
      </p:sp>
      <p:sp>
        <p:nvSpPr>
          <p:cNvPr id="939014" name="Rectangle 6"/>
          <p:cNvSpPr>
            <a:spLocks noChangeArrowheads="1"/>
          </p:cNvSpPr>
          <p:nvPr/>
        </p:nvSpPr>
        <p:spPr bwMode="auto">
          <a:xfrm>
            <a:off x="3305175" y="4043363"/>
            <a:ext cx="690563" cy="536575"/>
          </a:xfrm>
          <a:prstGeom prst="rect">
            <a:avLst/>
          </a:prstGeom>
          <a:solidFill>
            <a:schemeClr val="bg1"/>
          </a:solidFill>
          <a:ln w="12700" cap="sq">
            <a:solidFill>
              <a:schemeClr val="tx1"/>
            </a:solidFill>
            <a:miter lim="800000"/>
            <a:headEnd type="none" w="sm" len="sm"/>
            <a:tailEnd type="none" w="sm" len="sm"/>
          </a:ln>
        </p:spPr>
        <p:txBody>
          <a:bodyPr wrap="none" anchor="ctr"/>
          <a:lstStyle/>
          <a:p>
            <a:pPr algn="ctr"/>
            <a:r>
              <a:rPr lang="en-US" sz="1200"/>
              <a:t>Mixer</a:t>
            </a:r>
          </a:p>
        </p:txBody>
      </p:sp>
      <p:sp>
        <p:nvSpPr>
          <p:cNvPr id="939015" name="Rectangle 7"/>
          <p:cNvSpPr>
            <a:spLocks noChangeArrowheads="1"/>
          </p:cNvSpPr>
          <p:nvPr/>
        </p:nvSpPr>
        <p:spPr bwMode="auto">
          <a:xfrm>
            <a:off x="4648200" y="4043363"/>
            <a:ext cx="920750" cy="536575"/>
          </a:xfrm>
          <a:prstGeom prst="rect">
            <a:avLst/>
          </a:prstGeom>
          <a:solidFill>
            <a:schemeClr val="bg1"/>
          </a:solidFill>
          <a:ln w="12700" cap="sq">
            <a:solidFill>
              <a:schemeClr val="tx1"/>
            </a:solidFill>
            <a:miter lim="800000"/>
            <a:headEnd type="none" w="sm" len="sm"/>
            <a:tailEnd type="none" w="sm" len="sm"/>
          </a:ln>
        </p:spPr>
        <p:txBody>
          <a:bodyPr wrap="none" anchor="ctr"/>
          <a:lstStyle/>
          <a:p>
            <a:pPr algn="ctr"/>
            <a:r>
              <a:rPr lang="en-US" sz="1200"/>
              <a:t>Wide</a:t>
            </a:r>
          </a:p>
          <a:p>
            <a:pPr algn="ctr"/>
            <a:r>
              <a:rPr lang="en-US" sz="1200"/>
              <a:t>Filter</a:t>
            </a:r>
          </a:p>
        </p:txBody>
      </p:sp>
      <p:sp>
        <p:nvSpPr>
          <p:cNvPr id="939016" name="Rectangle 8"/>
          <p:cNvSpPr>
            <a:spLocks noChangeArrowheads="1"/>
          </p:cNvSpPr>
          <p:nvPr/>
        </p:nvSpPr>
        <p:spPr bwMode="auto">
          <a:xfrm>
            <a:off x="6070600" y="4043363"/>
            <a:ext cx="1074738" cy="536575"/>
          </a:xfrm>
          <a:prstGeom prst="rect">
            <a:avLst/>
          </a:prstGeom>
          <a:solidFill>
            <a:schemeClr val="hlink"/>
          </a:solidFill>
          <a:ln w="12700" cap="sq">
            <a:solidFill>
              <a:schemeClr val="tx1"/>
            </a:solidFill>
            <a:miter lim="800000"/>
            <a:headEnd type="none" w="sm" len="sm"/>
            <a:tailEnd type="none" w="sm" len="sm"/>
          </a:ln>
        </p:spPr>
        <p:txBody>
          <a:bodyPr wrap="none" anchor="ctr"/>
          <a:lstStyle/>
          <a:p>
            <a:pPr algn="ctr"/>
            <a:r>
              <a:rPr lang="en-US" sz="1200"/>
              <a:t>Intermediate</a:t>
            </a:r>
          </a:p>
          <a:p>
            <a:pPr algn="ctr"/>
            <a:r>
              <a:rPr lang="en-US" sz="1200"/>
              <a:t>Frequency</a:t>
            </a:r>
          </a:p>
          <a:p>
            <a:pPr algn="ctr"/>
            <a:r>
              <a:rPr lang="en-US" sz="1200"/>
              <a:t>Amplifier</a:t>
            </a:r>
          </a:p>
        </p:txBody>
      </p:sp>
      <p:sp>
        <p:nvSpPr>
          <p:cNvPr id="939020" name="Rectangle 12"/>
          <p:cNvSpPr>
            <a:spLocks noChangeArrowheads="1"/>
          </p:cNvSpPr>
          <p:nvPr/>
        </p:nvSpPr>
        <p:spPr bwMode="auto">
          <a:xfrm>
            <a:off x="5032375" y="5502275"/>
            <a:ext cx="1114425" cy="536575"/>
          </a:xfrm>
          <a:prstGeom prst="rect">
            <a:avLst/>
          </a:prstGeom>
          <a:solidFill>
            <a:schemeClr val="bg1"/>
          </a:solidFill>
          <a:ln w="12700" cap="sq">
            <a:solidFill>
              <a:schemeClr val="tx1"/>
            </a:solidFill>
            <a:miter lim="800000"/>
            <a:headEnd type="none" w="sm" len="sm"/>
            <a:tailEnd type="none" w="sm" len="sm"/>
          </a:ln>
        </p:spPr>
        <p:txBody>
          <a:bodyPr wrap="none" anchor="ctr"/>
          <a:lstStyle/>
          <a:p>
            <a:pPr algn="ctr"/>
            <a:r>
              <a:rPr lang="en-US" sz="1200"/>
              <a:t>Audio</a:t>
            </a:r>
          </a:p>
          <a:p>
            <a:pPr algn="ctr"/>
            <a:r>
              <a:rPr lang="en-US" sz="1200"/>
              <a:t>Amplifier</a:t>
            </a:r>
          </a:p>
        </p:txBody>
      </p:sp>
      <p:sp>
        <p:nvSpPr>
          <p:cNvPr id="939025" name="Line 17"/>
          <p:cNvSpPr>
            <a:spLocks noChangeShapeType="1"/>
          </p:cNvSpPr>
          <p:nvPr/>
        </p:nvSpPr>
        <p:spPr bwMode="auto">
          <a:xfrm>
            <a:off x="6146800" y="5772150"/>
            <a:ext cx="498475"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939021" name="Rectangle 13"/>
          <p:cNvSpPr>
            <a:spLocks noChangeArrowheads="1"/>
          </p:cNvSpPr>
          <p:nvPr/>
        </p:nvSpPr>
        <p:spPr bwMode="auto">
          <a:xfrm>
            <a:off x="6645275" y="5618163"/>
            <a:ext cx="115888" cy="307975"/>
          </a:xfrm>
          <a:prstGeom prst="rect">
            <a:avLst/>
          </a:prstGeom>
          <a:solidFill>
            <a:schemeClr val="hlink"/>
          </a:solidFill>
          <a:ln w="12700" cap="sq">
            <a:solidFill>
              <a:schemeClr val="tx1"/>
            </a:solidFill>
            <a:miter lim="800000"/>
            <a:headEnd type="none" w="sm" len="sm"/>
            <a:tailEnd type="none" w="sm" len="sm"/>
          </a:ln>
        </p:spPr>
        <p:txBody>
          <a:bodyPr wrap="none" anchor="ctr"/>
          <a:lstStyle/>
          <a:p>
            <a:endParaRPr lang="en-US"/>
          </a:p>
        </p:txBody>
      </p:sp>
      <p:sp>
        <p:nvSpPr>
          <p:cNvPr id="939023" name="Line 15"/>
          <p:cNvSpPr>
            <a:spLocks noChangeShapeType="1"/>
          </p:cNvSpPr>
          <p:nvPr/>
        </p:nvSpPr>
        <p:spPr bwMode="auto">
          <a:xfrm>
            <a:off x="6761163" y="5926138"/>
            <a:ext cx="230187" cy="114300"/>
          </a:xfrm>
          <a:prstGeom prst="line">
            <a:avLst/>
          </a:prstGeom>
          <a:noFill/>
          <a:ln w="12700" cap="sq">
            <a:solidFill>
              <a:schemeClr val="tx1"/>
            </a:solidFill>
            <a:round/>
            <a:headEnd type="none" w="sm" len="sm"/>
            <a:tailEnd type="none" w="sm" len="sm"/>
          </a:ln>
        </p:spPr>
        <p:txBody>
          <a:bodyPr wrap="none"/>
          <a:lstStyle/>
          <a:p>
            <a:endParaRPr lang="en-US"/>
          </a:p>
        </p:txBody>
      </p:sp>
      <p:sp>
        <p:nvSpPr>
          <p:cNvPr id="939022" name="Line 14"/>
          <p:cNvSpPr>
            <a:spLocks noChangeShapeType="1"/>
          </p:cNvSpPr>
          <p:nvPr/>
        </p:nvSpPr>
        <p:spPr bwMode="auto">
          <a:xfrm flipV="1">
            <a:off x="6761163" y="5464175"/>
            <a:ext cx="230187" cy="153988"/>
          </a:xfrm>
          <a:prstGeom prst="line">
            <a:avLst/>
          </a:prstGeom>
          <a:noFill/>
          <a:ln w="12700" cap="sq">
            <a:solidFill>
              <a:schemeClr val="tx1"/>
            </a:solidFill>
            <a:round/>
            <a:headEnd type="none" w="sm" len="sm"/>
            <a:tailEnd type="none" w="sm" len="sm"/>
          </a:ln>
        </p:spPr>
        <p:txBody>
          <a:bodyPr wrap="none"/>
          <a:lstStyle/>
          <a:p>
            <a:endParaRPr lang="en-US"/>
          </a:p>
        </p:txBody>
      </p:sp>
      <p:sp>
        <p:nvSpPr>
          <p:cNvPr id="939024" name="Line 16"/>
          <p:cNvSpPr>
            <a:spLocks noChangeShapeType="1"/>
          </p:cNvSpPr>
          <p:nvPr/>
        </p:nvSpPr>
        <p:spPr bwMode="auto">
          <a:xfrm>
            <a:off x="6991350" y="5464175"/>
            <a:ext cx="0" cy="576263"/>
          </a:xfrm>
          <a:prstGeom prst="line">
            <a:avLst/>
          </a:prstGeom>
          <a:noFill/>
          <a:ln w="12700" cap="sq">
            <a:solidFill>
              <a:schemeClr val="tx1"/>
            </a:solidFill>
            <a:round/>
            <a:headEnd type="none" w="sm" len="sm"/>
            <a:tailEnd type="none" w="sm" len="sm"/>
          </a:ln>
        </p:spPr>
        <p:txBody>
          <a:bodyPr wrap="none"/>
          <a:lstStyle/>
          <a:p>
            <a:endParaRPr lang="en-US"/>
          </a:p>
        </p:txBody>
      </p:sp>
      <p:sp>
        <p:nvSpPr>
          <p:cNvPr id="2" name="Line 17"/>
          <p:cNvSpPr>
            <a:spLocks noChangeShapeType="1"/>
          </p:cNvSpPr>
          <p:nvPr/>
        </p:nvSpPr>
        <p:spPr bwMode="auto">
          <a:xfrm>
            <a:off x="6146800" y="5772150"/>
            <a:ext cx="498475"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939026" name="Line 18"/>
          <p:cNvSpPr>
            <a:spLocks noChangeShapeType="1"/>
          </p:cNvSpPr>
          <p:nvPr/>
        </p:nvSpPr>
        <p:spPr bwMode="auto">
          <a:xfrm>
            <a:off x="4071938" y="5772150"/>
            <a:ext cx="960437"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939027" name="Line 19"/>
          <p:cNvSpPr>
            <a:spLocks noChangeShapeType="1"/>
          </p:cNvSpPr>
          <p:nvPr/>
        </p:nvSpPr>
        <p:spPr bwMode="auto">
          <a:xfrm>
            <a:off x="2459038" y="5810250"/>
            <a:ext cx="846137"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939037" name="Line 29"/>
          <p:cNvSpPr>
            <a:spLocks noChangeShapeType="1"/>
          </p:cNvSpPr>
          <p:nvPr/>
        </p:nvSpPr>
        <p:spPr bwMode="auto">
          <a:xfrm>
            <a:off x="1384300" y="5848350"/>
            <a:ext cx="384175"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939036" name="Line 28"/>
          <p:cNvSpPr>
            <a:spLocks noChangeShapeType="1"/>
          </p:cNvSpPr>
          <p:nvPr/>
        </p:nvSpPr>
        <p:spPr bwMode="auto">
          <a:xfrm>
            <a:off x="1384300" y="5272088"/>
            <a:ext cx="0" cy="576262"/>
          </a:xfrm>
          <a:prstGeom prst="line">
            <a:avLst/>
          </a:prstGeom>
          <a:noFill/>
          <a:ln w="12700" cap="sq">
            <a:solidFill>
              <a:schemeClr val="tx1"/>
            </a:solidFill>
            <a:round/>
            <a:headEnd type="none" w="sm" len="sm"/>
            <a:tailEnd type="none" w="sm" len="sm"/>
          </a:ln>
        </p:spPr>
        <p:txBody>
          <a:bodyPr wrap="none"/>
          <a:lstStyle/>
          <a:p>
            <a:endParaRPr lang="en-US"/>
          </a:p>
        </p:txBody>
      </p:sp>
      <p:sp>
        <p:nvSpPr>
          <p:cNvPr id="939035" name="Line 27"/>
          <p:cNvSpPr>
            <a:spLocks noChangeShapeType="1"/>
          </p:cNvSpPr>
          <p:nvPr/>
        </p:nvSpPr>
        <p:spPr bwMode="auto">
          <a:xfrm flipH="1">
            <a:off x="1384300" y="5272088"/>
            <a:ext cx="2995613"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939034" name="Line 26"/>
          <p:cNvSpPr>
            <a:spLocks noChangeShapeType="1"/>
          </p:cNvSpPr>
          <p:nvPr/>
        </p:nvSpPr>
        <p:spPr bwMode="auto">
          <a:xfrm flipH="1">
            <a:off x="4379913" y="5272088"/>
            <a:ext cx="3033712"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939033" name="Line 25"/>
          <p:cNvSpPr>
            <a:spLocks noChangeShapeType="1"/>
          </p:cNvSpPr>
          <p:nvPr/>
        </p:nvSpPr>
        <p:spPr bwMode="auto">
          <a:xfrm>
            <a:off x="7413625" y="4311650"/>
            <a:ext cx="0" cy="960438"/>
          </a:xfrm>
          <a:prstGeom prst="line">
            <a:avLst/>
          </a:prstGeom>
          <a:noFill/>
          <a:ln w="12700" cap="sq">
            <a:solidFill>
              <a:schemeClr val="tx1"/>
            </a:solidFill>
            <a:round/>
            <a:headEnd type="none" w="sm" len="sm"/>
            <a:tailEnd type="none" w="sm" len="sm"/>
          </a:ln>
        </p:spPr>
        <p:txBody>
          <a:bodyPr wrap="none"/>
          <a:lstStyle/>
          <a:p>
            <a:endParaRPr lang="en-US"/>
          </a:p>
        </p:txBody>
      </p:sp>
      <p:sp>
        <p:nvSpPr>
          <p:cNvPr id="939032" name="Line 24"/>
          <p:cNvSpPr>
            <a:spLocks noChangeShapeType="1"/>
          </p:cNvSpPr>
          <p:nvPr/>
        </p:nvSpPr>
        <p:spPr bwMode="auto">
          <a:xfrm>
            <a:off x="7145338" y="4311650"/>
            <a:ext cx="268287"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939031" name="Line 23"/>
          <p:cNvSpPr>
            <a:spLocks noChangeShapeType="1"/>
          </p:cNvSpPr>
          <p:nvPr/>
        </p:nvSpPr>
        <p:spPr bwMode="auto">
          <a:xfrm>
            <a:off x="5570538" y="4311650"/>
            <a:ext cx="500062" cy="0"/>
          </a:xfrm>
          <a:prstGeom prst="line">
            <a:avLst/>
          </a:prstGeom>
          <a:noFill/>
          <a:ln w="28575" cap="sq">
            <a:solidFill>
              <a:schemeClr val="tx1"/>
            </a:solidFill>
            <a:round/>
            <a:headEnd type="none" w="sm" len="sm"/>
            <a:tailEnd type="triangle" w="med" len="med"/>
          </a:ln>
        </p:spPr>
        <p:txBody>
          <a:bodyPr wrap="none"/>
          <a:lstStyle/>
          <a:p>
            <a:endParaRPr lang="en-US"/>
          </a:p>
        </p:txBody>
      </p:sp>
      <p:sp>
        <p:nvSpPr>
          <p:cNvPr id="939029" name="Line 21"/>
          <p:cNvSpPr>
            <a:spLocks noChangeShapeType="1"/>
          </p:cNvSpPr>
          <p:nvPr/>
        </p:nvSpPr>
        <p:spPr bwMode="auto">
          <a:xfrm>
            <a:off x="2613025" y="4311650"/>
            <a:ext cx="692150" cy="0"/>
          </a:xfrm>
          <a:prstGeom prst="line">
            <a:avLst/>
          </a:prstGeom>
          <a:noFill/>
          <a:ln w="28575" cap="sq">
            <a:solidFill>
              <a:schemeClr val="tx1"/>
            </a:solidFill>
            <a:round/>
            <a:headEnd type="none" w="sm" len="sm"/>
            <a:tailEnd type="triangle" w="med" len="med"/>
          </a:ln>
        </p:spPr>
        <p:txBody>
          <a:bodyPr wrap="none"/>
          <a:lstStyle/>
          <a:p>
            <a:endParaRPr lang="en-US"/>
          </a:p>
        </p:txBody>
      </p:sp>
      <p:sp>
        <p:nvSpPr>
          <p:cNvPr id="939030" name="Line 22"/>
          <p:cNvSpPr>
            <a:spLocks noChangeShapeType="1"/>
          </p:cNvSpPr>
          <p:nvPr/>
        </p:nvSpPr>
        <p:spPr bwMode="auto">
          <a:xfrm>
            <a:off x="3995738" y="4311650"/>
            <a:ext cx="652462" cy="0"/>
          </a:xfrm>
          <a:prstGeom prst="line">
            <a:avLst/>
          </a:prstGeom>
          <a:noFill/>
          <a:ln w="28575" cap="sq">
            <a:solidFill>
              <a:schemeClr val="tx1"/>
            </a:solidFill>
            <a:round/>
            <a:headEnd type="none" w="sm" len="sm"/>
            <a:tailEnd type="triangle" w="med" len="med"/>
          </a:ln>
        </p:spPr>
        <p:txBody>
          <a:bodyPr wrap="none"/>
          <a:lstStyle/>
          <a:p>
            <a:endParaRPr lang="en-US"/>
          </a:p>
        </p:txBody>
      </p:sp>
      <p:sp>
        <p:nvSpPr>
          <p:cNvPr id="939017" name="Rectangle 9"/>
          <p:cNvSpPr>
            <a:spLocks noChangeArrowheads="1"/>
          </p:cNvSpPr>
          <p:nvPr/>
        </p:nvSpPr>
        <p:spPr bwMode="auto">
          <a:xfrm>
            <a:off x="3189288" y="4773613"/>
            <a:ext cx="920750" cy="382587"/>
          </a:xfrm>
          <a:prstGeom prst="rect">
            <a:avLst/>
          </a:prstGeom>
          <a:solidFill>
            <a:schemeClr val="hlink"/>
          </a:solidFill>
          <a:ln w="12700" cap="sq">
            <a:solidFill>
              <a:schemeClr val="tx1"/>
            </a:solidFill>
            <a:miter lim="800000"/>
            <a:headEnd type="none" w="sm" len="sm"/>
            <a:tailEnd type="none" w="sm" len="sm"/>
          </a:ln>
        </p:spPr>
        <p:txBody>
          <a:bodyPr wrap="none" anchor="ctr"/>
          <a:lstStyle/>
          <a:p>
            <a:pPr algn="ctr"/>
            <a:r>
              <a:rPr lang="en-US" sz="1200"/>
              <a:t>Oscillator</a:t>
            </a:r>
          </a:p>
        </p:txBody>
      </p:sp>
      <p:sp>
        <p:nvSpPr>
          <p:cNvPr id="939018" name="Rectangle 10"/>
          <p:cNvSpPr>
            <a:spLocks noChangeArrowheads="1"/>
          </p:cNvSpPr>
          <p:nvPr/>
        </p:nvSpPr>
        <p:spPr bwMode="auto">
          <a:xfrm>
            <a:off x="1768475" y="5541963"/>
            <a:ext cx="690563" cy="536575"/>
          </a:xfrm>
          <a:prstGeom prst="rect">
            <a:avLst/>
          </a:prstGeom>
          <a:solidFill>
            <a:schemeClr val="bg1"/>
          </a:solidFill>
          <a:ln w="12700" cap="sq">
            <a:solidFill>
              <a:schemeClr val="tx1"/>
            </a:solidFill>
            <a:miter lim="800000"/>
            <a:headEnd type="none" w="sm" len="sm"/>
            <a:tailEnd type="none" w="sm" len="sm"/>
          </a:ln>
        </p:spPr>
        <p:txBody>
          <a:bodyPr wrap="none" anchor="ctr"/>
          <a:lstStyle/>
          <a:p>
            <a:pPr algn="ctr"/>
            <a:r>
              <a:rPr lang="en-US" sz="1200"/>
              <a:t>Limiter</a:t>
            </a:r>
          </a:p>
        </p:txBody>
      </p:sp>
      <p:sp>
        <p:nvSpPr>
          <p:cNvPr id="939019" name="Rectangle 11"/>
          <p:cNvSpPr>
            <a:spLocks noChangeArrowheads="1"/>
          </p:cNvSpPr>
          <p:nvPr/>
        </p:nvSpPr>
        <p:spPr bwMode="auto">
          <a:xfrm>
            <a:off x="3305175" y="5541963"/>
            <a:ext cx="766763" cy="536575"/>
          </a:xfrm>
          <a:prstGeom prst="rect">
            <a:avLst/>
          </a:prstGeom>
          <a:solidFill>
            <a:schemeClr val="bg1"/>
          </a:solidFill>
          <a:ln w="12700" cap="sq">
            <a:solidFill>
              <a:schemeClr val="tx1"/>
            </a:solidFill>
            <a:miter lim="800000"/>
            <a:headEnd type="none" w="sm" len="sm"/>
            <a:tailEnd type="none" w="sm" len="sm"/>
          </a:ln>
        </p:spPr>
        <p:txBody>
          <a:bodyPr wrap="none" anchor="ctr"/>
          <a:lstStyle/>
          <a:p>
            <a:pPr algn="ctr"/>
            <a:r>
              <a:rPr lang="en-US" sz="1400"/>
              <a:t>Block 1</a:t>
            </a:r>
          </a:p>
        </p:txBody>
      </p:sp>
      <p:sp>
        <p:nvSpPr>
          <p:cNvPr id="3" name="Line 25"/>
          <p:cNvSpPr>
            <a:spLocks noChangeShapeType="1"/>
          </p:cNvSpPr>
          <p:nvPr/>
        </p:nvSpPr>
        <p:spPr bwMode="auto">
          <a:xfrm>
            <a:off x="7413625" y="4311650"/>
            <a:ext cx="0" cy="960438"/>
          </a:xfrm>
          <a:prstGeom prst="line">
            <a:avLst/>
          </a:prstGeom>
          <a:noFill/>
          <a:ln w="12700" cap="sq">
            <a:solidFill>
              <a:schemeClr val="tx1"/>
            </a:solidFill>
            <a:round/>
            <a:headEnd type="none" w="sm" len="sm"/>
            <a:tailEnd type="none" w="sm" len="sm"/>
          </a:ln>
        </p:spPr>
        <p:txBody>
          <a:bodyPr wrap="none"/>
          <a:lstStyle/>
          <a:p>
            <a:endParaRPr lang="en-US"/>
          </a:p>
        </p:txBody>
      </p:sp>
      <p:sp>
        <p:nvSpPr>
          <p:cNvPr id="4" name="Line 24"/>
          <p:cNvSpPr>
            <a:spLocks noChangeShapeType="1"/>
          </p:cNvSpPr>
          <p:nvPr/>
        </p:nvSpPr>
        <p:spPr bwMode="auto">
          <a:xfrm>
            <a:off x="7145338" y="4311650"/>
            <a:ext cx="268287"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5" name="Line 28"/>
          <p:cNvSpPr>
            <a:spLocks noChangeShapeType="1"/>
          </p:cNvSpPr>
          <p:nvPr/>
        </p:nvSpPr>
        <p:spPr bwMode="auto">
          <a:xfrm>
            <a:off x="1384300" y="5272088"/>
            <a:ext cx="0" cy="576262"/>
          </a:xfrm>
          <a:prstGeom prst="line">
            <a:avLst/>
          </a:prstGeom>
          <a:noFill/>
          <a:ln w="28575" cap="sq">
            <a:solidFill>
              <a:schemeClr val="tx1"/>
            </a:solidFill>
            <a:round/>
            <a:headEnd type="none" w="sm" len="sm"/>
            <a:tailEnd type="none" w="sm" len="sm"/>
          </a:ln>
        </p:spPr>
        <p:txBody>
          <a:bodyPr wrap="none"/>
          <a:lstStyle/>
          <a:p>
            <a:endParaRPr lang="en-US"/>
          </a:p>
        </p:txBody>
      </p:sp>
      <p:sp>
        <p:nvSpPr>
          <p:cNvPr id="6" name="Line 25"/>
          <p:cNvSpPr>
            <a:spLocks noChangeShapeType="1"/>
          </p:cNvSpPr>
          <p:nvPr/>
        </p:nvSpPr>
        <p:spPr bwMode="auto">
          <a:xfrm>
            <a:off x="7413625" y="4311650"/>
            <a:ext cx="0" cy="960438"/>
          </a:xfrm>
          <a:prstGeom prst="line">
            <a:avLst/>
          </a:prstGeom>
          <a:noFill/>
          <a:ln w="28575" cap="sq">
            <a:solidFill>
              <a:schemeClr val="tx1"/>
            </a:solidFill>
            <a:round/>
            <a:headEnd type="none" w="sm" len="sm"/>
            <a:tailEnd type="none" w="sm" len="sm"/>
          </a:ln>
        </p:spPr>
        <p:txBody>
          <a:bodyPr wrap="none"/>
          <a:lstStyle/>
          <a:p>
            <a:endParaRPr lang="en-US"/>
          </a:p>
        </p:txBody>
      </p:sp>
      <p:sp>
        <p:nvSpPr>
          <p:cNvPr id="7" name="Line 24"/>
          <p:cNvSpPr>
            <a:spLocks noChangeShapeType="1"/>
          </p:cNvSpPr>
          <p:nvPr/>
        </p:nvSpPr>
        <p:spPr bwMode="auto">
          <a:xfrm>
            <a:off x="7145338" y="4311650"/>
            <a:ext cx="268287" cy="0"/>
          </a:xfrm>
          <a:prstGeom prst="line">
            <a:avLst/>
          </a:prstGeom>
          <a:noFill/>
          <a:ln w="28575" cap="sq">
            <a:solidFill>
              <a:schemeClr val="tx1"/>
            </a:solidFill>
            <a:round/>
            <a:headEnd type="none" w="sm" len="sm"/>
            <a:tailEnd type="none" w="sm" len="sm"/>
          </a:ln>
        </p:spPr>
        <p:txBody>
          <a:bodyPr wrap="none"/>
          <a:lstStyle/>
          <a:p>
            <a:endParaRPr lang="en-US"/>
          </a:p>
        </p:txBody>
      </p:sp>
      <p:sp>
        <p:nvSpPr>
          <p:cNvPr id="8" name="Line 27"/>
          <p:cNvSpPr>
            <a:spLocks noChangeShapeType="1"/>
          </p:cNvSpPr>
          <p:nvPr/>
        </p:nvSpPr>
        <p:spPr bwMode="auto">
          <a:xfrm flipH="1">
            <a:off x="1384300" y="5272088"/>
            <a:ext cx="2995613"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9" name="Line 26"/>
          <p:cNvSpPr>
            <a:spLocks noChangeShapeType="1"/>
          </p:cNvSpPr>
          <p:nvPr/>
        </p:nvSpPr>
        <p:spPr bwMode="auto">
          <a:xfrm flipH="1">
            <a:off x="4379913" y="5272088"/>
            <a:ext cx="3033712"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0" name="Line 19"/>
          <p:cNvSpPr>
            <a:spLocks noChangeShapeType="1"/>
          </p:cNvSpPr>
          <p:nvPr/>
        </p:nvSpPr>
        <p:spPr bwMode="auto">
          <a:xfrm>
            <a:off x="2459038" y="5810250"/>
            <a:ext cx="846137"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1" name="Line 27"/>
          <p:cNvSpPr>
            <a:spLocks noChangeShapeType="1"/>
          </p:cNvSpPr>
          <p:nvPr/>
        </p:nvSpPr>
        <p:spPr bwMode="auto">
          <a:xfrm flipH="1">
            <a:off x="1384300" y="5272088"/>
            <a:ext cx="2995613"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2" name="Line 26"/>
          <p:cNvSpPr>
            <a:spLocks noChangeShapeType="1"/>
          </p:cNvSpPr>
          <p:nvPr/>
        </p:nvSpPr>
        <p:spPr bwMode="auto">
          <a:xfrm flipH="1">
            <a:off x="4379913" y="5272088"/>
            <a:ext cx="3033712"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3" name="Line 29"/>
          <p:cNvSpPr>
            <a:spLocks noChangeShapeType="1"/>
          </p:cNvSpPr>
          <p:nvPr/>
        </p:nvSpPr>
        <p:spPr bwMode="auto">
          <a:xfrm>
            <a:off x="1384300" y="5848350"/>
            <a:ext cx="384175"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4" name="Line 19"/>
          <p:cNvSpPr>
            <a:spLocks noChangeShapeType="1"/>
          </p:cNvSpPr>
          <p:nvPr/>
        </p:nvSpPr>
        <p:spPr bwMode="auto">
          <a:xfrm>
            <a:off x="2459038" y="5810250"/>
            <a:ext cx="846137"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5" name="Line 27"/>
          <p:cNvSpPr>
            <a:spLocks noChangeShapeType="1"/>
          </p:cNvSpPr>
          <p:nvPr/>
        </p:nvSpPr>
        <p:spPr bwMode="auto">
          <a:xfrm flipH="1">
            <a:off x="1384300" y="5272088"/>
            <a:ext cx="2995613"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6" name="Line 26"/>
          <p:cNvSpPr>
            <a:spLocks noChangeShapeType="1"/>
          </p:cNvSpPr>
          <p:nvPr/>
        </p:nvSpPr>
        <p:spPr bwMode="auto">
          <a:xfrm flipH="1">
            <a:off x="4379913" y="5272088"/>
            <a:ext cx="3033712"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7" name="Line 18"/>
          <p:cNvSpPr>
            <a:spLocks noChangeShapeType="1"/>
          </p:cNvSpPr>
          <p:nvPr/>
        </p:nvSpPr>
        <p:spPr bwMode="auto">
          <a:xfrm>
            <a:off x="4071938" y="5772150"/>
            <a:ext cx="960437"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8" name="Line 29"/>
          <p:cNvSpPr>
            <a:spLocks noChangeShapeType="1"/>
          </p:cNvSpPr>
          <p:nvPr/>
        </p:nvSpPr>
        <p:spPr bwMode="auto">
          <a:xfrm>
            <a:off x="1384300" y="5848350"/>
            <a:ext cx="384175"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9" name="Line 19"/>
          <p:cNvSpPr>
            <a:spLocks noChangeShapeType="1"/>
          </p:cNvSpPr>
          <p:nvPr/>
        </p:nvSpPr>
        <p:spPr bwMode="auto">
          <a:xfrm>
            <a:off x="2459038" y="5810250"/>
            <a:ext cx="846137"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20" name="Line 27"/>
          <p:cNvSpPr>
            <a:spLocks noChangeShapeType="1"/>
          </p:cNvSpPr>
          <p:nvPr/>
        </p:nvSpPr>
        <p:spPr bwMode="auto">
          <a:xfrm flipH="1">
            <a:off x="1384300" y="5272088"/>
            <a:ext cx="2995613"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21" name="Line 26"/>
          <p:cNvSpPr>
            <a:spLocks noChangeShapeType="1"/>
          </p:cNvSpPr>
          <p:nvPr/>
        </p:nvSpPr>
        <p:spPr bwMode="auto">
          <a:xfrm flipH="1">
            <a:off x="4379913" y="5272088"/>
            <a:ext cx="3033712"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22" name="Line 17"/>
          <p:cNvSpPr>
            <a:spLocks noChangeShapeType="1"/>
          </p:cNvSpPr>
          <p:nvPr/>
        </p:nvSpPr>
        <p:spPr bwMode="auto">
          <a:xfrm>
            <a:off x="6146800" y="5772150"/>
            <a:ext cx="498475" cy="0"/>
          </a:xfrm>
          <a:prstGeom prst="line">
            <a:avLst/>
          </a:prstGeom>
          <a:noFill/>
          <a:ln w="28575" cap="sq">
            <a:solidFill>
              <a:schemeClr val="tx1"/>
            </a:solidFill>
            <a:round/>
            <a:headEnd type="none" w="sm" len="sm"/>
            <a:tailEnd type="triangle" w="med" len="med"/>
          </a:ln>
        </p:spPr>
        <p:txBody>
          <a:bodyPr wrap="none"/>
          <a:lstStyle/>
          <a:p>
            <a:endParaRPr lang="en-US"/>
          </a:p>
        </p:txBody>
      </p:sp>
      <p:sp>
        <p:nvSpPr>
          <p:cNvPr id="23" name="Line 18"/>
          <p:cNvSpPr>
            <a:spLocks noChangeShapeType="1"/>
          </p:cNvSpPr>
          <p:nvPr/>
        </p:nvSpPr>
        <p:spPr bwMode="auto">
          <a:xfrm>
            <a:off x="4071938" y="5772150"/>
            <a:ext cx="960437" cy="0"/>
          </a:xfrm>
          <a:prstGeom prst="line">
            <a:avLst/>
          </a:prstGeom>
          <a:noFill/>
          <a:ln w="28575" cap="sq">
            <a:solidFill>
              <a:schemeClr val="tx1"/>
            </a:solidFill>
            <a:round/>
            <a:headEnd type="none" w="sm" len="sm"/>
            <a:tailEnd type="triangle" w="med" len="med"/>
          </a:ln>
        </p:spPr>
        <p:txBody>
          <a:bodyPr wrap="none"/>
          <a:lstStyle/>
          <a:p>
            <a:endParaRPr lang="en-US"/>
          </a:p>
        </p:txBody>
      </p:sp>
      <p:sp>
        <p:nvSpPr>
          <p:cNvPr id="24" name="Line 29"/>
          <p:cNvSpPr>
            <a:spLocks noChangeShapeType="1"/>
          </p:cNvSpPr>
          <p:nvPr/>
        </p:nvSpPr>
        <p:spPr bwMode="auto">
          <a:xfrm>
            <a:off x="1384300" y="5848350"/>
            <a:ext cx="384175" cy="0"/>
          </a:xfrm>
          <a:prstGeom prst="line">
            <a:avLst/>
          </a:prstGeom>
          <a:noFill/>
          <a:ln w="28575" cap="sq">
            <a:solidFill>
              <a:schemeClr val="tx1"/>
            </a:solidFill>
            <a:round/>
            <a:headEnd type="none" w="sm" len="sm"/>
            <a:tailEnd type="triangle" w="med" len="med"/>
          </a:ln>
        </p:spPr>
        <p:txBody>
          <a:bodyPr wrap="none"/>
          <a:lstStyle/>
          <a:p>
            <a:endParaRPr lang="en-US"/>
          </a:p>
        </p:txBody>
      </p:sp>
      <p:sp>
        <p:nvSpPr>
          <p:cNvPr id="25" name="Line 19"/>
          <p:cNvSpPr>
            <a:spLocks noChangeShapeType="1"/>
          </p:cNvSpPr>
          <p:nvPr/>
        </p:nvSpPr>
        <p:spPr bwMode="auto">
          <a:xfrm>
            <a:off x="2459038" y="5810250"/>
            <a:ext cx="846137" cy="0"/>
          </a:xfrm>
          <a:prstGeom prst="line">
            <a:avLst/>
          </a:prstGeom>
          <a:noFill/>
          <a:ln w="28575" cap="sq">
            <a:solidFill>
              <a:schemeClr val="tx1"/>
            </a:solidFill>
            <a:round/>
            <a:headEnd type="none" w="sm" len="sm"/>
            <a:tailEnd type="triangle" w="med" len="med"/>
          </a:ln>
        </p:spPr>
        <p:txBody>
          <a:bodyPr wrap="none"/>
          <a:lstStyle/>
          <a:p>
            <a:endParaRPr lang="en-US"/>
          </a:p>
        </p:txBody>
      </p:sp>
      <p:sp>
        <p:nvSpPr>
          <p:cNvPr id="26" name="Line 27"/>
          <p:cNvSpPr>
            <a:spLocks noChangeShapeType="1"/>
          </p:cNvSpPr>
          <p:nvPr/>
        </p:nvSpPr>
        <p:spPr bwMode="auto">
          <a:xfrm flipH="1">
            <a:off x="1384300" y="5272088"/>
            <a:ext cx="2995613" cy="0"/>
          </a:xfrm>
          <a:prstGeom prst="line">
            <a:avLst/>
          </a:prstGeom>
          <a:noFill/>
          <a:ln w="28575" cap="sq">
            <a:solidFill>
              <a:schemeClr val="tx1"/>
            </a:solidFill>
            <a:round/>
            <a:headEnd type="none" w="sm" len="sm"/>
            <a:tailEnd type="triangle" w="med" len="med"/>
          </a:ln>
        </p:spPr>
        <p:txBody>
          <a:bodyPr wrap="none"/>
          <a:lstStyle/>
          <a:p>
            <a:endParaRPr lang="en-US"/>
          </a:p>
        </p:txBody>
      </p:sp>
      <p:sp>
        <p:nvSpPr>
          <p:cNvPr id="27" name="Line 26"/>
          <p:cNvSpPr>
            <a:spLocks noChangeShapeType="1"/>
          </p:cNvSpPr>
          <p:nvPr/>
        </p:nvSpPr>
        <p:spPr bwMode="auto">
          <a:xfrm flipH="1">
            <a:off x="4379913" y="5272088"/>
            <a:ext cx="3033712" cy="0"/>
          </a:xfrm>
          <a:prstGeom prst="line">
            <a:avLst/>
          </a:prstGeom>
          <a:noFill/>
          <a:ln w="28575" cap="sq">
            <a:solidFill>
              <a:schemeClr val="tx1"/>
            </a:solidFill>
            <a:round/>
            <a:headEnd type="none" w="sm" len="sm"/>
            <a:tailEnd type="triangle" w="med" len="med"/>
          </a:ln>
        </p:spPr>
        <p:txBody>
          <a:bodyPr wrap="none"/>
          <a:lstStyle/>
          <a:p>
            <a:endParaRPr lang="en-US"/>
          </a:p>
        </p:txBody>
      </p:sp>
      <p:sp>
        <p:nvSpPr>
          <p:cNvPr id="939012" name="Text Box 4"/>
          <p:cNvSpPr txBox="1">
            <a:spLocks noChangeArrowheads="1"/>
          </p:cNvSpPr>
          <p:nvPr/>
        </p:nvSpPr>
        <p:spPr bwMode="auto">
          <a:xfrm>
            <a:off x="3841750" y="6270625"/>
            <a:ext cx="1652588"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Figure 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39039"/>
                                        </p:tgtEl>
                                        <p:attrNameLst>
                                          <p:attrName>style.visibility</p:attrName>
                                        </p:attrNameLst>
                                      </p:cBhvr>
                                      <p:to>
                                        <p:strVal val="visible"/>
                                      </p:to>
                                    </p:set>
                                    <p:anim calcmode="lin" valueType="num">
                                      <p:cBhvr additive="base">
                                        <p:cTn id="7" dur="500" fill="hold"/>
                                        <p:tgtEl>
                                          <p:spTgt spid="939039"/>
                                        </p:tgtEl>
                                        <p:attrNameLst>
                                          <p:attrName>ppt_x</p:attrName>
                                        </p:attrNameLst>
                                      </p:cBhvr>
                                      <p:tavLst>
                                        <p:tav tm="0">
                                          <p:val>
                                            <p:strVal val="#ppt_x"/>
                                          </p:val>
                                        </p:tav>
                                        <p:tav tm="100000">
                                          <p:val>
                                            <p:strVal val="#ppt_x"/>
                                          </p:val>
                                        </p:tav>
                                      </p:tavLst>
                                    </p:anim>
                                    <p:anim calcmode="lin" valueType="num">
                                      <p:cBhvr additive="base">
                                        <p:cTn id="8" dur="500" fill="hold"/>
                                        <p:tgtEl>
                                          <p:spTgt spid="9390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9040"/>
                                        </p:tgtEl>
                                        <p:attrNameLst>
                                          <p:attrName>style.visibility</p:attrName>
                                        </p:attrNameLst>
                                      </p:cBhvr>
                                      <p:to>
                                        <p:strVal val="visible"/>
                                      </p:to>
                                    </p:set>
                                    <p:anim calcmode="lin" valueType="num">
                                      <p:cBhvr additive="base">
                                        <p:cTn id="11" dur="500" fill="hold"/>
                                        <p:tgtEl>
                                          <p:spTgt spid="939040"/>
                                        </p:tgtEl>
                                        <p:attrNameLst>
                                          <p:attrName>ppt_x</p:attrName>
                                        </p:attrNameLst>
                                      </p:cBhvr>
                                      <p:tavLst>
                                        <p:tav tm="0">
                                          <p:val>
                                            <p:strVal val="#ppt_x"/>
                                          </p:val>
                                        </p:tav>
                                        <p:tav tm="100000">
                                          <p:val>
                                            <p:strVal val="#ppt_x"/>
                                          </p:val>
                                        </p:tav>
                                      </p:tavLst>
                                    </p:anim>
                                    <p:anim calcmode="lin" valueType="num">
                                      <p:cBhvr additive="base">
                                        <p:cTn id="12" dur="500" fill="hold"/>
                                        <p:tgtEl>
                                          <p:spTgt spid="9390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9041"/>
                                        </p:tgtEl>
                                        <p:attrNameLst>
                                          <p:attrName>style.visibility</p:attrName>
                                        </p:attrNameLst>
                                      </p:cBhvr>
                                      <p:to>
                                        <p:strVal val="visible"/>
                                      </p:to>
                                    </p:set>
                                    <p:anim calcmode="lin" valueType="num">
                                      <p:cBhvr additive="base">
                                        <p:cTn id="15" dur="500" fill="hold"/>
                                        <p:tgtEl>
                                          <p:spTgt spid="939041"/>
                                        </p:tgtEl>
                                        <p:attrNameLst>
                                          <p:attrName>ppt_x</p:attrName>
                                        </p:attrNameLst>
                                      </p:cBhvr>
                                      <p:tavLst>
                                        <p:tav tm="0">
                                          <p:val>
                                            <p:strVal val="#ppt_x"/>
                                          </p:val>
                                        </p:tav>
                                        <p:tav tm="100000">
                                          <p:val>
                                            <p:strVal val="#ppt_x"/>
                                          </p:val>
                                        </p:tav>
                                      </p:tavLst>
                                    </p:anim>
                                    <p:anim calcmode="lin" valueType="num">
                                      <p:cBhvr additive="base">
                                        <p:cTn id="16" dur="500" fill="hold"/>
                                        <p:tgtEl>
                                          <p:spTgt spid="9390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9038"/>
                                        </p:tgtEl>
                                        <p:attrNameLst>
                                          <p:attrName>style.visibility</p:attrName>
                                        </p:attrNameLst>
                                      </p:cBhvr>
                                      <p:to>
                                        <p:strVal val="visible"/>
                                      </p:to>
                                    </p:set>
                                    <p:anim calcmode="lin" valueType="num">
                                      <p:cBhvr additive="base">
                                        <p:cTn id="19" dur="500" fill="hold"/>
                                        <p:tgtEl>
                                          <p:spTgt spid="939038"/>
                                        </p:tgtEl>
                                        <p:attrNameLst>
                                          <p:attrName>ppt_x</p:attrName>
                                        </p:attrNameLst>
                                      </p:cBhvr>
                                      <p:tavLst>
                                        <p:tav tm="0">
                                          <p:val>
                                            <p:strVal val="#ppt_x"/>
                                          </p:val>
                                        </p:tav>
                                        <p:tav tm="100000">
                                          <p:val>
                                            <p:strVal val="#ppt_x"/>
                                          </p:val>
                                        </p:tav>
                                      </p:tavLst>
                                    </p:anim>
                                    <p:anim calcmode="lin" valueType="num">
                                      <p:cBhvr additive="base">
                                        <p:cTn id="20" dur="500" fill="hold"/>
                                        <p:tgtEl>
                                          <p:spTgt spid="9390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9013"/>
                                        </p:tgtEl>
                                        <p:attrNameLst>
                                          <p:attrName>style.visibility</p:attrName>
                                        </p:attrNameLst>
                                      </p:cBhvr>
                                      <p:to>
                                        <p:strVal val="visible"/>
                                      </p:to>
                                    </p:set>
                                    <p:anim calcmode="lin" valueType="num">
                                      <p:cBhvr additive="base">
                                        <p:cTn id="23" dur="500" fill="hold"/>
                                        <p:tgtEl>
                                          <p:spTgt spid="939013"/>
                                        </p:tgtEl>
                                        <p:attrNameLst>
                                          <p:attrName>ppt_x</p:attrName>
                                        </p:attrNameLst>
                                      </p:cBhvr>
                                      <p:tavLst>
                                        <p:tav tm="0">
                                          <p:val>
                                            <p:strVal val="#ppt_x"/>
                                          </p:val>
                                        </p:tav>
                                        <p:tav tm="100000">
                                          <p:val>
                                            <p:strVal val="#ppt_x"/>
                                          </p:val>
                                        </p:tav>
                                      </p:tavLst>
                                    </p:anim>
                                    <p:anim calcmode="lin" valueType="num">
                                      <p:cBhvr additive="base">
                                        <p:cTn id="24" dur="500" fill="hold"/>
                                        <p:tgtEl>
                                          <p:spTgt spid="9390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9014"/>
                                        </p:tgtEl>
                                        <p:attrNameLst>
                                          <p:attrName>style.visibility</p:attrName>
                                        </p:attrNameLst>
                                      </p:cBhvr>
                                      <p:to>
                                        <p:strVal val="visible"/>
                                      </p:to>
                                    </p:set>
                                    <p:anim calcmode="lin" valueType="num">
                                      <p:cBhvr additive="base">
                                        <p:cTn id="27" dur="500" fill="hold"/>
                                        <p:tgtEl>
                                          <p:spTgt spid="939014"/>
                                        </p:tgtEl>
                                        <p:attrNameLst>
                                          <p:attrName>ppt_x</p:attrName>
                                        </p:attrNameLst>
                                      </p:cBhvr>
                                      <p:tavLst>
                                        <p:tav tm="0">
                                          <p:val>
                                            <p:strVal val="#ppt_x"/>
                                          </p:val>
                                        </p:tav>
                                        <p:tav tm="100000">
                                          <p:val>
                                            <p:strVal val="#ppt_x"/>
                                          </p:val>
                                        </p:tav>
                                      </p:tavLst>
                                    </p:anim>
                                    <p:anim calcmode="lin" valueType="num">
                                      <p:cBhvr additive="base">
                                        <p:cTn id="28" dur="500" fill="hold"/>
                                        <p:tgtEl>
                                          <p:spTgt spid="9390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9015"/>
                                        </p:tgtEl>
                                        <p:attrNameLst>
                                          <p:attrName>style.visibility</p:attrName>
                                        </p:attrNameLst>
                                      </p:cBhvr>
                                      <p:to>
                                        <p:strVal val="visible"/>
                                      </p:to>
                                    </p:set>
                                    <p:anim calcmode="lin" valueType="num">
                                      <p:cBhvr additive="base">
                                        <p:cTn id="31" dur="500" fill="hold"/>
                                        <p:tgtEl>
                                          <p:spTgt spid="939015"/>
                                        </p:tgtEl>
                                        <p:attrNameLst>
                                          <p:attrName>ppt_x</p:attrName>
                                        </p:attrNameLst>
                                      </p:cBhvr>
                                      <p:tavLst>
                                        <p:tav tm="0">
                                          <p:val>
                                            <p:strVal val="#ppt_x"/>
                                          </p:val>
                                        </p:tav>
                                        <p:tav tm="100000">
                                          <p:val>
                                            <p:strVal val="#ppt_x"/>
                                          </p:val>
                                        </p:tav>
                                      </p:tavLst>
                                    </p:anim>
                                    <p:anim calcmode="lin" valueType="num">
                                      <p:cBhvr additive="base">
                                        <p:cTn id="32" dur="500" fill="hold"/>
                                        <p:tgtEl>
                                          <p:spTgt spid="9390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39016"/>
                                        </p:tgtEl>
                                        <p:attrNameLst>
                                          <p:attrName>style.visibility</p:attrName>
                                        </p:attrNameLst>
                                      </p:cBhvr>
                                      <p:to>
                                        <p:strVal val="visible"/>
                                      </p:to>
                                    </p:set>
                                    <p:anim calcmode="lin" valueType="num">
                                      <p:cBhvr additive="base">
                                        <p:cTn id="35" dur="500" fill="hold"/>
                                        <p:tgtEl>
                                          <p:spTgt spid="939016"/>
                                        </p:tgtEl>
                                        <p:attrNameLst>
                                          <p:attrName>ppt_x</p:attrName>
                                        </p:attrNameLst>
                                      </p:cBhvr>
                                      <p:tavLst>
                                        <p:tav tm="0">
                                          <p:val>
                                            <p:strVal val="#ppt_x"/>
                                          </p:val>
                                        </p:tav>
                                        <p:tav tm="100000">
                                          <p:val>
                                            <p:strVal val="#ppt_x"/>
                                          </p:val>
                                        </p:tav>
                                      </p:tavLst>
                                    </p:anim>
                                    <p:anim calcmode="lin" valueType="num">
                                      <p:cBhvr additive="base">
                                        <p:cTn id="36" dur="500" fill="hold"/>
                                        <p:tgtEl>
                                          <p:spTgt spid="9390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39020"/>
                                        </p:tgtEl>
                                        <p:attrNameLst>
                                          <p:attrName>style.visibility</p:attrName>
                                        </p:attrNameLst>
                                      </p:cBhvr>
                                      <p:to>
                                        <p:strVal val="visible"/>
                                      </p:to>
                                    </p:set>
                                    <p:anim calcmode="lin" valueType="num">
                                      <p:cBhvr additive="base">
                                        <p:cTn id="39" dur="500" fill="hold"/>
                                        <p:tgtEl>
                                          <p:spTgt spid="939020"/>
                                        </p:tgtEl>
                                        <p:attrNameLst>
                                          <p:attrName>ppt_x</p:attrName>
                                        </p:attrNameLst>
                                      </p:cBhvr>
                                      <p:tavLst>
                                        <p:tav tm="0">
                                          <p:val>
                                            <p:strVal val="#ppt_x"/>
                                          </p:val>
                                        </p:tav>
                                        <p:tav tm="100000">
                                          <p:val>
                                            <p:strVal val="#ppt_x"/>
                                          </p:val>
                                        </p:tav>
                                      </p:tavLst>
                                    </p:anim>
                                    <p:anim calcmode="lin" valueType="num">
                                      <p:cBhvr additive="base">
                                        <p:cTn id="40" dur="500" fill="hold"/>
                                        <p:tgtEl>
                                          <p:spTgt spid="9390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39025"/>
                                        </p:tgtEl>
                                        <p:attrNameLst>
                                          <p:attrName>style.visibility</p:attrName>
                                        </p:attrNameLst>
                                      </p:cBhvr>
                                      <p:to>
                                        <p:strVal val="visible"/>
                                      </p:to>
                                    </p:set>
                                    <p:anim calcmode="lin" valueType="num">
                                      <p:cBhvr additive="base">
                                        <p:cTn id="43" dur="500" fill="hold"/>
                                        <p:tgtEl>
                                          <p:spTgt spid="939025"/>
                                        </p:tgtEl>
                                        <p:attrNameLst>
                                          <p:attrName>ppt_x</p:attrName>
                                        </p:attrNameLst>
                                      </p:cBhvr>
                                      <p:tavLst>
                                        <p:tav tm="0">
                                          <p:val>
                                            <p:strVal val="#ppt_x"/>
                                          </p:val>
                                        </p:tav>
                                        <p:tav tm="100000">
                                          <p:val>
                                            <p:strVal val="#ppt_x"/>
                                          </p:val>
                                        </p:tav>
                                      </p:tavLst>
                                    </p:anim>
                                    <p:anim calcmode="lin" valueType="num">
                                      <p:cBhvr additive="base">
                                        <p:cTn id="44" dur="500" fill="hold"/>
                                        <p:tgtEl>
                                          <p:spTgt spid="9390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39021"/>
                                        </p:tgtEl>
                                        <p:attrNameLst>
                                          <p:attrName>style.visibility</p:attrName>
                                        </p:attrNameLst>
                                      </p:cBhvr>
                                      <p:to>
                                        <p:strVal val="visible"/>
                                      </p:to>
                                    </p:set>
                                    <p:anim calcmode="lin" valueType="num">
                                      <p:cBhvr additive="base">
                                        <p:cTn id="47" dur="500" fill="hold"/>
                                        <p:tgtEl>
                                          <p:spTgt spid="939021"/>
                                        </p:tgtEl>
                                        <p:attrNameLst>
                                          <p:attrName>ppt_x</p:attrName>
                                        </p:attrNameLst>
                                      </p:cBhvr>
                                      <p:tavLst>
                                        <p:tav tm="0">
                                          <p:val>
                                            <p:strVal val="#ppt_x"/>
                                          </p:val>
                                        </p:tav>
                                        <p:tav tm="100000">
                                          <p:val>
                                            <p:strVal val="#ppt_x"/>
                                          </p:val>
                                        </p:tav>
                                      </p:tavLst>
                                    </p:anim>
                                    <p:anim calcmode="lin" valueType="num">
                                      <p:cBhvr additive="base">
                                        <p:cTn id="48" dur="500" fill="hold"/>
                                        <p:tgtEl>
                                          <p:spTgt spid="9390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39023"/>
                                        </p:tgtEl>
                                        <p:attrNameLst>
                                          <p:attrName>style.visibility</p:attrName>
                                        </p:attrNameLst>
                                      </p:cBhvr>
                                      <p:to>
                                        <p:strVal val="visible"/>
                                      </p:to>
                                    </p:set>
                                    <p:anim calcmode="lin" valueType="num">
                                      <p:cBhvr additive="base">
                                        <p:cTn id="51" dur="500" fill="hold"/>
                                        <p:tgtEl>
                                          <p:spTgt spid="939023"/>
                                        </p:tgtEl>
                                        <p:attrNameLst>
                                          <p:attrName>ppt_x</p:attrName>
                                        </p:attrNameLst>
                                      </p:cBhvr>
                                      <p:tavLst>
                                        <p:tav tm="0">
                                          <p:val>
                                            <p:strVal val="#ppt_x"/>
                                          </p:val>
                                        </p:tav>
                                        <p:tav tm="100000">
                                          <p:val>
                                            <p:strVal val="#ppt_x"/>
                                          </p:val>
                                        </p:tav>
                                      </p:tavLst>
                                    </p:anim>
                                    <p:anim calcmode="lin" valueType="num">
                                      <p:cBhvr additive="base">
                                        <p:cTn id="52" dur="500" fill="hold"/>
                                        <p:tgtEl>
                                          <p:spTgt spid="93902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39022"/>
                                        </p:tgtEl>
                                        <p:attrNameLst>
                                          <p:attrName>style.visibility</p:attrName>
                                        </p:attrNameLst>
                                      </p:cBhvr>
                                      <p:to>
                                        <p:strVal val="visible"/>
                                      </p:to>
                                    </p:set>
                                    <p:anim calcmode="lin" valueType="num">
                                      <p:cBhvr additive="base">
                                        <p:cTn id="55" dur="500" fill="hold"/>
                                        <p:tgtEl>
                                          <p:spTgt spid="939022"/>
                                        </p:tgtEl>
                                        <p:attrNameLst>
                                          <p:attrName>ppt_x</p:attrName>
                                        </p:attrNameLst>
                                      </p:cBhvr>
                                      <p:tavLst>
                                        <p:tav tm="0">
                                          <p:val>
                                            <p:strVal val="#ppt_x"/>
                                          </p:val>
                                        </p:tav>
                                        <p:tav tm="100000">
                                          <p:val>
                                            <p:strVal val="#ppt_x"/>
                                          </p:val>
                                        </p:tav>
                                      </p:tavLst>
                                    </p:anim>
                                    <p:anim calcmode="lin" valueType="num">
                                      <p:cBhvr additive="base">
                                        <p:cTn id="56" dur="500" fill="hold"/>
                                        <p:tgtEl>
                                          <p:spTgt spid="9390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39024"/>
                                        </p:tgtEl>
                                        <p:attrNameLst>
                                          <p:attrName>style.visibility</p:attrName>
                                        </p:attrNameLst>
                                      </p:cBhvr>
                                      <p:to>
                                        <p:strVal val="visible"/>
                                      </p:to>
                                    </p:set>
                                    <p:anim calcmode="lin" valueType="num">
                                      <p:cBhvr additive="base">
                                        <p:cTn id="59" dur="500" fill="hold"/>
                                        <p:tgtEl>
                                          <p:spTgt spid="939024"/>
                                        </p:tgtEl>
                                        <p:attrNameLst>
                                          <p:attrName>ppt_x</p:attrName>
                                        </p:attrNameLst>
                                      </p:cBhvr>
                                      <p:tavLst>
                                        <p:tav tm="0">
                                          <p:val>
                                            <p:strVal val="#ppt_x"/>
                                          </p:val>
                                        </p:tav>
                                        <p:tav tm="100000">
                                          <p:val>
                                            <p:strVal val="#ppt_x"/>
                                          </p:val>
                                        </p:tav>
                                      </p:tavLst>
                                    </p:anim>
                                    <p:anim calcmode="lin" valueType="num">
                                      <p:cBhvr additive="base">
                                        <p:cTn id="60" dur="500" fill="hold"/>
                                        <p:tgtEl>
                                          <p:spTgt spid="9390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939026"/>
                                        </p:tgtEl>
                                        <p:attrNameLst>
                                          <p:attrName>style.visibility</p:attrName>
                                        </p:attrNameLst>
                                      </p:cBhvr>
                                      <p:to>
                                        <p:strVal val="visible"/>
                                      </p:to>
                                    </p:set>
                                    <p:anim calcmode="lin" valueType="num">
                                      <p:cBhvr additive="base">
                                        <p:cTn id="67" dur="500" fill="hold"/>
                                        <p:tgtEl>
                                          <p:spTgt spid="939026"/>
                                        </p:tgtEl>
                                        <p:attrNameLst>
                                          <p:attrName>ppt_x</p:attrName>
                                        </p:attrNameLst>
                                      </p:cBhvr>
                                      <p:tavLst>
                                        <p:tav tm="0">
                                          <p:val>
                                            <p:strVal val="#ppt_x"/>
                                          </p:val>
                                        </p:tav>
                                        <p:tav tm="100000">
                                          <p:val>
                                            <p:strVal val="#ppt_x"/>
                                          </p:val>
                                        </p:tav>
                                      </p:tavLst>
                                    </p:anim>
                                    <p:anim calcmode="lin" valueType="num">
                                      <p:cBhvr additive="base">
                                        <p:cTn id="68" dur="500" fill="hold"/>
                                        <p:tgtEl>
                                          <p:spTgt spid="9390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939027"/>
                                        </p:tgtEl>
                                        <p:attrNameLst>
                                          <p:attrName>style.visibility</p:attrName>
                                        </p:attrNameLst>
                                      </p:cBhvr>
                                      <p:to>
                                        <p:strVal val="visible"/>
                                      </p:to>
                                    </p:set>
                                    <p:anim calcmode="lin" valueType="num">
                                      <p:cBhvr additive="base">
                                        <p:cTn id="71" dur="500" fill="hold"/>
                                        <p:tgtEl>
                                          <p:spTgt spid="939027"/>
                                        </p:tgtEl>
                                        <p:attrNameLst>
                                          <p:attrName>ppt_x</p:attrName>
                                        </p:attrNameLst>
                                      </p:cBhvr>
                                      <p:tavLst>
                                        <p:tav tm="0">
                                          <p:val>
                                            <p:strVal val="#ppt_x"/>
                                          </p:val>
                                        </p:tav>
                                        <p:tav tm="100000">
                                          <p:val>
                                            <p:strVal val="#ppt_x"/>
                                          </p:val>
                                        </p:tav>
                                      </p:tavLst>
                                    </p:anim>
                                    <p:anim calcmode="lin" valueType="num">
                                      <p:cBhvr additive="base">
                                        <p:cTn id="72" dur="500" fill="hold"/>
                                        <p:tgtEl>
                                          <p:spTgt spid="9390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939037"/>
                                        </p:tgtEl>
                                        <p:attrNameLst>
                                          <p:attrName>style.visibility</p:attrName>
                                        </p:attrNameLst>
                                      </p:cBhvr>
                                      <p:to>
                                        <p:strVal val="visible"/>
                                      </p:to>
                                    </p:set>
                                    <p:anim calcmode="lin" valueType="num">
                                      <p:cBhvr additive="base">
                                        <p:cTn id="75" dur="500" fill="hold"/>
                                        <p:tgtEl>
                                          <p:spTgt spid="939037"/>
                                        </p:tgtEl>
                                        <p:attrNameLst>
                                          <p:attrName>ppt_x</p:attrName>
                                        </p:attrNameLst>
                                      </p:cBhvr>
                                      <p:tavLst>
                                        <p:tav tm="0">
                                          <p:val>
                                            <p:strVal val="#ppt_x"/>
                                          </p:val>
                                        </p:tav>
                                        <p:tav tm="100000">
                                          <p:val>
                                            <p:strVal val="#ppt_x"/>
                                          </p:val>
                                        </p:tav>
                                      </p:tavLst>
                                    </p:anim>
                                    <p:anim calcmode="lin" valueType="num">
                                      <p:cBhvr additive="base">
                                        <p:cTn id="76" dur="500" fill="hold"/>
                                        <p:tgtEl>
                                          <p:spTgt spid="93903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39036"/>
                                        </p:tgtEl>
                                        <p:attrNameLst>
                                          <p:attrName>style.visibility</p:attrName>
                                        </p:attrNameLst>
                                      </p:cBhvr>
                                      <p:to>
                                        <p:strVal val="visible"/>
                                      </p:to>
                                    </p:set>
                                    <p:anim calcmode="lin" valueType="num">
                                      <p:cBhvr additive="base">
                                        <p:cTn id="79" dur="500" fill="hold"/>
                                        <p:tgtEl>
                                          <p:spTgt spid="939036"/>
                                        </p:tgtEl>
                                        <p:attrNameLst>
                                          <p:attrName>ppt_x</p:attrName>
                                        </p:attrNameLst>
                                      </p:cBhvr>
                                      <p:tavLst>
                                        <p:tav tm="0">
                                          <p:val>
                                            <p:strVal val="#ppt_x"/>
                                          </p:val>
                                        </p:tav>
                                        <p:tav tm="100000">
                                          <p:val>
                                            <p:strVal val="#ppt_x"/>
                                          </p:val>
                                        </p:tav>
                                      </p:tavLst>
                                    </p:anim>
                                    <p:anim calcmode="lin" valueType="num">
                                      <p:cBhvr additive="base">
                                        <p:cTn id="80" dur="500" fill="hold"/>
                                        <p:tgtEl>
                                          <p:spTgt spid="93903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39035"/>
                                        </p:tgtEl>
                                        <p:attrNameLst>
                                          <p:attrName>style.visibility</p:attrName>
                                        </p:attrNameLst>
                                      </p:cBhvr>
                                      <p:to>
                                        <p:strVal val="visible"/>
                                      </p:to>
                                    </p:set>
                                    <p:anim calcmode="lin" valueType="num">
                                      <p:cBhvr additive="base">
                                        <p:cTn id="83" dur="500" fill="hold"/>
                                        <p:tgtEl>
                                          <p:spTgt spid="939035"/>
                                        </p:tgtEl>
                                        <p:attrNameLst>
                                          <p:attrName>ppt_x</p:attrName>
                                        </p:attrNameLst>
                                      </p:cBhvr>
                                      <p:tavLst>
                                        <p:tav tm="0">
                                          <p:val>
                                            <p:strVal val="#ppt_x"/>
                                          </p:val>
                                        </p:tav>
                                        <p:tav tm="100000">
                                          <p:val>
                                            <p:strVal val="#ppt_x"/>
                                          </p:val>
                                        </p:tav>
                                      </p:tavLst>
                                    </p:anim>
                                    <p:anim calcmode="lin" valueType="num">
                                      <p:cBhvr additive="base">
                                        <p:cTn id="84" dur="500" fill="hold"/>
                                        <p:tgtEl>
                                          <p:spTgt spid="93903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39034"/>
                                        </p:tgtEl>
                                        <p:attrNameLst>
                                          <p:attrName>style.visibility</p:attrName>
                                        </p:attrNameLst>
                                      </p:cBhvr>
                                      <p:to>
                                        <p:strVal val="visible"/>
                                      </p:to>
                                    </p:set>
                                    <p:anim calcmode="lin" valueType="num">
                                      <p:cBhvr additive="base">
                                        <p:cTn id="87" dur="500" fill="hold"/>
                                        <p:tgtEl>
                                          <p:spTgt spid="939034"/>
                                        </p:tgtEl>
                                        <p:attrNameLst>
                                          <p:attrName>ppt_x</p:attrName>
                                        </p:attrNameLst>
                                      </p:cBhvr>
                                      <p:tavLst>
                                        <p:tav tm="0">
                                          <p:val>
                                            <p:strVal val="#ppt_x"/>
                                          </p:val>
                                        </p:tav>
                                        <p:tav tm="100000">
                                          <p:val>
                                            <p:strVal val="#ppt_x"/>
                                          </p:val>
                                        </p:tav>
                                      </p:tavLst>
                                    </p:anim>
                                    <p:anim calcmode="lin" valueType="num">
                                      <p:cBhvr additive="base">
                                        <p:cTn id="88" dur="500" fill="hold"/>
                                        <p:tgtEl>
                                          <p:spTgt spid="93903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39033"/>
                                        </p:tgtEl>
                                        <p:attrNameLst>
                                          <p:attrName>style.visibility</p:attrName>
                                        </p:attrNameLst>
                                      </p:cBhvr>
                                      <p:to>
                                        <p:strVal val="visible"/>
                                      </p:to>
                                    </p:set>
                                    <p:anim calcmode="lin" valueType="num">
                                      <p:cBhvr additive="base">
                                        <p:cTn id="91" dur="500" fill="hold"/>
                                        <p:tgtEl>
                                          <p:spTgt spid="939033"/>
                                        </p:tgtEl>
                                        <p:attrNameLst>
                                          <p:attrName>ppt_x</p:attrName>
                                        </p:attrNameLst>
                                      </p:cBhvr>
                                      <p:tavLst>
                                        <p:tav tm="0">
                                          <p:val>
                                            <p:strVal val="#ppt_x"/>
                                          </p:val>
                                        </p:tav>
                                        <p:tav tm="100000">
                                          <p:val>
                                            <p:strVal val="#ppt_x"/>
                                          </p:val>
                                        </p:tav>
                                      </p:tavLst>
                                    </p:anim>
                                    <p:anim calcmode="lin" valueType="num">
                                      <p:cBhvr additive="base">
                                        <p:cTn id="92" dur="500" fill="hold"/>
                                        <p:tgtEl>
                                          <p:spTgt spid="93903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939032"/>
                                        </p:tgtEl>
                                        <p:attrNameLst>
                                          <p:attrName>style.visibility</p:attrName>
                                        </p:attrNameLst>
                                      </p:cBhvr>
                                      <p:to>
                                        <p:strVal val="visible"/>
                                      </p:to>
                                    </p:set>
                                    <p:anim calcmode="lin" valueType="num">
                                      <p:cBhvr additive="base">
                                        <p:cTn id="95" dur="500" fill="hold"/>
                                        <p:tgtEl>
                                          <p:spTgt spid="939032"/>
                                        </p:tgtEl>
                                        <p:attrNameLst>
                                          <p:attrName>ppt_x</p:attrName>
                                        </p:attrNameLst>
                                      </p:cBhvr>
                                      <p:tavLst>
                                        <p:tav tm="0">
                                          <p:val>
                                            <p:strVal val="#ppt_x"/>
                                          </p:val>
                                        </p:tav>
                                        <p:tav tm="100000">
                                          <p:val>
                                            <p:strVal val="#ppt_x"/>
                                          </p:val>
                                        </p:tav>
                                      </p:tavLst>
                                    </p:anim>
                                    <p:anim calcmode="lin" valueType="num">
                                      <p:cBhvr additive="base">
                                        <p:cTn id="96" dur="500" fill="hold"/>
                                        <p:tgtEl>
                                          <p:spTgt spid="93903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939031"/>
                                        </p:tgtEl>
                                        <p:attrNameLst>
                                          <p:attrName>style.visibility</p:attrName>
                                        </p:attrNameLst>
                                      </p:cBhvr>
                                      <p:to>
                                        <p:strVal val="visible"/>
                                      </p:to>
                                    </p:set>
                                    <p:anim calcmode="lin" valueType="num">
                                      <p:cBhvr additive="base">
                                        <p:cTn id="99" dur="500" fill="hold"/>
                                        <p:tgtEl>
                                          <p:spTgt spid="939031"/>
                                        </p:tgtEl>
                                        <p:attrNameLst>
                                          <p:attrName>ppt_x</p:attrName>
                                        </p:attrNameLst>
                                      </p:cBhvr>
                                      <p:tavLst>
                                        <p:tav tm="0">
                                          <p:val>
                                            <p:strVal val="#ppt_x"/>
                                          </p:val>
                                        </p:tav>
                                        <p:tav tm="100000">
                                          <p:val>
                                            <p:strVal val="#ppt_x"/>
                                          </p:val>
                                        </p:tav>
                                      </p:tavLst>
                                    </p:anim>
                                    <p:anim calcmode="lin" valueType="num">
                                      <p:cBhvr additive="base">
                                        <p:cTn id="100" dur="500" fill="hold"/>
                                        <p:tgtEl>
                                          <p:spTgt spid="93903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939029"/>
                                        </p:tgtEl>
                                        <p:attrNameLst>
                                          <p:attrName>style.visibility</p:attrName>
                                        </p:attrNameLst>
                                      </p:cBhvr>
                                      <p:to>
                                        <p:strVal val="visible"/>
                                      </p:to>
                                    </p:set>
                                    <p:anim calcmode="lin" valueType="num">
                                      <p:cBhvr additive="base">
                                        <p:cTn id="103" dur="500" fill="hold"/>
                                        <p:tgtEl>
                                          <p:spTgt spid="939029"/>
                                        </p:tgtEl>
                                        <p:attrNameLst>
                                          <p:attrName>ppt_x</p:attrName>
                                        </p:attrNameLst>
                                      </p:cBhvr>
                                      <p:tavLst>
                                        <p:tav tm="0">
                                          <p:val>
                                            <p:strVal val="#ppt_x"/>
                                          </p:val>
                                        </p:tav>
                                        <p:tav tm="100000">
                                          <p:val>
                                            <p:strVal val="#ppt_x"/>
                                          </p:val>
                                        </p:tav>
                                      </p:tavLst>
                                    </p:anim>
                                    <p:anim calcmode="lin" valueType="num">
                                      <p:cBhvr additive="base">
                                        <p:cTn id="104" dur="500" fill="hold"/>
                                        <p:tgtEl>
                                          <p:spTgt spid="93902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939030"/>
                                        </p:tgtEl>
                                        <p:attrNameLst>
                                          <p:attrName>style.visibility</p:attrName>
                                        </p:attrNameLst>
                                      </p:cBhvr>
                                      <p:to>
                                        <p:strVal val="visible"/>
                                      </p:to>
                                    </p:set>
                                    <p:anim calcmode="lin" valueType="num">
                                      <p:cBhvr additive="base">
                                        <p:cTn id="107" dur="500" fill="hold"/>
                                        <p:tgtEl>
                                          <p:spTgt spid="939030"/>
                                        </p:tgtEl>
                                        <p:attrNameLst>
                                          <p:attrName>ppt_x</p:attrName>
                                        </p:attrNameLst>
                                      </p:cBhvr>
                                      <p:tavLst>
                                        <p:tav tm="0">
                                          <p:val>
                                            <p:strVal val="#ppt_x"/>
                                          </p:val>
                                        </p:tav>
                                        <p:tav tm="100000">
                                          <p:val>
                                            <p:strVal val="#ppt_x"/>
                                          </p:val>
                                        </p:tav>
                                      </p:tavLst>
                                    </p:anim>
                                    <p:anim calcmode="lin" valueType="num">
                                      <p:cBhvr additive="base">
                                        <p:cTn id="108" dur="500" fill="hold"/>
                                        <p:tgtEl>
                                          <p:spTgt spid="939030"/>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939017"/>
                                        </p:tgtEl>
                                        <p:attrNameLst>
                                          <p:attrName>style.visibility</p:attrName>
                                        </p:attrNameLst>
                                      </p:cBhvr>
                                      <p:to>
                                        <p:strVal val="visible"/>
                                      </p:to>
                                    </p:set>
                                    <p:anim calcmode="lin" valueType="num">
                                      <p:cBhvr additive="base">
                                        <p:cTn id="111" dur="500" fill="hold"/>
                                        <p:tgtEl>
                                          <p:spTgt spid="939017"/>
                                        </p:tgtEl>
                                        <p:attrNameLst>
                                          <p:attrName>ppt_x</p:attrName>
                                        </p:attrNameLst>
                                      </p:cBhvr>
                                      <p:tavLst>
                                        <p:tav tm="0">
                                          <p:val>
                                            <p:strVal val="#ppt_x"/>
                                          </p:val>
                                        </p:tav>
                                        <p:tav tm="100000">
                                          <p:val>
                                            <p:strVal val="#ppt_x"/>
                                          </p:val>
                                        </p:tav>
                                      </p:tavLst>
                                    </p:anim>
                                    <p:anim calcmode="lin" valueType="num">
                                      <p:cBhvr additive="base">
                                        <p:cTn id="112" dur="500" fill="hold"/>
                                        <p:tgtEl>
                                          <p:spTgt spid="939017"/>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939018"/>
                                        </p:tgtEl>
                                        <p:attrNameLst>
                                          <p:attrName>style.visibility</p:attrName>
                                        </p:attrNameLst>
                                      </p:cBhvr>
                                      <p:to>
                                        <p:strVal val="visible"/>
                                      </p:to>
                                    </p:set>
                                    <p:anim calcmode="lin" valueType="num">
                                      <p:cBhvr additive="base">
                                        <p:cTn id="115" dur="500" fill="hold"/>
                                        <p:tgtEl>
                                          <p:spTgt spid="939018"/>
                                        </p:tgtEl>
                                        <p:attrNameLst>
                                          <p:attrName>ppt_x</p:attrName>
                                        </p:attrNameLst>
                                      </p:cBhvr>
                                      <p:tavLst>
                                        <p:tav tm="0">
                                          <p:val>
                                            <p:strVal val="#ppt_x"/>
                                          </p:val>
                                        </p:tav>
                                        <p:tav tm="100000">
                                          <p:val>
                                            <p:strVal val="#ppt_x"/>
                                          </p:val>
                                        </p:tav>
                                      </p:tavLst>
                                    </p:anim>
                                    <p:anim calcmode="lin" valueType="num">
                                      <p:cBhvr additive="base">
                                        <p:cTn id="116" dur="500" fill="hold"/>
                                        <p:tgtEl>
                                          <p:spTgt spid="93901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939019"/>
                                        </p:tgtEl>
                                        <p:attrNameLst>
                                          <p:attrName>style.visibility</p:attrName>
                                        </p:attrNameLst>
                                      </p:cBhvr>
                                      <p:to>
                                        <p:strVal val="visible"/>
                                      </p:to>
                                    </p:set>
                                    <p:anim calcmode="lin" valueType="num">
                                      <p:cBhvr additive="base">
                                        <p:cTn id="119" dur="500" fill="hold"/>
                                        <p:tgtEl>
                                          <p:spTgt spid="939019"/>
                                        </p:tgtEl>
                                        <p:attrNameLst>
                                          <p:attrName>ppt_x</p:attrName>
                                        </p:attrNameLst>
                                      </p:cBhvr>
                                      <p:tavLst>
                                        <p:tav tm="0">
                                          <p:val>
                                            <p:strVal val="#ppt_x"/>
                                          </p:val>
                                        </p:tav>
                                        <p:tav tm="100000">
                                          <p:val>
                                            <p:strVal val="#ppt_x"/>
                                          </p:val>
                                        </p:tav>
                                      </p:tavLst>
                                    </p:anim>
                                    <p:anim calcmode="lin" valueType="num">
                                      <p:cBhvr additive="base">
                                        <p:cTn id="120" dur="500" fill="hold"/>
                                        <p:tgtEl>
                                          <p:spTgt spid="93901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 calcmode="lin" valueType="num">
                                      <p:cBhvr additive="base">
                                        <p:cTn id="123" dur="500" fill="hold"/>
                                        <p:tgtEl>
                                          <p:spTgt spid="3"/>
                                        </p:tgtEl>
                                        <p:attrNameLst>
                                          <p:attrName>ppt_x</p:attrName>
                                        </p:attrNameLst>
                                      </p:cBhvr>
                                      <p:tavLst>
                                        <p:tav tm="0">
                                          <p:val>
                                            <p:strVal val="#ppt_x"/>
                                          </p:val>
                                        </p:tav>
                                        <p:tav tm="100000">
                                          <p:val>
                                            <p:strVal val="#ppt_x"/>
                                          </p:val>
                                        </p:tav>
                                      </p:tavLst>
                                    </p:anim>
                                    <p:anim calcmode="lin" valueType="num">
                                      <p:cBhvr additive="base">
                                        <p:cTn id="124" dur="500" fill="hold"/>
                                        <p:tgtEl>
                                          <p:spTgt spid="3"/>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4"/>
                                        </p:tgtEl>
                                        <p:attrNameLst>
                                          <p:attrName>style.visibility</p:attrName>
                                        </p:attrNameLst>
                                      </p:cBhvr>
                                      <p:to>
                                        <p:strVal val="visible"/>
                                      </p:to>
                                    </p:set>
                                    <p:anim calcmode="lin" valueType="num">
                                      <p:cBhvr additive="base">
                                        <p:cTn id="127" dur="500" fill="hold"/>
                                        <p:tgtEl>
                                          <p:spTgt spid="4"/>
                                        </p:tgtEl>
                                        <p:attrNameLst>
                                          <p:attrName>ppt_x</p:attrName>
                                        </p:attrNameLst>
                                      </p:cBhvr>
                                      <p:tavLst>
                                        <p:tav tm="0">
                                          <p:val>
                                            <p:strVal val="#ppt_x"/>
                                          </p:val>
                                        </p:tav>
                                        <p:tav tm="100000">
                                          <p:val>
                                            <p:strVal val="#ppt_x"/>
                                          </p:val>
                                        </p:tav>
                                      </p:tavLst>
                                    </p:anim>
                                    <p:anim calcmode="lin" valueType="num">
                                      <p:cBhvr additive="base">
                                        <p:cTn id="128" dur="500" fill="hold"/>
                                        <p:tgtEl>
                                          <p:spTgt spid="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5"/>
                                        </p:tgtEl>
                                        <p:attrNameLst>
                                          <p:attrName>style.visibility</p:attrName>
                                        </p:attrNameLst>
                                      </p:cBhvr>
                                      <p:to>
                                        <p:strVal val="visible"/>
                                      </p:to>
                                    </p:set>
                                    <p:anim calcmode="lin" valueType="num">
                                      <p:cBhvr additive="base">
                                        <p:cTn id="131" dur="500" fill="hold"/>
                                        <p:tgtEl>
                                          <p:spTgt spid="5"/>
                                        </p:tgtEl>
                                        <p:attrNameLst>
                                          <p:attrName>ppt_x</p:attrName>
                                        </p:attrNameLst>
                                      </p:cBhvr>
                                      <p:tavLst>
                                        <p:tav tm="0">
                                          <p:val>
                                            <p:strVal val="#ppt_x"/>
                                          </p:val>
                                        </p:tav>
                                        <p:tav tm="100000">
                                          <p:val>
                                            <p:strVal val="#ppt_x"/>
                                          </p:val>
                                        </p:tav>
                                      </p:tavLst>
                                    </p:anim>
                                    <p:anim calcmode="lin" valueType="num">
                                      <p:cBhvr additive="base">
                                        <p:cTn id="132" dur="500" fill="hold"/>
                                        <p:tgtEl>
                                          <p:spTgt spid="5"/>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6"/>
                                        </p:tgtEl>
                                        <p:attrNameLst>
                                          <p:attrName>style.visibility</p:attrName>
                                        </p:attrNameLst>
                                      </p:cBhvr>
                                      <p:to>
                                        <p:strVal val="visible"/>
                                      </p:to>
                                    </p:set>
                                    <p:anim calcmode="lin" valueType="num">
                                      <p:cBhvr additive="base">
                                        <p:cTn id="135" dur="500" fill="hold"/>
                                        <p:tgtEl>
                                          <p:spTgt spid="6"/>
                                        </p:tgtEl>
                                        <p:attrNameLst>
                                          <p:attrName>ppt_x</p:attrName>
                                        </p:attrNameLst>
                                      </p:cBhvr>
                                      <p:tavLst>
                                        <p:tav tm="0">
                                          <p:val>
                                            <p:strVal val="#ppt_x"/>
                                          </p:val>
                                        </p:tav>
                                        <p:tav tm="100000">
                                          <p:val>
                                            <p:strVal val="#ppt_x"/>
                                          </p:val>
                                        </p:tav>
                                      </p:tavLst>
                                    </p:anim>
                                    <p:anim calcmode="lin" valueType="num">
                                      <p:cBhvr additive="base">
                                        <p:cTn id="136" dur="500" fill="hold"/>
                                        <p:tgtEl>
                                          <p:spTgt spid="6"/>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7"/>
                                        </p:tgtEl>
                                        <p:attrNameLst>
                                          <p:attrName>style.visibility</p:attrName>
                                        </p:attrNameLst>
                                      </p:cBhvr>
                                      <p:to>
                                        <p:strVal val="visible"/>
                                      </p:to>
                                    </p:set>
                                    <p:anim calcmode="lin" valueType="num">
                                      <p:cBhvr additive="base">
                                        <p:cTn id="139" dur="500" fill="hold"/>
                                        <p:tgtEl>
                                          <p:spTgt spid="7"/>
                                        </p:tgtEl>
                                        <p:attrNameLst>
                                          <p:attrName>ppt_x</p:attrName>
                                        </p:attrNameLst>
                                      </p:cBhvr>
                                      <p:tavLst>
                                        <p:tav tm="0">
                                          <p:val>
                                            <p:strVal val="#ppt_x"/>
                                          </p:val>
                                        </p:tav>
                                        <p:tav tm="100000">
                                          <p:val>
                                            <p:strVal val="#ppt_x"/>
                                          </p:val>
                                        </p:tav>
                                      </p:tavLst>
                                    </p:anim>
                                    <p:anim calcmode="lin" valueType="num">
                                      <p:cBhvr additive="base">
                                        <p:cTn id="140" dur="500" fill="hold"/>
                                        <p:tgtEl>
                                          <p:spTgt spid="7"/>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8"/>
                                        </p:tgtEl>
                                        <p:attrNameLst>
                                          <p:attrName>style.visibility</p:attrName>
                                        </p:attrNameLst>
                                      </p:cBhvr>
                                      <p:to>
                                        <p:strVal val="visible"/>
                                      </p:to>
                                    </p:set>
                                    <p:anim calcmode="lin" valueType="num">
                                      <p:cBhvr additive="base">
                                        <p:cTn id="143" dur="500" fill="hold"/>
                                        <p:tgtEl>
                                          <p:spTgt spid="8"/>
                                        </p:tgtEl>
                                        <p:attrNameLst>
                                          <p:attrName>ppt_x</p:attrName>
                                        </p:attrNameLst>
                                      </p:cBhvr>
                                      <p:tavLst>
                                        <p:tav tm="0">
                                          <p:val>
                                            <p:strVal val="#ppt_x"/>
                                          </p:val>
                                        </p:tav>
                                        <p:tav tm="100000">
                                          <p:val>
                                            <p:strVal val="#ppt_x"/>
                                          </p:val>
                                        </p:tav>
                                      </p:tavLst>
                                    </p:anim>
                                    <p:anim calcmode="lin" valueType="num">
                                      <p:cBhvr additive="base">
                                        <p:cTn id="144" dur="500" fill="hold"/>
                                        <p:tgtEl>
                                          <p:spTgt spid="8"/>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9"/>
                                        </p:tgtEl>
                                        <p:attrNameLst>
                                          <p:attrName>style.visibility</p:attrName>
                                        </p:attrNameLst>
                                      </p:cBhvr>
                                      <p:to>
                                        <p:strVal val="visible"/>
                                      </p:to>
                                    </p:set>
                                    <p:anim calcmode="lin" valueType="num">
                                      <p:cBhvr additive="base">
                                        <p:cTn id="147" dur="500" fill="hold"/>
                                        <p:tgtEl>
                                          <p:spTgt spid="9"/>
                                        </p:tgtEl>
                                        <p:attrNameLst>
                                          <p:attrName>ppt_x</p:attrName>
                                        </p:attrNameLst>
                                      </p:cBhvr>
                                      <p:tavLst>
                                        <p:tav tm="0">
                                          <p:val>
                                            <p:strVal val="#ppt_x"/>
                                          </p:val>
                                        </p:tav>
                                        <p:tav tm="100000">
                                          <p:val>
                                            <p:strVal val="#ppt_x"/>
                                          </p:val>
                                        </p:tav>
                                      </p:tavLst>
                                    </p:anim>
                                    <p:anim calcmode="lin" valueType="num">
                                      <p:cBhvr additive="base">
                                        <p:cTn id="148" dur="500" fill="hold"/>
                                        <p:tgtEl>
                                          <p:spTgt spid="9"/>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additive="base">
                                        <p:cTn id="151" dur="500" fill="hold"/>
                                        <p:tgtEl>
                                          <p:spTgt spid="10"/>
                                        </p:tgtEl>
                                        <p:attrNameLst>
                                          <p:attrName>ppt_x</p:attrName>
                                        </p:attrNameLst>
                                      </p:cBhvr>
                                      <p:tavLst>
                                        <p:tav tm="0">
                                          <p:val>
                                            <p:strVal val="#ppt_x"/>
                                          </p:val>
                                        </p:tav>
                                        <p:tav tm="100000">
                                          <p:val>
                                            <p:strVal val="#ppt_x"/>
                                          </p:val>
                                        </p:tav>
                                      </p:tavLst>
                                    </p:anim>
                                    <p:anim calcmode="lin" valueType="num">
                                      <p:cBhvr additive="base">
                                        <p:cTn id="152" dur="500" fill="hold"/>
                                        <p:tgtEl>
                                          <p:spTgt spid="1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11"/>
                                        </p:tgtEl>
                                        <p:attrNameLst>
                                          <p:attrName>style.visibility</p:attrName>
                                        </p:attrNameLst>
                                      </p:cBhvr>
                                      <p:to>
                                        <p:strVal val="visible"/>
                                      </p:to>
                                    </p:set>
                                    <p:anim calcmode="lin" valueType="num">
                                      <p:cBhvr additive="base">
                                        <p:cTn id="155" dur="500" fill="hold"/>
                                        <p:tgtEl>
                                          <p:spTgt spid="11"/>
                                        </p:tgtEl>
                                        <p:attrNameLst>
                                          <p:attrName>ppt_x</p:attrName>
                                        </p:attrNameLst>
                                      </p:cBhvr>
                                      <p:tavLst>
                                        <p:tav tm="0">
                                          <p:val>
                                            <p:strVal val="#ppt_x"/>
                                          </p:val>
                                        </p:tav>
                                        <p:tav tm="100000">
                                          <p:val>
                                            <p:strVal val="#ppt_x"/>
                                          </p:val>
                                        </p:tav>
                                      </p:tavLst>
                                    </p:anim>
                                    <p:anim calcmode="lin" valueType="num">
                                      <p:cBhvr additive="base">
                                        <p:cTn id="156" dur="500" fill="hold"/>
                                        <p:tgtEl>
                                          <p:spTgt spid="11"/>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12"/>
                                        </p:tgtEl>
                                        <p:attrNameLst>
                                          <p:attrName>style.visibility</p:attrName>
                                        </p:attrNameLst>
                                      </p:cBhvr>
                                      <p:to>
                                        <p:strVal val="visible"/>
                                      </p:to>
                                    </p:set>
                                    <p:anim calcmode="lin" valueType="num">
                                      <p:cBhvr additive="base">
                                        <p:cTn id="159" dur="500" fill="hold"/>
                                        <p:tgtEl>
                                          <p:spTgt spid="12"/>
                                        </p:tgtEl>
                                        <p:attrNameLst>
                                          <p:attrName>ppt_x</p:attrName>
                                        </p:attrNameLst>
                                      </p:cBhvr>
                                      <p:tavLst>
                                        <p:tav tm="0">
                                          <p:val>
                                            <p:strVal val="#ppt_x"/>
                                          </p:val>
                                        </p:tav>
                                        <p:tav tm="100000">
                                          <p:val>
                                            <p:strVal val="#ppt_x"/>
                                          </p:val>
                                        </p:tav>
                                      </p:tavLst>
                                    </p:anim>
                                    <p:anim calcmode="lin" valueType="num">
                                      <p:cBhvr additive="base">
                                        <p:cTn id="160" dur="500" fill="hold"/>
                                        <p:tgtEl>
                                          <p:spTgt spid="12"/>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13"/>
                                        </p:tgtEl>
                                        <p:attrNameLst>
                                          <p:attrName>style.visibility</p:attrName>
                                        </p:attrNameLst>
                                      </p:cBhvr>
                                      <p:to>
                                        <p:strVal val="visible"/>
                                      </p:to>
                                    </p:set>
                                    <p:anim calcmode="lin" valueType="num">
                                      <p:cBhvr additive="base">
                                        <p:cTn id="163" dur="500" fill="hold"/>
                                        <p:tgtEl>
                                          <p:spTgt spid="13"/>
                                        </p:tgtEl>
                                        <p:attrNameLst>
                                          <p:attrName>ppt_x</p:attrName>
                                        </p:attrNameLst>
                                      </p:cBhvr>
                                      <p:tavLst>
                                        <p:tav tm="0">
                                          <p:val>
                                            <p:strVal val="#ppt_x"/>
                                          </p:val>
                                        </p:tav>
                                        <p:tav tm="100000">
                                          <p:val>
                                            <p:strVal val="#ppt_x"/>
                                          </p:val>
                                        </p:tav>
                                      </p:tavLst>
                                    </p:anim>
                                    <p:anim calcmode="lin" valueType="num">
                                      <p:cBhvr additive="base">
                                        <p:cTn id="164" dur="500" fill="hold"/>
                                        <p:tgtEl>
                                          <p:spTgt spid="13"/>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14"/>
                                        </p:tgtEl>
                                        <p:attrNameLst>
                                          <p:attrName>style.visibility</p:attrName>
                                        </p:attrNameLst>
                                      </p:cBhvr>
                                      <p:to>
                                        <p:strVal val="visible"/>
                                      </p:to>
                                    </p:set>
                                    <p:anim calcmode="lin" valueType="num">
                                      <p:cBhvr additive="base">
                                        <p:cTn id="167" dur="500" fill="hold"/>
                                        <p:tgtEl>
                                          <p:spTgt spid="14"/>
                                        </p:tgtEl>
                                        <p:attrNameLst>
                                          <p:attrName>ppt_x</p:attrName>
                                        </p:attrNameLst>
                                      </p:cBhvr>
                                      <p:tavLst>
                                        <p:tav tm="0">
                                          <p:val>
                                            <p:strVal val="#ppt_x"/>
                                          </p:val>
                                        </p:tav>
                                        <p:tav tm="100000">
                                          <p:val>
                                            <p:strVal val="#ppt_x"/>
                                          </p:val>
                                        </p:tav>
                                      </p:tavLst>
                                    </p:anim>
                                    <p:anim calcmode="lin" valueType="num">
                                      <p:cBhvr additive="base">
                                        <p:cTn id="168" dur="500" fill="hold"/>
                                        <p:tgtEl>
                                          <p:spTgt spid="14"/>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5"/>
                                        </p:tgtEl>
                                        <p:attrNameLst>
                                          <p:attrName>style.visibility</p:attrName>
                                        </p:attrNameLst>
                                      </p:cBhvr>
                                      <p:to>
                                        <p:strVal val="visible"/>
                                      </p:to>
                                    </p:set>
                                    <p:anim calcmode="lin" valueType="num">
                                      <p:cBhvr additive="base">
                                        <p:cTn id="171" dur="500" fill="hold"/>
                                        <p:tgtEl>
                                          <p:spTgt spid="15"/>
                                        </p:tgtEl>
                                        <p:attrNameLst>
                                          <p:attrName>ppt_x</p:attrName>
                                        </p:attrNameLst>
                                      </p:cBhvr>
                                      <p:tavLst>
                                        <p:tav tm="0">
                                          <p:val>
                                            <p:strVal val="#ppt_x"/>
                                          </p:val>
                                        </p:tav>
                                        <p:tav tm="100000">
                                          <p:val>
                                            <p:strVal val="#ppt_x"/>
                                          </p:val>
                                        </p:tav>
                                      </p:tavLst>
                                    </p:anim>
                                    <p:anim calcmode="lin" valueType="num">
                                      <p:cBhvr additive="base">
                                        <p:cTn id="172" dur="500" fill="hold"/>
                                        <p:tgtEl>
                                          <p:spTgt spid="15"/>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16"/>
                                        </p:tgtEl>
                                        <p:attrNameLst>
                                          <p:attrName>style.visibility</p:attrName>
                                        </p:attrNameLst>
                                      </p:cBhvr>
                                      <p:to>
                                        <p:strVal val="visible"/>
                                      </p:to>
                                    </p:set>
                                    <p:anim calcmode="lin" valueType="num">
                                      <p:cBhvr additive="base">
                                        <p:cTn id="175" dur="500" fill="hold"/>
                                        <p:tgtEl>
                                          <p:spTgt spid="16"/>
                                        </p:tgtEl>
                                        <p:attrNameLst>
                                          <p:attrName>ppt_x</p:attrName>
                                        </p:attrNameLst>
                                      </p:cBhvr>
                                      <p:tavLst>
                                        <p:tav tm="0">
                                          <p:val>
                                            <p:strVal val="#ppt_x"/>
                                          </p:val>
                                        </p:tav>
                                        <p:tav tm="100000">
                                          <p:val>
                                            <p:strVal val="#ppt_x"/>
                                          </p:val>
                                        </p:tav>
                                      </p:tavLst>
                                    </p:anim>
                                    <p:anim calcmode="lin" valueType="num">
                                      <p:cBhvr additive="base">
                                        <p:cTn id="176" dur="500" fill="hold"/>
                                        <p:tgtEl>
                                          <p:spTgt spid="16"/>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17"/>
                                        </p:tgtEl>
                                        <p:attrNameLst>
                                          <p:attrName>style.visibility</p:attrName>
                                        </p:attrNameLst>
                                      </p:cBhvr>
                                      <p:to>
                                        <p:strVal val="visible"/>
                                      </p:to>
                                    </p:set>
                                    <p:anim calcmode="lin" valueType="num">
                                      <p:cBhvr additive="base">
                                        <p:cTn id="179" dur="500" fill="hold"/>
                                        <p:tgtEl>
                                          <p:spTgt spid="17"/>
                                        </p:tgtEl>
                                        <p:attrNameLst>
                                          <p:attrName>ppt_x</p:attrName>
                                        </p:attrNameLst>
                                      </p:cBhvr>
                                      <p:tavLst>
                                        <p:tav tm="0">
                                          <p:val>
                                            <p:strVal val="#ppt_x"/>
                                          </p:val>
                                        </p:tav>
                                        <p:tav tm="100000">
                                          <p:val>
                                            <p:strVal val="#ppt_x"/>
                                          </p:val>
                                        </p:tav>
                                      </p:tavLst>
                                    </p:anim>
                                    <p:anim calcmode="lin" valueType="num">
                                      <p:cBhvr additive="base">
                                        <p:cTn id="180" dur="500" fill="hold"/>
                                        <p:tgtEl>
                                          <p:spTgt spid="17"/>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18"/>
                                        </p:tgtEl>
                                        <p:attrNameLst>
                                          <p:attrName>style.visibility</p:attrName>
                                        </p:attrNameLst>
                                      </p:cBhvr>
                                      <p:to>
                                        <p:strVal val="visible"/>
                                      </p:to>
                                    </p:set>
                                    <p:anim calcmode="lin" valueType="num">
                                      <p:cBhvr additive="base">
                                        <p:cTn id="183" dur="500" fill="hold"/>
                                        <p:tgtEl>
                                          <p:spTgt spid="18"/>
                                        </p:tgtEl>
                                        <p:attrNameLst>
                                          <p:attrName>ppt_x</p:attrName>
                                        </p:attrNameLst>
                                      </p:cBhvr>
                                      <p:tavLst>
                                        <p:tav tm="0">
                                          <p:val>
                                            <p:strVal val="#ppt_x"/>
                                          </p:val>
                                        </p:tav>
                                        <p:tav tm="100000">
                                          <p:val>
                                            <p:strVal val="#ppt_x"/>
                                          </p:val>
                                        </p:tav>
                                      </p:tavLst>
                                    </p:anim>
                                    <p:anim calcmode="lin" valueType="num">
                                      <p:cBhvr additive="base">
                                        <p:cTn id="184" dur="500" fill="hold"/>
                                        <p:tgtEl>
                                          <p:spTgt spid="18"/>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19"/>
                                        </p:tgtEl>
                                        <p:attrNameLst>
                                          <p:attrName>style.visibility</p:attrName>
                                        </p:attrNameLst>
                                      </p:cBhvr>
                                      <p:to>
                                        <p:strVal val="visible"/>
                                      </p:to>
                                    </p:set>
                                    <p:anim calcmode="lin" valueType="num">
                                      <p:cBhvr additive="base">
                                        <p:cTn id="187" dur="500" fill="hold"/>
                                        <p:tgtEl>
                                          <p:spTgt spid="19"/>
                                        </p:tgtEl>
                                        <p:attrNameLst>
                                          <p:attrName>ppt_x</p:attrName>
                                        </p:attrNameLst>
                                      </p:cBhvr>
                                      <p:tavLst>
                                        <p:tav tm="0">
                                          <p:val>
                                            <p:strVal val="#ppt_x"/>
                                          </p:val>
                                        </p:tav>
                                        <p:tav tm="100000">
                                          <p:val>
                                            <p:strVal val="#ppt_x"/>
                                          </p:val>
                                        </p:tav>
                                      </p:tavLst>
                                    </p:anim>
                                    <p:anim calcmode="lin" valueType="num">
                                      <p:cBhvr additive="base">
                                        <p:cTn id="188" dur="500" fill="hold"/>
                                        <p:tgtEl>
                                          <p:spTgt spid="19"/>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20"/>
                                        </p:tgtEl>
                                        <p:attrNameLst>
                                          <p:attrName>style.visibility</p:attrName>
                                        </p:attrNameLst>
                                      </p:cBhvr>
                                      <p:to>
                                        <p:strVal val="visible"/>
                                      </p:to>
                                    </p:set>
                                    <p:anim calcmode="lin" valueType="num">
                                      <p:cBhvr additive="base">
                                        <p:cTn id="191" dur="500" fill="hold"/>
                                        <p:tgtEl>
                                          <p:spTgt spid="20"/>
                                        </p:tgtEl>
                                        <p:attrNameLst>
                                          <p:attrName>ppt_x</p:attrName>
                                        </p:attrNameLst>
                                      </p:cBhvr>
                                      <p:tavLst>
                                        <p:tav tm="0">
                                          <p:val>
                                            <p:strVal val="#ppt_x"/>
                                          </p:val>
                                        </p:tav>
                                        <p:tav tm="100000">
                                          <p:val>
                                            <p:strVal val="#ppt_x"/>
                                          </p:val>
                                        </p:tav>
                                      </p:tavLst>
                                    </p:anim>
                                    <p:anim calcmode="lin" valueType="num">
                                      <p:cBhvr additive="base">
                                        <p:cTn id="192" dur="500" fill="hold"/>
                                        <p:tgtEl>
                                          <p:spTgt spid="20"/>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21"/>
                                        </p:tgtEl>
                                        <p:attrNameLst>
                                          <p:attrName>style.visibility</p:attrName>
                                        </p:attrNameLst>
                                      </p:cBhvr>
                                      <p:to>
                                        <p:strVal val="visible"/>
                                      </p:to>
                                    </p:set>
                                    <p:anim calcmode="lin" valueType="num">
                                      <p:cBhvr additive="base">
                                        <p:cTn id="195" dur="500" fill="hold"/>
                                        <p:tgtEl>
                                          <p:spTgt spid="21"/>
                                        </p:tgtEl>
                                        <p:attrNameLst>
                                          <p:attrName>ppt_x</p:attrName>
                                        </p:attrNameLst>
                                      </p:cBhvr>
                                      <p:tavLst>
                                        <p:tav tm="0">
                                          <p:val>
                                            <p:strVal val="#ppt_x"/>
                                          </p:val>
                                        </p:tav>
                                        <p:tav tm="100000">
                                          <p:val>
                                            <p:strVal val="#ppt_x"/>
                                          </p:val>
                                        </p:tav>
                                      </p:tavLst>
                                    </p:anim>
                                    <p:anim calcmode="lin" valueType="num">
                                      <p:cBhvr additive="base">
                                        <p:cTn id="196" dur="500" fill="hold"/>
                                        <p:tgtEl>
                                          <p:spTgt spid="21"/>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22"/>
                                        </p:tgtEl>
                                        <p:attrNameLst>
                                          <p:attrName>style.visibility</p:attrName>
                                        </p:attrNameLst>
                                      </p:cBhvr>
                                      <p:to>
                                        <p:strVal val="visible"/>
                                      </p:to>
                                    </p:set>
                                    <p:anim calcmode="lin" valueType="num">
                                      <p:cBhvr additive="base">
                                        <p:cTn id="199" dur="500" fill="hold"/>
                                        <p:tgtEl>
                                          <p:spTgt spid="22"/>
                                        </p:tgtEl>
                                        <p:attrNameLst>
                                          <p:attrName>ppt_x</p:attrName>
                                        </p:attrNameLst>
                                      </p:cBhvr>
                                      <p:tavLst>
                                        <p:tav tm="0">
                                          <p:val>
                                            <p:strVal val="#ppt_x"/>
                                          </p:val>
                                        </p:tav>
                                        <p:tav tm="100000">
                                          <p:val>
                                            <p:strVal val="#ppt_x"/>
                                          </p:val>
                                        </p:tav>
                                      </p:tavLst>
                                    </p:anim>
                                    <p:anim calcmode="lin" valueType="num">
                                      <p:cBhvr additive="base">
                                        <p:cTn id="200" dur="500" fill="hold"/>
                                        <p:tgtEl>
                                          <p:spTgt spid="22"/>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23"/>
                                        </p:tgtEl>
                                        <p:attrNameLst>
                                          <p:attrName>style.visibility</p:attrName>
                                        </p:attrNameLst>
                                      </p:cBhvr>
                                      <p:to>
                                        <p:strVal val="visible"/>
                                      </p:to>
                                    </p:set>
                                    <p:anim calcmode="lin" valueType="num">
                                      <p:cBhvr additive="base">
                                        <p:cTn id="203" dur="500" fill="hold"/>
                                        <p:tgtEl>
                                          <p:spTgt spid="23"/>
                                        </p:tgtEl>
                                        <p:attrNameLst>
                                          <p:attrName>ppt_x</p:attrName>
                                        </p:attrNameLst>
                                      </p:cBhvr>
                                      <p:tavLst>
                                        <p:tav tm="0">
                                          <p:val>
                                            <p:strVal val="#ppt_x"/>
                                          </p:val>
                                        </p:tav>
                                        <p:tav tm="100000">
                                          <p:val>
                                            <p:strVal val="#ppt_x"/>
                                          </p:val>
                                        </p:tav>
                                      </p:tavLst>
                                    </p:anim>
                                    <p:anim calcmode="lin" valueType="num">
                                      <p:cBhvr additive="base">
                                        <p:cTn id="204" dur="500" fill="hold"/>
                                        <p:tgtEl>
                                          <p:spTgt spid="23"/>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24"/>
                                        </p:tgtEl>
                                        <p:attrNameLst>
                                          <p:attrName>style.visibility</p:attrName>
                                        </p:attrNameLst>
                                      </p:cBhvr>
                                      <p:to>
                                        <p:strVal val="visible"/>
                                      </p:to>
                                    </p:set>
                                    <p:anim calcmode="lin" valueType="num">
                                      <p:cBhvr additive="base">
                                        <p:cTn id="207" dur="500" fill="hold"/>
                                        <p:tgtEl>
                                          <p:spTgt spid="24"/>
                                        </p:tgtEl>
                                        <p:attrNameLst>
                                          <p:attrName>ppt_x</p:attrName>
                                        </p:attrNameLst>
                                      </p:cBhvr>
                                      <p:tavLst>
                                        <p:tav tm="0">
                                          <p:val>
                                            <p:strVal val="#ppt_x"/>
                                          </p:val>
                                        </p:tav>
                                        <p:tav tm="100000">
                                          <p:val>
                                            <p:strVal val="#ppt_x"/>
                                          </p:val>
                                        </p:tav>
                                      </p:tavLst>
                                    </p:anim>
                                    <p:anim calcmode="lin" valueType="num">
                                      <p:cBhvr additive="base">
                                        <p:cTn id="208" dur="500" fill="hold"/>
                                        <p:tgtEl>
                                          <p:spTgt spid="24"/>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25"/>
                                        </p:tgtEl>
                                        <p:attrNameLst>
                                          <p:attrName>style.visibility</p:attrName>
                                        </p:attrNameLst>
                                      </p:cBhvr>
                                      <p:to>
                                        <p:strVal val="visible"/>
                                      </p:to>
                                    </p:set>
                                    <p:anim calcmode="lin" valueType="num">
                                      <p:cBhvr additive="base">
                                        <p:cTn id="211" dur="500" fill="hold"/>
                                        <p:tgtEl>
                                          <p:spTgt spid="25"/>
                                        </p:tgtEl>
                                        <p:attrNameLst>
                                          <p:attrName>ppt_x</p:attrName>
                                        </p:attrNameLst>
                                      </p:cBhvr>
                                      <p:tavLst>
                                        <p:tav tm="0">
                                          <p:val>
                                            <p:strVal val="#ppt_x"/>
                                          </p:val>
                                        </p:tav>
                                        <p:tav tm="100000">
                                          <p:val>
                                            <p:strVal val="#ppt_x"/>
                                          </p:val>
                                        </p:tav>
                                      </p:tavLst>
                                    </p:anim>
                                    <p:anim calcmode="lin" valueType="num">
                                      <p:cBhvr additive="base">
                                        <p:cTn id="212" dur="500" fill="hold"/>
                                        <p:tgtEl>
                                          <p:spTgt spid="25"/>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26"/>
                                        </p:tgtEl>
                                        <p:attrNameLst>
                                          <p:attrName>style.visibility</p:attrName>
                                        </p:attrNameLst>
                                      </p:cBhvr>
                                      <p:to>
                                        <p:strVal val="visible"/>
                                      </p:to>
                                    </p:set>
                                    <p:anim calcmode="lin" valueType="num">
                                      <p:cBhvr additive="base">
                                        <p:cTn id="215" dur="500" fill="hold"/>
                                        <p:tgtEl>
                                          <p:spTgt spid="26"/>
                                        </p:tgtEl>
                                        <p:attrNameLst>
                                          <p:attrName>ppt_x</p:attrName>
                                        </p:attrNameLst>
                                      </p:cBhvr>
                                      <p:tavLst>
                                        <p:tav tm="0">
                                          <p:val>
                                            <p:strVal val="#ppt_x"/>
                                          </p:val>
                                        </p:tav>
                                        <p:tav tm="100000">
                                          <p:val>
                                            <p:strVal val="#ppt_x"/>
                                          </p:val>
                                        </p:tav>
                                      </p:tavLst>
                                    </p:anim>
                                    <p:anim calcmode="lin" valueType="num">
                                      <p:cBhvr additive="base">
                                        <p:cTn id="216" dur="500" fill="hold"/>
                                        <p:tgtEl>
                                          <p:spTgt spid="26"/>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939012"/>
                                        </p:tgtEl>
                                        <p:attrNameLst>
                                          <p:attrName>style.visibility</p:attrName>
                                        </p:attrNameLst>
                                      </p:cBhvr>
                                      <p:to>
                                        <p:strVal val="visible"/>
                                      </p:to>
                                    </p:set>
                                    <p:anim calcmode="lin" valueType="num">
                                      <p:cBhvr additive="base">
                                        <p:cTn id="219" dur="500" fill="hold"/>
                                        <p:tgtEl>
                                          <p:spTgt spid="939012"/>
                                        </p:tgtEl>
                                        <p:attrNameLst>
                                          <p:attrName>ppt_x</p:attrName>
                                        </p:attrNameLst>
                                      </p:cBhvr>
                                      <p:tavLst>
                                        <p:tav tm="0">
                                          <p:val>
                                            <p:strVal val="#ppt_x"/>
                                          </p:val>
                                        </p:tav>
                                        <p:tav tm="100000">
                                          <p:val>
                                            <p:strVal val="#ppt_x"/>
                                          </p:val>
                                        </p:tav>
                                      </p:tavLst>
                                    </p:anim>
                                    <p:anim calcmode="lin" valueType="num">
                                      <p:cBhvr additive="base">
                                        <p:cTn id="220" dur="500" fill="hold"/>
                                        <p:tgtEl>
                                          <p:spTgt spid="939012"/>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27"/>
                                        </p:tgtEl>
                                        <p:attrNameLst>
                                          <p:attrName>style.visibility</p:attrName>
                                        </p:attrNameLst>
                                      </p:cBhvr>
                                      <p:to>
                                        <p:strVal val="visible"/>
                                      </p:to>
                                    </p:set>
                                    <p:anim calcmode="lin" valueType="num">
                                      <p:cBhvr additive="base">
                                        <p:cTn id="223" dur="500" fill="hold"/>
                                        <p:tgtEl>
                                          <p:spTgt spid="27"/>
                                        </p:tgtEl>
                                        <p:attrNameLst>
                                          <p:attrName>ppt_x</p:attrName>
                                        </p:attrNameLst>
                                      </p:cBhvr>
                                      <p:tavLst>
                                        <p:tav tm="0">
                                          <p:val>
                                            <p:strVal val="#ppt_x"/>
                                          </p:val>
                                        </p:tav>
                                        <p:tav tm="100000">
                                          <p:val>
                                            <p:strVal val="#ppt_x"/>
                                          </p:val>
                                        </p:tav>
                                      </p:tavLst>
                                    </p:anim>
                                    <p:anim calcmode="lin" valueType="num">
                                      <p:cBhvr additive="base">
                                        <p:cTn id="2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5" fill="hold" nodeType="clickPar">
                      <p:stCondLst>
                        <p:cond delay="indefinite"/>
                      </p:stCondLst>
                      <p:childTnLst>
                        <p:par>
                          <p:cTn id="226" fill="hold" nodeType="withGroup">
                            <p:stCondLst>
                              <p:cond delay="0"/>
                            </p:stCondLst>
                            <p:childTnLst>
                              <p:par>
                                <p:cTn id="227" presetID="8" presetClass="emph" presetSubtype="0" fill="hold" nodeType="clickEffect">
                                  <p:stCondLst>
                                    <p:cond delay="0"/>
                                  </p:stCondLst>
                                  <p:childTnLst>
                                    <p:animRot by="21600000">
                                      <p:cBhvr>
                                        <p:cTn id="228" dur="500" fill="hold"/>
                                        <p:tgtEl>
                                          <p:spTgt spid="1831939">
                                            <p:txEl>
                                              <p:pRg st="3" end="3"/>
                                            </p:txEl>
                                          </p:spTgt>
                                        </p:tgtEl>
                                        <p:attrNameLst>
                                          <p:attrName>r</p:attrName>
                                        </p:attrNameLst>
                                      </p:cBhvr>
                                    </p:animRot>
                                  </p:childTnLst>
                                </p:cTn>
                              </p:par>
                              <p:par>
                                <p:cTn id="229" presetID="3" presetClass="emph" presetSubtype="2" fill="hold" nodeType="withEffect">
                                  <p:stCondLst>
                                    <p:cond delay="0"/>
                                  </p:stCondLst>
                                  <p:childTnLst>
                                    <p:animClr clrSpc="rgb" dir="cw">
                                      <p:cBhvr override="childStyle">
                                        <p:cTn id="230" dur="500" fill="hold"/>
                                        <p:tgtEl>
                                          <p:spTgt spid="183193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39" grpId="0" animBg="1"/>
      <p:bldP spid="939040" grpId="0" animBg="1"/>
      <p:bldP spid="939041" grpId="0" animBg="1"/>
      <p:bldP spid="939038" grpId="0" animBg="1"/>
      <p:bldP spid="939013" grpId="0" animBg="1"/>
      <p:bldP spid="939014" grpId="0" animBg="1"/>
      <p:bldP spid="939015" grpId="0" animBg="1"/>
      <p:bldP spid="939016" grpId="0" animBg="1"/>
      <p:bldP spid="939020" grpId="0" animBg="1"/>
      <p:bldP spid="939025" grpId="0" animBg="1"/>
      <p:bldP spid="939021" grpId="0" animBg="1"/>
      <p:bldP spid="939023" grpId="0" animBg="1"/>
      <p:bldP spid="939022" grpId="0" animBg="1"/>
      <p:bldP spid="939024" grpId="0" animBg="1"/>
      <p:bldP spid="2" grpId="0" animBg="1"/>
      <p:bldP spid="939026" grpId="0" animBg="1"/>
      <p:bldP spid="939027" grpId="0" animBg="1"/>
      <p:bldP spid="939037" grpId="0" animBg="1"/>
      <p:bldP spid="939036" grpId="0" animBg="1"/>
      <p:bldP spid="939035" grpId="0" animBg="1"/>
      <p:bldP spid="939034" grpId="0" animBg="1"/>
      <p:bldP spid="939033" grpId="0" animBg="1"/>
      <p:bldP spid="939032" grpId="0" animBg="1"/>
      <p:bldP spid="939031" grpId="0" animBg="1"/>
      <p:bldP spid="939029" grpId="0" animBg="1"/>
      <p:bldP spid="939030" grpId="0" animBg="1"/>
      <p:bldP spid="939017" grpId="0" animBg="1"/>
      <p:bldP spid="939018" grpId="0" animBg="1"/>
      <p:bldP spid="939019"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939012" grpId="0"/>
    </p:bld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Number Placeholder 5"/>
          <p:cNvSpPr>
            <a:spLocks noGrp="1"/>
          </p:cNvSpPr>
          <p:nvPr>
            <p:ph type="sldNum" sz="quarter" idx="12"/>
          </p:nvPr>
        </p:nvSpPr>
        <p:spPr>
          <a:noFill/>
          <a:ln>
            <a:miter lim="800000"/>
            <a:headEnd/>
            <a:tailEnd/>
          </a:ln>
        </p:spPr>
        <p:txBody>
          <a:bodyPr/>
          <a:lstStyle/>
          <a:p>
            <a:fld id="{986EF778-74B4-4DF7-85FE-D991EC25BDF4}" type="slidenum">
              <a:rPr lang="en-US"/>
              <a:pPr/>
              <a:t>427</a:t>
            </a:fld>
            <a:endParaRPr lang="en-US"/>
          </a:p>
        </p:txBody>
      </p:sp>
      <p:sp>
        <p:nvSpPr>
          <p:cNvPr id="439299"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T7A05		</a:t>
            </a:r>
            <a:r>
              <a:rPr lang="en-US" sz="2800" smtClean="0">
                <a:latin typeface="Rockwell" pitchFamily="18" charset="0"/>
              </a:rPr>
              <a:t>What is the function of block 1 if figure T4 is 		a simple CW transmitter?</a:t>
            </a:r>
            <a:endParaRPr lang="en-US" sz="3600" smtClean="0"/>
          </a:p>
        </p:txBody>
      </p:sp>
      <p:sp>
        <p:nvSpPr>
          <p:cNvPr id="1832963" name="Rectangle 3"/>
          <p:cNvSpPr>
            <a:spLocks noGrp="1" noChangeArrowheads="1"/>
          </p:cNvSpPr>
          <p:nvPr>
            <p:ph type="body" idx="1"/>
          </p:nvPr>
        </p:nvSpPr>
        <p:spPr>
          <a:xfrm>
            <a:off x="0" y="1816100"/>
            <a:ext cx="5532438" cy="2611438"/>
          </a:xfrm>
        </p:spPr>
        <p:txBody>
          <a:bodyPr/>
          <a:lstStyle/>
          <a:p>
            <a:pPr marL="995363" lvl="1" indent="-533400" eaLnBrk="1" hangingPunct="1">
              <a:buFontTx/>
              <a:buAutoNum type="alphaUcPeriod"/>
            </a:pPr>
            <a:r>
              <a:rPr lang="en-US" smtClean="0">
                <a:latin typeface="Rockwell" pitchFamily="18" charset="0"/>
              </a:rPr>
              <a:t>Reactance modulator</a:t>
            </a:r>
          </a:p>
          <a:p>
            <a:pPr marL="995363" lvl="1" indent="-533400" eaLnBrk="1" hangingPunct="1">
              <a:buFontTx/>
              <a:buAutoNum type="alphaUcPeriod"/>
            </a:pPr>
            <a:r>
              <a:rPr lang="en-US" smtClean="0">
                <a:latin typeface="Rockwell" pitchFamily="18" charset="0"/>
              </a:rPr>
              <a:t>Product detector</a:t>
            </a:r>
          </a:p>
          <a:p>
            <a:pPr marL="995363" lvl="1" indent="-533400" eaLnBrk="1" hangingPunct="1">
              <a:buFontTx/>
              <a:buAutoNum type="alphaUcPeriod"/>
            </a:pPr>
            <a:r>
              <a:rPr lang="en-US" smtClean="0">
                <a:latin typeface="Rockwell" pitchFamily="18" charset="0"/>
              </a:rPr>
              <a:t>Low-pass filter</a:t>
            </a:r>
          </a:p>
          <a:p>
            <a:pPr marL="995363" lvl="1" indent="-533400" eaLnBrk="1" hangingPunct="1">
              <a:buFontTx/>
              <a:buAutoNum type="alphaUcPeriod"/>
            </a:pPr>
            <a:r>
              <a:rPr lang="en-US" smtClean="0">
                <a:latin typeface="Rockwell" pitchFamily="18" charset="0"/>
              </a:rPr>
              <a:t>Oscillator</a:t>
            </a:r>
          </a:p>
          <a:p>
            <a:pPr marL="995363" lvl="1" indent="-533400" eaLnBrk="1" hangingPunct="1">
              <a:buFontTx/>
              <a:buAutoNum type="alphaUcPeriod"/>
            </a:pPr>
            <a:endParaRPr lang="en-US" smtClean="0">
              <a:latin typeface="Rockwell" pitchFamily="18" charset="0"/>
            </a:endParaRPr>
          </a:p>
        </p:txBody>
      </p:sp>
      <p:sp>
        <p:nvSpPr>
          <p:cNvPr id="929807" name="Line 15"/>
          <p:cNvSpPr>
            <a:spLocks noChangeShapeType="1"/>
          </p:cNvSpPr>
          <p:nvPr/>
        </p:nvSpPr>
        <p:spPr bwMode="auto">
          <a:xfrm flipV="1">
            <a:off x="8143875" y="3775075"/>
            <a:ext cx="192088" cy="268288"/>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5" name="Line 13"/>
          <p:cNvSpPr>
            <a:spLocks noChangeShapeType="1"/>
          </p:cNvSpPr>
          <p:nvPr/>
        </p:nvSpPr>
        <p:spPr bwMode="auto">
          <a:xfrm flipV="1">
            <a:off x="8143875" y="3775075"/>
            <a:ext cx="0" cy="1074738"/>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6" name="Line 14"/>
          <p:cNvSpPr>
            <a:spLocks noChangeShapeType="1"/>
          </p:cNvSpPr>
          <p:nvPr/>
        </p:nvSpPr>
        <p:spPr bwMode="auto">
          <a:xfrm flipH="1" flipV="1">
            <a:off x="7951788" y="3775075"/>
            <a:ext cx="192087" cy="268288"/>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4" name="Line 12"/>
          <p:cNvSpPr>
            <a:spLocks noChangeShapeType="1"/>
          </p:cNvSpPr>
          <p:nvPr/>
        </p:nvSpPr>
        <p:spPr bwMode="auto">
          <a:xfrm>
            <a:off x="7643813" y="4849813"/>
            <a:ext cx="498475" cy="0"/>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798" name="Rectangle 6"/>
          <p:cNvSpPr>
            <a:spLocks noChangeArrowheads="1"/>
          </p:cNvSpPr>
          <p:nvPr/>
        </p:nvSpPr>
        <p:spPr bwMode="auto">
          <a:xfrm>
            <a:off x="6376988" y="4465638"/>
            <a:ext cx="1228725" cy="768350"/>
          </a:xfrm>
          <a:prstGeom prst="rect">
            <a:avLst/>
          </a:prstGeom>
          <a:solidFill>
            <a:schemeClr val="hlink"/>
          </a:solidFill>
          <a:ln w="12700" cap="sq">
            <a:solidFill>
              <a:srgbClr val="FF0000"/>
            </a:solidFill>
            <a:miter lim="800000"/>
            <a:headEnd type="none" w="sm" len="sm"/>
            <a:tailEnd type="none" w="sm" len="sm"/>
          </a:ln>
        </p:spPr>
        <p:txBody>
          <a:bodyPr wrap="none" anchor="ctr"/>
          <a:lstStyle/>
          <a:p>
            <a:pPr algn="ctr"/>
            <a:r>
              <a:rPr lang="en-US" sz="1600">
                <a:solidFill>
                  <a:srgbClr val="FF0000"/>
                </a:solidFill>
                <a:latin typeface="Rockwell" pitchFamily="18" charset="0"/>
              </a:rPr>
              <a:t>Power</a:t>
            </a:r>
          </a:p>
          <a:p>
            <a:pPr algn="ctr"/>
            <a:r>
              <a:rPr lang="en-US" sz="1600">
                <a:solidFill>
                  <a:srgbClr val="FF0000"/>
                </a:solidFill>
                <a:latin typeface="Rockwell" pitchFamily="18" charset="0"/>
              </a:rPr>
              <a:t>Amplifier</a:t>
            </a:r>
          </a:p>
        </p:txBody>
      </p:sp>
      <p:sp>
        <p:nvSpPr>
          <p:cNvPr id="929801" name="Line 9"/>
          <p:cNvSpPr>
            <a:spLocks noChangeShapeType="1"/>
          </p:cNvSpPr>
          <p:nvPr/>
        </p:nvSpPr>
        <p:spPr bwMode="auto">
          <a:xfrm>
            <a:off x="5916613" y="4849813"/>
            <a:ext cx="422275" cy="0"/>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797" name="Rectangle 5"/>
          <p:cNvSpPr>
            <a:spLocks noChangeArrowheads="1"/>
          </p:cNvSpPr>
          <p:nvPr/>
        </p:nvSpPr>
        <p:spPr bwMode="auto">
          <a:xfrm>
            <a:off x="4840288" y="4503738"/>
            <a:ext cx="1074737" cy="768350"/>
          </a:xfrm>
          <a:prstGeom prst="rect">
            <a:avLst/>
          </a:prstGeom>
          <a:solidFill>
            <a:schemeClr val="bg1"/>
          </a:solidFill>
          <a:ln w="12700" cap="sq">
            <a:solidFill>
              <a:srgbClr val="FF0000"/>
            </a:solidFill>
            <a:miter lim="800000"/>
            <a:headEnd type="none" w="sm" len="sm"/>
            <a:tailEnd type="none" w="sm" len="sm"/>
          </a:ln>
        </p:spPr>
        <p:txBody>
          <a:bodyPr wrap="none" anchor="ctr"/>
          <a:lstStyle/>
          <a:p>
            <a:pPr algn="ctr"/>
            <a:r>
              <a:rPr lang="en-US" sz="1600">
                <a:solidFill>
                  <a:srgbClr val="FF0000"/>
                </a:solidFill>
                <a:latin typeface="Rockwell" pitchFamily="18" charset="0"/>
              </a:rPr>
              <a:t>Driver</a:t>
            </a:r>
          </a:p>
        </p:txBody>
      </p:sp>
      <p:sp>
        <p:nvSpPr>
          <p:cNvPr id="929800" name="Line 8"/>
          <p:cNvSpPr>
            <a:spLocks noChangeShapeType="1"/>
          </p:cNvSpPr>
          <p:nvPr/>
        </p:nvSpPr>
        <p:spPr bwMode="auto">
          <a:xfrm>
            <a:off x="4533900" y="4887913"/>
            <a:ext cx="307975" cy="0"/>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796" name="Rectangle 4"/>
          <p:cNvSpPr>
            <a:spLocks noChangeArrowheads="1"/>
          </p:cNvSpPr>
          <p:nvPr/>
        </p:nvSpPr>
        <p:spPr bwMode="auto">
          <a:xfrm>
            <a:off x="3649663" y="4503738"/>
            <a:ext cx="884237" cy="768350"/>
          </a:xfrm>
          <a:prstGeom prst="rect">
            <a:avLst/>
          </a:prstGeom>
          <a:solidFill>
            <a:schemeClr val="hlink"/>
          </a:solidFill>
          <a:ln w="12700" cap="sq">
            <a:solidFill>
              <a:srgbClr val="FF0000"/>
            </a:solidFill>
            <a:miter lim="800000"/>
            <a:headEnd type="none" w="sm" len="sm"/>
            <a:tailEnd type="none" w="sm" len="sm"/>
          </a:ln>
        </p:spPr>
        <p:txBody>
          <a:bodyPr wrap="none" anchor="ctr"/>
          <a:lstStyle/>
          <a:p>
            <a:pPr algn="ctr"/>
            <a:r>
              <a:rPr lang="en-US">
                <a:solidFill>
                  <a:srgbClr val="FF0000"/>
                </a:solidFill>
              </a:rPr>
              <a:t>1</a:t>
            </a:r>
          </a:p>
        </p:txBody>
      </p:sp>
      <p:sp>
        <p:nvSpPr>
          <p:cNvPr id="929799" name="Rectangle 7"/>
          <p:cNvSpPr>
            <a:spLocks noChangeArrowheads="1"/>
          </p:cNvSpPr>
          <p:nvPr/>
        </p:nvSpPr>
        <p:spPr bwMode="auto">
          <a:xfrm>
            <a:off x="5454650" y="5656263"/>
            <a:ext cx="1535113" cy="536575"/>
          </a:xfrm>
          <a:prstGeom prst="rect">
            <a:avLst/>
          </a:prstGeom>
          <a:solidFill>
            <a:schemeClr val="hlink"/>
          </a:solidFill>
          <a:ln w="12700" cap="sq">
            <a:solidFill>
              <a:srgbClr val="FF0000"/>
            </a:solidFill>
            <a:miter lim="800000"/>
            <a:headEnd type="none" w="sm" len="sm"/>
            <a:tailEnd type="none" w="sm" len="sm"/>
          </a:ln>
        </p:spPr>
        <p:txBody>
          <a:bodyPr wrap="none" anchor="ctr"/>
          <a:lstStyle/>
          <a:p>
            <a:pPr algn="ctr"/>
            <a:r>
              <a:rPr lang="en-US" sz="1600">
                <a:solidFill>
                  <a:srgbClr val="FF0000"/>
                </a:solidFill>
                <a:latin typeface="Rockwell" pitchFamily="18" charset="0"/>
              </a:rPr>
              <a:t>Telegraph</a:t>
            </a:r>
          </a:p>
          <a:p>
            <a:pPr algn="ctr"/>
            <a:r>
              <a:rPr lang="en-US" sz="1600">
                <a:solidFill>
                  <a:srgbClr val="FF0000"/>
                </a:solidFill>
                <a:latin typeface="Rockwell" pitchFamily="18" charset="0"/>
              </a:rPr>
              <a:t>Key</a:t>
            </a:r>
          </a:p>
        </p:txBody>
      </p:sp>
      <p:sp>
        <p:nvSpPr>
          <p:cNvPr id="929802" name="Line 10"/>
          <p:cNvSpPr>
            <a:spLocks noChangeShapeType="1"/>
          </p:cNvSpPr>
          <p:nvPr/>
        </p:nvSpPr>
        <p:spPr bwMode="auto">
          <a:xfrm>
            <a:off x="5686425" y="5272088"/>
            <a:ext cx="0" cy="384175"/>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3" name="Line 11"/>
          <p:cNvSpPr>
            <a:spLocks noChangeShapeType="1"/>
          </p:cNvSpPr>
          <p:nvPr/>
        </p:nvSpPr>
        <p:spPr bwMode="auto">
          <a:xfrm>
            <a:off x="6723063" y="5272088"/>
            <a:ext cx="0" cy="384175"/>
          </a:xfrm>
          <a:prstGeom prst="line">
            <a:avLst/>
          </a:prstGeom>
          <a:noFill/>
          <a:ln w="12700" cap="sq">
            <a:solidFill>
              <a:srgbClr val="FF0000"/>
            </a:solidFill>
            <a:round/>
            <a:headEnd type="none" w="sm" len="sm"/>
            <a:tailEnd type="none" w="sm" len="sm"/>
          </a:ln>
        </p:spPr>
        <p:txBody>
          <a:bodyPr wrap="none"/>
          <a:lstStyle/>
          <a:p>
            <a:endParaRPr lang="en-US"/>
          </a:p>
        </p:txBody>
      </p:sp>
      <p:sp>
        <p:nvSpPr>
          <p:cNvPr id="929809" name="Text Box 17"/>
          <p:cNvSpPr txBox="1">
            <a:spLocks noChangeArrowheads="1"/>
          </p:cNvSpPr>
          <p:nvPr/>
        </p:nvSpPr>
        <p:spPr bwMode="auto">
          <a:xfrm>
            <a:off x="3649663" y="5810250"/>
            <a:ext cx="1306512"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Figure T4</a:t>
            </a:r>
          </a:p>
        </p:txBody>
      </p:sp>
      <p:sp>
        <p:nvSpPr>
          <p:cNvPr id="929808" name="Text Box 16"/>
          <p:cNvSpPr txBox="1">
            <a:spLocks noChangeArrowheads="1"/>
          </p:cNvSpPr>
          <p:nvPr/>
        </p:nvSpPr>
        <p:spPr bwMode="auto">
          <a:xfrm>
            <a:off x="7451725" y="3313113"/>
            <a:ext cx="1306513"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Antenna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29807"/>
                                        </p:tgtEl>
                                        <p:attrNameLst>
                                          <p:attrName>style.visibility</p:attrName>
                                        </p:attrNameLst>
                                      </p:cBhvr>
                                      <p:to>
                                        <p:strVal val="visible"/>
                                      </p:to>
                                    </p:set>
                                    <p:anim calcmode="lin" valueType="num">
                                      <p:cBhvr additive="base">
                                        <p:cTn id="7" dur="500" fill="hold"/>
                                        <p:tgtEl>
                                          <p:spTgt spid="929807"/>
                                        </p:tgtEl>
                                        <p:attrNameLst>
                                          <p:attrName>ppt_x</p:attrName>
                                        </p:attrNameLst>
                                      </p:cBhvr>
                                      <p:tavLst>
                                        <p:tav tm="0">
                                          <p:val>
                                            <p:strVal val="#ppt_x"/>
                                          </p:val>
                                        </p:tav>
                                        <p:tav tm="100000">
                                          <p:val>
                                            <p:strVal val="#ppt_x"/>
                                          </p:val>
                                        </p:tav>
                                      </p:tavLst>
                                    </p:anim>
                                    <p:anim calcmode="lin" valueType="num">
                                      <p:cBhvr additive="base">
                                        <p:cTn id="8" dur="500" fill="hold"/>
                                        <p:tgtEl>
                                          <p:spTgt spid="9298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9805"/>
                                        </p:tgtEl>
                                        <p:attrNameLst>
                                          <p:attrName>style.visibility</p:attrName>
                                        </p:attrNameLst>
                                      </p:cBhvr>
                                      <p:to>
                                        <p:strVal val="visible"/>
                                      </p:to>
                                    </p:set>
                                    <p:anim calcmode="lin" valueType="num">
                                      <p:cBhvr additive="base">
                                        <p:cTn id="11" dur="500" fill="hold"/>
                                        <p:tgtEl>
                                          <p:spTgt spid="929805"/>
                                        </p:tgtEl>
                                        <p:attrNameLst>
                                          <p:attrName>ppt_x</p:attrName>
                                        </p:attrNameLst>
                                      </p:cBhvr>
                                      <p:tavLst>
                                        <p:tav tm="0">
                                          <p:val>
                                            <p:strVal val="#ppt_x"/>
                                          </p:val>
                                        </p:tav>
                                        <p:tav tm="100000">
                                          <p:val>
                                            <p:strVal val="#ppt_x"/>
                                          </p:val>
                                        </p:tav>
                                      </p:tavLst>
                                    </p:anim>
                                    <p:anim calcmode="lin" valueType="num">
                                      <p:cBhvr additive="base">
                                        <p:cTn id="12" dur="500" fill="hold"/>
                                        <p:tgtEl>
                                          <p:spTgt spid="92980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29806"/>
                                        </p:tgtEl>
                                        <p:attrNameLst>
                                          <p:attrName>style.visibility</p:attrName>
                                        </p:attrNameLst>
                                      </p:cBhvr>
                                      <p:to>
                                        <p:strVal val="visible"/>
                                      </p:to>
                                    </p:set>
                                    <p:anim calcmode="lin" valueType="num">
                                      <p:cBhvr additive="base">
                                        <p:cTn id="15" dur="500" fill="hold"/>
                                        <p:tgtEl>
                                          <p:spTgt spid="929806"/>
                                        </p:tgtEl>
                                        <p:attrNameLst>
                                          <p:attrName>ppt_x</p:attrName>
                                        </p:attrNameLst>
                                      </p:cBhvr>
                                      <p:tavLst>
                                        <p:tav tm="0">
                                          <p:val>
                                            <p:strVal val="#ppt_x"/>
                                          </p:val>
                                        </p:tav>
                                        <p:tav tm="100000">
                                          <p:val>
                                            <p:strVal val="#ppt_x"/>
                                          </p:val>
                                        </p:tav>
                                      </p:tavLst>
                                    </p:anim>
                                    <p:anim calcmode="lin" valueType="num">
                                      <p:cBhvr additive="base">
                                        <p:cTn id="16" dur="500" fill="hold"/>
                                        <p:tgtEl>
                                          <p:spTgt spid="92980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29804"/>
                                        </p:tgtEl>
                                        <p:attrNameLst>
                                          <p:attrName>style.visibility</p:attrName>
                                        </p:attrNameLst>
                                      </p:cBhvr>
                                      <p:to>
                                        <p:strVal val="visible"/>
                                      </p:to>
                                    </p:set>
                                    <p:anim calcmode="lin" valueType="num">
                                      <p:cBhvr additive="base">
                                        <p:cTn id="19" dur="500" fill="hold"/>
                                        <p:tgtEl>
                                          <p:spTgt spid="929804"/>
                                        </p:tgtEl>
                                        <p:attrNameLst>
                                          <p:attrName>ppt_x</p:attrName>
                                        </p:attrNameLst>
                                      </p:cBhvr>
                                      <p:tavLst>
                                        <p:tav tm="0">
                                          <p:val>
                                            <p:strVal val="#ppt_x"/>
                                          </p:val>
                                        </p:tav>
                                        <p:tav tm="100000">
                                          <p:val>
                                            <p:strVal val="#ppt_x"/>
                                          </p:val>
                                        </p:tav>
                                      </p:tavLst>
                                    </p:anim>
                                    <p:anim calcmode="lin" valueType="num">
                                      <p:cBhvr additive="base">
                                        <p:cTn id="20" dur="500" fill="hold"/>
                                        <p:tgtEl>
                                          <p:spTgt spid="929804"/>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929804"/>
                                        </p:tgtEl>
                                        <p:attrNameLst>
                                          <p:attrName>style.visibility</p:attrName>
                                        </p:attrNameLst>
                                      </p:cBhvr>
                                      <p:to>
                                        <p:strVal val="visible"/>
                                      </p:to>
                                    </p:set>
                                    <p:anim calcmode="lin" valueType="num">
                                      <p:cBhvr additive="base">
                                        <p:cTn id="23" dur="500" fill="hold"/>
                                        <p:tgtEl>
                                          <p:spTgt spid="929804"/>
                                        </p:tgtEl>
                                        <p:attrNameLst>
                                          <p:attrName>ppt_x</p:attrName>
                                        </p:attrNameLst>
                                      </p:cBhvr>
                                      <p:tavLst>
                                        <p:tav tm="0">
                                          <p:val>
                                            <p:strVal val="#ppt_x"/>
                                          </p:val>
                                        </p:tav>
                                        <p:tav tm="100000">
                                          <p:val>
                                            <p:strVal val="#ppt_x"/>
                                          </p:val>
                                        </p:tav>
                                      </p:tavLst>
                                    </p:anim>
                                    <p:anim calcmode="lin" valueType="num">
                                      <p:cBhvr additive="base">
                                        <p:cTn id="24" dur="500" fill="hold"/>
                                        <p:tgtEl>
                                          <p:spTgt spid="92980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29798"/>
                                        </p:tgtEl>
                                        <p:attrNameLst>
                                          <p:attrName>style.visibility</p:attrName>
                                        </p:attrNameLst>
                                      </p:cBhvr>
                                      <p:to>
                                        <p:strVal val="visible"/>
                                      </p:to>
                                    </p:set>
                                    <p:anim calcmode="lin" valueType="num">
                                      <p:cBhvr additive="base">
                                        <p:cTn id="27" dur="500" fill="hold"/>
                                        <p:tgtEl>
                                          <p:spTgt spid="929798"/>
                                        </p:tgtEl>
                                        <p:attrNameLst>
                                          <p:attrName>ppt_x</p:attrName>
                                        </p:attrNameLst>
                                      </p:cBhvr>
                                      <p:tavLst>
                                        <p:tav tm="0">
                                          <p:val>
                                            <p:strVal val="#ppt_x"/>
                                          </p:val>
                                        </p:tav>
                                        <p:tav tm="100000">
                                          <p:val>
                                            <p:strVal val="#ppt_x"/>
                                          </p:val>
                                        </p:tav>
                                      </p:tavLst>
                                    </p:anim>
                                    <p:anim calcmode="lin" valueType="num">
                                      <p:cBhvr additive="base">
                                        <p:cTn id="28" dur="500" fill="hold"/>
                                        <p:tgtEl>
                                          <p:spTgt spid="92979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29801"/>
                                        </p:tgtEl>
                                        <p:attrNameLst>
                                          <p:attrName>style.visibility</p:attrName>
                                        </p:attrNameLst>
                                      </p:cBhvr>
                                      <p:to>
                                        <p:strVal val="visible"/>
                                      </p:to>
                                    </p:set>
                                    <p:anim calcmode="lin" valueType="num">
                                      <p:cBhvr additive="base">
                                        <p:cTn id="31" dur="500" fill="hold"/>
                                        <p:tgtEl>
                                          <p:spTgt spid="929801"/>
                                        </p:tgtEl>
                                        <p:attrNameLst>
                                          <p:attrName>ppt_x</p:attrName>
                                        </p:attrNameLst>
                                      </p:cBhvr>
                                      <p:tavLst>
                                        <p:tav tm="0">
                                          <p:val>
                                            <p:strVal val="#ppt_x"/>
                                          </p:val>
                                        </p:tav>
                                        <p:tav tm="100000">
                                          <p:val>
                                            <p:strVal val="#ppt_x"/>
                                          </p:val>
                                        </p:tav>
                                      </p:tavLst>
                                    </p:anim>
                                    <p:anim calcmode="lin" valueType="num">
                                      <p:cBhvr additive="base">
                                        <p:cTn id="32" dur="500" fill="hold"/>
                                        <p:tgtEl>
                                          <p:spTgt spid="92980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29797"/>
                                        </p:tgtEl>
                                        <p:attrNameLst>
                                          <p:attrName>style.visibility</p:attrName>
                                        </p:attrNameLst>
                                      </p:cBhvr>
                                      <p:to>
                                        <p:strVal val="visible"/>
                                      </p:to>
                                    </p:set>
                                    <p:anim calcmode="lin" valueType="num">
                                      <p:cBhvr additive="base">
                                        <p:cTn id="35" dur="500" fill="hold"/>
                                        <p:tgtEl>
                                          <p:spTgt spid="929797"/>
                                        </p:tgtEl>
                                        <p:attrNameLst>
                                          <p:attrName>ppt_x</p:attrName>
                                        </p:attrNameLst>
                                      </p:cBhvr>
                                      <p:tavLst>
                                        <p:tav tm="0">
                                          <p:val>
                                            <p:strVal val="#ppt_x"/>
                                          </p:val>
                                        </p:tav>
                                        <p:tav tm="100000">
                                          <p:val>
                                            <p:strVal val="#ppt_x"/>
                                          </p:val>
                                        </p:tav>
                                      </p:tavLst>
                                    </p:anim>
                                    <p:anim calcmode="lin" valueType="num">
                                      <p:cBhvr additive="base">
                                        <p:cTn id="36" dur="500" fill="hold"/>
                                        <p:tgtEl>
                                          <p:spTgt spid="92979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29800"/>
                                        </p:tgtEl>
                                        <p:attrNameLst>
                                          <p:attrName>style.visibility</p:attrName>
                                        </p:attrNameLst>
                                      </p:cBhvr>
                                      <p:to>
                                        <p:strVal val="visible"/>
                                      </p:to>
                                    </p:set>
                                    <p:anim calcmode="lin" valueType="num">
                                      <p:cBhvr additive="base">
                                        <p:cTn id="39" dur="500" fill="hold"/>
                                        <p:tgtEl>
                                          <p:spTgt spid="929800"/>
                                        </p:tgtEl>
                                        <p:attrNameLst>
                                          <p:attrName>ppt_x</p:attrName>
                                        </p:attrNameLst>
                                      </p:cBhvr>
                                      <p:tavLst>
                                        <p:tav tm="0">
                                          <p:val>
                                            <p:strVal val="#ppt_x"/>
                                          </p:val>
                                        </p:tav>
                                        <p:tav tm="100000">
                                          <p:val>
                                            <p:strVal val="#ppt_x"/>
                                          </p:val>
                                        </p:tav>
                                      </p:tavLst>
                                    </p:anim>
                                    <p:anim calcmode="lin" valueType="num">
                                      <p:cBhvr additive="base">
                                        <p:cTn id="40" dur="500" fill="hold"/>
                                        <p:tgtEl>
                                          <p:spTgt spid="92980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29796"/>
                                        </p:tgtEl>
                                        <p:attrNameLst>
                                          <p:attrName>style.visibility</p:attrName>
                                        </p:attrNameLst>
                                      </p:cBhvr>
                                      <p:to>
                                        <p:strVal val="visible"/>
                                      </p:to>
                                    </p:set>
                                    <p:anim calcmode="lin" valueType="num">
                                      <p:cBhvr additive="base">
                                        <p:cTn id="43" dur="500" fill="hold"/>
                                        <p:tgtEl>
                                          <p:spTgt spid="929796"/>
                                        </p:tgtEl>
                                        <p:attrNameLst>
                                          <p:attrName>ppt_x</p:attrName>
                                        </p:attrNameLst>
                                      </p:cBhvr>
                                      <p:tavLst>
                                        <p:tav tm="0">
                                          <p:val>
                                            <p:strVal val="#ppt_x"/>
                                          </p:val>
                                        </p:tav>
                                        <p:tav tm="100000">
                                          <p:val>
                                            <p:strVal val="#ppt_x"/>
                                          </p:val>
                                        </p:tav>
                                      </p:tavLst>
                                    </p:anim>
                                    <p:anim calcmode="lin" valueType="num">
                                      <p:cBhvr additive="base">
                                        <p:cTn id="44" dur="500" fill="hold"/>
                                        <p:tgtEl>
                                          <p:spTgt spid="9297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29799"/>
                                        </p:tgtEl>
                                        <p:attrNameLst>
                                          <p:attrName>style.visibility</p:attrName>
                                        </p:attrNameLst>
                                      </p:cBhvr>
                                      <p:to>
                                        <p:strVal val="visible"/>
                                      </p:to>
                                    </p:set>
                                    <p:anim calcmode="lin" valueType="num">
                                      <p:cBhvr additive="base">
                                        <p:cTn id="47" dur="500" fill="hold"/>
                                        <p:tgtEl>
                                          <p:spTgt spid="929799"/>
                                        </p:tgtEl>
                                        <p:attrNameLst>
                                          <p:attrName>ppt_x</p:attrName>
                                        </p:attrNameLst>
                                      </p:cBhvr>
                                      <p:tavLst>
                                        <p:tav tm="0">
                                          <p:val>
                                            <p:strVal val="#ppt_x"/>
                                          </p:val>
                                        </p:tav>
                                        <p:tav tm="100000">
                                          <p:val>
                                            <p:strVal val="#ppt_x"/>
                                          </p:val>
                                        </p:tav>
                                      </p:tavLst>
                                    </p:anim>
                                    <p:anim calcmode="lin" valueType="num">
                                      <p:cBhvr additive="base">
                                        <p:cTn id="48" dur="500" fill="hold"/>
                                        <p:tgtEl>
                                          <p:spTgt spid="92979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29802"/>
                                        </p:tgtEl>
                                        <p:attrNameLst>
                                          <p:attrName>style.visibility</p:attrName>
                                        </p:attrNameLst>
                                      </p:cBhvr>
                                      <p:to>
                                        <p:strVal val="visible"/>
                                      </p:to>
                                    </p:set>
                                    <p:anim calcmode="lin" valueType="num">
                                      <p:cBhvr additive="base">
                                        <p:cTn id="51" dur="500" fill="hold"/>
                                        <p:tgtEl>
                                          <p:spTgt spid="929802"/>
                                        </p:tgtEl>
                                        <p:attrNameLst>
                                          <p:attrName>ppt_x</p:attrName>
                                        </p:attrNameLst>
                                      </p:cBhvr>
                                      <p:tavLst>
                                        <p:tav tm="0">
                                          <p:val>
                                            <p:strVal val="#ppt_x"/>
                                          </p:val>
                                        </p:tav>
                                        <p:tav tm="100000">
                                          <p:val>
                                            <p:strVal val="#ppt_x"/>
                                          </p:val>
                                        </p:tav>
                                      </p:tavLst>
                                    </p:anim>
                                    <p:anim calcmode="lin" valueType="num">
                                      <p:cBhvr additive="base">
                                        <p:cTn id="52" dur="500" fill="hold"/>
                                        <p:tgtEl>
                                          <p:spTgt spid="92980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29803"/>
                                        </p:tgtEl>
                                        <p:attrNameLst>
                                          <p:attrName>style.visibility</p:attrName>
                                        </p:attrNameLst>
                                      </p:cBhvr>
                                      <p:to>
                                        <p:strVal val="visible"/>
                                      </p:to>
                                    </p:set>
                                    <p:anim calcmode="lin" valueType="num">
                                      <p:cBhvr additive="base">
                                        <p:cTn id="55" dur="500" fill="hold"/>
                                        <p:tgtEl>
                                          <p:spTgt spid="929803"/>
                                        </p:tgtEl>
                                        <p:attrNameLst>
                                          <p:attrName>ppt_x</p:attrName>
                                        </p:attrNameLst>
                                      </p:cBhvr>
                                      <p:tavLst>
                                        <p:tav tm="0">
                                          <p:val>
                                            <p:strVal val="#ppt_x"/>
                                          </p:val>
                                        </p:tav>
                                        <p:tav tm="100000">
                                          <p:val>
                                            <p:strVal val="#ppt_x"/>
                                          </p:val>
                                        </p:tav>
                                      </p:tavLst>
                                    </p:anim>
                                    <p:anim calcmode="lin" valueType="num">
                                      <p:cBhvr additive="base">
                                        <p:cTn id="56" dur="500" fill="hold"/>
                                        <p:tgtEl>
                                          <p:spTgt spid="92980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29809"/>
                                        </p:tgtEl>
                                        <p:attrNameLst>
                                          <p:attrName>style.visibility</p:attrName>
                                        </p:attrNameLst>
                                      </p:cBhvr>
                                      <p:to>
                                        <p:strVal val="visible"/>
                                      </p:to>
                                    </p:set>
                                    <p:anim calcmode="lin" valueType="num">
                                      <p:cBhvr additive="base">
                                        <p:cTn id="59" dur="500" fill="hold"/>
                                        <p:tgtEl>
                                          <p:spTgt spid="929809"/>
                                        </p:tgtEl>
                                        <p:attrNameLst>
                                          <p:attrName>ppt_x</p:attrName>
                                        </p:attrNameLst>
                                      </p:cBhvr>
                                      <p:tavLst>
                                        <p:tav tm="0">
                                          <p:val>
                                            <p:strVal val="#ppt_x"/>
                                          </p:val>
                                        </p:tav>
                                        <p:tav tm="100000">
                                          <p:val>
                                            <p:strVal val="#ppt_x"/>
                                          </p:val>
                                        </p:tav>
                                      </p:tavLst>
                                    </p:anim>
                                    <p:anim calcmode="lin" valueType="num">
                                      <p:cBhvr additive="base">
                                        <p:cTn id="60" dur="500" fill="hold"/>
                                        <p:tgtEl>
                                          <p:spTgt spid="92980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929808"/>
                                        </p:tgtEl>
                                        <p:attrNameLst>
                                          <p:attrName>style.visibility</p:attrName>
                                        </p:attrNameLst>
                                      </p:cBhvr>
                                      <p:to>
                                        <p:strVal val="visible"/>
                                      </p:to>
                                    </p:set>
                                    <p:anim calcmode="lin" valueType="num">
                                      <p:cBhvr additive="base">
                                        <p:cTn id="63" dur="500" fill="hold"/>
                                        <p:tgtEl>
                                          <p:spTgt spid="929808"/>
                                        </p:tgtEl>
                                        <p:attrNameLst>
                                          <p:attrName>ppt_x</p:attrName>
                                        </p:attrNameLst>
                                      </p:cBhvr>
                                      <p:tavLst>
                                        <p:tav tm="0">
                                          <p:val>
                                            <p:strVal val="#ppt_x"/>
                                          </p:val>
                                        </p:tav>
                                        <p:tav tm="100000">
                                          <p:val>
                                            <p:strVal val="#ppt_x"/>
                                          </p:val>
                                        </p:tav>
                                      </p:tavLst>
                                    </p:anim>
                                    <p:anim calcmode="lin" valueType="num">
                                      <p:cBhvr additive="base">
                                        <p:cTn id="64" dur="500" fill="hold"/>
                                        <p:tgtEl>
                                          <p:spTgt spid="929808"/>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8" presetClass="emph" presetSubtype="0" fill="hold" nodeType="clickEffect">
                                  <p:stCondLst>
                                    <p:cond delay="0"/>
                                  </p:stCondLst>
                                  <p:childTnLst>
                                    <p:animRot by="21600000">
                                      <p:cBhvr>
                                        <p:cTn id="68" dur="500" fill="hold"/>
                                        <p:tgtEl>
                                          <p:spTgt spid="1832963">
                                            <p:txEl>
                                              <p:pRg st="3" end="3"/>
                                            </p:txEl>
                                          </p:spTgt>
                                        </p:tgtEl>
                                        <p:attrNameLst>
                                          <p:attrName>r</p:attrName>
                                        </p:attrNameLst>
                                      </p:cBhvr>
                                    </p:animRot>
                                  </p:childTnLst>
                                </p:cTn>
                              </p:par>
                              <p:par>
                                <p:cTn id="69" presetID="3" presetClass="emph" presetSubtype="2" fill="hold" nodeType="withEffect">
                                  <p:stCondLst>
                                    <p:cond delay="0"/>
                                  </p:stCondLst>
                                  <p:childTnLst>
                                    <p:animClr clrSpc="rgb" dir="cw">
                                      <p:cBhvr override="childStyle">
                                        <p:cTn id="70" dur="500" fill="hold"/>
                                        <p:tgtEl>
                                          <p:spTgt spid="183296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7" grpId="0" animBg="1"/>
      <p:bldP spid="929805" grpId="0" animBg="1"/>
      <p:bldP spid="929806" grpId="0" animBg="1"/>
      <p:bldP spid="929804" grpId="0" animBg="1"/>
      <p:bldP spid="929804" grpId="1" animBg="1"/>
      <p:bldP spid="929798" grpId="0" animBg="1"/>
      <p:bldP spid="929801" grpId="0" animBg="1"/>
      <p:bldP spid="929797" grpId="0" animBg="1"/>
      <p:bldP spid="929800" grpId="0" animBg="1"/>
      <p:bldP spid="929796" grpId="0" animBg="1"/>
      <p:bldP spid="929799" grpId="0" animBg="1"/>
      <p:bldP spid="929802" grpId="0" animBg="1"/>
      <p:bldP spid="929803" grpId="0" animBg="1"/>
      <p:bldP spid="929809" grpId="0"/>
      <p:bldP spid="929808" grpId="0"/>
    </p:bld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Number Placeholder 5"/>
          <p:cNvSpPr>
            <a:spLocks noGrp="1"/>
          </p:cNvSpPr>
          <p:nvPr>
            <p:ph type="sldNum" sz="quarter" idx="12"/>
          </p:nvPr>
        </p:nvSpPr>
        <p:spPr>
          <a:noFill/>
          <a:ln>
            <a:miter lim="800000"/>
            <a:headEnd/>
            <a:tailEnd/>
          </a:ln>
        </p:spPr>
        <p:txBody>
          <a:bodyPr/>
          <a:lstStyle/>
          <a:p>
            <a:fld id="{085D7B82-FEC1-45BA-9A4E-3A3F6B201E0C}" type="slidenum">
              <a:rPr lang="en-US"/>
              <a:pPr/>
              <a:t>428</a:t>
            </a:fld>
            <a:endParaRPr lang="en-US"/>
          </a:p>
        </p:txBody>
      </p:sp>
      <p:sp>
        <p:nvSpPr>
          <p:cNvPr id="440323" name="Rectangle 2"/>
          <p:cNvSpPr>
            <a:spLocks noGrp="1" noChangeArrowheads="1"/>
          </p:cNvSpPr>
          <p:nvPr>
            <p:ph type="title"/>
          </p:nvPr>
        </p:nvSpPr>
        <p:spPr>
          <a:xfrm>
            <a:off x="0" y="1163638"/>
            <a:ext cx="9144000" cy="385762"/>
          </a:xfrm>
        </p:spPr>
        <p:txBody>
          <a:bodyPr/>
          <a:lstStyle/>
          <a:p>
            <a:pPr eaLnBrk="1" hangingPunct="1">
              <a:tabLst>
                <a:tab pos="1376363" algn="l"/>
              </a:tabLst>
            </a:pPr>
            <a:r>
              <a:rPr lang="en-US" sz="3600" smtClean="0"/>
              <a:t>T7A06		</a:t>
            </a:r>
            <a:r>
              <a:rPr lang="en-US" sz="2800" smtClean="0">
                <a:latin typeface="Rockwell" pitchFamily="18" charset="0"/>
              </a:rPr>
              <a:t>What device takes the output of a low-			powered 28 MHz SSB exciter and produces 		a 222 MHz output signal?</a:t>
            </a:r>
            <a:r>
              <a:rPr lang="en-US" sz="3600" smtClean="0"/>
              <a:t>		</a:t>
            </a:r>
          </a:p>
        </p:txBody>
      </p:sp>
      <p:sp>
        <p:nvSpPr>
          <p:cNvPr id="159949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High-pass filter</a:t>
            </a:r>
          </a:p>
          <a:p>
            <a:pPr marL="995363" lvl="1" indent="-533400" eaLnBrk="1" hangingPunct="1">
              <a:buFontTx/>
              <a:buAutoNum type="alphaUcPeriod"/>
            </a:pPr>
            <a:r>
              <a:rPr lang="en-US" smtClean="0">
                <a:latin typeface="Rockwell" pitchFamily="18" charset="0"/>
              </a:rPr>
              <a:t>Low-pass filter</a:t>
            </a:r>
          </a:p>
          <a:p>
            <a:pPr marL="995363" lvl="1" indent="-533400" eaLnBrk="1" hangingPunct="1">
              <a:buFontTx/>
              <a:buAutoNum type="alphaUcPeriod"/>
            </a:pPr>
            <a:r>
              <a:rPr lang="en-US" smtClean="0">
                <a:latin typeface="Rockwell" pitchFamily="18" charset="0"/>
              </a:rPr>
              <a:t>Transverter</a:t>
            </a:r>
          </a:p>
          <a:p>
            <a:pPr marL="995363" lvl="1" indent="-533400" eaLnBrk="1" hangingPunct="1">
              <a:buFontTx/>
              <a:buAutoNum type="alphaUcPeriod"/>
            </a:pPr>
            <a:r>
              <a:rPr lang="en-US" smtClean="0">
                <a:latin typeface="Rockwell" pitchFamily="18" charset="0"/>
              </a:rPr>
              <a:t>Phase converter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59949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59949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Number Placeholder 5"/>
          <p:cNvSpPr>
            <a:spLocks noGrp="1"/>
          </p:cNvSpPr>
          <p:nvPr>
            <p:ph type="sldNum" sz="quarter" idx="12"/>
          </p:nvPr>
        </p:nvSpPr>
        <p:spPr>
          <a:noFill/>
          <a:ln>
            <a:miter lim="800000"/>
            <a:headEnd/>
            <a:tailEnd/>
          </a:ln>
        </p:spPr>
        <p:txBody>
          <a:bodyPr/>
          <a:lstStyle/>
          <a:p>
            <a:fld id="{9E3FBBC6-1286-494F-AD7D-8F55DABDDB69}" type="slidenum">
              <a:rPr lang="en-US"/>
              <a:pPr/>
              <a:t>429</a:t>
            </a:fld>
            <a:endParaRPr lang="en-US"/>
          </a:p>
        </p:txBody>
      </p:sp>
      <p:sp>
        <p:nvSpPr>
          <p:cNvPr id="441347"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T7A07		</a:t>
            </a:r>
            <a:r>
              <a:rPr lang="en-US" sz="2400" smtClean="0">
                <a:latin typeface="Rockwell" pitchFamily="18" charset="0"/>
              </a:rPr>
              <a:t>If figure T5 represents a transceiver in which block 		1 is the transmitter portion and block 3 is the 			receiver portion, what is the function of block 2?</a:t>
            </a:r>
            <a:endParaRPr lang="en-US" sz="3600" smtClean="0"/>
          </a:p>
        </p:txBody>
      </p:sp>
      <p:sp>
        <p:nvSpPr>
          <p:cNvPr id="160051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balanced modulator</a:t>
            </a:r>
          </a:p>
          <a:p>
            <a:pPr marL="995363" lvl="1" indent="-533400" eaLnBrk="1" hangingPunct="1">
              <a:buFontTx/>
              <a:buAutoNum type="alphaUcPeriod"/>
            </a:pPr>
            <a:r>
              <a:rPr lang="en-US" smtClean="0">
                <a:latin typeface="Rockwell" pitchFamily="18" charset="0"/>
              </a:rPr>
              <a:t>A transmit-receive switch</a:t>
            </a:r>
          </a:p>
          <a:p>
            <a:pPr marL="995363" lvl="1" indent="-533400" eaLnBrk="1" hangingPunct="1">
              <a:buFontTx/>
              <a:buAutoNum type="alphaUcPeriod"/>
            </a:pPr>
            <a:r>
              <a:rPr lang="en-US" smtClean="0">
                <a:latin typeface="Rockwell" pitchFamily="18" charset="0"/>
              </a:rPr>
              <a:t>A power amplifier</a:t>
            </a:r>
          </a:p>
          <a:p>
            <a:pPr marL="995363" lvl="1" indent="-533400" eaLnBrk="1" hangingPunct="1">
              <a:buFontTx/>
              <a:buAutoNum type="alphaUcPeriod"/>
            </a:pPr>
            <a:r>
              <a:rPr lang="en-US" smtClean="0">
                <a:latin typeface="Rockwell" pitchFamily="18" charset="0"/>
              </a:rPr>
              <a:t>A high-pass filter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0051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0051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a:ln>
            <a:miter lim="800000"/>
            <a:headEnd/>
            <a:tailEnd/>
          </a:ln>
        </p:spPr>
        <p:txBody>
          <a:bodyPr/>
          <a:lstStyle/>
          <a:p>
            <a:fld id="{6D40F6A0-BD67-4488-A03E-944C482E086A}" type="slidenum">
              <a:rPr lang="en-US"/>
              <a:pPr/>
              <a:t>43</a:t>
            </a:fld>
            <a:endParaRPr lang="en-US"/>
          </a:p>
        </p:txBody>
      </p:sp>
      <p:sp>
        <p:nvSpPr>
          <p:cNvPr id="46083" name="Rectangle 2"/>
          <p:cNvSpPr>
            <a:spLocks noGrp="1" noChangeArrowheads="1"/>
          </p:cNvSpPr>
          <p:nvPr>
            <p:ph type="title"/>
          </p:nvPr>
        </p:nvSpPr>
        <p:spPr>
          <a:xfrm>
            <a:off x="193675" y="357188"/>
            <a:ext cx="8642350" cy="868362"/>
          </a:xfrm>
        </p:spPr>
        <p:txBody>
          <a:bodyPr/>
          <a:lstStyle/>
          <a:p>
            <a:pPr eaLnBrk="1" hangingPunct="1"/>
            <a:r>
              <a:rPr lang="en-US" sz="3600" smtClean="0"/>
              <a:t>T1A10 	</a:t>
            </a:r>
            <a:r>
              <a:rPr lang="en-US" sz="2800" smtClean="0">
                <a:latin typeface="Rockwell" pitchFamily="18" charset="0"/>
              </a:rPr>
              <a:t>What is the FCC Part 97 definition of an 		amateur station?</a:t>
            </a:r>
          </a:p>
        </p:txBody>
      </p:sp>
      <p:sp>
        <p:nvSpPr>
          <p:cNvPr id="623619" name="Rectangle 3"/>
          <p:cNvSpPr>
            <a:spLocks noGrp="1" noChangeArrowheads="1"/>
          </p:cNvSpPr>
          <p:nvPr>
            <p:ph type="body" idx="1"/>
          </p:nvPr>
        </p:nvSpPr>
        <p:spPr>
          <a:xfrm>
            <a:off x="693738" y="1700213"/>
            <a:ext cx="8069262" cy="4962525"/>
          </a:xfrm>
        </p:spPr>
        <p:txBody>
          <a:bodyPr/>
          <a:lstStyle/>
          <a:p>
            <a:pPr marL="609600" indent="-609600" eaLnBrk="1" hangingPunct="1">
              <a:buFontTx/>
              <a:buAutoNum type="alphaUcPeriod"/>
            </a:pPr>
            <a:r>
              <a:rPr lang="en-US" sz="2800" smtClean="0">
                <a:latin typeface="Rockwell" pitchFamily="18" charset="0"/>
              </a:rPr>
              <a:t>A station in an Amateur Radio Service consisting of the apparatus necessary for carrying on radio communications</a:t>
            </a:r>
          </a:p>
          <a:p>
            <a:pPr marL="609600" indent="-609600" eaLnBrk="1" hangingPunct="1">
              <a:buFontTx/>
              <a:buAutoNum type="alphaUcPeriod"/>
            </a:pPr>
            <a:r>
              <a:rPr lang="en-US" sz="2800" smtClean="0">
                <a:latin typeface="Rockwell" pitchFamily="18" charset="0"/>
              </a:rPr>
              <a:t>A building where Amateur Radio receivers, transmitters, and RF power amplifiers are installed</a:t>
            </a:r>
          </a:p>
          <a:p>
            <a:pPr marL="609600" indent="-609600" eaLnBrk="1" hangingPunct="1">
              <a:buFontTx/>
              <a:buAutoNum type="alphaUcPeriod"/>
            </a:pPr>
            <a:r>
              <a:rPr lang="en-US" sz="2800" smtClean="0">
                <a:latin typeface="Rockwell" pitchFamily="18" charset="0"/>
              </a:rPr>
              <a:t>Any radio station operated by a non-professional</a:t>
            </a:r>
          </a:p>
          <a:p>
            <a:pPr marL="609600" indent="-609600" eaLnBrk="1" hangingPunct="1">
              <a:buFontTx/>
              <a:buAutoNum type="alphaUcPeriod"/>
            </a:pPr>
            <a:r>
              <a:rPr lang="en-US" sz="2800" smtClean="0">
                <a:latin typeface="Rockwell" pitchFamily="18" charset="0"/>
              </a:rPr>
              <a:t>Any radio station for hobby 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2361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2361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Number Placeholder 5"/>
          <p:cNvSpPr>
            <a:spLocks noGrp="1"/>
          </p:cNvSpPr>
          <p:nvPr>
            <p:ph type="sldNum" sz="quarter" idx="12"/>
          </p:nvPr>
        </p:nvSpPr>
        <p:spPr>
          <a:noFill/>
          <a:ln>
            <a:miter lim="800000"/>
            <a:headEnd/>
            <a:tailEnd/>
          </a:ln>
        </p:spPr>
        <p:txBody>
          <a:bodyPr/>
          <a:lstStyle/>
          <a:p>
            <a:fld id="{AD73265A-2ED7-427F-A689-9E84CE9F67FA}" type="slidenum">
              <a:rPr lang="en-US"/>
              <a:pPr/>
              <a:t>430</a:t>
            </a:fld>
            <a:endParaRPr lang="en-US"/>
          </a:p>
        </p:txBody>
      </p:sp>
      <p:sp>
        <p:nvSpPr>
          <p:cNvPr id="442371"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T7A08		</a:t>
            </a:r>
            <a:r>
              <a:rPr lang="en-US" sz="2800" smtClean="0">
                <a:latin typeface="Rockwell" pitchFamily="18" charset="0"/>
              </a:rPr>
              <a:t>Which of the following circuits combines a 		speech signal and an RF carrier?</a:t>
            </a:r>
          </a:p>
        </p:txBody>
      </p:sp>
      <p:sp>
        <p:nvSpPr>
          <p:cNvPr id="160153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Beat frequency oscillator</a:t>
            </a:r>
          </a:p>
          <a:p>
            <a:pPr marL="995363" lvl="1" indent="-533400" eaLnBrk="1" hangingPunct="1">
              <a:buFontTx/>
              <a:buAutoNum type="alphaUcPeriod"/>
            </a:pPr>
            <a:r>
              <a:rPr lang="en-US" smtClean="0">
                <a:latin typeface="Rockwell" pitchFamily="18" charset="0"/>
              </a:rPr>
              <a:t>Discriminator</a:t>
            </a:r>
          </a:p>
          <a:p>
            <a:pPr marL="995363" lvl="1" indent="-533400" eaLnBrk="1" hangingPunct="1">
              <a:buFontTx/>
              <a:buAutoNum type="alphaUcPeriod"/>
            </a:pPr>
            <a:r>
              <a:rPr lang="en-US" smtClean="0">
                <a:latin typeface="Rockwell" pitchFamily="18" charset="0"/>
              </a:rPr>
              <a:t>Modulator</a:t>
            </a:r>
          </a:p>
          <a:p>
            <a:pPr marL="995363" lvl="1" indent="-533400" eaLnBrk="1" hangingPunct="1">
              <a:buFontTx/>
              <a:buAutoNum type="alphaUcPeriod"/>
            </a:pPr>
            <a:r>
              <a:rPr lang="en-US" smtClean="0">
                <a:latin typeface="Rockwell" pitchFamily="18" charset="0"/>
              </a:rPr>
              <a:t>Noise blanker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0153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0153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Number Placeholder 5"/>
          <p:cNvSpPr>
            <a:spLocks noGrp="1"/>
          </p:cNvSpPr>
          <p:nvPr>
            <p:ph type="sldNum" sz="quarter" idx="12"/>
          </p:nvPr>
        </p:nvSpPr>
        <p:spPr>
          <a:noFill/>
          <a:ln>
            <a:miter lim="800000"/>
            <a:headEnd/>
            <a:tailEnd/>
          </a:ln>
        </p:spPr>
        <p:txBody>
          <a:bodyPr/>
          <a:lstStyle/>
          <a:p>
            <a:fld id="{331796D6-EC5F-46F3-AC8C-50F13816D35F}" type="slidenum">
              <a:rPr lang="en-US"/>
              <a:pPr/>
              <a:t>431</a:t>
            </a:fld>
            <a:endParaRPr lang="en-US"/>
          </a:p>
        </p:txBody>
      </p:sp>
      <p:sp>
        <p:nvSpPr>
          <p:cNvPr id="443395"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T7A09		</a:t>
            </a:r>
            <a:r>
              <a:rPr lang="en-US" sz="2800" smtClean="0">
                <a:latin typeface="Rockwell" pitchFamily="18" charset="0"/>
              </a:rPr>
              <a:t>Which of the following devices is most 			useful for VHF weak-signal 					communication?</a:t>
            </a:r>
          </a:p>
        </p:txBody>
      </p:sp>
      <p:sp>
        <p:nvSpPr>
          <p:cNvPr id="16025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quarter-wave vertical antenna</a:t>
            </a:r>
          </a:p>
          <a:p>
            <a:pPr marL="995363" lvl="1" indent="-533400" eaLnBrk="1" hangingPunct="1">
              <a:buFontTx/>
              <a:buAutoNum type="alphaUcPeriod"/>
            </a:pPr>
            <a:r>
              <a:rPr lang="en-US" smtClean="0">
                <a:latin typeface="Rockwell" pitchFamily="18" charset="0"/>
              </a:rPr>
              <a:t>A multi-mode VHF transceiver</a:t>
            </a:r>
          </a:p>
          <a:p>
            <a:pPr marL="995363" lvl="1" indent="-533400" eaLnBrk="1" hangingPunct="1">
              <a:buFontTx/>
              <a:buAutoNum type="alphaUcPeriod"/>
            </a:pPr>
            <a:r>
              <a:rPr lang="en-US" smtClean="0">
                <a:latin typeface="Rockwell" pitchFamily="18" charset="0"/>
              </a:rPr>
              <a:t>An omni-directional antenna</a:t>
            </a:r>
          </a:p>
          <a:p>
            <a:pPr marL="995363" lvl="1" indent="-533400" eaLnBrk="1" hangingPunct="1">
              <a:buFontTx/>
              <a:buAutoNum type="alphaUcPeriod"/>
            </a:pPr>
            <a:r>
              <a:rPr lang="en-US" smtClean="0">
                <a:latin typeface="Rockwell" pitchFamily="18" charset="0"/>
              </a:rPr>
              <a:t>A mobile VHF FM transceiver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0256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0256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Number Placeholder 5"/>
          <p:cNvSpPr>
            <a:spLocks noGrp="1"/>
          </p:cNvSpPr>
          <p:nvPr>
            <p:ph type="sldNum" sz="quarter" idx="12"/>
          </p:nvPr>
        </p:nvSpPr>
        <p:spPr>
          <a:noFill/>
          <a:ln>
            <a:miter lim="800000"/>
            <a:headEnd/>
            <a:tailEnd/>
          </a:ln>
        </p:spPr>
        <p:txBody>
          <a:bodyPr/>
          <a:lstStyle/>
          <a:p>
            <a:fld id="{701B74B0-D4CB-45EB-B68C-E6F9CA61AF69}" type="slidenum">
              <a:rPr lang="en-US"/>
              <a:pPr/>
              <a:t>432</a:t>
            </a:fld>
            <a:endParaRPr lang="en-US"/>
          </a:p>
        </p:txBody>
      </p:sp>
      <p:sp>
        <p:nvSpPr>
          <p:cNvPr id="44441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T7A10		</a:t>
            </a:r>
            <a:r>
              <a:rPr lang="en-US" sz="2800" smtClean="0">
                <a:latin typeface="Rockwell" pitchFamily="18" charset="0"/>
              </a:rPr>
              <a:t>What device increases the low-power 			output from a handheld transceiver?</a:t>
            </a:r>
          </a:p>
        </p:txBody>
      </p:sp>
      <p:sp>
        <p:nvSpPr>
          <p:cNvPr id="160358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voltage divider</a:t>
            </a:r>
          </a:p>
          <a:p>
            <a:pPr marL="995363" lvl="1" indent="-533400" eaLnBrk="1" hangingPunct="1">
              <a:buFontTx/>
              <a:buAutoNum type="alphaUcPeriod"/>
            </a:pPr>
            <a:r>
              <a:rPr lang="en-US" smtClean="0">
                <a:latin typeface="Rockwell" pitchFamily="18" charset="0"/>
              </a:rPr>
              <a:t>An RF power amplifier</a:t>
            </a:r>
          </a:p>
          <a:p>
            <a:pPr marL="995363" lvl="1" indent="-533400" eaLnBrk="1" hangingPunct="1">
              <a:buFontTx/>
              <a:buAutoNum type="alphaUcPeriod"/>
            </a:pPr>
            <a:r>
              <a:rPr lang="en-US" smtClean="0">
                <a:latin typeface="Rockwell" pitchFamily="18" charset="0"/>
              </a:rPr>
              <a:t>An impedance network</a:t>
            </a:r>
          </a:p>
          <a:p>
            <a:pPr marL="995363" lvl="1" indent="-533400" eaLnBrk="1" hangingPunct="1">
              <a:buFontTx/>
              <a:buAutoNum type="alphaUcPeriod"/>
            </a:pPr>
            <a:r>
              <a:rPr lang="en-US" smtClean="0">
                <a:latin typeface="Rockwell" pitchFamily="18" charset="0"/>
              </a:rPr>
              <a:t>A voltage regulator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0358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0358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Number Placeholder 5"/>
          <p:cNvSpPr>
            <a:spLocks noGrp="1"/>
          </p:cNvSpPr>
          <p:nvPr>
            <p:ph type="sldNum" sz="quarter" idx="12"/>
          </p:nvPr>
        </p:nvSpPr>
        <p:spPr>
          <a:noFill/>
          <a:ln>
            <a:miter lim="800000"/>
            <a:headEnd/>
            <a:tailEnd/>
          </a:ln>
        </p:spPr>
        <p:txBody>
          <a:bodyPr/>
          <a:lstStyle/>
          <a:p>
            <a:fld id="{C9F94B72-6753-4BB0-8C6D-92306CA3CBAD}" type="slidenum">
              <a:rPr lang="en-US"/>
              <a:pPr/>
              <a:t>433</a:t>
            </a:fld>
            <a:endParaRPr lang="en-US"/>
          </a:p>
        </p:txBody>
      </p:sp>
      <p:sp>
        <p:nvSpPr>
          <p:cNvPr id="445443"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T7A11		</a:t>
            </a:r>
            <a:r>
              <a:rPr lang="en-US" sz="2800" smtClean="0">
                <a:latin typeface="Rockwell" pitchFamily="18" charset="0"/>
              </a:rPr>
              <a:t>Which of the following circuits 				demodulates FM signals?</a:t>
            </a:r>
            <a:endParaRPr lang="en-US" sz="3600" smtClean="0"/>
          </a:p>
        </p:txBody>
      </p:sp>
      <p:sp>
        <p:nvSpPr>
          <p:cNvPr id="160461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Limiter</a:t>
            </a:r>
          </a:p>
          <a:p>
            <a:pPr marL="995363" lvl="1" indent="-533400" eaLnBrk="1" hangingPunct="1">
              <a:buFontTx/>
              <a:buAutoNum type="alphaUcPeriod"/>
            </a:pPr>
            <a:r>
              <a:rPr lang="en-US" smtClean="0">
                <a:latin typeface="Rockwell" pitchFamily="18" charset="0"/>
              </a:rPr>
              <a:t>Discriminator</a:t>
            </a:r>
          </a:p>
          <a:p>
            <a:pPr marL="995363" lvl="1" indent="-533400" eaLnBrk="1" hangingPunct="1">
              <a:buFontTx/>
              <a:buAutoNum type="alphaUcPeriod"/>
            </a:pPr>
            <a:r>
              <a:rPr lang="en-US" smtClean="0">
                <a:latin typeface="Rockwell" pitchFamily="18" charset="0"/>
              </a:rPr>
              <a:t>Product detector</a:t>
            </a:r>
          </a:p>
          <a:p>
            <a:pPr marL="995363" lvl="1" indent="-533400" eaLnBrk="1" hangingPunct="1">
              <a:buFontTx/>
              <a:buAutoNum type="alphaUcPeriod"/>
            </a:pPr>
            <a:r>
              <a:rPr lang="en-US" smtClean="0">
                <a:latin typeface="Rockwell" pitchFamily="18" charset="0"/>
              </a:rPr>
              <a:t>Phase inverter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0461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0461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Number Placeholder 5"/>
          <p:cNvSpPr>
            <a:spLocks noGrp="1"/>
          </p:cNvSpPr>
          <p:nvPr>
            <p:ph type="sldNum" sz="quarter" idx="12"/>
          </p:nvPr>
        </p:nvSpPr>
        <p:spPr>
          <a:noFill/>
          <a:ln>
            <a:miter lim="800000"/>
            <a:headEnd/>
            <a:tailEnd/>
          </a:ln>
        </p:spPr>
        <p:txBody>
          <a:bodyPr/>
          <a:lstStyle/>
          <a:p>
            <a:fld id="{1C801456-6006-4A9E-85C2-DF7E27DE5B42}" type="slidenum">
              <a:rPr lang="en-US"/>
              <a:pPr/>
              <a:t>434</a:t>
            </a:fld>
            <a:endParaRPr lang="en-US"/>
          </a:p>
        </p:txBody>
      </p:sp>
      <p:sp>
        <p:nvSpPr>
          <p:cNvPr id="446467" name="Rectangle 2"/>
          <p:cNvSpPr>
            <a:spLocks noGrp="1" noChangeArrowheads="1"/>
          </p:cNvSpPr>
          <p:nvPr>
            <p:ph type="title"/>
          </p:nvPr>
        </p:nvSpPr>
        <p:spPr>
          <a:xfrm>
            <a:off x="0" y="1047750"/>
            <a:ext cx="8796338" cy="385763"/>
          </a:xfrm>
        </p:spPr>
        <p:txBody>
          <a:bodyPr/>
          <a:lstStyle/>
          <a:p>
            <a:pPr eaLnBrk="1" hangingPunct="1">
              <a:tabLst>
                <a:tab pos="1376363" algn="l"/>
              </a:tabLst>
            </a:pPr>
            <a:r>
              <a:rPr lang="en-US" sz="3600" smtClean="0"/>
              <a:t>T7A12		</a:t>
            </a:r>
            <a:r>
              <a:rPr lang="en-US" sz="2800" smtClean="0">
                <a:latin typeface="Rockwell" pitchFamily="18" charset="0"/>
              </a:rPr>
              <a:t>Which term describes the ability of a 			receiver to discriminate between 			multiple signals?</a:t>
            </a:r>
          </a:p>
        </p:txBody>
      </p:sp>
      <p:sp>
        <p:nvSpPr>
          <p:cNvPr id="160563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Tuning rate</a:t>
            </a:r>
          </a:p>
          <a:p>
            <a:pPr marL="995363" lvl="1" indent="-533400" eaLnBrk="1" hangingPunct="1">
              <a:buFontTx/>
              <a:buAutoNum type="alphaUcPeriod"/>
            </a:pPr>
            <a:r>
              <a:rPr lang="en-US" smtClean="0">
                <a:latin typeface="Rockwell" pitchFamily="18" charset="0"/>
              </a:rPr>
              <a:t>Sensitivity</a:t>
            </a:r>
          </a:p>
          <a:p>
            <a:pPr marL="995363" lvl="1" indent="-533400" eaLnBrk="1" hangingPunct="1">
              <a:buFontTx/>
              <a:buAutoNum type="alphaUcPeriod"/>
            </a:pPr>
            <a:r>
              <a:rPr lang="en-US" smtClean="0">
                <a:latin typeface="Rockwell" pitchFamily="18" charset="0"/>
              </a:rPr>
              <a:t>Selectivity</a:t>
            </a:r>
          </a:p>
          <a:p>
            <a:pPr marL="995363" lvl="1" indent="-533400" eaLnBrk="1" hangingPunct="1">
              <a:buFontTx/>
              <a:buAutoNum type="alphaUcPeriod"/>
            </a:pPr>
            <a:r>
              <a:rPr lang="en-US" smtClean="0">
                <a:latin typeface="Rockwell" pitchFamily="18" charset="0"/>
              </a:rPr>
              <a:t>Noise floor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0563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0563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Number Placeholder 5"/>
          <p:cNvSpPr>
            <a:spLocks noGrp="1"/>
          </p:cNvSpPr>
          <p:nvPr>
            <p:ph type="sldNum" sz="quarter" idx="12"/>
          </p:nvPr>
        </p:nvSpPr>
        <p:spPr>
          <a:noFill/>
          <a:ln>
            <a:miter lim="800000"/>
            <a:headEnd/>
            <a:tailEnd/>
          </a:ln>
        </p:spPr>
        <p:txBody>
          <a:bodyPr/>
          <a:lstStyle/>
          <a:p>
            <a:fld id="{58CDD0C3-9AD6-4B63-BF8C-220504716A07}" type="slidenum">
              <a:rPr lang="en-US"/>
              <a:pPr/>
              <a:t>435</a:t>
            </a:fld>
            <a:endParaRPr lang="en-US"/>
          </a:p>
        </p:txBody>
      </p:sp>
      <p:sp>
        <p:nvSpPr>
          <p:cNvPr id="447491" name="Rectangle 2"/>
          <p:cNvSpPr>
            <a:spLocks noGrp="1" noChangeArrowheads="1"/>
          </p:cNvSpPr>
          <p:nvPr>
            <p:ph type="title"/>
          </p:nvPr>
        </p:nvSpPr>
        <p:spPr>
          <a:xfrm>
            <a:off x="0" y="587375"/>
            <a:ext cx="9144000" cy="385763"/>
          </a:xfrm>
        </p:spPr>
        <p:txBody>
          <a:bodyPr/>
          <a:lstStyle/>
          <a:p>
            <a:pPr eaLnBrk="1" hangingPunct="1">
              <a:tabLst>
                <a:tab pos="1376363" algn="l"/>
              </a:tabLst>
            </a:pPr>
            <a:r>
              <a:rPr lang="en-US" sz="3600" smtClean="0"/>
              <a:t>T7A13		</a:t>
            </a:r>
            <a:r>
              <a:rPr lang="en-US" sz="2800" smtClean="0">
                <a:latin typeface="Rockwell" pitchFamily="18" charset="0"/>
              </a:rPr>
              <a:t>Where is an RF preamplifier installed?</a:t>
            </a:r>
            <a:r>
              <a:rPr lang="en-US" sz="3600" smtClean="0"/>
              <a:t>	</a:t>
            </a:r>
          </a:p>
        </p:txBody>
      </p:sp>
      <p:sp>
        <p:nvSpPr>
          <p:cNvPr id="160665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Between the antenna and receiver</a:t>
            </a:r>
          </a:p>
          <a:p>
            <a:pPr marL="995363" lvl="1" indent="-533400" eaLnBrk="1" hangingPunct="1">
              <a:buFontTx/>
              <a:buAutoNum type="alphaUcPeriod"/>
            </a:pPr>
            <a:r>
              <a:rPr lang="en-US" smtClean="0">
                <a:latin typeface="Rockwell" pitchFamily="18" charset="0"/>
              </a:rPr>
              <a:t>At the output of the transmitter’s power amplifier</a:t>
            </a:r>
          </a:p>
          <a:p>
            <a:pPr marL="995363" lvl="1" indent="-533400" eaLnBrk="1" hangingPunct="1">
              <a:buFontTx/>
              <a:buAutoNum type="alphaUcPeriod"/>
            </a:pPr>
            <a:r>
              <a:rPr lang="en-US" smtClean="0">
                <a:latin typeface="Rockwell" pitchFamily="18" charset="0"/>
              </a:rPr>
              <a:t>Between a transmitter and antenna tuner</a:t>
            </a:r>
          </a:p>
          <a:p>
            <a:pPr marL="995363" lvl="1" indent="-533400" eaLnBrk="1" hangingPunct="1">
              <a:buFontTx/>
              <a:buAutoNum type="alphaUcPeriod"/>
            </a:pPr>
            <a:r>
              <a:rPr lang="en-US" smtClean="0">
                <a:latin typeface="Rockwell" pitchFamily="18" charset="0"/>
              </a:rPr>
              <a:t>At the receiver’s audio output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0665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0665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Number Placeholder 5"/>
          <p:cNvSpPr>
            <a:spLocks noGrp="1"/>
          </p:cNvSpPr>
          <p:nvPr>
            <p:ph type="sldNum" sz="quarter" idx="12"/>
          </p:nvPr>
        </p:nvSpPr>
        <p:spPr>
          <a:noFill/>
          <a:ln>
            <a:miter lim="800000"/>
            <a:headEnd/>
            <a:tailEnd/>
          </a:ln>
        </p:spPr>
        <p:txBody>
          <a:bodyPr/>
          <a:lstStyle/>
          <a:p>
            <a:fld id="{9B180C95-EF3A-43A0-A0D8-B54431D09E3F}" type="slidenum">
              <a:rPr lang="en-US"/>
              <a:pPr/>
              <a:t>436</a:t>
            </a:fld>
            <a:endParaRPr lang="en-US"/>
          </a:p>
        </p:txBody>
      </p:sp>
      <p:sp>
        <p:nvSpPr>
          <p:cNvPr id="448515" name="Rectangle 2"/>
          <p:cNvSpPr>
            <a:spLocks noGrp="1" noChangeArrowheads="1"/>
          </p:cNvSpPr>
          <p:nvPr>
            <p:ph type="title"/>
          </p:nvPr>
        </p:nvSpPr>
        <p:spPr>
          <a:xfrm>
            <a:off x="0" y="1085850"/>
            <a:ext cx="8412163" cy="385763"/>
          </a:xfrm>
        </p:spPr>
        <p:txBody>
          <a:bodyPr/>
          <a:lstStyle/>
          <a:p>
            <a:pPr eaLnBrk="1" hangingPunct="1">
              <a:tabLst>
                <a:tab pos="1376363" algn="l"/>
              </a:tabLst>
            </a:pPr>
            <a:r>
              <a:rPr lang="en-US" sz="3600" smtClean="0"/>
              <a:t>T7B01		</a:t>
            </a:r>
            <a:r>
              <a:rPr lang="en-US" sz="2800" smtClean="0">
                <a:latin typeface="Rockwell" pitchFamily="18" charset="0"/>
              </a:rPr>
              <a:t>What can you do if you are told your 			FM handheld or mobile transceiver is 			over deviating?</a:t>
            </a:r>
          </a:p>
        </p:txBody>
      </p:sp>
      <p:sp>
        <p:nvSpPr>
          <p:cNvPr id="1607683" name="Rectangle 3"/>
          <p:cNvSpPr>
            <a:spLocks noGrp="1" noChangeArrowheads="1"/>
          </p:cNvSpPr>
          <p:nvPr>
            <p:ph type="body" idx="1"/>
          </p:nvPr>
        </p:nvSpPr>
        <p:spPr>
          <a:xfrm>
            <a:off x="309563" y="1816100"/>
            <a:ext cx="8218487" cy="3656013"/>
          </a:xfrm>
        </p:spPr>
        <p:txBody>
          <a:bodyPr/>
          <a:lstStyle/>
          <a:p>
            <a:pPr marL="995363" lvl="1" indent="-533400" eaLnBrk="1" hangingPunct="1">
              <a:buFontTx/>
              <a:buAutoNum type="alphaUcPeriod"/>
            </a:pPr>
            <a:r>
              <a:rPr lang="en-US" smtClean="0">
                <a:latin typeface="Rockwell" pitchFamily="18" charset="0"/>
              </a:rPr>
              <a:t>Talk louder into the microphone</a:t>
            </a:r>
          </a:p>
          <a:p>
            <a:pPr marL="995363" lvl="1" indent="-533400" eaLnBrk="1" hangingPunct="1">
              <a:buFontTx/>
              <a:buAutoNum type="alphaUcPeriod"/>
            </a:pPr>
            <a:r>
              <a:rPr lang="en-US" smtClean="0">
                <a:latin typeface="Rockwell" pitchFamily="18" charset="0"/>
              </a:rPr>
              <a:t>Let the transceiver cool off</a:t>
            </a:r>
          </a:p>
          <a:p>
            <a:pPr marL="995363" lvl="1" indent="-533400" eaLnBrk="1" hangingPunct="1">
              <a:buFontTx/>
              <a:buAutoNum type="alphaUcPeriod"/>
            </a:pPr>
            <a:r>
              <a:rPr lang="en-US" smtClean="0">
                <a:latin typeface="Rockwell" pitchFamily="18" charset="0"/>
              </a:rPr>
              <a:t>Change to a higher power level</a:t>
            </a:r>
          </a:p>
          <a:p>
            <a:pPr marL="995363" lvl="1" indent="-533400" eaLnBrk="1" hangingPunct="1">
              <a:buFontTx/>
              <a:buAutoNum type="alphaUcPeriod"/>
            </a:pPr>
            <a:r>
              <a:rPr lang="en-US" smtClean="0">
                <a:latin typeface="Rockwell" pitchFamily="18" charset="0"/>
              </a:rPr>
              <a:t>Talk farther away from the microphone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0768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0768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Number Placeholder 5"/>
          <p:cNvSpPr>
            <a:spLocks noGrp="1"/>
          </p:cNvSpPr>
          <p:nvPr>
            <p:ph type="sldNum" sz="quarter" idx="12"/>
          </p:nvPr>
        </p:nvSpPr>
        <p:spPr>
          <a:noFill/>
          <a:ln>
            <a:miter lim="800000"/>
            <a:headEnd/>
            <a:tailEnd/>
          </a:ln>
        </p:spPr>
        <p:txBody>
          <a:bodyPr/>
          <a:lstStyle/>
          <a:p>
            <a:fld id="{D9D58369-9F2E-4CA0-9A5F-4E949A7E8580}" type="slidenum">
              <a:rPr lang="en-US"/>
              <a:pPr/>
              <a:t>437</a:t>
            </a:fld>
            <a:endParaRPr lang="en-US"/>
          </a:p>
        </p:txBody>
      </p:sp>
      <p:sp>
        <p:nvSpPr>
          <p:cNvPr id="449539" name="Rectangle 2"/>
          <p:cNvSpPr>
            <a:spLocks noGrp="1" noChangeArrowheads="1"/>
          </p:cNvSpPr>
          <p:nvPr>
            <p:ph type="title"/>
          </p:nvPr>
        </p:nvSpPr>
        <p:spPr>
          <a:xfrm>
            <a:off x="0" y="971550"/>
            <a:ext cx="9144000" cy="385763"/>
          </a:xfrm>
        </p:spPr>
        <p:txBody>
          <a:bodyPr/>
          <a:lstStyle/>
          <a:p>
            <a:pPr eaLnBrk="1" hangingPunct="1">
              <a:tabLst>
                <a:tab pos="1376363" algn="l"/>
              </a:tabLst>
            </a:pPr>
            <a:r>
              <a:rPr lang="en-US" sz="3600" smtClean="0"/>
              <a:t>T7B02		</a:t>
            </a:r>
            <a:r>
              <a:rPr lang="en-US" sz="2800" smtClean="0">
                <a:latin typeface="Rockwell" pitchFamily="18" charset="0"/>
              </a:rPr>
              <a:t>What is meant by fundamental overload in 		reference to a receiver?</a:t>
            </a:r>
          </a:p>
        </p:txBody>
      </p:sp>
      <p:sp>
        <p:nvSpPr>
          <p:cNvPr id="160870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Too much voltage from the power supply</a:t>
            </a:r>
          </a:p>
          <a:p>
            <a:pPr marL="995363" lvl="1" indent="-533400" eaLnBrk="1" hangingPunct="1">
              <a:buFontTx/>
              <a:buAutoNum type="alphaUcPeriod"/>
            </a:pPr>
            <a:r>
              <a:rPr lang="en-US" smtClean="0">
                <a:latin typeface="Rockwell" pitchFamily="18" charset="0"/>
              </a:rPr>
              <a:t>Too much current from the power supply</a:t>
            </a:r>
          </a:p>
          <a:p>
            <a:pPr marL="995363" lvl="1" indent="-533400" eaLnBrk="1" hangingPunct="1">
              <a:buFontTx/>
              <a:buAutoNum type="alphaUcPeriod"/>
            </a:pPr>
            <a:r>
              <a:rPr lang="en-US" smtClean="0">
                <a:latin typeface="Rockwell" pitchFamily="18" charset="0"/>
              </a:rPr>
              <a:t>Interference caused by very strong signals</a:t>
            </a:r>
          </a:p>
          <a:p>
            <a:pPr marL="995363" lvl="1" indent="-533400" eaLnBrk="1" hangingPunct="1">
              <a:buFontTx/>
              <a:buAutoNum type="alphaUcPeriod"/>
            </a:pPr>
            <a:r>
              <a:rPr lang="en-US" smtClean="0">
                <a:latin typeface="Rockwell" pitchFamily="18" charset="0"/>
              </a:rPr>
              <a:t>Interference caused by turning the volume up too high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0870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0870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Number Placeholder 5"/>
          <p:cNvSpPr>
            <a:spLocks noGrp="1"/>
          </p:cNvSpPr>
          <p:nvPr>
            <p:ph type="sldNum" sz="quarter" idx="12"/>
          </p:nvPr>
        </p:nvSpPr>
        <p:spPr>
          <a:noFill/>
          <a:ln>
            <a:miter lim="800000"/>
            <a:headEnd/>
            <a:tailEnd/>
          </a:ln>
        </p:spPr>
        <p:txBody>
          <a:bodyPr/>
          <a:lstStyle/>
          <a:p>
            <a:fld id="{78B57304-1B04-4534-ADF5-1ABF55CBAADE}" type="slidenum">
              <a:rPr lang="en-US"/>
              <a:pPr/>
              <a:t>438</a:t>
            </a:fld>
            <a:endParaRPr lang="en-US"/>
          </a:p>
        </p:txBody>
      </p:sp>
      <p:sp>
        <p:nvSpPr>
          <p:cNvPr id="450563"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T7B03		</a:t>
            </a:r>
            <a:r>
              <a:rPr lang="en-US" sz="2800" smtClean="0">
                <a:latin typeface="Rockwell" pitchFamily="18" charset="0"/>
              </a:rPr>
              <a:t>Which of the following may be a cause of 		radio frequency interference?</a:t>
            </a:r>
          </a:p>
        </p:txBody>
      </p:sp>
      <p:sp>
        <p:nvSpPr>
          <p:cNvPr id="160973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Fundamental overload</a:t>
            </a:r>
          </a:p>
          <a:p>
            <a:pPr marL="995363" lvl="1" indent="-533400" eaLnBrk="1" hangingPunct="1">
              <a:buFontTx/>
              <a:buAutoNum type="alphaUcPeriod"/>
            </a:pPr>
            <a:r>
              <a:rPr lang="en-US" smtClean="0">
                <a:latin typeface="Rockwell" pitchFamily="18" charset="0"/>
              </a:rPr>
              <a:t>Harmonics</a:t>
            </a:r>
          </a:p>
          <a:p>
            <a:pPr marL="995363" lvl="1" indent="-533400" eaLnBrk="1" hangingPunct="1">
              <a:buFontTx/>
              <a:buAutoNum type="alphaUcPeriod"/>
            </a:pPr>
            <a:r>
              <a:rPr lang="en-US" smtClean="0">
                <a:latin typeface="Rockwell" pitchFamily="18" charset="0"/>
              </a:rPr>
              <a:t>Spurious emissions</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0973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0973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Number Placeholder 5"/>
          <p:cNvSpPr>
            <a:spLocks noGrp="1"/>
          </p:cNvSpPr>
          <p:nvPr>
            <p:ph type="sldNum" sz="quarter" idx="12"/>
          </p:nvPr>
        </p:nvSpPr>
        <p:spPr>
          <a:noFill/>
          <a:ln>
            <a:miter lim="800000"/>
            <a:headEnd/>
            <a:tailEnd/>
          </a:ln>
        </p:spPr>
        <p:txBody>
          <a:bodyPr/>
          <a:lstStyle/>
          <a:p>
            <a:fld id="{BD088F34-4B3C-4D43-A387-9BB144E285DF}" type="slidenum">
              <a:rPr lang="en-US"/>
              <a:pPr/>
              <a:t>439</a:t>
            </a:fld>
            <a:endParaRPr lang="en-US"/>
          </a:p>
        </p:txBody>
      </p:sp>
      <p:sp>
        <p:nvSpPr>
          <p:cNvPr id="451587" name="Rectangle 2"/>
          <p:cNvSpPr>
            <a:spLocks noGrp="1" noChangeArrowheads="1"/>
          </p:cNvSpPr>
          <p:nvPr>
            <p:ph type="title"/>
          </p:nvPr>
        </p:nvSpPr>
        <p:spPr>
          <a:xfrm>
            <a:off x="0" y="1047750"/>
            <a:ext cx="8682038" cy="385763"/>
          </a:xfrm>
        </p:spPr>
        <p:txBody>
          <a:bodyPr/>
          <a:lstStyle/>
          <a:p>
            <a:pPr eaLnBrk="1" hangingPunct="1">
              <a:tabLst>
                <a:tab pos="1376363" algn="l"/>
              </a:tabLst>
            </a:pPr>
            <a:r>
              <a:rPr lang="en-US" sz="3600" smtClean="0"/>
              <a:t>T7B04		</a:t>
            </a:r>
            <a:r>
              <a:rPr lang="en-US" sz="2800" smtClean="0">
                <a:latin typeface="Rockwell" pitchFamily="18" charset="0"/>
              </a:rPr>
              <a:t>What is the most likely cause of 				interference to a non-cordless telephone 		from a nearby transmitter?</a:t>
            </a:r>
          </a:p>
        </p:txBody>
      </p:sp>
      <p:sp>
        <p:nvSpPr>
          <p:cNvPr id="161075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Harmonics from the transmitter</a:t>
            </a:r>
          </a:p>
          <a:p>
            <a:pPr marL="995363" lvl="1" indent="-533400" eaLnBrk="1" hangingPunct="1">
              <a:buFontTx/>
              <a:buAutoNum type="alphaUcPeriod"/>
            </a:pPr>
            <a:r>
              <a:rPr lang="en-US" smtClean="0">
                <a:latin typeface="Rockwell" pitchFamily="18" charset="0"/>
              </a:rPr>
              <a:t>The telephone is inadvertently acting as a radio receiver</a:t>
            </a:r>
          </a:p>
          <a:p>
            <a:pPr marL="995363" lvl="1" indent="-533400" eaLnBrk="1" hangingPunct="1">
              <a:buFontTx/>
              <a:buAutoNum type="alphaUcPeriod"/>
            </a:pPr>
            <a:r>
              <a:rPr lang="en-US" smtClean="0">
                <a:latin typeface="Rockwell" pitchFamily="18" charset="0"/>
              </a:rPr>
              <a:t>Poor station grounding</a:t>
            </a:r>
          </a:p>
          <a:p>
            <a:pPr marL="995363" lvl="1" indent="-533400" eaLnBrk="1" hangingPunct="1">
              <a:buFontTx/>
              <a:buAutoNum type="alphaUcPeriod"/>
            </a:pPr>
            <a:r>
              <a:rPr lang="en-US" smtClean="0">
                <a:latin typeface="Rockwell" pitchFamily="18" charset="0"/>
              </a:rPr>
              <a:t>Improper transmitter adjustment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1075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1075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a:ln>
            <a:miter lim="800000"/>
            <a:headEnd/>
            <a:tailEnd/>
          </a:ln>
        </p:spPr>
        <p:txBody>
          <a:bodyPr/>
          <a:lstStyle/>
          <a:p>
            <a:fld id="{56A20D64-A963-4976-A674-ACD5BC121839}" type="slidenum">
              <a:rPr lang="en-US"/>
              <a:pPr/>
              <a:t>44</a:t>
            </a:fld>
            <a:endParaRPr lang="en-US"/>
          </a:p>
        </p:txBody>
      </p:sp>
      <p:sp>
        <p:nvSpPr>
          <p:cNvPr id="47107" name="Rectangle 2"/>
          <p:cNvSpPr>
            <a:spLocks noGrp="1" noChangeArrowheads="1"/>
          </p:cNvSpPr>
          <p:nvPr>
            <p:ph type="title"/>
          </p:nvPr>
        </p:nvSpPr>
        <p:spPr>
          <a:xfrm>
            <a:off x="0" y="549275"/>
            <a:ext cx="9144000" cy="868363"/>
          </a:xfrm>
        </p:spPr>
        <p:txBody>
          <a:bodyPr/>
          <a:lstStyle/>
          <a:p>
            <a:pPr eaLnBrk="1" hangingPunct="1"/>
            <a:r>
              <a:rPr lang="en-US" sz="3600" smtClean="0"/>
              <a:t>T1A11</a:t>
            </a:r>
            <a:r>
              <a:rPr lang="en-US" sz="2800" smtClean="0">
                <a:latin typeface="Rockwell" pitchFamily="18" charset="0"/>
              </a:rPr>
              <a:t>   Which of the following stations transmits 	        signals over the air from a remote 			        receive site to a repeater for retransmission?</a:t>
            </a:r>
          </a:p>
        </p:txBody>
      </p:sp>
      <p:sp>
        <p:nvSpPr>
          <p:cNvPr id="624643" name="Rectangle 3"/>
          <p:cNvSpPr>
            <a:spLocks noGrp="1" noChangeArrowheads="1"/>
          </p:cNvSpPr>
          <p:nvPr>
            <p:ph type="body" idx="1"/>
          </p:nvPr>
        </p:nvSpPr>
        <p:spPr>
          <a:xfrm>
            <a:off x="808038" y="2084388"/>
            <a:ext cx="6916737" cy="3551237"/>
          </a:xfrm>
        </p:spPr>
        <p:txBody>
          <a:bodyPr/>
          <a:lstStyle/>
          <a:p>
            <a:pPr marL="609600" indent="-609600" eaLnBrk="1" hangingPunct="1">
              <a:buFontTx/>
              <a:buAutoNum type="alphaUcPeriod"/>
            </a:pPr>
            <a:r>
              <a:rPr lang="en-US" sz="2800" smtClean="0">
                <a:latin typeface="Rockwell" pitchFamily="18" charset="0"/>
              </a:rPr>
              <a:t>Beacon station</a:t>
            </a:r>
          </a:p>
          <a:p>
            <a:pPr marL="609600" indent="-609600" eaLnBrk="1" hangingPunct="1">
              <a:buFontTx/>
              <a:buAutoNum type="alphaUcPeriod"/>
            </a:pPr>
            <a:r>
              <a:rPr lang="en-US" sz="2800" smtClean="0">
                <a:latin typeface="Rockwell" pitchFamily="18" charset="0"/>
              </a:rPr>
              <a:t>Relay station</a:t>
            </a:r>
          </a:p>
          <a:p>
            <a:pPr marL="609600" indent="-609600" eaLnBrk="1" hangingPunct="1">
              <a:buFontTx/>
              <a:buAutoNum type="alphaUcPeriod"/>
            </a:pPr>
            <a:r>
              <a:rPr lang="en-US" sz="2800" smtClean="0">
                <a:latin typeface="Rockwell" pitchFamily="18" charset="0"/>
              </a:rPr>
              <a:t>Auxiliary station</a:t>
            </a:r>
          </a:p>
          <a:p>
            <a:pPr marL="609600" indent="-609600" eaLnBrk="1" hangingPunct="1">
              <a:buFontTx/>
              <a:buAutoNum type="alphaUcPeriod"/>
            </a:pPr>
            <a:r>
              <a:rPr lang="en-US" sz="2800" smtClean="0">
                <a:latin typeface="Rockwell" pitchFamily="18" charset="0"/>
              </a:rPr>
              <a:t>Message forwarding station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2464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2464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Number Placeholder 5"/>
          <p:cNvSpPr>
            <a:spLocks noGrp="1"/>
          </p:cNvSpPr>
          <p:nvPr>
            <p:ph type="sldNum" sz="quarter" idx="12"/>
          </p:nvPr>
        </p:nvSpPr>
        <p:spPr>
          <a:noFill/>
          <a:ln>
            <a:miter lim="800000"/>
            <a:headEnd/>
            <a:tailEnd/>
          </a:ln>
        </p:spPr>
        <p:txBody>
          <a:bodyPr/>
          <a:lstStyle/>
          <a:p>
            <a:fld id="{6B02554A-6504-459B-89CD-182A36FD8688}" type="slidenum">
              <a:rPr lang="en-US"/>
              <a:pPr/>
              <a:t>440</a:t>
            </a:fld>
            <a:endParaRPr lang="en-US"/>
          </a:p>
        </p:txBody>
      </p:sp>
      <p:sp>
        <p:nvSpPr>
          <p:cNvPr id="452611"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T7B05		</a:t>
            </a:r>
            <a:r>
              <a:rPr lang="en-US" sz="2800" smtClean="0">
                <a:latin typeface="Rockwell" pitchFamily="18" charset="0"/>
              </a:rPr>
              <a:t>What is a logical first step when attempting 		to cure a radio frequency interference 			problem in a nearby telephone?</a:t>
            </a:r>
          </a:p>
        </p:txBody>
      </p:sp>
      <p:sp>
        <p:nvSpPr>
          <p:cNvPr id="1611779" name="Rectangle 3"/>
          <p:cNvSpPr>
            <a:spLocks noGrp="1" noChangeArrowheads="1"/>
          </p:cNvSpPr>
          <p:nvPr>
            <p:ph type="body" idx="1"/>
          </p:nvPr>
        </p:nvSpPr>
        <p:spPr>
          <a:xfrm>
            <a:off x="309563" y="1816100"/>
            <a:ext cx="8834437" cy="3656013"/>
          </a:xfrm>
        </p:spPr>
        <p:txBody>
          <a:bodyPr/>
          <a:lstStyle/>
          <a:p>
            <a:pPr marL="995363" lvl="1" indent="-533400" eaLnBrk="1" hangingPunct="1">
              <a:buFontTx/>
              <a:buAutoNum type="alphaUcPeriod"/>
            </a:pPr>
            <a:r>
              <a:rPr lang="en-US" smtClean="0">
                <a:latin typeface="Rockwell" pitchFamily="18" charset="0"/>
              </a:rPr>
              <a:t>Install a low-pass filter at the transmitter</a:t>
            </a:r>
          </a:p>
          <a:p>
            <a:pPr marL="995363" lvl="1" indent="-533400" eaLnBrk="1" hangingPunct="1">
              <a:buFontTx/>
              <a:buAutoNum type="alphaUcPeriod"/>
            </a:pPr>
            <a:r>
              <a:rPr lang="en-US" smtClean="0">
                <a:latin typeface="Rockwell" pitchFamily="18" charset="0"/>
              </a:rPr>
              <a:t>Install a high-pass filter at the transmitter</a:t>
            </a:r>
          </a:p>
          <a:p>
            <a:pPr marL="995363" lvl="1" indent="-533400" eaLnBrk="1" hangingPunct="1">
              <a:buFontTx/>
              <a:buAutoNum type="alphaUcPeriod"/>
            </a:pPr>
            <a:r>
              <a:rPr lang="en-US" smtClean="0">
                <a:latin typeface="Rockwell" pitchFamily="18" charset="0"/>
              </a:rPr>
              <a:t>Install an RF filter at the telephone</a:t>
            </a:r>
          </a:p>
          <a:p>
            <a:pPr marL="995363" lvl="1" indent="-533400" eaLnBrk="1" hangingPunct="1">
              <a:buFontTx/>
              <a:buAutoNum type="alphaUcPeriod"/>
            </a:pPr>
            <a:r>
              <a:rPr lang="en-US" smtClean="0">
                <a:latin typeface="Rockwell" pitchFamily="18" charset="0"/>
              </a:rPr>
              <a:t>Improve station grounding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1177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1177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Number Placeholder 5"/>
          <p:cNvSpPr>
            <a:spLocks noGrp="1"/>
          </p:cNvSpPr>
          <p:nvPr>
            <p:ph type="sldNum" sz="quarter" idx="12"/>
          </p:nvPr>
        </p:nvSpPr>
        <p:spPr>
          <a:noFill/>
          <a:ln>
            <a:miter lim="800000"/>
            <a:headEnd/>
            <a:tailEnd/>
          </a:ln>
        </p:spPr>
        <p:txBody>
          <a:bodyPr/>
          <a:lstStyle/>
          <a:p>
            <a:fld id="{13D65F86-C84B-4D15-B20B-6215DC67B92C}" type="slidenum">
              <a:rPr lang="en-US"/>
              <a:pPr/>
              <a:t>441</a:t>
            </a:fld>
            <a:endParaRPr lang="en-US"/>
          </a:p>
        </p:txBody>
      </p:sp>
      <p:sp>
        <p:nvSpPr>
          <p:cNvPr id="453635" name="Rectangle 2"/>
          <p:cNvSpPr>
            <a:spLocks noGrp="1" noChangeArrowheads="1"/>
          </p:cNvSpPr>
          <p:nvPr>
            <p:ph type="title"/>
          </p:nvPr>
        </p:nvSpPr>
        <p:spPr>
          <a:xfrm>
            <a:off x="0" y="1047750"/>
            <a:ext cx="9372600" cy="385763"/>
          </a:xfrm>
        </p:spPr>
        <p:txBody>
          <a:bodyPr/>
          <a:lstStyle/>
          <a:p>
            <a:pPr eaLnBrk="1" hangingPunct="1">
              <a:tabLst>
                <a:tab pos="1376363" algn="l"/>
              </a:tabLst>
            </a:pPr>
            <a:r>
              <a:rPr lang="en-US" sz="3600" smtClean="0"/>
              <a:t>T7B06		</a:t>
            </a:r>
            <a:r>
              <a:rPr lang="en-US" sz="2800" smtClean="0">
                <a:latin typeface="Rockwell" pitchFamily="18" charset="0"/>
              </a:rPr>
              <a:t>What should you do first if someone tells 			you that your station’s transmissions are 			interfering with their radio or TV reception?</a:t>
            </a:r>
          </a:p>
        </p:txBody>
      </p:sp>
      <p:sp>
        <p:nvSpPr>
          <p:cNvPr id="1612803" name="Rectangle 3"/>
          <p:cNvSpPr>
            <a:spLocks noGrp="1" noChangeArrowheads="1"/>
          </p:cNvSpPr>
          <p:nvPr>
            <p:ph type="body" idx="1"/>
          </p:nvPr>
        </p:nvSpPr>
        <p:spPr>
          <a:xfrm>
            <a:off x="269875" y="1981200"/>
            <a:ext cx="8874125" cy="3656013"/>
          </a:xfrm>
        </p:spPr>
        <p:txBody>
          <a:bodyPr/>
          <a:lstStyle/>
          <a:p>
            <a:pPr marL="995363" lvl="1" indent="-533400" eaLnBrk="1" hangingPunct="1">
              <a:buFontTx/>
              <a:buAutoNum type="alphaUcPeriod"/>
            </a:pPr>
            <a:r>
              <a:rPr lang="en-US" sz="2400" smtClean="0">
                <a:latin typeface="Rockwell" pitchFamily="18" charset="0"/>
              </a:rPr>
              <a:t>Make sure that your station is functioning properly and that it does not cause interference to your own television</a:t>
            </a:r>
          </a:p>
          <a:p>
            <a:pPr marL="995363" lvl="1" indent="-533400" eaLnBrk="1" hangingPunct="1">
              <a:buFontTx/>
              <a:buAutoNum type="alphaUcPeriod"/>
            </a:pPr>
            <a:r>
              <a:rPr lang="en-US" sz="2400" smtClean="0">
                <a:latin typeface="Rockwell" pitchFamily="18" charset="0"/>
              </a:rPr>
              <a:t>Immediately turn off your transmitter and contact the nearest FCC office for assistance</a:t>
            </a:r>
          </a:p>
          <a:p>
            <a:pPr marL="995363" lvl="1" indent="-533400" eaLnBrk="1" hangingPunct="1">
              <a:buFontTx/>
              <a:buAutoNum type="alphaUcPeriod"/>
            </a:pPr>
            <a:r>
              <a:rPr lang="en-US" sz="2400" smtClean="0">
                <a:latin typeface="Rockwell" pitchFamily="18" charset="0"/>
              </a:rPr>
              <a:t>Tell them that your license gives you the right to transmit and nothing can be done to reduce the interference</a:t>
            </a:r>
          </a:p>
          <a:p>
            <a:pPr marL="995363" lvl="1" indent="-533400" eaLnBrk="1" hangingPunct="1">
              <a:buFontTx/>
              <a:buAutoNum type="alphaUcPeriod"/>
            </a:pPr>
            <a:r>
              <a:rPr lang="en-US" sz="2400" smtClean="0">
                <a:latin typeface="Rockwell" pitchFamily="18" charset="0"/>
              </a:rPr>
              <a:t>Continue operating normally because your equipment cannot possibly cause any interference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1280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1280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Number Placeholder 5"/>
          <p:cNvSpPr>
            <a:spLocks noGrp="1"/>
          </p:cNvSpPr>
          <p:nvPr>
            <p:ph type="sldNum" sz="quarter" idx="12"/>
          </p:nvPr>
        </p:nvSpPr>
        <p:spPr>
          <a:noFill/>
          <a:ln>
            <a:miter lim="800000"/>
            <a:headEnd/>
            <a:tailEnd/>
          </a:ln>
        </p:spPr>
        <p:txBody>
          <a:bodyPr/>
          <a:lstStyle/>
          <a:p>
            <a:fld id="{7922F6CA-07C1-4030-9CDD-374327560722}" type="slidenum">
              <a:rPr lang="en-US"/>
              <a:pPr/>
              <a:t>442</a:t>
            </a:fld>
            <a:endParaRPr lang="en-US"/>
          </a:p>
        </p:txBody>
      </p:sp>
      <p:sp>
        <p:nvSpPr>
          <p:cNvPr id="454659" name="Rectangle 2"/>
          <p:cNvSpPr>
            <a:spLocks noGrp="1" noChangeArrowheads="1"/>
          </p:cNvSpPr>
          <p:nvPr>
            <p:ph type="title"/>
          </p:nvPr>
        </p:nvSpPr>
        <p:spPr>
          <a:xfrm>
            <a:off x="347663" y="1047750"/>
            <a:ext cx="8220075" cy="385763"/>
          </a:xfrm>
        </p:spPr>
        <p:txBody>
          <a:bodyPr/>
          <a:lstStyle/>
          <a:p>
            <a:pPr eaLnBrk="1" hangingPunct="1">
              <a:tabLst>
                <a:tab pos="1376363" algn="l"/>
              </a:tabLst>
            </a:pPr>
            <a:r>
              <a:rPr lang="en-US" sz="3600" smtClean="0"/>
              <a:t>T7B07		</a:t>
            </a:r>
            <a:r>
              <a:rPr lang="en-US" sz="2800" smtClean="0">
                <a:latin typeface="Rockwell" pitchFamily="18" charset="0"/>
              </a:rPr>
              <a:t>Which of the following may be useful 		in correcting a radio frequency 			interference problem?</a:t>
            </a:r>
          </a:p>
        </p:txBody>
      </p:sp>
      <p:sp>
        <p:nvSpPr>
          <p:cNvPr id="161382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Snap-on ferrite chokes</a:t>
            </a:r>
          </a:p>
          <a:p>
            <a:pPr marL="995363" lvl="1" indent="-533400" eaLnBrk="1" hangingPunct="1">
              <a:buFontTx/>
              <a:buAutoNum type="alphaUcPeriod"/>
            </a:pPr>
            <a:r>
              <a:rPr lang="en-US" smtClean="0">
                <a:latin typeface="Rockwell" pitchFamily="18" charset="0"/>
              </a:rPr>
              <a:t>Low-pass and high-pass filters</a:t>
            </a:r>
          </a:p>
          <a:p>
            <a:pPr marL="995363" lvl="1" indent="-533400" eaLnBrk="1" hangingPunct="1">
              <a:buFontTx/>
              <a:buAutoNum type="alphaUcPeriod"/>
            </a:pPr>
            <a:r>
              <a:rPr lang="en-US" smtClean="0">
                <a:latin typeface="Rockwell" pitchFamily="18" charset="0"/>
              </a:rPr>
              <a:t>band-reject and band-pass filters</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1382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1382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Number Placeholder 5"/>
          <p:cNvSpPr>
            <a:spLocks noGrp="1"/>
          </p:cNvSpPr>
          <p:nvPr>
            <p:ph type="sldNum" sz="quarter" idx="12"/>
          </p:nvPr>
        </p:nvSpPr>
        <p:spPr>
          <a:noFill/>
          <a:ln>
            <a:miter lim="800000"/>
            <a:headEnd/>
            <a:tailEnd/>
          </a:ln>
        </p:spPr>
        <p:txBody>
          <a:bodyPr/>
          <a:lstStyle/>
          <a:p>
            <a:fld id="{274EAAF1-A9EB-4DAF-A75F-FEA4A730EA1E}" type="slidenum">
              <a:rPr lang="en-US"/>
              <a:pPr/>
              <a:t>443</a:t>
            </a:fld>
            <a:endParaRPr lang="en-US"/>
          </a:p>
        </p:txBody>
      </p:sp>
      <p:sp>
        <p:nvSpPr>
          <p:cNvPr id="455683"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T7B08		</a:t>
            </a:r>
            <a:r>
              <a:rPr lang="en-US" sz="2800" smtClean="0">
                <a:latin typeface="Rockwell" pitchFamily="18" charset="0"/>
              </a:rPr>
              <a:t>What should you do if a "Part 15" device in 		your neighbor’s home is causing harmful 		interference to your amateur station?</a:t>
            </a:r>
          </a:p>
        </p:txBody>
      </p:sp>
      <p:sp>
        <p:nvSpPr>
          <p:cNvPr id="161485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z="2400" smtClean="0">
                <a:latin typeface="Rockwell" pitchFamily="18" charset="0"/>
              </a:rPr>
              <a:t>Work with your neighbor to identify the offending device</a:t>
            </a:r>
          </a:p>
          <a:p>
            <a:pPr marL="995363" lvl="1" indent="-533400" eaLnBrk="1" hangingPunct="1">
              <a:buFontTx/>
              <a:buAutoNum type="alphaUcPeriod"/>
            </a:pPr>
            <a:r>
              <a:rPr lang="en-US" sz="2400" smtClean="0">
                <a:latin typeface="Rockwell" pitchFamily="18" charset="0"/>
              </a:rPr>
              <a:t>Politely inform your neighbor about the rules that require him to stop using the device if it causes interference</a:t>
            </a:r>
          </a:p>
          <a:p>
            <a:pPr marL="995363" lvl="1" indent="-533400" eaLnBrk="1" hangingPunct="1">
              <a:buFontTx/>
              <a:buAutoNum type="alphaUcPeriod"/>
            </a:pPr>
            <a:r>
              <a:rPr lang="en-US" sz="2400" smtClean="0">
                <a:latin typeface="Rockwell" pitchFamily="18" charset="0"/>
              </a:rPr>
              <a:t>Check your station and make sure it meets the standards of good amateur practice</a:t>
            </a:r>
          </a:p>
          <a:p>
            <a:pPr marL="995363" lvl="1" indent="-533400" eaLnBrk="1" hangingPunct="1">
              <a:buFontTx/>
              <a:buAutoNum type="alphaUcPeriod"/>
            </a:pPr>
            <a:r>
              <a:rPr lang="en-US" sz="2400"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1485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1485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Number Placeholder 5"/>
          <p:cNvSpPr>
            <a:spLocks noGrp="1"/>
          </p:cNvSpPr>
          <p:nvPr>
            <p:ph type="sldNum" sz="quarter" idx="12"/>
          </p:nvPr>
        </p:nvSpPr>
        <p:spPr>
          <a:noFill/>
          <a:ln>
            <a:miter lim="800000"/>
            <a:headEnd/>
            <a:tailEnd/>
          </a:ln>
        </p:spPr>
        <p:txBody>
          <a:bodyPr/>
          <a:lstStyle/>
          <a:p>
            <a:fld id="{73A6B26F-A526-4573-B153-CAB020C6133C}" type="slidenum">
              <a:rPr lang="en-US"/>
              <a:pPr/>
              <a:t>444</a:t>
            </a:fld>
            <a:endParaRPr lang="en-US"/>
          </a:p>
        </p:txBody>
      </p:sp>
      <p:sp>
        <p:nvSpPr>
          <p:cNvPr id="456707"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T7B09		</a:t>
            </a:r>
            <a:r>
              <a:rPr lang="en-US" sz="2400" smtClean="0">
                <a:latin typeface="Rockwell" pitchFamily="18" charset="0"/>
              </a:rPr>
              <a:t>What could be happening if another 				operator reports a variable high-pitched 			whine on the audio from your mobile transmitter?</a:t>
            </a:r>
          </a:p>
        </p:txBody>
      </p:sp>
      <p:sp>
        <p:nvSpPr>
          <p:cNvPr id="1615875" name="Rectangle 3"/>
          <p:cNvSpPr>
            <a:spLocks noGrp="1" noChangeArrowheads="1"/>
          </p:cNvSpPr>
          <p:nvPr>
            <p:ph type="body" idx="1"/>
          </p:nvPr>
        </p:nvSpPr>
        <p:spPr>
          <a:xfrm>
            <a:off x="501650" y="1778000"/>
            <a:ext cx="8256588" cy="3916363"/>
          </a:xfrm>
        </p:spPr>
        <p:txBody>
          <a:bodyPr/>
          <a:lstStyle/>
          <a:p>
            <a:pPr marL="995363" lvl="1" indent="-533400" eaLnBrk="1" hangingPunct="1">
              <a:buFontTx/>
              <a:buAutoNum type="alphaUcPeriod"/>
            </a:pPr>
            <a:r>
              <a:rPr lang="en-US" smtClean="0">
                <a:latin typeface="Rockwell" pitchFamily="18" charset="0"/>
              </a:rPr>
              <a:t>Your microphone is picking up noise from an open window</a:t>
            </a:r>
          </a:p>
          <a:p>
            <a:pPr marL="995363" lvl="1" indent="-533400" eaLnBrk="1" hangingPunct="1">
              <a:buFontTx/>
              <a:buAutoNum type="alphaUcPeriod"/>
            </a:pPr>
            <a:r>
              <a:rPr lang="en-US" smtClean="0">
                <a:latin typeface="Rockwell" pitchFamily="18" charset="0"/>
              </a:rPr>
              <a:t>You have the volume on your receiver set too high</a:t>
            </a:r>
          </a:p>
          <a:p>
            <a:pPr marL="995363" lvl="1" indent="-533400" eaLnBrk="1" hangingPunct="1">
              <a:buFontTx/>
              <a:buAutoNum type="alphaUcPeriod"/>
            </a:pPr>
            <a:r>
              <a:rPr lang="en-US" smtClean="0">
                <a:latin typeface="Rockwell" pitchFamily="18" charset="0"/>
              </a:rPr>
              <a:t>You need to adjust your squelch control</a:t>
            </a:r>
          </a:p>
          <a:p>
            <a:pPr marL="995363" lvl="1" indent="-533400" eaLnBrk="1" hangingPunct="1">
              <a:buFontTx/>
              <a:buAutoNum type="alphaUcPeriod"/>
            </a:pPr>
            <a:r>
              <a:rPr lang="en-US" smtClean="0">
                <a:latin typeface="Rockwell" pitchFamily="18" charset="0"/>
              </a:rPr>
              <a:t>Noise on the vehicle’s electrical system is being transmitted along with your speech audio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1587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1587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Number Placeholder 5"/>
          <p:cNvSpPr>
            <a:spLocks noGrp="1"/>
          </p:cNvSpPr>
          <p:nvPr>
            <p:ph type="sldNum" sz="quarter" idx="12"/>
          </p:nvPr>
        </p:nvSpPr>
        <p:spPr>
          <a:noFill/>
          <a:ln>
            <a:miter lim="800000"/>
            <a:headEnd/>
            <a:tailEnd/>
          </a:ln>
        </p:spPr>
        <p:txBody>
          <a:bodyPr/>
          <a:lstStyle/>
          <a:p>
            <a:fld id="{ECF72EB8-8BC3-4EDA-BD70-B792F090E217}" type="slidenum">
              <a:rPr lang="en-US"/>
              <a:pPr/>
              <a:t>445</a:t>
            </a:fld>
            <a:endParaRPr lang="en-US"/>
          </a:p>
        </p:txBody>
      </p:sp>
      <p:sp>
        <p:nvSpPr>
          <p:cNvPr id="457731"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T7B10		</a:t>
            </a:r>
            <a:r>
              <a:rPr lang="en-US" sz="2800" smtClean="0">
                <a:latin typeface="Rockwell" pitchFamily="18" charset="0"/>
              </a:rPr>
              <a:t>What might be the problem if you receive a 		report that your audio signal through the 		repeater is distorted or unintelligible?</a:t>
            </a:r>
          </a:p>
        </p:txBody>
      </p:sp>
      <p:sp>
        <p:nvSpPr>
          <p:cNvPr id="161689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Your transmitter may be slightly off frequency</a:t>
            </a:r>
          </a:p>
          <a:p>
            <a:pPr marL="995363" lvl="1" indent="-533400" eaLnBrk="1" hangingPunct="1">
              <a:buFontTx/>
              <a:buAutoNum type="alphaUcPeriod"/>
            </a:pPr>
            <a:r>
              <a:rPr lang="en-US" smtClean="0">
                <a:latin typeface="Rockwell" pitchFamily="18" charset="0"/>
              </a:rPr>
              <a:t>Your batteries may be running low</a:t>
            </a:r>
          </a:p>
          <a:p>
            <a:pPr marL="995363" lvl="1" indent="-533400" eaLnBrk="1" hangingPunct="1">
              <a:buFontTx/>
              <a:buAutoNum type="alphaUcPeriod"/>
            </a:pPr>
            <a:r>
              <a:rPr lang="en-US" smtClean="0">
                <a:latin typeface="Rockwell" pitchFamily="18" charset="0"/>
              </a:rPr>
              <a:t>You could be in a bad location</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1689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1689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Number Placeholder 5"/>
          <p:cNvSpPr>
            <a:spLocks noGrp="1"/>
          </p:cNvSpPr>
          <p:nvPr>
            <p:ph type="sldNum" sz="quarter" idx="12"/>
          </p:nvPr>
        </p:nvSpPr>
        <p:spPr>
          <a:noFill/>
          <a:ln>
            <a:miter lim="800000"/>
            <a:headEnd/>
            <a:tailEnd/>
          </a:ln>
        </p:spPr>
        <p:txBody>
          <a:bodyPr/>
          <a:lstStyle/>
          <a:p>
            <a:fld id="{93551919-CAD7-4695-B0D8-B4BFE3720C77}" type="slidenum">
              <a:rPr lang="en-US"/>
              <a:pPr/>
              <a:t>446</a:t>
            </a:fld>
            <a:endParaRPr lang="en-US"/>
          </a:p>
        </p:txBody>
      </p:sp>
      <p:sp>
        <p:nvSpPr>
          <p:cNvPr id="45875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T7B11		</a:t>
            </a:r>
            <a:r>
              <a:rPr lang="en-US" sz="2800" smtClean="0">
                <a:latin typeface="Rockwell" pitchFamily="18" charset="0"/>
              </a:rPr>
              <a:t>What is a symptom of RF feedback in a 			transmitter or transceiver?</a:t>
            </a:r>
          </a:p>
        </p:txBody>
      </p:sp>
      <p:sp>
        <p:nvSpPr>
          <p:cNvPr id="1617923"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Excessive SWR at the antenna connection</a:t>
            </a:r>
          </a:p>
          <a:p>
            <a:pPr marL="995363" lvl="1" indent="-533400" eaLnBrk="1" hangingPunct="1">
              <a:buFontTx/>
              <a:buAutoNum type="alphaUcPeriod"/>
            </a:pPr>
            <a:r>
              <a:rPr lang="en-US" smtClean="0">
                <a:latin typeface="Rockwell" pitchFamily="18" charset="0"/>
              </a:rPr>
              <a:t>The transmitter will not stay on the desired frequency</a:t>
            </a:r>
          </a:p>
          <a:p>
            <a:pPr marL="995363" lvl="1" indent="-533400" eaLnBrk="1" hangingPunct="1">
              <a:buFontTx/>
              <a:buAutoNum type="alphaUcPeriod"/>
            </a:pPr>
            <a:r>
              <a:rPr lang="en-US" smtClean="0">
                <a:latin typeface="Rockwell" pitchFamily="18" charset="0"/>
              </a:rPr>
              <a:t>Reports of garbled, distorted, or unintelligible transmissions</a:t>
            </a:r>
          </a:p>
          <a:p>
            <a:pPr marL="995363" lvl="1" indent="-533400" eaLnBrk="1" hangingPunct="1">
              <a:buFontTx/>
              <a:buAutoNum type="alphaUcPeriod"/>
            </a:pPr>
            <a:r>
              <a:rPr lang="en-US" smtClean="0">
                <a:latin typeface="Rockwell" pitchFamily="18" charset="0"/>
              </a:rPr>
              <a:t>Frequent blowing of power supply fuses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1792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1792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Number Placeholder 5"/>
          <p:cNvSpPr>
            <a:spLocks noGrp="1"/>
          </p:cNvSpPr>
          <p:nvPr>
            <p:ph type="sldNum" sz="quarter" idx="12"/>
          </p:nvPr>
        </p:nvSpPr>
        <p:spPr>
          <a:noFill/>
          <a:ln>
            <a:miter lim="800000"/>
            <a:headEnd/>
            <a:tailEnd/>
          </a:ln>
        </p:spPr>
        <p:txBody>
          <a:bodyPr/>
          <a:lstStyle/>
          <a:p>
            <a:fld id="{2AADE6D1-43FA-4993-96FC-CE33A867F26B}" type="slidenum">
              <a:rPr lang="en-US"/>
              <a:pPr/>
              <a:t>447</a:t>
            </a:fld>
            <a:endParaRPr lang="en-US"/>
          </a:p>
        </p:txBody>
      </p:sp>
      <p:sp>
        <p:nvSpPr>
          <p:cNvPr id="459779"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T7B12		</a:t>
            </a:r>
            <a:r>
              <a:rPr lang="en-US" sz="2800" smtClean="0">
                <a:latin typeface="Rockwell" pitchFamily="18" charset="0"/>
              </a:rPr>
              <a:t>What does the acronym "BER" mean when 		applied to digital communications systems?</a:t>
            </a:r>
          </a:p>
        </p:txBody>
      </p:sp>
      <p:sp>
        <p:nvSpPr>
          <p:cNvPr id="161894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Baud Enhancement Recovery</a:t>
            </a:r>
          </a:p>
          <a:p>
            <a:pPr marL="995363" lvl="1" indent="-533400" eaLnBrk="1" hangingPunct="1">
              <a:buFontTx/>
              <a:buAutoNum type="alphaUcPeriod"/>
            </a:pPr>
            <a:r>
              <a:rPr lang="en-US" smtClean="0">
                <a:latin typeface="Rockwell" pitchFamily="18" charset="0"/>
              </a:rPr>
              <a:t>Baud Error Removal</a:t>
            </a:r>
          </a:p>
          <a:p>
            <a:pPr marL="995363" lvl="1" indent="-533400" eaLnBrk="1" hangingPunct="1">
              <a:buFontTx/>
              <a:buAutoNum type="alphaUcPeriod"/>
            </a:pPr>
            <a:r>
              <a:rPr lang="en-US" smtClean="0">
                <a:latin typeface="Rockwell" pitchFamily="18" charset="0"/>
              </a:rPr>
              <a:t>Bit Error Rate</a:t>
            </a:r>
          </a:p>
          <a:p>
            <a:pPr marL="995363" lvl="1" indent="-533400" eaLnBrk="1" hangingPunct="1">
              <a:buFontTx/>
              <a:buAutoNum type="alphaUcPeriod"/>
            </a:pPr>
            <a:r>
              <a:rPr lang="en-US" smtClean="0">
                <a:latin typeface="Rockwell" pitchFamily="18" charset="0"/>
              </a:rPr>
              <a:t>Bit Exponent Resource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1894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1894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Number Placeholder 5"/>
          <p:cNvSpPr>
            <a:spLocks noGrp="1"/>
          </p:cNvSpPr>
          <p:nvPr>
            <p:ph type="sldNum" sz="quarter" idx="12"/>
          </p:nvPr>
        </p:nvSpPr>
        <p:spPr>
          <a:noFill/>
          <a:ln>
            <a:miter lim="800000"/>
            <a:headEnd/>
            <a:tailEnd/>
          </a:ln>
        </p:spPr>
        <p:txBody>
          <a:bodyPr/>
          <a:lstStyle/>
          <a:p>
            <a:fld id="{32EE57EB-AF9D-4F09-995D-BA49BBD41E33}" type="slidenum">
              <a:rPr lang="en-US"/>
              <a:pPr/>
              <a:t>448</a:t>
            </a:fld>
            <a:endParaRPr lang="en-US"/>
          </a:p>
        </p:txBody>
      </p:sp>
      <p:sp>
        <p:nvSpPr>
          <p:cNvPr id="460803" name="Rectangle 2"/>
          <p:cNvSpPr>
            <a:spLocks noGrp="1" noChangeArrowheads="1"/>
          </p:cNvSpPr>
          <p:nvPr>
            <p:ph type="title"/>
          </p:nvPr>
        </p:nvSpPr>
        <p:spPr>
          <a:xfrm>
            <a:off x="0" y="931863"/>
            <a:ext cx="8528050" cy="385762"/>
          </a:xfrm>
        </p:spPr>
        <p:txBody>
          <a:bodyPr/>
          <a:lstStyle/>
          <a:p>
            <a:pPr eaLnBrk="1" hangingPunct="1">
              <a:tabLst>
                <a:tab pos="1376363" algn="l"/>
              </a:tabLst>
            </a:pPr>
            <a:r>
              <a:rPr lang="en-US" sz="3600" smtClean="0"/>
              <a:t>T7C01		</a:t>
            </a:r>
            <a:r>
              <a:rPr lang="en-US" sz="2800" smtClean="0">
                <a:latin typeface="Rockwell" pitchFamily="18" charset="0"/>
              </a:rPr>
              <a:t>What is the primary purpose of a 				dummy load?</a:t>
            </a:r>
            <a:r>
              <a:rPr lang="en-US" sz="3600" smtClean="0"/>
              <a:t>		</a:t>
            </a:r>
          </a:p>
        </p:txBody>
      </p:sp>
      <p:sp>
        <p:nvSpPr>
          <p:cNvPr id="1619971" name="Rectangle 3"/>
          <p:cNvSpPr>
            <a:spLocks noGrp="1" noChangeArrowheads="1"/>
          </p:cNvSpPr>
          <p:nvPr>
            <p:ph type="body" idx="1"/>
          </p:nvPr>
        </p:nvSpPr>
        <p:spPr>
          <a:xfrm>
            <a:off x="762000" y="1981200"/>
            <a:ext cx="7772400" cy="3656013"/>
          </a:xfrm>
        </p:spPr>
        <p:txBody>
          <a:bodyPr/>
          <a:lstStyle/>
          <a:p>
            <a:pPr marL="995363" lvl="1" indent="-533400" eaLnBrk="1" hangingPunct="1">
              <a:lnSpc>
                <a:spcPct val="90000"/>
              </a:lnSpc>
              <a:buFontTx/>
              <a:buAutoNum type="alphaUcPeriod"/>
            </a:pPr>
            <a:r>
              <a:rPr lang="en-US" smtClean="0">
                <a:latin typeface="Rockwell" pitchFamily="18" charset="0"/>
              </a:rPr>
              <a:t>To prevent the radiation of signals when making tests</a:t>
            </a:r>
          </a:p>
          <a:p>
            <a:pPr marL="995363" lvl="1" indent="-533400" eaLnBrk="1" hangingPunct="1">
              <a:lnSpc>
                <a:spcPct val="90000"/>
              </a:lnSpc>
              <a:buFontTx/>
              <a:buAutoNum type="alphaUcPeriod"/>
            </a:pPr>
            <a:r>
              <a:rPr lang="en-US" smtClean="0">
                <a:latin typeface="Rockwell" pitchFamily="18" charset="0"/>
              </a:rPr>
              <a:t>To prevent over-modulation of your transmitter</a:t>
            </a:r>
          </a:p>
          <a:p>
            <a:pPr marL="995363" lvl="1" indent="-533400" eaLnBrk="1" hangingPunct="1">
              <a:lnSpc>
                <a:spcPct val="90000"/>
              </a:lnSpc>
              <a:buFontTx/>
              <a:buAutoNum type="alphaUcPeriod"/>
            </a:pPr>
            <a:r>
              <a:rPr lang="en-US" smtClean="0">
                <a:latin typeface="Rockwell" pitchFamily="18" charset="0"/>
              </a:rPr>
              <a:t>To improve the radiation from your antenna</a:t>
            </a:r>
          </a:p>
          <a:p>
            <a:pPr marL="995363" lvl="1" indent="-533400" eaLnBrk="1" hangingPunct="1">
              <a:lnSpc>
                <a:spcPct val="90000"/>
              </a:lnSpc>
              <a:buFontTx/>
              <a:buAutoNum type="alphaUcPeriod"/>
            </a:pPr>
            <a:r>
              <a:rPr lang="en-US" smtClean="0">
                <a:latin typeface="Rockwell" pitchFamily="18" charset="0"/>
              </a:rPr>
              <a:t>To improve the signal to noise ratio of your receiver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1997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1997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Number Placeholder 5"/>
          <p:cNvSpPr>
            <a:spLocks noGrp="1"/>
          </p:cNvSpPr>
          <p:nvPr>
            <p:ph type="sldNum" sz="quarter" idx="12"/>
          </p:nvPr>
        </p:nvSpPr>
        <p:spPr>
          <a:noFill/>
          <a:ln>
            <a:miter lim="800000"/>
            <a:headEnd/>
            <a:tailEnd/>
          </a:ln>
        </p:spPr>
        <p:txBody>
          <a:bodyPr/>
          <a:lstStyle/>
          <a:p>
            <a:fld id="{9B344275-4C81-4576-AAE8-FBB94FED323B}" type="slidenum">
              <a:rPr lang="en-US"/>
              <a:pPr/>
              <a:t>449</a:t>
            </a:fld>
            <a:endParaRPr lang="en-US"/>
          </a:p>
        </p:txBody>
      </p:sp>
      <p:sp>
        <p:nvSpPr>
          <p:cNvPr id="461827"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T7C02		</a:t>
            </a:r>
            <a:r>
              <a:rPr lang="en-US" sz="2800" smtClean="0">
                <a:latin typeface="Rockwell" pitchFamily="18" charset="0"/>
              </a:rPr>
              <a:t>Which of the following instruments can be 		used to determine if an antenna is resonant 		at the desired operating frequency?</a:t>
            </a:r>
          </a:p>
        </p:txBody>
      </p:sp>
      <p:sp>
        <p:nvSpPr>
          <p:cNvPr id="162099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VTVM</a:t>
            </a:r>
          </a:p>
          <a:p>
            <a:pPr marL="995363" lvl="1" indent="-533400" eaLnBrk="1" hangingPunct="1">
              <a:buFontTx/>
              <a:buAutoNum type="alphaUcPeriod"/>
            </a:pPr>
            <a:r>
              <a:rPr lang="en-US" smtClean="0">
                <a:latin typeface="Rockwell" pitchFamily="18" charset="0"/>
              </a:rPr>
              <a:t>An antenna analyzer</a:t>
            </a:r>
          </a:p>
          <a:p>
            <a:pPr marL="995363" lvl="1" indent="-533400" eaLnBrk="1" hangingPunct="1">
              <a:buFontTx/>
              <a:buAutoNum type="alphaUcPeriod"/>
            </a:pPr>
            <a:r>
              <a:rPr lang="en-US" smtClean="0">
                <a:latin typeface="Rockwell" pitchFamily="18" charset="0"/>
              </a:rPr>
              <a:t>A “Q” meter</a:t>
            </a:r>
          </a:p>
          <a:p>
            <a:pPr marL="995363" lvl="1" indent="-533400" eaLnBrk="1" hangingPunct="1">
              <a:buFontTx/>
              <a:buAutoNum type="alphaUcPeriod"/>
            </a:pPr>
            <a:r>
              <a:rPr lang="en-US" smtClean="0">
                <a:latin typeface="Rockwell" pitchFamily="18" charset="0"/>
              </a:rPr>
              <a:t>A frequency counter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2099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2099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a:ln>
            <a:miter lim="800000"/>
            <a:headEnd/>
            <a:tailEnd/>
          </a:ln>
        </p:spPr>
        <p:txBody>
          <a:bodyPr/>
          <a:lstStyle/>
          <a:p>
            <a:fld id="{BA17629A-965E-4833-B60F-5E402D894BBD}" type="slidenum">
              <a:rPr lang="en-US"/>
              <a:pPr/>
              <a:t>45</a:t>
            </a:fld>
            <a:endParaRPr lang="en-US"/>
          </a:p>
        </p:txBody>
      </p:sp>
      <p:sp>
        <p:nvSpPr>
          <p:cNvPr id="48131" name="Rectangle 2"/>
          <p:cNvSpPr>
            <a:spLocks noGrp="1" noChangeArrowheads="1"/>
          </p:cNvSpPr>
          <p:nvPr>
            <p:ph type="title"/>
          </p:nvPr>
        </p:nvSpPr>
        <p:spPr>
          <a:xfrm>
            <a:off x="501650" y="241300"/>
            <a:ext cx="8642350" cy="868363"/>
          </a:xfrm>
        </p:spPr>
        <p:txBody>
          <a:bodyPr/>
          <a:lstStyle/>
          <a:p>
            <a:pPr eaLnBrk="1" hangingPunct="1"/>
            <a:r>
              <a:rPr lang="en-US" smtClean="0"/>
              <a:t>T1B01  </a:t>
            </a:r>
            <a:r>
              <a:rPr lang="en-US" sz="3600" smtClean="0">
                <a:latin typeface="Rockwell" pitchFamily="18" charset="0"/>
              </a:rPr>
              <a:t>What is the ITU ?</a:t>
            </a:r>
            <a:r>
              <a:rPr lang="en-US" smtClean="0"/>
              <a:t> </a:t>
            </a:r>
          </a:p>
        </p:txBody>
      </p:sp>
      <p:sp>
        <p:nvSpPr>
          <p:cNvPr id="625667" name="Rectangle 3"/>
          <p:cNvSpPr>
            <a:spLocks noGrp="1" noChangeArrowheads="1"/>
          </p:cNvSpPr>
          <p:nvPr>
            <p:ph type="body" idx="1"/>
          </p:nvPr>
        </p:nvSpPr>
        <p:spPr>
          <a:xfrm>
            <a:off x="273050" y="1895475"/>
            <a:ext cx="8870950" cy="4962525"/>
          </a:xfrm>
        </p:spPr>
        <p:txBody>
          <a:bodyPr/>
          <a:lstStyle/>
          <a:p>
            <a:pPr marL="609600" indent="-609600" eaLnBrk="1" hangingPunct="1">
              <a:buFontTx/>
              <a:buAutoNum type="alphaUcPeriod"/>
            </a:pPr>
            <a:r>
              <a:rPr lang="en-US" sz="2800" smtClean="0">
                <a:latin typeface="Rockwell" pitchFamily="18" charset="0"/>
              </a:rPr>
              <a:t>An agency of the United States Department of Telecommunications Management</a:t>
            </a:r>
          </a:p>
          <a:p>
            <a:pPr marL="609600" indent="-609600" eaLnBrk="1" hangingPunct="1">
              <a:buFontTx/>
              <a:buAutoNum type="alphaUcPeriod"/>
            </a:pPr>
            <a:r>
              <a:rPr lang="en-US" sz="2800" smtClean="0">
                <a:latin typeface="Rockwell" pitchFamily="18" charset="0"/>
              </a:rPr>
              <a:t>A United Nations agency for information and communication technology issues</a:t>
            </a:r>
          </a:p>
          <a:p>
            <a:pPr marL="609600" indent="-609600" eaLnBrk="1" hangingPunct="1">
              <a:buFontTx/>
              <a:buAutoNum type="alphaUcPeriod"/>
            </a:pPr>
            <a:r>
              <a:rPr lang="en-US" sz="2800" smtClean="0">
                <a:latin typeface="Rockwell" pitchFamily="18" charset="0"/>
              </a:rPr>
              <a:t>An independent frequency coordination agency</a:t>
            </a:r>
          </a:p>
          <a:p>
            <a:pPr marL="609600" indent="-609600" eaLnBrk="1" hangingPunct="1">
              <a:buFontTx/>
              <a:buAutoNum type="alphaUcPeriod"/>
            </a:pPr>
            <a:r>
              <a:rPr lang="en-US" sz="2800" smtClean="0">
                <a:latin typeface="Rockwell" pitchFamily="18" charset="0"/>
              </a:rPr>
              <a:t>A department of the FCC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2566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2566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Number Placeholder 5"/>
          <p:cNvSpPr>
            <a:spLocks noGrp="1"/>
          </p:cNvSpPr>
          <p:nvPr>
            <p:ph type="sldNum" sz="quarter" idx="12"/>
          </p:nvPr>
        </p:nvSpPr>
        <p:spPr>
          <a:noFill/>
          <a:ln>
            <a:miter lim="800000"/>
            <a:headEnd/>
            <a:tailEnd/>
          </a:ln>
        </p:spPr>
        <p:txBody>
          <a:bodyPr/>
          <a:lstStyle/>
          <a:p>
            <a:fld id="{5CEC6BF2-D9AC-49FE-9893-6EF391676FE3}" type="slidenum">
              <a:rPr lang="en-US"/>
              <a:pPr/>
              <a:t>450</a:t>
            </a:fld>
            <a:endParaRPr lang="en-US"/>
          </a:p>
        </p:txBody>
      </p:sp>
      <p:sp>
        <p:nvSpPr>
          <p:cNvPr id="462851"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T7C03		</a:t>
            </a:r>
            <a:r>
              <a:rPr lang="en-US" sz="2800" smtClean="0">
                <a:latin typeface="Rockwell" pitchFamily="18" charset="0"/>
              </a:rPr>
              <a:t>What, in general terms, is standing wave ratio (SWR)?</a:t>
            </a:r>
          </a:p>
        </p:txBody>
      </p:sp>
      <p:sp>
        <p:nvSpPr>
          <p:cNvPr id="162201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measure of how well a load is matched to a transmission line </a:t>
            </a:r>
          </a:p>
          <a:p>
            <a:pPr marL="995363" lvl="1" indent="-533400" eaLnBrk="1" hangingPunct="1">
              <a:buFontTx/>
              <a:buAutoNum type="alphaUcPeriod"/>
            </a:pPr>
            <a:r>
              <a:rPr lang="en-US" smtClean="0">
                <a:latin typeface="Rockwell" pitchFamily="18" charset="0"/>
              </a:rPr>
              <a:t>The ratio of high to low impedance in a feedline</a:t>
            </a:r>
          </a:p>
          <a:p>
            <a:pPr marL="995363" lvl="1" indent="-533400" eaLnBrk="1" hangingPunct="1">
              <a:buFontTx/>
              <a:buAutoNum type="alphaUcPeriod"/>
            </a:pPr>
            <a:r>
              <a:rPr lang="en-US" smtClean="0">
                <a:latin typeface="Rockwell" pitchFamily="18" charset="0"/>
              </a:rPr>
              <a:t>The transmitter efficiency ratio</a:t>
            </a:r>
          </a:p>
          <a:p>
            <a:pPr marL="995363" lvl="1" indent="-533400" eaLnBrk="1" hangingPunct="1">
              <a:buFontTx/>
              <a:buAutoNum type="alphaUcPeriod"/>
            </a:pPr>
            <a:r>
              <a:rPr lang="en-US" smtClean="0">
                <a:latin typeface="Rockwell" pitchFamily="18" charset="0"/>
              </a:rPr>
              <a:t>An indication of the quality of your station’s ground connection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2201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2201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Number Placeholder 5"/>
          <p:cNvSpPr>
            <a:spLocks noGrp="1"/>
          </p:cNvSpPr>
          <p:nvPr>
            <p:ph type="sldNum" sz="quarter" idx="12"/>
          </p:nvPr>
        </p:nvSpPr>
        <p:spPr>
          <a:noFill/>
          <a:ln>
            <a:miter lim="800000"/>
            <a:headEnd/>
            <a:tailEnd/>
          </a:ln>
        </p:spPr>
        <p:txBody>
          <a:bodyPr/>
          <a:lstStyle/>
          <a:p>
            <a:fld id="{C22AF483-335F-47D5-BE63-C758D92780D2}" type="slidenum">
              <a:rPr lang="en-US"/>
              <a:pPr/>
              <a:t>451</a:t>
            </a:fld>
            <a:endParaRPr lang="en-US"/>
          </a:p>
        </p:txBody>
      </p:sp>
      <p:sp>
        <p:nvSpPr>
          <p:cNvPr id="463875"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T7C04		</a:t>
            </a:r>
            <a:r>
              <a:rPr lang="en-US" sz="2800" smtClean="0">
                <a:latin typeface="Rockwell" pitchFamily="18" charset="0"/>
              </a:rPr>
              <a:t>What reading on an SWR meter indicates a 		perfect impedance match between the 			antenna and the feedline?</a:t>
            </a:r>
          </a:p>
        </p:txBody>
      </p:sp>
      <p:sp>
        <p:nvSpPr>
          <p:cNvPr id="162304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2 to 1</a:t>
            </a:r>
          </a:p>
          <a:p>
            <a:pPr marL="995363" lvl="1" indent="-533400" eaLnBrk="1" hangingPunct="1">
              <a:buFontTx/>
              <a:buAutoNum type="alphaUcPeriod"/>
            </a:pPr>
            <a:r>
              <a:rPr lang="en-US" smtClean="0">
                <a:latin typeface="Rockwell" pitchFamily="18" charset="0"/>
              </a:rPr>
              <a:t>1 to 3</a:t>
            </a:r>
          </a:p>
          <a:p>
            <a:pPr marL="995363" lvl="1" indent="-533400" eaLnBrk="1" hangingPunct="1">
              <a:buFontTx/>
              <a:buAutoNum type="alphaUcPeriod"/>
            </a:pPr>
            <a:r>
              <a:rPr lang="en-US" smtClean="0">
                <a:latin typeface="Rockwell" pitchFamily="18" charset="0"/>
              </a:rPr>
              <a:t>1 to 1</a:t>
            </a:r>
          </a:p>
          <a:p>
            <a:pPr marL="995363" lvl="1" indent="-533400" eaLnBrk="1" hangingPunct="1">
              <a:buFontTx/>
              <a:buAutoNum type="alphaUcPeriod"/>
            </a:pPr>
            <a:r>
              <a:rPr lang="en-US" smtClean="0">
                <a:latin typeface="Rockwell" pitchFamily="18" charset="0"/>
              </a:rPr>
              <a:t>10 to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2304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2304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Number Placeholder 5"/>
          <p:cNvSpPr>
            <a:spLocks noGrp="1"/>
          </p:cNvSpPr>
          <p:nvPr>
            <p:ph type="sldNum" sz="quarter" idx="12"/>
          </p:nvPr>
        </p:nvSpPr>
        <p:spPr>
          <a:noFill/>
          <a:ln>
            <a:miter lim="800000"/>
            <a:headEnd/>
            <a:tailEnd/>
          </a:ln>
        </p:spPr>
        <p:txBody>
          <a:bodyPr/>
          <a:lstStyle/>
          <a:p>
            <a:fld id="{1F03FD03-905A-480B-894B-9DC4D40DB263}" type="slidenum">
              <a:rPr lang="en-US"/>
              <a:pPr/>
              <a:t>452</a:t>
            </a:fld>
            <a:endParaRPr lang="en-US"/>
          </a:p>
        </p:txBody>
      </p:sp>
      <p:sp>
        <p:nvSpPr>
          <p:cNvPr id="464899" name="Rectangle 2"/>
          <p:cNvSpPr>
            <a:spLocks noGrp="1" noChangeArrowheads="1"/>
          </p:cNvSpPr>
          <p:nvPr>
            <p:ph type="title"/>
          </p:nvPr>
        </p:nvSpPr>
        <p:spPr>
          <a:xfrm>
            <a:off x="0" y="971550"/>
            <a:ext cx="9144000" cy="385763"/>
          </a:xfrm>
        </p:spPr>
        <p:txBody>
          <a:bodyPr/>
          <a:lstStyle/>
          <a:p>
            <a:pPr eaLnBrk="1" hangingPunct="1">
              <a:tabLst>
                <a:tab pos="1376363" algn="l"/>
              </a:tabLst>
            </a:pPr>
            <a:r>
              <a:rPr lang="en-US" sz="3600" smtClean="0"/>
              <a:t>T7C05		</a:t>
            </a:r>
            <a:r>
              <a:rPr lang="en-US" sz="2400" smtClean="0">
                <a:latin typeface="Rockwell" pitchFamily="18" charset="0"/>
              </a:rPr>
              <a:t>What is the approximate SWR value above which 		the protection circuits in most solid-state 			transmitters begin to reduce transmitter power?</a:t>
            </a:r>
            <a:endParaRPr lang="en-US" sz="2400" smtClean="0"/>
          </a:p>
        </p:txBody>
      </p:sp>
      <p:sp>
        <p:nvSpPr>
          <p:cNvPr id="162406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2 to 1</a:t>
            </a:r>
          </a:p>
          <a:p>
            <a:pPr marL="995363" lvl="1" indent="-533400" eaLnBrk="1" hangingPunct="1">
              <a:buFontTx/>
              <a:buAutoNum type="alphaUcPeriod"/>
            </a:pPr>
            <a:r>
              <a:rPr lang="en-US" smtClean="0">
                <a:latin typeface="Rockwell" pitchFamily="18" charset="0"/>
              </a:rPr>
              <a:t>1 to 2</a:t>
            </a:r>
          </a:p>
          <a:p>
            <a:pPr marL="995363" lvl="1" indent="-533400" eaLnBrk="1" hangingPunct="1">
              <a:buFontTx/>
              <a:buAutoNum type="alphaUcPeriod"/>
            </a:pPr>
            <a:r>
              <a:rPr lang="en-US" smtClean="0">
                <a:latin typeface="Rockwell" pitchFamily="18" charset="0"/>
              </a:rPr>
              <a:t>6 to 1</a:t>
            </a:r>
          </a:p>
          <a:p>
            <a:pPr marL="995363" lvl="1" indent="-533400" eaLnBrk="1" hangingPunct="1">
              <a:buFontTx/>
              <a:buAutoNum type="alphaUcPeriod"/>
            </a:pPr>
            <a:r>
              <a:rPr lang="en-US" smtClean="0">
                <a:latin typeface="Rockwell" pitchFamily="18" charset="0"/>
              </a:rPr>
              <a:t>10 to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2406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2406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Number Placeholder 5"/>
          <p:cNvSpPr>
            <a:spLocks noGrp="1"/>
          </p:cNvSpPr>
          <p:nvPr>
            <p:ph type="sldNum" sz="quarter" idx="12"/>
          </p:nvPr>
        </p:nvSpPr>
        <p:spPr>
          <a:noFill/>
          <a:ln>
            <a:miter lim="800000"/>
            <a:headEnd/>
            <a:tailEnd/>
          </a:ln>
        </p:spPr>
        <p:txBody>
          <a:bodyPr/>
          <a:lstStyle/>
          <a:p>
            <a:fld id="{5A52498D-EF25-4FCC-A402-90D3EC8042E5}" type="slidenum">
              <a:rPr lang="en-US"/>
              <a:pPr/>
              <a:t>453</a:t>
            </a:fld>
            <a:endParaRPr lang="en-US"/>
          </a:p>
        </p:txBody>
      </p:sp>
      <p:sp>
        <p:nvSpPr>
          <p:cNvPr id="465923"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T7C06		</a:t>
            </a:r>
            <a:r>
              <a:rPr lang="en-US" sz="2800" smtClean="0">
                <a:latin typeface="Rockwell" pitchFamily="18" charset="0"/>
              </a:rPr>
              <a:t>What does an SWR reading of 4:1 mean?</a:t>
            </a:r>
            <a:r>
              <a:rPr lang="en-US" sz="3600" smtClean="0"/>
              <a:t>		</a:t>
            </a:r>
          </a:p>
        </p:txBody>
      </p:sp>
      <p:sp>
        <p:nvSpPr>
          <p:cNvPr id="162509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An antenna loss of 4 dB</a:t>
            </a:r>
          </a:p>
          <a:p>
            <a:pPr marL="995363" lvl="1" indent="-533400" eaLnBrk="1" hangingPunct="1">
              <a:buFontTx/>
              <a:buAutoNum type="alphaUcPeriod"/>
            </a:pPr>
            <a:r>
              <a:rPr lang="en-US" smtClean="0">
                <a:latin typeface="Rockwell" pitchFamily="18" charset="0"/>
              </a:rPr>
              <a:t>A good impedance match</a:t>
            </a:r>
          </a:p>
          <a:p>
            <a:pPr marL="995363" lvl="1" indent="-533400" eaLnBrk="1" hangingPunct="1">
              <a:buFontTx/>
              <a:buAutoNum type="alphaUcPeriod"/>
            </a:pPr>
            <a:r>
              <a:rPr lang="en-US" smtClean="0">
                <a:latin typeface="Rockwell" pitchFamily="18" charset="0"/>
              </a:rPr>
              <a:t>An antenna gain of 4</a:t>
            </a:r>
          </a:p>
          <a:p>
            <a:pPr marL="995363" lvl="1" indent="-533400" eaLnBrk="1" hangingPunct="1">
              <a:buFontTx/>
              <a:buAutoNum type="alphaUcPeriod"/>
            </a:pPr>
            <a:r>
              <a:rPr lang="en-US" smtClean="0">
                <a:latin typeface="Rockwell" pitchFamily="18" charset="0"/>
              </a:rPr>
              <a:t>An impedance mismatch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2509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2509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Number Placeholder 5"/>
          <p:cNvSpPr>
            <a:spLocks noGrp="1"/>
          </p:cNvSpPr>
          <p:nvPr>
            <p:ph type="sldNum" sz="quarter" idx="12"/>
          </p:nvPr>
        </p:nvSpPr>
        <p:spPr>
          <a:noFill/>
          <a:ln>
            <a:miter lim="800000"/>
            <a:headEnd/>
            <a:tailEnd/>
          </a:ln>
        </p:spPr>
        <p:txBody>
          <a:bodyPr/>
          <a:lstStyle/>
          <a:p>
            <a:fld id="{8F9C4790-2648-4743-BEB1-D51D040CA3D1}" type="slidenum">
              <a:rPr lang="en-US"/>
              <a:pPr/>
              <a:t>454</a:t>
            </a:fld>
            <a:endParaRPr lang="en-US"/>
          </a:p>
        </p:txBody>
      </p:sp>
      <p:sp>
        <p:nvSpPr>
          <p:cNvPr id="466947" name="Rectangle 2"/>
          <p:cNvSpPr>
            <a:spLocks noGrp="1" noChangeArrowheads="1"/>
          </p:cNvSpPr>
          <p:nvPr>
            <p:ph type="title"/>
          </p:nvPr>
        </p:nvSpPr>
        <p:spPr>
          <a:xfrm>
            <a:off x="0" y="587375"/>
            <a:ext cx="9144000" cy="385763"/>
          </a:xfrm>
        </p:spPr>
        <p:txBody>
          <a:bodyPr/>
          <a:lstStyle/>
          <a:p>
            <a:pPr eaLnBrk="1" hangingPunct="1">
              <a:tabLst>
                <a:tab pos="1376363" algn="l"/>
              </a:tabLst>
            </a:pPr>
            <a:r>
              <a:rPr lang="en-US" sz="3600" smtClean="0"/>
              <a:t>T7C07		</a:t>
            </a:r>
            <a:r>
              <a:rPr lang="en-US" sz="2800" smtClean="0">
                <a:latin typeface="Rockwell" pitchFamily="18" charset="0"/>
              </a:rPr>
              <a:t>What happens to power lost in a feedline?</a:t>
            </a:r>
          </a:p>
        </p:txBody>
      </p:sp>
      <p:sp>
        <p:nvSpPr>
          <p:cNvPr id="162611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It increases the SWR</a:t>
            </a:r>
          </a:p>
          <a:p>
            <a:pPr marL="995363" lvl="1" indent="-533400" eaLnBrk="1" hangingPunct="1">
              <a:buFontTx/>
              <a:buAutoNum type="alphaUcPeriod"/>
            </a:pPr>
            <a:r>
              <a:rPr lang="en-US" smtClean="0">
                <a:latin typeface="Rockwell" pitchFamily="18" charset="0"/>
              </a:rPr>
              <a:t>It comes back into your transmitter and could cause damage</a:t>
            </a:r>
          </a:p>
          <a:p>
            <a:pPr marL="995363" lvl="1" indent="-533400" eaLnBrk="1" hangingPunct="1">
              <a:buFontTx/>
              <a:buAutoNum type="alphaUcPeriod"/>
            </a:pPr>
            <a:r>
              <a:rPr lang="en-US" smtClean="0">
                <a:latin typeface="Rockwell" pitchFamily="18" charset="0"/>
              </a:rPr>
              <a:t>It is converted into heat</a:t>
            </a:r>
          </a:p>
          <a:p>
            <a:pPr marL="995363" lvl="1" indent="-533400" eaLnBrk="1" hangingPunct="1">
              <a:buFontTx/>
              <a:buAutoNum type="alphaUcPeriod"/>
            </a:pPr>
            <a:r>
              <a:rPr lang="en-US" smtClean="0">
                <a:latin typeface="Rockwell" pitchFamily="18" charset="0"/>
              </a:rPr>
              <a:t>It can cause distortion of your signal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2611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2611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Number Placeholder 5"/>
          <p:cNvSpPr>
            <a:spLocks noGrp="1"/>
          </p:cNvSpPr>
          <p:nvPr>
            <p:ph type="sldNum" sz="quarter" idx="12"/>
          </p:nvPr>
        </p:nvSpPr>
        <p:spPr>
          <a:noFill/>
          <a:ln>
            <a:miter lim="800000"/>
            <a:headEnd/>
            <a:tailEnd/>
          </a:ln>
        </p:spPr>
        <p:txBody>
          <a:bodyPr/>
          <a:lstStyle/>
          <a:p>
            <a:fld id="{01D14763-579C-4C28-8B2D-5954C09C9886}" type="slidenum">
              <a:rPr lang="en-US"/>
              <a:pPr/>
              <a:t>455</a:t>
            </a:fld>
            <a:endParaRPr lang="en-US"/>
          </a:p>
        </p:txBody>
      </p:sp>
      <p:sp>
        <p:nvSpPr>
          <p:cNvPr id="467971"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T7C08		</a:t>
            </a:r>
            <a:r>
              <a:rPr lang="en-US" sz="2800" smtClean="0">
                <a:latin typeface="Rockwell" pitchFamily="18" charset="0"/>
              </a:rPr>
              <a:t>What instrument other than an SWR meter 		could you use to determine if a feedline 		and antenna are properly matched?</a:t>
            </a:r>
          </a:p>
        </p:txBody>
      </p:sp>
      <p:sp>
        <p:nvSpPr>
          <p:cNvPr id="162713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Voltmeter</a:t>
            </a:r>
          </a:p>
          <a:p>
            <a:pPr marL="995363" lvl="1" indent="-533400" eaLnBrk="1" hangingPunct="1">
              <a:buFontTx/>
              <a:buAutoNum type="alphaUcPeriod"/>
            </a:pPr>
            <a:r>
              <a:rPr lang="en-US" smtClean="0">
                <a:latin typeface="Rockwell" pitchFamily="18" charset="0"/>
              </a:rPr>
              <a:t>Ohmmeter</a:t>
            </a:r>
          </a:p>
          <a:p>
            <a:pPr marL="995363" lvl="1" indent="-533400" eaLnBrk="1" hangingPunct="1">
              <a:buFontTx/>
              <a:buAutoNum type="alphaUcPeriod"/>
            </a:pPr>
            <a:r>
              <a:rPr lang="en-US" smtClean="0">
                <a:latin typeface="Rockwell" pitchFamily="18" charset="0"/>
              </a:rPr>
              <a:t>Iambic pentameter</a:t>
            </a:r>
          </a:p>
          <a:p>
            <a:pPr marL="995363" lvl="1" indent="-533400" eaLnBrk="1" hangingPunct="1">
              <a:buFontTx/>
              <a:buAutoNum type="alphaUcPeriod"/>
            </a:pPr>
            <a:r>
              <a:rPr lang="en-US" smtClean="0">
                <a:latin typeface="Rockwell" pitchFamily="18" charset="0"/>
              </a:rPr>
              <a:t>Directional wattmeter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2713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2713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Number Placeholder 5"/>
          <p:cNvSpPr>
            <a:spLocks noGrp="1"/>
          </p:cNvSpPr>
          <p:nvPr>
            <p:ph type="sldNum" sz="quarter" idx="12"/>
          </p:nvPr>
        </p:nvSpPr>
        <p:spPr>
          <a:noFill/>
          <a:ln>
            <a:miter lim="800000"/>
            <a:headEnd/>
            <a:tailEnd/>
          </a:ln>
        </p:spPr>
        <p:txBody>
          <a:bodyPr/>
          <a:lstStyle/>
          <a:p>
            <a:fld id="{6D60D258-F690-48A6-9D63-1203C7C929F0}" type="slidenum">
              <a:rPr lang="en-US"/>
              <a:pPr/>
              <a:t>456</a:t>
            </a:fld>
            <a:endParaRPr lang="en-US"/>
          </a:p>
        </p:txBody>
      </p:sp>
      <p:sp>
        <p:nvSpPr>
          <p:cNvPr id="46899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T7C09		</a:t>
            </a:r>
            <a:r>
              <a:rPr lang="en-US" sz="2800" smtClean="0">
                <a:latin typeface="Rockwell" pitchFamily="18" charset="0"/>
              </a:rPr>
              <a:t>Which of the following is the most common 		cause for failure of coaxial cables?</a:t>
            </a:r>
          </a:p>
        </p:txBody>
      </p:sp>
      <p:sp>
        <p:nvSpPr>
          <p:cNvPr id="16281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Moisture contamination</a:t>
            </a:r>
          </a:p>
          <a:p>
            <a:pPr marL="995363" lvl="1" indent="-533400" eaLnBrk="1" hangingPunct="1">
              <a:buFontTx/>
              <a:buAutoNum type="alphaUcPeriod"/>
            </a:pPr>
            <a:r>
              <a:rPr lang="en-US" smtClean="0">
                <a:latin typeface="Rockwell" pitchFamily="18" charset="0"/>
              </a:rPr>
              <a:t>Gamma rays</a:t>
            </a:r>
          </a:p>
          <a:p>
            <a:pPr marL="995363" lvl="1" indent="-533400" eaLnBrk="1" hangingPunct="1">
              <a:buFontTx/>
              <a:buAutoNum type="alphaUcPeriod"/>
            </a:pPr>
            <a:r>
              <a:rPr lang="en-US" smtClean="0">
                <a:latin typeface="Rockwell" pitchFamily="18" charset="0"/>
              </a:rPr>
              <a:t>The velocity factor exceeds 1.0</a:t>
            </a:r>
          </a:p>
          <a:p>
            <a:pPr marL="995363" lvl="1" indent="-533400" eaLnBrk="1" hangingPunct="1">
              <a:buFontTx/>
              <a:buAutoNum type="alphaUcPeriod"/>
            </a:pPr>
            <a:r>
              <a:rPr lang="en-US" smtClean="0">
                <a:latin typeface="Rockwell" pitchFamily="18" charset="0"/>
              </a:rPr>
              <a:t>Overloading</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2816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2816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Number Placeholder 5"/>
          <p:cNvSpPr>
            <a:spLocks noGrp="1"/>
          </p:cNvSpPr>
          <p:nvPr>
            <p:ph type="sldNum" sz="quarter" idx="12"/>
          </p:nvPr>
        </p:nvSpPr>
        <p:spPr>
          <a:noFill/>
          <a:ln>
            <a:miter lim="800000"/>
            <a:headEnd/>
            <a:tailEnd/>
          </a:ln>
        </p:spPr>
        <p:txBody>
          <a:bodyPr/>
          <a:lstStyle/>
          <a:p>
            <a:fld id="{01AA714E-6973-4C3C-AFDD-EFF475C4F24A}" type="slidenum">
              <a:rPr lang="en-US"/>
              <a:pPr/>
              <a:t>457</a:t>
            </a:fld>
            <a:endParaRPr lang="en-US"/>
          </a:p>
        </p:txBody>
      </p:sp>
      <p:sp>
        <p:nvSpPr>
          <p:cNvPr id="47001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T7C10		</a:t>
            </a:r>
            <a:r>
              <a:rPr lang="en-US" sz="2800" smtClean="0">
                <a:latin typeface="Rockwell" pitchFamily="18" charset="0"/>
              </a:rPr>
              <a:t>Why should the outer jacket of coaxial 			cable be resistant to ultraviolet light?</a:t>
            </a:r>
          </a:p>
        </p:txBody>
      </p:sp>
      <p:sp>
        <p:nvSpPr>
          <p:cNvPr id="1629187" name="Rectangle 3"/>
          <p:cNvSpPr>
            <a:spLocks noGrp="1" noChangeArrowheads="1"/>
          </p:cNvSpPr>
          <p:nvPr>
            <p:ph type="body" idx="1"/>
          </p:nvPr>
        </p:nvSpPr>
        <p:spPr>
          <a:xfrm>
            <a:off x="762000" y="1981200"/>
            <a:ext cx="7772400" cy="3656013"/>
          </a:xfrm>
        </p:spPr>
        <p:txBody>
          <a:bodyPr/>
          <a:lstStyle/>
          <a:p>
            <a:pPr marL="995363" lvl="1" indent="-533400" eaLnBrk="1" hangingPunct="1">
              <a:lnSpc>
                <a:spcPct val="90000"/>
              </a:lnSpc>
              <a:buFontTx/>
              <a:buAutoNum type="alphaUcPeriod"/>
            </a:pPr>
            <a:r>
              <a:rPr lang="en-US" smtClean="0">
                <a:latin typeface="Rockwell" pitchFamily="18" charset="0"/>
              </a:rPr>
              <a:t>Ultraviolet resistant jackets prevent harmonic radiation</a:t>
            </a:r>
          </a:p>
          <a:p>
            <a:pPr marL="995363" lvl="1" indent="-533400" eaLnBrk="1" hangingPunct="1">
              <a:lnSpc>
                <a:spcPct val="90000"/>
              </a:lnSpc>
              <a:buFontTx/>
              <a:buAutoNum type="alphaUcPeriod"/>
            </a:pPr>
            <a:r>
              <a:rPr lang="en-US" smtClean="0">
                <a:latin typeface="Rockwell" pitchFamily="18" charset="0"/>
              </a:rPr>
              <a:t>Ultraviolet light can increase losses in the cable’s jacket</a:t>
            </a:r>
          </a:p>
          <a:p>
            <a:pPr marL="995363" lvl="1" indent="-533400" eaLnBrk="1" hangingPunct="1">
              <a:lnSpc>
                <a:spcPct val="90000"/>
              </a:lnSpc>
              <a:buFontTx/>
              <a:buAutoNum type="alphaUcPeriod"/>
            </a:pPr>
            <a:r>
              <a:rPr lang="en-US" smtClean="0">
                <a:latin typeface="Rockwell" pitchFamily="18" charset="0"/>
              </a:rPr>
              <a:t>Ultraviolet and RF signals can mix together, causing interference</a:t>
            </a:r>
          </a:p>
          <a:p>
            <a:pPr marL="995363" lvl="1" indent="-533400" eaLnBrk="1" hangingPunct="1">
              <a:lnSpc>
                <a:spcPct val="90000"/>
              </a:lnSpc>
              <a:buFontTx/>
              <a:buAutoNum type="alphaUcPeriod"/>
            </a:pPr>
            <a:r>
              <a:rPr lang="en-US" smtClean="0">
                <a:latin typeface="Rockwell" pitchFamily="18" charset="0"/>
              </a:rPr>
              <a:t>Ultraviolet light can damage the jacket and allow water to enter the cable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2918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2918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Number Placeholder 5"/>
          <p:cNvSpPr>
            <a:spLocks noGrp="1"/>
          </p:cNvSpPr>
          <p:nvPr>
            <p:ph type="sldNum" sz="quarter" idx="12"/>
          </p:nvPr>
        </p:nvSpPr>
        <p:spPr>
          <a:noFill/>
          <a:ln>
            <a:miter lim="800000"/>
            <a:headEnd/>
            <a:tailEnd/>
          </a:ln>
        </p:spPr>
        <p:txBody>
          <a:bodyPr/>
          <a:lstStyle/>
          <a:p>
            <a:fld id="{5B494C2D-E773-44FB-AD62-28A0B0E6E4CF}" type="slidenum">
              <a:rPr lang="en-US"/>
              <a:pPr/>
              <a:t>458</a:t>
            </a:fld>
            <a:endParaRPr lang="en-US"/>
          </a:p>
        </p:txBody>
      </p:sp>
      <p:sp>
        <p:nvSpPr>
          <p:cNvPr id="471043"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T7C11		</a:t>
            </a:r>
            <a:r>
              <a:rPr lang="en-US" sz="2800" smtClean="0">
                <a:latin typeface="Rockwell" pitchFamily="18" charset="0"/>
              </a:rPr>
              <a:t>What is a disadvantage of "air core" coaxial 		cable when compared to foam or solid 			dielectric types?</a:t>
            </a:r>
          </a:p>
        </p:txBody>
      </p:sp>
      <p:sp>
        <p:nvSpPr>
          <p:cNvPr id="163021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It has more loss per foot</a:t>
            </a:r>
          </a:p>
          <a:p>
            <a:pPr marL="995363" lvl="1" indent="-533400" eaLnBrk="1" hangingPunct="1">
              <a:buFontTx/>
              <a:buAutoNum type="alphaUcPeriod"/>
            </a:pPr>
            <a:r>
              <a:rPr lang="en-US" smtClean="0">
                <a:latin typeface="Rockwell" pitchFamily="18" charset="0"/>
              </a:rPr>
              <a:t>It cannot be used for VHF or UHF antennas</a:t>
            </a:r>
          </a:p>
          <a:p>
            <a:pPr marL="995363" lvl="1" indent="-533400" eaLnBrk="1" hangingPunct="1">
              <a:buFontTx/>
              <a:buAutoNum type="alphaUcPeriod"/>
            </a:pPr>
            <a:r>
              <a:rPr lang="en-US" smtClean="0">
                <a:latin typeface="Rockwell" pitchFamily="18" charset="0"/>
              </a:rPr>
              <a:t>It requires special techniques to prevent water absorption</a:t>
            </a:r>
          </a:p>
          <a:p>
            <a:pPr marL="995363" lvl="1" indent="-533400" eaLnBrk="1" hangingPunct="1">
              <a:buFontTx/>
              <a:buAutoNum type="alphaUcPeriod"/>
            </a:pPr>
            <a:r>
              <a:rPr lang="en-US" smtClean="0">
                <a:latin typeface="Rockwell" pitchFamily="18" charset="0"/>
              </a:rPr>
              <a:t>It cannot be used at below freezing temperatures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3021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3021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Number Placeholder 5"/>
          <p:cNvSpPr>
            <a:spLocks noGrp="1"/>
          </p:cNvSpPr>
          <p:nvPr>
            <p:ph type="sldNum" sz="quarter" idx="12"/>
          </p:nvPr>
        </p:nvSpPr>
        <p:spPr>
          <a:noFill/>
          <a:ln>
            <a:miter lim="800000"/>
            <a:headEnd/>
            <a:tailEnd/>
          </a:ln>
        </p:spPr>
        <p:txBody>
          <a:bodyPr/>
          <a:lstStyle/>
          <a:p>
            <a:fld id="{47D974B0-F089-4AF3-844D-ED771BCCCF2B}" type="slidenum">
              <a:rPr lang="en-US"/>
              <a:pPr/>
              <a:t>459</a:t>
            </a:fld>
            <a:endParaRPr lang="en-US"/>
          </a:p>
        </p:txBody>
      </p:sp>
      <p:sp>
        <p:nvSpPr>
          <p:cNvPr id="472067" name="Rectangle 2"/>
          <p:cNvSpPr>
            <a:spLocks noGrp="1" noChangeArrowheads="1"/>
          </p:cNvSpPr>
          <p:nvPr>
            <p:ph type="title"/>
          </p:nvPr>
        </p:nvSpPr>
        <p:spPr>
          <a:xfrm>
            <a:off x="0" y="1047750"/>
            <a:ext cx="8834438" cy="385763"/>
          </a:xfrm>
        </p:spPr>
        <p:txBody>
          <a:bodyPr/>
          <a:lstStyle/>
          <a:p>
            <a:pPr eaLnBrk="1" hangingPunct="1">
              <a:tabLst>
                <a:tab pos="1376363" algn="l"/>
              </a:tabLst>
            </a:pPr>
            <a:r>
              <a:rPr lang="en-US" sz="3600" smtClean="0"/>
              <a:t>T7D01		</a:t>
            </a:r>
            <a:r>
              <a:rPr lang="en-US" sz="2800" smtClean="0">
                <a:latin typeface="Rockwell" pitchFamily="18" charset="0"/>
              </a:rPr>
              <a:t>Which instrument would you use to 			measure electric potential or 				electromotive force?</a:t>
            </a:r>
          </a:p>
        </p:txBody>
      </p:sp>
      <p:sp>
        <p:nvSpPr>
          <p:cNvPr id="163123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An ammeter</a:t>
            </a:r>
          </a:p>
          <a:p>
            <a:pPr marL="995363" lvl="1" indent="-533400" eaLnBrk="1" hangingPunct="1">
              <a:buFontTx/>
              <a:buAutoNum type="alphaUcPeriod"/>
            </a:pPr>
            <a:r>
              <a:rPr lang="en-US" smtClean="0">
                <a:latin typeface="Rockwell" pitchFamily="18" charset="0"/>
              </a:rPr>
              <a:t>A voltmeter</a:t>
            </a:r>
          </a:p>
          <a:p>
            <a:pPr marL="995363" lvl="1" indent="-533400" eaLnBrk="1" hangingPunct="1">
              <a:buFontTx/>
              <a:buAutoNum type="alphaUcPeriod"/>
            </a:pPr>
            <a:r>
              <a:rPr lang="en-US" smtClean="0">
                <a:latin typeface="Rockwell" pitchFamily="18" charset="0"/>
              </a:rPr>
              <a:t>A wavemeter</a:t>
            </a:r>
          </a:p>
          <a:p>
            <a:pPr marL="995363" lvl="1" indent="-533400" eaLnBrk="1" hangingPunct="1">
              <a:buFontTx/>
              <a:buAutoNum type="alphaUcPeriod"/>
            </a:pPr>
            <a:r>
              <a:rPr lang="en-US" smtClean="0">
                <a:latin typeface="Rockwell" pitchFamily="18" charset="0"/>
              </a:rPr>
              <a:t>An ohmmeter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3123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3123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a:ln>
            <a:miter lim="800000"/>
            <a:headEnd/>
            <a:tailEnd/>
          </a:ln>
        </p:spPr>
        <p:txBody>
          <a:bodyPr/>
          <a:lstStyle/>
          <a:p>
            <a:fld id="{FC7B1192-2F61-430E-8480-C261835BE181}" type="slidenum">
              <a:rPr lang="en-US"/>
              <a:pPr/>
              <a:t>46</a:t>
            </a:fld>
            <a:endParaRPr lang="en-US"/>
          </a:p>
        </p:txBody>
      </p:sp>
      <p:sp>
        <p:nvSpPr>
          <p:cNvPr id="49155" name="Rectangle 2"/>
          <p:cNvSpPr>
            <a:spLocks noGrp="1" noChangeArrowheads="1"/>
          </p:cNvSpPr>
          <p:nvPr>
            <p:ph type="title"/>
          </p:nvPr>
        </p:nvSpPr>
        <p:spPr>
          <a:xfrm>
            <a:off x="250825" y="260350"/>
            <a:ext cx="8893175" cy="868363"/>
          </a:xfrm>
        </p:spPr>
        <p:txBody>
          <a:bodyPr/>
          <a:lstStyle/>
          <a:p>
            <a:pPr eaLnBrk="1" hangingPunct="1"/>
            <a:r>
              <a:rPr lang="en-US" smtClean="0"/>
              <a:t>T1B02</a:t>
            </a:r>
            <a:r>
              <a:rPr lang="en-US" sz="3600" smtClean="0"/>
              <a:t>  	</a:t>
            </a:r>
            <a:r>
              <a:rPr lang="en-US" sz="2800" smtClean="0">
                <a:latin typeface="Rockwell" pitchFamily="18" charset="0"/>
              </a:rPr>
              <a:t>North American amateur stations are 			located in which ITU region?</a:t>
            </a:r>
          </a:p>
        </p:txBody>
      </p:sp>
      <p:sp>
        <p:nvSpPr>
          <p:cNvPr id="626691" name="Rectangle 3"/>
          <p:cNvSpPr>
            <a:spLocks noGrp="1" noChangeArrowheads="1"/>
          </p:cNvSpPr>
          <p:nvPr>
            <p:ph type="body" idx="1"/>
          </p:nvPr>
        </p:nvSpPr>
        <p:spPr>
          <a:xfrm>
            <a:off x="1384300" y="2200275"/>
            <a:ext cx="5837238" cy="3179763"/>
          </a:xfrm>
        </p:spPr>
        <p:txBody>
          <a:bodyPr/>
          <a:lstStyle/>
          <a:p>
            <a:pPr marL="609600" indent="-609600" eaLnBrk="1" hangingPunct="1">
              <a:buFontTx/>
              <a:buAutoNum type="alphaUcPeriod"/>
            </a:pPr>
            <a:r>
              <a:rPr lang="en-US" smtClean="0"/>
              <a:t>Region 1</a:t>
            </a:r>
          </a:p>
          <a:p>
            <a:pPr marL="609600" indent="-609600" eaLnBrk="1" hangingPunct="1">
              <a:buFontTx/>
              <a:buAutoNum type="alphaUcPeriod"/>
            </a:pPr>
            <a:r>
              <a:rPr lang="en-US" smtClean="0"/>
              <a:t>Region 2</a:t>
            </a:r>
          </a:p>
          <a:p>
            <a:pPr marL="609600" indent="-609600" eaLnBrk="1" hangingPunct="1">
              <a:buFontTx/>
              <a:buAutoNum type="alphaUcPeriod"/>
            </a:pPr>
            <a:r>
              <a:rPr lang="en-US" smtClean="0"/>
              <a:t>Region 3</a:t>
            </a:r>
          </a:p>
          <a:p>
            <a:pPr marL="609600" indent="-609600" eaLnBrk="1" hangingPunct="1">
              <a:buFontTx/>
              <a:buAutoNum type="alphaUcPeriod"/>
            </a:pPr>
            <a:r>
              <a:rPr lang="en-US" smtClean="0"/>
              <a:t>Region 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2669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2669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Number Placeholder 5"/>
          <p:cNvSpPr>
            <a:spLocks noGrp="1"/>
          </p:cNvSpPr>
          <p:nvPr>
            <p:ph type="sldNum" sz="quarter" idx="12"/>
          </p:nvPr>
        </p:nvSpPr>
        <p:spPr>
          <a:noFill/>
          <a:ln>
            <a:miter lim="800000"/>
            <a:headEnd/>
            <a:tailEnd/>
          </a:ln>
        </p:spPr>
        <p:txBody>
          <a:bodyPr/>
          <a:lstStyle/>
          <a:p>
            <a:fld id="{CE34E4F5-0C45-4F5C-83BB-A45D97D53652}" type="slidenum">
              <a:rPr lang="en-US"/>
              <a:pPr/>
              <a:t>460</a:t>
            </a:fld>
            <a:endParaRPr lang="en-US"/>
          </a:p>
        </p:txBody>
      </p:sp>
      <p:sp>
        <p:nvSpPr>
          <p:cNvPr id="473091"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T7D02		</a:t>
            </a:r>
            <a:r>
              <a:rPr lang="en-US" sz="2800" smtClean="0">
                <a:latin typeface="Rockwell" pitchFamily="18" charset="0"/>
              </a:rPr>
              <a:t>What is the correct way to connect a 			voltmeter to a circuit?</a:t>
            </a:r>
          </a:p>
        </p:txBody>
      </p:sp>
      <p:sp>
        <p:nvSpPr>
          <p:cNvPr id="163225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In series with the circuit</a:t>
            </a:r>
          </a:p>
          <a:p>
            <a:pPr marL="995363" lvl="1" indent="-533400" eaLnBrk="1" hangingPunct="1">
              <a:buFontTx/>
              <a:buAutoNum type="alphaUcPeriod"/>
            </a:pPr>
            <a:r>
              <a:rPr lang="en-US" smtClean="0">
                <a:latin typeface="Rockwell" pitchFamily="18" charset="0"/>
              </a:rPr>
              <a:t>In parallel with the circuit</a:t>
            </a:r>
          </a:p>
          <a:p>
            <a:pPr marL="995363" lvl="1" indent="-533400" eaLnBrk="1" hangingPunct="1">
              <a:buFontTx/>
              <a:buAutoNum type="alphaUcPeriod"/>
            </a:pPr>
            <a:r>
              <a:rPr lang="en-US" smtClean="0">
                <a:latin typeface="Rockwell" pitchFamily="18" charset="0"/>
              </a:rPr>
              <a:t>In quadrature with the circuit</a:t>
            </a:r>
          </a:p>
          <a:p>
            <a:pPr marL="995363" lvl="1" indent="-533400" eaLnBrk="1" hangingPunct="1">
              <a:buFontTx/>
              <a:buAutoNum type="alphaUcPeriod"/>
            </a:pPr>
            <a:r>
              <a:rPr lang="en-US" smtClean="0">
                <a:latin typeface="Rockwell" pitchFamily="18" charset="0"/>
              </a:rPr>
              <a:t>In phase with the circuit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3225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3225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Number Placeholder 5"/>
          <p:cNvSpPr>
            <a:spLocks noGrp="1"/>
          </p:cNvSpPr>
          <p:nvPr>
            <p:ph type="sldNum" sz="quarter" idx="12"/>
          </p:nvPr>
        </p:nvSpPr>
        <p:spPr>
          <a:noFill/>
          <a:ln>
            <a:miter lim="800000"/>
            <a:headEnd/>
            <a:tailEnd/>
          </a:ln>
        </p:spPr>
        <p:txBody>
          <a:bodyPr/>
          <a:lstStyle/>
          <a:p>
            <a:fld id="{DFAAA04B-29D2-4BF1-AA2D-9E15E954206F}" type="slidenum">
              <a:rPr lang="en-US"/>
              <a:pPr/>
              <a:t>461</a:t>
            </a:fld>
            <a:endParaRPr lang="en-US"/>
          </a:p>
        </p:txBody>
      </p:sp>
      <p:sp>
        <p:nvSpPr>
          <p:cNvPr id="474115" name="Rectangle 2"/>
          <p:cNvSpPr>
            <a:spLocks noGrp="1" noChangeArrowheads="1"/>
          </p:cNvSpPr>
          <p:nvPr>
            <p:ph type="title"/>
          </p:nvPr>
        </p:nvSpPr>
        <p:spPr>
          <a:xfrm>
            <a:off x="0" y="931863"/>
            <a:ext cx="8335963" cy="385762"/>
          </a:xfrm>
        </p:spPr>
        <p:txBody>
          <a:bodyPr/>
          <a:lstStyle/>
          <a:p>
            <a:pPr eaLnBrk="1" hangingPunct="1">
              <a:tabLst>
                <a:tab pos="1376363" algn="l"/>
              </a:tabLst>
            </a:pPr>
            <a:r>
              <a:rPr lang="en-US" sz="3600" smtClean="0"/>
              <a:t>T7D03		</a:t>
            </a:r>
            <a:r>
              <a:rPr lang="en-US" sz="2800" smtClean="0">
                <a:latin typeface="Rockwell" pitchFamily="18" charset="0"/>
              </a:rPr>
              <a:t>How is an ammeter usually connected 			to a circuit?</a:t>
            </a:r>
            <a:endParaRPr lang="en-US" sz="3600" smtClean="0"/>
          </a:p>
        </p:txBody>
      </p:sp>
      <p:sp>
        <p:nvSpPr>
          <p:cNvPr id="163328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In series with the circuit</a:t>
            </a:r>
          </a:p>
          <a:p>
            <a:pPr marL="995363" lvl="1" indent="-533400" eaLnBrk="1" hangingPunct="1">
              <a:buFontTx/>
              <a:buAutoNum type="alphaUcPeriod"/>
            </a:pPr>
            <a:r>
              <a:rPr lang="en-US" smtClean="0">
                <a:latin typeface="Rockwell" pitchFamily="18" charset="0"/>
              </a:rPr>
              <a:t>In parallel with the circuit</a:t>
            </a:r>
          </a:p>
          <a:p>
            <a:pPr marL="995363" lvl="1" indent="-533400" eaLnBrk="1" hangingPunct="1">
              <a:buFontTx/>
              <a:buAutoNum type="alphaUcPeriod"/>
            </a:pPr>
            <a:r>
              <a:rPr lang="en-US" smtClean="0">
                <a:latin typeface="Rockwell" pitchFamily="18" charset="0"/>
              </a:rPr>
              <a:t>In quadrature with the circuit</a:t>
            </a:r>
          </a:p>
          <a:p>
            <a:pPr marL="995363" lvl="1" indent="-533400" eaLnBrk="1" hangingPunct="1">
              <a:buFontTx/>
              <a:buAutoNum type="alphaUcPeriod"/>
            </a:pPr>
            <a:r>
              <a:rPr lang="en-US" smtClean="0">
                <a:latin typeface="Rockwell" pitchFamily="18" charset="0"/>
              </a:rPr>
              <a:t>In phase with the circuit</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3328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3328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Number Placeholder 5"/>
          <p:cNvSpPr>
            <a:spLocks noGrp="1"/>
          </p:cNvSpPr>
          <p:nvPr>
            <p:ph type="sldNum" sz="quarter" idx="12"/>
          </p:nvPr>
        </p:nvSpPr>
        <p:spPr>
          <a:noFill/>
          <a:ln>
            <a:miter lim="800000"/>
            <a:headEnd/>
            <a:tailEnd/>
          </a:ln>
        </p:spPr>
        <p:txBody>
          <a:bodyPr/>
          <a:lstStyle/>
          <a:p>
            <a:fld id="{96868790-60C3-4FD4-864E-0E4D6939442E}" type="slidenum">
              <a:rPr lang="en-US"/>
              <a:pPr/>
              <a:t>462</a:t>
            </a:fld>
            <a:endParaRPr lang="en-US"/>
          </a:p>
        </p:txBody>
      </p:sp>
      <p:sp>
        <p:nvSpPr>
          <p:cNvPr id="47513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T7D04		</a:t>
            </a:r>
            <a:r>
              <a:rPr lang="en-US" sz="2800" smtClean="0">
                <a:latin typeface="Rockwell" pitchFamily="18" charset="0"/>
              </a:rPr>
              <a:t>Which instrument is used to measure 			electric current?</a:t>
            </a:r>
          </a:p>
        </p:txBody>
      </p:sp>
      <p:sp>
        <p:nvSpPr>
          <p:cNvPr id="163430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An ohmmeter</a:t>
            </a:r>
          </a:p>
          <a:p>
            <a:pPr marL="995363" lvl="1" indent="-533400" eaLnBrk="1" hangingPunct="1">
              <a:buFontTx/>
              <a:buAutoNum type="alphaUcPeriod"/>
            </a:pPr>
            <a:r>
              <a:rPr lang="en-US" smtClean="0">
                <a:latin typeface="Rockwell" pitchFamily="18" charset="0"/>
              </a:rPr>
              <a:t>A wavemeter</a:t>
            </a:r>
          </a:p>
          <a:p>
            <a:pPr marL="995363" lvl="1" indent="-533400" eaLnBrk="1" hangingPunct="1">
              <a:buFontTx/>
              <a:buAutoNum type="alphaUcPeriod"/>
            </a:pPr>
            <a:r>
              <a:rPr lang="en-US" smtClean="0">
                <a:latin typeface="Rockwell" pitchFamily="18" charset="0"/>
              </a:rPr>
              <a:t>A voltmeter</a:t>
            </a:r>
          </a:p>
          <a:p>
            <a:pPr marL="995363" lvl="1" indent="-533400" eaLnBrk="1" hangingPunct="1">
              <a:buFontTx/>
              <a:buAutoNum type="alphaUcPeriod"/>
            </a:pPr>
            <a:r>
              <a:rPr lang="en-US" smtClean="0">
                <a:latin typeface="Rockwell" pitchFamily="18" charset="0"/>
              </a:rPr>
              <a:t>An ammeter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3430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3430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Number Placeholder 5"/>
          <p:cNvSpPr>
            <a:spLocks noGrp="1"/>
          </p:cNvSpPr>
          <p:nvPr>
            <p:ph type="sldNum" sz="quarter" idx="12"/>
          </p:nvPr>
        </p:nvSpPr>
        <p:spPr>
          <a:noFill/>
          <a:ln>
            <a:miter lim="800000"/>
            <a:headEnd/>
            <a:tailEnd/>
          </a:ln>
        </p:spPr>
        <p:txBody>
          <a:bodyPr/>
          <a:lstStyle/>
          <a:p>
            <a:fld id="{D766BC67-3A9C-45F4-B1EC-8DD6C2677BC8}" type="slidenum">
              <a:rPr lang="en-US"/>
              <a:pPr/>
              <a:t>463</a:t>
            </a:fld>
            <a:endParaRPr lang="en-US"/>
          </a:p>
        </p:txBody>
      </p:sp>
      <p:sp>
        <p:nvSpPr>
          <p:cNvPr id="476163"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T7D05		</a:t>
            </a:r>
            <a:r>
              <a:rPr lang="en-US" sz="2800" smtClean="0">
                <a:latin typeface="Rockwell" pitchFamily="18" charset="0"/>
              </a:rPr>
              <a:t>What instrument is used to measure 			resistance?</a:t>
            </a:r>
          </a:p>
        </p:txBody>
      </p:sp>
      <p:sp>
        <p:nvSpPr>
          <p:cNvPr id="1635331"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An oscilloscope</a:t>
            </a:r>
          </a:p>
          <a:p>
            <a:pPr marL="995363" lvl="1" indent="-533400" eaLnBrk="1" hangingPunct="1">
              <a:buFontTx/>
              <a:buAutoNum type="alphaUcPeriod"/>
            </a:pPr>
            <a:r>
              <a:rPr lang="en-US" smtClean="0">
                <a:latin typeface="Rockwell" pitchFamily="18" charset="0"/>
              </a:rPr>
              <a:t>A spectrum analyzer</a:t>
            </a:r>
          </a:p>
          <a:p>
            <a:pPr marL="995363" lvl="1" indent="-533400" eaLnBrk="1" hangingPunct="1">
              <a:buFontTx/>
              <a:buAutoNum type="alphaUcPeriod"/>
            </a:pPr>
            <a:r>
              <a:rPr lang="en-US" smtClean="0">
                <a:latin typeface="Rockwell" pitchFamily="18" charset="0"/>
              </a:rPr>
              <a:t>A noise bridge</a:t>
            </a:r>
          </a:p>
          <a:p>
            <a:pPr marL="995363" lvl="1" indent="-533400" eaLnBrk="1" hangingPunct="1">
              <a:buFontTx/>
              <a:buAutoNum type="alphaUcPeriod"/>
            </a:pPr>
            <a:r>
              <a:rPr lang="en-US" smtClean="0">
                <a:latin typeface="Rockwell" pitchFamily="18" charset="0"/>
              </a:rPr>
              <a:t>An ohmmeter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3533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3533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Number Placeholder 5"/>
          <p:cNvSpPr>
            <a:spLocks noGrp="1"/>
          </p:cNvSpPr>
          <p:nvPr>
            <p:ph type="sldNum" sz="quarter" idx="12"/>
          </p:nvPr>
        </p:nvSpPr>
        <p:spPr>
          <a:noFill/>
          <a:ln>
            <a:miter lim="800000"/>
            <a:headEnd/>
            <a:tailEnd/>
          </a:ln>
        </p:spPr>
        <p:txBody>
          <a:bodyPr/>
          <a:lstStyle/>
          <a:p>
            <a:fld id="{43BFF72F-98F9-471C-8095-DAA8B4BB19C5}" type="slidenum">
              <a:rPr lang="en-US"/>
              <a:pPr/>
              <a:t>464</a:t>
            </a:fld>
            <a:endParaRPr lang="en-US"/>
          </a:p>
        </p:txBody>
      </p:sp>
      <p:sp>
        <p:nvSpPr>
          <p:cNvPr id="477187" name="Rectangle 2"/>
          <p:cNvSpPr>
            <a:spLocks noGrp="1" noChangeArrowheads="1"/>
          </p:cNvSpPr>
          <p:nvPr>
            <p:ph type="title"/>
          </p:nvPr>
        </p:nvSpPr>
        <p:spPr>
          <a:xfrm>
            <a:off x="0" y="931863"/>
            <a:ext cx="8181975" cy="385762"/>
          </a:xfrm>
        </p:spPr>
        <p:txBody>
          <a:bodyPr/>
          <a:lstStyle/>
          <a:p>
            <a:pPr eaLnBrk="1" hangingPunct="1">
              <a:tabLst>
                <a:tab pos="1376363" algn="l"/>
              </a:tabLst>
            </a:pPr>
            <a:r>
              <a:rPr lang="en-US" sz="3600" smtClean="0"/>
              <a:t>T7D06		</a:t>
            </a:r>
            <a:r>
              <a:rPr lang="en-US" sz="2800" smtClean="0">
                <a:latin typeface="Rockwell" pitchFamily="18" charset="0"/>
              </a:rPr>
              <a:t>Which of the following might damage 		a multimeter?</a:t>
            </a:r>
          </a:p>
        </p:txBody>
      </p:sp>
      <p:sp>
        <p:nvSpPr>
          <p:cNvPr id="163635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Measuring a voltage too small for the chosen scale</a:t>
            </a:r>
          </a:p>
          <a:p>
            <a:pPr marL="995363" lvl="1" indent="-533400" eaLnBrk="1" hangingPunct="1">
              <a:buFontTx/>
              <a:buAutoNum type="alphaUcPeriod"/>
            </a:pPr>
            <a:r>
              <a:rPr lang="en-US" smtClean="0">
                <a:latin typeface="Rockwell" pitchFamily="18" charset="0"/>
              </a:rPr>
              <a:t>Leaving the meter in the milliamps position overnight</a:t>
            </a:r>
          </a:p>
          <a:p>
            <a:pPr marL="995363" lvl="1" indent="-533400" eaLnBrk="1" hangingPunct="1">
              <a:buFontTx/>
              <a:buAutoNum type="alphaUcPeriod"/>
            </a:pPr>
            <a:r>
              <a:rPr lang="en-US" smtClean="0">
                <a:latin typeface="Rockwell" pitchFamily="18" charset="0"/>
              </a:rPr>
              <a:t>Attempting to measure voltage when using the resistance setting</a:t>
            </a:r>
          </a:p>
          <a:p>
            <a:pPr marL="995363" lvl="1" indent="-533400" eaLnBrk="1" hangingPunct="1">
              <a:buFontTx/>
              <a:buAutoNum type="alphaUcPeriod"/>
            </a:pPr>
            <a:r>
              <a:rPr lang="en-US" smtClean="0">
                <a:latin typeface="Rockwell" pitchFamily="18" charset="0"/>
              </a:rPr>
              <a:t>Not allowing it to warm up properly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3635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3635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Number Placeholder 5"/>
          <p:cNvSpPr>
            <a:spLocks noGrp="1"/>
          </p:cNvSpPr>
          <p:nvPr>
            <p:ph type="sldNum" sz="quarter" idx="12"/>
          </p:nvPr>
        </p:nvSpPr>
        <p:spPr>
          <a:noFill/>
          <a:ln>
            <a:miter lim="800000"/>
            <a:headEnd/>
            <a:tailEnd/>
          </a:ln>
        </p:spPr>
        <p:txBody>
          <a:bodyPr/>
          <a:lstStyle/>
          <a:p>
            <a:fld id="{7C7A3962-9EDF-4AC4-81A9-0FE4FD43FABB}" type="slidenum">
              <a:rPr lang="en-US"/>
              <a:pPr/>
              <a:t>465</a:t>
            </a:fld>
            <a:endParaRPr lang="en-US"/>
          </a:p>
        </p:txBody>
      </p:sp>
      <p:sp>
        <p:nvSpPr>
          <p:cNvPr id="478211"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T7D07		</a:t>
            </a:r>
            <a:r>
              <a:rPr lang="en-US" sz="2800" smtClean="0">
                <a:latin typeface="Rockwell" pitchFamily="18" charset="0"/>
              </a:rPr>
              <a:t>Which of the following measurements are 		commonly made using a multimeter?</a:t>
            </a:r>
          </a:p>
        </p:txBody>
      </p:sp>
      <p:sp>
        <p:nvSpPr>
          <p:cNvPr id="163737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SWR and RF power</a:t>
            </a:r>
          </a:p>
          <a:p>
            <a:pPr marL="995363" lvl="1" indent="-533400" eaLnBrk="1" hangingPunct="1">
              <a:buFontTx/>
              <a:buAutoNum type="alphaUcPeriod"/>
            </a:pPr>
            <a:r>
              <a:rPr lang="en-US" smtClean="0">
                <a:latin typeface="Rockwell" pitchFamily="18" charset="0"/>
              </a:rPr>
              <a:t>Signal strength and noise</a:t>
            </a:r>
          </a:p>
          <a:p>
            <a:pPr marL="995363" lvl="1" indent="-533400" eaLnBrk="1" hangingPunct="1">
              <a:buFontTx/>
              <a:buAutoNum type="alphaUcPeriod"/>
            </a:pPr>
            <a:r>
              <a:rPr lang="en-US" smtClean="0">
                <a:latin typeface="Rockwell" pitchFamily="18" charset="0"/>
              </a:rPr>
              <a:t>Impedance and reactance</a:t>
            </a:r>
          </a:p>
          <a:p>
            <a:pPr marL="995363" lvl="1" indent="-533400" eaLnBrk="1" hangingPunct="1">
              <a:buFontTx/>
              <a:buAutoNum type="alphaUcPeriod"/>
            </a:pPr>
            <a:r>
              <a:rPr lang="en-US" smtClean="0">
                <a:latin typeface="Rockwell" pitchFamily="18" charset="0"/>
              </a:rPr>
              <a:t>Voltage and resistance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3737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3737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Number Placeholder 5"/>
          <p:cNvSpPr>
            <a:spLocks noGrp="1"/>
          </p:cNvSpPr>
          <p:nvPr>
            <p:ph type="sldNum" sz="quarter" idx="12"/>
          </p:nvPr>
        </p:nvSpPr>
        <p:spPr>
          <a:noFill/>
          <a:ln>
            <a:miter lim="800000"/>
            <a:headEnd/>
            <a:tailEnd/>
          </a:ln>
        </p:spPr>
        <p:txBody>
          <a:bodyPr/>
          <a:lstStyle/>
          <a:p>
            <a:fld id="{EAACA980-F5D2-4B85-9B33-A232343A2D31}" type="slidenum">
              <a:rPr lang="en-US"/>
              <a:pPr/>
              <a:t>466</a:t>
            </a:fld>
            <a:endParaRPr lang="en-US"/>
          </a:p>
        </p:txBody>
      </p:sp>
      <p:sp>
        <p:nvSpPr>
          <p:cNvPr id="479235"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T7D08		</a:t>
            </a:r>
            <a:r>
              <a:rPr lang="en-US" sz="2800" smtClean="0">
                <a:latin typeface="Rockwell" pitchFamily="18" charset="0"/>
              </a:rPr>
              <a:t>Which of the following types of solder is 		best for radio and electronic use?</a:t>
            </a:r>
          </a:p>
        </p:txBody>
      </p:sp>
      <p:sp>
        <p:nvSpPr>
          <p:cNvPr id="163840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Acid-core solder</a:t>
            </a:r>
          </a:p>
          <a:p>
            <a:pPr marL="995363" lvl="1" indent="-533400" eaLnBrk="1" hangingPunct="1">
              <a:buFontTx/>
              <a:buAutoNum type="alphaUcPeriod"/>
            </a:pPr>
            <a:r>
              <a:rPr lang="en-US" smtClean="0">
                <a:latin typeface="Rockwell" pitchFamily="18" charset="0"/>
              </a:rPr>
              <a:t>Silver solder</a:t>
            </a:r>
          </a:p>
          <a:p>
            <a:pPr marL="995363" lvl="1" indent="-533400" eaLnBrk="1" hangingPunct="1">
              <a:buFontTx/>
              <a:buAutoNum type="alphaUcPeriod"/>
            </a:pPr>
            <a:r>
              <a:rPr lang="en-US" smtClean="0">
                <a:latin typeface="Rockwell" pitchFamily="18" charset="0"/>
              </a:rPr>
              <a:t>Rosin-core solder</a:t>
            </a:r>
          </a:p>
          <a:p>
            <a:pPr marL="995363" lvl="1" indent="-533400" eaLnBrk="1" hangingPunct="1">
              <a:buFontTx/>
              <a:buAutoNum type="alphaUcPeriod"/>
            </a:pPr>
            <a:r>
              <a:rPr lang="en-US" smtClean="0">
                <a:latin typeface="Rockwell" pitchFamily="18" charset="0"/>
              </a:rPr>
              <a:t>Aluminum solder</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3840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3840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lide Number Placeholder 5"/>
          <p:cNvSpPr>
            <a:spLocks noGrp="1"/>
          </p:cNvSpPr>
          <p:nvPr>
            <p:ph type="sldNum" sz="quarter" idx="12"/>
          </p:nvPr>
        </p:nvSpPr>
        <p:spPr>
          <a:noFill/>
          <a:ln>
            <a:miter lim="800000"/>
            <a:headEnd/>
            <a:tailEnd/>
          </a:ln>
        </p:spPr>
        <p:txBody>
          <a:bodyPr/>
          <a:lstStyle/>
          <a:p>
            <a:fld id="{51F814C2-8FF1-41B0-8095-DD3F369E77A4}" type="slidenum">
              <a:rPr lang="en-US"/>
              <a:pPr/>
              <a:t>467</a:t>
            </a:fld>
            <a:endParaRPr lang="en-US"/>
          </a:p>
        </p:txBody>
      </p:sp>
      <p:sp>
        <p:nvSpPr>
          <p:cNvPr id="480259"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T7D09		</a:t>
            </a:r>
            <a:r>
              <a:rPr lang="en-US" sz="2800" smtClean="0">
                <a:latin typeface="Rockwell" pitchFamily="18" charset="0"/>
              </a:rPr>
              <a:t>What is the characteristic appearance of a 		"cold" solder joint?</a:t>
            </a:r>
          </a:p>
        </p:txBody>
      </p:sp>
      <p:sp>
        <p:nvSpPr>
          <p:cNvPr id="163942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Dark black spots</a:t>
            </a:r>
          </a:p>
          <a:p>
            <a:pPr marL="995363" lvl="1" indent="-533400" eaLnBrk="1" hangingPunct="1">
              <a:buFontTx/>
              <a:buAutoNum type="alphaUcPeriod"/>
            </a:pPr>
            <a:r>
              <a:rPr lang="en-US" smtClean="0">
                <a:latin typeface="Rockwell" pitchFamily="18" charset="0"/>
              </a:rPr>
              <a:t>A bright or shiny surface</a:t>
            </a:r>
          </a:p>
          <a:p>
            <a:pPr marL="995363" lvl="1" indent="-533400" eaLnBrk="1" hangingPunct="1">
              <a:buFontTx/>
              <a:buAutoNum type="alphaUcPeriod"/>
            </a:pPr>
            <a:r>
              <a:rPr lang="en-US" smtClean="0">
                <a:latin typeface="Rockwell" pitchFamily="18" charset="0"/>
              </a:rPr>
              <a:t>A grainy or dull surface</a:t>
            </a:r>
          </a:p>
          <a:p>
            <a:pPr marL="995363" lvl="1" indent="-533400" eaLnBrk="1" hangingPunct="1">
              <a:buFontTx/>
              <a:buAutoNum type="alphaUcPeriod"/>
            </a:pPr>
            <a:r>
              <a:rPr lang="en-US" smtClean="0">
                <a:latin typeface="Rockwell" pitchFamily="18" charset="0"/>
              </a:rPr>
              <a:t>A greenish tint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3942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3942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Number Placeholder 5"/>
          <p:cNvSpPr>
            <a:spLocks noGrp="1"/>
          </p:cNvSpPr>
          <p:nvPr>
            <p:ph type="sldNum" sz="quarter" idx="12"/>
          </p:nvPr>
        </p:nvSpPr>
        <p:spPr>
          <a:noFill/>
          <a:ln>
            <a:miter lim="800000"/>
            <a:headEnd/>
            <a:tailEnd/>
          </a:ln>
        </p:spPr>
        <p:txBody>
          <a:bodyPr/>
          <a:lstStyle/>
          <a:p>
            <a:fld id="{D0D170EA-31B7-4A4D-833D-32BE3A5BCF37}" type="slidenum">
              <a:rPr lang="en-US"/>
              <a:pPr/>
              <a:t>468</a:t>
            </a:fld>
            <a:endParaRPr lang="en-US"/>
          </a:p>
        </p:txBody>
      </p:sp>
      <p:sp>
        <p:nvSpPr>
          <p:cNvPr id="481283"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T7D10		</a:t>
            </a:r>
            <a:r>
              <a:rPr lang="en-US" sz="2000" smtClean="0">
                <a:latin typeface="Rockwell" pitchFamily="18" charset="0"/>
              </a:rPr>
              <a:t>What is probably happening when an ohmmeter, 			connected across a circuit, initially indicates a low 			resistance and then shows increasing resistance with time?</a:t>
            </a:r>
          </a:p>
        </p:txBody>
      </p:sp>
      <p:sp>
        <p:nvSpPr>
          <p:cNvPr id="164045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ohmmeter is defective</a:t>
            </a:r>
          </a:p>
          <a:p>
            <a:pPr marL="995363" lvl="1" indent="-533400" eaLnBrk="1" hangingPunct="1">
              <a:buFontTx/>
              <a:buAutoNum type="alphaUcPeriod"/>
            </a:pPr>
            <a:r>
              <a:rPr lang="en-US" smtClean="0">
                <a:latin typeface="Rockwell" pitchFamily="18" charset="0"/>
              </a:rPr>
              <a:t>The circuit contains a large capacitor</a:t>
            </a:r>
          </a:p>
          <a:p>
            <a:pPr marL="995363" lvl="1" indent="-533400" eaLnBrk="1" hangingPunct="1">
              <a:buFontTx/>
              <a:buAutoNum type="alphaUcPeriod"/>
            </a:pPr>
            <a:r>
              <a:rPr lang="en-US" smtClean="0">
                <a:latin typeface="Rockwell" pitchFamily="18" charset="0"/>
              </a:rPr>
              <a:t>The circuit contains a large inductor</a:t>
            </a:r>
          </a:p>
          <a:p>
            <a:pPr marL="995363" lvl="1" indent="-533400" eaLnBrk="1" hangingPunct="1">
              <a:buFontTx/>
              <a:buAutoNum type="alphaUcPeriod"/>
            </a:pPr>
            <a:r>
              <a:rPr lang="en-US" smtClean="0">
                <a:latin typeface="Rockwell" pitchFamily="18" charset="0"/>
              </a:rPr>
              <a:t>The circuit is a relaxation oscillator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4045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4045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Number Placeholder 5"/>
          <p:cNvSpPr>
            <a:spLocks noGrp="1"/>
          </p:cNvSpPr>
          <p:nvPr>
            <p:ph type="sldNum" sz="quarter" idx="12"/>
          </p:nvPr>
        </p:nvSpPr>
        <p:spPr>
          <a:noFill/>
          <a:ln>
            <a:miter lim="800000"/>
            <a:headEnd/>
            <a:tailEnd/>
          </a:ln>
        </p:spPr>
        <p:txBody>
          <a:bodyPr/>
          <a:lstStyle/>
          <a:p>
            <a:fld id="{C16514C4-6F00-442E-A48D-406C9407C222}" type="slidenum">
              <a:rPr lang="en-US"/>
              <a:pPr/>
              <a:t>469</a:t>
            </a:fld>
            <a:endParaRPr lang="en-US"/>
          </a:p>
        </p:txBody>
      </p:sp>
      <p:sp>
        <p:nvSpPr>
          <p:cNvPr id="482307"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T7D11		</a:t>
            </a:r>
            <a:r>
              <a:rPr lang="en-US" sz="2800" smtClean="0">
                <a:latin typeface="Rockwell" pitchFamily="18" charset="0"/>
              </a:rPr>
              <a:t>Which of the following precautions should 		be taken when measuring circuit resistance 		with an ohmmeter?</a:t>
            </a:r>
          </a:p>
        </p:txBody>
      </p:sp>
      <p:sp>
        <p:nvSpPr>
          <p:cNvPr id="164147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Ensure that the applied voltages are correct</a:t>
            </a:r>
          </a:p>
          <a:p>
            <a:pPr marL="995363" lvl="1" indent="-533400" eaLnBrk="1" hangingPunct="1">
              <a:buFontTx/>
              <a:buAutoNum type="alphaUcPeriod"/>
            </a:pPr>
            <a:r>
              <a:rPr lang="en-US" smtClean="0">
                <a:latin typeface="Rockwell" pitchFamily="18" charset="0"/>
              </a:rPr>
              <a:t>Ensure that the circuit is not powered</a:t>
            </a:r>
          </a:p>
          <a:p>
            <a:pPr marL="995363" lvl="1" indent="-533400" eaLnBrk="1" hangingPunct="1">
              <a:buFontTx/>
              <a:buAutoNum type="alphaUcPeriod"/>
            </a:pPr>
            <a:r>
              <a:rPr lang="en-US" smtClean="0">
                <a:latin typeface="Rockwell" pitchFamily="18" charset="0"/>
              </a:rPr>
              <a:t>Ensure that the circuit is grounded</a:t>
            </a:r>
          </a:p>
          <a:p>
            <a:pPr marL="995363" lvl="1" indent="-533400" eaLnBrk="1" hangingPunct="1">
              <a:buFontTx/>
              <a:buAutoNum type="alphaUcPeriod"/>
            </a:pPr>
            <a:r>
              <a:rPr lang="en-US" smtClean="0">
                <a:latin typeface="Rockwell" pitchFamily="18" charset="0"/>
              </a:rPr>
              <a:t>Ensure that the circuit is operating at the correct frequency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4147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4147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a:ln>
            <a:miter lim="800000"/>
            <a:headEnd/>
            <a:tailEnd/>
          </a:ln>
        </p:spPr>
        <p:txBody>
          <a:bodyPr/>
          <a:lstStyle/>
          <a:p>
            <a:fld id="{E8C888A4-73BF-41B8-896C-8DF883642756}" type="slidenum">
              <a:rPr lang="en-US"/>
              <a:pPr/>
              <a:t>47</a:t>
            </a:fld>
            <a:endParaRPr lang="en-US"/>
          </a:p>
        </p:txBody>
      </p:sp>
      <p:sp>
        <p:nvSpPr>
          <p:cNvPr id="50179" name="Rectangle 2"/>
          <p:cNvSpPr>
            <a:spLocks noGrp="1" noChangeArrowheads="1"/>
          </p:cNvSpPr>
          <p:nvPr>
            <p:ph type="title"/>
          </p:nvPr>
        </p:nvSpPr>
        <p:spPr>
          <a:xfrm>
            <a:off x="246063" y="317500"/>
            <a:ext cx="8474075" cy="914400"/>
          </a:xfrm>
        </p:spPr>
        <p:txBody>
          <a:bodyPr/>
          <a:lstStyle/>
          <a:p>
            <a:pPr eaLnBrk="1" hangingPunct="1"/>
            <a:r>
              <a:rPr lang="en-US" smtClean="0"/>
              <a:t>T1B03 </a:t>
            </a:r>
            <a:r>
              <a:rPr lang="en-US" sz="3600" smtClean="0"/>
              <a:t> 	</a:t>
            </a:r>
            <a:r>
              <a:rPr lang="en-US" sz="3200" smtClean="0">
                <a:latin typeface="Rockwell" pitchFamily="18" charset="0"/>
              </a:rPr>
              <a:t>Which frequency is within the 6 			meter band?</a:t>
            </a:r>
          </a:p>
        </p:txBody>
      </p:sp>
      <p:sp>
        <p:nvSpPr>
          <p:cNvPr id="627715" name="Rectangle 3"/>
          <p:cNvSpPr>
            <a:spLocks noGrp="1" noChangeArrowheads="1"/>
          </p:cNvSpPr>
          <p:nvPr>
            <p:ph type="body" idx="1"/>
          </p:nvPr>
        </p:nvSpPr>
        <p:spPr>
          <a:xfrm>
            <a:off x="501650" y="2438400"/>
            <a:ext cx="8185150" cy="3505200"/>
          </a:xfrm>
        </p:spPr>
        <p:txBody>
          <a:bodyPr/>
          <a:lstStyle/>
          <a:p>
            <a:pPr marL="609600" indent="-609600" eaLnBrk="1" hangingPunct="1">
              <a:buFontTx/>
              <a:buAutoNum type="alphaUcPeriod"/>
            </a:pPr>
            <a:r>
              <a:rPr lang="en-US" smtClean="0"/>
              <a:t>49.00 MHz</a:t>
            </a:r>
          </a:p>
          <a:p>
            <a:pPr marL="609600" indent="-609600" eaLnBrk="1" hangingPunct="1">
              <a:buFontTx/>
              <a:buAutoNum type="alphaUcPeriod"/>
            </a:pPr>
            <a:r>
              <a:rPr lang="en-US" smtClean="0"/>
              <a:t>52.525 MHz</a:t>
            </a:r>
          </a:p>
          <a:p>
            <a:pPr marL="609600" indent="-609600" eaLnBrk="1" hangingPunct="1">
              <a:buFontTx/>
              <a:buAutoNum type="alphaUcPeriod"/>
            </a:pPr>
            <a:r>
              <a:rPr lang="en-US" smtClean="0"/>
              <a:t>28.50 MHz</a:t>
            </a:r>
          </a:p>
          <a:p>
            <a:pPr marL="609600" indent="-609600" eaLnBrk="1" hangingPunct="1">
              <a:buFontTx/>
              <a:buAutoNum type="alphaUcPeriod"/>
            </a:pPr>
            <a:r>
              <a:rPr lang="en-US" smtClean="0"/>
              <a:t>222.15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2771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27715">
                                            <p:txEl>
                                              <p:pRg st="1" end="1"/>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309563" y="241300"/>
            <a:ext cx="8610600" cy="1219200"/>
          </a:xfrm>
        </p:spPr>
        <p:txBody>
          <a:bodyPr lIns="0" tIns="0" rIns="0" bIns="0" anchor="ctr">
            <a:spAutoFit/>
          </a:bodyPr>
          <a:lstStyle/>
          <a:p>
            <a:pPr algn="ct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smtClean="0"/>
              <a:t>Technician Licensing Class</a:t>
            </a:r>
            <a:br>
              <a:rPr lang="en-GB" b="1" smtClean="0"/>
            </a:br>
            <a:r>
              <a:rPr lang="en-GB" b="1" smtClean="0"/>
              <a:t>“T8”</a:t>
            </a:r>
          </a:p>
        </p:txBody>
      </p:sp>
      <p:sp>
        <p:nvSpPr>
          <p:cNvPr id="483331" name="Text Box 3"/>
          <p:cNvSpPr txBox="1">
            <a:spLocks noChangeArrowheads="1"/>
          </p:cNvSpPr>
          <p:nvPr/>
        </p:nvSpPr>
        <p:spPr bwMode="auto">
          <a:xfrm>
            <a:off x="3727450" y="4887913"/>
            <a:ext cx="3802063" cy="77946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Valid dates:</a:t>
            </a:r>
          </a:p>
          <a:p>
            <a:pPr algn="ctr">
              <a:spcBef>
                <a:spcPct val="50000"/>
              </a:spcBef>
            </a:pPr>
            <a:r>
              <a:rPr lang="en-US">
                <a:solidFill>
                  <a:srgbClr val="FF0000"/>
                </a:solidFill>
                <a:latin typeface="Rockwell" pitchFamily="18" charset="0"/>
              </a:rPr>
              <a:t>July 1, 2010 – June 30, 2014</a:t>
            </a:r>
          </a:p>
        </p:txBody>
      </p:sp>
      <p:pic>
        <p:nvPicPr>
          <p:cNvPr id="483332" name="Picture 4" descr="DIAMOND_gold"/>
          <p:cNvPicPr>
            <a:picLocks noChangeAspect="1" noChangeArrowheads="1"/>
          </p:cNvPicPr>
          <p:nvPr/>
        </p:nvPicPr>
        <p:blipFill>
          <a:blip r:embed="rId3" cstate="print"/>
          <a:srcRect/>
          <a:stretch>
            <a:fillRect/>
          </a:stretch>
        </p:blipFill>
        <p:spPr bwMode="auto">
          <a:xfrm>
            <a:off x="385763" y="1662113"/>
            <a:ext cx="1122362" cy="2459037"/>
          </a:xfrm>
          <a:prstGeom prst="rect">
            <a:avLst/>
          </a:prstGeom>
          <a:noFill/>
          <a:ln w="9525">
            <a:noFill/>
            <a:miter lim="800000"/>
            <a:headEnd/>
            <a:tailEnd/>
          </a:ln>
        </p:spPr>
      </p:pic>
      <p:pic>
        <p:nvPicPr>
          <p:cNvPr id="483333" name="Picture 5"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Number Placeholder 5"/>
          <p:cNvSpPr>
            <a:spLocks noGrp="1"/>
          </p:cNvSpPr>
          <p:nvPr>
            <p:ph type="sldNum" sz="quarter" idx="12"/>
          </p:nvPr>
        </p:nvSpPr>
        <p:spPr>
          <a:noFill/>
          <a:ln>
            <a:miter lim="800000"/>
            <a:headEnd/>
            <a:tailEnd/>
          </a:ln>
        </p:spPr>
        <p:txBody>
          <a:bodyPr/>
          <a:lstStyle/>
          <a:p>
            <a:fld id="{E23F724D-6896-4142-9869-4828528D4EC9}" type="slidenum">
              <a:rPr lang="en-US"/>
              <a:pPr/>
              <a:t>471</a:t>
            </a:fld>
            <a:endParaRPr lang="en-US"/>
          </a:p>
        </p:txBody>
      </p:sp>
      <p:sp>
        <p:nvSpPr>
          <p:cNvPr id="484355" name="Rectangle 2"/>
          <p:cNvSpPr>
            <a:spLocks noGrp="1" noChangeArrowheads="1"/>
          </p:cNvSpPr>
          <p:nvPr>
            <p:ph type="title"/>
          </p:nvPr>
        </p:nvSpPr>
        <p:spPr/>
        <p:txBody>
          <a:bodyPr/>
          <a:lstStyle/>
          <a:p>
            <a:pPr algn="ctr" eaLnBrk="1" hangingPunct="1"/>
            <a:r>
              <a:rPr lang="en-US" sz="2800" smtClean="0"/>
              <a:t>Amateur Radio Technician Class</a:t>
            </a:r>
            <a:br>
              <a:rPr lang="en-US" sz="2800" smtClean="0"/>
            </a:br>
            <a:r>
              <a:rPr lang="en-US" sz="2800" smtClean="0"/>
              <a:t>Element 2 Course Presentation</a:t>
            </a:r>
          </a:p>
        </p:txBody>
      </p:sp>
      <p:sp>
        <p:nvSpPr>
          <p:cNvPr id="1644547" name="Rectangle 3"/>
          <p:cNvSpPr>
            <a:spLocks noGrp="1" noChangeArrowheads="1"/>
          </p:cNvSpPr>
          <p:nvPr>
            <p:ph type="body" idx="1"/>
          </p:nvPr>
        </p:nvSpPr>
        <p:spPr/>
        <p:txBody>
          <a:bodyPr/>
          <a:lstStyle/>
          <a:p>
            <a:pPr eaLnBrk="1" hangingPunct="1">
              <a:lnSpc>
                <a:spcPct val="80000"/>
              </a:lnSpc>
            </a:pPr>
            <a:endParaRPr lang="en-US" sz="2400" b="1" smtClean="0"/>
          </a:p>
          <a:p>
            <a:pPr eaLnBrk="1" hangingPunct="1">
              <a:lnSpc>
                <a:spcPct val="80000"/>
              </a:lnSpc>
              <a:buClr>
                <a:schemeClr val="accent2"/>
              </a:buClr>
              <a:buFont typeface="Wingdings" pitchFamily="2" charset="2"/>
              <a:buChar char="Ø"/>
            </a:pPr>
            <a:r>
              <a:rPr lang="en-US" sz="1800" b="1" smtClean="0">
                <a:latin typeface="Rockwell" pitchFamily="18" charset="0"/>
              </a:rPr>
              <a:t>ELEMENT 2 SUB-ELEMENTS</a:t>
            </a:r>
          </a:p>
          <a:p>
            <a:pPr eaLnBrk="1" hangingPunct="1">
              <a:lnSpc>
                <a:spcPct val="80000"/>
              </a:lnSpc>
            </a:pPr>
            <a:endParaRPr lang="en-US" sz="1000" b="1" smtClean="0">
              <a:latin typeface="Rockwell" pitchFamily="18" charset="0"/>
            </a:endParaRPr>
          </a:p>
          <a:p>
            <a:pPr lvl="1" eaLnBrk="1" hangingPunct="1">
              <a:lnSpc>
                <a:spcPct val="80000"/>
              </a:lnSpc>
            </a:pPr>
            <a:r>
              <a:rPr lang="en-US" sz="1600" b="1" smtClean="0">
                <a:latin typeface="Rockwell" pitchFamily="18" charset="0"/>
              </a:rPr>
              <a:t>T1 - FCC Rules, descriptions and definitions for the amateur radio service, operator and station license responsibilities.</a:t>
            </a:r>
          </a:p>
          <a:p>
            <a:pPr lvl="1" eaLnBrk="1" hangingPunct="1">
              <a:lnSpc>
                <a:spcPct val="80000"/>
              </a:lnSpc>
            </a:pPr>
            <a:r>
              <a:rPr lang="en-US" sz="1600" b="1" smtClean="0">
                <a:latin typeface="Rockwell" pitchFamily="18" charset="0"/>
              </a:rPr>
              <a:t>T2 – Operating Procedures</a:t>
            </a:r>
          </a:p>
          <a:p>
            <a:pPr lvl="1" eaLnBrk="1" hangingPunct="1">
              <a:lnSpc>
                <a:spcPct val="80000"/>
              </a:lnSpc>
            </a:pPr>
            <a:r>
              <a:rPr lang="en-US" sz="1600" b="1" smtClean="0">
                <a:latin typeface="Rockwell" pitchFamily="18" charset="0"/>
              </a:rPr>
              <a:t>T3 – Radio wave characteristics, radio and electromagnetic properties, 	     propagation modes</a:t>
            </a:r>
          </a:p>
          <a:p>
            <a:pPr lvl="1" eaLnBrk="1" hangingPunct="1">
              <a:lnSpc>
                <a:spcPct val="80000"/>
              </a:lnSpc>
            </a:pPr>
            <a:r>
              <a:rPr lang="en-US" sz="1600" b="1" smtClean="0">
                <a:latin typeface="Rockwell" pitchFamily="18" charset="0"/>
              </a:rPr>
              <a:t>T4 – Amateur radio practices and station set up</a:t>
            </a:r>
          </a:p>
          <a:p>
            <a:pPr lvl="1" eaLnBrk="1" hangingPunct="1">
              <a:lnSpc>
                <a:spcPct val="80000"/>
              </a:lnSpc>
            </a:pPr>
            <a:r>
              <a:rPr lang="en-US" sz="1600" b="1" smtClean="0">
                <a:latin typeface="Rockwell" pitchFamily="18" charset="0"/>
              </a:rPr>
              <a:t>T5 – Electrical principles, math for electronics, electronic principles, Ohm’s Law</a:t>
            </a:r>
          </a:p>
          <a:p>
            <a:pPr lvl="1" eaLnBrk="1" hangingPunct="1">
              <a:lnSpc>
                <a:spcPct val="80000"/>
              </a:lnSpc>
            </a:pPr>
            <a:r>
              <a:rPr lang="en-US" sz="1600" b="1" smtClean="0">
                <a:latin typeface="Rockwell" pitchFamily="18" charset="0"/>
              </a:rPr>
              <a:t>T6 – Electrical components, semiconductors, circuit diagrams, component    functions</a:t>
            </a:r>
          </a:p>
          <a:p>
            <a:pPr lvl="1" eaLnBrk="1" hangingPunct="1">
              <a:lnSpc>
                <a:spcPct val="80000"/>
              </a:lnSpc>
            </a:pPr>
            <a:r>
              <a:rPr lang="en-US" sz="1600" b="1" smtClean="0">
                <a:latin typeface="Rockwell" pitchFamily="18" charset="0"/>
              </a:rPr>
              <a:t>T7 – Station equipment, common transmitter and receiver problems, antenna measurements and troubleshooting, basic repair and testing</a:t>
            </a:r>
          </a:p>
          <a:p>
            <a:pPr lvl="1" eaLnBrk="1" hangingPunct="1">
              <a:lnSpc>
                <a:spcPct val="80000"/>
              </a:lnSpc>
            </a:pPr>
            <a:r>
              <a:rPr lang="en-US" sz="1600" b="1" smtClean="0">
                <a:solidFill>
                  <a:schemeClr val="accent1"/>
                </a:solidFill>
                <a:latin typeface="Rockwell" pitchFamily="18" charset="0"/>
              </a:rPr>
              <a:t>T8 – Modulation modes, amateur satellite operation, operating activities, non-voice communications</a:t>
            </a:r>
          </a:p>
          <a:p>
            <a:pPr lvl="1" eaLnBrk="1" hangingPunct="1">
              <a:lnSpc>
                <a:spcPct val="80000"/>
              </a:lnSpc>
            </a:pPr>
            <a:r>
              <a:rPr lang="en-US" sz="1600" b="1" smtClean="0">
                <a:latin typeface="Rockwell" pitchFamily="18" charset="0"/>
              </a:rPr>
              <a:t>T9 – Antennas, feedlines</a:t>
            </a:r>
          </a:p>
          <a:p>
            <a:pPr lvl="1" eaLnBrk="1" hangingPunct="1">
              <a:lnSpc>
                <a:spcPct val="80000"/>
              </a:lnSpc>
            </a:pPr>
            <a:r>
              <a:rPr lang="en-US" sz="1600" b="1" smtClean="0">
                <a:latin typeface="Rockwell" pitchFamily="18" charset="0"/>
              </a:rPr>
              <a:t>T0 – AC power circuits, antenna installation, RF hazards</a:t>
            </a:r>
            <a:endParaRPr lang="en-US" sz="1600" smtClean="0">
              <a:latin typeface="Rockwell" pitchFamily="18" charset="0"/>
            </a:endParaRPr>
          </a:p>
          <a:p>
            <a:pPr lvl="1" eaLnBrk="1" hangingPunct="1">
              <a:lnSpc>
                <a:spcPct val="80000"/>
              </a:lnSpc>
            </a:pPr>
            <a:endParaRPr lang="en-US" sz="1600"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644547">
                                            <p:txEl>
                                              <p:pRg st="10" end="10"/>
                                            </p:txEl>
                                          </p:spTgt>
                                        </p:tgtEl>
                                        <p:attrNameLst>
                                          <p:attrName>style.visibility</p:attrName>
                                        </p:attrNameLst>
                                      </p:cBhvr>
                                      <p:to>
                                        <p:strVal val="visible"/>
                                      </p:to>
                                    </p:set>
                                    <p:animScale>
                                      <p:cBhvr>
                                        <p:cTn id="7" dur="1000" decel="50000" fill="hold">
                                          <p:stCondLst>
                                            <p:cond delay="0"/>
                                          </p:stCondLst>
                                        </p:cTn>
                                        <p:tgtEl>
                                          <p:spTgt spid="1644547">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44547">
                                            <p:txEl>
                                              <p:pRg st="10" end="10"/>
                                            </p:txEl>
                                          </p:spTgt>
                                        </p:tgtEl>
                                        <p:attrNameLst>
                                          <p:attrName>ppt_x</p:attrName>
                                          <p:attrName>ppt_y</p:attrName>
                                        </p:attrNameLst>
                                      </p:cBhvr>
                                    </p:animMotion>
                                    <p:animEffect transition="in" filter="fade">
                                      <p:cBhvr>
                                        <p:cTn id="9" dur="1000"/>
                                        <p:tgtEl>
                                          <p:spTgt spid="16445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Number Placeholder 3"/>
          <p:cNvSpPr>
            <a:spLocks noGrp="1"/>
          </p:cNvSpPr>
          <p:nvPr>
            <p:ph type="sldNum" sz="quarter" idx="12"/>
          </p:nvPr>
        </p:nvSpPr>
        <p:spPr>
          <a:noFill/>
          <a:ln>
            <a:miter lim="800000"/>
            <a:headEnd/>
            <a:tailEnd/>
          </a:ln>
        </p:spPr>
        <p:txBody>
          <a:bodyPr/>
          <a:lstStyle/>
          <a:p>
            <a:fld id="{FB4C218A-FD3B-489A-9422-6EDE3874BD39}" type="slidenum">
              <a:rPr lang="en-US"/>
              <a:pPr/>
              <a:t>472</a:t>
            </a:fld>
            <a:endParaRPr lang="en-US"/>
          </a:p>
        </p:txBody>
      </p:sp>
      <p:sp>
        <p:nvSpPr>
          <p:cNvPr id="48537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572FE44-42DE-43BD-A26A-9497ED0927F3}" type="slidenum">
              <a:rPr lang="en-US" sz="1400">
                <a:latin typeface="Times New Roman" pitchFamily="18" charset="0"/>
              </a:rPr>
              <a:pPr algn="r"/>
              <a:t>472</a:t>
            </a:fld>
            <a:endParaRPr lang="en-US" sz="1400">
              <a:latin typeface="Times New Roman" pitchFamily="18" charset="0"/>
            </a:endParaRPr>
          </a:p>
        </p:txBody>
      </p:sp>
      <p:sp>
        <p:nvSpPr>
          <p:cNvPr id="485380" name="Rectangle 2"/>
          <p:cNvSpPr>
            <a:spLocks noGrp="1" noChangeArrowheads="1"/>
          </p:cNvSpPr>
          <p:nvPr>
            <p:ph type="title" idx="4294967295"/>
          </p:nvPr>
        </p:nvSpPr>
        <p:spPr>
          <a:xfrm>
            <a:off x="1154113" y="395288"/>
            <a:ext cx="7758112" cy="614362"/>
          </a:xfrm>
        </p:spPr>
        <p:txBody>
          <a:bodyPr/>
          <a:lstStyle/>
          <a:p>
            <a:pPr eaLnBrk="1" hangingPunct="1"/>
            <a:r>
              <a:rPr lang="en-US" sz="2200" b="1" smtClean="0">
                <a:latin typeface="Rockwell" pitchFamily="18" charset="0"/>
              </a:rPr>
              <a:t>T8A:</a:t>
            </a:r>
            <a:r>
              <a:rPr lang="en-US" sz="3200" b="1" smtClean="0">
                <a:latin typeface="Rockwell" pitchFamily="18" charset="0"/>
              </a:rPr>
              <a:t>	</a:t>
            </a:r>
            <a:r>
              <a:rPr lang="en-US" sz="1600" b="1" smtClean="0"/>
              <a:t>Modulation modes; bandwidth of various signals</a:t>
            </a:r>
          </a:p>
        </p:txBody>
      </p:sp>
      <p:sp>
        <p:nvSpPr>
          <p:cNvPr id="932867" name="Rectangle 3"/>
          <p:cNvSpPr>
            <a:spLocks noGrp="1" noChangeArrowheads="1"/>
          </p:cNvSpPr>
          <p:nvPr>
            <p:ph type="body" idx="4294967295"/>
          </p:nvPr>
        </p:nvSpPr>
        <p:spPr>
          <a:xfrm>
            <a:off x="193675" y="1470025"/>
            <a:ext cx="8642350" cy="4962525"/>
          </a:xfrm>
        </p:spPr>
        <p:txBody>
          <a:bodyPr/>
          <a:lstStyle/>
          <a:p>
            <a:pPr lvl="1" eaLnBrk="1" hangingPunct="1">
              <a:buFont typeface="Symbol" pitchFamily="18" charset="2"/>
              <a:buChar char=""/>
            </a:pPr>
            <a:r>
              <a:rPr lang="en-US" sz="1200" smtClean="0">
                <a:latin typeface="Rockwell" pitchFamily="18" charset="0"/>
              </a:rPr>
              <a:t>T8A1</a:t>
            </a:r>
            <a:r>
              <a:rPr lang="en-US" sz="2000" smtClean="0">
                <a:latin typeface="Rockwell" pitchFamily="18" charset="0"/>
              </a:rPr>
              <a:t>  Single sideband is a form of amplitude modulation.</a:t>
            </a:r>
            <a:endParaRPr lang="en-US" sz="2000" b="1" smtClean="0">
              <a:latin typeface="Rockwell" pitchFamily="18" charset="0"/>
            </a:endParaRPr>
          </a:p>
          <a:p>
            <a:pPr lvl="1" eaLnBrk="1" hangingPunct="1">
              <a:buFont typeface="Symbol" pitchFamily="18" charset="2"/>
              <a:buChar char=""/>
            </a:pPr>
            <a:endParaRPr lang="en-US" sz="2000" smtClean="0">
              <a:latin typeface="Rockwell" pitchFamily="18" charset="0"/>
            </a:endParaRPr>
          </a:p>
          <a:p>
            <a:pPr lvl="1" eaLnBrk="1" hangingPunct="1"/>
            <a:endParaRPr lang="en-US" sz="2000" smtClean="0">
              <a:latin typeface="Rockwell" pitchFamily="18" charset="0"/>
            </a:endParaRPr>
          </a:p>
        </p:txBody>
      </p:sp>
      <p:pic>
        <p:nvPicPr>
          <p:cNvPr id="2782212" name="Picture 4"/>
          <p:cNvPicPr>
            <a:picLocks noChangeArrowheads="1"/>
          </p:cNvPicPr>
          <p:nvPr/>
        </p:nvPicPr>
        <p:blipFill>
          <a:blip r:embed="rId2" cstate="print"/>
          <a:srcRect/>
          <a:stretch>
            <a:fillRect/>
          </a:stretch>
        </p:blipFill>
        <p:spPr bwMode="auto">
          <a:xfrm>
            <a:off x="155575" y="3775075"/>
            <a:ext cx="2800350" cy="1690688"/>
          </a:xfrm>
          <a:prstGeom prst="rect">
            <a:avLst/>
          </a:prstGeom>
          <a:noFill/>
          <a:ln w="9525">
            <a:noFill/>
            <a:miter lim="800000"/>
            <a:headEnd/>
            <a:tailEnd/>
          </a:ln>
        </p:spPr>
      </p:pic>
      <p:pic>
        <p:nvPicPr>
          <p:cNvPr id="2782211" name="Picture 3"/>
          <p:cNvPicPr>
            <a:picLocks noChangeArrowheads="1"/>
          </p:cNvPicPr>
          <p:nvPr/>
        </p:nvPicPr>
        <p:blipFill>
          <a:blip r:embed="rId3" cstate="print"/>
          <a:srcRect/>
          <a:stretch>
            <a:fillRect/>
          </a:stretch>
        </p:blipFill>
        <p:spPr bwMode="auto">
          <a:xfrm>
            <a:off x="3073400" y="3775075"/>
            <a:ext cx="2917825" cy="1689100"/>
          </a:xfrm>
          <a:prstGeom prst="rect">
            <a:avLst/>
          </a:prstGeom>
          <a:noFill/>
          <a:ln w="9525">
            <a:noFill/>
            <a:miter lim="800000"/>
            <a:headEnd/>
            <a:tailEnd/>
          </a:ln>
        </p:spPr>
      </p:pic>
      <p:grpSp>
        <p:nvGrpSpPr>
          <p:cNvPr id="2" name="Group 3"/>
          <p:cNvGrpSpPr>
            <a:grpSpLocks/>
          </p:cNvGrpSpPr>
          <p:nvPr/>
        </p:nvGrpSpPr>
        <p:grpSpPr bwMode="auto">
          <a:xfrm>
            <a:off x="6146800" y="3775075"/>
            <a:ext cx="2840038" cy="1689100"/>
            <a:chOff x="480" y="1200"/>
            <a:chExt cx="2214" cy="1608"/>
          </a:xfrm>
        </p:grpSpPr>
        <p:pic>
          <p:nvPicPr>
            <p:cNvPr id="485390" name="Picture 4"/>
            <p:cNvPicPr>
              <a:picLocks noChangeArrowheads="1"/>
            </p:cNvPicPr>
            <p:nvPr/>
          </p:nvPicPr>
          <p:blipFill>
            <a:blip r:embed="rId3" cstate="print"/>
            <a:srcRect/>
            <a:stretch>
              <a:fillRect/>
            </a:stretch>
          </p:blipFill>
          <p:spPr bwMode="auto">
            <a:xfrm>
              <a:off x="480" y="1200"/>
              <a:ext cx="2214" cy="1608"/>
            </a:xfrm>
            <a:prstGeom prst="rect">
              <a:avLst/>
            </a:prstGeom>
            <a:noFill/>
            <a:ln w="9525">
              <a:noFill/>
              <a:miter lim="800000"/>
              <a:headEnd/>
              <a:tailEnd/>
            </a:ln>
          </p:spPr>
        </p:pic>
        <p:grpSp>
          <p:nvGrpSpPr>
            <p:cNvPr id="485391" name="Group 5"/>
            <p:cNvGrpSpPr>
              <a:grpSpLocks/>
            </p:cNvGrpSpPr>
            <p:nvPr/>
          </p:nvGrpSpPr>
          <p:grpSpPr bwMode="auto">
            <a:xfrm>
              <a:off x="1200" y="2208"/>
              <a:ext cx="288" cy="240"/>
              <a:chOff x="960" y="1536"/>
              <a:chExt cx="288" cy="240"/>
            </a:xfrm>
          </p:grpSpPr>
          <p:sp>
            <p:nvSpPr>
              <p:cNvPr id="485395" name="Line 6"/>
              <p:cNvSpPr>
                <a:spLocks noChangeShapeType="1"/>
              </p:cNvSpPr>
              <p:nvPr/>
            </p:nvSpPr>
            <p:spPr bwMode="auto">
              <a:xfrm>
                <a:off x="960" y="1536"/>
                <a:ext cx="288" cy="240"/>
              </a:xfrm>
              <a:prstGeom prst="line">
                <a:avLst/>
              </a:prstGeom>
              <a:noFill/>
              <a:ln w="50800">
                <a:solidFill>
                  <a:srgbClr val="CC0000"/>
                </a:solidFill>
                <a:round/>
                <a:headEnd type="none" w="sm" len="sm"/>
                <a:tailEnd type="none" w="sm" len="sm"/>
              </a:ln>
            </p:spPr>
            <p:txBody>
              <a:bodyPr/>
              <a:lstStyle/>
              <a:p>
                <a:endParaRPr lang="en-US"/>
              </a:p>
            </p:txBody>
          </p:sp>
          <p:sp>
            <p:nvSpPr>
              <p:cNvPr id="485396" name="Line 7"/>
              <p:cNvSpPr>
                <a:spLocks noChangeShapeType="1"/>
              </p:cNvSpPr>
              <p:nvPr/>
            </p:nvSpPr>
            <p:spPr bwMode="auto">
              <a:xfrm flipH="1">
                <a:off x="960" y="1536"/>
                <a:ext cx="240" cy="240"/>
              </a:xfrm>
              <a:prstGeom prst="line">
                <a:avLst/>
              </a:prstGeom>
              <a:noFill/>
              <a:ln w="50800">
                <a:solidFill>
                  <a:srgbClr val="CC0000"/>
                </a:solidFill>
                <a:round/>
                <a:headEnd type="none" w="sm" len="sm"/>
                <a:tailEnd type="none" w="sm" len="sm"/>
              </a:ln>
            </p:spPr>
            <p:txBody>
              <a:bodyPr/>
              <a:lstStyle/>
              <a:p>
                <a:endParaRPr lang="en-US"/>
              </a:p>
            </p:txBody>
          </p:sp>
        </p:grpSp>
        <p:grpSp>
          <p:nvGrpSpPr>
            <p:cNvPr id="485392" name="Group 8"/>
            <p:cNvGrpSpPr>
              <a:grpSpLocks/>
            </p:cNvGrpSpPr>
            <p:nvPr/>
          </p:nvGrpSpPr>
          <p:grpSpPr bwMode="auto">
            <a:xfrm>
              <a:off x="1440" y="1824"/>
              <a:ext cx="288" cy="240"/>
              <a:chOff x="1200" y="1056"/>
              <a:chExt cx="288" cy="240"/>
            </a:xfrm>
          </p:grpSpPr>
          <p:sp>
            <p:nvSpPr>
              <p:cNvPr id="485393" name="Line 9"/>
              <p:cNvSpPr>
                <a:spLocks noChangeShapeType="1"/>
              </p:cNvSpPr>
              <p:nvPr/>
            </p:nvSpPr>
            <p:spPr bwMode="auto">
              <a:xfrm flipH="1">
                <a:off x="1248" y="1056"/>
                <a:ext cx="240" cy="240"/>
              </a:xfrm>
              <a:prstGeom prst="line">
                <a:avLst/>
              </a:prstGeom>
              <a:noFill/>
              <a:ln w="50800">
                <a:solidFill>
                  <a:srgbClr val="CC0000"/>
                </a:solidFill>
                <a:round/>
                <a:headEnd type="none" w="sm" len="sm"/>
                <a:tailEnd type="none" w="sm" len="sm"/>
              </a:ln>
            </p:spPr>
            <p:txBody>
              <a:bodyPr/>
              <a:lstStyle/>
              <a:p>
                <a:endParaRPr lang="en-US"/>
              </a:p>
            </p:txBody>
          </p:sp>
          <p:sp>
            <p:nvSpPr>
              <p:cNvPr id="485394" name="Line 10"/>
              <p:cNvSpPr>
                <a:spLocks noChangeShapeType="1"/>
              </p:cNvSpPr>
              <p:nvPr/>
            </p:nvSpPr>
            <p:spPr bwMode="auto">
              <a:xfrm>
                <a:off x="1200" y="1056"/>
                <a:ext cx="288" cy="240"/>
              </a:xfrm>
              <a:prstGeom prst="line">
                <a:avLst/>
              </a:prstGeom>
              <a:noFill/>
              <a:ln w="50800">
                <a:solidFill>
                  <a:srgbClr val="CC0000"/>
                </a:solidFill>
                <a:round/>
                <a:headEnd type="none" w="sm" len="sm"/>
                <a:tailEnd type="none" w="sm" len="sm"/>
              </a:ln>
            </p:spPr>
            <p:txBody>
              <a:bodyPr/>
              <a:lstStyle/>
              <a:p>
                <a:endParaRPr lang="en-US"/>
              </a:p>
            </p:txBody>
          </p:sp>
        </p:grpSp>
      </p:grpSp>
      <p:sp>
        <p:nvSpPr>
          <p:cNvPr id="932878" name="Text Box 14"/>
          <p:cNvSpPr txBox="1">
            <a:spLocks noChangeArrowheads="1"/>
          </p:cNvSpPr>
          <p:nvPr/>
        </p:nvSpPr>
        <p:spPr bwMode="auto">
          <a:xfrm>
            <a:off x="769938" y="5580063"/>
            <a:ext cx="2189162"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Carrier only CW</a:t>
            </a:r>
          </a:p>
        </p:txBody>
      </p:sp>
      <p:sp>
        <p:nvSpPr>
          <p:cNvPr id="932879" name="Text Box 15"/>
          <p:cNvSpPr txBox="1">
            <a:spLocks noChangeArrowheads="1"/>
          </p:cNvSpPr>
          <p:nvPr/>
        </p:nvSpPr>
        <p:spPr bwMode="auto">
          <a:xfrm>
            <a:off x="3457575" y="5580063"/>
            <a:ext cx="2420938" cy="5810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Tones produce both side bands or AM</a:t>
            </a:r>
          </a:p>
        </p:txBody>
      </p:sp>
      <p:sp>
        <p:nvSpPr>
          <p:cNvPr id="932880" name="Text Box 16"/>
          <p:cNvSpPr txBox="1">
            <a:spLocks noChangeArrowheads="1"/>
          </p:cNvSpPr>
          <p:nvPr/>
        </p:nvSpPr>
        <p:spPr bwMode="auto">
          <a:xfrm>
            <a:off x="6492875" y="5464175"/>
            <a:ext cx="2265363" cy="1069975"/>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Remove one sideband and suppress carrier becomes SSB</a:t>
            </a:r>
          </a:p>
        </p:txBody>
      </p:sp>
      <p:pic>
        <p:nvPicPr>
          <p:cNvPr id="932881" name="Picture 17" descr="Q p114b"/>
          <p:cNvPicPr>
            <a:picLocks noChangeAspect="1" noChangeArrowheads="1"/>
          </p:cNvPicPr>
          <p:nvPr/>
        </p:nvPicPr>
        <p:blipFill>
          <a:blip r:embed="rId4" cstate="print"/>
          <a:srcRect/>
          <a:stretch>
            <a:fillRect/>
          </a:stretch>
        </p:blipFill>
        <p:spPr bwMode="auto">
          <a:xfrm>
            <a:off x="1652588" y="2046288"/>
            <a:ext cx="5106987" cy="1358900"/>
          </a:xfrm>
          <a:prstGeom prst="rect">
            <a:avLst/>
          </a:prstGeom>
          <a:noFill/>
          <a:ln w="9525">
            <a:noFill/>
            <a:miter lim="800000"/>
            <a:headEnd/>
            <a:tailEnd/>
          </a:ln>
        </p:spPr>
      </p:pic>
      <p:sp>
        <p:nvSpPr>
          <p:cNvPr id="932882" name="Text Box 18"/>
          <p:cNvSpPr txBox="1">
            <a:spLocks noChangeArrowheads="1"/>
          </p:cNvSpPr>
          <p:nvPr/>
        </p:nvSpPr>
        <p:spPr bwMode="auto">
          <a:xfrm>
            <a:off x="6723063" y="3160713"/>
            <a:ext cx="2111375"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Voice or Phone Station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32867">
                                            <p:txEl>
                                              <p:pRg st="0" end="0"/>
                                            </p:txEl>
                                          </p:spTgt>
                                        </p:tgtEl>
                                        <p:attrNameLst>
                                          <p:attrName>style.visibility</p:attrName>
                                        </p:attrNameLst>
                                      </p:cBhvr>
                                      <p:to>
                                        <p:strVal val="visible"/>
                                      </p:to>
                                    </p:set>
                                    <p:animEffect transition="in" filter="wipe(up)">
                                      <p:cBhvr>
                                        <p:cTn id="7" dur="500"/>
                                        <p:tgtEl>
                                          <p:spTgt spid="932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932881"/>
                                        </p:tgtEl>
                                        <p:attrNameLst>
                                          <p:attrName>style.visibility</p:attrName>
                                        </p:attrNameLst>
                                      </p:cBhvr>
                                      <p:to>
                                        <p:strVal val="visible"/>
                                      </p:to>
                                    </p:set>
                                    <p:anim calcmode="lin" valueType="num">
                                      <p:cBhvr additive="base">
                                        <p:cTn id="12" dur="500" fill="hold"/>
                                        <p:tgtEl>
                                          <p:spTgt spid="932881"/>
                                        </p:tgtEl>
                                        <p:attrNameLst>
                                          <p:attrName>ppt_x</p:attrName>
                                        </p:attrNameLst>
                                      </p:cBhvr>
                                      <p:tavLst>
                                        <p:tav tm="0">
                                          <p:val>
                                            <p:strVal val="0-#ppt_w/2"/>
                                          </p:val>
                                        </p:tav>
                                        <p:tav tm="100000">
                                          <p:val>
                                            <p:strVal val="#ppt_x"/>
                                          </p:val>
                                        </p:tav>
                                      </p:tavLst>
                                    </p:anim>
                                    <p:anim calcmode="lin" valueType="num">
                                      <p:cBhvr additive="base">
                                        <p:cTn id="13" dur="500" fill="hold"/>
                                        <p:tgtEl>
                                          <p:spTgt spid="932881"/>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932882"/>
                                        </p:tgtEl>
                                        <p:attrNameLst>
                                          <p:attrName>style.visibility</p:attrName>
                                        </p:attrNameLst>
                                      </p:cBhvr>
                                      <p:to>
                                        <p:strVal val="visible"/>
                                      </p:to>
                                    </p:set>
                                    <p:anim calcmode="lin" valueType="num">
                                      <p:cBhvr additive="base">
                                        <p:cTn id="16" dur="500" fill="hold"/>
                                        <p:tgtEl>
                                          <p:spTgt spid="932882"/>
                                        </p:tgtEl>
                                        <p:attrNameLst>
                                          <p:attrName>ppt_x</p:attrName>
                                        </p:attrNameLst>
                                      </p:cBhvr>
                                      <p:tavLst>
                                        <p:tav tm="0">
                                          <p:val>
                                            <p:strVal val="1+#ppt_w/2"/>
                                          </p:val>
                                        </p:tav>
                                        <p:tav tm="100000">
                                          <p:val>
                                            <p:strVal val="#ppt_x"/>
                                          </p:val>
                                        </p:tav>
                                      </p:tavLst>
                                    </p:anim>
                                    <p:anim calcmode="lin" valueType="num">
                                      <p:cBhvr additive="base">
                                        <p:cTn id="17" dur="500" fill="hold"/>
                                        <p:tgtEl>
                                          <p:spTgt spid="93288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782212"/>
                                        </p:tgtEl>
                                        <p:attrNameLst>
                                          <p:attrName>style.visibility</p:attrName>
                                        </p:attrNameLst>
                                      </p:cBhvr>
                                      <p:to>
                                        <p:strVal val="visible"/>
                                      </p:to>
                                    </p:set>
                                    <p:anim calcmode="lin" valueType="num">
                                      <p:cBhvr additive="base">
                                        <p:cTn id="22" dur="500" fill="hold"/>
                                        <p:tgtEl>
                                          <p:spTgt spid="2782212"/>
                                        </p:tgtEl>
                                        <p:attrNameLst>
                                          <p:attrName>ppt_x</p:attrName>
                                        </p:attrNameLst>
                                      </p:cBhvr>
                                      <p:tavLst>
                                        <p:tav tm="0">
                                          <p:val>
                                            <p:strVal val="0-#ppt_w/2"/>
                                          </p:val>
                                        </p:tav>
                                        <p:tav tm="100000">
                                          <p:val>
                                            <p:strVal val="#ppt_x"/>
                                          </p:val>
                                        </p:tav>
                                      </p:tavLst>
                                    </p:anim>
                                    <p:anim calcmode="lin" valueType="num">
                                      <p:cBhvr additive="base">
                                        <p:cTn id="23" dur="500" fill="hold"/>
                                        <p:tgtEl>
                                          <p:spTgt spid="278221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932878"/>
                                        </p:tgtEl>
                                        <p:attrNameLst>
                                          <p:attrName>style.visibility</p:attrName>
                                        </p:attrNameLst>
                                      </p:cBhvr>
                                      <p:to>
                                        <p:strVal val="visible"/>
                                      </p:to>
                                    </p:set>
                                    <p:anim calcmode="lin" valueType="num">
                                      <p:cBhvr additive="base">
                                        <p:cTn id="26" dur="500" fill="hold"/>
                                        <p:tgtEl>
                                          <p:spTgt spid="932878"/>
                                        </p:tgtEl>
                                        <p:attrNameLst>
                                          <p:attrName>ppt_x</p:attrName>
                                        </p:attrNameLst>
                                      </p:cBhvr>
                                      <p:tavLst>
                                        <p:tav tm="0">
                                          <p:val>
                                            <p:strVal val="0-#ppt_w/2"/>
                                          </p:val>
                                        </p:tav>
                                        <p:tav tm="100000">
                                          <p:val>
                                            <p:strVal val="#ppt_x"/>
                                          </p:val>
                                        </p:tav>
                                      </p:tavLst>
                                    </p:anim>
                                    <p:anim calcmode="lin" valueType="num">
                                      <p:cBhvr additive="base">
                                        <p:cTn id="27" dur="500" fill="hold"/>
                                        <p:tgtEl>
                                          <p:spTgt spid="93287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2" presetClass="entr" presetSubtype="0" fill="hold" nodeType="clickEffect">
                                  <p:stCondLst>
                                    <p:cond delay="0"/>
                                  </p:stCondLst>
                                  <p:childTnLst>
                                    <p:set>
                                      <p:cBhvr>
                                        <p:cTn id="31" dur="1" fill="hold">
                                          <p:stCondLst>
                                            <p:cond delay="0"/>
                                          </p:stCondLst>
                                        </p:cTn>
                                        <p:tgtEl>
                                          <p:spTgt spid="2782211"/>
                                        </p:tgtEl>
                                        <p:attrNameLst>
                                          <p:attrName>style.visibility</p:attrName>
                                        </p:attrNameLst>
                                      </p:cBhvr>
                                      <p:to>
                                        <p:strVal val="visible"/>
                                      </p:to>
                                    </p:set>
                                    <p:animScale>
                                      <p:cBhvr>
                                        <p:cTn id="32" dur="1000" decel="50000" fill="hold">
                                          <p:stCondLst>
                                            <p:cond delay="0"/>
                                          </p:stCondLst>
                                        </p:cTn>
                                        <p:tgtEl>
                                          <p:spTgt spid="27822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782211"/>
                                        </p:tgtEl>
                                        <p:attrNameLst>
                                          <p:attrName>ppt_x</p:attrName>
                                          <p:attrName>ppt_y</p:attrName>
                                        </p:attrNameLst>
                                      </p:cBhvr>
                                    </p:animMotion>
                                    <p:animEffect transition="in" filter="fade">
                                      <p:cBhvr>
                                        <p:cTn id="34" dur="1000"/>
                                        <p:tgtEl>
                                          <p:spTgt spid="278221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932879"/>
                                        </p:tgtEl>
                                        <p:attrNameLst>
                                          <p:attrName>style.visibility</p:attrName>
                                        </p:attrNameLst>
                                      </p:cBhvr>
                                      <p:to>
                                        <p:strVal val="visible"/>
                                      </p:to>
                                    </p:set>
                                    <p:animScale>
                                      <p:cBhvr>
                                        <p:cTn id="37" dur="1000" decel="50000" fill="hold">
                                          <p:stCondLst>
                                            <p:cond delay="0"/>
                                          </p:stCondLst>
                                        </p:cTn>
                                        <p:tgtEl>
                                          <p:spTgt spid="93287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932879"/>
                                        </p:tgtEl>
                                        <p:attrNameLst>
                                          <p:attrName>ppt_x</p:attrName>
                                          <p:attrName>ppt_y</p:attrName>
                                        </p:attrNameLst>
                                      </p:cBhvr>
                                    </p:animMotion>
                                    <p:animEffect transition="in" filter="fade">
                                      <p:cBhvr>
                                        <p:cTn id="39" dur="1000"/>
                                        <p:tgtEl>
                                          <p:spTgt spid="93287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932880"/>
                                        </p:tgtEl>
                                        <p:attrNameLst>
                                          <p:attrName>style.visibility</p:attrName>
                                        </p:attrNameLst>
                                      </p:cBhvr>
                                      <p:to>
                                        <p:strVal val="visible"/>
                                      </p:to>
                                    </p:set>
                                    <p:anim calcmode="lin" valueType="num">
                                      <p:cBhvr additive="base">
                                        <p:cTn id="48" dur="500" fill="hold"/>
                                        <p:tgtEl>
                                          <p:spTgt spid="932880"/>
                                        </p:tgtEl>
                                        <p:attrNameLst>
                                          <p:attrName>ppt_x</p:attrName>
                                        </p:attrNameLst>
                                      </p:cBhvr>
                                      <p:tavLst>
                                        <p:tav tm="0">
                                          <p:val>
                                            <p:strVal val="#ppt_x"/>
                                          </p:val>
                                        </p:tav>
                                        <p:tav tm="100000">
                                          <p:val>
                                            <p:strVal val="#ppt_x"/>
                                          </p:val>
                                        </p:tav>
                                      </p:tavLst>
                                    </p:anim>
                                    <p:anim calcmode="lin" valueType="num">
                                      <p:cBhvr additive="base">
                                        <p:cTn id="49" dur="500" fill="hold"/>
                                        <p:tgtEl>
                                          <p:spTgt spid="9328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8" grpId="0"/>
      <p:bldP spid="932879" grpId="0"/>
      <p:bldP spid="932880" grpId="0"/>
      <p:bldP spid="932882" grpId="0"/>
    </p:bld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Number Placeholder 3"/>
          <p:cNvSpPr>
            <a:spLocks noGrp="1"/>
          </p:cNvSpPr>
          <p:nvPr>
            <p:ph type="sldNum" sz="quarter" idx="12"/>
          </p:nvPr>
        </p:nvSpPr>
        <p:spPr>
          <a:noFill/>
          <a:ln>
            <a:miter lim="800000"/>
            <a:headEnd/>
            <a:tailEnd/>
          </a:ln>
        </p:spPr>
        <p:txBody>
          <a:bodyPr/>
          <a:lstStyle/>
          <a:p>
            <a:fld id="{F588AED4-38C5-46B5-B722-502970CA5FC9}" type="slidenum">
              <a:rPr lang="en-US"/>
              <a:pPr/>
              <a:t>473</a:t>
            </a:fld>
            <a:endParaRPr lang="en-US"/>
          </a:p>
        </p:txBody>
      </p:sp>
      <p:sp>
        <p:nvSpPr>
          <p:cNvPr id="48640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4DF996A-9397-454C-A76B-15BD29829920}" type="slidenum">
              <a:rPr lang="en-US" sz="1400">
                <a:latin typeface="Times New Roman" pitchFamily="18" charset="0"/>
              </a:rPr>
              <a:pPr algn="r"/>
              <a:t>473</a:t>
            </a:fld>
            <a:endParaRPr lang="en-US" sz="1400">
              <a:latin typeface="Times New Roman" pitchFamily="18" charset="0"/>
            </a:endParaRPr>
          </a:p>
        </p:txBody>
      </p:sp>
      <p:sp>
        <p:nvSpPr>
          <p:cNvPr id="486404" name="Rectangle 2"/>
          <p:cNvSpPr>
            <a:spLocks noGrp="1" noChangeArrowheads="1"/>
          </p:cNvSpPr>
          <p:nvPr>
            <p:ph type="title" idx="4294967295"/>
          </p:nvPr>
        </p:nvSpPr>
        <p:spPr>
          <a:xfrm>
            <a:off x="846138" y="395288"/>
            <a:ext cx="7758112" cy="614362"/>
          </a:xfrm>
        </p:spPr>
        <p:txBody>
          <a:bodyPr/>
          <a:lstStyle/>
          <a:p>
            <a:pPr eaLnBrk="1" hangingPunct="1"/>
            <a:r>
              <a:rPr lang="en-US" sz="2200" b="1" smtClean="0">
                <a:latin typeface="Rockwell" pitchFamily="18" charset="0"/>
              </a:rPr>
              <a:t>T8A:</a:t>
            </a:r>
            <a:r>
              <a:rPr lang="en-US" sz="3200" b="1" smtClean="0">
                <a:latin typeface="Rockwell" pitchFamily="18" charset="0"/>
              </a:rPr>
              <a:t>	</a:t>
            </a:r>
            <a:r>
              <a:rPr lang="en-US" sz="1600" b="1" smtClean="0"/>
              <a:t>Modulation modes; bandwidth of various signals</a:t>
            </a:r>
          </a:p>
        </p:txBody>
      </p:sp>
      <p:sp>
        <p:nvSpPr>
          <p:cNvPr id="92877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T8A2</a:t>
            </a:r>
            <a:r>
              <a:rPr lang="en-US" sz="2000" smtClean="0">
                <a:latin typeface="Rockwell" pitchFamily="18" charset="0"/>
              </a:rPr>
              <a:t>  FM is the type of modulation most commonly used for VHF packet radio transmissions.</a:t>
            </a:r>
            <a:r>
              <a:rPr lang="en-US" sz="1600" smtClean="0">
                <a:latin typeface="Rockwell" pitchFamily="18" charset="0"/>
              </a:rPr>
              <a:t> </a:t>
            </a:r>
          </a:p>
          <a:p>
            <a:pPr lvl="1" eaLnBrk="1" hangingPunct="1"/>
            <a:endParaRPr lang="en-US" sz="1000" smtClean="0">
              <a:latin typeface="Rockwell" pitchFamily="18" charset="0"/>
            </a:endParaRPr>
          </a:p>
          <a:p>
            <a:pPr lvl="1" eaLnBrk="1" hangingPunct="1"/>
            <a:r>
              <a:rPr lang="en-US" sz="1200" smtClean="0">
                <a:latin typeface="Rockwell" pitchFamily="18" charset="0"/>
              </a:rPr>
              <a:t>T8A3</a:t>
            </a:r>
            <a:r>
              <a:rPr lang="en-US" sz="2000" smtClean="0">
                <a:latin typeface="Rockwell" pitchFamily="18" charset="0"/>
              </a:rPr>
              <a:t>  SSB is the type of voice modulation most often used for long-distance or weak signal contacts on the VHF and UHF bands.</a:t>
            </a:r>
          </a:p>
          <a:p>
            <a:pPr lvl="1" eaLnBrk="1" hangingPunct="1"/>
            <a:endParaRPr lang="en-US" sz="1000" smtClean="0">
              <a:latin typeface="Rockwell" pitchFamily="18" charset="0"/>
            </a:endParaRPr>
          </a:p>
          <a:p>
            <a:pPr lvl="1" eaLnBrk="1" hangingPunct="1"/>
            <a:r>
              <a:rPr lang="en-US" sz="1200" smtClean="0">
                <a:latin typeface="Rockwell" pitchFamily="18" charset="0"/>
              </a:rPr>
              <a:t>T8A4</a:t>
            </a:r>
            <a:r>
              <a:rPr lang="en-US" sz="2000" smtClean="0">
                <a:latin typeface="Rockwell" pitchFamily="18" charset="0"/>
              </a:rPr>
              <a:t>  FM is the type of modulation most commonly used for VHF and UHF voice repeaters.</a:t>
            </a:r>
          </a:p>
          <a:p>
            <a:pPr lvl="1" eaLnBrk="1" hangingPunct="1"/>
            <a:endParaRPr lang="en-US" sz="1000" smtClean="0">
              <a:latin typeface="Rockwell" pitchFamily="18" charset="0"/>
            </a:endParaRPr>
          </a:p>
          <a:p>
            <a:pPr lvl="1" eaLnBrk="1" hangingPunct="1"/>
            <a:r>
              <a:rPr lang="en-US" sz="1200" smtClean="0">
                <a:latin typeface="Rockwell" pitchFamily="18" charset="0"/>
              </a:rPr>
              <a:t>T8A5</a:t>
            </a:r>
            <a:r>
              <a:rPr lang="en-US" smtClean="0">
                <a:latin typeface="Rockwell" pitchFamily="18" charset="0"/>
              </a:rPr>
              <a:t>  </a:t>
            </a:r>
            <a:r>
              <a:rPr lang="en-US" sz="2000" smtClean="0">
                <a:latin typeface="Rockwell" pitchFamily="18" charset="0"/>
              </a:rPr>
              <a:t>CW is the type of emission that has the narrowest bandwidth.</a:t>
            </a:r>
          </a:p>
          <a:p>
            <a:pPr lvl="1" eaLnBrk="1" hangingPunct="1"/>
            <a:r>
              <a:rPr lang="en-US" sz="1200" smtClean="0">
                <a:latin typeface="Rockwell" pitchFamily="18" charset="0"/>
              </a:rPr>
              <a:t>T8A6</a:t>
            </a:r>
            <a:r>
              <a:rPr lang="en-US" sz="2000" smtClean="0">
                <a:latin typeface="Rockwell" pitchFamily="18" charset="0"/>
              </a:rPr>
              <a:t>  The sideband normally used for 10 meter HF, VHF and UHF single-sideband communications is upper sideband.</a:t>
            </a:r>
          </a:p>
          <a:p>
            <a:pPr lvl="1" eaLnBrk="1" hangingPunct="1"/>
            <a:endParaRPr lang="en-US" sz="1200" smtClean="0">
              <a:latin typeface="Rockwell" pitchFamily="18" charset="0"/>
            </a:endParaRPr>
          </a:p>
          <a:p>
            <a:pPr lvl="3" eaLnBrk="1" hangingPunct="1"/>
            <a:r>
              <a:rPr lang="en-US" sz="1600" smtClean="0">
                <a:solidFill>
                  <a:srgbClr val="FF0000"/>
                </a:solidFill>
                <a:latin typeface="Rockwell" pitchFamily="18" charset="0"/>
              </a:rPr>
              <a:t>Upper sideband is always used on VHF &amp; UHF</a:t>
            </a:r>
            <a:endParaRPr lang="en-US" sz="1400" smtClean="0">
              <a:latin typeface="Rockwell" pitchFamily="18" charset="0"/>
            </a:endParaRPr>
          </a:p>
          <a:p>
            <a:pPr lvl="1" eaLnBrk="1" hangingPunct="1"/>
            <a:endParaRPr lang="en-US" smtClean="0">
              <a:latin typeface="Rockwell" pitchFamily="18" charset="0"/>
            </a:endParaRPr>
          </a:p>
          <a:p>
            <a:pPr lvl="1" eaLnBrk="1" hangingPunct="1"/>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771">
                                            <p:txEl>
                                              <p:pRg st="0" end="0"/>
                                            </p:txEl>
                                          </p:spTgt>
                                        </p:tgtEl>
                                        <p:attrNameLst>
                                          <p:attrName>style.visibility</p:attrName>
                                        </p:attrNameLst>
                                      </p:cBhvr>
                                      <p:to>
                                        <p:strVal val="visible"/>
                                      </p:to>
                                    </p:set>
                                    <p:animEffect transition="in" filter="wipe(up)">
                                      <p:cBhvr>
                                        <p:cTn id="7" dur="500"/>
                                        <p:tgtEl>
                                          <p:spTgt spid="928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28771">
                                            <p:txEl>
                                              <p:pRg st="2" end="2"/>
                                            </p:txEl>
                                          </p:spTgt>
                                        </p:tgtEl>
                                        <p:attrNameLst>
                                          <p:attrName>style.visibility</p:attrName>
                                        </p:attrNameLst>
                                      </p:cBhvr>
                                      <p:to>
                                        <p:strVal val="visible"/>
                                      </p:to>
                                    </p:set>
                                    <p:animEffect transition="in" filter="wipe(left)">
                                      <p:cBhvr>
                                        <p:cTn id="12" dur="500"/>
                                        <p:tgtEl>
                                          <p:spTgt spid="9287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8771">
                                            <p:txEl>
                                              <p:pRg st="4" end="4"/>
                                            </p:txEl>
                                          </p:spTgt>
                                        </p:tgtEl>
                                        <p:attrNameLst>
                                          <p:attrName>style.visibility</p:attrName>
                                        </p:attrNameLst>
                                      </p:cBhvr>
                                      <p:to>
                                        <p:strVal val="visible"/>
                                      </p:to>
                                    </p:set>
                                    <p:animEffect transition="in" filter="wipe(left)">
                                      <p:cBhvr>
                                        <p:cTn id="17" dur="500"/>
                                        <p:tgtEl>
                                          <p:spTgt spid="92877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28771">
                                            <p:txEl>
                                              <p:pRg st="6" end="6"/>
                                            </p:txEl>
                                          </p:spTgt>
                                        </p:tgtEl>
                                        <p:attrNameLst>
                                          <p:attrName>style.visibility</p:attrName>
                                        </p:attrNameLst>
                                      </p:cBhvr>
                                      <p:to>
                                        <p:strVal val="visible"/>
                                      </p:to>
                                    </p:set>
                                    <p:animEffect transition="in" filter="wipe(left)">
                                      <p:cBhvr>
                                        <p:cTn id="22" dur="500"/>
                                        <p:tgtEl>
                                          <p:spTgt spid="92877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28771">
                                            <p:txEl>
                                              <p:pRg st="7" end="7"/>
                                            </p:txEl>
                                          </p:spTgt>
                                        </p:tgtEl>
                                        <p:attrNameLst>
                                          <p:attrName>style.visibility</p:attrName>
                                        </p:attrNameLst>
                                      </p:cBhvr>
                                      <p:to>
                                        <p:strVal val="visible"/>
                                      </p:to>
                                    </p:set>
                                    <p:animEffect transition="in" filter="wipe(left)">
                                      <p:cBhvr>
                                        <p:cTn id="27" dur="500"/>
                                        <p:tgtEl>
                                          <p:spTgt spid="928771">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928771">
                                            <p:txEl>
                                              <p:pRg st="9" end="9"/>
                                            </p:txEl>
                                          </p:spTgt>
                                        </p:tgtEl>
                                        <p:attrNameLst>
                                          <p:attrName>style.visibility</p:attrName>
                                        </p:attrNameLst>
                                      </p:cBhvr>
                                      <p:to>
                                        <p:strVal val="visible"/>
                                      </p:to>
                                    </p:set>
                                    <p:animEffect transition="in" filter="wipe(down)">
                                      <p:cBhvr>
                                        <p:cTn id="32" dur="500"/>
                                        <p:tgtEl>
                                          <p:spTgt spid="9287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Number Placeholder 3"/>
          <p:cNvSpPr>
            <a:spLocks noGrp="1"/>
          </p:cNvSpPr>
          <p:nvPr>
            <p:ph type="sldNum" sz="quarter" idx="12"/>
          </p:nvPr>
        </p:nvSpPr>
        <p:spPr>
          <a:noFill/>
          <a:ln>
            <a:miter lim="800000"/>
            <a:headEnd/>
            <a:tailEnd/>
          </a:ln>
        </p:spPr>
        <p:txBody>
          <a:bodyPr/>
          <a:lstStyle/>
          <a:p>
            <a:fld id="{62B1A9E2-1D1D-49E0-9F12-81A6360C808F}" type="slidenum">
              <a:rPr lang="en-US"/>
              <a:pPr/>
              <a:t>474</a:t>
            </a:fld>
            <a:endParaRPr lang="en-US"/>
          </a:p>
        </p:txBody>
      </p:sp>
      <p:sp>
        <p:nvSpPr>
          <p:cNvPr id="48742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D790594-2A59-4A45-879F-09DF6F6C79BB}" type="slidenum">
              <a:rPr lang="en-US" sz="1400">
                <a:latin typeface="Times New Roman" pitchFamily="18" charset="0"/>
              </a:rPr>
              <a:pPr algn="r"/>
              <a:t>474</a:t>
            </a:fld>
            <a:endParaRPr lang="en-US" sz="1400">
              <a:latin typeface="Times New Roman" pitchFamily="18" charset="0"/>
            </a:endParaRPr>
          </a:p>
        </p:txBody>
      </p:sp>
      <p:sp>
        <p:nvSpPr>
          <p:cNvPr id="487428" name="Rectangle 2"/>
          <p:cNvSpPr>
            <a:spLocks noGrp="1" noChangeArrowheads="1"/>
          </p:cNvSpPr>
          <p:nvPr>
            <p:ph type="title" idx="4294967295"/>
          </p:nvPr>
        </p:nvSpPr>
        <p:spPr>
          <a:xfrm>
            <a:off x="769938" y="471488"/>
            <a:ext cx="7758112" cy="614362"/>
          </a:xfrm>
        </p:spPr>
        <p:txBody>
          <a:bodyPr/>
          <a:lstStyle/>
          <a:p>
            <a:pPr eaLnBrk="1" hangingPunct="1"/>
            <a:r>
              <a:rPr lang="en-US" sz="2200" b="1" smtClean="0">
                <a:latin typeface="Rockwell" pitchFamily="18" charset="0"/>
              </a:rPr>
              <a:t>T8A:</a:t>
            </a:r>
            <a:r>
              <a:rPr lang="en-US" sz="3200" b="1" smtClean="0">
                <a:latin typeface="Rockwell" pitchFamily="18" charset="0"/>
              </a:rPr>
              <a:t>	</a:t>
            </a:r>
            <a:r>
              <a:rPr lang="en-US" sz="1600" b="1" smtClean="0"/>
              <a:t>Modulation modes; bandwidth of various signals</a:t>
            </a:r>
          </a:p>
        </p:txBody>
      </p:sp>
      <p:sp>
        <p:nvSpPr>
          <p:cNvPr id="93389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T8A7</a:t>
            </a:r>
            <a:r>
              <a:rPr lang="en-US" sz="2000" smtClean="0">
                <a:latin typeface="Rockwell" pitchFamily="18" charset="0"/>
              </a:rPr>
              <a:t>  The primary advantage of single sideband over FM for voice transmissions  is that SSB signals have narrower bandwidth</a:t>
            </a:r>
            <a:r>
              <a:rPr lang="en-US" sz="2000" b="1" smtClean="0">
                <a:latin typeface="Rockwell" pitchFamily="18" charset="0"/>
              </a:rPr>
              <a:t>.</a:t>
            </a:r>
          </a:p>
          <a:p>
            <a:pPr lvl="1" eaLnBrk="1" hangingPunct="1"/>
            <a:endParaRPr lang="en-US" sz="200" b="1" smtClean="0">
              <a:latin typeface="Rockwell" pitchFamily="18" charset="0"/>
            </a:endParaRPr>
          </a:p>
          <a:p>
            <a:pPr lvl="3" eaLnBrk="1" hangingPunct="1"/>
            <a:r>
              <a:rPr lang="en-US" sz="1600" smtClean="0">
                <a:solidFill>
                  <a:srgbClr val="FF0000"/>
                </a:solidFill>
                <a:latin typeface="Rockwell" pitchFamily="18" charset="0"/>
              </a:rPr>
              <a:t>SSB uses less bandwidth than FM signals.</a:t>
            </a:r>
          </a:p>
          <a:p>
            <a:pPr lvl="3" eaLnBrk="1" hangingPunct="1"/>
            <a:endParaRPr lang="en-US" sz="800" smtClean="0">
              <a:solidFill>
                <a:srgbClr val="FF0000"/>
              </a:solidFill>
              <a:latin typeface="Rockwell" pitchFamily="18" charset="0"/>
            </a:endParaRPr>
          </a:p>
          <a:p>
            <a:pPr lvl="1" eaLnBrk="1" hangingPunct="1"/>
            <a:r>
              <a:rPr lang="en-US" sz="1200" smtClean="0">
                <a:latin typeface="Rockwell" pitchFamily="18" charset="0"/>
              </a:rPr>
              <a:t>T8A8</a:t>
            </a:r>
            <a:r>
              <a:rPr lang="en-US" sz="2000" smtClean="0">
                <a:latin typeface="Rockwell" pitchFamily="18" charset="0"/>
              </a:rPr>
              <a:t>  3 kHz is the approximate bandwidth of a single sideband voice signal.</a:t>
            </a:r>
          </a:p>
          <a:p>
            <a:pPr eaLnBrk="1" hangingPunct="1"/>
            <a:endParaRPr lang="en-US" sz="2400" smtClean="0">
              <a:latin typeface="Rockwell" pitchFamily="18" charset="0"/>
            </a:endParaRPr>
          </a:p>
        </p:txBody>
      </p:sp>
      <p:pic>
        <p:nvPicPr>
          <p:cNvPr id="933892" name="Picture 4" descr="Q p115a"/>
          <p:cNvPicPr>
            <a:picLocks noChangeAspect="1" noChangeArrowheads="1"/>
          </p:cNvPicPr>
          <p:nvPr/>
        </p:nvPicPr>
        <p:blipFill>
          <a:blip r:embed="rId2" cstate="print"/>
          <a:srcRect/>
          <a:stretch>
            <a:fillRect/>
          </a:stretch>
        </p:blipFill>
        <p:spPr bwMode="auto">
          <a:xfrm>
            <a:off x="2036763" y="3659188"/>
            <a:ext cx="5145087" cy="2460625"/>
          </a:xfrm>
          <a:prstGeom prst="rect">
            <a:avLst/>
          </a:prstGeom>
          <a:noFill/>
          <a:ln w="9525">
            <a:noFill/>
            <a:miter lim="800000"/>
            <a:headEnd/>
            <a:tailEnd/>
          </a:ln>
        </p:spPr>
      </p:pic>
      <p:sp>
        <p:nvSpPr>
          <p:cNvPr id="933893" name="Text Box 5"/>
          <p:cNvSpPr txBox="1">
            <a:spLocks noChangeArrowheads="1"/>
          </p:cNvSpPr>
          <p:nvPr/>
        </p:nvSpPr>
        <p:spPr bwMode="auto">
          <a:xfrm>
            <a:off x="2613025" y="6156325"/>
            <a:ext cx="4186238"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SSB signals are Amplitude Modulated (AM) with the carrier and one sideband suppressed.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33891">
                                            <p:txEl>
                                              <p:pRg st="0" end="0"/>
                                            </p:txEl>
                                          </p:spTgt>
                                        </p:tgtEl>
                                        <p:attrNameLst>
                                          <p:attrName>style.visibility</p:attrName>
                                        </p:attrNameLst>
                                      </p:cBhvr>
                                      <p:to>
                                        <p:strVal val="visible"/>
                                      </p:to>
                                    </p:set>
                                    <p:animEffect transition="in" filter="wipe(up)">
                                      <p:cBhvr>
                                        <p:cTn id="7" dur="500"/>
                                        <p:tgtEl>
                                          <p:spTgt spid="933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33891">
                                            <p:txEl>
                                              <p:pRg st="2" end="2"/>
                                            </p:txEl>
                                          </p:spTgt>
                                        </p:tgtEl>
                                        <p:attrNameLst>
                                          <p:attrName>style.visibility</p:attrName>
                                        </p:attrNameLst>
                                      </p:cBhvr>
                                      <p:to>
                                        <p:strVal val="visible"/>
                                      </p:to>
                                    </p:set>
                                    <p:animEffect transition="in" filter="wipe(left)">
                                      <p:cBhvr>
                                        <p:cTn id="12" dur="500"/>
                                        <p:tgtEl>
                                          <p:spTgt spid="9338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33891">
                                            <p:txEl>
                                              <p:pRg st="4" end="4"/>
                                            </p:txEl>
                                          </p:spTgt>
                                        </p:tgtEl>
                                        <p:attrNameLst>
                                          <p:attrName>style.visibility</p:attrName>
                                        </p:attrNameLst>
                                      </p:cBhvr>
                                      <p:to>
                                        <p:strVal val="visible"/>
                                      </p:to>
                                    </p:set>
                                    <p:animEffect transition="in" filter="wipe(left)">
                                      <p:cBhvr>
                                        <p:cTn id="17" dur="500"/>
                                        <p:tgtEl>
                                          <p:spTgt spid="93389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933892"/>
                                        </p:tgtEl>
                                        <p:attrNameLst>
                                          <p:attrName>style.visibility</p:attrName>
                                        </p:attrNameLst>
                                      </p:cBhvr>
                                      <p:to>
                                        <p:strVal val="visible"/>
                                      </p:to>
                                    </p:set>
                                    <p:animEffect transition="in" filter="wipe(down)">
                                      <p:cBhvr>
                                        <p:cTn id="22" dur="500"/>
                                        <p:tgtEl>
                                          <p:spTgt spid="93389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33893"/>
                                        </p:tgtEl>
                                        <p:attrNameLst>
                                          <p:attrName>style.visibility</p:attrName>
                                        </p:attrNameLst>
                                      </p:cBhvr>
                                      <p:to>
                                        <p:strVal val="visible"/>
                                      </p:to>
                                    </p:set>
                                    <p:animEffect transition="in" filter="wipe(down)">
                                      <p:cBhvr>
                                        <p:cTn id="25" dur="5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3" grpId="0"/>
    </p:bld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Number Placeholder 3"/>
          <p:cNvSpPr>
            <a:spLocks noGrp="1"/>
          </p:cNvSpPr>
          <p:nvPr>
            <p:ph type="sldNum" sz="quarter" idx="12"/>
          </p:nvPr>
        </p:nvSpPr>
        <p:spPr>
          <a:noFill/>
          <a:ln>
            <a:miter lim="800000"/>
            <a:headEnd/>
            <a:tailEnd/>
          </a:ln>
        </p:spPr>
        <p:txBody>
          <a:bodyPr/>
          <a:lstStyle/>
          <a:p>
            <a:fld id="{A2E6AAB1-9C8F-44EA-8790-454D10A4CD1C}" type="slidenum">
              <a:rPr lang="en-US"/>
              <a:pPr/>
              <a:t>475</a:t>
            </a:fld>
            <a:endParaRPr lang="en-US"/>
          </a:p>
        </p:txBody>
      </p:sp>
      <p:sp>
        <p:nvSpPr>
          <p:cNvPr id="48845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213948B-4799-4835-BACE-9FE1644DE147}" type="slidenum">
              <a:rPr lang="en-US" sz="1400">
                <a:latin typeface="Times New Roman" pitchFamily="18" charset="0"/>
              </a:rPr>
              <a:pPr algn="r"/>
              <a:t>475</a:t>
            </a:fld>
            <a:endParaRPr lang="en-US" sz="1400">
              <a:latin typeface="Times New Roman" pitchFamily="18" charset="0"/>
            </a:endParaRPr>
          </a:p>
        </p:txBody>
      </p:sp>
      <p:sp>
        <p:nvSpPr>
          <p:cNvPr id="488452" name="Rectangle 2"/>
          <p:cNvSpPr>
            <a:spLocks noGrp="1" noChangeArrowheads="1"/>
          </p:cNvSpPr>
          <p:nvPr>
            <p:ph type="title" idx="4294967295"/>
          </p:nvPr>
        </p:nvSpPr>
        <p:spPr>
          <a:xfrm>
            <a:off x="615950" y="509588"/>
            <a:ext cx="7758113" cy="614362"/>
          </a:xfrm>
        </p:spPr>
        <p:txBody>
          <a:bodyPr/>
          <a:lstStyle/>
          <a:p>
            <a:pPr eaLnBrk="1" hangingPunct="1"/>
            <a:r>
              <a:rPr lang="en-US" sz="2200" b="1" smtClean="0">
                <a:latin typeface="Rockwell" pitchFamily="18" charset="0"/>
              </a:rPr>
              <a:t>T8A:</a:t>
            </a:r>
            <a:r>
              <a:rPr lang="en-US" sz="3200" b="1" smtClean="0">
                <a:latin typeface="Rockwell" pitchFamily="18" charset="0"/>
              </a:rPr>
              <a:t>	</a:t>
            </a:r>
            <a:r>
              <a:rPr lang="en-US" sz="1600" b="1" smtClean="0"/>
              <a:t>Modulation modes; bandwidth of various signals</a:t>
            </a:r>
          </a:p>
        </p:txBody>
      </p:sp>
      <p:sp>
        <p:nvSpPr>
          <p:cNvPr id="940035" name="Rectangle 3"/>
          <p:cNvSpPr>
            <a:spLocks noGrp="1" noChangeArrowheads="1"/>
          </p:cNvSpPr>
          <p:nvPr>
            <p:ph type="body" idx="4294967295"/>
          </p:nvPr>
        </p:nvSpPr>
        <p:spPr>
          <a:xfrm>
            <a:off x="0" y="1470025"/>
            <a:ext cx="8642350" cy="4962525"/>
          </a:xfrm>
        </p:spPr>
        <p:txBody>
          <a:bodyPr/>
          <a:lstStyle/>
          <a:p>
            <a:pPr lvl="1" eaLnBrk="1" hangingPunct="1"/>
            <a:r>
              <a:rPr lang="en-US" sz="1200" smtClean="0">
                <a:latin typeface="Rockwell" pitchFamily="18" charset="0"/>
              </a:rPr>
              <a:t>T8A9</a:t>
            </a:r>
            <a:r>
              <a:rPr lang="en-US" sz="2000" smtClean="0">
                <a:latin typeface="Rockwell" pitchFamily="18" charset="0"/>
              </a:rPr>
              <a:t>  The approximate bandwidth of a VHF repeater FM phone signal is between 5 and 15 kHz.</a:t>
            </a:r>
            <a:r>
              <a:rPr lang="en-US" sz="1200" smtClean="0">
                <a:latin typeface="Rockwell" pitchFamily="18" charset="0"/>
              </a:rPr>
              <a:t> </a:t>
            </a:r>
          </a:p>
          <a:p>
            <a:pPr lvl="1" eaLnBrk="1" hangingPunct="1"/>
            <a:r>
              <a:rPr lang="en-US" sz="1200" smtClean="0">
                <a:latin typeface="Rockwell" pitchFamily="18" charset="0"/>
              </a:rPr>
              <a:t>T8A10</a:t>
            </a:r>
            <a:r>
              <a:rPr lang="en-US" sz="2000" smtClean="0">
                <a:latin typeface="Rockwell" pitchFamily="18" charset="0"/>
              </a:rPr>
              <a:t>  The typical bandwidth of analog fast-scan TV transmissions on the 70 cm band about 6 MHz.</a:t>
            </a:r>
          </a:p>
        </p:txBody>
      </p:sp>
      <p:pic>
        <p:nvPicPr>
          <p:cNvPr id="940036" name="Picture 4" descr="Q p119"/>
          <p:cNvPicPr>
            <a:picLocks noChangeAspect="1" noChangeArrowheads="1"/>
          </p:cNvPicPr>
          <p:nvPr/>
        </p:nvPicPr>
        <p:blipFill>
          <a:blip r:embed="rId2" cstate="print"/>
          <a:srcRect/>
          <a:stretch>
            <a:fillRect/>
          </a:stretch>
        </p:blipFill>
        <p:spPr bwMode="auto">
          <a:xfrm>
            <a:off x="2574925" y="3121025"/>
            <a:ext cx="4070350" cy="2682875"/>
          </a:xfrm>
          <a:prstGeom prst="rect">
            <a:avLst/>
          </a:prstGeom>
          <a:noFill/>
          <a:ln w="9525">
            <a:noFill/>
            <a:miter lim="800000"/>
            <a:headEnd/>
            <a:tailEnd/>
          </a:ln>
        </p:spPr>
      </p:pic>
      <p:sp>
        <p:nvSpPr>
          <p:cNvPr id="940037" name="Text Box 5"/>
          <p:cNvSpPr txBox="1">
            <a:spLocks noChangeArrowheads="1"/>
          </p:cNvSpPr>
          <p:nvPr/>
        </p:nvSpPr>
        <p:spPr bwMode="auto">
          <a:xfrm>
            <a:off x="2498725" y="5848350"/>
            <a:ext cx="4300538"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Amateur TV signals can be received on a variety of equipment – even a small hand-held monitor.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40035">
                                            <p:txEl>
                                              <p:pRg st="0" end="0"/>
                                            </p:txEl>
                                          </p:spTgt>
                                        </p:tgtEl>
                                        <p:attrNameLst>
                                          <p:attrName>style.visibility</p:attrName>
                                        </p:attrNameLst>
                                      </p:cBhvr>
                                      <p:to>
                                        <p:strVal val="visible"/>
                                      </p:to>
                                    </p:set>
                                    <p:animEffect transition="in" filter="wipe(up)">
                                      <p:cBhvr>
                                        <p:cTn id="7" dur="500"/>
                                        <p:tgtEl>
                                          <p:spTgt spid="940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40035">
                                            <p:txEl>
                                              <p:pRg st="1" end="1"/>
                                            </p:txEl>
                                          </p:spTgt>
                                        </p:tgtEl>
                                        <p:attrNameLst>
                                          <p:attrName>style.visibility</p:attrName>
                                        </p:attrNameLst>
                                      </p:cBhvr>
                                      <p:to>
                                        <p:strVal val="visible"/>
                                      </p:to>
                                    </p:set>
                                    <p:animEffect transition="in" filter="wipe(left)">
                                      <p:cBhvr>
                                        <p:cTn id="12" dur="500"/>
                                        <p:tgtEl>
                                          <p:spTgt spid="940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940036"/>
                                        </p:tgtEl>
                                        <p:attrNameLst>
                                          <p:attrName>style.visibility</p:attrName>
                                        </p:attrNameLst>
                                      </p:cBhvr>
                                      <p:to>
                                        <p:strVal val="visible"/>
                                      </p:to>
                                    </p:set>
                                    <p:anim calcmode="lin" valueType="num">
                                      <p:cBhvr additive="base">
                                        <p:cTn id="17" dur="500" fill="hold"/>
                                        <p:tgtEl>
                                          <p:spTgt spid="940036"/>
                                        </p:tgtEl>
                                        <p:attrNameLst>
                                          <p:attrName>ppt_x</p:attrName>
                                        </p:attrNameLst>
                                      </p:cBhvr>
                                      <p:tavLst>
                                        <p:tav tm="0">
                                          <p:val>
                                            <p:strVal val="#ppt_x"/>
                                          </p:val>
                                        </p:tav>
                                        <p:tav tm="100000">
                                          <p:val>
                                            <p:strVal val="#ppt_x"/>
                                          </p:val>
                                        </p:tav>
                                      </p:tavLst>
                                    </p:anim>
                                    <p:anim calcmode="lin" valueType="num">
                                      <p:cBhvr additive="base">
                                        <p:cTn id="18" dur="500" fill="hold"/>
                                        <p:tgtEl>
                                          <p:spTgt spid="94003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40037"/>
                                        </p:tgtEl>
                                        <p:attrNameLst>
                                          <p:attrName>style.visibility</p:attrName>
                                        </p:attrNameLst>
                                      </p:cBhvr>
                                      <p:to>
                                        <p:strVal val="visible"/>
                                      </p:to>
                                    </p:set>
                                    <p:anim calcmode="lin" valueType="num">
                                      <p:cBhvr additive="base">
                                        <p:cTn id="21" dur="500" fill="hold"/>
                                        <p:tgtEl>
                                          <p:spTgt spid="940037"/>
                                        </p:tgtEl>
                                        <p:attrNameLst>
                                          <p:attrName>ppt_x</p:attrName>
                                        </p:attrNameLst>
                                      </p:cBhvr>
                                      <p:tavLst>
                                        <p:tav tm="0">
                                          <p:val>
                                            <p:strVal val="#ppt_x"/>
                                          </p:val>
                                        </p:tav>
                                        <p:tav tm="100000">
                                          <p:val>
                                            <p:strVal val="#ppt_x"/>
                                          </p:val>
                                        </p:tav>
                                      </p:tavLst>
                                    </p:anim>
                                    <p:anim calcmode="lin" valueType="num">
                                      <p:cBhvr additive="base">
                                        <p:cTn id="22" dur="500" fill="hold"/>
                                        <p:tgtEl>
                                          <p:spTgt spid="940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37" grpId="0"/>
    </p:bld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Number Placeholder 3"/>
          <p:cNvSpPr>
            <a:spLocks noGrp="1"/>
          </p:cNvSpPr>
          <p:nvPr>
            <p:ph type="sldNum" sz="quarter" idx="12"/>
          </p:nvPr>
        </p:nvSpPr>
        <p:spPr>
          <a:noFill/>
          <a:ln>
            <a:miter lim="800000"/>
            <a:headEnd/>
            <a:tailEnd/>
          </a:ln>
        </p:spPr>
        <p:txBody>
          <a:bodyPr/>
          <a:lstStyle/>
          <a:p>
            <a:fld id="{4B6D0997-367B-4836-B6D2-47872823203D}" type="slidenum">
              <a:rPr lang="en-US"/>
              <a:pPr/>
              <a:t>476</a:t>
            </a:fld>
            <a:endParaRPr lang="en-US"/>
          </a:p>
        </p:txBody>
      </p:sp>
      <p:sp>
        <p:nvSpPr>
          <p:cNvPr id="48947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6AA07C5-D217-4219-996F-934EA62CEB5C}" type="slidenum">
              <a:rPr lang="en-US" sz="1400">
                <a:latin typeface="Times New Roman" pitchFamily="18" charset="0"/>
              </a:rPr>
              <a:pPr algn="r"/>
              <a:t>476</a:t>
            </a:fld>
            <a:endParaRPr lang="en-US" sz="1400">
              <a:latin typeface="Times New Roman" pitchFamily="18" charset="0"/>
            </a:endParaRPr>
          </a:p>
        </p:txBody>
      </p:sp>
      <p:sp>
        <p:nvSpPr>
          <p:cNvPr id="489476" name="Rectangle 2"/>
          <p:cNvSpPr>
            <a:spLocks noGrp="1" noChangeArrowheads="1"/>
          </p:cNvSpPr>
          <p:nvPr>
            <p:ph type="title" idx="4294967295"/>
          </p:nvPr>
        </p:nvSpPr>
        <p:spPr>
          <a:xfrm>
            <a:off x="731838" y="395288"/>
            <a:ext cx="7758112" cy="614362"/>
          </a:xfrm>
        </p:spPr>
        <p:txBody>
          <a:bodyPr/>
          <a:lstStyle/>
          <a:p>
            <a:pPr eaLnBrk="1" hangingPunct="1"/>
            <a:r>
              <a:rPr lang="en-US" sz="2200" b="1" smtClean="0">
                <a:latin typeface="Rockwell" pitchFamily="18" charset="0"/>
              </a:rPr>
              <a:t>T8A:</a:t>
            </a:r>
            <a:r>
              <a:rPr lang="en-US" sz="3200" b="1" smtClean="0">
                <a:latin typeface="Rockwell" pitchFamily="18" charset="0"/>
              </a:rPr>
              <a:t>	</a:t>
            </a:r>
            <a:r>
              <a:rPr lang="en-US" sz="1600" b="1" smtClean="0"/>
              <a:t>Modulation modes; bandwidth of various signals</a:t>
            </a:r>
          </a:p>
        </p:txBody>
      </p:sp>
      <p:sp>
        <p:nvSpPr>
          <p:cNvPr id="92877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T8A11</a:t>
            </a:r>
            <a:r>
              <a:rPr lang="en-US" sz="2000" smtClean="0">
                <a:latin typeface="Rockwell" pitchFamily="18" charset="0"/>
              </a:rPr>
              <a:t>  150 Hz is the approximate maximum bandwidth required to transmit a CW signal.</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pic>
        <p:nvPicPr>
          <p:cNvPr id="928772" name="Picture 10" descr="Bandwidth"/>
          <p:cNvPicPr>
            <a:picLocks noChangeAspect="1" noChangeArrowheads="1"/>
          </p:cNvPicPr>
          <p:nvPr/>
        </p:nvPicPr>
        <p:blipFill>
          <a:blip r:embed="rId2" cstate="print"/>
          <a:srcRect/>
          <a:stretch>
            <a:fillRect/>
          </a:stretch>
        </p:blipFill>
        <p:spPr bwMode="auto">
          <a:xfrm>
            <a:off x="654050" y="3697288"/>
            <a:ext cx="3311525" cy="2154237"/>
          </a:xfrm>
          <a:prstGeom prst="rect">
            <a:avLst/>
          </a:prstGeom>
          <a:noFill/>
          <a:ln w="9525">
            <a:noFill/>
            <a:miter lim="800000"/>
            <a:headEnd/>
            <a:tailEnd/>
          </a:ln>
        </p:spPr>
      </p:pic>
      <p:grpSp>
        <p:nvGrpSpPr>
          <p:cNvPr id="2" name="Group 4"/>
          <p:cNvGrpSpPr>
            <a:grpSpLocks/>
          </p:cNvGrpSpPr>
          <p:nvPr/>
        </p:nvGrpSpPr>
        <p:grpSpPr bwMode="auto">
          <a:xfrm>
            <a:off x="4149725" y="3736975"/>
            <a:ext cx="4456113" cy="2111375"/>
            <a:chOff x="1088" y="3461"/>
            <a:chExt cx="3374" cy="792"/>
          </a:xfrm>
        </p:grpSpPr>
        <p:sp>
          <p:nvSpPr>
            <p:cNvPr id="489480" name="AutoShape 5"/>
            <p:cNvSpPr>
              <a:spLocks noChangeArrowheads="1"/>
            </p:cNvSpPr>
            <p:nvPr/>
          </p:nvSpPr>
          <p:spPr bwMode="auto">
            <a:xfrm>
              <a:off x="1088" y="3461"/>
              <a:ext cx="3374" cy="792"/>
            </a:xfrm>
            <a:prstGeom prst="roundRect">
              <a:avLst>
                <a:gd name="adj" fmla="val 125"/>
              </a:avLst>
            </a:prstGeom>
            <a:noFill/>
            <a:ln w="38160">
              <a:solidFill>
                <a:srgbClr val="FF0000"/>
              </a:solidFill>
              <a:miter lim="800000"/>
              <a:headEnd/>
              <a:tailEnd/>
            </a:ln>
          </p:spPr>
          <p:txBody>
            <a:bodyPr anchor="ctr"/>
            <a:lstStyle/>
            <a:p>
              <a:pPr algn="ctr"/>
              <a:endParaRPr lang="en-US"/>
            </a:p>
          </p:txBody>
        </p:sp>
        <p:sp>
          <p:nvSpPr>
            <p:cNvPr id="489481" name="AutoShape 6"/>
            <p:cNvSpPr>
              <a:spLocks noChangeArrowheads="1"/>
            </p:cNvSpPr>
            <p:nvPr/>
          </p:nvSpPr>
          <p:spPr bwMode="auto">
            <a:xfrm>
              <a:off x="1128" y="3461"/>
              <a:ext cx="3294" cy="757"/>
            </a:xfrm>
            <a:prstGeom prst="roundRect">
              <a:avLst>
                <a:gd name="adj" fmla="val 125"/>
              </a:avLst>
            </a:prstGeom>
            <a:noFill/>
            <a:ln w="9525">
              <a:noFill/>
              <a:round/>
              <a:headEnd/>
              <a:tailEnd/>
            </a:ln>
          </p:spPr>
          <p:txBody>
            <a:bodyPr lIns="90000" tIns="46800" rIns="90000" bIns="46800"/>
            <a:lstStyle/>
            <a:p>
              <a:pPr algn="ctr">
                <a:spcBef>
                  <a:spcPts val="600"/>
                </a:spcBef>
              </a:pPr>
              <a:endParaRPr lang="en-GB" sz="1000" b="1">
                <a:solidFill>
                  <a:srgbClr val="333333"/>
                </a:solidFill>
                <a:latin typeface="Tahoma" pitchFamily="34" charset="0"/>
              </a:endParaRPr>
            </a:p>
            <a:p>
              <a:pPr algn="ctr">
                <a:spcBef>
                  <a:spcPts val="600"/>
                </a:spcBef>
              </a:pPr>
              <a:r>
                <a:rPr lang="en-GB" sz="2000" b="1">
                  <a:solidFill>
                    <a:srgbClr val="333333"/>
                  </a:solidFill>
                  <a:latin typeface="Rockwell" pitchFamily="18" charset="0"/>
                </a:rPr>
                <a:t>CW Signal                 500 Hz wide</a:t>
              </a:r>
            </a:p>
            <a:p>
              <a:pPr algn="ctr">
                <a:spcBef>
                  <a:spcPts val="600"/>
                </a:spcBef>
              </a:pPr>
              <a:r>
                <a:rPr lang="en-GB" sz="2000" b="1">
                  <a:solidFill>
                    <a:srgbClr val="333333"/>
                  </a:solidFill>
                  <a:latin typeface="Rockwell" pitchFamily="18" charset="0"/>
                </a:rPr>
                <a:t>SSB Signal             2 - 3 kHz wide</a:t>
              </a:r>
            </a:p>
            <a:p>
              <a:pPr algn="ctr">
                <a:spcBef>
                  <a:spcPts val="600"/>
                </a:spcBef>
              </a:pPr>
              <a:r>
                <a:rPr lang="en-GB" sz="2000" b="1">
                  <a:solidFill>
                    <a:srgbClr val="333333"/>
                  </a:solidFill>
                  <a:latin typeface="Rockwell" pitchFamily="18" charset="0"/>
                </a:rPr>
                <a:t>FM Signal            5 - 15 kHz wide</a:t>
              </a:r>
            </a:p>
            <a:p>
              <a:pPr algn="ctr">
                <a:spcBef>
                  <a:spcPts val="600"/>
                </a:spcBef>
              </a:pPr>
              <a:r>
                <a:rPr lang="en-GB" sz="2000" b="1">
                  <a:solidFill>
                    <a:srgbClr val="333333"/>
                  </a:solidFill>
                  <a:latin typeface="Rockwell" pitchFamily="18" charset="0"/>
                </a:rPr>
                <a:t>UHF Fast-Scan TV           ~ 6 MHz</a:t>
              </a:r>
              <a:endParaRPr lang="en-US">
                <a:latin typeface="Rockwell"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8771">
                                            <p:txEl>
                                              <p:pRg st="0" end="0"/>
                                            </p:txEl>
                                          </p:spTgt>
                                        </p:tgtEl>
                                        <p:attrNameLst>
                                          <p:attrName>style.visibility</p:attrName>
                                        </p:attrNameLst>
                                      </p:cBhvr>
                                      <p:to>
                                        <p:strVal val="visible"/>
                                      </p:to>
                                    </p:set>
                                    <p:animEffect transition="in" filter="wipe(left)">
                                      <p:cBhvr>
                                        <p:cTn id="7" dur="500"/>
                                        <p:tgtEl>
                                          <p:spTgt spid="928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28772"/>
                                        </p:tgtEl>
                                        <p:attrNameLst>
                                          <p:attrName>style.visibility</p:attrName>
                                        </p:attrNameLst>
                                      </p:cBhvr>
                                      <p:to>
                                        <p:strVal val="visible"/>
                                      </p:to>
                                    </p:set>
                                    <p:anim calcmode="lin" valueType="num">
                                      <p:cBhvr additive="base">
                                        <p:cTn id="12" dur="500" fill="hold"/>
                                        <p:tgtEl>
                                          <p:spTgt spid="928772"/>
                                        </p:tgtEl>
                                        <p:attrNameLst>
                                          <p:attrName>ppt_x</p:attrName>
                                        </p:attrNameLst>
                                      </p:cBhvr>
                                      <p:tavLst>
                                        <p:tav tm="0">
                                          <p:val>
                                            <p:strVal val="#ppt_x"/>
                                          </p:val>
                                        </p:tav>
                                        <p:tav tm="100000">
                                          <p:val>
                                            <p:strVal val="#ppt_x"/>
                                          </p:val>
                                        </p:tav>
                                      </p:tavLst>
                                    </p:anim>
                                    <p:anim calcmode="lin" valueType="num">
                                      <p:cBhvr additive="base">
                                        <p:cTn id="13" dur="500" fill="hold"/>
                                        <p:tgtEl>
                                          <p:spTgt spid="92877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Number Placeholder 3"/>
          <p:cNvSpPr>
            <a:spLocks noGrp="1"/>
          </p:cNvSpPr>
          <p:nvPr>
            <p:ph type="sldNum" sz="quarter" idx="12"/>
          </p:nvPr>
        </p:nvSpPr>
        <p:spPr>
          <a:noFill/>
          <a:ln>
            <a:miter lim="800000"/>
            <a:headEnd/>
            <a:tailEnd/>
          </a:ln>
        </p:spPr>
        <p:txBody>
          <a:bodyPr/>
          <a:lstStyle/>
          <a:p>
            <a:fld id="{0120FF37-6B66-4FDF-A850-60CF0DE3F57C}" type="slidenum">
              <a:rPr lang="en-US"/>
              <a:pPr/>
              <a:t>477</a:t>
            </a:fld>
            <a:endParaRPr lang="en-US"/>
          </a:p>
        </p:txBody>
      </p:sp>
      <p:sp>
        <p:nvSpPr>
          <p:cNvPr id="49049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AD5ADB0-D02A-4EE0-86FC-7CDF3FF0B448}" type="slidenum">
              <a:rPr lang="en-US" sz="1400">
                <a:latin typeface="Times New Roman" pitchFamily="18" charset="0"/>
              </a:rPr>
              <a:pPr algn="r"/>
              <a:t>477</a:t>
            </a:fld>
            <a:endParaRPr lang="en-US" sz="1400">
              <a:latin typeface="Times New Roman" pitchFamily="18" charset="0"/>
            </a:endParaRPr>
          </a:p>
        </p:txBody>
      </p:sp>
      <p:sp>
        <p:nvSpPr>
          <p:cNvPr id="490500" name="Rectangle 2"/>
          <p:cNvSpPr>
            <a:spLocks noGrp="1" noChangeArrowheads="1"/>
          </p:cNvSpPr>
          <p:nvPr>
            <p:ph type="title" idx="4294967295"/>
          </p:nvPr>
        </p:nvSpPr>
        <p:spPr>
          <a:xfrm>
            <a:off x="269875" y="395288"/>
            <a:ext cx="8642350" cy="614362"/>
          </a:xfrm>
        </p:spPr>
        <p:txBody>
          <a:bodyPr/>
          <a:lstStyle/>
          <a:p>
            <a:pPr eaLnBrk="1" hangingPunct="1"/>
            <a:r>
              <a:rPr lang="en-US" sz="2200" b="1" smtClean="0">
                <a:latin typeface="Rockwell" pitchFamily="18" charset="0"/>
              </a:rPr>
              <a:t>T8B:</a:t>
            </a:r>
            <a:r>
              <a:rPr lang="en-US" sz="3200" b="1" smtClean="0">
                <a:latin typeface="Rockwell" pitchFamily="18" charset="0"/>
              </a:rPr>
              <a:t>	</a:t>
            </a:r>
            <a:r>
              <a:rPr lang="en-US" sz="1600" b="1" smtClean="0"/>
              <a:t>Amateur satellite operation; Doppler shift, basic orbits, operating protocols.</a:t>
            </a:r>
          </a:p>
        </p:txBody>
      </p:sp>
      <p:sp>
        <p:nvSpPr>
          <p:cNvPr id="755715" name="Rectangle 3"/>
          <p:cNvSpPr>
            <a:spLocks noGrp="1" noChangeArrowheads="1"/>
          </p:cNvSpPr>
          <p:nvPr>
            <p:ph type="body" idx="4294967295"/>
          </p:nvPr>
        </p:nvSpPr>
        <p:spPr>
          <a:xfrm>
            <a:off x="0" y="1470025"/>
            <a:ext cx="9144000" cy="5387975"/>
          </a:xfrm>
        </p:spPr>
        <p:txBody>
          <a:bodyPr/>
          <a:lstStyle/>
          <a:p>
            <a:pPr lvl="1" eaLnBrk="1" hangingPunct="1"/>
            <a:r>
              <a:rPr lang="en-US" sz="1200" smtClean="0">
                <a:latin typeface="Rockwell" pitchFamily="18" charset="0"/>
              </a:rPr>
              <a:t>T8B1</a:t>
            </a:r>
            <a:r>
              <a:rPr lang="en-US" sz="1400" smtClean="0">
                <a:latin typeface="Rockwell" pitchFamily="18" charset="0"/>
              </a:rPr>
              <a:t>   </a:t>
            </a:r>
            <a:r>
              <a:rPr lang="en-US" sz="2000" smtClean="0">
                <a:latin typeface="Rockwell" pitchFamily="18" charset="0"/>
              </a:rPr>
              <a:t>Any amateur whose license privileges allow them to transmit on the satellite uplink frequency may be the control operator of a station communicating through an amateur satellite or space station.</a:t>
            </a:r>
            <a:r>
              <a:rPr lang="en-US" sz="1000" smtClean="0">
                <a:latin typeface="Rockwell" pitchFamily="18" charset="0"/>
              </a:rPr>
              <a:t> </a:t>
            </a:r>
          </a:p>
          <a:p>
            <a:pPr lvl="1" eaLnBrk="1" hangingPunct="1"/>
            <a:r>
              <a:rPr lang="en-US" sz="1200" smtClean="0">
                <a:latin typeface="Rockwell" pitchFamily="18" charset="0"/>
              </a:rPr>
              <a:t>T8B2</a:t>
            </a:r>
            <a:r>
              <a:rPr lang="en-US" sz="2000" smtClean="0">
                <a:latin typeface="Rockwell" pitchFamily="18" charset="0"/>
              </a:rPr>
              <a:t>  The minimum amount of power needed to complete the contact is how much transmitter power should be used on the uplink frequency of an amateur satellite or space station.</a:t>
            </a:r>
          </a:p>
          <a:p>
            <a:pPr lvl="1" eaLnBrk="1" hangingPunct="1"/>
            <a:endParaRPr lang="en-US" sz="400" smtClean="0">
              <a:latin typeface="Rockwell" pitchFamily="18" charset="0"/>
            </a:endParaRPr>
          </a:p>
          <a:p>
            <a:pPr lvl="3" eaLnBrk="1" hangingPunct="1"/>
            <a:r>
              <a:rPr lang="en-US" sz="1600" smtClean="0">
                <a:solidFill>
                  <a:srgbClr val="FF0000"/>
                </a:solidFill>
                <a:latin typeface="Rockwell" pitchFamily="18" charset="0"/>
              </a:rPr>
              <a:t>Just a repeat of previous mention about amount of power output</a:t>
            </a:r>
          </a:p>
          <a:p>
            <a:pPr lvl="1" eaLnBrk="1" hangingPunct="1"/>
            <a:endParaRPr lang="en-US" sz="2000" smtClean="0">
              <a:solidFill>
                <a:srgbClr val="FF0000"/>
              </a:solidFill>
              <a:latin typeface="Rockwell" pitchFamily="18" charset="0"/>
            </a:endParaRPr>
          </a:p>
          <a:p>
            <a:pPr lvl="1" eaLnBrk="1" hangingPunct="1"/>
            <a:endParaRPr lang="en-US" sz="2000" smtClean="0">
              <a:latin typeface="Rockwell" pitchFamily="18" charset="0"/>
            </a:endParaRPr>
          </a:p>
          <a:p>
            <a:pPr lvl="1" eaLnBrk="1" hangingPunct="1"/>
            <a:endParaRPr lang="en-US" sz="8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p:txBody>
      </p:sp>
      <p:pic>
        <p:nvPicPr>
          <p:cNvPr id="755716" name="Picture 4" descr="Q p103"/>
          <p:cNvPicPr>
            <a:picLocks noChangeAspect="1" noChangeArrowheads="1"/>
          </p:cNvPicPr>
          <p:nvPr/>
        </p:nvPicPr>
        <p:blipFill>
          <a:blip r:embed="rId2" cstate="print"/>
          <a:srcRect/>
          <a:stretch>
            <a:fillRect/>
          </a:stretch>
        </p:blipFill>
        <p:spPr bwMode="auto">
          <a:xfrm>
            <a:off x="1652588" y="3851275"/>
            <a:ext cx="6030912" cy="2324100"/>
          </a:xfrm>
          <a:prstGeom prst="rect">
            <a:avLst/>
          </a:prstGeom>
          <a:noFill/>
          <a:ln w="9525">
            <a:noFill/>
            <a:miter lim="800000"/>
            <a:headEnd/>
            <a:tailEnd/>
          </a:ln>
        </p:spPr>
      </p:pic>
      <p:sp>
        <p:nvSpPr>
          <p:cNvPr id="755717" name="Text Box 5"/>
          <p:cNvSpPr txBox="1">
            <a:spLocks noChangeArrowheads="1"/>
          </p:cNvSpPr>
          <p:nvPr/>
        </p:nvSpPr>
        <p:spPr bwMode="auto">
          <a:xfrm>
            <a:off x="1346200" y="6194425"/>
            <a:ext cx="6759575" cy="517525"/>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To work satellites with your handheld, buy a small directional antenna for your satellite radio. You probably won’t hear much with your rubber duck antenna.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55715">
                                            <p:txEl>
                                              <p:pRg st="0" end="0"/>
                                            </p:txEl>
                                          </p:spTgt>
                                        </p:tgtEl>
                                        <p:attrNameLst>
                                          <p:attrName>style.visibility</p:attrName>
                                        </p:attrNameLst>
                                      </p:cBhvr>
                                      <p:to>
                                        <p:strVal val="visible"/>
                                      </p:to>
                                    </p:set>
                                    <p:animEffect transition="in" filter="wipe(up)">
                                      <p:cBhvr>
                                        <p:cTn id="7" dur="500"/>
                                        <p:tgtEl>
                                          <p:spTgt spid="755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55715">
                                            <p:txEl>
                                              <p:pRg st="1" end="1"/>
                                            </p:txEl>
                                          </p:spTgt>
                                        </p:tgtEl>
                                        <p:attrNameLst>
                                          <p:attrName>style.visibility</p:attrName>
                                        </p:attrNameLst>
                                      </p:cBhvr>
                                      <p:to>
                                        <p:strVal val="visible"/>
                                      </p:to>
                                    </p:set>
                                    <p:animEffect transition="in" filter="wipe(left)">
                                      <p:cBhvr>
                                        <p:cTn id="12" dur="500"/>
                                        <p:tgtEl>
                                          <p:spTgt spid="7557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55715">
                                            <p:txEl>
                                              <p:pRg st="3" end="3"/>
                                            </p:txEl>
                                          </p:spTgt>
                                        </p:tgtEl>
                                        <p:attrNameLst>
                                          <p:attrName>style.visibility</p:attrName>
                                        </p:attrNameLst>
                                      </p:cBhvr>
                                      <p:to>
                                        <p:strVal val="visible"/>
                                      </p:to>
                                    </p:set>
                                    <p:animEffect transition="in" filter="wipe(left)">
                                      <p:cBhvr>
                                        <p:cTn id="17" dur="500"/>
                                        <p:tgtEl>
                                          <p:spTgt spid="7557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55716"/>
                                        </p:tgtEl>
                                        <p:attrNameLst>
                                          <p:attrName>style.visibility</p:attrName>
                                        </p:attrNameLst>
                                      </p:cBhvr>
                                      <p:to>
                                        <p:strVal val="visible"/>
                                      </p:to>
                                    </p:set>
                                    <p:animEffect transition="in" filter="wipe(down)">
                                      <p:cBhvr>
                                        <p:cTn id="22" dur="500"/>
                                        <p:tgtEl>
                                          <p:spTgt spid="7557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55717"/>
                                        </p:tgtEl>
                                        <p:attrNameLst>
                                          <p:attrName>style.visibility</p:attrName>
                                        </p:attrNameLst>
                                      </p:cBhvr>
                                      <p:to>
                                        <p:strVal val="visible"/>
                                      </p:to>
                                    </p:set>
                                    <p:animEffect transition="in" filter="wipe(down)">
                                      <p:cBhvr>
                                        <p:cTn id="25" dur="500"/>
                                        <p:tgtEl>
                                          <p:spTgt spid="75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17" grpId="0"/>
    </p:bld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Number Placeholder 3"/>
          <p:cNvSpPr>
            <a:spLocks noGrp="1"/>
          </p:cNvSpPr>
          <p:nvPr>
            <p:ph type="sldNum" sz="quarter" idx="12"/>
          </p:nvPr>
        </p:nvSpPr>
        <p:spPr>
          <a:noFill/>
          <a:ln>
            <a:miter lim="800000"/>
            <a:headEnd/>
            <a:tailEnd/>
          </a:ln>
        </p:spPr>
        <p:txBody>
          <a:bodyPr/>
          <a:lstStyle/>
          <a:p>
            <a:fld id="{D94CEF7D-D0D8-496E-B26D-50DA927D6314}" type="slidenum">
              <a:rPr lang="en-US"/>
              <a:pPr/>
              <a:t>478</a:t>
            </a:fld>
            <a:endParaRPr lang="en-US"/>
          </a:p>
        </p:txBody>
      </p:sp>
      <p:sp>
        <p:nvSpPr>
          <p:cNvPr id="49152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8FB076D-21E0-4859-B06B-B3583EADC01C}" type="slidenum">
              <a:rPr lang="en-US" sz="1400">
                <a:latin typeface="Times New Roman" pitchFamily="18" charset="0"/>
              </a:rPr>
              <a:pPr algn="r"/>
              <a:t>478</a:t>
            </a:fld>
            <a:endParaRPr lang="en-US" sz="1400">
              <a:latin typeface="Times New Roman" pitchFamily="18" charset="0"/>
            </a:endParaRPr>
          </a:p>
        </p:txBody>
      </p:sp>
      <p:sp>
        <p:nvSpPr>
          <p:cNvPr id="491524"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T8B:</a:t>
            </a:r>
            <a:r>
              <a:rPr lang="en-US" sz="3200" b="1" smtClean="0">
                <a:latin typeface="Rockwell" pitchFamily="18" charset="0"/>
              </a:rPr>
              <a:t>	</a:t>
            </a:r>
            <a:r>
              <a:rPr lang="en-US" sz="1600" b="1" smtClean="0"/>
              <a:t>Amateur satellite operation; Doppler shift, basic orbits, operating protocols.</a:t>
            </a:r>
          </a:p>
        </p:txBody>
      </p:sp>
      <p:sp>
        <p:nvSpPr>
          <p:cNvPr id="750595" name="Rectangle 3"/>
          <p:cNvSpPr>
            <a:spLocks noGrp="1" noChangeArrowheads="1"/>
          </p:cNvSpPr>
          <p:nvPr>
            <p:ph type="body" idx="4294967295"/>
          </p:nvPr>
        </p:nvSpPr>
        <p:spPr>
          <a:xfrm>
            <a:off x="155575" y="1508125"/>
            <a:ext cx="8988425" cy="4962525"/>
          </a:xfrm>
        </p:spPr>
        <p:txBody>
          <a:bodyPr/>
          <a:lstStyle/>
          <a:p>
            <a:pPr lvl="1" eaLnBrk="1" hangingPunct="1">
              <a:buFont typeface="Symbol" pitchFamily="18" charset="2"/>
              <a:buChar char=""/>
            </a:pPr>
            <a:r>
              <a:rPr lang="en-US" sz="1200" smtClean="0">
                <a:latin typeface="Rockwell" pitchFamily="18" charset="0"/>
              </a:rPr>
              <a:t>T8B3   </a:t>
            </a:r>
            <a:r>
              <a:rPr lang="en-US" sz="2000" smtClean="0">
                <a:latin typeface="Rockwell" pitchFamily="18" charset="0"/>
              </a:rPr>
              <a:t>Talking to amateur radio operators in other countries can be done using an amateur radio satellite.</a:t>
            </a:r>
          </a:p>
          <a:p>
            <a:pPr lvl="1" eaLnBrk="1" hangingPunct="1">
              <a:buFont typeface="Symbol" pitchFamily="18" charset="2"/>
              <a:buChar char=""/>
            </a:pPr>
            <a:endParaRPr lang="en-US" sz="800" smtClean="0">
              <a:latin typeface="Rockwell" pitchFamily="18" charset="0"/>
            </a:endParaRPr>
          </a:p>
          <a:p>
            <a:pPr lvl="1" eaLnBrk="1" hangingPunct="1">
              <a:buFont typeface="Symbol" pitchFamily="18" charset="2"/>
              <a:buChar char=""/>
            </a:pPr>
            <a:r>
              <a:rPr lang="en-US" sz="1200" smtClean="0">
                <a:latin typeface="Rockwell" pitchFamily="18" charset="0"/>
              </a:rPr>
              <a:t>T8B4</a:t>
            </a:r>
            <a:r>
              <a:rPr lang="en-US" sz="2000" smtClean="0">
                <a:latin typeface="Rockwell" pitchFamily="18" charset="0"/>
              </a:rPr>
              <a:t>  Any amateur holding a Technician or higher class license may make contact with an amateur station on the International Space Station using 2-meter and 70 cm band amateur radio frequencies.</a:t>
            </a:r>
          </a:p>
          <a:p>
            <a:pPr lvl="1" eaLnBrk="1" hangingPunct="1">
              <a:buFont typeface="Symbol" pitchFamily="18" charset="2"/>
              <a:buChar char=""/>
            </a:pPr>
            <a:endParaRPr lang="en-US" sz="2000" smtClean="0">
              <a:latin typeface="Rockwell" pitchFamily="18" charset="0"/>
            </a:endParaRPr>
          </a:p>
        </p:txBody>
      </p:sp>
      <p:pic>
        <p:nvPicPr>
          <p:cNvPr id="750596" name="Picture 4" descr="Q p99a"/>
          <p:cNvPicPr>
            <a:picLocks noChangeAspect="1" noChangeArrowheads="1"/>
          </p:cNvPicPr>
          <p:nvPr/>
        </p:nvPicPr>
        <p:blipFill>
          <a:blip r:embed="rId3" cstate="print"/>
          <a:srcRect/>
          <a:stretch>
            <a:fillRect/>
          </a:stretch>
        </p:blipFill>
        <p:spPr bwMode="auto">
          <a:xfrm>
            <a:off x="6070600" y="3736975"/>
            <a:ext cx="2303463" cy="2160588"/>
          </a:xfrm>
          <a:prstGeom prst="rect">
            <a:avLst/>
          </a:prstGeom>
          <a:noFill/>
          <a:ln w="9525">
            <a:noFill/>
            <a:miter lim="800000"/>
            <a:headEnd/>
            <a:tailEnd/>
          </a:ln>
        </p:spPr>
      </p:pic>
      <p:graphicFrame>
        <p:nvGraphicFramePr>
          <p:cNvPr id="2787334" name="Object 6"/>
          <p:cNvGraphicFramePr>
            <a:graphicFrameLocks noChangeAspect="1"/>
          </p:cNvGraphicFramePr>
          <p:nvPr/>
        </p:nvGraphicFramePr>
        <p:xfrm>
          <a:off x="1000125" y="3697288"/>
          <a:ext cx="2303463" cy="2152650"/>
        </p:xfrm>
        <a:graphic>
          <a:graphicData uri="http://schemas.openxmlformats.org/presentationml/2006/ole">
            <p:oleObj spid="_x0000_s491527" name="Document" r:id="rId4" imgW="2727982" imgH="2468972" progId="Word.Document.8">
              <p:embed/>
            </p:oleObj>
          </a:graphicData>
        </a:graphic>
      </p:graphicFrame>
      <p:sp>
        <p:nvSpPr>
          <p:cNvPr id="750598" name="Text Box 6"/>
          <p:cNvSpPr txBox="1">
            <a:spLocks noChangeArrowheads="1"/>
          </p:cNvSpPr>
          <p:nvPr/>
        </p:nvSpPr>
        <p:spPr bwMode="auto">
          <a:xfrm>
            <a:off x="5954713" y="5964238"/>
            <a:ext cx="2687637"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International Space Station has a big ham station on board.</a:t>
            </a:r>
          </a:p>
        </p:txBody>
      </p:sp>
      <p:sp>
        <p:nvSpPr>
          <p:cNvPr id="750599" name="Text Box 7"/>
          <p:cNvSpPr txBox="1">
            <a:spLocks noChangeArrowheads="1"/>
          </p:cNvSpPr>
          <p:nvPr/>
        </p:nvSpPr>
        <p:spPr bwMode="auto">
          <a:xfrm>
            <a:off x="962025" y="6002338"/>
            <a:ext cx="2457450"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Many Astronaults are licensed radio amateurs.</a:t>
            </a:r>
          </a:p>
        </p:txBody>
      </p:sp>
      <p:sp>
        <p:nvSpPr>
          <p:cNvPr id="750600" name="Text Box 8"/>
          <p:cNvSpPr txBox="1">
            <a:spLocks noChangeArrowheads="1"/>
          </p:cNvSpPr>
          <p:nvPr/>
        </p:nvSpPr>
        <p:spPr bwMode="auto">
          <a:xfrm>
            <a:off x="3689350" y="3621088"/>
            <a:ext cx="1919288" cy="1803400"/>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The International Space Station downlink, FM is 145.800 MHz. Use an HT to listen when it’s passing over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animEffect transition="in" filter="wipe(up)">
                                      <p:cBhvr>
                                        <p:cTn id="7" dur="500"/>
                                        <p:tgtEl>
                                          <p:spTgt spid="750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50595">
                                            <p:txEl>
                                              <p:pRg st="2" end="2"/>
                                            </p:txEl>
                                          </p:spTgt>
                                        </p:tgtEl>
                                        <p:attrNameLst>
                                          <p:attrName>style.visibility</p:attrName>
                                        </p:attrNameLst>
                                      </p:cBhvr>
                                      <p:to>
                                        <p:strVal val="visible"/>
                                      </p:to>
                                    </p:set>
                                    <p:animEffect transition="in" filter="wipe(left)">
                                      <p:cBhvr>
                                        <p:cTn id="12" dur="500"/>
                                        <p:tgtEl>
                                          <p:spTgt spid="750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787334"/>
                                        </p:tgtEl>
                                        <p:attrNameLst>
                                          <p:attrName>style.visibility</p:attrName>
                                        </p:attrNameLst>
                                      </p:cBhvr>
                                      <p:to>
                                        <p:strVal val="visible"/>
                                      </p:to>
                                    </p:set>
                                    <p:animEffect transition="in" filter="wipe(left)">
                                      <p:cBhvr>
                                        <p:cTn id="17" dur="500"/>
                                        <p:tgtEl>
                                          <p:spTgt spid="278733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50599"/>
                                        </p:tgtEl>
                                        <p:attrNameLst>
                                          <p:attrName>style.visibility</p:attrName>
                                        </p:attrNameLst>
                                      </p:cBhvr>
                                      <p:to>
                                        <p:strVal val="visible"/>
                                      </p:to>
                                    </p:set>
                                    <p:animEffect transition="in" filter="wipe(left)">
                                      <p:cBhvr>
                                        <p:cTn id="20" dur="500"/>
                                        <p:tgtEl>
                                          <p:spTgt spid="75059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750596"/>
                                        </p:tgtEl>
                                        <p:attrNameLst>
                                          <p:attrName>style.visibility</p:attrName>
                                        </p:attrNameLst>
                                      </p:cBhvr>
                                      <p:to>
                                        <p:strVal val="visible"/>
                                      </p:to>
                                    </p:set>
                                    <p:animEffect transition="in" filter="wipe(right)">
                                      <p:cBhvr>
                                        <p:cTn id="25" dur="500"/>
                                        <p:tgtEl>
                                          <p:spTgt spid="750596"/>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750598"/>
                                        </p:tgtEl>
                                        <p:attrNameLst>
                                          <p:attrName>style.visibility</p:attrName>
                                        </p:attrNameLst>
                                      </p:cBhvr>
                                      <p:to>
                                        <p:strVal val="visible"/>
                                      </p:to>
                                    </p:set>
                                    <p:animEffect transition="in" filter="wipe(right)">
                                      <p:cBhvr>
                                        <p:cTn id="28" dur="500"/>
                                        <p:tgtEl>
                                          <p:spTgt spid="75059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50600"/>
                                        </p:tgtEl>
                                        <p:attrNameLst>
                                          <p:attrName>style.visibility</p:attrName>
                                        </p:attrNameLst>
                                      </p:cBhvr>
                                      <p:to>
                                        <p:strVal val="visible"/>
                                      </p:to>
                                    </p:set>
                                    <p:animEffect transition="in" filter="wipe(down)">
                                      <p:cBhvr>
                                        <p:cTn id="33" dur="500"/>
                                        <p:tgtEl>
                                          <p:spTgt spid="750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8" grpId="0"/>
      <p:bldP spid="750599" grpId="0"/>
      <p:bldP spid="750600" grpId="0"/>
    </p:bld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Number Placeholder 3"/>
          <p:cNvSpPr>
            <a:spLocks noGrp="1"/>
          </p:cNvSpPr>
          <p:nvPr>
            <p:ph type="sldNum" sz="quarter" idx="12"/>
          </p:nvPr>
        </p:nvSpPr>
        <p:spPr>
          <a:noFill/>
          <a:ln>
            <a:miter lim="800000"/>
            <a:headEnd/>
            <a:tailEnd/>
          </a:ln>
        </p:spPr>
        <p:txBody>
          <a:bodyPr/>
          <a:lstStyle/>
          <a:p>
            <a:fld id="{283E4C4B-7952-4B21-ACED-82AF9FB229D0}" type="slidenum">
              <a:rPr lang="en-US"/>
              <a:pPr/>
              <a:t>479</a:t>
            </a:fld>
            <a:endParaRPr lang="en-US"/>
          </a:p>
        </p:txBody>
      </p:sp>
      <p:sp>
        <p:nvSpPr>
          <p:cNvPr id="49254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1EFE424-4C1E-438D-B9EE-202F08005BFE}" type="slidenum">
              <a:rPr lang="en-US" sz="1400">
                <a:latin typeface="Times New Roman" pitchFamily="18" charset="0"/>
              </a:rPr>
              <a:pPr algn="r"/>
              <a:t>479</a:t>
            </a:fld>
            <a:endParaRPr lang="en-US" sz="1400">
              <a:latin typeface="Times New Roman" pitchFamily="18" charset="0"/>
            </a:endParaRPr>
          </a:p>
        </p:txBody>
      </p:sp>
      <p:sp>
        <p:nvSpPr>
          <p:cNvPr id="492548"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T8B:</a:t>
            </a:r>
            <a:r>
              <a:rPr lang="en-US" sz="3200" b="1" smtClean="0">
                <a:latin typeface="Rockwell" pitchFamily="18" charset="0"/>
              </a:rPr>
              <a:t>	</a:t>
            </a:r>
            <a:r>
              <a:rPr lang="en-US" sz="1600" b="1" smtClean="0"/>
              <a:t>Amateur satellite operation; Doppler shift, basic orbits, operating protocols.</a:t>
            </a:r>
          </a:p>
        </p:txBody>
      </p:sp>
      <p:sp>
        <p:nvSpPr>
          <p:cNvPr id="752643" name="Rectangle 3"/>
          <p:cNvSpPr>
            <a:spLocks noGrp="1" noChangeArrowheads="1"/>
          </p:cNvSpPr>
          <p:nvPr>
            <p:ph type="body" idx="4294967295"/>
          </p:nvPr>
        </p:nvSpPr>
        <p:spPr>
          <a:xfrm>
            <a:off x="231775" y="1700213"/>
            <a:ext cx="8642350" cy="4962525"/>
          </a:xfrm>
        </p:spPr>
        <p:txBody>
          <a:bodyPr/>
          <a:lstStyle/>
          <a:p>
            <a:pPr lvl="1" eaLnBrk="1" hangingPunct="1">
              <a:buFont typeface="Symbol" pitchFamily="18" charset="2"/>
              <a:buChar char=""/>
            </a:pPr>
            <a:r>
              <a:rPr lang="en-US" sz="1200" smtClean="0">
                <a:latin typeface="Rockwell" pitchFamily="18" charset="0"/>
              </a:rPr>
              <a:t>T8B5 </a:t>
            </a:r>
            <a:r>
              <a:rPr lang="en-US" smtClean="0">
                <a:latin typeface="Rockwell" pitchFamily="18" charset="0"/>
              </a:rPr>
              <a:t> </a:t>
            </a:r>
            <a:r>
              <a:rPr lang="en-US" sz="2000" smtClean="0">
                <a:latin typeface="Rockwell" pitchFamily="18" charset="0"/>
              </a:rPr>
              <a:t>A satellite beacon is a transmission from a space station that contains information about a satellite.</a:t>
            </a:r>
          </a:p>
          <a:p>
            <a:pPr lvl="1" eaLnBrk="1" hangingPunct="1">
              <a:buFont typeface="Symbol" pitchFamily="18" charset="2"/>
              <a:buChar char=""/>
            </a:pPr>
            <a:r>
              <a:rPr lang="en-US" sz="1200" smtClean="0">
                <a:latin typeface="Rockwell" pitchFamily="18" charset="0"/>
              </a:rPr>
              <a:t>T8B6</a:t>
            </a:r>
            <a:r>
              <a:rPr lang="en-US" smtClean="0">
                <a:latin typeface="Rockwell" pitchFamily="18" charset="0"/>
              </a:rPr>
              <a:t>  </a:t>
            </a:r>
            <a:r>
              <a:rPr lang="en-US" sz="2000" smtClean="0">
                <a:latin typeface="Rockwell" pitchFamily="18" charset="0"/>
              </a:rPr>
              <a:t>A satellite tracking program can be used to determine the time period during which an amateur satellite or space station can be accessed.</a:t>
            </a:r>
          </a:p>
          <a:p>
            <a:pPr lvl="1" eaLnBrk="1" hangingPunct="1">
              <a:buFont typeface="Symbol" pitchFamily="18" charset="2"/>
              <a:buChar char=""/>
            </a:pPr>
            <a:endParaRPr lang="en-US" sz="2000" smtClean="0">
              <a:latin typeface="Rockwell" pitchFamily="18" charset="0"/>
            </a:endParaRPr>
          </a:p>
          <a:p>
            <a:pPr lvl="1" eaLnBrk="1" hangingPunct="1">
              <a:buFont typeface="Symbol" pitchFamily="18" charset="2"/>
              <a:buChar char=""/>
            </a:pPr>
            <a:endParaRPr lang="en-US" smtClean="0">
              <a:latin typeface="Rockwell" pitchFamily="18" charset="0"/>
            </a:endParaRPr>
          </a:p>
          <a:p>
            <a:pPr lvl="1" eaLnBrk="1" hangingPunct="1">
              <a:buFont typeface="Symbol" pitchFamily="18" charset="2"/>
              <a:buChar char=""/>
            </a:pPr>
            <a:endParaRPr lang="en-US" smtClean="0">
              <a:latin typeface="Rockwell" pitchFamily="18" charset="0"/>
            </a:endParaRPr>
          </a:p>
          <a:p>
            <a:pPr lvl="1" eaLnBrk="1" hangingPunct="1">
              <a:buFont typeface="Symbol" pitchFamily="18" charset="2"/>
              <a:buChar char=""/>
            </a:pPr>
            <a:endParaRPr lang="en-US" smtClean="0">
              <a:latin typeface="Rockwell" pitchFamily="18" charset="0"/>
            </a:endParaRPr>
          </a:p>
          <a:p>
            <a:pPr lvl="1" eaLnBrk="1" hangingPunct="1">
              <a:buFont typeface="Symbol" pitchFamily="18" charset="2"/>
              <a:buChar char=""/>
            </a:pPr>
            <a:endParaRPr lang="en-US" smtClean="0">
              <a:latin typeface="Rockwell" pitchFamily="18" charset="0"/>
            </a:endParaRPr>
          </a:p>
          <a:p>
            <a:pPr lvl="1" eaLnBrk="1" hangingPunct="1">
              <a:buFont typeface="Symbol" pitchFamily="18" charset="2"/>
              <a:buChar char=""/>
            </a:pPr>
            <a:endParaRPr lang="en-US" smtClean="0">
              <a:latin typeface="Rockwell" pitchFamily="18" charset="0"/>
            </a:endParaRPr>
          </a:p>
          <a:p>
            <a:pPr lvl="1" eaLnBrk="1" hangingPunct="1">
              <a:buFont typeface="Symbol" pitchFamily="18" charset="2"/>
              <a:buChar char=""/>
            </a:pPr>
            <a:endParaRPr lang="en-US" smtClean="0">
              <a:latin typeface="Rockwell" pitchFamily="18" charset="0"/>
            </a:endParaRPr>
          </a:p>
          <a:p>
            <a:pPr lvl="1" eaLnBrk="1" hangingPunct="1">
              <a:buFont typeface="Symbol" pitchFamily="18" charset="2"/>
              <a:buChar char=""/>
            </a:pPr>
            <a:endParaRPr lang="en-US" smtClean="0">
              <a:latin typeface="Rockwell" pitchFamily="18" charset="0"/>
            </a:endParaRPr>
          </a:p>
          <a:p>
            <a:pPr lvl="1" eaLnBrk="1" hangingPunct="1">
              <a:buFont typeface="Symbol" pitchFamily="18" charset="2"/>
              <a:buChar char=""/>
            </a:pPr>
            <a:endParaRPr lang="en-US" sz="1600" smtClean="0">
              <a:latin typeface="Rockwell" pitchFamily="18" charset="0"/>
            </a:endParaRPr>
          </a:p>
        </p:txBody>
      </p:sp>
      <p:pic>
        <p:nvPicPr>
          <p:cNvPr id="752644" name="Picture 4" descr="Q p101a"/>
          <p:cNvPicPr>
            <a:picLocks noChangeAspect="1" noChangeArrowheads="1"/>
          </p:cNvPicPr>
          <p:nvPr/>
        </p:nvPicPr>
        <p:blipFill>
          <a:blip r:embed="rId2" cstate="print"/>
          <a:srcRect/>
          <a:stretch>
            <a:fillRect/>
          </a:stretch>
        </p:blipFill>
        <p:spPr bwMode="auto">
          <a:xfrm>
            <a:off x="1576388" y="3790950"/>
            <a:ext cx="4338637" cy="2859088"/>
          </a:xfrm>
          <a:prstGeom prst="rect">
            <a:avLst/>
          </a:prstGeom>
          <a:noFill/>
          <a:ln w="9525">
            <a:noFill/>
            <a:miter lim="800000"/>
            <a:headEnd/>
            <a:tailEnd/>
          </a:ln>
        </p:spPr>
      </p:pic>
      <p:sp>
        <p:nvSpPr>
          <p:cNvPr id="752645" name="Text Box 5"/>
          <p:cNvSpPr txBox="1">
            <a:spLocks noChangeArrowheads="1"/>
          </p:cNvSpPr>
          <p:nvPr/>
        </p:nvSpPr>
        <p:spPr bwMode="auto">
          <a:xfrm>
            <a:off x="6108700" y="4619625"/>
            <a:ext cx="2111375" cy="158115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Computer programs and websites can show you where and when an amateur satellite or the Space Station will be in range of your ham station.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52643">
                                            <p:txEl>
                                              <p:pRg st="0" end="0"/>
                                            </p:txEl>
                                          </p:spTgt>
                                        </p:tgtEl>
                                        <p:attrNameLst>
                                          <p:attrName>style.visibility</p:attrName>
                                        </p:attrNameLst>
                                      </p:cBhvr>
                                      <p:to>
                                        <p:strVal val="visible"/>
                                      </p:to>
                                    </p:set>
                                    <p:animEffect transition="in" filter="wipe(up)">
                                      <p:cBhvr>
                                        <p:cTn id="7" dur="500"/>
                                        <p:tgtEl>
                                          <p:spTgt spid="752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52643">
                                            <p:txEl>
                                              <p:pRg st="1" end="1"/>
                                            </p:txEl>
                                          </p:spTgt>
                                        </p:tgtEl>
                                        <p:attrNameLst>
                                          <p:attrName>style.visibility</p:attrName>
                                        </p:attrNameLst>
                                      </p:cBhvr>
                                      <p:to>
                                        <p:strVal val="visible"/>
                                      </p:to>
                                    </p:set>
                                    <p:animEffect transition="in" filter="wipe(left)">
                                      <p:cBhvr>
                                        <p:cTn id="12" dur="500"/>
                                        <p:tgtEl>
                                          <p:spTgt spid="752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52644"/>
                                        </p:tgtEl>
                                        <p:attrNameLst>
                                          <p:attrName>style.visibility</p:attrName>
                                        </p:attrNameLst>
                                      </p:cBhvr>
                                      <p:to>
                                        <p:strVal val="visible"/>
                                      </p:to>
                                    </p:set>
                                    <p:animEffect transition="in" filter="wipe(down)">
                                      <p:cBhvr>
                                        <p:cTn id="17" dur="500"/>
                                        <p:tgtEl>
                                          <p:spTgt spid="75264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52645"/>
                                        </p:tgtEl>
                                        <p:attrNameLst>
                                          <p:attrName>style.visibility</p:attrName>
                                        </p:attrNameLst>
                                      </p:cBhvr>
                                      <p:to>
                                        <p:strVal val="visible"/>
                                      </p:to>
                                    </p:set>
                                    <p:animEffect transition="in" filter="wipe(down)">
                                      <p:cBhvr>
                                        <p:cTn id="20" dur="500"/>
                                        <p:tgtEl>
                                          <p:spTgt spid="75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a:ln>
            <a:miter lim="800000"/>
            <a:headEnd/>
            <a:tailEnd/>
          </a:ln>
        </p:spPr>
        <p:txBody>
          <a:bodyPr/>
          <a:lstStyle/>
          <a:p>
            <a:fld id="{17D82576-98C2-453F-847C-0FE86DA44752}" type="slidenum">
              <a:rPr lang="en-US"/>
              <a:pPr/>
              <a:t>48</a:t>
            </a:fld>
            <a:endParaRPr lang="en-US"/>
          </a:p>
        </p:txBody>
      </p:sp>
      <p:sp>
        <p:nvSpPr>
          <p:cNvPr id="51203" name="Rectangle 2"/>
          <p:cNvSpPr>
            <a:spLocks noGrp="1" noChangeArrowheads="1"/>
          </p:cNvSpPr>
          <p:nvPr>
            <p:ph type="title"/>
          </p:nvPr>
        </p:nvSpPr>
        <p:spPr>
          <a:xfrm>
            <a:off x="269875" y="587375"/>
            <a:ext cx="8642350" cy="868363"/>
          </a:xfrm>
        </p:spPr>
        <p:txBody>
          <a:bodyPr/>
          <a:lstStyle/>
          <a:p>
            <a:pPr eaLnBrk="1" hangingPunct="1"/>
            <a:r>
              <a:rPr lang="en-US" sz="3600" smtClean="0"/>
              <a:t>T1B04 	</a:t>
            </a:r>
            <a:r>
              <a:rPr lang="en-US" sz="2800" smtClean="0">
                <a:latin typeface="Rockwell" pitchFamily="18" charset="0"/>
              </a:rPr>
              <a:t>Which amateur band are you using 			when your station is transmitting on 			146.52 MHz?</a:t>
            </a:r>
          </a:p>
        </p:txBody>
      </p:sp>
      <p:sp>
        <p:nvSpPr>
          <p:cNvPr id="628739" name="Rectangle 3"/>
          <p:cNvSpPr>
            <a:spLocks noGrp="1" noChangeArrowheads="1"/>
          </p:cNvSpPr>
          <p:nvPr>
            <p:ph type="body" idx="1"/>
          </p:nvPr>
        </p:nvSpPr>
        <p:spPr>
          <a:xfrm>
            <a:off x="1116013" y="1854200"/>
            <a:ext cx="5511800" cy="3028950"/>
          </a:xfrm>
          <a:noFill/>
        </p:spPr>
        <p:txBody>
          <a:bodyPr/>
          <a:lstStyle/>
          <a:p>
            <a:pPr marL="609600" indent="-609600" eaLnBrk="1" hangingPunct="1">
              <a:buFontTx/>
              <a:buAutoNum type="alphaUcPeriod"/>
            </a:pPr>
            <a:r>
              <a:rPr lang="en-US" smtClean="0"/>
              <a:t>2 meter band</a:t>
            </a:r>
          </a:p>
          <a:p>
            <a:pPr marL="609600" indent="-609600" eaLnBrk="1" hangingPunct="1">
              <a:buFontTx/>
              <a:buAutoNum type="alphaUcPeriod"/>
            </a:pPr>
            <a:r>
              <a:rPr lang="en-US" smtClean="0"/>
              <a:t>20 meter band</a:t>
            </a:r>
          </a:p>
          <a:p>
            <a:pPr marL="609600" indent="-609600" eaLnBrk="1" hangingPunct="1">
              <a:buFontTx/>
              <a:buAutoNum type="alphaUcPeriod"/>
            </a:pPr>
            <a:r>
              <a:rPr lang="en-US" smtClean="0"/>
              <a:t>14 meter band</a:t>
            </a:r>
          </a:p>
          <a:p>
            <a:pPr marL="609600" indent="-609600" eaLnBrk="1" hangingPunct="1">
              <a:buFontTx/>
              <a:buAutoNum type="alphaUcPeriod"/>
            </a:pPr>
            <a:r>
              <a:rPr lang="en-US" smtClean="0"/>
              <a:t>6 meter band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2873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2873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Number Placeholder 3"/>
          <p:cNvSpPr>
            <a:spLocks noGrp="1"/>
          </p:cNvSpPr>
          <p:nvPr>
            <p:ph type="sldNum" sz="quarter" idx="12"/>
          </p:nvPr>
        </p:nvSpPr>
        <p:spPr>
          <a:noFill/>
          <a:ln>
            <a:miter lim="800000"/>
            <a:headEnd/>
            <a:tailEnd/>
          </a:ln>
        </p:spPr>
        <p:txBody>
          <a:bodyPr/>
          <a:lstStyle/>
          <a:p>
            <a:fld id="{2117ACA8-9217-4EF7-A4EE-908E51CD57F1}" type="slidenum">
              <a:rPr lang="en-US"/>
              <a:pPr/>
              <a:t>480</a:t>
            </a:fld>
            <a:endParaRPr lang="en-US"/>
          </a:p>
        </p:txBody>
      </p:sp>
      <p:sp>
        <p:nvSpPr>
          <p:cNvPr id="49357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099FA28-859D-4C82-828C-B9E6ECEB692B}" type="slidenum">
              <a:rPr lang="en-US" sz="1400">
                <a:latin typeface="Times New Roman" pitchFamily="18" charset="0"/>
              </a:rPr>
              <a:pPr algn="r"/>
              <a:t>480</a:t>
            </a:fld>
            <a:endParaRPr lang="en-US" sz="1400">
              <a:latin typeface="Times New Roman" pitchFamily="18" charset="0"/>
            </a:endParaRPr>
          </a:p>
        </p:txBody>
      </p:sp>
      <p:sp>
        <p:nvSpPr>
          <p:cNvPr id="493572" name="Rectangle 2"/>
          <p:cNvSpPr>
            <a:spLocks noGrp="1" noChangeArrowheads="1"/>
          </p:cNvSpPr>
          <p:nvPr>
            <p:ph type="title" idx="4294967295"/>
          </p:nvPr>
        </p:nvSpPr>
        <p:spPr>
          <a:xfrm>
            <a:off x="347663" y="471488"/>
            <a:ext cx="8448675" cy="614362"/>
          </a:xfrm>
        </p:spPr>
        <p:txBody>
          <a:bodyPr/>
          <a:lstStyle/>
          <a:p>
            <a:pPr eaLnBrk="1" hangingPunct="1"/>
            <a:r>
              <a:rPr lang="en-US" sz="2200" b="1" smtClean="0">
                <a:latin typeface="Rockwell" pitchFamily="18" charset="0"/>
              </a:rPr>
              <a:t>T8B:</a:t>
            </a:r>
            <a:r>
              <a:rPr lang="en-US" sz="3200" b="1" smtClean="0">
                <a:latin typeface="Rockwell" pitchFamily="18" charset="0"/>
              </a:rPr>
              <a:t>	</a:t>
            </a:r>
            <a:r>
              <a:rPr lang="en-US" sz="1600" b="1" smtClean="0"/>
              <a:t>Amateur satellite operation; Doppler shift, basic orbits, operating protocols.</a:t>
            </a:r>
          </a:p>
        </p:txBody>
      </p:sp>
      <p:sp>
        <p:nvSpPr>
          <p:cNvPr id="754691" name="Rectangle 3"/>
          <p:cNvSpPr>
            <a:spLocks noGrp="1" noChangeArrowheads="1"/>
          </p:cNvSpPr>
          <p:nvPr>
            <p:ph type="body" idx="4294967295"/>
          </p:nvPr>
        </p:nvSpPr>
        <p:spPr>
          <a:xfrm>
            <a:off x="0" y="1470025"/>
            <a:ext cx="9144000" cy="4962525"/>
          </a:xfrm>
        </p:spPr>
        <p:txBody>
          <a:bodyPr/>
          <a:lstStyle/>
          <a:p>
            <a:pPr lvl="1" eaLnBrk="1" hangingPunct="1"/>
            <a:r>
              <a:rPr lang="en-US" sz="1200" smtClean="0">
                <a:latin typeface="Rockwell" pitchFamily="18" charset="0"/>
              </a:rPr>
              <a:t>T8B7</a:t>
            </a:r>
            <a:r>
              <a:rPr lang="en-US" sz="2000" smtClean="0">
                <a:latin typeface="Rockwell" pitchFamily="18" charset="0"/>
              </a:rPr>
              <a:t>  With regards to satellite communications Doppler shift is a change in signal frequency caused by relative motion between the satellite and the earth station.</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800" smtClean="0">
              <a:latin typeface="Rockwell" pitchFamily="18" charset="0"/>
            </a:endParaRPr>
          </a:p>
          <a:p>
            <a:pPr lvl="1" eaLnBrk="1" hangingPunct="1"/>
            <a:endParaRPr lang="en-US" sz="2000" smtClean="0">
              <a:latin typeface="Rockwell" pitchFamily="18" charset="0"/>
            </a:endParaRPr>
          </a:p>
          <a:p>
            <a:pPr lvl="1" eaLnBrk="1" hangingPunct="1"/>
            <a:endParaRPr lang="en-US" sz="800" smtClean="0">
              <a:latin typeface="Rockwell" pitchFamily="18" charset="0"/>
            </a:endParaRPr>
          </a:p>
          <a:p>
            <a:pPr lvl="1" eaLnBrk="1" hangingPunct="1"/>
            <a:r>
              <a:rPr lang="en-US" sz="1200" smtClean="0">
                <a:latin typeface="Rockwell" pitchFamily="18" charset="0"/>
              </a:rPr>
              <a:t>T8B8</a:t>
            </a:r>
            <a:r>
              <a:rPr lang="en-US" sz="2000" smtClean="0">
                <a:latin typeface="Rockwell" pitchFamily="18" charset="0"/>
              </a:rPr>
              <a:t>  The statement that a satellite is operating in "mode U/V" means that the satellite uplink is in the 70 cm band and the downlink is in the 2 meter band.</a:t>
            </a:r>
          </a:p>
        </p:txBody>
      </p:sp>
      <p:pic>
        <p:nvPicPr>
          <p:cNvPr id="754692" name="Picture 4" descr="Q p102"/>
          <p:cNvPicPr>
            <a:picLocks noChangeAspect="1" noChangeArrowheads="1"/>
          </p:cNvPicPr>
          <p:nvPr/>
        </p:nvPicPr>
        <p:blipFill>
          <a:blip r:embed="rId2" cstate="print"/>
          <a:srcRect/>
          <a:stretch>
            <a:fillRect/>
          </a:stretch>
        </p:blipFill>
        <p:spPr bwMode="auto">
          <a:xfrm>
            <a:off x="4149725" y="2238375"/>
            <a:ext cx="3724275" cy="1595438"/>
          </a:xfrm>
          <a:prstGeom prst="rect">
            <a:avLst/>
          </a:prstGeom>
          <a:noFill/>
          <a:ln w="9525">
            <a:noFill/>
            <a:miter lim="800000"/>
            <a:headEnd/>
            <a:tailEnd/>
          </a:ln>
        </p:spPr>
      </p:pic>
      <p:sp>
        <p:nvSpPr>
          <p:cNvPr id="754693" name="Text Box 5"/>
          <p:cNvSpPr txBox="1">
            <a:spLocks noChangeArrowheads="1"/>
          </p:cNvSpPr>
          <p:nvPr/>
        </p:nvSpPr>
        <p:spPr bwMode="auto">
          <a:xfrm>
            <a:off x="1116013" y="4965700"/>
            <a:ext cx="7413625" cy="1735138"/>
          </a:xfrm>
          <a:prstGeom prst="rect">
            <a:avLst/>
          </a:prstGeom>
          <a:noFill/>
          <a:ln w="12700" cap="sq">
            <a:noFill/>
            <a:miter lim="800000"/>
            <a:headEnd type="none" w="sm" len="sm"/>
            <a:tailEnd type="none" w="sm" len="sm"/>
          </a:ln>
        </p:spPr>
        <p:txBody>
          <a:bodyPr>
            <a:spAutoFit/>
          </a:bodyPr>
          <a:lstStyle/>
          <a:p>
            <a:r>
              <a:rPr lang="en-US" sz="1200" b="1" u="sng">
                <a:solidFill>
                  <a:srgbClr val="FF0066"/>
                </a:solidFill>
                <a:latin typeface="Rockwell" pitchFamily="18" charset="0"/>
              </a:rPr>
              <a:t>Frequency Bands</a:t>
            </a:r>
            <a:r>
              <a:rPr lang="en-US" sz="1200" b="1">
                <a:solidFill>
                  <a:srgbClr val="FF0066"/>
                </a:solidFill>
                <a:latin typeface="Rockwell" pitchFamily="18" charset="0"/>
              </a:rPr>
              <a:t>		</a:t>
            </a:r>
            <a:r>
              <a:rPr lang="en-US" sz="1200" b="1" u="sng">
                <a:solidFill>
                  <a:srgbClr val="FF0066"/>
                </a:solidFill>
                <a:latin typeface="Rockwell" pitchFamily="18" charset="0"/>
              </a:rPr>
              <a:t>Frequency Range</a:t>
            </a:r>
            <a:r>
              <a:rPr lang="en-US" sz="1200" b="1">
                <a:solidFill>
                  <a:srgbClr val="FF0066"/>
                </a:solidFill>
                <a:latin typeface="Rockwell" pitchFamily="18" charset="0"/>
              </a:rPr>
              <a:t>		</a:t>
            </a:r>
            <a:r>
              <a:rPr lang="en-US" sz="1200" b="1" u="sng">
                <a:solidFill>
                  <a:srgbClr val="FF0066"/>
                </a:solidFill>
                <a:latin typeface="Rockwell" pitchFamily="18" charset="0"/>
              </a:rPr>
              <a:t>Modes</a:t>
            </a:r>
          </a:p>
          <a:p>
            <a:r>
              <a:rPr lang="en-US" sz="1200">
                <a:solidFill>
                  <a:srgbClr val="FF0000"/>
                </a:solidFill>
                <a:latin typeface="Rockwell" pitchFamily="18" charset="0"/>
              </a:rPr>
              <a:t>High Frequency		21 - 30 MHz			Mode H</a:t>
            </a:r>
          </a:p>
          <a:p>
            <a:r>
              <a:rPr lang="en-US" sz="1200">
                <a:solidFill>
                  <a:srgbClr val="FF0000"/>
                </a:solidFill>
                <a:latin typeface="Rockwell" pitchFamily="18" charset="0"/>
              </a:rPr>
              <a:t>VHF			144 - 146 MHz		Mode V</a:t>
            </a:r>
          </a:p>
          <a:p>
            <a:r>
              <a:rPr lang="en-US" sz="1200">
                <a:solidFill>
                  <a:srgbClr val="FF0000"/>
                </a:solidFill>
                <a:latin typeface="Rockwell" pitchFamily="18" charset="0"/>
              </a:rPr>
              <a:t>UHF			435 - 438 MHz		Mode U</a:t>
            </a:r>
          </a:p>
          <a:p>
            <a:r>
              <a:rPr lang="en-US" sz="1200">
                <a:solidFill>
                  <a:srgbClr val="FF0000"/>
                </a:solidFill>
                <a:latin typeface="Rockwell" pitchFamily="18" charset="0"/>
              </a:rPr>
              <a:t>L band			1.26 - 1.27 GHz		Mode L</a:t>
            </a:r>
          </a:p>
          <a:p>
            <a:r>
              <a:rPr lang="en-US" sz="1200">
                <a:solidFill>
                  <a:srgbClr val="FF0000"/>
                </a:solidFill>
                <a:latin typeface="Rockwell" pitchFamily="18" charset="0"/>
              </a:rPr>
              <a:t>S band			2.4 - 2.45 GHz		Mode S</a:t>
            </a:r>
          </a:p>
          <a:p>
            <a:r>
              <a:rPr lang="en-US" sz="1200">
                <a:solidFill>
                  <a:srgbClr val="FF0000"/>
                </a:solidFill>
                <a:latin typeface="Rockwell" pitchFamily="18" charset="0"/>
              </a:rPr>
              <a:t>C band			5.8 GHz			Mode C</a:t>
            </a:r>
          </a:p>
          <a:p>
            <a:r>
              <a:rPr lang="en-US" sz="1200">
                <a:solidFill>
                  <a:srgbClr val="FF0000"/>
                </a:solidFill>
                <a:latin typeface="Rockwell" pitchFamily="18" charset="0"/>
              </a:rPr>
              <a:t>X band			10.4 GHz			Mode X</a:t>
            </a:r>
          </a:p>
          <a:p>
            <a:r>
              <a:rPr lang="en-US" sz="1200">
                <a:solidFill>
                  <a:srgbClr val="FF0000"/>
                </a:solidFill>
                <a:latin typeface="Rockwell" pitchFamily="18" charset="0"/>
              </a:rPr>
              <a:t>K band			24 Ghz			Mode K</a:t>
            </a:r>
          </a:p>
        </p:txBody>
      </p:sp>
      <p:sp>
        <p:nvSpPr>
          <p:cNvPr id="1653767" name="Text Box 7"/>
          <p:cNvSpPr txBox="1">
            <a:spLocks noChangeArrowheads="1"/>
          </p:cNvSpPr>
          <p:nvPr/>
        </p:nvSpPr>
        <p:spPr bwMode="auto">
          <a:xfrm>
            <a:off x="2382838" y="3467100"/>
            <a:ext cx="1612900" cy="3048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400">
                <a:solidFill>
                  <a:srgbClr val="FF0000"/>
                </a:solidFill>
                <a:latin typeface="Rockwell" pitchFamily="18" charset="0"/>
              </a:rPr>
              <a:t>Doppler Effect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54691">
                                            <p:txEl>
                                              <p:pRg st="0" end="0"/>
                                            </p:txEl>
                                          </p:spTgt>
                                        </p:tgtEl>
                                        <p:attrNameLst>
                                          <p:attrName>style.visibility</p:attrName>
                                        </p:attrNameLst>
                                      </p:cBhvr>
                                      <p:to>
                                        <p:strVal val="visible"/>
                                      </p:to>
                                    </p:set>
                                    <p:animEffect transition="in" filter="wipe(up)">
                                      <p:cBhvr>
                                        <p:cTn id="7" dur="500"/>
                                        <p:tgtEl>
                                          <p:spTgt spid="754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754692"/>
                                        </p:tgtEl>
                                        <p:attrNameLst>
                                          <p:attrName>style.visibility</p:attrName>
                                        </p:attrNameLst>
                                      </p:cBhvr>
                                      <p:to>
                                        <p:strVal val="visible"/>
                                      </p:to>
                                    </p:set>
                                    <p:animScale>
                                      <p:cBhvr>
                                        <p:cTn id="12" dur="1000" decel="50000" fill="hold">
                                          <p:stCondLst>
                                            <p:cond delay="0"/>
                                          </p:stCondLst>
                                        </p:cTn>
                                        <p:tgtEl>
                                          <p:spTgt spid="75469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54692"/>
                                        </p:tgtEl>
                                        <p:attrNameLst>
                                          <p:attrName>ppt_x</p:attrName>
                                          <p:attrName>ppt_y</p:attrName>
                                        </p:attrNameLst>
                                      </p:cBhvr>
                                    </p:animMotion>
                                    <p:animEffect transition="in" filter="fade">
                                      <p:cBhvr>
                                        <p:cTn id="14" dur="1000"/>
                                        <p:tgtEl>
                                          <p:spTgt spid="754692"/>
                                        </p:tgtEl>
                                      </p:cBhvr>
                                    </p:animEffect>
                                  </p:childTnLst>
                                </p:cTn>
                              </p:par>
                              <p:par>
                                <p:cTn id="15" presetID="52" presetClass="entr" presetSubtype="0" fill="hold" nodeType="withEffect">
                                  <p:stCondLst>
                                    <p:cond delay="0"/>
                                  </p:stCondLst>
                                  <p:childTnLst>
                                    <p:set>
                                      <p:cBhvr>
                                        <p:cTn id="16" dur="1" fill="hold">
                                          <p:stCondLst>
                                            <p:cond delay="0"/>
                                          </p:stCondLst>
                                        </p:cTn>
                                        <p:tgtEl>
                                          <p:spTgt spid="1653767">
                                            <p:txEl>
                                              <p:pRg st="0" end="0"/>
                                            </p:txEl>
                                          </p:spTgt>
                                        </p:tgtEl>
                                        <p:attrNameLst>
                                          <p:attrName>style.visibility</p:attrName>
                                        </p:attrNameLst>
                                      </p:cBhvr>
                                      <p:to>
                                        <p:strVal val="visible"/>
                                      </p:to>
                                    </p:set>
                                    <p:animScale>
                                      <p:cBhvr>
                                        <p:cTn id="17" dur="1000" decel="50000" fill="hold">
                                          <p:stCondLst>
                                            <p:cond delay="0"/>
                                          </p:stCondLst>
                                        </p:cTn>
                                        <p:tgtEl>
                                          <p:spTgt spid="165376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653767">
                                            <p:txEl>
                                              <p:pRg st="0" end="0"/>
                                            </p:txEl>
                                          </p:spTgt>
                                        </p:tgtEl>
                                        <p:attrNameLst>
                                          <p:attrName>ppt_x</p:attrName>
                                          <p:attrName>ppt_y</p:attrName>
                                        </p:attrNameLst>
                                      </p:cBhvr>
                                    </p:animMotion>
                                    <p:animEffect transition="in" filter="fade">
                                      <p:cBhvr>
                                        <p:cTn id="19" dur="1000"/>
                                        <p:tgtEl>
                                          <p:spTgt spid="1653767">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754691">
                                            <p:txEl>
                                              <p:pRg st="6" end="6"/>
                                            </p:txEl>
                                          </p:spTgt>
                                        </p:tgtEl>
                                        <p:attrNameLst>
                                          <p:attrName>style.visibility</p:attrName>
                                        </p:attrNameLst>
                                      </p:cBhvr>
                                      <p:to>
                                        <p:strVal val="visible"/>
                                      </p:to>
                                    </p:set>
                                    <p:animEffect transition="in" filter="wipe(left)">
                                      <p:cBhvr>
                                        <p:cTn id="24" dur="500"/>
                                        <p:tgtEl>
                                          <p:spTgt spid="754691">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54693"/>
                                        </p:tgtEl>
                                        <p:attrNameLst>
                                          <p:attrName>style.visibility</p:attrName>
                                        </p:attrNameLst>
                                      </p:cBhvr>
                                      <p:to>
                                        <p:strVal val="visible"/>
                                      </p:to>
                                    </p:set>
                                    <p:anim calcmode="lin" valueType="num">
                                      <p:cBhvr additive="base">
                                        <p:cTn id="29" dur="500" fill="hold"/>
                                        <p:tgtEl>
                                          <p:spTgt spid="754693"/>
                                        </p:tgtEl>
                                        <p:attrNameLst>
                                          <p:attrName>ppt_x</p:attrName>
                                        </p:attrNameLst>
                                      </p:cBhvr>
                                      <p:tavLst>
                                        <p:tav tm="0">
                                          <p:val>
                                            <p:strVal val="#ppt_x"/>
                                          </p:val>
                                        </p:tav>
                                        <p:tav tm="100000">
                                          <p:val>
                                            <p:strVal val="#ppt_x"/>
                                          </p:val>
                                        </p:tav>
                                      </p:tavLst>
                                    </p:anim>
                                    <p:anim calcmode="lin" valueType="num">
                                      <p:cBhvr additive="base">
                                        <p:cTn id="30" dur="500" fill="hold"/>
                                        <p:tgtEl>
                                          <p:spTgt spid="7546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693" grpId="0"/>
    </p:bld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Number Placeholder 3"/>
          <p:cNvSpPr>
            <a:spLocks noGrp="1"/>
          </p:cNvSpPr>
          <p:nvPr>
            <p:ph type="sldNum" sz="quarter" idx="12"/>
          </p:nvPr>
        </p:nvSpPr>
        <p:spPr>
          <a:noFill/>
          <a:ln>
            <a:miter lim="800000"/>
            <a:headEnd/>
            <a:tailEnd/>
          </a:ln>
        </p:spPr>
        <p:txBody>
          <a:bodyPr/>
          <a:lstStyle/>
          <a:p>
            <a:fld id="{FBE0DCBC-8989-42EF-92A3-B8834FFA3DAB}" type="slidenum">
              <a:rPr lang="en-US"/>
              <a:pPr/>
              <a:t>481</a:t>
            </a:fld>
            <a:endParaRPr lang="en-US"/>
          </a:p>
        </p:txBody>
      </p:sp>
      <p:sp>
        <p:nvSpPr>
          <p:cNvPr id="49459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5C26855-A1FC-46C3-9246-0B4EB360369F}" type="slidenum">
              <a:rPr lang="en-US" sz="1400">
                <a:latin typeface="Times New Roman" pitchFamily="18" charset="0"/>
              </a:rPr>
              <a:pPr algn="r"/>
              <a:t>481</a:t>
            </a:fld>
            <a:endParaRPr lang="en-US" sz="1400">
              <a:latin typeface="Times New Roman" pitchFamily="18" charset="0"/>
            </a:endParaRPr>
          </a:p>
        </p:txBody>
      </p:sp>
      <p:sp>
        <p:nvSpPr>
          <p:cNvPr id="494596" name="Rectangle 2"/>
          <p:cNvSpPr>
            <a:spLocks noGrp="1" noChangeArrowheads="1"/>
          </p:cNvSpPr>
          <p:nvPr>
            <p:ph type="title" idx="4294967295"/>
          </p:nvPr>
        </p:nvSpPr>
        <p:spPr>
          <a:xfrm>
            <a:off x="269875" y="395288"/>
            <a:ext cx="8642350" cy="614362"/>
          </a:xfrm>
        </p:spPr>
        <p:txBody>
          <a:bodyPr/>
          <a:lstStyle/>
          <a:p>
            <a:pPr eaLnBrk="1" hangingPunct="1"/>
            <a:r>
              <a:rPr lang="en-US" sz="2200" b="1" smtClean="0">
                <a:latin typeface="Rockwell" pitchFamily="18" charset="0"/>
              </a:rPr>
              <a:t>T8B:</a:t>
            </a:r>
            <a:r>
              <a:rPr lang="en-US" sz="3200" b="1" smtClean="0">
                <a:latin typeface="Rockwell" pitchFamily="18" charset="0"/>
              </a:rPr>
              <a:t>	</a:t>
            </a:r>
            <a:r>
              <a:rPr lang="en-US" sz="1600" b="1" smtClean="0"/>
              <a:t>Amateur satellite operation; Doppler shift, basic orbits, operating protocols.</a:t>
            </a:r>
          </a:p>
        </p:txBody>
      </p:sp>
      <p:sp>
        <p:nvSpPr>
          <p:cNvPr id="753667"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T8B9</a:t>
            </a:r>
            <a:r>
              <a:rPr lang="en-US" sz="2000" smtClean="0">
                <a:latin typeface="Rockwell" pitchFamily="18" charset="0"/>
              </a:rPr>
              <a:t>  Rotation of the satellite and its antennas causes "spin fading" when referring to satellite signals.</a:t>
            </a:r>
          </a:p>
          <a:p>
            <a:pPr lvl="1" eaLnBrk="1" hangingPunct="1"/>
            <a:endParaRPr lang="en-US" sz="800" smtClean="0">
              <a:latin typeface="Rockwell" pitchFamily="18" charset="0"/>
            </a:endParaRPr>
          </a:p>
          <a:p>
            <a:pPr lvl="3" eaLnBrk="1" hangingPunct="1"/>
            <a:r>
              <a:rPr lang="en-US" sz="1600" smtClean="0">
                <a:solidFill>
                  <a:srgbClr val="FF0000"/>
                </a:solidFill>
                <a:latin typeface="Rockwell" pitchFamily="18" charset="0"/>
              </a:rPr>
              <a:t>Rotation in space makes the signals fade in and out.</a:t>
            </a:r>
          </a:p>
          <a:p>
            <a:pPr lvl="3" eaLnBrk="1" hangingPunct="1"/>
            <a:r>
              <a:rPr lang="en-US" sz="1600" smtClean="0">
                <a:solidFill>
                  <a:srgbClr val="FF0000"/>
                </a:solidFill>
                <a:latin typeface="Rockwell" pitchFamily="18" charset="0"/>
              </a:rPr>
              <a:t>This rotation keeps solar panels from overheating.</a:t>
            </a:r>
          </a:p>
          <a:p>
            <a:pPr lvl="1" eaLnBrk="1" hangingPunct="1"/>
            <a:endParaRPr lang="en-US" sz="2000" smtClean="0">
              <a:solidFill>
                <a:srgbClr val="FF0000"/>
              </a:solidFill>
              <a:latin typeface="Rockwell" pitchFamily="18" charset="0"/>
            </a:endParaRPr>
          </a:p>
        </p:txBody>
      </p:sp>
      <p:pic>
        <p:nvPicPr>
          <p:cNvPr id="753668" name="Picture 4" descr="Q p101b"/>
          <p:cNvPicPr>
            <a:picLocks noChangeAspect="1" noChangeArrowheads="1"/>
          </p:cNvPicPr>
          <p:nvPr/>
        </p:nvPicPr>
        <p:blipFill>
          <a:blip r:embed="rId2" cstate="print"/>
          <a:srcRect/>
          <a:stretch>
            <a:fillRect/>
          </a:stretch>
        </p:blipFill>
        <p:spPr bwMode="auto">
          <a:xfrm>
            <a:off x="3957638" y="3544888"/>
            <a:ext cx="4070350" cy="2682875"/>
          </a:xfrm>
          <a:prstGeom prst="rect">
            <a:avLst/>
          </a:prstGeom>
          <a:noFill/>
          <a:ln w="9525">
            <a:noFill/>
            <a:miter lim="800000"/>
            <a:headEnd/>
            <a:tailEnd/>
          </a:ln>
        </p:spPr>
      </p:pic>
      <p:sp>
        <p:nvSpPr>
          <p:cNvPr id="753669" name="Text Box 5"/>
          <p:cNvSpPr txBox="1">
            <a:spLocks noChangeArrowheads="1"/>
          </p:cNvSpPr>
          <p:nvPr/>
        </p:nvSpPr>
        <p:spPr bwMode="auto">
          <a:xfrm>
            <a:off x="615950" y="5541963"/>
            <a:ext cx="3340100" cy="730250"/>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rgbClr val="FF0000"/>
                </a:solidFill>
                <a:latin typeface="Rockwell" pitchFamily="18" charset="0"/>
              </a:rPr>
              <a:t>Tracking and communicating through amateur satellites can be done with a cross-polarized satellite antenna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53667">
                                            <p:txEl>
                                              <p:pRg st="0" end="0"/>
                                            </p:txEl>
                                          </p:spTgt>
                                        </p:tgtEl>
                                        <p:attrNameLst>
                                          <p:attrName>style.visibility</p:attrName>
                                        </p:attrNameLst>
                                      </p:cBhvr>
                                      <p:to>
                                        <p:strVal val="visible"/>
                                      </p:to>
                                    </p:set>
                                    <p:animEffect transition="in" filter="wipe(up)">
                                      <p:cBhvr>
                                        <p:cTn id="7" dur="500"/>
                                        <p:tgtEl>
                                          <p:spTgt spid="7536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53667">
                                            <p:txEl>
                                              <p:pRg st="2" end="2"/>
                                            </p:txEl>
                                          </p:spTgt>
                                        </p:tgtEl>
                                        <p:attrNameLst>
                                          <p:attrName>style.visibility</p:attrName>
                                        </p:attrNameLst>
                                      </p:cBhvr>
                                      <p:to>
                                        <p:strVal val="visible"/>
                                      </p:to>
                                    </p:set>
                                    <p:animEffect transition="in" filter="wipe(left)">
                                      <p:cBhvr>
                                        <p:cTn id="12" dur="500"/>
                                        <p:tgtEl>
                                          <p:spTgt spid="7536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53667">
                                            <p:txEl>
                                              <p:pRg st="3" end="3"/>
                                            </p:txEl>
                                          </p:spTgt>
                                        </p:tgtEl>
                                        <p:attrNameLst>
                                          <p:attrName>style.visibility</p:attrName>
                                        </p:attrNameLst>
                                      </p:cBhvr>
                                      <p:to>
                                        <p:strVal val="visible"/>
                                      </p:to>
                                    </p:set>
                                    <p:animEffect transition="in" filter="wipe(left)">
                                      <p:cBhvr>
                                        <p:cTn id="17" dur="500"/>
                                        <p:tgtEl>
                                          <p:spTgt spid="75366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53668"/>
                                        </p:tgtEl>
                                        <p:attrNameLst>
                                          <p:attrName>style.visibility</p:attrName>
                                        </p:attrNameLst>
                                      </p:cBhvr>
                                      <p:to>
                                        <p:strVal val="visible"/>
                                      </p:to>
                                    </p:set>
                                    <p:animEffect transition="in" filter="wipe(down)">
                                      <p:cBhvr>
                                        <p:cTn id="22" dur="500"/>
                                        <p:tgtEl>
                                          <p:spTgt spid="75366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53669"/>
                                        </p:tgtEl>
                                        <p:attrNameLst>
                                          <p:attrName>style.visibility</p:attrName>
                                        </p:attrNameLst>
                                      </p:cBhvr>
                                      <p:to>
                                        <p:strVal val="visible"/>
                                      </p:to>
                                    </p:set>
                                    <p:animEffect transition="in" filter="wipe(down)">
                                      <p:cBhvr>
                                        <p:cTn id="25" dur="500"/>
                                        <p:tgtEl>
                                          <p:spTgt spid="75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9" grpId="0"/>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Number Placeholder 3"/>
          <p:cNvSpPr>
            <a:spLocks noGrp="1"/>
          </p:cNvSpPr>
          <p:nvPr>
            <p:ph type="sldNum" sz="quarter" idx="12"/>
          </p:nvPr>
        </p:nvSpPr>
        <p:spPr>
          <a:noFill/>
          <a:ln>
            <a:miter lim="800000"/>
            <a:headEnd/>
            <a:tailEnd/>
          </a:ln>
        </p:spPr>
        <p:txBody>
          <a:bodyPr/>
          <a:lstStyle/>
          <a:p>
            <a:fld id="{FF99B7B8-5918-4524-9BAA-5E0399E0B5F4}" type="slidenum">
              <a:rPr lang="en-US"/>
              <a:pPr/>
              <a:t>482</a:t>
            </a:fld>
            <a:endParaRPr lang="en-US"/>
          </a:p>
        </p:txBody>
      </p:sp>
      <p:sp>
        <p:nvSpPr>
          <p:cNvPr id="49561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17820AA-59BE-4413-9FC7-E2EF30494918}" type="slidenum">
              <a:rPr lang="en-US" sz="1400">
                <a:latin typeface="Times New Roman" pitchFamily="18" charset="0"/>
              </a:rPr>
              <a:pPr algn="r"/>
              <a:t>482</a:t>
            </a:fld>
            <a:endParaRPr lang="en-US" sz="1400">
              <a:latin typeface="Times New Roman" pitchFamily="18" charset="0"/>
            </a:endParaRPr>
          </a:p>
        </p:txBody>
      </p:sp>
      <p:sp>
        <p:nvSpPr>
          <p:cNvPr id="495620"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T8B:</a:t>
            </a:r>
            <a:r>
              <a:rPr lang="en-US" sz="3200" b="1" smtClean="0">
                <a:latin typeface="Rockwell" pitchFamily="18" charset="0"/>
              </a:rPr>
              <a:t>	</a:t>
            </a:r>
            <a:r>
              <a:rPr lang="en-US" sz="1600" b="1" smtClean="0"/>
              <a:t>Amateur satellite operation; Doppler shift, basic orbits, operating protocols.</a:t>
            </a:r>
          </a:p>
        </p:txBody>
      </p:sp>
      <p:sp>
        <p:nvSpPr>
          <p:cNvPr id="751619" name="Rectangle 3"/>
          <p:cNvSpPr>
            <a:spLocks noGrp="1" noChangeArrowheads="1"/>
          </p:cNvSpPr>
          <p:nvPr>
            <p:ph type="body" idx="4294967295"/>
          </p:nvPr>
        </p:nvSpPr>
        <p:spPr>
          <a:xfrm>
            <a:off x="0" y="1470025"/>
            <a:ext cx="8642350" cy="4962525"/>
          </a:xfrm>
        </p:spPr>
        <p:txBody>
          <a:bodyPr/>
          <a:lstStyle/>
          <a:p>
            <a:pPr lvl="1" eaLnBrk="1" hangingPunct="1">
              <a:lnSpc>
                <a:spcPct val="90000"/>
              </a:lnSpc>
            </a:pPr>
            <a:r>
              <a:rPr lang="en-US" sz="1200" smtClean="0">
                <a:latin typeface="Rockwell" pitchFamily="18" charset="0"/>
              </a:rPr>
              <a:t>T8B10</a:t>
            </a:r>
            <a:r>
              <a:rPr lang="en-US" sz="2000" smtClean="0">
                <a:latin typeface="Rockwell" pitchFamily="18" charset="0"/>
              </a:rPr>
              <a:t>  The initials LEO tell you an amateur satellite is in a </a:t>
            </a:r>
            <a:r>
              <a:rPr lang="en-US" sz="2000" b="1" smtClean="0">
                <a:latin typeface="Rockwell" pitchFamily="18" charset="0"/>
              </a:rPr>
              <a:t>L</a:t>
            </a:r>
            <a:r>
              <a:rPr lang="en-US" sz="2000" smtClean="0">
                <a:latin typeface="Rockwell" pitchFamily="18" charset="0"/>
              </a:rPr>
              <a:t>ow </a:t>
            </a:r>
            <a:r>
              <a:rPr lang="en-US" sz="2000" b="1" smtClean="0">
                <a:latin typeface="Rockwell" pitchFamily="18" charset="0"/>
              </a:rPr>
              <a:t>E</a:t>
            </a:r>
            <a:r>
              <a:rPr lang="en-US" sz="2000" smtClean="0">
                <a:latin typeface="Rockwell" pitchFamily="18" charset="0"/>
              </a:rPr>
              <a:t>arth </a:t>
            </a:r>
            <a:r>
              <a:rPr lang="en-US" sz="2000" b="1" smtClean="0">
                <a:latin typeface="Rockwell" pitchFamily="18" charset="0"/>
              </a:rPr>
              <a:t>O</a:t>
            </a:r>
            <a:r>
              <a:rPr lang="en-US" sz="2000" smtClean="0">
                <a:latin typeface="Rockwell" pitchFamily="18" charset="0"/>
              </a:rPr>
              <a:t>rbit.</a:t>
            </a: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r>
              <a:rPr lang="en-US" sz="1200" smtClean="0">
                <a:latin typeface="Rockwell" pitchFamily="18" charset="0"/>
              </a:rPr>
              <a:t>T8B11</a:t>
            </a:r>
            <a:r>
              <a:rPr lang="en-US" sz="2000" smtClean="0">
                <a:latin typeface="Rockwell" pitchFamily="18" charset="0"/>
              </a:rPr>
              <a:t>  A commonly used method of sending signals to and from a digital satellite is FM Packet.</a:t>
            </a:r>
          </a:p>
          <a:p>
            <a:pPr lvl="3" eaLnBrk="1" hangingPunct="1">
              <a:lnSpc>
                <a:spcPct val="90000"/>
              </a:lnSpc>
            </a:pPr>
            <a:r>
              <a:rPr lang="en-US" sz="1600" smtClean="0">
                <a:solidFill>
                  <a:schemeClr val="accent1"/>
                </a:solidFill>
                <a:latin typeface="Rockwell" pitchFamily="18" charset="0"/>
              </a:rPr>
              <a:t>FM packet a very popular digital communications system</a:t>
            </a:r>
          </a:p>
          <a:p>
            <a:pPr lvl="3" eaLnBrk="1" hangingPunct="1">
              <a:lnSpc>
                <a:spcPct val="90000"/>
              </a:lnSpc>
            </a:pPr>
            <a:r>
              <a:rPr lang="en-US" sz="1600" smtClean="0">
                <a:solidFill>
                  <a:schemeClr val="accent1"/>
                </a:solidFill>
                <a:latin typeface="Rockwell" pitchFamily="18" charset="0"/>
              </a:rPr>
              <a:t>Packets usually stored and forwarded, via satellite or space station</a:t>
            </a:r>
          </a:p>
          <a:p>
            <a:pPr lvl="1" eaLnBrk="1" hangingPunct="1">
              <a:lnSpc>
                <a:spcPct val="90000"/>
              </a:lnSpc>
            </a:pPr>
            <a:endParaRPr lang="en-US" sz="1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z="2000" smtClean="0">
              <a:latin typeface="Rockwell" pitchFamily="18" charset="0"/>
            </a:endParaRPr>
          </a:p>
        </p:txBody>
      </p:sp>
      <p:pic>
        <p:nvPicPr>
          <p:cNvPr id="751620" name="Picture 4" descr="Q p100"/>
          <p:cNvPicPr>
            <a:picLocks noChangeAspect="1" noChangeArrowheads="1"/>
          </p:cNvPicPr>
          <p:nvPr/>
        </p:nvPicPr>
        <p:blipFill>
          <a:blip r:embed="rId2" cstate="print"/>
          <a:srcRect/>
          <a:stretch>
            <a:fillRect/>
          </a:stretch>
        </p:blipFill>
        <p:spPr bwMode="auto">
          <a:xfrm>
            <a:off x="2114550" y="1930400"/>
            <a:ext cx="5262563" cy="2922588"/>
          </a:xfrm>
          <a:prstGeom prst="rect">
            <a:avLst/>
          </a:prstGeom>
          <a:noFill/>
          <a:ln w="9525">
            <a:noFill/>
            <a:miter lim="800000"/>
            <a:headEnd/>
            <a:tailEnd/>
          </a:ln>
        </p:spPr>
      </p:pic>
      <p:sp>
        <p:nvSpPr>
          <p:cNvPr id="751621" name="Text Box 5"/>
          <p:cNvSpPr txBox="1">
            <a:spLocks noChangeArrowheads="1"/>
          </p:cNvSpPr>
          <p:nvPr/>
        </p:nvSpPr>
        <p:spPr bwMode="auto">
          <a:xfrm>
            <a:off x="423863" y="4619625"/>
            <a:ext cx="2495550"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Orbiting Satellites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51619">
                                            <p:txEl>
                                              <p:pRg st="0" end="0"/>
                                            </p:txEl>
                                          </p:spTgt>
                                        </p:tgtEl>
                                        <p:attrNameLst>
                                          <p:attrName>style.visibility</p:attrName>
                                        </p:attrNameLst>
                                      </p:cBhvr>
                                      <p:to>
                                        <p:strVal val="visible"/>
                                      </p:to>
                                    </p:set>
                                    <p:animEffect transition="in" filter="wipe(up)">
                                      <p:cBhvr>
                                        <p:cTn id="7" dur="500"/>
                                        <p:tgtEl>
                                          <p:spTgt spid="751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51620"/>
                                        </p:tgtEl>
                                        <p:attrNameLst>
                                          <p:attrName>style.visibility</p:attrName>
                                        </p:attrNameLst>
                                      </p:cBhvr>
                                      <p:to>
                                        <p:strVal val="visible"/>
                                      </p:to>
                                    </p:set>
                                    <p:animEffect transition="in" filter="wipe(left)">
                                      <p:cBhvr>
                                        <p:cTn id="12" dur="500"/>
                                        <p:tgtEl>
                                          <p:spTgt spid="7516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51621"/>
                                        </p:tgtEl>
                                        <p:attrNameLst>
                                          <p:attrName>style.visibility</p:attrName>
                                        </p:attrNameLst>
                                      </p:cBhvr>
                                      <p:to>
                                        <p:strVal val="visible"/>
                                      </p:to>
                                    </p:set>
                                    <p:animEffect transition="in" filter="wipe(left)">
                                      <p:cBhvr>
                                        <p:cTn id="15" dur="500"/>
                                        <p:tgtEl>
                                          <p:spTgt spid="7516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51619">
                                            <p:txEl>
                                              <p:pRg st="92" end="92"/>
                                            </p:txEl>
                                          </p:spTgt>
                                        </p:tgtEl>
                                        <p:attrNameLst>
                                          <p:attrName>style.visibility</p:attrName>
                                        </p:attrNameLst>
                                      </p:cBhvr>
                                      <p:to>
                                        <p:strVal val="visible"/>
                                      </p:to>
                                    </p:set>
                                    <p:animEffect transition="in" filter="wipe(left)">
                                      <p:cBhvr>
                                        <p:cTn id="20" dur="500"/>
                                        <p:tgtEl>
                                          <p:spTgt spid="751619">
                                            <p:txEl>
                                              <p:pRg st="92" end="9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751619">
                                            <p:txEl>
                                              <p:pRg st="93" end="93"/>
                                            </p:txEl>
                                          </p:spTgt>
                                        </p:tgtEl>
                                        <p:attrNameLst>
                                          <p:attrName>style.visibility</p:attrName>
                                        </p:attrNameLst>
                                      </p:cBhvr>
                                      <p:to>
                                        <p:strVal val="visible"/>
                                      </p:to>
                                    </p:set>
                                    <p:animEffect transition="in" filter="wipe(left)">
                                      <p:cBhvr>
                                        <p:cTn id="25" dur="500"/>
                                        <p:tgtEl>
                                          <p:spTgt spid="751619">
                                            <p:txEl>
                                              <p:pRg st="93" end="9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751619">
                                            <p:txEl>
                                              <p:pRg st="94" end="94"/>
                                            </p:txEl>
                                          </p:spTgt>
                                        </p:tgtEl>
                                        <p:attrNameLst>
                                          <p:attrName>style.visibility</p:attrName>
                                        </p:attrNameLst>
                                      </p:cBhvr>
                                      <p:to>
                                        <p:strVal val="visible"/>
                                      </p:to>
                                    </p:set>
                                    <p:animEffect transition="in" filter="wipe(down)">
                                      <p:cBhvr>
                                        <p:cTn id="30" dur="500"/>
                                        <p:tgtEl>
                                          <p:spTgt spid="751619">
                                            <p:txEl>
                                              <p:pRg st="94" end="9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21" grpId="0"/>
    </p:bld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Number Placeholder 3"/>
          <p:cNvSpPr>
            <a:spLocks noGrp="1"/>
          </p:cNvSpPr>
          <p:nvPr>
            <p:ph type="sldNum" sz="quarter" idx="12"/>
          </p:nvPr>
        </p:nvSpPr>
        <p:spPr>
          <a:noFill/>
          <a:ln>
            <a:miter lim="800000"/>
            <a:headEnd/>
            <a:tailEnd/>
          </a:ln>
        </p:spPr>
        <p:txBody>
          <a:bodyPr/>
          <a:lstStyle/>
          <a:p>
            <a:fld id="{90349E5C-CD75-4C2F-A60C-056C50230AA2}" type="slidenum">
              <a:rPr lang="en-US"/>
              <a:pPr/>
              <a:t>483</a:t>
            </a:fld>
            <a:endParaRPr lang="en-US"/>
          </a:p>
        </p:txBody>
      </p:sp>
      <p:sp>
        <p:nvSpPr>
          <p:cNvPr id="49664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B422710-4D4D-4CC0-BED7-6CE7ACDCB0DB}" type="slidenum">
              <a:rPr lang="en-US" sz="1400">
                <a:latin typeface="Times New Roman" pitchFamily="18" charset="0"/>
              </a:rPr>
              <a:pPr algn="r"/>
              <a:t>483</a:t>
            </a:fld>
            <a:endParaRPr lang="en-US" sz="1400">
              <a:latin typeface="Times New Roman" pitchFamily="18" charset="0"/>
            </a:endParaRPr>
          </a:p>
        </p:txBody>
      </p:sp>
      <p:sp>
        <p:nvSpPr>
          <p:cNvPr id="496644"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T8C:</a:t>
            </a:r>
            <a:r>
              <a:rPr lang="en-US" sz="3200" b="1" smtClean="0">
                <a:latin typeface="Rockwell" pitchFamily="18" charset="0"/>
              </a:rPr>
              <a:t>	</a:t>
            </a:r>
            <a:r>
              <a:rPr lang="en-US" sz="1600" b="1" smtClean="0"/>
              <a:t>Operating activities; radio directing finding, radio control, contests, special 	event stations, basic linking over Internet</a:t>
            </a:r>
          </a:p>
        </p:txBody>
      </p:sp>
      <p:sp>
        <p:nvSpPr>
          <p:cNvPr id="1035267" name="Rectangle 3"/>
          <p:cNvSpPr>
            <a:spLocks noGrp="1" noChangeArrowheads="1"/>
          </p:cNvSpPr>
          <p:nvPr>
            <p:ph type="body" idx="4294967295"/>
          </p:nvPr>
        </p:nvSpPr>
        <p:spPr>
          <a:xfrm>
            <a:off x="193675" y="1508125"/>
            <a:ext cx="8642350" cy="4962525"/>
          </a:xfrm>
        </p:spPr>
        <p:txBody>
          <a:bodyPr/>
          <a:lstStyle/>
          <a:p>
            <a:pPr lvl="1" eaLnBrk="1" hangingPunct="1"/>
            <a:r>
              <a:rPr lang="en-US" sz="1200" smtClean="0">
                <a:latin typeface="Rockwell" pitchFamily="18" charset="0"/>
              </a:rPr>
              <a:t>T8C1</a:t>
            </a:r>
            <a:r>
              <a:rPr lang="en-US" sz="2000" smtClean="0">
                <a:latin typeface="Rockwell" pitchFamily="18" charset="0"/>
              </a:rPr>
              <a:t>  Radio direction finding methods are used to locate sources of noise interference or jamming.</a:t>
            </a:r>
          </a:p>
          <a:p>
            <a:pPr lvl="1" eaLnBrk="1" hangingPunct="1"/>
            <a:endParaRPr lang="en-US" sz="2000" smtClean="0">
              <a:latin typeface="Rockwell" pitchFamily="18" charset="0"/>
            </a:endParaRPr>
          </a:p>
        </p:txBody>
      </p:sp>
      <p:pic>
        <p:nvPicPr>
          <p:cNvPr id="1035268" name="Picture 4" descr="Q p155a"/>
          <p:cNvPicPr>
            <a:picLocks noChangeAspect="1" noChangeArrowheads="1"/>
          </p:cNvPicPr>
          <p:nvPr/>
        </p:nvPicPr>
        <p:blipFill>
          <a:blip r:embed="rId2" cstate="print"/>
          <a:srcRect/>
          <a:stretch>
            <a:fillRect/>
          </a:stretch>
        </p:blipFill>
        <p:spPr bwMode="auto">
          <a:xfrm>
            <a:off x="923925" y="2430463"/>
            <a:ext cx="2803525" cy="3956050"/>
          </a:xfrm>
          <a:prstGeom prst="rect">
            <a:avLst/>
          </a:prstGeom>
          <a:noFill/>
          <a:ln w="9525">
            <a:noFill/>
            <a:miter lim="800000"/>
            <a:headEnd/>
            <a:tailEnd/>
          </a:ln>
        </p:spPr>
      </p:pic>
      <p:pic>
        <p:nvPicPr>
          <p:cNvPr id="1035269" name="Picture 5" descr="Q p155b"/>
          <p:cNvPicPr>
            <a:picLocks noChangeAspect="1" noChangeArrowheads="1"/>
          </p:cNvPicPr>
          <p:nvPr/>
        </p:nvPicPr>
        <p:blipFill>
          <a:blip r:embed="rId3" cstate="print"/>
          <a:srcRect/>
          <a:stretch>
            <a:fillRect/>
          </a:stretch>
        </p:blipFill>
        <p:spPr bwMode="auto">
          <a:xfrm>
            <a:off x="4879975" y="2354263"/>
            <a:ext cx="3140075" cy="4032250"/>
          </a:xfrm>
          <a:prstGeom prst="rect">
            <a:avLst/>
          </a:prstGeom>
          <a:noFill/>
          <a:ln w="9525">
            <a:noFill/>
            <a:miter lim="800000"/>
            <a:headEnd/>
            <a:tailEnd/>
          </a:ln>
        </p:spPr>
      </p:pic>
      <p:sp>
        <p:nvSpPr>
          <p:cNvPr id="1035270" name="Text Box 6"/>
          <p:cNvSpPr txBox="1">
            <a:spLocks noChangeArrowheads="1"/>
          </p:cNvSpPr>
          <p:nvPr/>
        </p:nvSpPr>
        <p:spPr bwMode="auto">
          <a:xfrm>
            <a:off x="1076325" y="6386513"/>
            <a:ext cx="2919413"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2-element Yagi DF Antenna</a:t>
            </a:r>
          </a:p>
        </p:txBody>
      </p:sp>
      <p:sp>
        <p:nvSpPr>
          <p:cNvPr id="1035271" name="Text Box 7"/>
          <p:cNvSpPr txBox="1">
            <a:spLocks noChangeArrowheads="1"/>
          </p:cNvSpPr>
          <p:nvPr/>
        </p:nvSpPr>
        <p:spPr bwMode="auto">
          <a:xfrm>
            <a:off x="5072063" y="6386513"/>
            <a:ext cx="29178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3-element Quad DF Antenna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animEffect transition="in" filter="wipe(up)">
                                      <p:cBhvr>
                                        <p:cTn id="7" dur="500"/>
                                        <p:tgtEl>
                                          <p:spTgt spid="1035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035268"/>
                                        </p:tgtEl>
                                        <p:attrNameLst>
                                          <p:attrName>style.visibility</p:attrName>
                                        </p:attrNameLst>
                                      </p:cBhvr>
                                      <p:to>
                                        <p:strVal val="visible"/>
                                      </p:to>
                                    </p:set>
                                    <p:anim calcmode="lin" valueType="num">
                                      <p:cBhvr additive="base">
                                        <p:cTn id="12" dur="500" fill="hold"/>
                                        <p:tgtEl>
                                          <p:spTgt spid="1035268"/>
                                        </p:tgtEl>
                                        <p:attrNameLst>
                                          <p:attrName>ppt_x</p:attrName>
                                        </p:attrNameLst>
                                      </p:cBhvr>
                                      <p:tavLst>
                                        <p:tav tm="0">
                                          <p:val>
                                            <p:strVal val="0-#ppt_w/2"/>
                                          </p:val>
                                        </p:tav>
                                        <p:tav tm="100000">
                                          <p:val>
                                            <p:strVal val="#ppt_x"/>
                                          </p:val>
                                        </p:tav>
                                      </p:tavLst>
                                    </p:anim>
                                    <p:anim calcmode="lin" valueType="num">
                                      <p:cBhvr additive="base">
                                        <p:cTn id="13" dur="500" fill="hold"/>
                                        <p:tgtEl>
                                          <p:spTgt spid="103526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35270">
                                            <p:txEl>
                                              <p:pRg st="0" end="0"/>
                                            </p:txEl>
                                          </p:spTgt>
                                        </p:tgtEl>
                                        <p:attrNameLst>
                                          <p:attrName>style.visibility</p:attrName>
                                        </p:attrNameLst>
                                      </p:cBhvr>
                                      <p:to>
                                        <p:strVal val="visible"/>
                                      </p:to>
                                    </p:set>
                                    <p:anim calcmode="lin" valueType="num">
                                      <p:cBhvr additive="base">
                                        <p:cTn id="16" dur="500" fill="hold"/>
                                        <p:tgtEl>
                                          <p:spTgt spid="1035270">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0352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035269"/>
                                        </p:tgtEl>
                                        <p:attrNameLst>
                                          <p:attrName>style.visibility</p:attrName>
                                        </p:attrNameLst>
                                      </p:cBhvr>
                                      <p:to>
                                        <p:strVal val="visible"/>
                                      </p:to>
                                    </p:set>
                                    <p:anim calcmode="lin" valueType="num">
                                      <p:cBhvr additive="base">
                                        <p:cTn id="22" dur="500" fill="hold"/>
                                        <p:tgtEl>
                                          <p:spTgt spid="1035269"/>
                                        </p:tgtEl>
                                        <p:attrNameLst>
                                          <p:attrName>ppt_x</p:attrName>
                                        </p:attrNameLst>
                                      </p:cBhvr>
                                      <p:tavLst>
                                        <p:tav tm="0">
                                          <p:val>
                                            <p:strVal val="#ppt_x"/>
                                          </p:val>
                                        </p:tav>
                                        <p:tav tm="100000">
                                          <p:val>
                                            <p:strVal val="#ppt_x"/>
                                          </p:val>
                                        </p:tav>
                                      </p:tavLst>
                                    </p:anim>
                                    <p:anim calcmode="lin" valueType="num">
                                      <p:cBhvr additive="base">
                                        <p:cTn id="23" dur="500" fill="hold"/>
                                        <p:tgtEl>
                                          <p:spTgt spid="103526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35271"/>
                                        </p:tgtEl>
                                        <p:attrNameLst>
                                          <p:attrName>style.visibility</p:attrName>
                                        </p:attrNameLst>
                                      </p:cBhvr>
                                      <p:to>
                                        <p:strVal val="visible"/>
                                      </p:to>
                                    </p:set>
                                    <p:anim calcmode="lin" valueType="num">
                                      <p:cBhvr additive="base">
                                        <p:cTn id="26" dur="500" fill="hold"/>
                                        <p:tgtEl>
                                          <p:spTgt spid="1035271"/>
                                        </p:tgtEl>
                                        <p:attrNameLst>
                                          <p:attrName>ppt_x</p:attrName>
                                        </p:attrNameLst>
                                      </p:cBhvr>
                                      <p:tavLst>
                                        <p:tav tm="0">
                                          <p:val>
                                            <p:strVal val="#ppt_x"/>
                                          </p:val>
                                        </p:tav>
                                        <p:tav tm="100000">
                                          <p:val>
                                            <p:strVal val="#ppt_x"/>
                                          </p:val>
                                        </p:tav>
                                      </p:tavLst>
                                    </p:anim>
                                    <p:anim calcmode="lin" valueType="num">
                                      <p:cBhvr additive="base">
                                        <p:cTn id="27" dur="500" fill="hold"/>
                                        <p:tgtEl>
                                          <p:spTgt spid="10352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71" grpId="0"/>
    </p:bld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Number Placeholder 3"/>
          <p:cNvSpPr>
            <a:spLocks noGrp="1"/>
          </p:cNvSpPr>
          <p:nvPr>
            <p:ph type="sldNum" sz="quarter" idx="12"/>
          </p:nvPr>
        </p:nvSpPr>
        <p:spPr>
          <a:noFill/>
          <a:ln>
            <a:miter lim="800000"/>
            <a:headEnd/>
            <a:tailEnd/>
          </a:ln>
        </p:spPr>
        <p:txBody>
          <a:bodyPr/>
          <a:lstStyle/>
          <a:p>
            <a:fld id="{6881AFE2-5C36-4EEA-8FF7-1734EF906E4A}" type="slidenum">
              <a:rPr lang="en-US"/>
              <a:pPr/>
              <a:t>484</a:t>
            </a:fld>
            <a:endParaRPr lang="en-US"/>
          </a:p>
        </p:txBody>
      </p:sp>
      <p:sp>
        <p:nvSpPr>
          <p:cNvPr id="49766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E7329B2-BE8D-49BE-973F-C4BE250EF31C}" type="slidenum">
              <a:rPr lang="en-US" sz="1400">
                <a:latin typeface="Times New Roman" pitchFamily="18" charset="0"/>
              </a:rPr>
              <a:pPr algn="r"/>
              <a:t>484</a:t>
            </a:fld>
            <a:endParaRPr lang="en-US" sz="1400">
              <a:latin typeface="Times New Roman" pitchFamily="18" charset="0"/>
            </a:endParaRPr>
          </a:p>
        </p:txBody>
      </p:sp>
      <p:sp>
        <p:nvSpPr>
          <p:cNvPr id="497668" name="Rectangle 2"/>
          <p:cNvSpPr>
            <a:spLocks noGrp="1" noChangeArrowheads="1"/>
          </p:cNvSpPr>
          <p:nvPr>
            <p:ph type="title" idx="4294967295"/>
          </p:nvPr>
        </p:nvSpPr>
        <p:spPr>
          <a:xfrm>
            <a:off x="269875" y="395288"/>
            <a:ext cx="8642350" cy="614362"/>
          </a:xfrm>
        </p:spPr>
        <p:txBody>
          <a:bodyPr/>
          <a:lstStyle/>
          <a:p>
            <a:pPr eaLnBrk="1" hangingPunct="1"/>
            <a:r>
              <a:rPr lang="en-US" sz="2200" b="1" smtClean="0">
                <a:latin typeface="Rockwell" pitchFamily="18" charset="0"/>
              </a:rPr>
              <a:t>T8C:</a:t>
            </a:r>
            <a:r>
              <a:rPr lang="en-US" sz="3200" b="1" smtClean="0">
                <a:latin typeface="Rockwell" pitchFamily="18" charset="0"/>
              </a:rPr>
              <a:t>	</a:t>
            </a:r>
            <a:r>
              <a:rPr lang="en-US" sz="1600" b="1" smtClean="0"/>
              <a:t>Operating activities; radio directing finding, radio control, contests, special 	event stations, basic linking over Internet</a:t>
            </a:r>
          </a:p>
        </p:txBody>
      </p:sp>
      <p:sp>
        <p:nvSpPr>
          <p:cNvPr id="1036291" name="Rectangle 3"/>
          <p:cNvSpPr>
            <a:spLocks noGrp="1" noChangeArrowheads="1"/>
          </p:cNvSpPr>
          <p:nvPr>
            <p:ph type="body" idx="4294967295"/>
          </p:nvPr>
        </p:nvSpPr>
        <p:spPr>
          <a:xfrm>
            <a:off x="231775" y="1700213"/>
            <a:ext cx="8642350" cy="4962525"/>
          </a:xfrm>
        </p:spPr>
        <p:txBody>
          <a:bodyPr/>
          <a:lstStyle/>
          <a:p>
            <a:pPr lvl="1" eaLnBrk="1" hangingPunct="1">
              <a:buFont typeface="Symbol" pitchFamily="18" charset="2"/>
              <a:buChar char=""/>
            </a:pPr>
            <a:r>
              <a:rPr lang="en-US" sz="1200" smtClean="0">
                <a:latin typeface="Rockwell" pitchFamily="18" charset="0"/>
              </a:rPr>
              <a:t>T8C2</a:t>
            </a:r>
            <a:r>
              <a:rPr lang="en-US" sz="2000" smtClean="0">
                <a:latin typeface="Rockwell" pitchFamily="18" charset="0"/>
              </a:rPr>
              <a:t>  A directional antenna would be useful for a hidden transmitter hunt.</a:t>
            </a:r>
          </a:p>
        </p:txBody>
      </p:sp>
      <p:pic>
        <p:nvPicPr>
          <p:cNvPr id="4099079" name="Picture 7" descr="fox"/>
          <p:cNvPicPr>
            <a:picLocks noChangeAspect="1" noChangeArrowheads="1"/>
          </p:cNvPicPr>
          <p:nvPr/>
        </p:nvPicPr>
        <p:blipFill>
          <a:blip r:embed="rId2" cstate="print"/>
          <a:srcRect/>
          <a:stretch>
            <a:fillRect/>
          </a:stretch>
        </p:blipFill>
        <p:spPr bwMode="auto">
          <a:xfrm>
            <a:off x="269875" y="3082925"/>
            <a:ext cx="1995488" cy="2765425"/>
          </a:xfrm>
          <a:prstGeom prst="rect">
            <a:avLst/>
          </a:prstGeom>
          <a:noFill/>
          <a:ln w="9525">
            <a:noFill/>
            <a:miter lim="800000"/>
            <a:headEnd/>
            <a:tailEnd/>
          </a:ln>
        </p:spPr>
      </p:pic>
      <p:pic>
        <p:nvPicPr>
          <p:cNvPr id="4099078" name="Picture 6" descr="foxhunting"/>
          <p:cNvPicPr>
            <a:picLocks noChangeAspect="1" noChangeArrowheads="1"/>
          </p:cNvPicPr>
          <p:nvPr/>
        </p:nvPicPr>
        <p:blipFill>
          <a:blip r:embed="rId3" cstate="print"/>
          <a:srcRect/>
          <a:stretch>
            <a:fillRect/>
          </a:stretch>
        </p:blipFill>
        <p:spPr bwMode="auto">
          <a:xfrm>
            <a:off x="4687888" y="2968625"/>
            <a:ext cx="3648075" cy="2730500"/>
          </a:xfrm>
          <a:prstGeom prst="rect">
            <a:avLst/>
          </a:prstGeom>
          <a:noFill/>
          <a:ln w="9525">
            <a:noFill/>
            <a:miter lim="800000"/>
            <a:headEnd/>
            <a:tailEnd/>
          </a:ln>
        </p:spPr>
      </p:pic>
      <p:sp>
        <p:nvSpPr>
          <p:cNvPr id="1036294" name="Text Box 6"/>
          <p:cNvSpPr txBox="1">
            <a:spLocks noChangeArrowheads="1"/>
          </p:cNvSpPr>
          <p:nvPr/>
        </p:nvSpPr>
        <p:spPr bwMode="auto">
          <a:xfrm>
            <a:off x="2228850" y="5003800"/>
            <a:ext cx="2074863" cy="82550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Hidden Transmitter Hunts are called Fox Hunting</a:t>
            </a:r>
          </a:p>
        </p:txBody>
      </p:sp>
      <p:sp>
        <p:nvSpPr>
          <p:cNvPr id="1036295" name="Text Box 7"/>
          <p:cNvSpPr txBox="1">
            <a:spLocks noChangeArrowheads="1"/>
          </p:cNvSpPr>
          <p:nvPr/>
        </p:nvSpPr>
        <p:spPr bwMode="auto">
          <a:xfrm>
            <a:off x="4956175" y="5694363"/>
            <a:ext cx="3662363" cy="336550"/>
          </a:xfrm>
          <a:prstGeom prst="rect">
            <a:avLst/>
          </a:prstGeom>
          <a:noFill/>
          <a:ln w="12700" cap="sq">
            <a:noFill/>
            <a:miter lim="800000"/>
            <a:headEnd type="none" w="sm" len="sm"/>
            <a:tailEnd type="none" w="sm" len="sm"/>
          </a:ln>
        </p:spPr>
        <p:txBody>
          <a:bodyPr>
            <a:spAutoFit/>
          </a:bodyPr>
          <a:lstStyle/>
          <a:p>
            <a:r>
              <a:rPr lang="en-US" sz="1600">
                <a:solidFill>
                  <a:schemeClr val="accent1"/>
                </a:solidFill>
                <a:latin typeface="Rockwell" pitchFamily="18" charset="0"/>
              </a:rPr>
              <a:t>All ages participate in a Fox Hunt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36291">
                                            <p:txEl>
                                              <p:pRg st="0" end="0"/>
                                            </p:txEl>
                                          </p:spTgt>
                                        </p:tgtEl>
                                        <p:attrNameLst>
                                          <p:attrName>style.visibility</p:attrName>
                                        </p:attrNameLst>
                                      </p:cBhvr>
                                      <p:to>
                                        <p:strVal val="visible"/>
                                      </p:to>
                                    </p:set>
                                    <p:animEffect transition="in" filter="wipe(up)">
                                      <p:cBhvr>
                                        <p:cTn id="7" dur="500"/>
                                        <p:tgtEl>
                                          <p:spTgt spid="1036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4099079"/>
                                        </p:tgtEl>
                                        <p:attrNameLst>
                                          <p:attrName>style.visibility</p:attrName>
                                        </p:attrNameLst>
                                      </p:cBhvr>
                                      <p:to>
                                        <p:strVal val="visible"/>
                                      </p:to>
                                    </p:set>
                                    <p:anim calcmode="lin" valueType="num">
                                      <p:cBhvr additive="base">
                                        <p:cTn id="12" dur="500" fill="hold"/>
                                        <p:tgtEl>
                                          <p:spTgt spid="4099079"/>
                                        </p:tgtEl>
                                        <p:attrNameLst>
                                          <p:attrName>ppt_x</p:attrName>
                                        </p:attrNameLst>
                                      </p:cBhvr>
                                      <p:tavLst>
                                        <p:tav tm="0">
                                          <p:val>
                                            <p:strVal val="0-#ppt_w/2"/>
                                          </p:val>
                                        </p:tav>
                                        <p:tav tm="100000">
                                          <p:val>
                                            <p:strVal val="#ppt_x"/>
                                          </p:val>
                                        </p:tav>
                                      </p:tavLst>
                                    </p:anim>
                                    <p:anim calcmode="lin" valueType="num">
                                      <p:cBhvr additive="base">
                                        <p:cTn id="13" dur="500" fill="hold"/>
                                        <p:tgtEl>
                                          <p:spTgt spid="409907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36294"/>
                                        </p:tgtEl>
                                        <p:attrNameLst>
                                          <p:attrName>style.visibility</p:attrName>
                                        </p:attrNameLst>
                                      </p:cBhvr>
                                      <p:to>
                                        <p:strVal val="visible"/>
                                      </p:to>
                                    </p:set>
                                    <p:anim calcmode="lin" valueType="num">
                                      <p:cBhvr additive="base">
                                        <p:cTn id="16" dur="500" fill="hold"/>
                                        <p:tgtEl>
                                          <p:spTgt spid="1036294"/>
                                        </p:tgtEl>
                                        <p:attrNameLst>
                                          <p:attrName>ppt_x</p:attrName>
                                        </p:attrNameLst>
                                      </p:cBhvr>
                                      <p:tavLst>
                                        <p:tav tm="0">
                                          <p:val>
                                            <p:strVal val="0-#ppt_w/2"/>
                                          </p:val>
                                        </p:tav>
                                        <p:tav tm="100000">
                                          <p:val>
                                            <p:strVal val="#ppt_x"/>
                                          </p:val>
                                        </p:tav>
                                      </p:tavLst>
                                    </p:anim>
                                    <p:anim calcmode="lin" valueType="num">
                                      <p:cBhvr additive="base">
                                        <p:cTn id="17" dur="500" fill="hold"/>
                                        <p:tgtEl>
                                          <p:spTgt spid="1036294"/>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099078"/>
                                        </p:tgtEl>
                                        <p:attrNameLst>
                                          <p:attrName>style.visibility</p:attrName>
                                        </p:attrNameLst>
                                      </p:cBhvr>
                                      <p:to>
                                        <p:strVal val="visible"/>
                                      </p:to>
                                    </p:set>
                                    <p:anim calcmode="lin" valueType="num">
                                      <p:cBhvr additive="base">
                                        <p:cTn id="22" dur="500" fill="hold"/>
                                        <p:tgtEl>
                                          <p:spTgt spid="4099078"/>
                                        </p:tgtEl>
                                        <p:attrNameLst>
                                          <p:attrName>ppt_x</p:attrName>
                                        </p:attrNameLst>
                                      </p:cBhvr>
                                      <p:tavLst>
                                        <p:tav tm="0">
                                          <p:val>
                                            <p:strVal val="#ppt_x"/>
                                          </p:val>
                                        </p:tav>
                                        <p:tav tm="100000">
                                          <p:val>
                                            <p:strVal val="#ppt_x"/>
                                          </p:val>
                                        </p:tav>
                                      </p:tavLst>
                                    </p:anim>
                                    <p:anim calcmode="lin" valueType="num">
                                      <p:cBhvr additive="base">
                                        <p:cTn id="23" dur="500" fill="hold"/>
                                        <p:tgtEl>
                                          <p:spTgt spid="409907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36295"/>
                                        </p:tgtEl>
                                        <p:attrNameLst>
                                          <p:attrName>style.visibility</p:attrName>
                                        </p:attrNameLst>
                                      </p:cBhvr>
                                      <p:to>
                                        <p:strVal val="visible"/>
                                      </p:to>
                                    </p:set>
                                    <p:anim calcmode="lin" valueType="num">
                                      <p:cBhvr additive="base">
                                        <p:cTn id="26" dur="500" fill="hold"/>
                                        <p:tgtEl>
                                          <p:spTgt spid="1036295"/>
                                        </p:tgtEl>
                                        <p:attrNameLst>
                                          <p:attrName>ppt_x</p:attrName>
                                        </p:attrNameLst>
                                      </p:cBhvr>
                                      <p:tavLst>
                                        <p:tav tm="0">
                                          <p:val>
                                            <p:strVal val="#ppt_x"/>
                                          </p:val>
                                        </p:tav>
                                        <p:tav tm="100000">
                                          <p:val>
                                            <p:strVal val="#ppt_x"/>
                                          </p:val>
                                        </p:tav>
                                      </p:tavLst>
                                    </p:anim>
                                    <p:anim calcmode="lin" valueType="num">
                                      <p:cBhvr additive="base">
                                        <p:cTn id="27" dur="500" fill="hold"/>
                                        <p:tgtEl>
                                          <p:spTgt spid="1036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294" grpId="0"/>
      <p:bldP spid="1036295" grpId="0"/>
    </p:bld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Number Placeholder 3"/>
          <p:cNvSpPr>
            <a:spLocks noGrp="1"/>
          </p:cNvSpPr>
          <p:nvPr>
            <p:ph type="sldNum" sz="quarter" idx="12"/>
          </p:nvPr>
        </p:nvSpPr>
        <p:spPr>
          <a:noFill/>
          <a:ln>
            <a:miter lim="800000"/>
            <a:headEnd/>
            <a:tailEnd/>
          </a:ln>
        </p:spPr>
        <p:txBody>
          <a:bodyPr/>
          <a:lstStyle/>
          <a:p>
            <a:fld id="{4531352A-77D9-4554-A065-096F84F455D3}" type="slidenum">
              <a:rPr lang="en-US"/>
              <a:pPr/>
              <a:t>485</a:t>
            </a:fld>
            <a:endParaRPr lang="en-US"/>
          </a:p>
        </p:txBody>
      </p:sp>
      <p:sp>
        <p:nvSpPr>
          <p:cNvPr id="49869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0821598-C19C-492A-9204-A27FCF7106D5}" type="slidenum">
              <a:rPr lang="en-US" sz="1400">
                <a:latin typeface="Times New Roman" pitchFamily="18" charset="0"/>
              </a:rPr>
              <a:pPr algn="r"/>
              <a:t>485</a:t>
            </a:fld>
            <a:endParaRPr lang="en-US" sz="1400">
              <a:latin typeface="Times New Roman" pitchFamily="18" charset="0"/>
            </a:endParaRPr>
          </a:p>
        </p:txBody>
      </p:sp>
      <p:sp>
        <p:nvSpPr>
          <p:cNvPr id="498692"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T8C:</a:t>
            </a:r>
            <a:r>
              <a:rPr lang="en-US" sz="3200" b="1" smtClean="0">
                <a:latin typeface="Rockwell" pitchFamily="18" charset="0"/>
              </a:rPr>
              <a:t>	</a:t>
            </a:r>
            <a:r>
              <a:rPr lang="en-US" sz="1600" b="1" smtClean="0"/>
              <a:t>Operating activities; radio directing finding, radio control, contests, special 	event stations, basic linking over Internet</a:t>
            </a:r>
          </a:p>
        </p:txBody>
      </p:sp>
      <p:sp>
        <p:nvSpPr>
          <p:cNvPr id="679939" name="Rectangle 3"/>
          <p:cNvSpPr>
            <a:spLocks noGrp="1" noChangeArrowheads="1"/>
          </p:cNvSpPr>
          <p:nvPr>
            <p:ph type="body" idx="4294967295"/>
          </p:nvPr>
        </p:nvSpPr>
        <p:spPr>
          <a:xfrm>
            <a:off x="-382588" y="1508125"/>
            <a:ext cx="9526588" cy="4992688"/>
          </a:xfrm>
        </p:spPr>
        <p:txBody>
          <a:bodyPr/>
          <a:lstStyle/>
          <a:p>
            <a:pPr lvl="1" eaLnBrk="1" hangingPunct="1"/>
            <a:r>
              <a:rPr lang="en-US" sz="1200" smtClean="0">
                <a:latin typeface="Rockwell" pitchFamily="18" charset="0"/>
              </a:rPr>
              <a:t>T8C3</a:t>
            </a:r>
            <a:r>
              <a:rPr lang="en-US" sz="2000" smtClean="0">
                <a:latin typeface="Rockwell" pitchFamily="18" charset="0"/>
              </a:rPr>
              <a:t>  Contesting is a popular operating activity that involves contacting as many stations as possible during a specified period of time. </a:t>
            </a:r>
          </a:p>
        </p:txBody>
      </p:sp>
      <p:pic>
        <p:nvPicPr>
          <p:cNvPr id="679940" name="Picture 4" descr="IMG_0701"/>
          <p:cNvPicPr>
            <a:picLocks noChangeAspect="1" noChangeArrowheads="1"/>
          </p:cNvPicPr>
          <p:nvPr/>
        </p:nvPicPr>
        <p:blipFill>
          <a:blip r:embed="rId2" cstate="print"/>
          <a:srcRect/>
          <a:stretch>
            <a:fillRect/>
          </a:stretch>
        </p:blipFill>
        <p:spPr bwMode="auto">
          <a:xfrm>
            <a:off x="3035300" y="2546350"/>
            <a:ext cx="3073400" cy="2341563"/>
          </a:xfrm>
          <a:prstGeom prst="rect">
            <a:avLst/>
          </a:prstGeom>
          <a:noFill/>
          <a:ln w="9525">
            <a:noFill/>
            <a:miter lim="800000"/>
            <a:headEnd/>
            <a:tailEnd/>
          </a:ln>
        </p:spPr>
      </p:pic>
      <p:pic>
        <p:nvPicPr>
          <p:cNvPr id="679941" name="Picture 5" descr="IMG_0713"/>
          <p:cNvPicPr>
            <a:picLocks noChangeAspect="1" noChangeArrowheads="1"/>
          </p:cNvPicPr>
          <p:nvPr/>
        </p:nvPicPr>
        <p:blipFill>
          <a:blip r:embed="rId3" cstate="print"/>
          <a:srcRect/>
          <a:stretch>
            <a:fillRect/>
          </a:stretch>
        </p:blipFill>
        <p:spPr bwMode="auto">
          <a:xfrm>
            <a:off x="6072188" y="2546350"/>
            <a:ext cx="3071812" cy="2333625"/>
          </a:xfrm>
          <a:prstGeom prst="rect">
            <a:avLst/>
          </a:prstGeom>
          <a:noFill/>
          <a:ln w="9525">
            <a:noFill/>
            <a:miter lim="800000"/>
            <a:headEnd/>
            <a:tailEnd/>
          </a:ln>
        </p:spPr>
      </p:pic>
      <p:pic>
        <p:nvPicPr>
          <p:cNvPr id="679942" name="Picture 6" descr="IMG_0714"/>
          <p:cNvPicPr>
            <a:picLocks noChangeAspect="1" noChangeArrowheads="1"/>
          </p:cNvPicPr>
          <p:nvPr/>
        </p:nvPicPr>
        <p:blipFill>
          <a:blip r:embed="rId4" cstate="print"/>
          <a:srcRect/>
          <a:stretch>
            <a:fillRect/>
          </a:stretch>
        </p:blipFill>
        <p:spPr bwMode="auto">
          <a:xfrm>
            <a:off x="0" y="2546350"/>
            <a:ext cx="3033713" cy="2333625"/>
          </a:xfrm>
          <a:prstGeom prst="rect">
            <a:avLst/>
          </a:prstGeom>
          <a:noFill/>
          <a:ln w="9525">
            <a:noFill/>
            <a:miter lim="800000"/>
            <a:headEnd/>
            <a:tailEnd/>
          </a:ln>
        </p:spPr>
      </p:pic>
      <p:sp>
        <p:nvSpPr>
          <p:cNvPr id="679943" name="Text Box 7"/>
          <p:cNvSpPr txBox="1">
            <a:spLocks noChangeArrowheads="1"/>
          </p:cNvSpPr>
          <p:nvPr/>
        </p:nvSpPr>
        <p:spPr bwMode="auto">
          <a:xfrm>
            <a:off x="1998663" y="5310188"/>
            <a:ext cx="5799137"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Field Day Every June Enjoyed By Hams the World Over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79939">
                                            <p:txEl>
                                              <p:pRg st="0" end="0"/>
                                            </p:txEl>
                                          </p:spTgt>
                                        </p:tgtEl>
                                        <p:attrNameLst>
                                          <p:attrName>style.visibility</p:attrName>
                                        </p:attrNameLst>
                                      </p:cBhvr>
                                      <p:to>
                                        <p:strVal val="visible"/>
                                      </p:to>
                                    </p:set>
                                    <p:animEffect transition="in" filter="wipe(up)">
                                      <p:cBhvr>
                                        <p:cTn id="7" dur="500"/>
                                        <p:tgtEl>
                                          <p:spTgt spid="67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79940"/>
                                        </p:tgtEl>
                                        <p:attrNameLst>
                                          <p:attrName>style.visibility</p:attrName>
                                        </p:attrNameLst>
                                      </p:cBhvr>
                                      <p:to>
                                        <p:strVal val="visible"/>
                                      </p:to>
                                    </p:set>
                                    <p:anim calcmode="lin" valueType="num">
                                      <p:cBhvr additive="base">
                                        <p:cTn id="12" dur="500" fill="hold"/>
                                        <p:tgtEl>
                                          <p:spTgt spid="679940"/>
                                        </p:tgtEl>
                                        <p:attrNameLst>
                                          <p:attrName>ppt_x</p:attrName>
                                        </p:attrNameLst>
                                      </p:cBhvr>
                                      <p:tavLst>
                                        <p:tav tm="0">
                                          <p:val>
                                            <p:strVal val="#ppt_x"/>
                                          </p:val>
                                        </p:tav>
                                        <p:tav tm="100000">
                                          <p:val>
                                            <p:strVal val="#ppt_x"/>
                                          </p:val>
                                        </p:tav>
                                      </p:tavLst>
                                    </p:anim>
                                    <p:anim calcmode="lin" valueType="num">
                                      <p:cBhvr additive="base">
                                        <p:cTn id="13" dur="500" fill="hold"/>
                                        <p:tgtEl>
                                          <p:spTgt spid="679940"/>
                                        </p:tgtEl>
                                        <p:attrNameLst>
                                          <p:attrName>ppt_y</p:attrName>
                                        </p:attrNameLst>
                                      </p:cBhvr>
                                      <p:tavLst>
                                        <p:tav tm="0">
                                          <p:val>
                                            <p:strVal val="1+#ppt_h/2"/>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679941"/>
                                        </p:tgtEl>
                                        <p:attrNameLst>
                                          <p:attrName>style.visibility</p:attrName>
                                        </p:attrNameLst>
                                      </p:cBhvr>
                                      <p:to>
                                        <p:strVal val="visible"/>
                                      </p:to>
                                    </p:set>
                                    <p:anim calcmode="lin" valueType="num">
                                      <p:cBhvr additive="base">
                                        <p:cTn id="16" dur="500" fill="hold"/>
                                        <p:tgtEl>
                                          <p:spTgt spid="679941"/>
                                        </p:tgtEl>
                                        <p:attrNameLst>
                                          <p:attrName>ppt_x</p:attrName>
                                        </p:attrNameLst>
                                      </p:cBhvr>
                                      <p:tavLst>
                                        <p:tav tm="0">
                                          <p:val>
                                            <p:strVal val="1+#ppt_w/2"/>
                                          </p:val>
                                        </p:tav>
                                        <p:tav tm="100000">
                                          <p:val>
                                            <p:strVal val="#ppt_x"/>
                                          </p:val>
                                        </p:tav>
                                      </p:tavLst>
                                    </p:anim>
                                    <p:anim calcmode="lin" valueType="num">
                                      <p:cBhvr additive="base">
                                        <p:cTn id="17" dur="500" fill="hold"/>
                                        <p:tgtEl>
                                          <p:spTgt spid="67994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79942"/>
                                        </p:tgtEl>
                                        <p:attrNameLst>
                                          <p:attrName>style.visibility</p:attrName>
                                        </p:attrNameLst>
                                      </p:cBhvr>
                                      <p:to>
                                        <p:strVal val="visible"/>
                                      </p:to>
                                    </p:set>
                                    <p:anim calcmode="lin" valueType="num">
                                      <p:cBhvr additive="base">
                                        <p:cTn id="20" dur="500" fill="hold"/>
                                        <p:tgtEl>
                                          <p:spTgt spid="679942"/>
                                        </p:tgtEl>
                                        <p:attrNameLst>
                                          <p:attrName>ppt_x</p:attrName>
                                        </p:attrNameLst>
                                      </p:cBhvr>
                                      <p:tavLst>
                                        <p:tav tm="0">
                                          <p:val>
                                            <p:strVal val="0-#ppt_w/2"/>
                                          </p:val>
                                        </p:tav>
                                        <p:tav tm="100000">
                                          <p:val>
                                            <p:strVal val="#ppt_x"/>
                                          </p:val>
                                        </p:tav>
                                      </p:tavLst>
                                    </p:anim>
                                    <p:anim calcmode="lin" valueType="num">
                                      <p:cBhvr additive="base">
                                        <p:cTn id="21" dur="500" fill="hold"/>
                                        <p:tgtEl>
                                          <p:spTgt spid="679942"/>
                                        </p:tgtEl>
                                        <p:attrNameLst>
                                          <p:attrName>ppt_y</p:attrName>
                                        </p:attrNameLst>
                                      </p:cBhvr>
                                      <p:tavLst>
                                        <p:tav tm="0">
                                          <p:val>
                                            <p:strVal val="#ppt_y"/>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79943"/>
                                        </p:tgtEl>
                                        <p:attrNameLst>
                                          <p:attrName>style.visibility</p:attrName>
                                        </p:attrNameLst>
                                      </p:cBhvr>
                                      <p:to>
                                        <p:strVal val="visible"/>
                                      </p:to>
                                    </p:set>
                                    <p:anim calcmode="lin" valueType="num">
                                      <p:cBhvr additive="base">
                                        <p:cTn id="24" dur="500" fill="hold"/>
                                        <p:tgtEl>
                                          <p:spTgt spid="679943"/>
                                        </p:tgtEl>
                                        <p:attrNameLst>
                                          <p:attrName>ppt_x</p:attrName>
                                        </p:attrNameLst>
                                      </p:cBhvr>
                                      <p:tavLst>
                                        <p:tav tm="0">
                                          <p:val>
                                            <p:strVal val="#ppt_x"/>
                                          </p:val>
                                        </p:tav>
                                        <p:tav tm="100000">
                                          <p:val>
                                            <p:strVal val="#ppt_x"/>
                                          </p:val>
                                        </p:tav>
                                      </p:tavLst>
                                    </p:anim>
                                    <p:anim calcmode="lin" valueType="num">
                                      <p:cBhvr additive="base">
                                        <p:cTn id="25" dur="500" fill="hold"/>
                                        <p:tgtEl>
                                          <p:spTgt spid="6799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43" grpId="0"/>
    </p:bld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lide Number Placeholder 3"/>
          <p:cNvSpPr>
            <a:spLocks noGrp="1"/>
          </p:cNvSpPr>
          <p:nvPr>
            <p:ph type="sldNum" sz="quarter" idx="12"/>
          </p:nvPr>
        </p:nvSpPr>
        <p:spPr>
          <a:noFill/>
          <a:ln>
            <a:miter lim="800000"/>
            <a:headEnd/>
            <a:tailEnd/>
          </a:ln>
        </p:spPr>
        <p:txBody>
          <a:bodyPr/>
          <a:lstStyle/>
          <a:p>
            <a:fld id="{C123B868-ABE8-448B-8F21-22DD5710D39C}" type="slidenum">
              <a:rPr lang="en-US"/>
              <a:pPr/>
              <a:t>486</a:t>
            </a:fld>
            <a:endParaRPr lang="en-US"/>
          </a:p>
        </p:txBody>
      </p:sp>
      <p:sp>
        <p:nvSpPr>
          <p:cNvPr id="49971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4CBADA-506C-411F-9A98-AC4B13D0EEFA}" type="slidenum">
              <a:rPr lang="en-US" sz="1400">
                <a:latin typeface="Times New Roman" pitchFamily="18" charset="0"/>
              </a:rPr>
              <a:pPr algn="r"/>
              <a:t>486</a:t>
            </a:fld>
            <a:endParaRPr lang="en-US" sz="1400">
              <a:latin typeface="Times New Roman" pitchFamily="18" charset="0"/>
            </a:endParaRPr>
          </a:p>
        </p:txBody>
      </p:sp>
      <p:sp>
        <p:nvSpPr>
          <p:cNvPr id="499716"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T8C:</a:t>
            </a:r>
            <a:r>
              <a:rPr lang="en-US" sz="3200" b="1" smtClean="0">
                <a:latin typeface="Rockwell" pitchFamily="18" charset="0"/>
              </a:rPr>
              <a:t>	</a:t>
            </a:r>
            <a:r>
              <a:rPr lang="en-US" sz="1600" b="1" smtClean="0"/>
              <a:t>Operating activities; radio directing finding, radio control, contests, special 	event stations, basic linking over Internet</a:t>
            </a:r>
          </a:p>
        </p:txBody>
      </p:sp>
      <p:sp>
        <p:nvSpPr>
          <p:cNvPr id="680963" name="Rectangle 3"/>
          <p:cNvSpPr>
            <a:spLocks noGrp="1" noChangeArrowheads="1"/>
          </p:cNvSpPr>
          <p:nvPr>
            <p:ph type="body" idx="4294967295"/>
          </p:nvPr>
        </p:nvSpPr>
        <p:spPr>
          <a:xfrm>
            <a:off x="0" y="1662113"/>
            <a:ext cx="8988425" cy="4992687"/>
          </a:xfrm>
        </p:spPr>
        <p:txBody>
          <a:bodyPr/>
          <a:lstStyle/>
          <a:p>
            <a:pPr lvl="1" eaLnBrk="1" hangingPunct="1">
              <a:buFontTx/>
              <a:buNone/>
            </a:pPr>
            <a:r>
              <a:rPr lang="en-US" sz="1200" smtClean="0">
                <a:latin typeface="Rockwell" pitchFamily="18" charset="0"/>
              </a:rPr>
              <a:t>T8C4</a:t>
            </a:r>
            <a:r>
              <a:rPr lang="en-US" sz="2000" smtClean="0">
                <a:latin typeface="Rockwell" pitchFamily="18" charset="0"/>
              </a:rPr>
              <a:t>  A good procedure when contacting another station in a radio contest is to send only the minimum information needed for proper identification and the contest exchange.</a:t>
            </a:r>
          </a:p>
          <a:p>
            <a:pPr lvl="1" eaLnBrk="1" hangingPunct="1"/>
            <a:endParaRPr lang="en-US" sz="2000" smtClean="0">
              <a:latin typeface="Rockwell" pitchFamily="18" charset="0"/>
            </a:endParaRPr>
          </a:p>
        </p:txBody>
      </p:sp>
      <p:pic>
        <p:nvPicPr>
          <p:cNvPr id="680964" name="Picture 4" descr="Q p76"/>
          <p:cNvPicPr>
            <a:picLocks noChangeAspect="1" noChangeArrowheads="1"/>
          </p:cNvPicPr>
          <p:nvPr/>
        </p:nvPicPr>
        <p:blipFill>
          <a:blip r:embed="rId2" cstate="print"/>
          <a:srcRect/>
          <a:stretch>
            <a:fillRect/>
          </a:stretch>
        </p:blipFill>
        <p:spPr bwMode="auto">
          <a:xfrm>
            <a:off x="731838" y="3236913"/>
            <a:ext cx="6030912" cy="3092450"/>
          </a:xfrm>
          <a:prstGeom prst="rect">
            <a:avLst/>
          </a:prstGeom>
          <a:noFill/>
          <a:ln w="9525">
            <a:noFill/>
            <a:miter lim="800000"/>
            <a:headEnd/>
            <a:tailEnd/>
          </a:ln>
        </p:spPr>
      </p:pic>
      <p:sp>
        <p:nvSpPr>
          <p:cNvPr id="680965" name="Text Box 5"/>
          <p:cNvSpPr txBox="1">
            <a:spLocks noChangeArrowheads="1"/>
          </p:cNvSpPr>
          <p:nvPr/>
        </p:nvSpPr>
        <p:spPr bwMode="auto">
          <a:xfrm>
            <a:off x="6723063" y="3467100"/>
            <a:ext cx="2152650" cy="2751138"/>
          </a:xfrm>
          <a:prstGeom prst="rect">
            <a:avLst/>
          </a:prstGeom>
          <a:noFill/>
          <a:ln w="12700" cap="sq">
            <a:noFill/>
            <a:miter lim="800000"/>
            <a:headEnd type="none" w="sm" len="sm"/>
            <a:tailEnd type="none" w="sm" len="sm"/>
          </a:ln>
        </p:spPr>
        <p:txBody>
          <a:bodyPr>
            <a:spAutoFit/>
          </a:bodyPr>
          <a:lstStyle/>
          <a:p>
            <a:pPr>
              <a:spcBef>
                <a:spcPct val="50000"/>
              </a:spcBef>
            </a:pPr>
            <a:endParaRPr lang="en-US" sz="1400">
              <a:solidFill>
                <a:srgbClr val="FF0000"/>
              </a:solidFill>
            </a:endParaRPr>
          </a:p>
          <a:p>
            <a:pPr>
              <a:spcBef>
                <a:spcPct val="50000"/>
              </a:spcBef>
            </a:pPr>
            <a:r>
              <a:rPr lang="en-US" sz="1400">
                <a:solidFill>
                  <a:srgbClr val="FF0000"/>
                </a:solidFill>
              </a:rPr>
              <a:t>Chit chat is great for normal QSO’s,  but not for contests.</a:t>
            </a:r>
          </a:p>
          <a:p>
            <a:pPr>
              <a:spcBef>
                <a:spcPct val="50000"/>
              </a:spcBef>
            </a:pPr>
            <a:endParaRPr lang="en-US" sz="1400">
              <a:solidFill>
                <a:srgbClr val="FF0000"/>
              </a:solidFill>
            </a:endParaRPr>
          </a:p>
          <a:p>
            <a:pPr>
              <a:spcBef>
                <a:spcPct val="50000"/>
              </a:spcBef>
            </a:pPr>
            <a:endParaRPr lang="en-US" sz="1400">
              <a:solidFill>
                <a:srgbClr val="FF0000"/>
              </a:solidFill>
            </a:endParaRPr>
          </a:p>
          <a:p>
            <a:pPr>
              <a:spcBef>
                <a:spcPct val="50000"/>
              </a:spcBef>
            </a:pPr>
            <a:endParaRPr lang="en-US" sz="1400">
              <a:solidFill>
                <a:srgbClr val="FF0000"/>
              </a:solidFill>
            </a:endParaRPr>
          </a:p>
          <a:p>
            <a:pPr>
              <a:spcBef>
                <a:spcPct val="50000"/>
              </a:spcBef>
            </a:pPr>
            <a:r>
              <a:rPr lang="en-US" sz="1400">
                <a:solidFill>
                  <a:srgbClr val="FF0000"/>
                </a:solidFill>
              </a:rPr>
              <a:t>Contesting needs your call sign and info for contest only.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0963">
                                            <p:txEl>
                                              <p:pRg st="0" end="0"/>
                                            </p:txEl>
                                          </p:spTgt>
                                        </p:tgtEl>
                                        <p:attrNameLst>
                                          <p:attrName>style.visibility</p:attrName>
                                        </p:attrNameLst>
                                      </p:cBhvr>
                                      <p:to>
                                        <p:strVal val="visible"/>
                                      </p:to>
                                    </p:set>
                                    <p:animEffect transition="in" filter="wipe(left)">
                                      <p:cBhvr>
                                        <p:cTn id="7" dur="500"/>
                                        <p:tgtEl>
                                          <p:spTgt spid="68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80964"/>
                                        </p:tgtEl>
                                        <p:attrNameLst>
                                          <p:attrName>style.visibility</p:attrName>
                                        </p:attrNameLst>
                                      </p:cBhvr>
                                      <p:to>
                                        <p:strVal val="visible"/>
                                      </p:to>
                                    </p:set>
                                    <p:anim calcmode="lin" valueType="num">
                                      <p:cBhvr additive="base">
                                        <p:cTn id="12" dur="500" fill="hold"/>
                                        <p:tgtEl>
                                          <p:spTgt spid="680964"/>
                                        </p:tgtEl>
                                        <p:attrNameLst>
                                          <p:attrName>ppt_x</p:attrName>
                                        </p:attrNameLst>
                                      </p:cBhvr>
                                      <p:tavLst>
                                        <p:tav tm="0">
                                          <p:val>
                                            <p:strVal val="#ppt_x"/>
                                          </p:val>
                                        </p:tav>
                                        <p:tav tm="100000">
                                          <p:val>
                                            <p:strVal val="#ppt_x"/>
                                          </p:val>
                                        </p:tav>
                                      </p:tavLst>
                                    </p:anim>
                                    <p:anim calcmode="lin" valueType="num">
                                      <p:cBhvr additive="base">
                                        <p:cTn id="13" dur="500" fill="hold"/>
                                        <p:tgtEl>
                                          <p:spTgt spid="68096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0965"/>
                                        </p:tgtEl>
                                        <p:attrNameLst>
                                          <p:attrName>style.visibility</p:attrName>
                                        </p:attrNameLst>
                                      </p:cBhvr>
                                      <p:to>
                                        <p:strVal val="visible"/>
                                      </p:to>
                                    </p:set>
                                    <p:anim calcmode="lin" valueType="num">
                                      <p:cBhvr additive="base">
                                        <p:cTn id="16" dur="500" fill="hold"/>
                                        <p:tgtEl>
                                          <p:spTgt spid="680965"/>
                                        </p:tgtEl>
                                        <p:attrNameLst>
                                          <p:attrName>ppt_x</p:attrName>
                                        </p:attrNameLst>
                                      </p:cBhvr>
                                      <p:tavLst>
                                        <p:tav tm="0">
                                          <p:val>
                                            <p:strVal val="#ppt_x"/>
                                          </p:val>
                                        </p:tav>
                                        <p:tav tm="100000">
                                          <p:val>
                                            <p:strVal val="#ppt_x"/>
                                          </p:val>
                                        </p:tav>
                                      </p:tavLst>
                                    </p:anim>
                                    <p:anim calcmode="lin" valueType="num">
                                      <p:cBhvr additive="base">
                                        <p:cTn id="17" dur="500" fill="hold"/>
                                        <p:tgtEl>
                                          <p:spTgt spid="68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5" grpId="0"/>
    </p:bld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Slide Number Placeholder 3"/>
          <p:cNvSpPr>
            <a:spLocks noGrp="1"/>
          </p:cNvSpPr>
          <p:nvPr>
            <p:ph type="sldNum" sz="quarter" idx="12"/>
          </p:nvPr>
        </p:nvSpPr>
        <p:spPr>
          <a:noFill/>
          <a:ln>
            <a:miter lim="800000"/>
            <a:headEnd/>
            <a:tailEnd/>
          </a:ln>
        </p:spPr>
        <p:txBody>
          <a:bodyPr/>
          <a:lstStyle/>
          <a:p>
            <a:fld id="{50BAE379-A4C8-482E-B196-8CB5821470FD}" type="slidenum">
              <a:rPr lang="en-US"/>
              <a:pPr/>
              <a:t>487</a:t>
            </a:fld>
            <a:endParaRPr lang="en-US"/>
          </a:p>
        </p:txBody>
      </p:sp>
      <p:sp>
        <p:nvSpPr>
          <p:cNvPr id="50073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AE53435-9FE1-425C-9886-C09E3BCB0DF1}" type="slidenum">
              <a:rPr lang="en-US" sz="1400">
                <a:latin typeface="Times New Roman" pitchFamily="18" charset="0"/>
              </a:rPr>
              <a:pPr algn="r"/>
              <a:t>487</a:t>
            </a:fld>
            <a:endParaRPr lang="en-US" sz="1400">
              <a:latin typeface="Times New Roman" pitchFamily="18" charset="0"/>
            </a:endParaRPr>
          </a:p>
        </p:txBody>
      </p:sp>
      <p:sp>
        <p:nvSpPr>
          <p:cNvPr id="500740" name="Rectangle 2"/>
          <p:cNvSpPr>
            <a:spLocks noGrp="1" noChangeArrowheads="1"/>
          </p:cNvSpPr>
          <p:nvPr>
            <p:ph type="title" idx="4294967295"/>
          </p:nvPr>
        </p:nvSpPr>
        <p:spPr>
          <a:xfrm>
            <a:off x="269875" y="395288"/>
            <a:ext cx="8642350" cy="614362"/>
          </a:xfrm>
        </p:spPr>
        <p:txBody>
          <a:bodyPr/>
          <a:lstStyle/>
          <a:p>
            <a:pPr eaLnBrk="1" hangingPunct="1"/>
            <a:r>
              <a:rPr lang="en-US" sz="2200" b="1" smtClean="0">
                <a:latin typeface="Rockwell" pitchFamily="18" charset="0"/>
              </a:rPr>
              <a:t>T8C:</a:t>
            </a:r>
            <a:r>
              <a:rPr lang="en-US" sz="3200" b="1" smtClean="0">
                <a:latin typeface="Rockwell" pitchFamily="18" charset="0"/>
              </a:rPr>
              <a:t>	</a:t>
            </a:r>
            <a:r>
              <a:rPr lang="en-US" sz="1600" b="1" smtClean="0"/>
              <a:t>Operating activities; radio directing finding, radio control, contests, special 	event stations, basic linking over Internet</a:t>
            </a:r>
          </a:p>
        </p:txBody>
      </p:sp>
      <p:sp>
        <p:nvSpPr>
          <p:cNvPr id="681987" name="Rectangle 3"/>
          <p:cNvSpPr>
            <a:spLocks noGrp="1" noChangeArrowheads="1"/>
          </p:cNvSpPr>
          <p:nvPr>
            <p:ph type="body" idx="4294967295"/>
          </p:nvPr>
        </p:nvSpPr>
        <p:spPr>
          <a:xfrm>
            <a:off x="231775" y="1547813"/>
            <a:ext cx="8642350" cy="4962525"/>
          </a:xfrm>
        </p:spPr>
        <p:txBody>
          <a:bodyPr/>
          <a:lstStyle/>
          <a:p>
            <a:pPr lvl="1" eaLnBrk="1" hangingPunct="1"/>
            <a:r>
              <a:rPr lang="en-US" sz="1200" smtClean="0">
                <a:latin typeface="Rockwell" pitchFamily="18" charset="0"/>
              </a:rPr>
              <a:t>T8C5</a:t>
            </a:r>
            <a:r>
              <a:rPr lang="en-US" sz="2000" smtClean="0">
                <a:latin typeface="Rockwell" pitchFamily="18" charset="0"/>
              </a:rPr>
              <a:t>  A grid locator is a letter-number designator assigned to a geographic location.</a:t>
            </a:r>
          </a:p>
          <a:p>
            <a:pPr lvl="1" eaLnBrk="1" hangingPunct="1"/>
            <a:endParaRPr lang="en-US" sz="1000" smtClean="0">
              <a:latin typeface="Rockwell" pitchFamily="18" charset="0"/>
            </a:endParaRPr>
          </a:p>
          <a:p>
            <a:pPr lvl="1" eaLnBrk="1" hangingPunct="1"/>
            <a:endParaRPr lang="en-US" sz="2000" smtClean="0">
              <a:latin typeface="Rockwell" pitchFamily="18" charset="0"/>
            </a:endParaRPr>
          </a:p>
        </p:txBody>
      </p:sp>
      <p:pic>
        <p:nvPicPr>
          <p:cNvPr id="681988" name="Picture 4" descr="Q p77"/>
          <p:cNvPicPr>
            <a:picLocks noChangeAspect="1" noChangeArrowheads="1"/>
          </p:cNvPicPr>
          <p:nvPr/>
        </p:nvPicPr>
        <p:blipFill>
          <a:blip r:embed="rId2" cstate="print"/>
          <a:srcRect/>
          <a:stretch>
            <a:fillRect/>
          </a:stretch>
        </p:blipFill>
        <p:spPr bwMode="auto">
          <a:xfrm>
            <a:off x="1230313" y="2462213"/>
            <a:ext cx="6745287" cy="4395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animEffect transition="in" filter="wipe(up)">
                                      <p:cBhvr>
                                        <p:cTn id="7" dur="500"/>
                                        <p:tgtEl>
                                          <p:spTgt spid="681987">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81988"/>
                                        </p:tgtEl>
                                        <p:attrNameLst>
                                          <p:attrName>style.visibility</p:attrName>
                                        </p:attrNameLst>
                                      </p:cBhvr>
                                      <p:to>
                                        <p:strVal val="visible"/>
                                      </p:to>
                                    </p:set>
                                    <p:animEffect transition="in" filter="wipe(down)">
                                      <p:cBhvr>
                                        <p:cTn id="11" dur="500"/>
                                        <p:tgtEl>
                                          <p:spTgt spid="68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Number Placeholder 3"/>
          <p:cNvSpPr>
            <a:spLocks noGrp="1"/>
          </p:cNvSpPr>
          <p:nvPr>
            <p:ph type="sldNum" sz="quarter" idx="12"/>
          </p:nvPr>
        </p:nvSpPr>
        <p:spPr>
          <a:noFill/>
          <a:ln>
            <a:miter lim="800000"/>
            <a:headEnd/>
            <a:tailEnd/>
          </a:ln>
        </p:spPr>
        <p:txBody>
          <a:bodyPr/>
          <a:lstStyle/>
          <a:p>
            <a:fld id="{B9A63463-147A-43FC-B366-A3D219B0C67E}" type="slidenum">
              <a:rPr lang="en-US"/>
              <a:pPr/>
              <a:t>488</a:t>
            </a:fld>
            <a:endParaRPr lang="en-US"/>
          </a:p>
        </p:txBody>
      </p:sp>
      <p:sp>
        <p:nvSpPr>
          <p:cNvPr id="50176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09FE80A-D837-422D-B146-6E4BD2AE4C53}" type="slidenum">
              <a:rPr lang="en-US" sz="1400">
                <a:latin typeface="Times New Roman" pitchFamily="18" charset="0"/>
              </a:rPr>
              <a:pPr algn="r"/>
              <a:t>488</a:t>
            </a:fld>
            <a:endParaRPr lang="en-US" sz="1400">
              <a:latin typeface="Times New Roman" pitchFamily="18" charset="0"/>
            </a:endParaRPr>
          </a:p>
        </p:txBody>
      </p:sp>
      <p:sp>
        <p:nvSpPr>
          <p:cNvPr id="501764"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T8C:</a:t>
            </a:r>
            <a:r>
              <a:rPr lang="en-US" sz="3200" b="1" smtClean="0">
                <a:latin typeface="Rockwell" pitchFamily="18" charset="0"/>
              </a:rPr>
              <a:t>	</a:t>
            </a:r>
            <a:r>
              <a:rPr lang="en-US" sz="1600" b="1" smtClean="0"/>
              <a:t>Operating activities; radio directing finding, radio control, contests, special 	event stations, basic linking over Internet</a:t>
            </a:r>
          </a:p>
        </p:txBody>
      </p:sp>
      <p:sp>
        <p:nvSpPr>
          <p:cNvPr id="772099" name="Rectangle 3"/>
          <p:cNvSpPr>
            <a:spLocks noGrp="1" noChangeArrowheads="1"/>
          </p:cNvSpPr>
          <p:nvPr>
            <p:ph type="body" idx="4294967295"/>
          </p:nvPr>
        </p:nvSpPr>
        <p:spPr>
          <a:xfrm>
            <a:off x="155575" y="1508125"/>
            <a:ext cx="8642350" cy="4962525"/>
          </a:xfrm>
        </p:spPr>
        <p:txBody>
          <a:bodyPr/>
          <a:lstStyle/>
          <a:p>
            <a:pPr lvl="1" eaLnBrk="1" hangingPunct="1"/>
            <a:r>
              <a:rPr lang="en-US" sz="1000" smtClean="0">
                <a:latin typeface="Rockwell" pitchFamily="18" charset="0"/>
              </a:rPr>
              <a:t>T8C6</a:t>
            </a:r>
            <a:r>
              <a:rPr lang="en-US" sz="1800" smtClean="0">
                <a:latin typeface="Rockwell" pitchFamily="18" charset="0"/>
              </a:rPr>
              <a:t>   The purpose of a temporary "1 by 1" format (letter-number-letter) assigned call sign is for operations in conjunction with an activity of special significance to the amateur community.</a:t>
            </a:r>
          </a:p>
          <a:p>
            <a:pPr lvl="3" eaLnBrk="1" hangingPunct="1"/>
            <a:r>
              <a:rPr lang="en-US" sz="1600" smtClean="0">
                <a:solidFill>
                  <a:schemeClr val="accent1"/>
                </a:solidFill>
                <a:latin typeface="Rockwell" pitchFamily="18" charset="0"/>
              </a:rPr>
              <a:t>W5P	N3G	W9I</a:t>
            </a:r>
          </a:p>
          <a:p>
            <a:pPr lvl="1" eaLnBrk="1" hangingPunct="1"/>
            <a:r>
              <a:rPr lang="en-US" sz="1200" smtClean="0">
                <a:latin typeface="Rockwell" pitchFamily="18" charset="0"/>
              </a:rPr>
              <a:t>T8C7</a:t>
            </a:r>
            <a:r>
              <a:rPr lang="en-US" sz="2000" smtClean="0">
                <a:latin typeface="Rockwell" pitchFamily="18" charset="0"/>
              </a:rPr>
              <a:t>  The maximum power allowed when transmitting telecommand signals to radio controlled models is 1 watt.</a:t>
            </a:r>
          </a:p>
          <a:p>
            <a:pPr lvl="1" eaLnBrk="1" hangingPunct="1"/>
            <a:endParaRPr lang="en-US" sz="200" smtClean="0">
              <a:latin typeface="Rockwell" pitchFamily="18" charset="0"/>
            </a:endParaRPr>
          </a:p>
          <a:p>
            <a:pPr lvl="2" eaLnBrk="1" hangingPunct="1"/>
            <a:r>
              <a:rPr lang="en-US" sz="1600" smtClean="0">
                <a:solidFill>
                  <a:srgbClr val="FF0000"/>
                </a:solidFill>
                <a:latin typeface="Rockwell" pitchFamily="18" charset="0"/>
              </a:rPr>
              <a:t>Telecommand signals are unidentified commands permitted by rule.</a:t>
            </a:r>
          </a:p>
        </p:txBody>
      </p:sp>
      <p:pic>
        <p:nvPicPr>
          <p:cNvPr id="772100" name="Picture 4" descr="Q p110"/>
          <p:cNvPicPr>
            <a:picLocks noChangeAspect="1" noChangeArrowheads="1"/>
          </p:cNvPicPr>
          <p:nvPr/>
        </p:nvPicPr>
        <p:blipFill>
          <a:blip r:embed="rId2" cstate="print"/>
          <a:srcRect/>
          <a:stretch>
            <a:fillRect/>
          </a:stretch>
        </p:blipFill>
        <p:spPr bwMode="auto">
          <a:xfrm>
            <a:off x="1346200" y="3851275"/>
            <a:ext cx="6297613" cy="2516188"/>
          </a:xfrm>
          <a:prstGeom prst="rect">
            <a:avLst/>
          </a:prstGeom>
          <a:noFill/>
          <a:ln w="9525">
            <a:noFill/>
            <a:miter lim="800000"/>
            <a:headEnd/>
            <a:tailEnd/>
          </a:ln>
        </p:spPr>
      </p:pic>
      <p:sp>
        <p:nvSpPr>
          <p:cNvPr id="772101" name="Text Box 5"/>
          <p:cNvSpPr txBox="1">
            <a:spLocks noChangeArrowheads="1"/>
          </p:cNvSpPr>
          <p:nvPr/>
        </p:nvSpPr>
        <p:spPr bwMode="auto">
          <a:xfrm>
            <a:off x="1230313" y="6386513"/>
            <a:ext cx="6835775"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Hams can use frequencies on the 6-Meter Band to radio control a model aircraft.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72099">
                                            <p:txEl>
                                              <p:pRg st="0" end="0"/>
                                            </p:txEl>
                                          </p:spTgt>
                                        </p:tgtEl>
                                        <p:attrNameLst>
                                          <p:attrName>style.visibility</p:attrName>
                                        </p:attrNameLst>
                                      </p:cBhvr>
                                      <p:to>
                                        <p:strVal val="visible"/>
                                      </p:to>
                                    </p:set>
                                    <p:animEffect transition="in" filter="wipe(up)">
                                      <p:cBhvr>
                                        <p:cTn id="7" dur="500"/>
                                        <p:tgtEl>
                                          <p:spTgt spid="772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72099">
                                            <p:txEl>
                                              <p:pRg st="1" end="1"/>
                                            </p:txEl>
                                          </p:spTgt>
                                        </p:tgtEl>
                                        <p:attrNameLst>
                                          <p:attrName>style.visibility</p:attrName>
                                        </p:attrNameLst>
                                      </p:cBhvr>
                                      <p:to>
                                        <p:strVal val="visible"/>
                                      </p:to>
                                    </p:set>
                                    <p:animEffect transition="in" filter="wipe(left)">
                                      <p:cBhvr>
                                        <p:cTn id="12" dur="500"/>
                                        <p:tgtEl>
                                          <p:spTgt spid="772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72099">
                                            <p:txEl>
                                              <p:pRg st="2" end="2"/>
                                            </p:txEl>
                                          </p:spTgt>
                                        </p:tgtEl>
                                        <p:attrNameLst>
                                          <p:attrName>style.visibility</p:attrName>
                                        </p:attrNameLst>
                                      </p:cBhvr>
                                      <p:to>
                                        <p:strVal val="visible"/>
                                      </p:to>
                                    </p:set>
                                    <p:animEffect transition="in" filter="wipe(left)">
                                      <p:cBhvr>
                                        <p:cTn id="17" dur="500"/>
                                        <p:tgtEl>
                                          <p:spTgt spid="7720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2099">
                                            <p:txEl>
                                              <p:pRg st="4" end="4"/>
                                            </p:txEl>
                                          </p:spTgt>
                                        </p:tgtEl>
                                        <p:attrNameLst>
                                          <p:attrName>style.visibility</p:attrName>
                                        </p:attrNameLst>
                                      </p:cBhvr>
                                      <p:to>
                                        <p:strVal val="visible"/>
                                      </p:to>
                                    </p:set>
                                    <p:animEffect transition="in" filter="wipe(left)">
                                      <p:cBhvr>
                                        <p:cTn id="22" dur="500"/>
                                        <p:tgtEl>
                                          <p:spTgt spid="77209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72100"/>
                                        </p:tgtEl>
                                        <p:attrNameLst>
                                          <p:attrName>style.visibility</p:attrName>
                                        </p:attrNameLst>
                                      </p:cBhvr>
                                      <p:to>
                                        <p:strVal val="visible"/>
                                      </p:to>
                                    </p:set>
                                    <p:animEffect transition="in" filter="wipe(down)">
                                      <p:cBhvr>
                                        <p:cTn id="27" dur="500"/>
                                        <p:tgtEl>
                                          <p:spTgt spid="77210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72101"/>
                                        </p:tgtEl>
                                        <p:attrNameLst>
                                          <p:attrName>style.visibility</p:attrName>
                                        </p:attrNameLst>
                                      </p:cBhvr>
                                      <p:to>
                                        <p:strVal val="visible"/>
                                      </p:to>
                                    </p:set>
                                    <p:animEffect transition="in" filter="wipe(down)">
                                      <p:cBhvr>
                                        <p:cTn id="30" dur="500"/>
                                        <p:tgtEl>
                                          <p:spTgt spid="77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101" grpId="0"/>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Number Placeholder 3"/>
          <p:cNvSpPr>
            <a:spLocks noGrp="1"/>
          </p:cNvSpPr>
          <p:nvPr>
            <p:ph type="sldNum" sz="quarter" idx="12"/>
          </p:nvPr>
        </p:nvSpPr>
        <p:spPr>
          <a:noFill/>
          <a:ln>
            <a:miter lim="800000"/>
            <a:headEnd/>
            <a:tailEnd/>
          </a:ln>
        </p:spPr>
        <p:txBody>
          <a:bodyPr/>
          <a:lstStyle/>
          <a:p>
            <a:fld id="{6014B0EF-26AB-4080-90E0-C992BF0F5489}" type="slidenum">
              <a:rPr lang="en-US"/>
              <a:pPr/>
              <a:t>489</a:t>
            </a:fld>
            <a:endParaRPr lang="en-US"/>
          </a:p>
        </p:txBody>
      </p:sp>
      <p:sp>
        <p:nvSpPr>
          <p:cNvPr id="50278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1DB69E7-DAF0-4DE9-9F30-D62D5A0DDD7F}" type="slidenum">
              <a:rPr lang="en-US" sz="1400">
                <a:latin typeface="Times New Roman" pitchFamily="18" charset="0"/>
              </a:rPr>
              <a:pPr algn="r"/>
              <a:t>489</a:t>
            </a:fld>
            <a:endParaRPr lang="en-US" sz="1400">
              <a:latin typeface="Times New Roman" pitchFamily="18" charset="0"/>
            </a:endParaRPr>
          </a:p>
        </p:txBody>
      </p:sp>
      <p:sp>
        <p:nvSpPr>
          <p:cNvPr id="502788"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T8C:</a:t>
            </a:r>
            <a:r>
              <a:rPr lang="en-US" sz="3200" b="1" smtClean="0">
                <a:latin typeface="Rockwell" pitchFamily="18" charset="0"/>
              </a:rPr>
              <a:t>	</a:t>
            </a:r>
            <a:r>
              <a:rPr lang="en-US" sz="1600" b="1" smtClean="0"/>
              <a:t>Operating activities; radio directing finding, radio control, contests, special 	event stations, basic linking over Internet</a:t>
            </a:r>
          </a:p>
        </p:txBody>
      </p:sp>
      <p:sp>
        <p:nvSpPr>
          <p:cNvPr id="771075" name="Rectangle 3"/>
          <p:cNvSpPr>
            <a:spLocks noGrp="1" noChangeArrowheads="1"/>
          </p:cNvSpPr>
          <p:nvPr>
            <p:ph type="body" idx="4294967295"/>
          </p:nvPr>
        </p:nvSpPr>
        <p:spPr>
          <a:xfrm>
            <a:off x="0" y="1470025"/>
            <a:ext cx="8874125" cy="5387975"/>
          </a:xfrm>
        </p:spPr>
        <p:txBody>
          <a:bodyPr/>
          <a:lstStyle/>
          <a:p>
            <a:pPr lvl="1" eaLnBrk="1" hangingPunct="1"/>
            <a:r>
              <a:rPr lang="en-US" sz="1200" smtClean="0">
                <a:latin typeface="Rockwell" pitchFamily="18" charset="0"/>
              </a:rPr>
              <a:t>T8C8</a:t>
            </a:r>
            <a:r>
              <a:rPr lang="en-US" sz="2000" smtClean="0">
                <a:latin typeface="Rockwell" pitchFamily="18" charset="0"/>
              </a:rPr>
              <a:t>  It is required that a label indicating the licensee's name, call sign and address must be affixed to the transmitter in place of on-air station identification when sending signals to a radio control model using amateur frequencies.</a:t>
            </a:r>
          </a:p>
          <a:p>
            <a:pPr lvl="3" eaLnBrk="1" hangingPunct="1"/>
            <a:r>
              <a:rPr lang="en-US" sz="1600" smtClean="0">
                <a:solidFill>
                  <a:srgbClr val="FF0000"/>
                </a:solidFill>
                <a:latin typeface="Rockwell" pitchFamily="18" charset="0"/>
              </a:rPr>
              <a:t>Strange radio control signals can be heard using RC: </a:t>
            </a:r>
          </a:p>
          <a:p>
            <a:pPr lvl="4" eaLnBrk="1" hangingPunct="1"/>
            <a:r>
              <a:rPr lang="en-US" sz="1600" smtClean="0">
                <a:solidFill>
                  <a:srgbClr val="FF0000"/>
                </a:solidFill>
                <a:latin typeface="Rockwell" pitchFamily="18" charset="0"/>
              </a:rPr>
              <a:t>50.800 to 51.0 MHz and 53.1 to 53.9 MHz.</a:t>
            </a:r>
          </a:p>
        </p:txBody>
      </p:sp>
      <p:pic>
        <p:nvPicPr>
          <p:cNvPr id="262154" name="Picture 10" descr="Radio Controlled device"/>
          <p:cNvPicPr>
            <a:picLocks noChangeAspect="1" noChangeArrowheads="1"/>
          </p:cNvPicPr>
          <p:nvPr/>
        </p:nvPicPr>
        <p:blipFill>
          <a:blip r:embed="rId2" cstate="print"/>
          <a:srcRect/>
          <a:stretch>
            <a:fillRect/>
          </a:stretch>
        </p:blipFill>
        <p:spPr bwMode="auto">
          <a:xfrm>
            <a:off x="5724525" y="4273550"/>
            <a:ext cx="1841500" cy="2398713"/>
          </a:xfrm>
          <a:prstGeom prst="rect">
            <a:avLst/>
          </a:prstGeom>
          <a:noFill/>
          <a:ln w="9525">
            <a:noFill/>
            <a:miter lim="800000"/>
            <a:headEnd/>
            <a:tailEnd/>
          </a:ln>
        </p:spPr>
      </p:pic>
      <p:pic>
        <p:nvPicPr>
          <p:cNvPr id="2779141" name="Picture 5" descr="Airplane and Transmitter"/>
          <p:cNvPicPr>
            <a:picLocks noChangeAspect="1" noChangeArrowheads="1"/>
          </p:cNvPicPr>
          <p:nvPr/>
        </p:nvPicPr>
        <p:blipFill>
          <a:blip r:embed="rId3" cstate="print"/>
          <a:srcRect/>
          <a:stretch>
            <a:fillRect/>
          </a:stretch>
        </p:blipFill>
        <p:spPr bwMode="auto">
          <a:xfrm>
            <a:off x="1076325" y="4273550"/>
            <a:ext cx="3073400" cy="2428875"/>
          </a:xfrm>
          <a:prstGeom prst="rect">
            <a:avLst/>
          </a:prstGeom>
          <a:noFill/>
          <a:ln w="9525">
            <a:noFill/>
            <a:miter lim="800000"/>
            <a:headEnd/>
            <a:tailEnd/>
          </a:ln>
        </p:spPr>
      </p:pic>
      <p:sp>
        <p:nvSpPr>
          <p:cNvPr id="1662983" name="Line 7"/>
          <p:cNvSpPr>
            <a:spLocks noChangeShapeType="1"/>
          </p:cNvSpPr>
          <p:nvPr/>
        </p:nvSpPr>
        <p:spPr bwMode="auto">
          <a:xfrm flipV="1">
            <a:off x="923925" y="5964238"/>
            <a:ext cx="1458913" cy="384175"/>
          </a:xfrm>
          <a:prstGeom prst="line">
            <a:avLst/>
          </a:prstGeom>
          <a:noFill/>
          <a:ln w="38100" cap="sq">
            <a:solidFill>
              <a:srgbClr val="FF0000"/>
            </a:solidFill>
            <a:round/>
            <a:headEnd type="none" w="sm" len="sm"/>
            <a:tailEnd type="triangle" w="med" len="med"/>
          </a:ln>
          <a:effectLst/>
        </p:spPr>
        <p:txBody>
          <a:bodyPr wrap="none"/>
          <a:lstStyle/>
          <a:p>
            <a:endParaRPr lang="en-US"/>
          </a:p>
        </p:txBody>
      </p:sp>
      <p:sp>
        <p:nvSpPr>
          <p:cNvPr id="1662984" name="Text Box 8"/>
          <p:cNvSpPr txBox="1">
            <a:spLocks noChangeArrowheads="1"/>
          </p:cNvSpPr>
          <p:nvPr/>
        </p:nvSpPr>
        <p:spPr bwMode="auto">
          <a:xfrm>
            <a:off x="0" y="6156325"/>
            <a:ext cx="923925" cy="396875"/>
          </a:xfrm>
          <a:prstGeom prst="rect">
            <a:avLst/>
          </a:prstGeom>
          <a:noFill/>
          <a:ln w="12700" cap="sq">
            <a:noFill/>
            <a:miter lim="800000"/>
            <a:headEnd type="none" w="sm" len="sm"/>
            <a:tailEnd type="none" w="sm" len="sm"/>
          </a:ln>
          <a:effectLst/>
        </p:spPr>
        <p:txBody>
          <a:bodyPr>
            <a:spAutoFit/>
          </a:bodyPr>
          <a:lstStyle/>
          <a:p>
            <a:pPr algn="r">
              <a:spcBef>
                <a:spcPct val="50000"/>
              </a:spcBef>
            </a:pPr>
            <a:r>
              <a:rPr lang="en-US" sz="1000">
                <a:solidFill>
                  <a:schemeClr val="accent1"/>
                </a:solidFill>
                <a:latin typeface="Rockwell" pitchFamily="18" charset="0"/>
              </a:rPr>
              <a:t>Licensee’s call sign</a:t>
            </a:r>
          </a:p>
        </p:txBody>
      </p:sp>
      <p:sp>
        <p:nvSpPr>
          <p:cNvPr id="1662985" name="Rectangle 9"/>
          <p:cNvSpPr>
            <a:spLocks noChangeArrowheads="1"/>
          </p:cNvSpPr>
          <p:nvPr/>
        </p:nvSpPr>
        <p:spPr bwMode="auto">
          <a:xfrm>
            <a:off x="1692275" y="3582988"/>
            <a:ext cx="5184775" cy="384175"/>
          </a:xfrm>
          <a:prstGeom prst="rect">
            <a:avLst/>
          </a:prstGeom>
          <a:noFill/>
          <a:ln w="19050" cap="sq">
            <a:solidFill>
              <a:schemeClr val="folHlink"/>
            </a:solidFill>
            <a:miter lim="800000"/>
            <a:headEnd type="none" w="sm" len="sm"/>
            <a:tailEnd type="none" w="sm" len="sm"/>
          </a:ln>
          <a:effectLst/>
        </p:spPr>
        <p:txBody>
          <a:bodyPr wrap="none" anchor="ctr"/>
          <a:lstStyle/>
          <a:p>
            <a:endParaRPr lang="en-US"/>
          </a:p>
        </p:txBody>
      </p:sp>
      <p:sp>
        <p:nvSpPr>
          <p:cNvPr id="1662986" name="Line 10"/>
          <p:cNvSpPr>
            <a:spLocks noChangeShapeType="1"/>
          </p:cNvSpPr>
          <p:nvPr/>
        </p:nvSpPr>
        <p:spPr bwMode="auto">
          <a:xfrm flipV="1">
            <a:off x="3265488" y="3813175"/>
            <a:ext cx="0" cy="153988"/>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1662987" name="Line 11"/>
          <p:cNvSpPr>
            <a:spLocks noChangeShapeType="1"/>
          </p:cNvSpPr>
          <p:nvPr/>
        </p:nvSpPr>
        <p:spPr bwMode="auto">
          <a:xfrm flipV="1">
            <a:off x="2997200" y="3813175"/>
            <a:ext cx="0" cy="153988"/>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1662988" name="Line 12"/>
          <p:cNvSpPr>
            <a:spLocks noChangeShapeType="1"/>
          </p:cNvSpPr>
          <p:nvPr/>
        </p:nvSpPr>
        <p:spPr bwMode="auto">
          <a:xfrm flipV="1">
            <a:off x="5686425" y="3813175"/>
            <a:ext cx="0" cy="153988"/>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1662989" name="Line 13"/>
          <p:cNvSpPr>
            <a:spLocks noChangeShapeType="1"/>
          </p:cNvSpPr>
          <p:nvPr/>
        </p:nvSpPr>
        <p:spPr bwMode="auto">
          <a:xfrm flipV="1">
            <a:off x="6723063" y="3813175"/>
            <a:ext cx="0" cy="153988"/>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1662990" name="Line 14"/>
          <p:cNvSpPr>
            <a:spLocks noChangeShapeType="1"/>
          </p:cNvSpPr>
          <p:nvPr/>
        </p:nvSpPr>
        <p:spPr bwMode="auto">
          <a:xfrm>
            <a:off x="2420938" y="3352800"/>
            <a:ext cx="500062" cy="422275"/>
          </a:xfrm>
          <a:prstGeom prst="line">
            <a:avLst/>
          </a:prstGeom>
          <a:noFill/>
          <a:ln w="28575" cap="sq">
            <a:solidFill>
              <a:srgbClr val="FF0000"/>
            </a:solidFill>
            <a:round/>
            <a:headEnd type="none" w="sm" len="sm"/>
            <a:tailEnd type="triangle" w="med" len="med"/>
          </a:ln>
          <a:effectLst/>
        </p:spPr>
        <p:txBody>
          <a:bodyPr wrap="none"/>
          <a:lstStyle/>
          <a:p>
            <a:endParaRPr lang="en-US"/>
          </a:p>
        </p:txBody>
      </p:sp>
      <p:sp>
        <p:nvSpPr>
          <p:cNvPr id="1662991" name="Line 15"/>
          <p:cNvSpPr>
            <a:spLocks noChangeShapeType="1"/>
          </p:cNvSpPr>
          <p:nvPr/>
        </p:nvSpPr>
        <p:spPr bwMode="auto">
          <a:xfrm>
            <a:off x="3189288" y="3313113"/>
            <a:ext cx="76200" cy="423862"/>
          </a:xfrm>
          <a:prstGeom prst="line">
            <a:avLst/>
          </a:prstGeom>
          <a:noFill/>
          <a:ln w="28575" cap="sq">
            <a:solidFill>
              <a:srgbClr val="FF0000"/>
            </a:solidFill>
            <a:round/>
            <a:headEnd type="none" w="sm" len="sm"/>
            <a:tailEnd type="triangle" w="med" len="med"/>
          </a:ln>
          <a:effectLst/>
        </p:spPr>
        <p:txBody>
          <a:bodyPr wrap="none"/>
          <a:lstStyle/>
          <a:p>
            <a:endParaRPr lang="en-US"/>
          </a:p>
        </p:txBody>
      </p:sp>
      <p:sp>
        <p:nvSpPr>
          <p:cNvPr id="1662992" name="Line 16"/>
          <p:cNvSpPr>
            <a:spLocks noChangeShapeType="1"/>
          </p:cNvSpPr>
          <p:nvPr/>
        </p:nvSpPr>
        <p:spPr bwMode="auto">
          <a:xfrm>
            <a:off x="4533900" y="3352800"/>
            <a:ext cx="1074738" cy="384175"/>
          </a:xfrm>
          <a:prstGeom prst="line">
            <a:avLst/>
          </a:prstGeom>
          <a:noFill/>
          <a:ln w="28575" cap="sq">
            <a:solidFill>
              <a:srgbClr val="FF0000"/>
            </a:solidFill>
            <a:round/>
            <a:headEnd type="none" w="sm" len="sm"/>
            <a:tailEnd type="triangle" w="med" len="med"/>
          </a:ln>
          <a:effectLst/>
        </p:spPr>
        <p:txBody>
          <a:bodyPr wrap="none"/>
          <a:lstStyle/>
          <a:p>
            <a:endParaRPr lang="en-US"/>
          </a:p>
        </p:txBody>
      </p:sp>
      <p:sp>
        <p:nvSpPr>
          <p:cNvPr id="1662993" name="Line 17"/>
          <p:cNvSpPr>
            <a:spLocks noChangeShapeType="1"/>
          </p:cNvSpPr>
          <p:nvPr/>
        </p:nvSpPr>
        <p:spPr bwMode="auto">
          <a:xfrm>
            <a:off x="5224463" y="3352800"/>
            <a:ext cx="1420812" cy="422275"/>
          </a:xfrm>
          <a:prstGeom prst="line">
            <a:avLst/>
          </a:prstGeom>
          <a:noFill/>
          <a:ln w="28575" cap="sq">
            <a:solidFill>
              <a:srgbClr val="FF0000"/>
            </a:solidFill>
            <a:round/>
            <a:headEnd type="none" w="sm" len="sm"/>
            <a:tailEnd type="triangle" w="med" len="med"/>
          </a:ln>
          <a:effectLst/>
        </p:spPr>
        <p:txBody>
          <a:bodyPr wrap="none"/>
          <a:lstStyle/>
          <a:p>
            <a:endParaRPr lang="en-US"/>
          </a:p>
        </p:txBody>
      </p:sp>
      <p:sp>
        <p:nvSpPr>
          <p:cNvPr id="1662994" name="Text Box 18"/>
          <p:cNvSpPr txBox="1">
            <a:spLocks noChangeArrowheads="1"/>
          </p:cNvSpPr>
          <p:nvPr/>
        </p:nvSpPr>
        <p:spPr bwMode="auto">
          <a:xfrm>
            <a:off x="1422400" y="3352800"/>
            <a:ext cx="614363"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50 MHz</a:t>
            </a:r>
          </a:p>
        </p:txBody>
      </p:sp>
      <p:sp>
        <p:nvSpPr>
          <p:cNvPr id="1662995" name="Text Box 19"/>
          <p:cNvSpPr txBox="1">
            <a:spLocks noChangeArrowheads="1"/>
          </p:cNvSpPr>
          <p:nvPr/>
        </p:nvSpPr>
        <p:spPr bwMode="auto">
          <a:xfrm>
            <a:off x="6607175" y="3352800"/>
            <a:ext cx="614363"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54 MHz</a:t>
            </a:r>
          </a:p>
        </p:txBody>
      </p:sp>
      <p:sp>
        <p:nvSpPr>
          <p:cNvPr id="1662996" name="Line 20"/>
          <p:cNvSpPr>
            <a:spLocks noChangeShapeType="1"/>
          </p:cNvSpPr>
          <p:nvPr/>
        </p:nvSpPr>
        <p:spPr bwMode="auto">
          <a:xfrm flipV="1">
            <a:off x="4341813" y="3775075"/>
            <a:ext cx="0" cy="192088"/>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1662997" name="Text Box 21"/>
          <p:cNvSpPr txBox="1">
            <a:spLocks noChangeArrowheads="1"/>
          </p:cNvSpPr>
          <p:nvPr/>
        </p:nvSpPr>
        <p:spPr bwMode="auto">
          <a:xfrm>
            <a:off x="4033838" y="3967163"/>
            <a:ext cx="614362"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52 MHz</a:t>
            </a:r>
          </a:p>
        </p:txBody>
      </p:sp>
      <p:sp>
        <p:nvSpPr>
          <p:cNvPr id="653318" name="Text Box 6"/>
          <p:cNvSpPr txBox="1">
            <a:spLocks noChangeArrowheads="1"/>
          </p:cNvSpPr>
          <p:nvPr/>
        </p:nvSpPr>
        <p:spPr bwMode="auto">
          <a:xfrm>
            <a:off x="6915150" y="3582988"/>
            <a:ext cx="1998663" cy="457200"/>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6-Meter Wavelength Band Privileges</a:t>
            </a:r>
          </a:p>
        </p:txBody>
      </p:sp>
      <p:sp>
        <p:nvSpPr>
          <p:cNvPr id="1662999" name="Text Box 23"/>
          <p:cNvSpPr txBox="1">
            <a:spLocks noChangeArrowheads="1"/>
          </p:cNvSpPr>
          <p:nvPr/>
        </p:nvSpPr>
        <p:spPr bwMode="auto">
          <a:xfrm>
            <a:off x="2959100" y="3967163"/>
            <a:ext cx="614363"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51 MHz</a:t>
            </a:r>
          </a:p>
        </p:txBody>
      </p:sp>
      <p:sp>
        <p:nvSpPr>
          <p:cNvPr id="1663000" name="Text Box 24"/>
          <p:cNvSpPr txBox="1">
            <a:spLocks noChangeArrowheads="1"/>
          </p:cNvSpPr>
          <p:nvPr/>
        </p:nvSpPr>
        <p:spPr bwMode="auto">
          <a:xfrm>
            <a:off x="5454650" y="3967163"/>
            <a:ext cx="6921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53.1 MHz</a:t>
            </a:r>
          </a:p>
        </p:txBody>
      </p:sp>
      <p:sp>
        <p:nvSpPr>
          <p:cNvPr id="1663001" name="Text Box 25"/>
          <p:cNvSpPr txBox="1">
            <a:spLocks noChangeArrowheads="1"/>
          </p:cNvSpPr>
          <p:nvPr/>
        </p:nvSpPr>
        <p:spPr bwMode="auto">
          <a:xfrm>
            <a:off x="6376988" y="3967163"/>
            <a:ext cx="6921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53.9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71075">
                                            <p:txEl>
                                              <p:pRg st="0" end="0"/>
                                            </p:txEl>
                                          </p:spTgt>
                                        </p:tgtEl>
                                        <p:attrNameLst>
                                          <p:attrName>style.visibility</p:attrName>
                                        </p:attrNameLst>
                                      </p:cBhvr>
                                      <p:to>
                                        <p:strVal val="visible"/>
                                      </p:to>
                                    </p:set>
                                    <p:animEffect transition="in" filter="wipe(up)">
                                      <p:cBhvr>
                                        <p:cTn id="7" dur="500"/>
                                        <p:tgtEl>
                                          <p:spTgt spid="771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71075">
                                            <p:txEl>
                                              <p:pRg st="1" end="1"/>
                                            </p:txEl>
                                          </p:spTgt>
                                        </p:tgtEl>
                                        <p:attrNameLst>
                                          <p:attrName>style.visibility</p:attrName>
                                        </p:attrNameLst>
                                      </p:cBhvr>
                                      <p:to>
                                        <p:strVal val="visible"/>
                                      </p:to>
                                    </p:set>
                                    <p:animEffect transition="in" filter="wipe(left)">
                                      <p:cBhvr>
                                        <p:cTn id="12" dur="500"/>
                                        <p:tgtEl>
                                          <p:spTgt spid="771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71075">
                                            <p:txEl>
                                              <p:pRg st="2" end="2"/>
                                            </p:txEl>
                                          </p:spTgt>
                                        </p:tgtEl>
                                        <p:attrNameLst>
                                          <p:attrName>style.visibility</p:attrName>
                                        </p:attrNameLst>
                                      </p:cBhvr>
                                      <p:to>
                                        <p:strVal val="visible"/>
                                      </p:to>
                                    </p:set>
                                    <p:animEffect transition="in" filter="wipe(left)">
                                      <p:cBhvr>
                                        <p:cTn id="17" dur="500"/>
                                        <p:tgtEl>
                                          <p:spTgt spid="7710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62985"/>
                                        </p:tgtEl>
                                        <p:attrNameLst>
                                          <p:attrName>style.visibility</p:attrName>
                                        </p:attrNameLst>
                                      </p:cBhvr>
                                      <p:to>
                                        <p:strVal val="visible"/>
                                      </p:to>
                                    </p:set>
                                    <p:animEffect transition="in" filter="dissolve">
                                      <p:cBhvr>
                                        <p:cTn id="22" dur="500"/>
                                        <p:tgtEl>
                                          <p:spTgt spid="1662985"/>
                                        </p:tgtEl>
                                      </p:cBhvr>
                                    </p:animEffect>
                                  </p:childTnLst>
                                </p:cTn>
                              </p:par>
                              <p:par>
                                <p:cTn id="23" presetID="9" presetClass="entr" presetSubtype="0" fill="hold" nodeType="withEffect">
                                  <p:stCondLst>
                                    <p:cond delay="0"/>
                                  </p:stCondLst>
                                  <p:childTnLst>
                                    <p:set>
                                      <p:cBhvr>
                                        <p:cTn id="24" dur="1" fill="hold">
                                          <p:stCondLst>
                                            <p:cond delay="0"/>
                                          </p:stCondLst>
                                        </p:cTn>
                                        <p:tgtEl>
                                          <p:spTgt spid="653318">
                                            <p:txEl>
                                              <p:pRg st="0" end="0"/>
                                            </p:txEl>
                                          </p:spTgt>
                                        </p:tgtEl>
                                        <p:attrNameLst>
                                          <p:attrName>style.visibility</p:attrName>
                                        </p:attrNameLst>
                                      </p:cBhvr>
                                      <p:to>
                                        <p:strVal val="visible"/>
                                      </p:to>
                                    </p:set>
                                    <p:animEffect transition="in" filter="dissolve">
                                      <p:cBhvr>
                                        <p:cTn id="25" dur="500"/>
                                        <p:tgtEl>
                                          <p:spTgt spid="653318">
                                            <p:txEl>
                                              <p:pRg st="0" end="0"/>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662994">
                                            <p:txEl>
                                              <p:pRg st="0" end="0"/>
                                            </p:txEl>
                                          </p:spTgt>
                                        </p:tgtEl>
                                        <p:attrNameLst>
                                          <p:attrName>style.visibility</p:attrName>
                                        </p:attrNameLst>
                                      </p:cBhvr>
                                      <p:to>
                                        <p:strVal val="visible"/>
                                      </p:to>
                                    </p:set>
                                    <p:animEffect transition="in" filter="dissolve">
                                      <p:cBhvr>
                                        <p:cTn id="28" dur="500"/>
                                        <p:tgtEl>
                                          <p:spTgt spid="1662994">
                                            <p:txEl>
                                              <p:pRg st="0" end="0"/>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62999"/>
                                        </p:tgtEl>
                                        <p:attrNameLst>
                                          <p:attrName>style.visibility</p:attrName>
                                        </p:attrNameLst>
                                      </p:cBhvr>
                                      <p:to>
                                        <p:strVal val="visible"/>
                                      </p:to>
                                    </p:set>
                                    <p:animEffect transition="in" filter="dissolve">
                                      <p:cBhvr>
                                        <p:cTn id="31" dur="500"/>
                                        <p:tgtEl>
                                          <p:spTgt spid="166299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662986"/>
                                        </p:tgtEl>
                                        <p:attrNameLst>
                                          <p:attrName>style.visibility</p:attrName>
                                        </p:attrNameLst>
                                      </p:cBhvr>
                                      <p:to>
                                        <p:strVal val="visible"/>
                                      </p:to>
                                    </p:set>
                                    <p:animEffect transition="in" filter="dissolve">
                                      <p:cBhvr>
                                        <p:cTn id="34" dur="500"/>
                                        <p:tgtEl>
                                          <p:spTgt spid="166298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662997"/>
                                        </p:tgtEl>
                                        <p:attrNameLst>
                                          <p:attrName>style.visibility</p:attrName>
                                        </p:attrNameLst>
                                      </p:cBhvr>
                                      <p:to>
                                        <p:strVal val="visible"/>
                                      </p:to>
                                    </p:set>
                                    <p:animEffect transition="in" filter="dissolve">
                                      <p:cBhvr>
                                        <p:cTn id="37" dur="500"/>
                                        <p:tgtEl>
                                          <p:spTgt spid="166299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662996"/>
                                        </p:tgtEl>
                                        <p:attrNameLst>
                                          <p:attrName>style.visibility</p:attrName>
                                        </p:attrNameLst>
                                      </p:cBhvr>
                                      <p:to>
                                        <p:strVal val="visible"/>
                                      </p:to>
                                    </p:set>
                                    <p:animEffect transition="in" filter="dissolve">
                                      <p:cBhvr>
                                        <p:cTn id="40" dur="500"/>
                                        <p:tgtEl>
                                          <p:spTgt spid="166299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663000"/>
                                        </p:tgtEl>
                                        <p:attrNameLst>
                                          <p:attrName>style.visibility</p:attrName>
                                        </p:attrNameLst>
                                      </p:cBhvr>
                                      <p:to>
                                        <p:strVal val="visible"/>
                                      </p:to>
                                    </p:set>
                                    <p:animEffect transition="in" filter="dissolve">
                                      <p:cBhvr>
                                        <p:cTn id="43" dur="500"/>
                                        <p:tgtEl>
                                          <p:spTgt spid="166300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662988"/>
                                        </p:tgtEl>
                                        <p:attrNameLst>
                                          <p:attrName>style.visibility</p:attrName>
                                        </p:attrNameLst>
                                      </p:cBhvr>
                                      <p:to>
                                        <p:strVal val="visible"/>
                                      </p:to>
                                    </p:set>
                                    <p:animEffect transition="in" filter="dissolve">
                                      <p:cBhvr>
                                        <p:cTn id="46" dur="500"/>
                                        <p:tgtEl>
                                          <p:spTgt spid="1662988"/>
                                        </p:tgtEl>
                                      </p:cBhvr>
                                    </p:animEffect>
                                  </p:childTnLst>
                                </p:cTn>
                              </p:par>
                              <p:par>
                                <p:cTn id="47" presetID="9" presetClass="entr" presetSubtype="0" fill="hold" nodeType="withEffect">
                                  <p:stCondLst>
                                    <p:cond delay="0"/>
                                  </p:stCondLst>
                                  <p:childTnLst>
                                    <p:set>
                                      <p:cBhvr>
                                        <p:cTn id="48" dur="1" fill="hold">
                                          <p:stCondLst>
                                            <p:cond delay="0"/>
                                          </p:stCondLst>
                                        </p:cTn>
                                        <p:tgtEl>
                                          <p:spTgt spid="1663001">
                                            <p:txEl>
                                              <p:pRg st="0" end="0"/>
                                            </p:txEl>
                                          </p:spTgt>
                                        </p:tgtEl>
                                        <p:attrNameLst>
                                          <p:attrName>style.visibility</p:attrName>
                                        </p:attrNameLst>
                                      </p:cBhvr>
                                      <p:to>
                                        <p:strVal val="visible"/>
                                      </p:to>
                                    </p:set>
                                    <p:animEffect transition="in" filter="dissolve">
                                      <p:cBhvr>
                                        <p:cTn id="49" dur="500"/>
                                        <p:tgtEl>
                                          <p:spTgt spid="1663001">
                                            <p:txEl>
                                              <p:pRg st="0" end="0"/>
                                            </p:txEl>
                                          </p:spTgt>
                                        </p:tgtEl>
                                      </p:cBhvr>
                                    </p:animEffect>
                                  </p:childTnLst>
                                </p:cTn>
                              </p:par>
                            </p:childTnLst>
                          </p:cTn>
                        </p:par>
                        <p:par>
                          <p:cTn id="50" fill="hold" nodeType="afterGroup">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1662989"/>
                                        </p:tgtEl>
                                        <p:attrNameLst>
                                          <p:attrName>style.visibility</p:attrName>
                                        </p:attrNameLst>
                                      </p:cBhvr>
                                      <p:to>
                                        <p:strVal val="visible"/>
                                      </p:to>
                                    </p:set>
                                    <p:animEffect transition="in" filter="dissolve">
                                      <p:cBhvr>
                                        <p:cTn id="53" dur="500"/>
                                        <p:tgtEl>
                                          <p:spTgt spid="1662989"/>
                                        </p:tgtEl>
                                      </p:cBhvr>
                                    </p:animEffect>
                                  </p:childTnLst>
                                </p:cTn>
                              </p:par>
                              <p:par>
                                <p:cTn id="54" presetID="9" presetClass="entr" presetSubtype="0" fill="hold" nodeType="withEffect">
                                  <p:stCondLst>
                                    <p:cond delay="0"/>
                                  </p:stCondLst>
                                  <p:childTnLst>
                                    <p:set>
                                      <p:cBhvr>
                                        <p:cTn id="55" dur="1" fill="hold">
                                          <p:stCondLst>
                                            <p:cond delay="0"/>
                                          </p:stCondLst>
                                        </p:cTn>
                                        <p:tgtEl>
                                          <p:spTgt spid="1662995">
                                            <p:txEl>
                                              <p:pRg st="0" end="0"/>
                                            </p:txEl>
                                          </p:spTgt>
                                        </p:tgtEl>
                                        <p:attrNameLst>
                                          <p:attrName>style.visibility</p:attrName>
                                        </p:attrNameLst>
                                      </p:cBhvr>
                                      <p:to>
                                        <p:strVal val="visible"/>
                                      </p:to>
                                    </p:set>
                                    <p:animEffect transition="in" filter="dissolve">
                                      <p:cBhvr>
                                        <p:cTn id="56" dur="500"/>
                                        <p:tgtEl>
                                          <p:spTgt spid="1662995">
                                            <p:txEl>
                                              <p:pRg st="0" end="0"/>
                                            </p:txEl>
                                          </p:spTgt>
                                        </p:tgtEl>
                                      </p:cBhvr>
                                    </p:animEffect>
                                  </p:childTnLst>
                                </p:cTn>
                              </p:par>
                            </p:childTnLst>
                          </p:cTn>
                        </p:par>
                        <p:par>
                          <p:cTn id="57" fill="hold" nodeType="afterGroup">
                            <p:stCondLst>
                              <p:cond delay="1000"/>
                            </p:stCondLst>
                            <p:childTnLst>
                              <p:par>
                                <p:cTn id="58" presetID="9" presetClass="entr" presetSubtype="0" fill="hold" grpId="0" nodeType="afterEffect">
                                  <p:stCondLst>
                                    <p:cond delay="0"/>
                                  </p:stCondLst>
                                  <p:childTnLst>
                                    <p:set>
                                      <p:cBhvr>
                                        <p:cTn id="59" dur="1" fill="hold">
                                          <p:stCondLst>
                                            <p:cond delay="0"/>
                                          </p:stCondLst>
                                        </p:cTn>
                                        <p:tgtEl>
                                          <p:spTgt spid="1662987"/>
                                        </p:tgtEl>
                                        <p:attrNameLst>
                                          <p:attrName>style.visibility</p:attrName>
                                        </p:attrNameLst>
                                      </p:cBhvr>
                                      <p:to>
                                        <p:strVal val="visible"/>
                                      </p:to>
                                    </p:set>
                                    <p:animEffect transition="in" filter="dissolve">
                                      <p:cBhvr>
                                        <p:cTn id="60" dur="500"/>
                                        <p:tgtEl>
                                          <p:spTgt spid="1662987"/>
                                        </p:tgtEl>
                                      </p:cBhvr>
                                    </p:animEffect>
                                  </p:childTnLst>
                                </p:cTn>
                              </p:par>
                            </p:childTnLst>
                          </p:cTn>
                        </p:par>
                        <p:par>
                          <p:cTn id="61" fill="hold" nodeType="afterGroup">
                            <p:stCondLst>
                              <p:cond delay="1500"/>
                            </p:stCondLst>
                            <p:childTnLst>
                              <p:par>
                                <p:cTn id="62" presetID="22" presetClass="entr" presetSubtype="1" fill="hold" grpId="0" nodeType="afterEffect">
                                  <p:stCondLst>
                                    <p:cond delay="0"/>
                                  </p:stCondLst>
                                  <p:childTnLst>
                                    <p:set>
                                      <p:cBhvr>
                                        <p:cTn id="63" dur="1" fill="hold">
                                          <p:stCondLst>
                                            <p:cond delay="0"/>
                                          </p:stCondLst>
                                        </p:cTn>
                                        <p:tgtEl>
                                          <p:spTgt spid="1662990"/>
                                        </p:tgtEl>
                                        <p:attrNameLst>
                                          <p:attrName>style.visibility</p:attrName>
                                        </p:attrNameLst>
                                      </p:cBhvr>
                                      <p:to>
                                        <p:strVal val="visible"/>
                                      </p:to>
                                    </p:set>
                                    <p:animEffect transition="in" filter="wipe(up)">
                                      <p:cBhvr>
                                        <p:cTn id="64" dur="1000"/>
                                        <p:tgtEl>
                                          <p:spTgt spid="1662990"/>
                                        </p:tgtEl>
                                      </p:cBhvr>
                                    </p:animEffect>
                                  </p:childTnLst>
                                </p:cTn>
                              </p:par>
                            </p:childTnLst>
                          </p:cTn>
                        </p:par>
                        <p:par>
                          <p:cTn id="65" fill="hold" nodeType="afterGroup">
                            <p:stCondLst>
                              <p:cond delay="2500"/>
                            </p:stCondLst>
                            <p:childTnLst>
                              <p:par>
                                <p:cTn id="66" presetID="22" presetClass="entr" presetSubtype="1" fill="hold" grpId="0" nodeType="afterEffect">
                                  <p:stCondLst>
                                    <p:cond delay="0"/>
                                  </p:stCondLst>
                                  <p:childTnLst>
                                    <p:set>
                                      <p:cBhvr>
                                        <p:cTn id="67" dur="1" fill="hold">
                                          <p:stCondLst>
                                            <p:cond delay="0"/>
                                          </p:stCondLst>
                                        </p:cTn>
                                        <p:tgtEl>
                                          <p:spTgt spid="1662991"/>
                                        </p:tgtEl>
                                        <p:attrNameLst>
                                          <p:attrName>style.visibility</p:attrName>
                                        </p:attrNameLst>
                                      </p:cBhvr>
                                      <p:to>
                                        <p:strVal val="visible"/>
                                      </p:to>
                                    </p:set>
                                    <p:animEffect transition="in" filter="wipe(up)">
                                      <p:cBhvr>
                                        <p:cTn id="68" dur="1000"/>
                                        <p:tgtEl>
                                          <p:spTgt spid="1662991"/>
                                        </p:tgtEl>
                                      </p:cBhvr>
                                    </p:animEffect>
                                  </p:childTnLst>
                                </p:cTn>
                              </p:par>
                            </p:childTnLst>
                          </p:cTn>
                        </p:par>
                        <p:par>
                          <p:cTn id="69" fill="hold" nodeType="afterGroup">
                            <p:stCondLst>
                              <p:cond delay="3500"/>
                            </p:stCondLst>
                            <p:childTnLst>
                              <p:par>
                                <p:cTn id="70" presetID="22" presetClass="entr" presetSubtype="1" fill="hold" grpId="0" nodeType="afterEffect">
                                  <p:stCondLst>
                                    <p:cond delay="0"/>
                                  </p:stCondLst>
                                  <p:childTnLst>
                                    <p:set>
                                      <p:cBhvr>
                                        <p:cTn id="71" dur="1" fill="hold">
                                          <p:stCondLst>
                                            <p:cond delay="0"/>
                                          </p:stCondLst>
                                        </p:cTn>
                                        <p:tgtEl>
                                          <p:spTgt spid="1662992"/>
                                        </p:tgtEl>
                                        <p:attrNameLst>
                                          <p:attrName>style.visibility</p:attrName>
                                        </p:attrNameLst>
                                      </p:cBhvr>
                                      <p:to>
                                        <p:strVal val="visible"/>
                                      </p:to>
                                    </p:set>
                                    <p:animEffect transition="in" filter="wipe(up)">
                                      <p:cBhvr>
                                        <p:cTn id="72" dur="1000"/>
                                        <p:tgtEl>
                                          <p:spTgt spid="1662992"/>
                                        </p:tgtEl>
                                      </p:cBhvr>
                                    </p:animEffect>
                                  </p:childTnLst>
                                </p:cTn>
                              </p:par>
                            </p:childTnLst>
                          </p:cTn>
                        </p:par>
                        <p:par>
                          <p:cTn id="73" fill="hold" nodeType="afterGroup">
                            <p:stCondLst>
                              <p:cond delay="4500"/>
                            </p:stCondLst>
                            <p:childTnLst>
                              <p:par>
                                <p:cTn id="74" presetID="22" presetClass="entr" presetSubtype="1" fill="hold" grpId="0" nodeType="afterEffect">
                                  <p:stCondLst>
                                    <p:cond delay="0"/>
                                  </p:stCondLst>
                                  <p:childTnLst>
                                    <p:set>
                                      <p:cBhvr>
                                        <p:cTn id="75" dur="1" fill="hold">
                                          <p:stCondLst>
                                            <p:cond delay="0"/>
                                          </p:stCondLst>
                                        </p:cTn>
                                        <p:tgtEl>
                                          <p:spTgt spid="1662993"/>
                                        </p:tgtEl>
                                        <p:attrNameLst>
                                          <p:attrName>style.visibility</p:attrName>
                                        </p:attrNameLst>
                                      </p:cBhvr>
                                      <p:to>
                                        <p:strVal val="visible"/>
                                      </p:to>
                                    </p:set>
                                    <p:animEffect transition="in" filter="wipe(up)">
                                      <p:cBhvr>
                                        <p:cTn id="76" dur="1000"/>
                                        <p:tgtEl>
                                          <p:spTgt spid="166299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nodeType="clickEffect">
                                  <p:stCondLst>
                                    <p:cond delay="0"/>
                                  </p:stCondLst>
                                  <p:childTnLst>
                                    <p:set>
                                      <p:cBhvr>
                                        <p:cTn id="80" dur="1" fill="hold">
                                          <p:stCondLst>
                                            <p:cond delay="0"/>
                                          </p:stCondLst>
                                        </p:cTn>
                                        <p:tgtEl>
                                          <p:spTgt spid="2779141"/>
                                        </p:tgtEl>
                                        <p:attrNameLst>
                                          <p:attrName>style.visibility</p:attrName>
                                        </p:attrNameLst>
                                      </p:cBhvr>
                                      <p:to>
                                        <p:strVal val="visible"/>
                                      </p:to>
                                    </p:set>
                                    <p:anim calcmode="lin" valueType="num">
                                      <p:cBhvr additive="base">
                                        <p:cTn id="81" dur="500" fill="hold"/>
                                        <p:tgtEl>
                                          <p:spTgt spid="2779141"/>
                                        </p:tgtEl>
                                        <p:attrNameLst>
                                          <p:attrName>ppt_x</p:attrName>
                                        </p:attrNameLst>
                                      </p:cBhvr>
                                      <p:tavLst>
                                        <p:tav tm="0">
                                          <p:val>
                                            <p:strVal val="#ppt_x"/>
                                          </p:val>
                                        </p:tav>
                                        <p:tav tm="100000">
                                          <p:val>
                                            <p:strVal val="#ppt_x"/>
                                          </p:val>
                                        </p:tav>
                                      </p:tavLst>
                                    </p:anim>
                                    <p:anim calcmode="lin" valueType="num">
                                      <p:cBhvr additive="base">
                                        <p:cTn id="82" dur="500" fill="hold"/>
                                        <p:tgtEl>
                                          <p:spTgt spid="277914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62154"/>
                                        </p:tgtEl>
                                        <p:attrNameLst>
                                          <p:attrName>style.visibility</p:attrName>
                                        </p:attrNameLst>
                                      </p:cBhvr>
                                      <p:to>
                                        <p:strVal val="visible"/>
                                      </p:to>
                                    </p:set>
                                    <p:anim calcmode="lin" valueType="num">
                                      <p:cBhvr additive="base">
                                        <p:cTn id="85" dur="500" fill="hold"/>
                                        <p:tgtEl>
                                          <p:spTgt spid="262154"/>
                                        </p:tgtEl>
                                        <p:attrNameLst>
                                          <p:attrName>ppt_x</p:attrName>
                                        </p:attrNameLst>
                                      </p:cBhvr>
                                      <p:tavLst>
                                        <p:tav tm="0">
                                          <p:val>
                                            <p:strVal val="#ppt_x"/>
                                          </p:val>
                                        </p:tav>
                                        <p:tav tm="100000">
                                          <p:val>
                                            <p:strVal val="#ppt_x"/>
                                          </p:val>
                                        </p:tav>
                                      </p:tavLst>
                                    </p:anim>
                                    <p:anim calcmode="lin" valueType="num">
                                      <p:cBhvr additive="base">
                                        <p:cTn id="86" dur="500" fill="hold"/>
                                        <p:tgtEl>
                                          <p:spTgt spid="262154"/>
                                        </p:tgtEl>
                                        <p:attrNameLst>
                                          <p:attrName>ppt_y</p:attrName>
                                        </p:attrNameLst>
                                      </p:cBhvr>
                                      <p:tavLst>
                                        <p:tav tm="0">
                                          <p:val>
                                            <p:strVal val="1+#ppt_h/2"/>
                                          </p:val>
                                        </p:tav>
                                        <p:tav tm="100000">
                                          <p:val>
                                            <p:strVal val="#ppt_y"/>
                                          </p:val>
                                        </p:tav>
                                      </p:tavLst>
                                    </p:anim>
                                  </p:childTnLst>
                                </p:cTn>
                              </p:par>
                              <p:par>
                                <p:cTn id="87" presetID="22" presetClass="entr" presetSubtype="8" fill="hold" grpId="0" nodeType="withEffect">
                                  <p:stCondLst>
                                    <p:cond delay="0"/>
                                  </p:stCondLst>
                                  <p:childTnLst>
                                    <p:set>
                                      <p:cBhvr>
                                        <p:cTn id="88" dur="1" fill="hold">
                                          <p:stCondLst>
                                            <p:cond delay="0"/>
                                          </p:stCondLst>
                                        </p:cTn>
                                        <p:tgtEl>
                                          <p:spTgt spid="1662984"/>
                                        </p:tgtEl>
                                        <p:attrNameLst>
                                          <p:attrName>style.visibility</p:attrName>
                                        </p:attrNameLst>
                                      </p:cBhvr>
                                      <p:to>
                                        <p:strVal val="visible"/>
                                      </p:to>
                                    </p:set>
                                    <p:animEffect transition="in" filter="wipe(left)">
                                      <p:cBhvr>
                                        <p:cTn id="89" dur="500"/>
                                        <p:tgtEl>
                                          <p:spTgt spid="1662984"/>
                                        </p:tgtEl>
                                      </p:cBhvr>
                                    </p:animEffect>
                                  </p:childTnLst>
                                </p:cTn>
                              </p:par>
                            </p:childTnLst>
                          </p:cTn>
                        </p:par>
                        <p:par>
                          <p:cTn id="90" fill="hold" nodeType="afterGroup">
                            <p:stCondLst>
                              <p:cond delay="500"/>
                            </p:stCondLst>
                            <p:childTnLst>
                              <p:par>
                                <p:cTn id="91" presetID="22" presetClass="entr" presetSubtype="4" fill="hold" grpId="0" nodeType="afterEffect">
                                  <p:stCondLst>
                                    <p:cond delay="0"/>
                                  </p:stCondLst>
                                  <p:childTnLst>
                                    <p:set>
                                      <p:cBhvr>
                                        <p:cTn id="92" dur="1" fill="hold">
                                          <p:stCondLst>
                                            <p:cond delay="0"/>
                                          </p:stCondLst>
                                        </p:cTn>
                                        <p:tgtEl>
                                          <p:spTgt spid="1662983"/>
                                        </p:tgtEl>
                                        <p:attrNameLst>
                                          <p:attrName>style.visibility</p:attrName>
                                        </p:attrNameLst>
                                      </p:cBhvr>
                                      <p:to>
                                        <p:strVal val="visible"/>
                                      </p:to>
                                    </p:set>
                                    <p:animEffect transition="in" filter="wipe(down)">
                                      <p:cBhvr>
                                        <p:cTn id="93" dur="1000"/>
                                        <p:tgtEl>
                                          <p:spTgt spid="1662983"/>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1663001">
                                            <p:txEl>
                                              <p:pRg st="0" end="0"/>
                                            </p:txEl>
                                          </p:spTgt>
                                        </p:tgtEl>
                                        <p:attrNameLst>
                                          <p:attrName>style.visibility</p:attrName>
                                        </p:attrNameLst>
                                      </p:cBhvr>
                                      <p:to>
                                        <p:strVal val="visible"/>
                                      </p:to>
                                    </p:set>
                                    <p:animEffect transition="in" filter="dissolve">
                                      <p:cBhvr>
                                        <p:cTn id="96" dur="500"/>
                                        <p:tgtEl>
                                          <p:spTgt spid="16630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983" grpId="0" animBg="1"/>
      <p:bldP spid="1662984" grpId="0"/>
      <p:bldP spid="1662985" grpId="0" animBg="1"/>
      <p:bldP spid="1662986" grpId="0" animBg="1"/>
      <p:bldP spid="1662987" grpId="0" animBg="1"/>
      <p:bldP spid="1662988" grpId="0" animBg="1"/>
      <p:bldP spid="1662989" grpId="0" animBg="1"/>
      <p:bldP spid="1662990" grpId="0" animBg="1"/>
      <p:bldP spid="1662991" grpId="0" animBg="1"/>
      <p:bldP spid="1662992" grpId="0" animBg="1"/>
      <p:bldP spid="1662993" grpId="0" animBg="1"/>
      <p:bldP spid="1662996" grpId="0" animBg="1"/>
      <p:bldP spid="1662997" grpId="0"/>
      <p:bldP spid="1662999" grpId="0"/>
      <p:bldP spid="1663000" grpId="0"/>
      <p:bldP spid="1663001"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a:ln>
            <a:miter lim="800000"/>
            <a:headEnd/>
            <a:tailEnd/>
          </a:ln>
        </p:spPr>
        <p:txBody>
          <a:bodyPr/>
          <a:lstStyle/>
          <a:p>
            <a:fld id="{108E47D9-0C70-45A7-A213-E001562769ED}" type="slidenum">
              <a:rPr lang="en-US"/>
              <a:pPr/>
              <a:t>49</a:t>
            </a:fld>
            <a:endParaRPr lang="en-US"/>
          </a:p>
        </p:txBody>
      </p:sp>
      <p:sp>
        <p:nvSpPr>
          <p:cNvPr id="52227" name="Rectangle 2"/>
          <p:cNvSpPr>
            <a:spLocks noGrp="1" noChangeArrowheads="1"/>
          </p:cNvSpPr>
          <p:nvPr>
            <p:ph type="title"/>
          </p:nvPr>
        </p:nvSpPr>
        <p:spPr>
          <a:xfrm>
            <a:off x="231775" y="587375"/>
            <a:ext cx="8642350" cy="868363"/>
          </a:xfrm>
        </p:spPr>
        <p:txBody>
          <a:bodyPr/>
          <a:lstStyle/>
          <a:p>
            <a:pPr eaLnBrk="1" hangingPunct="1"/>
            <a:r>
              <a:rPr lang="en-US" smtClean="0"/>
              <a:t>T1B05</a:t>
            </a:r>
            <a:r>
              <a:rPr lang="en-US" sz="3600" smtClean="0"/>
              <a:t>  	</a:t>
            </a:r>
            <a:r>
              <a:rPr lang="en-US" sz="2800" smtClean="0">
                <a:latin typeface="Rockwell" pitchFamily="18" charset="0"/>
              </a:rPr>
              <a:t>Which 70 cm frequency is authorized to 		a Technician Class license holder 			operating in ITU Region 2?</a:t>
            </a:r>
          </a:p>
        </p:txBody>
      </p:sp>
      <p:sp>
        <p:nvSpPr>
          <p:cNvPr id="629763" name="Rectangle 3"/>
          <p:cNvSpPr>
            <a:spLocks noGrp="1" noChangeArrowheads="1"/>
          </p:cNvSpPr>
          <p:nvPr>
            <p:ph type="body" idx="1"/>
          </p:nvPr>
        </p:nvSpPr>
        <p:spPr>
          <a:xfrm>
            <a:off x="533400" y="2286000"/>
            <a:ext cx="8337550" cy="3505200"/>
          </a:xfrm>
        </p:spPr>
        <p:txBody>
          <a:bodyPr/>
          <a:lstStyle/>
          <a:p>
            <a:pPr marL="609600" indent="-609600" eaLnBrk="1" hangingPunct="1">
              <a:buFontTx/>
              <a:buAutoNum type="alphaUcPeriod"/>
            </a:pPr>
            <a:r>
              <a:rPr lang="en-US" smtClean="0">
                <a:latin typeface="Rockwell" pitchFamily="18" charset="0"/>
              </a:rPr>
              <a:t>53.350 MHz</a:t>
            </a:r>
          </a:p>
          <a:p>
            <a:pPr marL="609600" indent="-609600" eaLnBrk="1" hangingPunct="1">
              <a:buFontTx/>
              <a:buAutoNum type="alphaUcPeriod"/>
            </a:pPr>
            <a:r>
              <a:rPr lang="en-US" smtClean="0">
                <a:latin typeface="Rockwell" pitchFamily="18" charset="0"/>
              </a:rPr>
              <a:t>146.520 MHz</a:t>
            </a:r>
          </a:p>
          <a:p>
            <a:pPr marL="609600" indent="-609600" eaLnBrk="1" hangingPunct="1">
              <a:buFontTx/>
              <a:buAutoNum type="alphaUcPeriod"/>
            </a:pPr>
            <a:r>
              <a:rPr lang="en-US" smtClean="0">
                <a:latin typeface="Rockwell" pitchFamily="18" charset="0"/>
              </a:rPr>
              <a:t>443.350 MHz</a:t>
            </a:r>
          </a:p>
          <a:p>
            <a:pPr marL="609600" indent="-609600" eaLnBrk="1" hangingPunct="1">
              <a:buFontTx/>
              <a:buAutoNum type="alphaUcPeriod"/>
            </a:pPr>
            <a:r>
              <a:rPr lang="en-US" smtClean="0">
                <a:latin typeface="Rockwell" pitchFamily="18" charset="0"/>
              </a:rPr>
              <a:t>222.520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2976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2976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Number Placeholder 3"/>
          <p:cNvSpPr>
            <a:spLocks noGrp="1"/>
          </p:cNvSpPr>
          <p:nvPr>
            <p:ph type="sldNum" sz="quarter" idx="12"/>
          </p:nvPr>
        </p:nvSpPr>
        <p:spPr>
          <a:noFill/>
          <a:ln>
            <a:miter lim="800000"/>
            <a:headEnd/>
            <a:tailEnd/>
          </a:ln>
        </p:spPr>
        <p:txBody>
          <a:bodyPr/>
          <a:lstStyle/>
          <a:p>
            <a:fld id="{65A96F26-9595-4514-8340-356A699CB4FB}" type="slidenum">
              <a:rPr lang="en-US"/>
              <a:pPr/>
              <a:t>490</a:t>
            </a:fld>
            <a:endParaRPr lang="en-US"/>
          </a:p>
        </p:txBody>
      </p:sp>
      <p:sp>
        <p:nvSpPr>
          <p:cNvPr id="50381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91A5AD2-1889-4179-9662-97C842E453AB}" type="slidenum">
              <a:rPr lang="en-US" sz="1400">
                <a:latin typeface="Times New Roman" pitchFamily="18" charset="0"/>
              </a:rPr>
              <a:pPr algn="r"/>
              <a:t>490</a:t>
            </a:fld>
            <a:endParaRPr lang="en-US" sz="1400">
              <a:latin typeface="Times New Roman" pitchFamily="18" charset="0"/>
            </a:endParaRPr>
          </a:p>
        </p:txBody>
      </p:sp>
      <p:sp>
        <p:nvSpPr>
          <p:cNvPr id="503812" name="Rectangle 2"/>
          <p:cNvSpPr>
            <a:spLocks noGrp="1" noChangeArrowheads="1"/>
          </p:cNvSpPr>
          <p:nvPr>
            <p:ph type="title" idx="4294967295"/>
          </p:nvPr>
        </p:nvSpPr>
        <p:spPr>
          <a:xfrm>
            <a:off x="269875" y="395288"/>
            <a:ext cx="8642350" cy="614362"/>
          </a:xfrm>
        </p:spPr>
        <p:txBody>
          <a:bodyPr/>
          <a:lstStyle/>
          <a:p>
            <a:pPr eaLnBrk="1" hangingPunct="1"/>
            <a:r>
              <a:rPr lang="en-US" sz="2200" b="1" smtClean="0">
                <a:latin typeface="Rockwell" pitchFamily="18" charset="0"/>
              </a:rPr>
              <a:t>T8C:</a:t>
            </a:r>
            <a:r>
              <a:rPr lang="en-US" sz="3200" b="1" smtClean="0">
                <a:latin typeface="Rockwell" pitchFamily="18" charset="0"/>
              </a:rPr>
              <a:t>	</a:t>
            </a:r>
            <a:r>
              <a:rPr lang="en-US" sz="1600" b="1" smtClean="0"/>
              <a:t>Operating activities; radio directing finding, radio control, contests, special 	event stations, basic linking over Internet</a:t>
            </a:r>
          </a:p>
        </p:txBody>
      </p:sp>
      <p:sp>
        <p:nvSpPr>
          <p:cNvPr id="768003" name="Rectangle 3"/>
          <p:cNvSpPr>
            <a:spLocks noGrp="1" noChangeArrowheads="1"/>
          </p:cNvSpPr>
          <p:nvPr>
            <p:ph type="body" idx="4294967295"/>
          </p:nvPr>
        </p:nvSpPr>
        <p:spPr>
          <a:xfrm>
            <a:off x="0" y="1470025"/>
            <a:ext cx="8797925" cy="5387975"/>
          </a:xfrm>
        </p:spPr>
        <p:txBody>
          <a:bodyPr/>
          <a:lstStyle/>
          <a:p>
            <a:pPr lvl="1" eaLnBrk="1" hangingPunct="1">
              <a:lnSpc>
                <a:spcPct val="90000"/>
              </a:lnSpc>
            </a:pPr>
            <a:r>
              <a:rPr lang="en-US" sz="1200" smtClean="0">
                <a:latin typeface="Rockwell" pitchFamily="18" charset="0"/>
              </a:rPr>
              <a:t>T8C9</a:t>
            </a:r>
            <a:r>
              <a:rPr lang="en-US" sz="2000" smtClean="0">
                <a:latin typeface="Rockwell" pitchFamily="18" charset="0"/>
              </a:rPr>
              <a:t>  You might obtain a list of active nodes that use VoIP from a repeater directory.</a:t>
            </a:r>
          </a:p>
          <a:p>
            <a:pPr lvl="3" eaLnBrk="1" hangingPunct="1">
              <a:lnSpc>
                <a:spcPct val="90000"/>
              </a:lnSpc>
            </a:pPr>
            <a:r>
              <a:rPr lang="en-US" sz="1600" smtClean="0">
                <a:solidFill>
                  <a:schemeClr val="accent1"/>
                </a:solidFill>
                <a:latin typeface="Rockwell" pitchFamily="18" charset="0"/>
              </a:rPr>
              <a:t>The Internet is your best source. (</a:t>
            </a:r>
            <a:r>
              <a:rPr lang="en-US" sz="1200" smtClean="0">
                <a:solidFill>
                  <a:schemeClr val="accent1"/>
                </a:solidFill>
                <a:latin typeface="Rockwell" pitchFamily="18" charset="0"/>
              </a:rPr>
              <a:t>But this is the question for the exam.</a:t>
            </a:r>
            <a:r>
              <a:rPr lang="en-US" sz="1600" smtClean="0">
                <a:solidFill>
                  <a:schemeClr val="accent1"/>
                </a:solidFill>
                <a:latin typeface="Rockwell" pitchFamily="18" charset="0"/>
              </a:rPr>
              <a:t>)</a:t>
            </a:r>
          </a:p>
          <a:p>
            <a:pPr lvl="1" eaLnBrk="1" hangingPunct="1">
              <a:lnSpc>
                <a:spcPct val="90000"/>
              </a:lnSpc>
            </a:pPr>
            <a:r>
              <a:rPr lang="en-US" sz="1200" smtClean="0">
                <a:latin typeface="Rockwell" pitchFamily="18" charset="0"/>
              </a:rPr>
              <a:t>T8C10</a:t>
            </a:r>
            <a:r>
              <a:rPr lang="en-US" sz="2000" smtClean="0">
                <a:latin typeface="Rockwell" pitchFamily="18" charset="0"/>
              </a:rPr>
              <a:t>  You can select a specific IRLP node when using a portable transceiver by use of the keypad to transmit the IRLP node ID.</a:t>
            </a:r>
          </a:p>
          <a:p>
            <a:pPr lvl="1" eaLnBrk="1" hangingPunct="1">
              <a:lnSpc>
                <a:spcPct val="90000"/>
              </a:lnSpc>
            </a:pPr>
            <a:endParaRPr lang="en-US" sz="20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endParaRPr lang="en-US" sz="1200" smtClean="0">
              <a:latin typeface="Rockwell" pitchFamily="18" charset="0"/>
            </a:endParaRPr>
          </a:p>
          <a:p>
            <a:pPr lvl="1" eaLnBrk="1" hangingPunct="1">
              <a:lnSpc>
                <a:spcPct val="90000"/>
              </a:lnSpc>
            </a:pPr>
            <a:r>
              <a:rPr lang="en-US" sz="1200" smtClean="0">
                <a:latin typeface="Rockwell" pitchFamily="18" charset="0"/>
              </a:rPr>
              <a:t>T8C11</a:t>
            </a:r>
            <a:r>
              <a:rPr lang="en-US" sz="2000" smtClean="0">
                <a:latin typeface="Rockwell" pitchFamily="18" charset="0"/>
              </a:rPr>
              <a:t>  A gateway is the name given to an amateur radio station that is used to connect other amateur stations to the Internet.</a:t>
            </a:r>
          </a:p>
          <a:p>
            <a:pPr lvl="3" eaLnBrk="1" hangingPunct="1">
              <a:lnSpc>
                <a:spcPct val="90000"/>
              </a:lnSpc>
            </a:pPr>
            <a:r>
              <a:rPr lang="en-US" sz="1600" smtClean="0">
                <a:solidFill>
                  <a:schemeClr val="accent1"/>
                </a:solidFill>
                <a:latin typeface="Rockwell" pitchFamily="18" charset="0"/>
              </a:rPr>
              <a:t>Similar to a Gateway in connection to a computer network</a:t>
            </a:r>
          </a:p>
          <a:p>
            <a:pPr eaLnBrk="1" hangingPunct="1">
              <a:lnSpc>
                <a:spcPct val="90000"/>
              </a:lnSpc>
            </a:pPr>
            <a:endParaRPr lang="en-US" sz="2400" smtClean="0">
              <a:latin typeface="Rockwell" pitchFamily="18" charset="0"/>
            </a:endParaRPr>
          </a:p>
          <a:p>
            <a:pPr lvl="2" eaLnBrk="1" hangingPunct="1">
              <a:lnSpc>
                <a:spcPct val="90000"/>
              </a:lnSpc>
            </a:pPr>
            <a:endParaRPr lang="en-US" sz="1800" smtClean="0">
              <a:solidFill>
                <a:schemeClr val="accent1"/>
              </a:solidFill>
              <a:latin typeface="Rockwell" pitchFamily="18" charset="0"/>
            </a:endParaRPr>
          </a:p>
          <a:p>
            <a:pPr lvl="2" eaLnBrk="1" hangingPunct="1">
              <a:lnSpc>
                <a:spcPct val="90000"/>
              </a:lnSpc>
            </a:pPr>
            <a:endParaRPr lang="en-US" sz="1800" smtClean="0">
              <a:solidFill>
                <a:schemeClr val="accent1"/>
              </a:solidFill>
              <a:latin typeface="Rockwell" pitchFamily="18" charset="0"/>
            </a:endParaRPr>
          </a:p>
        </p:txBody>
      </p:sp>
      <p:pic>
        <p:nvPicPr>
          <p:cNvPr id="768004" name="Picture 4"/>
          <p:cNvPicPr>
            <a:picLocks noChangeAspect="1" noChangeArrowheads="1"/>
          </p:cNvPicPr>
          <p:nvPr/>
        </p:nvPicPr>
        <p:blipFill>
          <a:blip r:embed="rId2" cstate="print"/>
          <a:srcRect/>
          <a:stretch>
            <a:fillRect/>
          </a:stretch>
        </p:blipFill>
        <p:spPr bwMode="auto">
          <a:xfrm>
            <a:off x="4533900" y="3236913"/>
            <a:ext cx="3533775" cy="1854200"/>
          </a:xfrm>
          <a:prstGeom prst="rect">
            <a:avLst/>
          </a:prstGeom>
          <a:noFill/>
          <a:ln w="9525">
            <a:noFill/>
            <a:round/>
            <a:headEnd/>
            <a:tailEnd/>
          </a:ln>
        </p:spPr>
      </p:pic>
      <p:sp>
        <p:nvSpPr>
          <p:cNvPr id="768005" name="Text Box 5"/>
          <p:cNvSpPr txBox="1">
            <a:spLocks noChangeArrowheads="1"/>
          </p:cNvSpPr>
          <p:nvPr/>
        </p:nvSpPr>
        <p:spPr bwMode="auto">
          <a:xfrm>
            <a:off x="1308100" y="4389438"/>
            <a:ext cx="3149600" cy="825500"/>
          </a:xfrm>
          <a:prstGeom prst="rect">
            <a:avLst/>
          </a:prstGeom>
          <a:noFill/>
          <a:ln w="12700" cap="sq">
            <a:noFill/>
            <a:miter lim="800000"/>
            <a:headEnd type="none" w="sm" len="sm"/>
            <a:tailEnd type="none" w="sm" len="sm"/>
          </a:ln>
        </p:spPr>
        <p:txBody>
          <a:bodyPr>
            <a:spAutoFit/>
          </a:bodyPr>
          <a:lstStyle/>
          <a:p>
            <a:pPr algn="r">
              <a:spcBef>
                <a:spcPct val="50000"/>
              </a:spcBef>
            </a:pPr>
            <a:r>
              <a:rPr lang="en-US" sz="1600">
                <a:solidFill>
                  <a:schemeClr val="accent1"/>
                </a:solidFill>
                <a:latin typeface="Rockwell" pitchFamily="18" charset="0"/>
              </a:rPr>
              <a:t>Keypad on this rig’s top corner and on back of microphone. (</a:t>
            </a:r>
            <a:r>
              <a:rPr lang="en-US" sz="1200">
                <a:solidFill>
                  <a:schemeClr val="accent1"/>
                </a:solidFill>
                <a:latin typeface="Rockwell" pitchFamily="18" charset="0"/>
              </a:rPr>
              <a:t>Not necessarily this way on all rigs.</a:t>
            </a:r>
            <a:r>
              <a:rPr lang="en-US" sz="1600">
                <a:solidFill>
                  <a:schemeClr val="accent1"/>
                </a:solidFill>
                <a:latin typeface="Rockwell" pitchFamily="18" charset="0"/>
              </a:rPr>
              <a:t>)</a:t>
            </a:r>
          </a:p>
        </p:txBody>
      </p:sp>
      <p:sp>
        <p:nvSpPr>
          <p:cNvPr id="1664007" name="Line 7"/>
          <p:cNvSpPr>
            <a:spLocks noChangeShapeType="1"/>
          </p:cNvSpPr>
          <p:nvPr/>
        </p:nvSpPr>
        <p:spPr bwMode="auto">
          <a:xfrm flipH="1" flipV="1">
            <a:off x="4918075" y="1930400"/>
            <a:ext cx="1190625" cy="192088"/>
          </a:xfrm>
          <a:prstGeom prst="line">
            <a:avLst/>
          </a:prstGeom>
          <a:noFill/>
          <a:ln w="38100" cap="sq">
            <a:solidFill>
              <a:srgbClr val="FF0000"/>
            </a:solidFill>
            <a:round/>
            <a:headEnd type="none" w="sm" len="sm"/>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68003">
                                            <p:txEl>
                                              <p:pRg st="0" end="0"/>
                                            </p:txEl>
                                          </p:spTgt>
                                        </p:tgtEl>
                                        <p:attrNameLst>
                                          <p:attrName>style.visibility</p:attrName>
                                        </p:attrNameLst>
                                      </p:cBhvr>
                                      <p:to>
                                        <p:strVal val="visible"/>
                                      </p:to>
                                    </p:set>
                                    <p:animEffect transition="in" filter="wipe(up)">
                                      <p:cBhvr>
                                        <p:cTn id="7" dur="500"/>
                                        <p:tgtEl>
                                          <p:spTgt spid="768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68003">
                                            <p:txEl>
                                              <p:pRg st="1" end="1"/>
                                            </p:txEl>
                                          </p:spTgt>
                                        </p:tgtEl>
                                        <p:attrNameLst>
                                          <p:attrName>style.visibility</p:attrName>
                                        </p:attrNameLst>
                                      </p:cBhvr>
                                      <p:to>
                                        <p:strVal val="visible"/>
                                      </p:to>
                                    </p:set>
                                    <p:animEffect transition="in" filter="wipe(left)">
                                      <p:cBhvr>
                                        <p:cTn id="12" dur="500"/>
                                        <p:tgtEl>
                                          <p:spTgt spid="768003">
                                            <p:txEl>
                                              <p:pRg st="1" end="1"/>
                                            </p:txEl>
                                          </p:spTgt>
                                        </p:tgtEl>
                                      </p:cBhvr>
                                    </p:animEffec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664007"/>
                                        </p:tgtEl>
                                        <p:attrNameLst>
                                          <p:attrName>style.visibility</p:attrName>
                                        </p:attrNameLst>
                                      </p:cBhvr>
                                      <p:to>
                                        <p:strVal val="visible"/>
                                      </p:to>
                                    </p:set>
                                    <p:animEffect transition="in" filter="wipe(down)">
                                      <p:cBhvr>
                                        <p:cTn id="16" dur="1000"/>
                                        <p:tgtEl>
                                          <p:spTgt spid="16640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768003">
                                            <p:txEl>
                                              <p:pRg st="2" end="2"/>
                                            </p:txEl>
                                          </p:spTgt>
                                        </p:tgtEl>
                                        <p:attrNameLst>
                                          <p:attrName>style.visibility</p:attrName>
                                        </p:attrNameLst>
                                      </p:cBhvr>
                                      <p:to>
                                        <p:strVal val="visible"/>
                                      </p:to>
                                    </p:set>
                                    <p:animEffect transition="in" filter="wipe(left)">
                                      <p:cBhvr>
                                        <p:cTn id="21" dur="500"/>
                                        <p:tgtEl>
                                          <p:spTgt spid="76800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nodeType="clickEffect">
                                  <p:stCondLst>
                                    <p:cond delay="0"/>
                                  </p:stCondLst>
                                  <p:childTnLst>
                                    <p:set>
                                      <p:cBhvr>
                                        <p:cTn id="25" dur="1" fill="hold">
                                          <p:stCondLst>
                                            <p:cond delay="0"/>
                                          </p:stCondLst>
                                        </p:cTn>
                                        <p:tgtEl>
                                          <p:spTgt spid="768004"/>
                                        </p:tgtEl>
                                        <p:attrNameLst>
                                          <p:attrName>style.visibility</p:attrName>
                                        </p:attrNameLst>
                                      </p:cBhvr>
                                      <p:to>
                                        <p:strVal val="visible"/>
                                      </p:to>
                                    </p:set>
                                    <p:animEffect transition="in" filter="wipe(right)">
                                      <p:cBhvr>
                                        <p:cTn id="26" dur="500"/>
                                        <p:tgtEl>
                                          <p:spTgt spid="76800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68005"/>
                                        </p:tgtEl>
                                        <p:attrNameLst>
                                          <p:attrName>style.visibility</p:attrName>
                                        </p:attrNameLst>
                                      </p:cBhvr>
                                      <p:to>
                                        <p:strVal val="visible"/>
                                      </p:to>
                                    </p:set>
                                    <p:animEffect transition="in" filter="wipe(left)">
                                      <p:cBhvr>
                                        <p:cTn id="29" dur="500"/>
                                        <p:tgtEl>
                                          <p:spTgt spid="7680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768003">
                                            <p:txEl>
                                              <p:pRg st="14" end="14"/>
                                            </p:txEl>
                                          </p:spTgt>
                                        </p:tgtEl>
                                        <p:attrNameLst>
                                          <p:attrName>style.visibility</p:attrName>
                                        </p:attrNameLst>
                                      </p:cBhvr>
                                      <p:to>
                                        <p:strVal val="visible"/>
                                      </p:to>
                                    </p:set>
                                    <p:animEffect transition="in" filter="wipe(left)">
                                      <p:cBhvr>
                                        <p:cTn id="34" dur="500"/>
                                        <p:tgtEl>
                                          <p:spTgt spid="768003">
                                            <p:txEl>
                                              <p:pRg st="14" end="1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768003">
                                            <p:txEl>
                                              <p:pRg st="15" end="15"/>
                                            </p:txEl>
                                          </p:spTgt>
                                        </p:tgtEl>
                                        <p:attrNameLst>
                                          <p:attrName>style.visibility</p:attrName>
                                        </p:attrNameLst>
                                      </p:cBhvr>
                                      <p:to>
                                        <p:strVal val="visible"/>
                                      </p:to>
                                    </p:set>
                                    <p:animEffect transition="in" filter="wipe(down)">
                                      <p:cBhvr>
                                        <p:cTn id="39" dur="500"/>
                                        <p:tgtEl>
                                          <p:spTgt spid="76800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5" grpId="0"/>
      <p:bldP spid="1664007" grpId="0" animBg="1"/>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lide Number Placeholder 3"/>
          <p:cNvSpPr>
            <a:spLocks noGrp="1"/>
          </p:cNvSpPr>
          <p:nvPr>
            <p:ph type="sldNum" sz="quarter" idx="12"/>
          </p:nvPr>
        </p:nvSpPr>
        <p:spPr>
          <a:noFill/>
          <a:ln>
            <a:miter lim="800000"/>
            <a:headEnd/>
            <a:tailEnd/>
          </a:ln>
        </p:spPr>
        <p:txBody>
          <a:bodyPr/>
          <a:lstStyle/>
          <a:p>
            <a:fld id="{3CDAC994-E7F9-4A31-AAE5-670DAB5C9645}" type="slidenum">
              <a:rPr lang="en-US"/>
              <a:pPr/>
              <a:t>491</a:t>
            </a:fld>
            <a:endParaRPr lang="en-US"/>
          </a:p>
        </p:txBody>
      </p:sp>
      <p:sp>
        <p:nvSpPr>
          <p:cNvPr id="50483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02D2D45-0DD5-4112-863F-1E4B1FAB1ADD}" type="slidenum">
              <a:rPr lang="en-US" sz="1400">
                <a:latin typeface="Times New Roman" pitchFamily="18" charset="0"/>
              </a:rPr>
              <a:pPr algn="r"/>
              <a:t>491</a:t>
            </a:fld>
            <a:endParaRPr lang="en-US" sz="1400">
              <a:latin typeface="Times New Roman" pitchFamily="18" charset="0"/>
            </a:endParaRPr>
          </a:p>
        </p:txBody>
      </p:sp>
      <p:sp>
        <p:nvSpPr>
          <p:cNvPr id="504836" name="Rectangle 2"/>
          <p:cNvSpPr>
            <a:spLocks noGrp="1" noChangeArrowheads="1"/>
          </p:cNvSpPr>
          <p:nvPr>
            <p:ph type="title" idx="4294967295"/>
          </p:nvPr>
        </p:nvSpPr>
        <p:spPr>
          <a:xfrm>
            <a:off x="347663" y="395288"/>
            <a:ext cx="8678862" cy="614362"/>
          </a:xfrm>
        </p:spPr>
        <p:txBody>
          <a:bodyPr/>
          <a:lstStyle/>
          <a:p>
            <a:pPr eaLnBrk="1" hangingPunct="1"/>
            <a:r>
              <a:rPr lang="en-US" sz="2200" b="1" smtClean="0">
                <a:latin typeface="Rockwell" pitchFamily="18" charset="0"/>
              </a:rPr>
              <a:t>T8D:</a:t>
            </a:r>
            <a:r>
              <a:rPr lang="en-US" sz="3200" b="1" smtClean="0">
                <a:latin typeface="Rockwell" pitchFamily="18" charset="0"/>
              </a:rPr>
              <a:t>	</a:t>
            </a:r>
            <a:r>
              <a:rPr lang="en-US" sz="1600" b="1" smtClean="0"/>
              <a:t>Non-voice communications; image data, digital modes CW, packet, PSK31</a:t>
            </a:r>
          </a:p>
        </p:txBody>
      </p:sp>
      <p:sp>
        <p:nvSpPr>
          <p:cNvPr id="928771" name="Rectangle 3"/>
          <p:cNvSpPr>
            <a:spLocks noGrp="1" noChangeArrowheads="1"/>
          </p:cNvSpPr>
          <p:nvPr>
            <p:ph type="body" idx="4294967295"/>
          </p:nvPr>
        </p:nvSpPr>
        <p:spPr>
          <a:xfrm>
            <a:off x="0" y="1470025"/>
            <a:ext cx="8642350" cy="5387975"/>
          </a:xfrm>
        </p:spPr>
        <p:txBody>
          <a:bodyPr/>
          <a:lstStyle/>
          <a:p>
            <a:pPr lvl="1" eaLnBrk="1" hangingPunct="1"/>
            <a:r>
              <a:rPr lang="en-US" sz="1200" smtClean="0">
                <a:latin typeface="Rockwell" pitchFamily="18" charset="0"/>
              </a:rPr>
              <a:t>T8D1</a:t>
            </a:r>
            <a:r>
              <a:rPr lang="en-US" sz="2000" smtClean="0">
                <a:latin typeface="Rockwell" pitchFamily="18" charset="0"/>
              </a:rPr>
              <a:t>  The following are examples of  digital communications methods.</a:t>
            </a:r>
          </a:p>
          <a:p>
            <a:pPr lvl="4" eaLnBrk="1" hangingPunct="1">
              <a:buFont typeface="Wingdings" pitchFamily="2" charset="2"/>
              <a:buChar char="Ø"/>
            </a:pPr>
            <a:r>
              <a:rPr lang="en-US" smtClean="0">
                <a:latin typeface="Rockwell" pitchFamily="18" charset="0"/>
              </a:rPr>
              <a:t>Packet</a:t>
            </a:r>
          </a:p>
          <a:p>
            <a:pPr lvl="4" eaLnBrk="1" hangingPunct="1">
              <a:buFont typeface="Wingdings" pitchFamily="2" charset="2"/>
              <a:buChar char="Ø"/>
            </a:pPr>
            <a:r>
              <a:rPr lang="en-US" smtClean="0">
                <a:latin typeface="Rockwell" pitchFamily="18" charset="0"/>
              </a:rPr>
              <a:t>PSK31</a:t>
            </a:r>
          </a:p>
          <a:p>
            <a:pPr lvl="4" eaLnBrk="1" hangingPunct="1">
              <a:buFont typeface="Wingdings" pitchFamily="2" charset="2"/>
              <a:buChar char="Ø"/>
            </a:pPr>
            <a:r>
              <a:rPr lang="en-US" smtClean="0">
                <a:latin typeface="Rockwell" pitchFamily="18" charset="0"/>
              </a:rPr>
              <a:t>MFSK.</a:t>
            </a:r>
            <a:endParaRPr lang="en-US" sz="1600" smtClean="0">
              <a:latin typeface="Rockwell" pitchFamily="18" charset="0"/>
            </a:endParaRPr>
          </a:p>
          <a:p>
            <a:pPr lvl="1" eaLnBrk="1" hangingPunct="1"/>
            <a:r>
              <a:rPr lang="en-US" sz="1200" smtClean="0">
                <a:latin typeface="Rockwell" pitchFamily="18" charset="0"/>
              </a:rPr>
              <a:t>T8D2</a:t>
            </a:r>
            <a:r>
              <a:rPr lang="en-US" sz="2000" smtClean="0">
                <a:latin typeface="Rockwell" pitchFamily="18" charset="0"/>
              </a:rPr>
              <a:t>  The term APRS means </a:t>
            </a:r>
            <a:r>
              <a:rPr lang="en-US" sz="2000" b="1" smtClean="0">
                <a:latin typeface="Rockwell" pitchFamily="18" charset="0"/>
              </a:rPr>
              <a:t>A</a:t>
            </a:r>
            <a:r>
              <a:rPr lang="en-US" sz="2000" smtClean="0">
                <a:latin typeface="Rockwell" pitchFamily="18" charset="0"/>
              </a:rPr>
              <a:t>utomatic </a:t>
            </a:r>
            <a:r>
              <a:rPr lang="en-US" sz="2000" b="1" smtClean="0">
                <a:latin typeface="Rockwell" pitchFamily="18" charset="0"/>
              </a:rPr>
              <a:t>P</a:t>
            </a:r>
            <a:r>
              <a:rPr lang="en-US" sz="2000" smtClean="0">
                <a:latin typeface="Rockwell" pitchFamily="18" charset="0"/>
              </a:rPr>
              <a:t>osition </a:t>
            </a:r>
            <a:r>
              <a:rPr lang="en-US" sz="2000" b="1" smtClean="0">
                <a:latin typeface="Rockwell" pitchFamily="18" charset="0"/>
              </a:rPr>
              <a:t>R</a:t>
            </a:r>
            <a:r>
              <a:rPr lang="en-US" sz="2000" smtClean="0">
                <a:latin typeface="Rockwell" pitchFamily="18" charset="0"/>
              </a:rPr>
              <a:t>eporting </a:t>
            </a:r>
            <a:r>
              <a:rPr lang="en-US" sz="2000" b="1" smtClean="0">
                <a:latin typeface="Rockwell" pitchFamily="18" charset="0"/>
              </a:rPr>
              <a:t>S</a:t>
            </a:r>
            <a:r>
              <a:rPr lang="en-US" sz="2000" smtClean="0">
                <a:latin typeface="Rockwell" pitchFamily="18" charset="0"/>
              </a:rPr>
              <a:t>ystem.</a:t>
            </a:r>
          </a:p>
          <a:p>
            <a:pPr lvl="1" eaLnBrk="1" hangingPunct="1"/>
            <a:endParaRPr lang="en-US" sz="2000" smtClean="0">
              <a:latin typeface="Rockwell" pitchFamily="18" charset="0"/>
            </a:endParaRPr>
          </a:p>
          <a:p>
            <a:pPr lvl="4" eaLnBrk="1" hangingPunct="1">
              <a:buFont typeface="Wingdings" pitchFamily="2" charset="2"/>
              <a:buChar char="Ø"/>
            </a:pPr>
            <a:endParaRPr lang="en-US" smtClean="0">
              <a:latin typeface="Rockwell" pitchFamily="18" charset="0"/>
            </a:endParaRPr>
          </a:p>
          <a:p>
            <a:pPr lvl="1" eaLnBrk="1" hangingPunct="1">
              <a:buFont typeface="Wingdings" pitchFamily="2" charset="2"/>
              <a:buChar char="Ø"/>
            </a:pPr>
            <a:endParaRPr lang="en-US" smtClean="0">
              <a:latin typeface="Rockwell" pitchFamily="18" charset="0"/>
            </a:endParaRPr>
          </a:p>
        </p:txBody>
      </p:sp>
      <p:pic>
        <p:nvPicPr>
          <p:cNvPr id="765956" name="Picture 4" descr="Q p108"/>
          <p:cNvPicPr>
            <a:picLocks noChangeAspect="1" noChangeArrowheads="1"/>
          </p:cNvPicPr>
          <p:nvPr/>
        </p:nvPicPr>
        <p:blipFill>
          <a:blip r:embed="rId2" cstate="print"/>
          <a:srcRect/>
          <a:stretch>
            <a:fillRect/>
          </a:stretch>
        </p:blipFill>
        <p:spPr bwMode="auto">
          <a:xfrm>
            <a:off x="769938" y="3713163"/>
            <a:ext cx="5260975" cy="3028950"/>
          </a:xfrm>
          <a:prstGeom prst="rect">
            <a:avLst/>
          </a:prstGeom>
          <a:noFill/>
          <a:ln w="9525">
            <a:noFill/>
            <a:miter lim="800000"/>
            <a:headEnd/>
            <a:tailEnd/>
          </a:ln>
        </p:spPr>
      </p:pic>
      <p:sp>
        <p:nvSpPr>
          <p:cNvPr id="765957" name="Text Box 5"/>
          <p:cNvSpPr txBox="1">
            <a:spLocks noChangeArrowheads="1"/>
          </p:cNvSpPr>
          <p:nvPr/>
        </p:nvSpPr>
        <p:spPr bwMode="auto">
          <a:xfrm>
            <a:off x="6070600" y="5886450"/>
            <a:ext cx="2498725" cy="82550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Kenwood dual bander plugged into the Avmap G5 GPS position plotter.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771">
                                            <p:txEl>
                                              <p:pRg st="0" end="0"/>
                                            </p:txEl>
                                          </p:spTgt>
                                        </p:tgtEl>
                                        <p:attrNameLst>
                                          <p:attrName>style.visibility</p:attrName>
                                        </p:attrNameLst>
                                      </p:cBhvr>
                                      <p:to>
                                        <p:strVal val="visible"/>
                                      </p:to>
                                    </p:set>
                                    <p:animEffect transition="in" filter="wipe(up)">
                                      <p:cBhvr>
                                        <p:cTn id="7" dur="500"/>
                                        <p:tgtEl>
                                          <p:spTgt spid="928771">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28771">
                                            <p:txEl>
                                              <p:pRg st="1" end="1"/>
                                            </p:txEl>
                                          </p:spTgt>
                                        </p:tgtEl>
                                        <p:attrNameLst>
                                          <p:attrName>style.visibility</p:attrName>
                                        </p:attrNameLst>
                                      </p:cBhvr>
                                      <p:to>
                                        <p:strVal val="visible"/>
                                      </p:to>
                                    </p:set>
                                    <p:animEffect transition="in" filter="wipe(left)">
                                      <p:cBhvr>
                                        <p:cTn id="11" dur="500"/>
                                        <p:tgtEl>
                                          <p:spTgt spid="928771">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28771">
                                            <p:txEl>
                                              <p:pRg st="2" end="2"/>
                                            </p:txEl>
                                          </p:spTgt>
                                        </p:tgtEl>
                                        <p:attrNameLst>
                                          <p:attrName>style.visibility</p:attrName>
                                        </p:attrNameLst>
                                      </p:cBhvr>
                                      <p:to>
                                        <p:strVal val="visible"/>
                                      </p:to>
                                    </p:set>
                                    <p:animEffect transition="in" filter="wipe(left)">
                                      <p:cBhvr>
                                        <p:cTn id="15" dur="500"/>
                                        <p:tgtEl>
                                          <p:spTgt spid="928771">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28771">
                                            <p:txEl>
                                              <p:pRg st="3" end="3"/>
                                            </p:txEl>
                                          </p:spTgt>
                                        </p:tgtEl>
                                        <p:attrNameLst>
                                          <p:attrName>style.visibility</p:attrName>
                                        </p:attrNameLst>
                                      </p:cBhvr>
                                      <p:to>
                                        <p:strVal val="visible"/>
                                      </p:to>
                                    </p:set>
                                    <p:animEffect transition="in" filter="wipe(left)">
                                      <p:cBhvr>
                                        <p:cTn id="19" dur="500"/>
                                        <p:tgtEl>
                                          <p:spTgt spid="928771">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928771">
                                            <p:txEl>
                                              <p:pRg st="4" end="4"/>
                                            </p:txEl>
                                          </p:spTgt>
                                        </p:tgtEl>
                                        <p:attrNameLst>
                                          <p:attrName>style.visibility</p:attrName>
                                        </p:attrNameLst>
                                      </p:cBhvr>
                                      <p:to>
                                        <p:strVal val="visible"/>
                                      </p:to>
                                    </p:set>
                                    <p:animEffect transition="in" filter="wipe(left)">
                                      <p:cBhvr>
                                        <p:cTn id="24" dur="500"/>
                                        <p:tgtEl>
                                          <p:spTgt spid="928771">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765956"/>
                                        </p:tgtEl>
                                        <p:attrNameLst>
                                          <p:attrName>style.visibility</p:attrName>
                                        </p:attrNameLst>
                                      </p:cBhvr>
                                      <p:to>
                                        <p:strVal val="visible"/>
                                      </p:to>
                                    </p:set>
                                    <p:animEffect transition="in" filter="wipe(down)">
                                      <p:cBhvr>
                                        <p:cTn id="29" dur="500"/>
                                        <p:tgtEl>
                                          <p:spTgt spid="76595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65957"/>
                                        </p:tgtEl>
                                        <p:attrNameLst>
                                          <p:attrName>style.visibility</p:attrName>
                                        </p:attrNameLst>
                                      </p:cBhvr>
                                      <p:to>
                                        <p:strVal val="visible"/>
                                      </p:to>
                                    </p:set>
                                    <p:animEffect transition="in" filter="wipe(down)">
                                      <p:cBhvr>
                                        <p:cTn id="32" dur="500"/>
                                        <p:tgtEl>
                                          <p:spTgt spid="765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7" grpId="0"/>
    </p:bld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Number Placeholder 3"/>
          <p:cNvSpPr>
            <a:spLocks noGrp="1"/>
          </p:cNvSpPr>
          <p:nvPr>
            <p:ph type="sldNum" sz="quarter" idx="12"/>
          </p:nvPr>
        </p:nvSpPr>
        <p:spPr>
          <a:noFill/>
          <a:ln>
            <a:miter lim="800000"/>
            <a:headEnd/>
            <a:tailEnd/>
          </a:ln>
        </p:spPr>
        <p:txBody>
          <a:bodyPr/>
          <a:lstStyle/>
          <a:p>
            <a:fld id="{37204500-655F-4CC1-AD91-07EF4139B8EC}" type="slidenum">
              <a:rPr lang="en-US"/>
              <a:pPr/>
              <a:t>492</a:t>
            </a:fld>
            <a:endParaRPr lang="en-US"/>
          </a:p>
        </p:txBody>
      </p:sp>
      <p:sp>
        <p:nvSpPr>
          <p:cNvPr id="50585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F6D8945-AD14-4288-8D71-6F22D6C2B6BC}" type="slidenum">
              <a:rPr lang="en-US" sz="1400">
                <a:latin typeface="Times New Roman" pitchFamily="18" charset="0"/>
              </a:rPr>
              <a:pPr algn="r"/>
              <a:t>492</a:t>
            </a:fld>
            <a:endParaRPr lang="en-US" sz="1400">
              <a:latin typeface="Times New Roman" pitchFamily="18" charset="0"/>
            </a:endParaRPr>
          </a:p>
        </p:txBody>
      </p:sp>
      <p:sp>
        <p:nvSpPr>
          <p:cNvPr id="505860" name="Rectangle 2"/>
          <p:cNvSpPr>
            <a:spLocks noGrp="1" noChangeArrowheads="1"/>
          </p:cNvSpPr>
          <p:nvPr>
            <p:ph type="title" idx="4294967295"/>
          </p:nvPr>
        </p:nvSpPr>
        <p:spPr>
          <a:xfrm>
            <a:off x="385763" y="471488"/>
            <a:ext cx="8488362" cy="614362"/>
          </a:xfrm>
        </p:spPr>
        <p:txBody>
          <a:bodyPr/>
          <a:lstStyle/>
          <a:p>
            <a:pPr eaLnBrk="1" hangingPunct="1"/>
            <a:r>
              <a:rPr lang="en-US" sz="2200" b="1" smtClean="0">
                <a:latin typeface="Rockwell" pitchFamily="18" charset="0"/>
              </a:rPr>
              <a:t>T8D:</a:t>
            </a:r>
            <a:r>
              <a:rPr lang="en-US" sz="3200" b="1" smtClean="0">
                <a:latin typeface="Rockwell" pitchFamily="18" charset="0"/>
              </a:rPr>
              <a:t>	</a:t>
            </a:r>
            <a:r>
              <a:rPr lang="en-US" sz="1600" b="1" smtClean="0"/>
              <a:t>Non-voice communications; image data, digital modes CW, packet, PSK31</a:t>
            </a:r>
          </a:p>
        </p:txBody>
      </p:sp>
      <p:sp>
        <p:nvSpPr>
          <p:cNvPr id="773123"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T8D4</a:t>
            </a:r>
            <a:r>
              <a:rPr lang="en-US" sz="2000" smtClean="0">
                <a:latin typeface="Rockwell" pitchFamily="18" charset="0"/>
              </a:rPr>
              <a:t>  The type of transmission indicated by the term NTSC is an analog fast scan color TV signal.</a:t>
            </a:r>
          </a:p>
          <a:p>
            <a:pPr lvl="1" eaLnBrk="1" hangingPunct="1"/>
            <a:endParaRPr lang="en-US" sz="2000" smtClean="0">
              <a:latin typeface="Rockwell" pitchFamily="18" charset="0"/>
            </a:endParaRPr>
          </a:p>
        </p:txBody>
      </p:sp>
      <p:pic>
        <p:nvPicPr>
          <p:cNvPr id="773125" name="Picture 5" descr="Q p111b"/>
          <p:cNvPicPr>
            <a:picLocks noChangeAspect="1" noChangeArrowheads="1"/>
          </p:cNvPicPr>
          <p:nvPr/>
        </p:nvPicPr>
        <p:blipFill>
          <a:blip r:embed="rId2" cstate="print"/>
          <a:srcRect/>
          <a:stretch>
            <a:fillRect/>
          </a:stretch>
        </p:blipFill>
        <p:spPr bwMode="auto">
          <a:xfrm>
            <a:off x="4267200" y="2738438"/>
            <a:ext cx="4876800" cy="3340100"/>
          </a:xfrm>
          <a:prstGeom prst="rect">
            <a:avLst/>
          </a:prstGeom>
          <a:noFill/>
          <a:ln w="9525">
            <a:noFill/>
            <a:miter lim="800000"/>
            <a:headEnd/>
            <a:tailEnd/>
          </a:ln>
        </p:spPr>
      </p:pic>
      <p:sp>
        <p:nvSpPr>
          <p:cNvPr id="773126" name="Text Box 6"/>
          <p:cNvSpPr txBox="1">
            <a:spLocks noChangeArrowheads="1"/>
          </p:cNvSpPr>
          <p:nvPr/>
        </p:nvSpPr>
        <p:spPr bwMode="auto">
          <a:xfrm>
            <a:off x="1998663" y="6194425"/>
            <a:ext cx="5991225"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When you’re ready, you can add the fun of ATV to your ham shack.</a:t>
            </a:r>
          </a:p>
        </p:txBody>
      </p:sp>
      <p:pic>
        <p:nvPicPr>
          <p:cNvPr id="1666055" name="Picture 7"/>
          <p:cNvPicPr>
            <a:picLocks noChangeAspect="1" noChangeArrowheads="1"/>
          </p:cNvPicPr>
          <p:nvPr/>
        </p:nvPicPr>
        <p:blipFill>
          <a:blip r:embed="rId3" cstate="print"/>
          <a:srcRect/>
          <a:stretch>
            <a:fillRect/>
          </a:stretch>
        </p:blipFill>
        <p:spPr bwMode="auto">
          <a:xfrm>
            <a:off x="1960563" y="2738438"/>
            <a:ext cx="1997075" cy="1538287"/>
          </a:xfrm>
          <a:prstGeom prst="rect">
            <a:avLst/>
          </a:prstGeom>
          <a:noFill/>
          <a:ln w="12700" cap="sq">
            <a:noFill/>
            <a:miter lim="800000"/>
            <a:headEnd type="none" w="sm" len="sm"/>
            <a:tailEnd type="none" w="sm" len="sm"/>
          </a:ln>
          <a:effectLst/>
        </p:spPr>
      </p:pic>
      <p:pic>
        <p:nvPicPr>
          <p:cNvPr id="1666056" name="Picture 8"/>
          <p:cNvPicPr>
            <a:picLocks noChangeAspect="1" noChangeArrowheads="1"/>
          </p:cNvPicPr>
          <p:nvPr/>
        </p:nvPicPr>
        <p:blipFill>
          <a:blip r:embed="rId4" cstate="print"/>
          <a:srcRect/>
          <a:stretch>
            <a:fillRect/>
          </a:stretch>
        </p:blipFill>
        <p:spPr bwMode="auto">
          <a:xfrm>
            <a:off x="1960563" y="4427538"/>
            <a:ext cx="2073275" cy="1555750"/>
          </a:xfrm>
          <a:prstGeom prst="rect">
            <a:avLst/>
          </a:prstGeom>
          <a:noFill/>
          <a:ln w="12700" cap="sq">
            <a:noFill/>
            <a:miter lim="800000"/>
            <a:headEnd type="none" w="sm" len="sm"/>
            <a:tailEnd type="none" w="sm" len="sm"/>
          </a:ln>
          <a:effectLst/>
        </p:spPr>
      </p:pic>
      <p:pic>
        <p:nvPicPr>
          <p:cNvPr id="1666057" name="Picture 9"/>
          <p:cNvPicPr>
            <a:picLocks noChangeAspect="1" noChangeArrowheads="1"/>
          </p:cNvPicPr>
          <p:nvPr/>
        </p:nvPicPr>
        <p:blipFill>
          <a:blip r:embed="rId5" cstate="print"/>
          <a:srcRect/>
          <a:stretch>
            <a:fillRect/>
          </a:stretch>
        </p:blipFill>
        <p:spPr bwMode="auto">
          <a:xfrm>
            <a:off x="0" y="2738438"/>
            <a:ext cx="1960563" cy="1528762"/>
          </a:xfrm>
          <a:prstGeom prst="rect">
            <a:avLst/>
          </a:prstGeom>
          <a:noFill/>
          <a:ln w="12700" cap="sq">
            <a:noFill/>
            <a:miter lim="800000"/>
            <a:headEnd type="none" w="sm" len="sm"/>
            <a:tailEnd type="none" w="sm" len="sm"/>
          </a:ln>
          <a:effectLst/>
        </p:spPr>
      </p:pic>
      <p:pic>
        <p:nvPicPr>
          <p:cNvPr id="1666058" name="Picture 10"/>
          <p:cNvPicPr>
            <a:picLocks noChangeAspect="1" noChangeArrowheads="1"/>
          </p:cNvPicPr>
          <p:nvPr/>
        </p:nvPicPr>
        <p:blipFill>
          <a:blip r:embed="rId6" cstate="print"/>
          <a:srcRect/>
          <a:stretch>
            <a:fillRect/>
          </a:stretch>
        </p:blipFill>
        <p:spPr bwMode="auto">
          <a:xfrm>
            <a:off x="0" y="4427538"/>
            <a:ext cx="1997075" cy="1803400"/>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73123">
                                            <p:txEl>
                                              <p:pRg st="0" end="0"/>
                                            </p:txEl>
                                          </p:spTgt>
                                        </p:tgtEl>
                                        <p:attrNameLst>
                                          <p:attrName>style.visibility</p:attrName>
                                        </p:attrNameLst>
                                      </p:cBhvr>
                                      <p:to>
                                        <p:strVal val="visible"/>
                                      </p:to>
                                    </p:set>
                                    <p:animEffect transition="in" filter="wipe(up)">
                                      <p:cBhvr>
                                        <p:cTn id="7" dur="500"/>
                                        <p:tgtEl>
                                          <p:spTgt spid="773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773125"/>
                                        </p:tgtEl>
                                        <p:attrNameLst>
                                          <p:attrName>style.visibility</p:attrName>
                                        </p:attrNameLst>
                                      </p:cBhvr>
                                      <p:to>
                                        <p:strVal val="visible"/>
                                      </p:to>
                                    </p:set>
                                    <p:animEffect transition="in" filter="wipe(right)">
                                      <p:cBhvr>
                                        <p:cTn id="12" dur="500"/>
                                        <p:tgtEl>
                                          <p:spTgt spid="773125"/>
                                        </p:tgtEl>
                                      </p:cBhvr>
                                    </p:animEffect>
                                  </p:childTnLst>
                                </p:cTn>
                              </p:par>
                              <p:par>
                                <p:cTn id="13" presetID="22" presetClass="entr" presetSubtype="8" fill="hold" nodeType="withEffect">
                                  <p:stCondLst>
                                    <p:cond delay="0"/>
                                  </p:stCondLst>
                                  <p:childTnLst>
                                    <p:set>
                                      <p:cBhvr>
                                        <p:cTn id="14" dur="1" fill="hold">
                                          <p:stCondLst>
                                            <p:cond delay="0"/>
                                          </p:stCondLst>
                                        </p:cTn>
                                        <p:tgtEl>
                                          <p:spTgt spid="1666057"/>
                                        </p:tgtEl>
                                        <p:attrNameLst>
                                          <p:attrName>style.visibility</p:attrName>
                                        </p:attrNameLst>
                                      </p:cBhvr>
                                      <p:to>
                                        <p:strVal val="visible"/>
                                      </p:to>
                                    </p:set>
                                    <p:animEffect transition="in" filter="wipe(left)">
                                      <p:cBhvr>
                                        <p:cTn id="15" dur="500"/>
                                        <p:tgtEl>
                                          <p:spTgt spid="1666057"/>
                                        </p:tgtEl>
                                      </p:cBhvr>
                                    </p:animEffect>
                                  </p:childTnLst>
                                </p:cTn>
                              </p:par>
                              <p:par>
                                <p:cTn id="16" presetID="22" presetClass="entr" presetSubtype="8" fill="hold" nodeType="withEffect">
                                  <p:stCondLst>
                                    <p:cond delay="0"/>
                                  </p:stCondLst>
                                  <p:childTnLst>
                                    <p:set>
                                      <p:cBhvr>
                                        <p:cTn id="17" dur="1" fill="hold">
                                          <p:stCondLst>
                                            <p:cond delay="0"/>
                                          </p:stCondLst>
                                        </p:cTn>
                                        <p:tgtEl>
                                          <p:spTgt spid="1666055"/>
                                        </p:tgtEl>
                                        <p:attrNameLst>
                                          <p:attrName>style.visibility</p:attrName>
                                        </p:attrNameLst>
                                      </p:cBhvr>
                                      <p:to>
                                        <p:strVal val="visible"/>
                                      </p:to>
                                    </p:set>
                                    <p:animEffect transition="in" filter="wipe(left)">
                                      <p:cBhvr>
                                        <p:cTn id="18" dur="500"/>
                                        <p:tgtEl>
                                          <p:spTgt spid="1666055"/>
                                        </p:tgtEl>
                                      </p:cBhvr>
                                    </p:animEffect>
                                  </p:childTnLst>
                                </p:cTn>
                              </p:par>
                              <p:par>
                                <p:cTn id="19" presetID="22" presetClass="entr" presetSubtype="8" fill="hold" nodeType="withEffect">
                                  <p:stCondLst>
                                    <p:cond delay="0"/>
                                  </p:stCondLst>
                                  <p:childTnLst>
                                    <p:set>
                                      <p:cBhvr>
                                        <p:cTn id="20" dur="1" fill="hold">
                                          <p:stCondLst>
                                            <p:cond delay="0"/>
                                          </p:stCondLst>
                                        </p:cTn>
                                        <p:tgtEl>
                                          <p:spTgt spid="1666058"/>
                                        </p:tgtEl>
                                        <p:attrNameLst>
                                          <p:attrName>style.visibility</p:attrName>
                                        </p:attrNameLst>
                                      </p:cBhvr>
                                      <p:to>
                                        <p:strVal val="visible"/>
                                      </p:to>
                                    </p:set>
                                    <p:animEffect transition="in" filter="wipe(left)">
                                      <p:cBhvr>
                                        <p:cTn id="21" dur="500"/>
                                        <p:tgtEl>
                                          <p:spTgt spid="1666058"/>
                                        </p:tgtEl>
                                      </p:cBhvr>
                                    </p:animEffect>
                                  </p:childTnLst>
                                </p:cTn>
                              </p:par>
                              <p:par>
                                <p:cTn id="22" presetID="22" presetClass="entr" presetSubtype="8" fill="hold" nodeType="withEffect">
                                  <p:stCondLst>
                                    <p:cond delay="0"/>
                                  </p:stCondLst>
                                  <p:childTnLst>
                                    <p:set>
                                      <p:cBhvr>
                                        <p:cTn id="23" dur="1" fill="hold">
                                          <p:stCondLst>
                                            <p:cond delay="0"/>
                                          </p:stCondLst>
                                        </p:cTn>
                                        <p:tgtEl>
                                          <p:spTgt spid="1666056"/>
                                        </p:tgtEl>
                                        <p:attrNameLst>
                                          <p:attrName>style.visibility</p:attrName>
                                        </p:attrNameLst>
                                      </p:cBhvr>
                                      <p:to>
                                        <p:strVal val="visible"/>
                                      </p:to>
                                    </p:set>
                                    <p:animEffect transition="in" filter="wipe(left)">
                                      <p:cBhvr>
                                        <p:cTn id="24" dur="500"/>
                                        <p:tgtEl>
                                          <p:spTgt spid="166605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73126"/>
                                        </p:tgtEl>
                                        <p:attrNameLst>
                                          <p:attrName>style.visibility</p:attrName>
                                        </p:attrNameLst>
                                      </p:cBhvr>
                                      <p:to>
                                        <p:strVal val="visible"/>
                                      </p:to>
                                    </p:set>
                                    <p:anim calcmode="lin" valueType="num">
                                      <p:cBhvr additive="base">
                                        <p:cTn id="29" dur="500" fill="hold"/>
                                        <p:tgtEl>
                                          <p:spTgt spid="773126"/>
                                        </p:tgtEl>
                                        <p:attrNameLst>
                                          <p:attrName>ppt_x</p:attrName>
                                        </p:attrNameLst>
                                      </p:cBhvr>
                                      <p:tavLst>
                                        <p:tav tm="0">
                                          <p:val>
                                            <p:strVal val="#ppt_x"/>
                                          </p:val>
                                        </p:tav>
                                        <p:tav tm="100000">
                                          <p:val>
                                            <p:strVal val="#ppt_x"/>
                                          </p:val>
                                        </p:tav>
                                      </p:tavLst>
                                    </p:anim>
                                    <p:anim calcmode="lin" valueType="num">
                                      <p:cBhvr additive="base">
                                        <p:cTn id="30" dur="500" fill="hold"/>
                                        <p:tgtEl>
                                          <p:spTgt spid="773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6" grpId="0"/>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Number Placeholder 3"/>
          <p:cNvSpPr>
            <a:spLocks noGrp="1"/>
          </p:cNvSpPr>
          <p:nvPr>
            <p:ph type="sldNum" sz="quarter" idx="12"/>
          </p:nvPr>
        </p:nvSpPr>
        <p:spPr>
          <a:noFill/>
          <a:ln>
            <a:miter lim="800000"/>
            <a:headEnd/>
            <a:tailEnd/>
          </a:ln>
        </p:spPr>
        <p:txBody>
          <a:bodyPr/>
          <a:lstStyle/>
          <a:p>
            <a:fld id="{6A974E5B-6E5C-4062-9BFC-8AF583FD9E42}" type="slidenum">
              <a:rPr lang="en-US"/>
              <a:pPr/>
              <a:t>493</a:t>
            </a:fld>
            <a:endParaRPr lang="en-US"/>
          </a:p>
        </p:txBody>
      </p:sp>
      <p:sp>
        <p:nvSpPr>
          <p:cNvPr id="50688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A52B3E4-D42E-45C3-818B-F04235DD1B0E}" type="slidenum">
              <a:rPr lang="en-US" sz="1400">
                <a:latin typeface="Times New Roman" pitchFamily="18" charset="0"/>
              </a:rPr>
              <a:pPr algn="r"/>
              <a:t>493</a:t>
            </a:fld>
            <a:endParaRPr lang="en-US" sz="1400">
              <a:latin typeface="Times New Roman" pitchFamily="18" charset="0"/>
            </a:endParaRPr>
          </a:p>
        </p:txBody>
      </p:sp>
      <p:sp>
        <p:nvSpPr>
          <p:cNvPr id="506884" name="Rectangle 2"/>
          <p:cNvSpPr>
            <a:spLocks noGrp="1" noChangeArrowheads="1"/>
          </p:cNvSpPr>
          <p:nvPr>
            <p:ph type="title" idx="4294967295"/>
          </p:nvPr>
        </p:nvSpPr>
        <p:spPr>
          <a:xfrm>
            <a:off x="231775" y="395288"/>
            <a:ext cx="8680450" cy="614362"/>
          </a:xfrm>
        </p:spPr>
        <p:txBody>
          <a:bodyPr/>
          <a:lstStyle/>
          <a:p>
            <a:pPr eaLnBrk="1" hangingPunct="1"/>
            <a:r>
              <a:rPr lang="en-US" sz="2200" b="1" smtClean="0">
                <a:latin typeface="Rockwell" pitchFamily="18" charset="0"/>
              </a:rPr>
              <a:t>T8D:</a:t>
            </a:r>
            <a:r>
              <a:rPr lang="en-US" sz="3200" b="1" smtClean="0">
                <a:latin typeface="Rockwell" pitchFamily="18" charset="0"/>
              </a:rPr>
              <a:t>	</a:t>
            </a:r>
            <a:r>
              <a:rPr lang="en-US" sz="1600" b="1" smtClean="0"/>
              <a:t>Non-voice communications; image data, digital modes CW, packet, PSK31</a:t>
            </a:r>
          </a:p>
        </p:txBody>
      </p:sp>
      <p:sp>
        <p:nvSpPr>
          <p:cNvPr id="654339" name="Rectangle 3"/>
          <p:cNvSpPr>
            <a:spLocks noGrp="1" noChangeArrowheads="1"/>
          </p:cNvSpPr>
          <p:nvPr>
            <p:ph type="body" idx="4294967295"/>
          </p:nvPr>
        </p:nvSpPr>
        <p:spPr>
          <a:xfrm>
            <a:off x="231775" y="1739900"/>
            <a:ext cx="8683625" cy="4751388"/>
          </a:xfrm>
        </p:spPr>
        <p:txBody>
          <a:bodyPr/>
          <a:lstStyle/>
          <a:p>
            <a:pPr lvl="1" eaLnBrk="1" hangingPunct="1">
              <a:lnSpc>
                <a:spcPct val="80000"/>
              </a:lnSpc>
            </a:pPr>
            <a:r>
              <a:rPr lang="en-US" sz="1200" smtClean="0">
                <a:latin typeface="Rockwell" pitchFamily="18" charset="0"/>
              </a:rPr>
              <a:t>T8D5</a:t>
            </a:r>
            <a:r>
              <a:rPr lang="en-US" sz="1400" smtClean="0">
                <a:latin typeface="Rockwell" pitchFamily="18" charset="0"/>
              </a:rPr>
              <a:t> </a:t>
            </a:r>
            <a:r>
              <a:rPr lang="en-US" sz="2000" smtClean="0">
                <a:latin typeface="Rockwell" pitchFamily="18" charset="0"/>
              </a:rPr>
              <a:t> Data emission modes may be used by a Technician Class operator between 219 and 220 MHz.</a:t>
            </a:r>
          </a:p>
          <a:p>
            <a:pPr lvl="1" eaLnBrk="1" hangingPunct="1">
              <a:lnSpc>
                <a:spcPct val="80000"/>
              </a:lnSpc>
            </a:pPr>
            <a:endParaRPr lang="en-US" sz="600" smtClean="0">
              <a:latin typeface="Rockwell" pitchFamily="18" charset="0"/>
            </a:endParaRPr>
          </a:p>
          <a:p>
            <a:pPr lvl="1" eaLnBrk="1" hangingPunct="1">
              <a:lnSpc>
                <a:spcPct val="80000"/>
              </a:lnSpc>
            </a:pPr>
            <a:endParaRPr lang="en-US" sz="600" smtClean="0">
              <a:latin typeface="Rockwell" pitchFamily="18" charset="0"/>
            </a:endParaRPr>
          </a:p>
          <a:p>
            <a:pPr lvl="4" eaLnBrk="1" hangingPunct="1">
              <a:lnSpc>
                <a:spcPct val="80000"/>
              </a:lnSpc>
            </a:pPr>
            <a:r>
              <a:rPr lang="en-US" sz="1800" smtClean="0">
                <a:solidFill>
                  <a:srgbClr val="FF0000"/>
                </a:solidFill>
                <a:latin typeface="Rockwell" pitchFamily="18" charset="0"/>
              </a:rPr>
              <a:t>219 to 220 MHz for point-to-point digital message forwarding</a:t>
            </a:r>
          </a:p>
          <a:p>
            <a:pPr lvl="4" eaLnBrk="1" hangingPunct="1">
              <a:lnSpc>
                <a:spcPct val="80000"/>
              </a:lnSpc>
            </a:pPr>
            <a:endParaRPr lang="en-US" sz="1800" smtClean="0">
              <a:solidFill>
                <a:srgbClr val="FF0000"/>
              </a:solidFill>
              <a:latin typeface="Rockwell" pitchFamily="18" charset="0"/>
            </a:endParaRPr>
          </a:p>
          <a:p>
            <a:pPr lvl="4" eaLnBrk="1" hangingPunct="1">
              <a:lnSpc>
                <a:spcPct val="80000"/>
              </a:lnSpc>
            </a:pPr>
            <a:endParaRPr lang="en-US" sz="1200" smtClean="0">
              <a:solidFill>
                <a:srgbClr val="FF0000"/>
              </a:solidFill>
              <a:latin typeface="Rockwell" pitchFamily="18" charset="0"/>
            </a:endParaRPr>
          </a:p>
          <a:p>
            <a:pPr lvl="4" eaLnBrk="1" hangingPunct="1">
              <a:lnSpc>
                <a:spcPct val="80000"/>
              </a:lnSpc>
            </a:pPr>
            <a:endParaRPr lang="en-US" sz="1200" smtClean="0">
              <a:solidFill>
                <a:srgbClr val="FF0000"/>
              </a:solidFill>
              <a:latin typeface="Rockwell" pitchFamily="18" charset="0"/>
            </a:endParaRPr>
          </a:p>
          <a:p>
            <a:pPr lvl="4" eaLnBrk="1" hangingPunct="1">
              <a:lnSpc>
                <a:spcPct val="80000"/>
              </a:lnSpc>
            </a:pPr>
            <a:endParaRPr lang="en-US" sz="1200" smtClean="0">
              <a:solidFill>
                <a:srgbClr val="FF0000"/>
              </a:solidFill>
              <a:latin typeface="Rockwell" pitchFamily="18" charset="0"/>
            </a:endParaRPr>
          </a:p>
          <a:p>
            <a:pPr lvl="4" eaLnBrk="1" hangingPunct="1">
              <a:lnSpc>
                <a:spcPct val="80000"/>
              </a:lnSpc>
            </a:pPr>
            <a:endParaRPr lang="en-US" sz="1200" smtClean="0">
              <a:solidFill>
                <a:srgbClr val="FF0000"/>
              </a:solidFill>
              <a:latin typeface="Rockwell" pitchFamily="18" charset="0"/>
            </a:endParaRPr>
          </a:p>
          <a:p>
            <a:pPr lvl="4" eaLnBrk="1" hangingPunct="1">
              <a:lnSpc>
                <a:spcPct val="80000"/>
              </a:lnSpc>
            </a:pPr>
            <a:endParaRPr lang="en-US" sz="1200" smtClean="0">
              <a:solidFill>
                <a:srgbClr val="FF0000"/>
              </a:solidFill>
              <a:latin typeface="Rockwell" pitchFamily="18" charset="0"/>
            </a:endParaRPr>
          </a:p>
          <a:p>
            <a:pPr lvl="4" eaLnBrk="1" hangingPunct="1">
              <a:lnSpc>
                <a:spcPct val="80000"/>
              </a:lnSpc>
            </a:pPr>
            <a:endParaRPr lang="en-US" sz="1200" smtClean="0">
              <a:solidFill>
                <a:srgbClr val="FF0000"/>
              </a:solidFill>
              <a:latin typeface="Rockwell" pitchFamily="18" charset="0"/>
            </a:endParaRPr>
          </a:p>
          <a:p>
            <a:pPr lvl="4" eaLnBrk="1" hangingPunct="1">
              <a:lnSpc>
                <a:spcPct val="80000"/>
              </a:lnSpc>
            </a:pPr>
            <a:endParaRPr lang="en-US" sz="1200" smtClean="0">
              <a:solidFill>
                <a:srgbClr val="FF0000"/>
              </a:solidFill>
              <a:latin typeface="Rockwell" pitchFamily="18" charset="0"/>
            </a:endParaRPr>
          </a:p>
          <a:p>
            <a:pPr lvl="4" eaLnBrk="1" hangingPunct="1">
              <a:lnSpc>
                <a:spcPct val="80000"/>
              </a:lnSpc>
            </a:pPr>
            <a:endParaRPr lang="en-US" sz="1200" smtClean="0">
              <a:solidFill>
                <a:srgbClr val="FF0000"/>
              </a:solidFill>
              <a:latin typeface="Rockwell" pitchFamily="18" charset="0"/>
            </a:endParaRPr>
          </a:p>
          <a:p>
            <a:pPr lvl="4" eaLnBrk="1" hangingPunct="1">
              <a:lnSpc>
                <a:spcPct val="80000"/>
              </a:lnSpc>
            </a:pPr>
            <a:endParaRPr lang="en-US" sz="1200" smtClean="0">
              <a:solidFill>
                <a:srgbClr val="FF0000"/>
              </a:solidFill>
              <a:latin typeface="Rockwell" pitchFamily="18" charset="0"/>
            </a:endParaRPr>
          </a:p>
          <a:p>
            <a:pPr lvl="1" eaLnBrk="1" hangingPunct="1">
              <a:lnSpc>
                <a:spcPct val="80000"/>
              </a:lnSpc>
              <a:buFontTx/>
              <a:buNone/>
            </a:pPr>
            <a:endParaRPr lang="en-US" sz="1200" smtClean="0">
              <a:solidFill>
                <a:srgbClr val="FF0000"/>
              </a:solidFill>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endParaRPr lang="en-US" sz="1200" smtClean="0">
              <a:latin typeface="Rockwell" pitchFamily="18" charset="0"/>
            </a:endParaRPr>
          </a:p>
          <a:p>
            <a:pPr lvl="1" eaLnBrk="1" hangingPunct="1">
              <a:lnSpc>
                <a:spcPct val="80000"/>
              </a:lnSpc>
            </a:pPr>
            <a:r>
              <a:rPr lang="en-US" sz="1200" smtClean="0">
                <a:latin typeface="Rockwell" pitchFamily="18" charset="0"/>
              </a:rPr>
              <a:t>T8D6</a:t>
            </a:r>
            <a:r>
              <a:rPr lang="en-US" sz="2000" smtClean="0">
                <a:latin typeface="Rockwell" pitchFamily="18" charset="0"/>
              </a:rPr>
              <a:t>  The abbreviation PSK mean </a:t>
            </a:r>
            <a:r>
              <a:rPr lang="en-US" sz="2000" b="1" smtClean="0">
                <a:latin typeface="Rockwell" pitchFamily="18" charset="0"/>
              </a:rPr>
              <a:t>P</a:t>
            </a:r>
            <a:r>
              <a:rPr lang="en-US" sz="2000" smtClean="0">
                <a:latin typeface="Rockwell" pitchFamily="18" charset="0"/>
              </a:rPr>
              <a:t>hase </a:t>
            </a:r>
            <a:r>
              <a:rPr lang="en-US" sz="2000" b="1" smtClean="0">
                <a:latin typeface="Rockwell" pitchFamily="18" charset="0"/>
              </a:rPr>
              <a:t>S</a:t>
            </a:r>
            <a:r>
              <a:rPr lang="en-US" sz="2000" smtClean="0">
                <a:latin typeface="Rockwell" pitchFamily="18" charset="0"/>
              </a:rPr>
              <a:t>hift </a:t>
            </a:r>
            <a:r>
              <a:rPr lang="en-US" sz="2000" b="1" smtClean="0">
                <a:latin typeface="Rockwell" pitchFamily="18" charset="0"/>
              </a:rPr>
              <a:t>K</a:t>
            </a:r>
            <a:r>
              <a:rPr lang="en-US" sz="2000" smtClean="0">
                <a:latin typeface="Rockwell" pitchFamily="18" charset="0"/>
              </a:rPr>
              <a:t>eying.</a:t>
            </a:r>
          </a:p>
        </p:txBody>
      </p:sp>
      <p:sp>
        <p:nvSpPr>
          <p:cNvPr id="654341" name="Text Box 5"/>
          <p:cNvSpPr txBox="1">
            <a:spLocks noChangeArrowheads="1"/>
          </p:cNvSpPr>
          <p:nvPr/>
        </p:nvSpPr>
        <p:spPr bwMode="auto">
          <a:xfrm>
            <a:off x="2767013" y="3851275"/>
            <a:ext cx="3225800"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rPr>
              <a:t>1.25-Meter Wavelength Band Privileges</a:t>
            </a:r>
          </a:p>
        </p:txBody>
      </p:sp>
      <p:sp>
        <p:nvSpPr>
          <p:cNvPr id="1667078" name="Rectangle 6"/>
          <p:cNvSpPr>
            <a:spLocks noChangeArrowheads="1"/>
          </p:cNvSpPr>
          <p:nvPr/>
        </p:nvSpPr>
        <p:spPr bwMode="auto">
          <a:xfrm>
            <a:off x="3957638" y="3429000"/>
            <a:ext cx="1997075" cy="384175"/>
          </a:xfrm>
          <a:prstGeom prst="rect">
            <a:avLst/>
          </a:prstGeom>
          <a:noFill/>
          <a:ln w="19050" cap="sq">
            <a:solidFill>
              <a:schemeClr val="folHlink"/>
            </a:solidFill>
            <a:miter lim="800000"/>
            <a:headEnd type="none" w="sm" len="sm"/>
            <a:tailEnd type="none" w="sm" len="sm"/>
          </a:ln>
          <a:effectLst/>
        </p:spPr>
        <p:txBody>
          <a:bodyPr wrap="none" anchor="ctr"/>
          <a:lstStyle/>
          <a:p>
            <a:endParaRPr lang="en-US"/>
          </a:p>
        </p:txBody>
      </p:sp>
      <p:sp>
        <p:nvSpPr>
          <p:cNvPr id="1667079" name="Text Box 7"/>
          <p:cNvSpPr txBox="1">
            <a:spLocks noChangeArrowheads="1"/>
          </p:cNvSpPr>
          <p:nvPr/>
        </p:nvSpPr>
        <p:spPr bwMode="auto">
          <a:xfrm>
            <a:off x="3649663" y="3236913"/>
            <a:ext cx="8064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222 MHz</a:t>
            </a:r>
          </a:p>
        </p:txBody>
      </p:sp>
      <p:sp>
        <p:nvSpPr>
          <p:cNvPr id="1667080" name="Text Box 8"/>
          <p:cNvSpPr txBox="1">
            <a:spLocks noChangeArrowheads="1"/>
          </p:cNvSpPr>
          <p:nvPr/>
        </p:nvSpPr>
        <p:spPr bwMode="auto">
          <a:xfrm>
            <a:off x="5608638" y="3236913"/>
            <a:ext cx="8064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225 MHz</a:t>
            </a:r>
          </a:p>
        </p:txBody>
      </p:sp>
      <p:sp>
        <p:nvSpPr>
          <p:cNvPr id="1667081" name="Text Box 9"/>
          <p:cNvSpPr txBox="1">
            <a:spLocks noChangeArrowheads="1"/>
          </p:cNvSpPr>
          <p:nvPr/>
        </p:nvSpPr>
        <p:spPr bwMode="auto">
          <a:xfrm>
            <a:off x="4648200" y="3429000"/>
            <a:ext cx="958850" cy="2143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223.50  MHz</a:t>
            </a:r>
          </a:p>
        </p:txBody>
      </p:sp>
      <p:sp>
        <p:nvSpPr>
          <p:cNvPr id="1667082" name="Rectangle 10" descr="5%"/>
          <p:cNvSpPr>
            <a:spLocks noChangeArrowheads="1"/>
          </p:cNvSpPr>
          <p:nvPr/>
        </p:nvSpPr>
        <p:spPr bwMode="auto">
          <a:xfrm>
            <a:off x="2574925" y="3429000"/>
            <a:ext cx="1382713" cy="384175"/>
          </a:xfrm>
          <a:prstGeom prst="rect">
            <a:avLst/>
          </a:prstGeom>
          <a:pattFill prst="pct5">
            <a:fgClr>
              <a:srgbClr val="D7483D"/>
            </a:fgClr>
            <a:bgClr>
              <a:schemeClr val="bg1"/>
            </a:bgClr>
          </a:pattFill>
          <a:ln w="12700" cap="sq">
            <a:solidFill>
              <a:schemeClr val="tx1"/>
            </a:solidFill>
            <a:miter lim="800000"/>
            <a:headEnd type="none" w="sm" len="sm"/>
            <a:tailEnd type="none" w="sm" len="sm"/>
          </a:ln>
          <a:effectLst/>
        </p:spPr>
        <p:txBody>
          <a:bodyPr wrap="none" anchor="ctr"/>
          <a:lstStyle/>
          <a:p>
            <a:endParaRPr lang="en-US"/>
          </a:p>
        </p:txBody>
      </p:sp>
      <p:sp>
        <p:nvSpPr>
          <p:cNvPr id="1667083" name="Rectangle 11" descr="10%"/>
          <p:cNvSpPr>
            <a:spLocks noChangeArrowheads="1"/>
          </p:cNvSpPr>
          <p:nvPr/>
        </p:nvSpPr>
        <p:spPr bwMode="auto">
          <a:xfrm>
            <a:off x="1884363" y="3429000"/>
            <a:ext cx="690562" cy="384175"/>
          </a:xfrm>
          <a:prstGeom prst="rect">
            <a:avLst/>
          </a:prstGeom>
          <a:noFill/>
          <a:ln w="12700" cap="sq">
            <a:solidFill>
              <a:schemeClr val="tx1"/>
            </a:solidFill>
            <a:miter lim="800000"/>
            <a:headEnd type="none" w="sm" len="sm"/>
            <a:tailEnd type="none" w="sm" len="sm"/>
          </a:ln>
          <a:effectLst/>
        </p:spPr>
        <p:txBody>
          <a:bodyPr wrap="none" anchor="ctr"/>
          <a:lstStyle/>
          <a:p>
            <a:endParaRPr lang="en-US"/>
          </a:p>
        </p:txBody>
      </p:sp>
      <p:sp>
        <p:nvSpPr>
          <p:cNvPr id="1667084" name="Line 12"/>
          <p:cNvSpPr>
            <a:spLocks noChangeShapeType="1"/>
          </p:cNvSpPr>
          <p:nvPr/>
        </p:nvSpPr>
        <p:spPr bwMode="auto">
          <a:xfrm flipV="1">
            <a:off x="4994275" y="3621088"/>
            <a:ext cx="0" cy="192087"/>
          </a:xfrm>
          <a:prstGeom prst="line">
            <a:avLst/>
          </a:prstGeom>
          <a:noFill/>
          <a:ln w="12700" cap="sq">
            <a:solidFill>
              <a:schemeClr val="tx1"/>
            </a:solidFill>
            <a:round/>
            <a:headEnd type="none" w="sm" len="sm"/>
            <a:tailEnd type="none" w="sm" len="sm"/>
          </a:ln>
          <a:effectLst/>
        </p:spPr>
        <p:txBody>
          <a:bodyPr wrap="none"/>
          <a:lstStyle/>
          <a:p>
            <a:endParaRPr lang="en-US"/>
          </a:p>
        </p:txBody>
      </p:sp>
      <p:sp>
        <p:nvSpPr>
          <p:cNvPr id="1667085" name="Text Box 13"/>
          <p:cNvSpPr txBox="1">
            <a:spLocks noChangeArrowheads="1"/>
          </p:cNvSpPr>
          <p:nvPr/>
        </p:nvSpPr>
        <p:spPr bwMode="auto">
          <a:xfrm>
            <a:off x="1576388" y="3236913"/>
            <a:ext cx="8064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219 MHz</a:t>
            </a:r>
          </a:p>
        </p:txBody>
      </p:sp>
      <p:sp>
        <p:nvSpPr>
          <p:cNvPr id="1667086" name="Text Box 14"/>
          <p:cNvSpPr txBox="1">
            <a:spLocks noChangeArrowheads="1"/>
          </p:cNvSpPr>
          <p:nvPr/>
        </p:nvSpPr>
        <p:spPr bwMode="auto">
          <a:xfrm>
            <a:off x="2306638" y="3236913"/>
            <a:ext cx="806450" cy="214312"/>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00">
                <a:solidFill>
                  <a:schemeClr val="accent1"/>
                </a:solidFill>
              </a:rPr>
              <a:t>220 MHz</a:t>
            </a:r>
          </a:p>
        </p:txBody>
      </p:sp>
      <p:sp>
        <p:nvSpPr>
          <p:cNvPr id="1667087" name="Line 15"/>
          <p:cNvSpPr>
            <a:spLocks noChangeShapeType="1"/>
          </p:cNvSpPr>
          <p:nvPr/>
        </p:nvSpPr>
        <p:spPr bwMode="auto">
          <a:xfrm flipH="1">
            <a:off x="2228850" y="2776538"/>
            <a:ext cx="307975" cy="806450"/>
          </a:xfrm>
          <a:prstGeom prst="line">
            <a:avLst/>
          </a:prstGeom>
          <a:noFill/>
          <a:ln w="28575">
            <a:solidFill>
              <a:srgbClr val="FF0000"/>
            </a:solidFill>
            <a:round/>
            <a:headEnd/>
            <a:tailEnd type="triangle" w="med" len="med"/>
          </a:ln>
          <a:effectLst/>
        </p:spPr>
        <p:txBody>
          <a:bodyPr wrap="none"/>
          <a:lstStyle/>
          <a:p>
            <a:endParaRPr lang="en-US"/>
          </a:p>
        </p:txBody>
      </p:sp>
      <p:sp>
        <p:nvSpPr>
          <p:cNvPr id="1667088" name="Line 16"/>
          <p:cNvSpPr>
            <a:spLocks noChangeShapeType="1"/>
          </p:cNvSpPr>
          <p:nvPr/>
        </p:nvSpPr>
        <p:spPr bwMode="auto">
          <a:xfrm>
            <a:off x="2382838" y="2776538"/>
            <a:ext cx="1574800" cy="0"/>
          </a:xfrm>
          <a:prstGeom prst="line">
            <a:avLst/>
          </a:prstGeom>
          <a:noFill/>
          <a:ln w="28575" cap="sq">
            <a:solidFill>
              <a:srgbClr val="FF0000"/>
            </a:solidFill>
            <a:round/>
            <a:headEnd type="none" w="sm" len="sm"/>
            <a:tailEnd type="none" w="sm" len="sm"/>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54339">
                                            <p:txEl>
                                              <p:pRg st="0" end="0"/>
                                            </p:txEl>
                                          </p:spTgt>
                                        </p:tgtEl>
                                        <p:attrNameLst>
                                          <p:attrName>style.visibility</p:attrName>
                                        </p:attrNameLst>
                                      </p:cBhvr>
                                      <p:to>
                                        <p:strVal val="visible"/>
                                      </p:to>
                                    </p:set>
                                    <p:animEffect transition="in" filter="wipe(up)">
                                      <p:cBhvr>
                                        <p:cTn id="7" dur="500"/>
                                        <p:tgtEl>
                                          <p:spTgt spid="65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54339">
                                            <p:txEl>
                                              <p:pRg st="3" end="3"/>
                                            </p:txEl>
                                          </p:spTgt>
                                        </p:tgtEl>
                                        <p:attrNameLst>
                                          <p:attrName>style.visibility</p:attrName>
                                        </p:attrNameLst>
                                      </p:cBhvr>
                                      <p:to>
                                        <p:strVal val="visible"/>
                                      </p:to>
                                    </p:set>
                                    <p:animEffect transition="in" filter="wipe(left)">
                                      <p:cBhvr>
                                        <p:cTn id="12" dur="500"/>
                                        <p:tgtEl>
                                          <p:spTgt spid="65433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54341">
                                            <p:txEl>
                                              <p:pRg st="0" end="0"/>
                                            </p:txEl>
                                          </p:spTgt>
                                        </p:tgtEl>
                                        <p:attrNameLst>
                                          <p:attrName>style.visibility</p:attrName>
                                        </p:attrNameLst>
                                      </p:cBhvr>
                                      <p:to>
                                        <p:strVal val="visible"/>
                                      </p:to>
                                    </p:set>
                                    <p:animEffect transition="in" filter="dissolve">
                                      <p:cBhvr>
                                        <p:cTn id="17" dur="500"/>
                                        <p:tgtEl>
                                          <p:spTgt spid="654341">
                                            <p:txEl>
                                              <p:pRg st="0" end="0"/>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667078"/>
                                        </p:tgtEl>
                                        <p:attrNameLst>
                                          <p:attrName>style.visibility</p:attrName>
                                        </p:attrNameLst>
                                      </p:cBhvr>
                                      <p:to>
                                        <p:strVal val="visible"/>
                                      </p:to>
                                    </p:set>
                                    <p:animEffect transition="in" filter="dissolve">
                                      <p:cBhvr>
                                        <p:cTn id="20" dur="500"/>
                                        <p:tgtEl>
                                          <p:spTgt spid="1667078"/>
                                        </p:tgtEl>
                                      </p:cBhvr>
                                    </p:animEffect>
                                  </p:childTnLst>
                                </p:cTn>
                              </p:par>
                              <p:par>
                                <p:cTn id="21" presetID="9" presetClass="entr" presetSubtype="0" fill="hold" nodeType="withEffect">
                                  <p:stCondLst>
                                    <p:cond delay="0"/>
                                  </p:stCondLst>
                                  <p:childTnLst>
                                    <p:set>
                                      <p:cBhvr>
                                        <p:cTn id="22" dur="1" fill="hold">
                                          <p:stCondLst>
                                            <p:cond delay="0"/>
                                          </p:stCondLst>
                                        </p:cTn>
                                        <p:tgtEl>
                                          <p:spTgt spid="1667079">
                                            <p:txEl>
                                              <p:pRg st="0" end="0"/>
                                            </p:txEl>
                                          </p:spTgt>
                                        </p:tgtEl>
                                        <p:attrNameLst>
                                          <p:attrName>style.visibility</p:attrName>
                                        </p:attrNameLst>
                                      </p:cBhvr>
                                      <p:to>
                                        <p:strVal val="visible"/>
                                      </p:to>
                                    </p:set>
                                    <p:animEffect transition="in" filter="dissolve">
                                      <p:cBhvr>
                                        <p:cTn id="23" dur="500"/>
                                        <p:tgtEl>
                                          <p:spTgt spid="1667079">
                                            <p:txEl>
                                              <p:pRg st="0" end="0"/>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667080">
                                            <p:txEl>
                                              <p:pRg st="0" end="0"/>
                                            </p:txEl>
                                          </p:spTgt>
                                        </p:tgtEl>
                                        <p:attrNameLst>
                                          <p:attrName>style.visibility</p:attrName>
                                        </p:attrNameLst>
                                      </p:cBhvr>
                                      <p:to>
                                        <p:strVal val="visible"/>
                                      </p:to>
                                    </p:set>
                                    <p:animEffect transition="in" filter="dissolve">
                                      <p:cBhvr>
                                        <p:cTn id="26" dur="500"/>
                                        <p:tgtEl>
                                          <p:spTgt spid="1667080">
                                            <p:txEl>
                                              <p:pRg st="0" end="0"/>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1667081">
                                            <p:txEl>
                                              <p:pRg st="0" end="0"/>
                                            </p:txEl>
                                          </p:spTgt>
                                        </p:tgtEl>
                                        <p:attrNameLst>
                                          <p:attrName>style.visibility</p:attrName>
                                        </p:attrNameLst>
                                      </p:cBhvr>
                                      <p:to>
                                        <p:strVal val="visible"/>
                                      </p:to>
                                    </p:set>
                                    <p:animEffect transition="in" filter="dissolve">
                                      <p:cBhvr>
                                        <p:cTn id="29" dur="500"/>
                                        <p:tgtEl>
                                          <p:spTgt spid="1667081">
                                            <p:txEl>
                                              <p:pRg st="0" end="0"/>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667082"/>
                                        </p:tgtEl>
                                        <p:attrNameLst>
                                          <p:attrName>style.visibility</p:attrName>
                                        </p:attrNameLst>
                                      </p:cBhvr>
                                      <p:to>
                                        <p:strVal val="visible"/>
                                      </p:to>
                                    </p:set>
                                    <p:animEffect transition="in" filter="dissolve">
                                      <p:cBhvr>
                                        <p:cTn id="32" dur="500"/>
                                        <p:tgtEl>
                                          <p:spTgt spid="166708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667083"/>
                                        </p:tgtEl>
                                        <p:attrNameLst>
                                          <p:attrName>style.visibility</p:attrName>
                                        </p:attrNameLst>
                                      </p:cBhvr>
                                      <p:to>
                                        <p:strVal val="visible"/>
                                      </p:to>
                                    </p:set>
                                    <p:animEffect transition="in" filter="dissolve">
                                      <p:cBhvr>
                                        <p:cTn id="35" dur="500"/>
                                        <p:tgtEl>
                                          <p:spTgt spid="1667083"/>
                                        </p:tgtEl>
                                      </p:cBhvr>
                                    </p:animEffect>
                                  </p:childTnLst>
                                </p:cTn>
                              </p:par>
                              <p:par>
                                <p:cTn id="36" presetID="9" presetClass="entr" presetSubtype="0" fill="hold" nodeType="withEffect">
                                  <p:stCondLst>
                                    <p:cond delay="0"/>
                                  </p:stCondLst>
                                  <p:childTnLst>
                                    <p:set>
                                      <p:cBhvr>
                                        <p:cTn id="37" dur="1" fill="hold">
                                          <p:stCondLst>
                                            <p:cond delay="0"/>
                                          </p:stCondLst>
                                        </p:cTn>
                                        <p:tgtEl>
                                          <p:spTgt spid="1667085">
                                            <p:txEl>
                                              <p:pRg st="0" end="0"/>
                                            </p:txEl>
                                          </p:spTgt>
                                        </p:tgtEl>
                                        <p:attrNameLst>
                                          <p:attrName>style.visibility</p:attrName>
                                        </p:attrNameLst>
                                      </p:cBhvr>
                                      <p:to>
                                        <p:strVal val="visible"/>
                                      </p:to>
                                    </p:set>
                                    <p:animEffect transition="in" filter="dissolve">
                                      <p:cBhvr>
                                        <p:cTn id="38" dur="500"/>
                                        <p:tgtEl>
                                          <p:spTgt spid="1667085">
                                            <p:txEl>
                                              <p:pRg st="0" end="0"/>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1667086">
                                            <p:txEl>
                                              <p:pRg st="0" end="0"/>
                                            </p:txEl>
                                          </p:spTgt>
                                        </p:tgtEl>
                                        <p:attrNameLst>
                                          <p:attrName>style.visibility</p:attrName>
                                        </p:attrNameLst>
                                      </p:cBhvr>
                                      <p:to>
                                        <p:strVal val="visible"/>
                                      </p:to>
                                    </p:set>
                                    <p:animEffect transition="in" filter="dissolve">
                                      <p:cBhvr>
                                        <p:cTn id="41" dur="500"/>
                                        <p:tgtEl>
                                          <p:spTgt spid="1667086">
                                            <p:txEl>
                                              <p:pRg st="0" end="0"/>
                                            </p:tx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667084"/>
                                        </p:tgtEl>
                                        <p:attrNameLst>
                                          <p:attrName>style.visibility</p:attrName>
                                        </p:attrNameLst>
                                      </p:cBhvr>
                                      <p:to>
                                        <p:strVal val="visible"/>
                                      </p:to>
                                    </p:set>
                                    <p:animEffect transition="in" filter="dissolve">
                                      <p:cBhvr>
                                        <p:cTn id="44" dur="500"/>
                                        <p:tgtEl>
                                          <p:spTgt spid="166708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667088"/>
                                        </p:tgtEl>
                                        <p:attrNameLst>
                                          <p:attrName>style.visibility</p:attrName>
                                        </p:attrNameLst>
                                      </p:cBhvr>
                                      <p:to>
                                        <p:strVal val="visible"/>
                                      </p:to>
                                    </p:set>
                                    <p:animEffect transition="in" filter="dissolve">
                                      <p:cBhvr>
                                        <p:cTn id="47" dur="500"/>
                                        <p:tgtEl>
                                          <p:spTgt spid="1667088"/>
                                        </p:tgtEl>
                                      </p:cBhvr>
                                    </p:animEffect>
                                  </p:childTnLst>
                                </p:cTn>
                              </p:par>
                            </p:childTnLst>
                          </p:cTn>
                        </p:par>
                        <p:par>
                          <p:cTn id="48" fill="hold" nodeType="afterGroup">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667087"/>
                                        </p:tgtEl>
                                        <p:attrNameLst>
                                          <p:attrName>style.visibility</p:attrName>
                                        </p:attrNameLst>
                                      </p:cBhvr>
                                      <p:to>
                                        <p:strVal val="visible"/>
                                      </p:to>
                                    </p:set>
                                    <p:animEffect transition="in" filter="wipe(up)">
                                      <p:cBhvr>
                                        <p:cTn id="51" dur="500"/>
                                        <p:tgtEl>
                                          <p:spTgt spid="166708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654339">
                                            <p:txEl>
                                              <p:pRg st="18" end="18"/>
                                            </p:txEl>
                                          </p:spTgt>
                                        </p:tgtEl>
                                        <p:attrNameLst>
                                          <p:attrName>style.visibility</p:attrName>
                                        </p:attrNameLst>
                                      </p:cBhvr>
                                      <p:to>
                                        <p:strVal val="visible"/>
                                      </p:to>
                                    </p:set>
                                    <p:animEffect transition="in" filter="wipe(down)">
                                      <p:cBhvr>
                                        <p:cTn id="56" dur="500"/>
                                        <p:tgtEl>
                                          <p:spTgt spid="65433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7078" grpId="0" animBg="1"/>
      <p:bldP spid="1667082" grpId="0" animBg="1"/>
      <p:bldP spid="1667083" grpId="0" animBg="1"/>
      <p:bldP spid="1667084" grpId="0" animBg="1"/>
      <p:bldP spid="1667087" grpId="0" animBg="1"/>
      <p:bldP spid="1667088" grpId="0" animBg="1"/>
    </p:bld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lide Number Placeholder 3"/>
          <p:cNvSpPr>
            <a:spLocks noGrp="1"/>
          </p:cNvSpPr>
          <p:nvPr>
            <p:ph type="sldNum" sz="quarter" idx="12"/>
          </p:nvPr>
        </p:nvSpPr>
        <p:spPr>
          <a:noFill/>
          <a:ln>
            <a:miter lim="800000"/>
            <a:headEnd/>
            <a:tailEnd/>
          </a:ln>
        </p:spPr>
        <p:txBody>
          <a:bodyPr/>
          <a:lstStyle/>
          <a:p>
            <a:fld id="{8FF376DC-7235-4581-BFB7-42FEA3860BDC}" type="slidenum">
              <a:rPr lang="en-US"/>
              <a:pPr/>
              <a:t>494</a:t>
            </a:fld>
            <a:endParaRPr lang="en-US"/>
          </a:p>
        </p:txBody>
      </p:sp>
      <p:sp>
        <p:nvSpPr>
          <p:cNvPr id="50790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243E7A7-1472-4731-A4B0-1EBE72214689}" type="slidenum">
              <a:rPr lang="en-US" sz="1400">
                <a:latin typeface="Times New Roman" pitchFamily="18" charset="0"/>
              </a:rPr>
              <a:pPr algn="r"/>
              <a:t>494</a:t>
            </a:fld>
            <a:endParaRPr lang="en-US" sz="1400">
              <a:latin typeface="Times New Roman" pitchFamily="18" charset="0"/>
            </a:endParaRPr>
          </a:p>
        </p:txBody>
      </p:sp>
      <p:sp>
        <p:nvSpPr>
          <p:cNvPr id="507908" name="Rectangle 2"/>
          <p:cNvSpPr>
            <a:spLocks noGrp="1" noChangeArrowheads="1"/>
          </p:cNvSpPr>
          <p:nvPr>
            <p:ph type="title" idx="4294967295"/>
          </p:nvPr>
        </p:nvSpPr>
        <p:spPr>
          <a:xfrm>
            <a:off x="269875" y="395288"/>
            <a:ext cx="8642350" cy="614362"/>
          </a:xfrm>
        </p:spPr>
        <p:txBody>
          <a:bodyPr/>
          <a:lstStyle/>
          <a:p>
            <a:pPr eaLnBrk="1" hangingPunct="1"/>
            <a:r>
              <a:rPr lang="en-US" sz="2200" b="1" smtClean="0">
                <a:latin typeface="Rockwell" pitchFamily="18" charset="0"/>
              </a:rPr>
              <a:t>T8D:</a:t>
            </a:r>
            <a:r>
              <a:rPr lang="en-US" sz="3200" b="1" smtClean="0">
                <a:latin typeface="Rockwell" pitchFamily="18" charset="0"/>
              </a:rPr>
              <a:t>	</a:t>
            </a:r>
            <a:r>
              <a:rPr lang="en-US" sz="1600" b="1" smtClean="0"/>
              <a:t>Non-voice communications; image data, digital modes CW, packet, PSK31</a:t>
            </a:r>
          </a:p>
        </p:txBody>
      </p:sp>
      <p:sp>
        <p:nvSpPr>
          <p:cNvPr id="766979" name="Rectangle 3"/>
          <p:cNvSpPr>
            <a:spLocks noGrp="1" noChangeArrowheads="1"/>
          </p:cNvSpPr>
          <p:nvPr>
            <p:ph type="body" idx="4294967295"/>
          </p:nvPr>
        </p:nvSpPr>
        <p:spPr>
          <a:xfrm>
            <a:off x="231775" y="1585913"/>
            <a:ext cx="8642350" cy="4962525"/>
          </a:xfrm>
        </p:spPr>
        <p:txBody>
          <a:bodyPr/>
          <a:lstStyle/>
          <a:p>
            <a:pPr lvl="1" eaLnBrk="1" hangingPunct="1"/>
            <a:r>
              <a:rPr lang="en-US" sz="1200" smtClean="0">
                <a:latin typeface="Rockwell" pitchFamily="18" charset="0"/>
              </a:rPr>
              <a:t>T8D7</a:t>
            </a:r>
            <a:r>
              <a:rPr lang="en-US" sz="2000" smtClean="0">
                <a:latin typeface="Rockwell" pitchFamily="18" charset="0"/>
              </a:rPr>
              <a:t>  PSK31 is a low-rate data transmission mode.</a:t>
            </a:r>
          </a:p>
          <a:p>
            <a:pPr lvl="2" eaLnBrk="1" hangingPunct="1"/>
            <a:r>
              <a:rPr lang="en-US" sz="1600" smtClean="0">
                <a:solidFill>
                  <a:schemeClr val="accent1"/>
                </a:solidFill>
                <a:latin typeface="Rockwell" pitchFamily="18" charset="0"/>
              </a:rPr>
              <a:t>PSK-31 transmission rate is about normal typing speed.</a:t>
            </a:r>
          </a:p>
          <a:p>
            <a:pPr lvl="2" eaLnBrk="1" hangingPunct="1"/>
            <a:r>
              <a:rPr lang="en-US" sz="1600" smtClean="0">
                <a:solidFill>
                  <a:schemeClr val="accent1"/>
                </a:solidFill>
                <a:latin typeface="Rockwell" pitchFamily="18" charset="0"/>
              </a:rPr>
              <a:t>PSK is a remarkable digital mode that slices through interference and gets message across sometimes to the moon and back.</a:t>
            </a:r>
          </a:p>
          <a:p>
            <a:pPr lvl="2" eaLnBrk="1" hangingPunct="1"/>
            <a:endParaRPr lang="en-US" sz="1600" smtClean="0">
              <a:solidFill>
                <a:schemeClr val="accent1"/>
              </a:solidFill>
              <a:latin typeface="Rockwell" pitchFamily="18" charset="0"/>
            </a:endParaRPr>
          </a:p>
        </p:txBody>
      </p:sp>
      <p:sp>
        <p:nvSpPr>
          <p:cNvPr id="766981" name="Text Box 5"/>
          <p:cNvSpPr txBox="1">
            <a:spLocks noChangeArrowheads="1"/>
          </p:cNvSpPr>
          <p:nvPr/>
        </p:nvSpPr>
        <p:spPr bwMode="auto">
          <a:xfrm>
            <a:off x="2459038" y="6078538"/>
            <a:ext cx="3649662" cy="517525"/>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chemeClr val="accent1"/>
                </a:solidFill>
                <a:latin typeface="Rockwell" pitchFamily="18" charset="0"/>
              </a:rPr>
              <a:t>You can connect a PSK-31 and RTTY data reader to your radio to decode messages</a:t>
            </a:r>
            <a:endParaRPr lang="en-US" sz="1600">
              <a:solidFill>
                <a:schemeClr val="accent1"/>
              </a:solidFill>
              <a:latin typeface="Rockwell" pitchFamily="18" charset="0"/>
            </a:endParaRPr>
          </a:p>
        </p:txBody>
      </p:sp>
      <p:pic>
        <p:nvPicPr>
          <p:cNvPr id="1668102" name="Picture 6" descr="Picture1"/>
          <p:cNvPicPr>
            <a:picLocks noChangeAspect="1" noChangeArrowheads="1"/>
          </p:cNvPicPr>
          <p:nvPr/>
        </p:nvPicPr>
        <p:blipFill>
          <a:blip r:embed="rId2" cstate="print"/>
          <a:srcRect/>
          <a:stretch>
            <a:fillRect/>
          </a:stretch>
        </p:blipFill>
        <p:spPr bwMode="auto">
          <a:xfrm>
            <a:off x="615950" y="3121025"/>
            <a:ext cx="3863975" cy="2247900"/>
          </a:xfrm>
          <a:prstGeom prst="rect">
            <a:avLst/>
          </a:prstGeom>
          <a:noFill/>
          <a:ln w="9525">
            <a:noFill/>
            <a:miter lim="800000"/>
            <a:headEnd/>
            <a:tailEnd/>
          </a:ln>
        </p:spPr>
      </p:pic>
      <p:pic>
        <p:nvPicPr>
          <p:cNvPr id="1668103" name="Picture 7" descr="PSK31"/>
          <p:cNvPicPr>
            <a:picLocks noChangeAspect="1" noChangeArrowheads="1"/>
          </p:cNvPicPr>
          <p:nvPr/>
        </p:nvPicPr>
        <p:blipFill>
          <a:blip r:embed="rId3" cstate="print"/>
          <a:srcRect/>
          <a:stretch>
            <a:fillRect/>
          </a:stretch>
        </p:blipFill>
        <p:spPr bwMode="auto">
          <a:xfrm>
            <a:off x="4418013" y="3121025"/>
            <a:ext cx="3802062" cy="2252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66979">
                                            <p:txEl>
                                              <p:pRg st="0" end="0"/>
                                            </p:txEl>
                                          </p:spTgt>
                                        </p:tgtEl>
                                        <p:attrNameLst>
                                          <p:attrName>style.visibility</p:attrName>
                                        </p:attrNameLst>
                                      </p:cBhvr>
                                      <p:to>
                                        <p:strVal val="visible"/>
                                      </p:to>
                                    </p:set>
                                    <p:animEffect transition="in" filter="wipe(up)">
                                      <p:cBhvr>
                                        <p:cTn id="7" dur="500"/>
                                        <p:tgtEl>
                                          <p:spTgt spid="766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66979">
                                            <p:txEl>
                                              <p:pRg st="1" end="1"/>
                                            </p:txEl>
                                          </p:spTgt>
                                        </p:tgtEl>
                                        <p:attrNameLst>
                                          <p:attrName>style.visibility</p:attrName>
                                        </p:attrNameLst>
                                      </p:cBhvr>
                                      <p:to>
                                        <p:strVal val="visible"/>
                                      </p:to>
                                    </p:set>
                                    <p:animEffect transition="in" filter="wipe(left)">
                                      <p:cBhvr>
                                        <p:cTn id="12" dur="500"/>
                                        <p:tgtEl>
                                          <p:spTgt spid="7669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66979">
                                            <p:txEl>
                                              <p:pRg st="2" end="2"/>
                                            </p:txEl>
                                          </p:spTgt>
                                        </p:tgtEl>
                                        <p:attrNameLst>
                                          <p:attrName>style.visibility</p:attrName>
                                        </p:attrNameLst>
                                      </p:cBhvr>
                                      <p:to>
                                        <p:strVal val="visible"/>
                                      </p:to>
                                    </p:set>
                                    <p:animEffect transition="in" filter="wipe(left)">
                                      <p:cBhvr>
                                        <p:cTn id="17" dur="500"/>
                                        <p:tgtEl>
                                          <p:spTgt spid="7669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68102"/>
                                        </p:tgtEl>
                                        <p:attrNameLst>
                                          <p:attrName>style.visibility</p:attrName>
                                        </p:attrNameLst>
                                      </p:cBhvr>
                                      <p:to>
                                        <p:strVal val="visible"/>
                                      </p:to>
                                    </p:set>
                                    <p:animEffect transition="in" filter="wipe(left)">
                                      <p:cBhvr>
                                        <p:cTn id="22" dur="500"/>
                                        <p:tgtEl>
                                          <p:spTgt spid="1668102"/>
                                        </p:tgtEl>
                                      </p:cBhvr>
                                    </p:animEffect>
                                  </p:childTnLst>
                                </p:cTn>
                              </p:par>
                              <p:par>
                                <p:cTn id="23" presetID="22" presetClass="entr" presetSubtype="2" fill="hold" nodeType="withEffect">
                                  <p:stCondLst>
                                    <p:cond delay="0"/>
                                  </p:stCondLst>
                                  <p:childTnLst>
                                    <p:set>
                                      <p:cBhvr>
                                        <p:cTn id="24" dur="1" fill="hold">
                                          <p:stCondLst>
                                            <p:cond delay="0"/>
                                          </p:stCondLst>
                                        </p:cTn>
                                        <p:tgtEl>
                                          <p:spTgt spid="1668103"/>
                                        </p:tgtEl>
                                        <p:attrNameLst>
                                          <p:attrName>style.visibility</p:attrName>
                                        </p:attrNameLst>
                                      </p:cBhvr>
                                      <p:to>
                                        <p:strVal val="visible"/>
                                      </p:to>
                                    </p:set>
                                    <p:animEffect transition="in" filter="wipe(right)">
                                      <p:cBhvr>
                                        <p:cTn id="25" dur="500"/>
                                        <p:tgtEl>
                                          <p:spTgt spid="166810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66981"/>
                                        </p:tgtEl>
                                        <p:attrNameLst>
                                          <p:attrName>style.visibility</p:attrName>
                                        </p:attrNameLst>
                                      </p:cBhvr>
                                      <p:to>
                                        <p:strVal val="visible"/>
                                      </p:to>
                                    </p:set>
                                    <p:animEffect transition="in" filter="wipe(down)">
                                      <p:cBhvr>
                                        <p:cTn id="28" dur="500"/>
                                        <p:tgtEl>
                                          <p:spTgt spid="76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81" grpId="0"/>
    </p:bld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Number Placeholder 3"/>
          <p:cNvSpPr>
            <a:spLocks noGrp="1"/>
          </p:cNvSpPr>
          <p:nvPr>
            <p:ph type="sldNum" sz="quarter" idx="12"/>
          </p:nvPr>
        </p:nvSpPr>
        <p:spPr>
          <a:noFill/>
          <a:ln>
            <a:miter lim="800000"/>
            <a:headEnd/>
            <a:tailEnd/>
          </a:ln>
        </p:spPr>
        <p:txBody>
          <a:bodyPr/>
          <a:lstStyle/>
          <a:p>
            <a:fld id="{DDE97C6E-CBA2-4093-B346-A7AE0989FBD3}" type="slidenum">
              <a:rPr lang="en-US"/>
              <a:pPr/>
              <a:t>495</a:t>
            </a:fld>
            <a:endParaRPr lang="en-US"/>
          </a:p>
        </p:txBody>
      </p:sp>
      <p:sp>
        <p:nvSpPr>
          <p:cNvPr id="50893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991390D-A09F-4BD3-87AC-DC7739CB9A4E}" type="slidenum">
              <a:rPr lang="en-US" sz="1400">
                <a:latin typeface="Times New Roman" pitchFamily="18" charset="0"/>
              </a:rPr>
              <a:pPr algn="r"/>
              <a:t>495</a:t>
            </a:fld>
            <a:endParaRPr lang="en-US" sz="1400">
              <a:latin typeface="Times New Roman" pitchFamily="18" charset="0"/>
            </a:endParaRPr>
          </a:p>
        </p:txBody>
      </p:sp>
      <p:sp>
        <p:nvSpPr>
          <p:cNvPr id="508932" name="Rectangle 2"/>
          <p:cNvSpPr>
            <a:spLocks noGrp="1" noChangeArrowheads="1"/>
          </p:cNvSpPr>
          <p:nvPr>
            <p:ph type="title" idx="4294967295"/>
          </p:nvPr>
        </p:nvSpPr>
        <p:spPr>
          <a:xfrm>
            <a:off x="269875" y="395288"/>
            <a:ext cx="8642350" cy="614362"/>
          </a:xfrm>
        </p:spPr>
        <p:txBody>
          <a:bodyPr/>
          <a:lstStyle/>
          <a:p>
            <a:pPr eaLnBrk="1" hangingPunct="1"/>
            <a:r>
              <a:rPr lang="en-US" sz="2200" b="1" smtClean="0">
                <a:latin typeface="Rockwell" pitchFamily="18" charset="0"/>
              </a:rPr>
              <a:t>T8D:</a:t>
            </a:r>
            <a:r>
              <a:rPr lang="en-US" sz="3200" b="1" smtClean="0">
                <a:latin typeface="Rockwell" pitchFamily="18" charset="0"/>
              </a:rPr>
              <a:t>	</a:t>
            </a:r>
            <a:r>
              <a:rPr lang="en-US" sz="1600" b="1" smtClean="0"/>
              <a:t>Non-voice communications; image data, digital modes CW, packet, PSK31</a:t>
            </a:r>
          </a:p>
        </p:txBody>
      </p:sp>
      <p:sp>
        <p:nvSpPr>
          <p:cNvPr id="763907"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T8D8</a:t>
            </a:r>
            <a:r>
              <a:rPr lang="en-US" sz="2000" smtClean="0">
                <a:latin typeface="Rockwell" pitchFamily="18" charset="0"/>
              </a:rPr>
              <a:t>   Packet transmissions may include:</a:t>
            </a:r>
          </a:p>
          <a:p>
            <a:pPr lvl="3" eaLnBrk="1" hangingPunct="1">
              <a:buFont typeface="Wingdings" pitchFamily="2" charset="2"/>
              <a:buChar char="Ø"/>
            </a:pPr>
            <a:r>
              <a:rPr lang="en-US" sz="1800" smtClean="0">
                <a:latin typeface="Rockwell" pitchFamily="18" charset="0"/>
              </a:rPr>
              <a:t>A check sum which permits error detection;</a:t>
            </a:r>
          </a:p>
          <a:p>
            <a:pPr lvl="3" eaLnBrk="1" hangingPunct="1">
              <a:buFont typeface="Wingdings" pitchFamily="2" charset="2"/>
              <a:buChar char="Ø"/>
            </a:pPr>
            <a:r>
              <a:rPr lang="en-US" sz="1800" smtClean="0">
                <a:latin typeface="Rockwell" pitchFamily="18" charset="0"/>
              </a:rPr>
              <a:t>A header which contains the call sign of the station to which the information is being sent;</a:t>
            </a:r>
          </a:p>
          <a:p>
            <a:pPr lvl="3" eaLnBrk="1" hangingPunct="1">
              <a:buFont typeface="Wingdings" pitchFamily="2" charset="2"/>
              <a:buChar char="Ø"/>
            </a:pPr>
            <a:r>
              <a:rPr lang="en-US" sz="1800" smtClean="0">
                <a:latin typeface="Rockwell" pitchFamily="18" charset="0"/>
              </a:rPr>
              <a:t>Automatic repeat request in case of error.</a:t>
            </a:r>
          </a:p>
          <a:p>
            <a:pPr lvl="3" eaLnBrk="1" hangingPunct="1">
              <a:buFont typeface="Wingdings" pitchFamily="2" charset="2"/>
              <a:buChar char="Ø"/>
            </a:pPr>
            <a:endParaRPr lang="en-US" sz="1800" smtClean="0">
              <a:latin typeface="Rockwell" pitchFamily="18" charset="0"/>
            </a:endParaRPr>
          </a:p>
          <a:p>
            <a:pPr lvl="1" eaLnBrk="1" hangingPunct="1"/>
            <a:endParaRPr lang="en-US" sz="2000" smtClean="0">
              <a:latin typeface="Rockwell" pitchFamily="18" charset="0"/>
            </a:endParaRPr>
          </a:p>
        </p:txBody>
      </p:sp>
      <p:pic>
        <p:nvPicPr>
          <p:cNvPr id="763908" name="Picture 4" descr="Q p105 header"/>
          <p:cNvPicPr>
            <a:picLocks noChangeAspect="1" noChangeArrowheads="1"/>
          </p:cNvPicPr>
          <p:nvPr/>
        </p:nvPicPr>
        <p:blipFill>
          <a:blip r:embed="rId2" cstate="print"/>
          <a:srcRect/>
          <a:stretch>
            <a:fillRect/>
          </a:stretch>
        </p:blipFill>
        <p:spPr bwMode="auto">
          <a:xfrm>
            <a:off x="5954713" y="3736975"/>
            <a:ext cx="3071812" cy="2611438"/>
          </a:xfrm>
          <a:prstGeom prst="rect">
            <a:avLst/>
          </a:prstGeom>
          <a:noFill/>
          <a:ln w="9525">
            <a:noFill/>
            <a:miter lim="800000"/>
            <a:headEnd/>
            <a:tailEnd/>
          </a:ln>
        </p:spPr>
      </p:pic>
      <p:pic>
        <p:nvPicPr>
          <p:cNvPr id="2779140" name="Picture 4"/>
          <p:cNvPicPr>
            <a:picLocks noChangeAspect="1" noChangeArrowheads="1"/>
          </p:cNvPicPr>
          <p:nvPr/>
        </p:nvPicPr>
        <p:blipFill>
          <a:blip r:embed="rId3" cstate="print"/>
          <a:srcRect/>
          <a:stretch>
            <a:fillRect/>
          </a:stretch>
        </p:blipFill>
        <p:spPr bwMode="auto">
          <a:xfrm>
            <a:off x="2114550" y="4465638"/>
            <a:ext cx="3263900" cy="1920875"/>
          </a:xfrm>
          <a:prstGeom prst="rect">
            <a:avLst/>
          </a:prstGeom>
          <a:noFill/>
          <a:ln w="9525">
            <a:noFill/>
            <a:round/>
            <a:headEnd/>
            <a:tailEnd/>
          </a:ln>
        </p:spPr>
      </p:pic>
      <p:sp>
        <p:nvSpPr>
          <p:cNvPr id="763910" name="Text Box 6"/>
          <p:cNvSpPr txBox="1">
            <a:spLocks noChangeArrowheads="1"/>
          </p:cNvSpPr>
          <p:nvPr/>
        </p:nvSpPr>
        <p:spPr bwMode="auto">
          <a:xfrm>
            <a:off x="1000125" y="5080000"/>
            <a:ext cx="1112838" cy="1368425"/>
          </a:xfrm>
          <a:prstGeom prst="rect">
            <a:avLst/>
          </a:prstGeom>
          <a:noFill/>
          <a:ln w="12700" cap="sq">
            <a:noFill/>
            <a:miter lim="800000"/>
            <a:headEnd type="none" w="sm" len="sm"/>
            <a:tailEnd type="none" w="sm" len="sm"/>
          </a:ln>
        </p:spPr>
        <p:txBody>
          <a:bodyPr>
            <a:spAutoFit/>
          </a:bodyPr>
          <a:lstStyle/>
          <a:p>
            <a:pPr algn="r">
              <a:spcBef>
                <a:spcPct val="50000"/>
              </a:spcBef>
            </a:pPr>
            <a:r>
              <a:rPr lang="en-US" sz="1400">
                <a:solidFill>
                  <a:schemeClr val="accent1"/>
                </a:solidFill>
                <a:latin typeface="Rockwell" pitchFamily="18" charset="0"/>
              </a:rPr>
              <a:t>Laptop, TNC, and Handheld comprise Packet Station.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animEffect transition="in" filter="wipe(up)">
                                      <p:cBhvr>
                                        <p:cTn id="7" dur="500"/>
                                        <p:tgtEl>
                                          <p:spTgt spid="763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63907">
                                            <p:txEl>
                                              <p:pRg st="1" end="1"/>
                                            </p:txEl>
                                          </p:spTgt>
                                        </p:tgtEl>
                                        <p:attrNameLst>
                                          <p:attrName>style.visibility</p:attrName>
                                        </p:attrNameLst>
                                      </p:cBhvr>
                                      <p:to>
                                        <p:strVal val="visible"/>
                                      </p:to>
                                    </p:set>
                                    <p:animEffect transition="in" filter="wipe(left)">
                                      <p:cBhvr>
                                        <p:cTn id="12" dur="500"/>
                                        <p:tgtEl>
                                          <p:spTgt spid="7639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63907">
                                            <p:txEl>
                                              <p:pRg st="2" end="2"/>
                                            </p:txEl>
                                          </p:spTgt>
                                        </p:tgtEl>
                                        <p:attrNameLst>
                                          <p:attrName>style.visibility</p:attrName>
                                        </p:attrNameLst>
                                      </p:cBhvr>
                                      <p:to>
                                        <p:strVal val="visible"/>
                                      </p:to>
                                    </p:set>
                                    <p:animEffect transition="in" filter="wipe(left)">
                                      <p:cBhvr>
                                        <p:cTn id="17" dur="500"/>
                                        <p:tgtEl>
                                          <p:spTgt spid="7639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63907">
                                            <p:txEl>
                                              <p:pRg st="3" end="3"/>
                                            </p:txEl>
                                          </p:spTgt>
                                        </p:tgtEl>
                                        <p:attrNameLst>
                                          <p:attrName>style.visibility</p:attrName>
                                        </p:attrNameLst>
                                      </p:cBhvr>
                                      <p:to>
                                        <p:strVal val="visible"/>
                                      </p:to>
                                    </p:set>
                                    <p:animEffect transition="in" filter="wipe(left)">
                                      <p:cBhvr>
                                        <p:cTn id="22" dur="500"/>
                                        <p:tgtEl>
                                          <p:spTgt spid="7639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63908"/>
                                        </p:tgtEl>
                                        <p:attrNameLst>
                                          <p:attrName>style.visibility</p:attrName>
                                        </p:attrNameLst>
                                      </p:cBhvr>
                                      <p:to>
                                        <p:strVal val="visible"/>
                                      </p:to>
                                    </p:set>
                                    <p:animEffect transition="in" filter="wipe(down)">
                                      <p:cBhvr>
                                        <p:cTn id="27" dur="500"/>
                                        <p:tgtEl>
                                          <p:spTgt spid="763908"/>
                                        </p:tgtEl>
                                      </p:cBhvr>
                                    </p:animEffect>
                                  </p:childTnLst>
                                </p:cTn>
                              </p:par>
                              <p:par>
                                <p:cTn id="28" presetID="22" presetClass="entr" presetSubtype="4" fill="hold" nodeType="withEffect">
                                  <p:stCondLst>
                                    <p:cond delay="0"/>
                                  </p:stCondLst>
                                  <p:childTnLst>
                                    <p:set>
                                      <p:cBhvr>
                                        <p:cTn id="29" dur="1" fill="hold">
                                          <p:stCondLst>
                                            <p:cond delay="0"/>
                                          </p:stCondLst>
                                        </p:cTn>
                                        <p:tgtEl>
                                          <p:spTgt spid="2779140"/>
                                        </p:tgtEl>
                                        <p:attrNameLst>
                                          <p:attrName>style.visibility</p:attrName>
                                        </p:attrNameLst>
                                      </p:cBhvr>
                                      <p:to>
                                        <p:strVal val="visible"/>
                                      </p:to>
                                    </p:set>
                                    <p:animEffect transition="in" filter="wipe(down)">
                                      <p:cBhvr>
                                        <p:cTn id="30" dur="500"/>
                                        <p:tgtEl>
                                          <p:spTgt spid="277914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63910"/>
                                        </p:tgtEl>
                                        <p:attrNameLst>
                                          <p:attrName>style.visibility</p:attrName>
                                        </p:attrNameLst>
                                      </p:cBhvr>
                                      <p:to>
                                        <p:strVal val="visible"/>
                                      </p:to>
                                    </p:set>
                                    <p:animEffect transition="in" filter="wipe(down)">
                                      <p:cBhvr>
                                        <p:cTn id="33" dur="500"/>
                                        <p:tgtEl>
                                          <p:spTgt spid="76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10" grpId="0"/>
    </p:bld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Number Placeholder 3"/>
          <p:cNvSpPr>
            <a:spLocks noGrp="1"/>
          </p:cNvSpPr>
          <p:nvPr>
            <p:ph type="sldNum" sz="quarter" idx="12"/>
          </p:nvPr>
        </p:nvSpPr>
        <p:spPr>
          <a:noFill/>
          <a:ln>
            <a:miter lim="800000"/>
            <a:headEnd/>
            <a:tailEnd/>
          </a:ln>
        </p:spPr>
        <p:txBody>
          <a:bodyPr/>
          <a:lstStyle/>
          <a:p>
            <a:fld id="{27276A9C-1E35-4A63-88FF-19D2AF3921C7}" type="slidenum">
              <a:rPr lang="en-US"/>
              <a:pPr/>
              <a:t>496</a:t>
            </a:fld>
            <a:endParaRPr lang="en-US"/>
          </a:p>
        </p:txBody>
      </p:sp>
      <p:sp>
        <p:nvSpPr>
          <p:cNvPr id="50995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0B6A49A-4AE5-4174-BE12-6E763FE6B1D6}" type="slidenum">
              <a:rPr lang="en-US" sz="1400">
                <a:latin typeface="Times New Roman" pitchFamily="18" charset="0"/>
              </a:rPr>
              <a:pPr algn="r"/>
              <a:t>496</a:t>
            </a:fld>
            <a:endParaRPr lang="en-US" sz="1400">
              <a:latin typeface="Times New Roman" pitchFamily="18" charset="0"/>
            </a:endParaRPr>
          </a:p>
        </p:txBody>
      </p:sp>
      <p:sp>
        <p:nvSpPr>
          <p:cNvPr id="509956" name="Rectangle 2"/>
          <p:cNvSpPr>
            <a:spLocks noGrp="1" noChangeArrowheads="1"/>
          </p:cNvSpPr>
          <p:nvPr>
            <p:ph type="title" idx="4294967295"/>
          </p:nvPr>
        </p:nvSpPr>
        <p:spPr>
          <a:xfrm>
            <a:off x="347663" y="395288"/>
            <a:ext cx="8678862" cy="614362"/>
          </a:xfrm>
        </p:spPr>
        <p:txBody>
          <a:bodyPr/>
          <a:lstStyle/>
          <a:p>
            <a:pPr eaLnBrk="1" hangingPunct="1"/>
            <a:r>
              <a:rPr lang="en-US" sz="2200" b="1" smtClean="0">
                <a:latin typeface="Rockwell" pitchFamily="18" charset="0"/>
              </a:rPr>
              <a:t>T8D:</a:t>
            </a:r>
            <a:r>
              <a:rPr lang="en-US" sz="3200" b="1" smtClean="0">
                <a:latin typeface="Rockwell" pitchFamily="18" charset="0"/>
              </a:rPr>
              <a:t>	</a:t>
            </a:r>
            <a:r>
              <a:rPr lang="en-US" sz="1600" b="1" smtClean="0"/>
              <a:t>Non-voice communications; image data, digital modes CW, packet, PSK31</a:t>
            </a:r>
          </a:p>
        </p:txBody>
      </p:sp>
      <p:sp>
        <p:nvSpPr>
          <p:cNvPr id="92877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T8D9</a:t>
            </a:r>
            <a:r>
              <a:rPr lang="en-US" sz="2000" smtClean="0">
                <a:latin typeface="Rockwell" pitchFamily="18" charset="0"/>
              </a:rPr>
              <a:t>  The code used when sending CW in the amateur bands is International Morse.</a:t>
            </a:r>
          </a:p>
          <a:p>
            <a:pPr lvl="1" eaLnBrk="1" hangingPunct="1"/>
            <a:endParaRPr lang="en-US" sz="1200" smtClean="0">
              <a:latin typeface="Rockwell" pitchFamily="18" charset="0"/>
            </a:endParaRPr>
          </a:p>
          <a:p>
            <a:pPr lvl="1" eaLnBrk="1" hangingPunct="1"/>
            <a:r>
              <a:rPr lang="en-US" sz="1200" smtClean="0">
                <a:latin typeface="Rockwell" pitchFamily="18" charset="0"/>
              </a:rPr>
              <a:t>T8D10</a:t>
            </a:r>
            <a:r>
              <a:rPr lang="en-US" sz="2000" smtClean="0">
                <a:latin typeface="Rockwell" pitchFamily="18" charset="0"/>
              </a:rPr>
              <a:t>  The following devices can be used to transmit CW in the amateur bands:</a:t>
            </a:r>
          </a:p>
          <a:p>
            <a:pPr lvl="4" eaLnBrk="1" hangingPunct="1">
              <a:buFont typeface="Wingdings" pitchFamily="2" charset="2"/>
              <a:buChar char="Ø"/>
            </a:pPr>
            <a:r>
              <a:rPr lang="en-US" sz="1800" smtClean="0">
                <a:latin typeface="Rockwell" pitchFamily="18" charset="0"/>
              </a:rPr>
              <a:t>Straight Key</a:t>
            </a:r>
          </a:p>
          <a:p>
            <a:pPr lvl="4" eaLnBrk="1" hangingPunct="1">
              <a:buFont typeface="Wingdings" pitchFamily="2" charset="2"/>
              <a:buChar char="Ø"/>
            </a:pPr>
            <a:r>
              <a:rPr lang="en-US" sz="1800" smtClean="0">
                <a:latin typeface="Rockwell" pitchFamily="18" charset="0"/>
              </a:rPr>
              <a:t>Electronic Keyer</a:t>
            </a:r>
          </a:p>
          <a:p>
            <a:pPr lvl="4" eaLnBrk="1" hangingPunct="1">
              <a:buFont typeface="Wingdings" pitchFamily="2" charset="2"/>
              <a:buChar char="Ø"/>
            </a:pPr>
            <a:r>
              <a:rPr lang="en-US" sz="1800" smtClean="0">
                <a:latin typeface="Rockwell" pitchFamily="18" charset="0"/>
              </a:rPr>
              <a:t>Computer Keyboard</a:t>
            </a:r>
          </a:p>
          <a:p>
            <a:pPr lvl="1" eaLnBrk="1" hangingPunct="1">
              <a:buFont typeface="Wingdings" pitchFamily="2" charset="2"/>
              <a:buChar char="Ø"/>
            </a:pPr>
            <a:endParaRPr lang="en-US" sz="2000" smtClean="0">
              <a:latin typeface="Rockwell" pitchFamily="18" charset="0"/>
            </a:endParaRPr>
          </a:p>
          <a:p>
            <a:pPr lvl="1" eaLnBrk="1" hangingPunct="1"/>
            <a:r>
              <a:rPr lang="en-US" sz="1200" smtClean="0">
                <a:latin typeface="Rockwell" pitchFamily="18" charset="0"/>
              </a:rPr>
              <a:t>T8D11</a:t>
            </a:r>
            <a:r>
              <a:rPr lang="en-US" sz="2000" smtClean="0">
                <a:latin typeface="Rockwell" pitchFamily="18" charset="0"/>
              </a:rPr>
              <a:t>  A "parity" bit is an extra code element used to detect errors in received data.</a:t>
            </a:r>
          </a:p>
          <a:p>
            <a:pPr lvl="4" eaLnBrk="1" hangingPunct="1"/>
            <a:r>
              <a:rPr lang="en-US" sz="1800" smtClean="0">
                <a:solidFill>
                  <a:schemeClr val="accent1"/>
                </a:solidFill>
                <a:latin typeface="Rockwell" pitchFamily="18" charset="0"/>
              </a:rPr>
              <a:t>Just like a ‘parity bit’ in computers</a:t>
            </a:r>
          </a:p>
          <a:p>
            <a:pPr lvl="1" eaLnBrk="1" hangingPunct="1"/>
            <a:endParaRPr lang="en-US" sz="18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771">
                                            <p:txEl>
                                              <p:pRg st="0" end="0"/>
                                            </p:txEl>
                                          </p:spTgt>
                                        </p:tgtEl>
                                        <p:attrNameLst>
                                          <p:attrName>style.visibility</p:attrName>
                                        </p:attrNameLst>
                                      </p:cBhvr>
                                      <p:to>
                                        <p:strVal val="visible"/>
                                      </p:to>
                                    </p:set>
                                    <p:animEffect transition="in" filter="wipe(up)">
                                      <p:cBhvr>
                                        <p:cTn id="7" dur="500"/>
                                        <p:tgtEl>
                                          <p:spTgt spid="928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28771">
                                            <p:txEl>
                                              <p:pRg st="2" end="2"/>
                                            </p:txEl>
                                          </p:spTgt>
                                        </p:tgtEl>
                                        <p:attrNameLst>
                                          <p:attrName>style.visibility</p:attrName>
                                        </p:attrNameLst>
                                      </p:cBhvr>
                                      <p:to>
                                        <p:strVal val="visible"/>
                                      </p:to>
                                    </p:set>
                                    <p:animEffect transition="in" filter="wipe(left)">
                                      <p:cBhvr>
                                        <p:cTn id="12" dur="500"/>
                                        <p:tgtEl>
                                          <p:spTgt spid="928771">
                                            <p:txEl>
                                              <p:pRg st="2" end="2"/>
                                            </p:txEl>
                                          </p:spTgt>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928771">
                                            <p:txEl>
                                              <p:pRg st="3" end="3"/>
                                            </p:txEl>
                                          </p:spTgt>
                                        </p:tgtEl>
                                        <p:attrNameLst>
                                          <p:attrName>style.visibility</p:attrName>
                                        </p:attrNameLst>
                                      </p:cBhvr>
                                      <p:to>
                                        <p:strVal val="visible"/>
                                      </p:to>
                                    </p:set>
                                    <p:animEffect transition="in" filter="wipe(left)">
                                      <p:cBhvr>
                                        <p:cTn id="16" dur="500"/>
                                        <p:tgtEl>
                                          <p:spTgt spid="928771">
                                            <p:txEl>
                                              <p:pRg st="3" end="3"/>
                                            </p:txEl>
                                          </p:spTgt>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928771">
                                            <p:txEl>
                                              <p:pRg st="4" end="4"/>
                                            </p:txEl>
                                          </p:spTgt>
                                        </p:tgtEl>
                                        <p:attrNameLst>
                                          <p:attrName>style.visibility</p:attrName>
                                        </p:attrNameLst>
                                      </p:cBhvr>
                                      <p:to>
                                        <p:strVal val="visible"/>
                                      </p:to>
                                    </p:set>
                                    <p:animEffect transition="in" filter="wipe(left)">
                                      <p:cBhvr>
                                        <p:cTn id="20" dur="500"/>
                                        <p:tgtEl>
                                          <p:spTgt spid="928771">
                                            <p:txEl>
                                              <p:pRg st="4" end="4"/>
                                            </p:txEl>
                                          </p:spTgt>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928771">
                                            <p:txEl>
                                              <p:pRg st="5" end="5"/>
                                            </p:txEl>
                                          </p:spTgt>
                                        </p:tgtEl>
                                        <p:attrNameLst>
                                          <p:attrName>style.visibility</p:attrName>
                                        </p:attrNameLst>
                                      </p:cBhvr>
                                      <p:to>
                                        <p:strVal val="visible"/>
                                      </p:to>
                                    </p:set>
                                    <p:animEffect transition="in" filter="wipe(left)">
                                      <p:cBhvr>
                                        <p:cTn id="24" dur="500"/>
                                        <p:tgtEl>
                                          <p:spTgt spid="928771">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928771">
                                            <p:txEl>
                                              <p:pRg st="7" end="7"/>
                                            </p:txEl>
                                          </p:spTgt>
                                        </p:tgtEl>
                                        <p:attrNameLst>
                                          <p:attrName>style.visibility</p:attrName>
                                        </p:attrNameLst>
                                      </p:cBhvr>
                                      <p:to>
                                        <p:strVal val="visible"/>
                                      </p:to>
                                    </p:set>
                                    <p:animEffect transition="in" filter="wipe(left)">
                                      <p:cBhvr>
                                        <p:cTn id="29" dur="500"/>
                                        <p:tgtEl>
                                          <p:spTgt spid="928771">
                                            <p:txEl>
                                              <p:pRg st="7" end="7"/>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928771">
                                            <p:txEl>
                                              <p:pRg st="8" end="8"/>
                                            </p:txEl>
                                          </p:spTgt>
                                        </p:tgtEl>
                                        <p:attrNameLst>
                                          <p:attrName>style.visibility</p:attrName>
                                        </p:attrNameLst>
                                      </p:cBhvr>
                                      <p:to>
                                        <p:strVal val="visible"/>
                                      </p:to>
                                    </p:set>
                                    <p:animEffect transition="in" filter="wipe(down)">
                                      <p:cBhvr>
                                        <p:cTn id="34" dur="500"/>
                                        <p:tgtEl>
                                          <p:spTgt spid="9287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1346200" y="279400"/>
            <a:ext cx="6643688" cy="3649663"/>
          </a:xfrm>
        </p:spPr>
        <p:txBody>
          <a:bodyPr lIns="0" tIns="0" rIns="0" bIns="0" anchor="ct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smtClean="0"/>
              <a:t>Element 2 Technician Class </a:t>
            </a:r>
            <a:br>
              <a:rPr lang="en-GB" sz="3600" b="1" smtClean="0"/>
            </a:br>
            <a:r>
              <a:rPr lang="en-GB" sz="3600" b="1" smtClean="0"/>
              <a:t>Question Pool</a:t>
            </a:r>
            <a:br>
              <a:rPr lang="en-GB" sz="3600" b="1" smtClean="0"/>
            </a:br>
            <a:r>
              <a:rPr lang="en-GB" sz="3600" b="1" smtClean="0"/>
              <a:t/>
            </a:r>
            <a:br>
              <a:rPr lang="en-GB" sz="3600" b="1" smtClean="0"/>
            </a:br>
            <a:r>
              <a:rPr lang="en-GB" sz="3600" b="1" smtClean="0">
                <a:solidFill>
                  <a:srgbClr val="FF3300"/>
                </a:solidFill>
              </a:rPr>
              <a:t>T8</a:t>
            </a:r>
            <a:br>
              <a:rPr lang="en-GB" sz="3600" b="1" smtClean="0">
                <a:solidFill>
                  <a:srgbClr val="FF3300"/>
                </a:solidFill>
              </a:rPr>
            </a:br>
            <a:r>
              <a:rPr lang="en-GB" sz="2400" b="1" smtClean="0">
                <a:solidFill>
                  <a:srgbClr val="FF3300"/>
                </a:solidFill>
              </a:rPr>
              <a:t>Modulation modes; amateur satellite operation, operating activities, non-voice communications</a:t>
            </a:r>
            <a:r>
              <a:rPr lang="en-GB" sz="3600" b="1" smtClean="0">
                <a:solidFill>
                  <a:srgbClr val="FF3300"/>
                </a:solidFill>
              </a:rPr>
              <a:t/>
            </a:r>
            <a:br>
              <a:rPr lang="en-GB" sz="3600" b="1" smtClean="0">
                <a:solidFill>
                  <a:srgbClr val="FF3300"/>
                </a:solidFill>
              </a:rPr>
            </a:br>
            <a:r>
              <a:rPr lang="en-GB" sz="2800" b="1" smtClean="0">
                <a:solidFill>
                  <a:srgbClr val="FF3300"/>
                </a:solidFill>
              </a:rPr>
              <a:t> </a:t>
            </a:r>
            <a:r>
              <a:rPr lang="en-GB" sz="2400" b="1" smtClean="0">
                <a:solidFill>
                  <a:srgbClr val="FF3300"/>
                </a:solidFill>
              </a:rPr>
              <a:t>[4 Exam Questions – 4 Groups]</a:t>
            </a:r>
          </a:p>
        </p:txBody>
      </p:sp>
      <p:sp>
        <p:nvSpPr>
          <p:cNvPr id="510979" name="Text Box 3"/>
          <p:cNvSpPr txBox="1">
            <a:spLocks noChangeArrowheads="1"/>
          </p:cNvSpPr>
          <p:nvPr/>
        </p:nvSpPr>
        <p:spPr bwMode="auto">
          <a:xfrm>
            <a:off x="2306638" y="4735513"/>
            <a:ext cx="4648200" cy="1460500"/>
          </a:xfrm>
          <a:prstGeom prst="rect">
            <a:avLst/>
          </a:prstGeom>
          <a:noFill/>
          <a:ln w="9525">
            <a:noFill/>
            <a:miter lim="800000"/>
            <a:headEnd/>
            <a:tailEnd/>
          </a:ln>
          <a:effectLst/>
        </p:spPr>
        <p:txBody>
          <a:bodyPr lIns="0" tIns="0" rIns="0" bIns="0">
            <a:spAutoFit/>
          </a:bodyPr>
          <a:lstStyle/>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Valid July 1, 2010</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Through</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June 30, 2014</a:t>
            </a:r>
          </a:p>
        </p:txBody>
      </p:sp>
      <p:pic>
        <p:nvPicPr>
          <p:cNvPr id="510980" name="Picture 4" descr="2010 Tech Q&amp;A 3D cover"/>
          <p:cNvPicPr>
            <a:picLocks noChangeAspect="1" noChangeArrowheads="1"/>
          </p:cNvPicPr>
          <p:nvPr/>
        </p:nvPicPr>
        <p:blipFill>
          <a:blip r:embed="rId3" cstate="print"/>
          <a:srcRect/>
          <a:stretch>
            <a:fillRect/>
          </a:stretch>
        </p:blipFill>
        <p:spPr bwMode="auto">
          <a:xfrm>
            <a:off x="0" y="4311650"/>
            <a:ext cx="1838325" cy="2546350"/>
          </a:xfrm>
          <a:prstGeom prst="rect">
            <a:avLst/>
          </a:prstGeom>
          <a:noFill/>
          <a:ln w="9525">
            <a:noFill/>
            <a:miter lim="800000"/>
            <a:headEnd/>
            <a:tailEnd/>
          </a:ln>
        </p:spPr>
      </p:pic>
      <p:pic>
        <p:nvPicPr>
          <p:cNvPr id="510981" name="Picture 5" descr="DIAMOND_gold"/>
          <p:cNvPicPr>
            <a:picLocks noChangeAspect="1" noChangeArrowheads="1"/>
          </p:cNvPicPr>
          <p:nvPr/>
        </p:nvPicPr>
        <p:blipFill>
          <a:blip r:embed="rId4" cstate="print"/>
          <a:srcRect/>
          <a:stretch>
            <a:fillRect/>
          </a:stretch>
        </p:blipFill>
        <p:spPr bwMode="auto">
          <a:xfrm>
            <a:off x="8021638" y="4398963"/>
            <a:ext cx="1122362" cy="2459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lide Number Placeholder 5"/>
          <p:cNvSpPr>
            <a:spLocks noGrp="1"/>
          </p:cNvSpPr>
          <p:nvPr>
            <p:ph type="sldNum" sz="quarter" idx="12"/>
          </p:nvPr>
        </p:nvSpPr>
        <p:spPr>
          <a:noFill/>
          <a:ln>
            <a:miter lim="800000"/>
            <a:headEnd/>
            <a:tailEnd/>
          </a:ln>
        </p:spPr>
        <p:txBody>
          <a:bodyPr/>
          <a:lstStyle/>
          <a:p>
            <a:fld id="{0B6932A6-F391-448C-903B-9D32B3BBD8D0}" type="slidenum">
              <a:rPr lang="en-US"/>
              <a:pPr/>
              <a:t>498</a:t>
            </a:fld>
            <a:endParaRPr lang="en-US"/>
          </a:p>
        </p:txBody>
      </p:sp>
      <p:sp>
        <p:nvSpPr>
          <p:cNvPr id="512003"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T8A01		</a:t>
            </a:r>
            <a:r>
              <a:rPr lang="en-US" sz="2800" smtClean="0">
                <a:latin typeface="Rockwell" pitchFamily="18" charset="0"/>
              </a:rPr>
              <a:t>Which of the following is a form of 			amplitude modulation?</a:t>
            </a:r>
          </a:p>
        </p:txBody>
      </p:sp>
      <p:sp>
        <p:nvSpPr>
          <p:cNvPr id="167321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Spread-spectrum</a:t>
            </a:r>
          </a:p>
          <a:p>
            <a:pPr marL="995363" lvl="1" indent="-533400" eaLnBrk="1" hangingPunct="1">
              <a:buFontTx/>
              <a:buAutoNum type="alphaUcPeriod"/>
            </a:pPr>
            <a:r>
              <a:rPr lang="en-US" smtClean="0">
                <a:latin typeface="Rockwell" pitchFamily="18" charset="0"/>
              </a:rPr>
              <a:t>Packet radio</a:t>
            </a:r>
          </a:p>
          <a:p>
            <a:pPr marL="995363" lvl="1" indent="-533400" eaLnBrk="1" hangingPunct="1">
              <a:buFontTx/>
              <a:buAutoNum type="alphaUcPeriod"/>
            </a:pPr>
            <a:r>
              <a:rPr lang="en-US" smtClean="0">
                <a:latin typeface="Rockwell" pitchFamily="18" charset="0"/>
              </a:rPr>
              <a:t>Single sideband</a:t>
            </a:r>
          </a:p>
          <a:p>
            <a:pPr marL="995363" lvl="1" indent="-533400" eaLnBrk="1" hangingPunct="1">
              <a:buFontTx/>
              <a:buAutoNum type="alphaUcPeriod"/>
            </a:pPr>
            <a:r>
              <a:rPr lang="en-US" smtClean="0">
                <a:latin typeface="Rockwell" pitchFamily="18" charset="0"/>
              </a:rPr>
              <a:t>Phase shift keying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7321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7321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Number Placeholder 5"/>
          <p:cNvSpPr>
            <a:spLocks noGrp="1"/>
          </p:cNvSpPr>
          <p:nvPr>
            <p:ph type="sldNum" sz="quarter" idx="12"/>
          </p:nvPr>
        </p:nvSpPr>
        <p:spPr>
          <a:noFill/>
          <a:ln>
            <a:miter lim="800000"/>
            <a:headEnd/>
            <a:tailEnd/>
          </a:ln>
        </p:spPr>
        <p:txBody>
          <a:bodyPr/>
          <a:lstStyle/>
          <a:p>
            <a:fld id="{23F13DAC-131E-48AE-9694-6E962059215C}" type="slidenum">
              <a:rPr lang="en-US"/>
              <a:pPr/>
              <a:t>499</a:t>
            </a:fld>
            <a:endParaRPr lang="en-US"/>
          </a:p>
        </p:txBody>
      </p:sp>
      <p:sp>
        <p:nvSpPr>
          <p:cNvPr id="513027"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T8A02		</a:t>
            </a:r>
            <a:r>
              <a:rPr lang="en-US" sz="2800" smtClean="0">
                <a:latin typeface="Rockwell" pitchFamily="18" charset="0"/>
              </a:rPr>
              <a:t>What type of modulation is most commonly 		used for VHF packet radio transmissions?</a:t>
            </a:r>
          </a:p>
        </p:txBody>
      </p:sp>
      <p:sp>
        <p:nvSpPr>
          <p:cNvPr id="167424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FM</a:t>
            </a:r>
          </a:p>
          <a:p>
            <a:pPr marL="995363" lvl="1" indent="-533400" eaLnBrk="1" hangingPunct="1">
              <a:buFontTx/>
              <a:buAutoNum type="alphaUcPeriod"/>
            </a:pPr>
            <a:r>
              <a:rPr lang="en-US" smtClean="0">
                <a:latin typeface="Rockwell" pitchFamily="18" charset="0"/>
              </a:rPr>
              <a:t>SSB</a:t>
            </a:r>
          </a:p>
          <a:p>
            <a:pPr marL="995363" lvl="1" indent="-533400" eaLnBrk="1" hangingPunct="1">
              <a:buFontTx/>
              <a:buAutoNum type="alphaUcPeriod"/>
            </a:pPr>
            <a:r>
              <a:rPr lang="en-US" smtClean="0">
                <a:latin typeface="Rockwell" pitchFamily="18" charset="0"/>
              </a:rPr>
              <a:t>AM</a:t>
            </a:r>
          </a:p>
          <a:p>
            <a:pPr marL="995363" lvl="1" indent="-533400" eaLnBrk="1" hangingPunct="1">
              <a:buFontTx/>
              <a:buAutoNum type="alphaUcPeriod"/>
            </a:pPr>
            <a:r>
              <a:rPr lang="en-US" smtClean="0">
                <a:latin typeface="Rockwell" pitchFamily="18" charset="0"/>
              </a:rPr>
              <a:t>Spread Spectrum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7424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7424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miter lim="800000"/>
            <a:headEnd/>
            <a:tailEnd/>
          </a:ln>
        </p:spPr>
        <p:txBody>
          <a:bodyPr/>
          <a:lstStyle/>
          <a:p>
            <a:fld id="{C5941C6D-0E78-462D-83E8-9EFAD79274A6}" type="slidenum">
              <a:rPr lang="en-US"/>
              <a:pPr/>
              <a:t>5</a:t>
            </a:fld>
            <a:endParaRPr lang="en-US"/>
          </a:p>
        </p:txBody>
      </p:sp>
      <p:sp>
        <p:nvSpPr>
          <p:cNvPr id="7171" name="Rectangle 2"/>
          <p:cNvSpPr>
            <a:spLocks noGrp="1" noChangeArrowheads="1"/>
          </p:cNvSpPr>
          <p:nvPr>
            <p:ph type="title"/>
          </p:nvPr>
        </p:nvSpPr>
        <p:spPr>
          <a:xfrm>
            <a:off x="231775" y="741363"/>
            <a:ext cx="8912225" cy="614362"/>
          </a:xfrm>
        </p:spPr>
        <p:txBody>
          <a:bodyPr/>
          <a:lstStyle/>
          <a:p>
            <a:pPr eaLnBrk="1" hangingPunct="1"/>
            <a:r>
              <a:rPr lang="en-US" sz="2200" b="1" smtClean="0">
                <a:latin typeface="Rockwell" pitchFamily="18" charset="0"/>
              </a:rPr>
              <a:t>T1A: </a:t>
            </a:r>
            <a:r>
              <a:rPr lang="en-US" sz="1600" b="1" smtClean="0">
                <a:solidFill>
                  <a:srgbClr val="0099FF"/>
                </a:solidFill>
              </a:rPr>
              <a:t>	</a:t>
            </a:r>
            <a:r>
              <a:rPr lang="en-US" sz="1800" b="1" smtClean="0">
                <a:latin typeface="Rockwell" pitchFamily="18" charset="0"/>
              </a:rPr>
              <a:t>Amateur Radio services; purpose of the amateur service, amateur-	satellite service, operator/primary station license grant, where FCC 	rules are codified, basis and purpose of FCC rules, meanings of basic 	terms used in FCC rules.</a:t>
            </a:r>
            <a:r>
              <a:rPr lang="en-US" sz="1600" b="1" smtClean="0">
                <a:solidFill>
                  <a:srgbClr val="0099FF"/>
                </a:solidFill>
              </a:rPr>
              <a:t>				         	</a:t>
            </a:r>
          </a:p>
        </p:txBody>
      </p:sp>
      <p:sp>
        <p:nvSpPr>
          <p:cNvPr id="580611" name="Rectangle 3"/>
          <p:cNvSpPr>
            <a:spLocks noGrp="1" noChangeArrowheads="1"/>
          </p:cNvSpPr>
          <p:nvPr>
            <p:ph type="body" idx="1"/>
          </p:nvPr>
        </p:nvSpPr>
        <p:spPr>
          <a:xfrm>
            <a:off x="193675" y="1624013"/>
            <a:ext cx="8642350" cy="4962525"/>
          </a:xfrm>
        </p:spPr>
        <p:txBody>
          <a:bodyPr/>
          <a:lstStyle/>
          <a:p>
            <a:pPr lvl="1" eaLnBrk="1" hangingPunct="1">
              <a:lnSpc>
                <a:spcPct val="90000"/>
              </a:lnSpc>
            </a:pPr>
            <a:r>
              <a:rPr lang="en-US" sz="1200" smtClean="0">
                <a:latin typeface="Rockwell" pitchFamily="18" charset="0"/>
              </a:rPr>
              <a:t>T1A4</a:t>
            </a:r>
            <a:r>
              <a:rPr lang="en-US" sz="2400" smtClean="0">
                <a:latin typeface="Rockwell" pitchFamily="18" charset="0"/>
              </a:rPr>
              <a:t>  </a:t>
            </a:r>
            <a:r>
              <a:rPr lang="en-US" sz="2000" smtClean="0">
                <a:latin typeface="Rockwell" pitchFamily="18" charset="0"/>
              </a:rPr>
              <a:t>Any transmission that seriously degrades, obstructs, or repeatedly interrupts a radio communication service operating in accordance with the Radio Regulations is defined by the FCC as harmful interference.</a:t>
            </a:r>
          </a:p>
          <a:p>
            <a:pPr lvl="1" eaLnBrk="1" hangingPunct="1">
              <a:lnSpc>
                <a:spcPct val="90000"/>
              </a:lnSpc>
            </a:pPr>
            <a:endParaRPr lang="en-US" sz="800" smtClean="0">
              <a:latin typeface="Rockwell" pitchFamily="18" charset="0"/>
            </a:endParaRPr>
          </a:p>
          <a:p>
            <a:pPr lvl="1" eaLnBrk="1" hangingPunct="1">
              <a:lnSpc>
                <a:spcPct val="90000"/>
              </a:lnSpc>
            </a:pPr>
            <a:r>
              <a:rPr lang="en-US" sz="1200" smtClean="0">
                <a:latin typeface="Rockwell" pitchFamily="18" charset="0"/>
              </a:rPr>
              <a:t>T1A5</a:t>
            </a:r>
            <a:r>
              <a:rPr lang="en-US" sz="2400" smtClean="0">
                <a:latin typeface="Rockwell" pitchFamily="18" charset="0"/>
              </a:rPr>
              <a:t>  </a:t>
            </a:r>
            <a:r>
              <a:rPr lang="en-US" sz="2000" smtClean="0">
                <a:latin typeface="Rockwell" pitchFamily="18" charset="0"/>
              </a:rPr>
              <a:t>An amateur station located more than 50 km above the Earth's surface is considered by FCC Part 97 definition a space station.</a:t>
            </a:r>
          </a:p>
          <a:p>
            <a:pPr lvl="1" eaLnBrk="1" hangingPunct="1">
              <a:lnSpc>
                <a:spcPct val="90000"/>
              </a:lnSpc>
            </a:pPr>
            <a:endParaRPr lang="en-US" sz="800" smtClean="0">
              <a:latin typeface="Rockwell" pitchFamily="18" charset="0"/>
            </a:endParaRPr>
          </a:p>
          <a:p>
            <a:pPr lvl="1" eaLnBrk="1" hangingPunct="1">
              <a:lnSpc>
                <a:spcPct val="90000"/>
              </a:lnSpc>
            </a:pPr>
            <a:r>
              <a:rPr lang="en-US" sz="1200" smtClean="0">
                <a:latin typeface="Rockwell" pitchFamily="18" charset="0"/>
              </a:rPr>
              <a:t>T1A6</a:t>
            </a:r>
            <a:r>
              <a:rPr lang="en-US" sz="2400" smtClean="0"/>
              <a:t>  </a:t>
            </a:r>
            <a:r>
              <a:rPr lang="en-US" sz="2000" smtClean="0">
                <a:latin typeface="Rockwell" pitchFamily="18" charset="0"/>
              </a:rPr>
              <a:t>The FCC Part 97 definition of </a:t>
            </a:r>
            <a:r>
              <a:rPr lang="en-US" sz="2000" b="1" i="1" smtClean="0">
                <a:latin typeface="Rockwell" pitchFamily="18" charset="0"/>
              </a:rPr>
              <a:t>telecommand</a:t>
            </a:r>
            <a:r>
              <a:rPr lang="en-US" sz="2000" smtClean="0">
                <a:latin typeface="Rockwell" pitchFamily="18" charset="0"/>
              </a:rPr>
              <a:t> is a one-way transmission to initiate, modify or terminate functions of a device at a distance.</a:t>
            </a:r>
          </a:p>
          <a:p>
            <a:pPr lvl="1" eaLnBrk="1" hangingPunct="1">
              <a:lnSpc>
                <a:spcPct val="90000"/>
              </a:lnSpc>
            </a:pPr>
            <a:endParaRPr lang="en-US" sz="800" smtClean="0">
              <a:latin typeface="Rockwell" pitchFamily="18" charset="0"/>
            </a:endParaRPr>
          </a:p>
          <a:p>
            <a:pPr lvl="3" eaLnBrk="1" hangingPunct="1">
              <a:lnSpc>
                <a:spcPct val="90000"/>
              </a:lnSpc>
            </a:pPr>
            <a:r>
              <a:rPr lang="en-US" sz="1800" b="1" smtClean="0">
                <a:solidFill>
                  <a:srgbClr val="FF0000"/>
                </a:solidFill>
                <a:latin typeface="Rockwell" pitchFamily="18" charset="0"/>
              </a:rPr>
              <a:t>Types of Commands</a:t>
            </a:r>
          </a:p>
          <a:p>
            <a:pPr lvl="4" eaLnBrk="1" hangingPunct="1">
              <a:lnSpc>
                <a:spcPct val="90000"/>
              </a:lnSpc>
            </a:pPr>
            <a:r>
              <a:rPr lang="en-US" sz="1800" smtClean="0">
                <a:solidFill>
                  <a:srgbClr val="FF0000"/>
                </a:solidFill>
                <a:latin typeface="Rockwell" pitchFamily="18" charset="0"/>
              </a:rPr>
              <a:t>Turning ON an amateur radio satellite</a:t>
            </a:r>
          </a:p>
          <a:p>
            <a:pPr lvl="4" eaLnBrk="1" hangingPunct="1">
              <a:lnSpc>
                <a:spcPct val="90000"/>
              </a:lnSpc>
            </a:pPr>
            <a:r>
              <a:rPr lang="en-US" sz="1800" smtClean="0">
                <a:solidFill>
                  <a:srgbClr val="FF0000"/>
                </a:solidFill>
                <a:latin typeface="Rockwell" pitchFamily="18" charset="0"/>
              </a:rPr>
              <a:t>Initiating a satellite mode change</a:t>
            </a:r>
          </a:p>
          <a:p>
            <a:pPr lvl="4" eaLnBrk="1" hangingPunct="1">
              <a:lnSpc>
                <a:spcPct val="90000"/>
              </a:lnSpc>
            </a:pPr>
            <a:r>
              <a:rPr lang="en-US" sz="1800" smtClean="0">
                <a:solidFill>
                  <a:srgbClr val="FF0000"/>
                </a:solidFill>
                <a:latin typeface="Rockwell" pitchFamily="18" charset="0"/>
              </a:rPr>
              <a:t>Turning OFF a distant propagation radio beacon</a:t>
            </a:r>
          </a:p>
          <a:p>
            <a:pPr lvl="4" eaLnBrk="1" hangingPunct="1">
              <a:lnSpc>
                <a:spcPct val="90000"/>
              </a:lnSpc>
            </a:pPr>
            <a:r>
              <a:rPr lang="en-US" sz="1800" smtClean="0">
                <a:solidFill>
                  <a:srgbClr val="FF0000"/>
                </a:solidFill>
                <a:latin typeface="Rockwell" pitchFamily="18" charset="0"/>
              </a:rPr>
              <a:t>Changing data ports on a digital repeater system</a:t>
            </a:r>
          </a:p>
          <a:p>
            <a:pPr lvl="3" eaLnBrk="1" hangingPunct="1">
              <a:lnSpc>
                <a:spcPct val="90000"/>
              </a:lnSpc>
              <a:spcBef>
                <a:spcPct val="0"/>
              </a:spcBef>
              <a:buClrTx/>
              <a:buFontTx/>
              <a:buNone/>
            </a:pPr>
            <a:endParaRPr lang="en-US" smtClean="0">
              <a:solidFill>
                <a:srgbClr val="FF0000"/>
              </a:solidFill>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80611">
                                            <p:txEl>
                                              <p:pRg st="0" end="0"/>
                                            </p:txEl>
                                          </p:spTgt>
                                        </p:tgtEl>
                                        <p:attrNameLst>
                                          <p:attrName>style.visibility</p:attrName>
                                        </p:attrNameLst>
                                      </p:cBhvr>
                                      <p:to>
                                        <p:strVal val="visible"/>
                                      </p:to>
                                    </p:set>
                                    <p:animEffect transition="in" filter="wipe(up)">
                                      <p:cBhvr>
                                        <p:cTn id="7" dur="500"/>
                                        <p:tgtEl>
                                          <p:spTgt spid="580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80611">
                                            <p:txEl>
                                              <p:pRg st="2" end="2"/>
                                            </p:txEl>
                                          </p:spTgt>
                                        </p:tgtEl>
                                        <p:attrNameLst>
                                          <p:attrName>style.visibility</p:attrName>
                                        </p:attrNameLst>
                                      </p:cBhvr>
                                      <p:to>
                                        <p:strVal val="visible"/>
                                      </p:to>
                                    </p:set>
                                    <p:animEffect transition="in" filter="wipe(left)">
                                      <p:cBhvr>
                                        <p:cTn id="12" dur="500"/>
                                        <p:tgtEl>
                                          <p:spTgt spid="5806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80611">
                                            <p:txEl>
                                              <p:pRg st="4" end="4"/>
                                            </p:txEl>
                                          </p:spTgt>
                                        </p:tgtEl>
                                        <p:attrNameLst>
                                          <p:attrName>style.visibility</p:attrName>
                                        </p:attrNameLst>
                                      </p:cBhvr>
                                      <p:to>
                                        <p:strVal val="visible"/>
                                      </p:to>
                                    </p:set>
                                    <p:animEffect transition="in" filter="wipe(left)">
                                      <p:cBhvr>
                                        <p:cTn id="17" dur="500"/>
                                        <p:tgtEl>
                                          <p:spTgt spid="58061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80611">
                                            <p:txEl>
                                              <p:pRg st="6" end="6"/>
                                            </p:txEl>
                                          </p:spTgt>
                                        </p:tgtEl>
                                        <p:attrNameLst>
                                          <p:attrName>style.visibility</p:attrName>
                                        </p:attrNameLst>
                                      </p:cBhvr>
                                      <p:to>
                                        <p:strVal val="visible"/>
                                      </p:to>
                                    </p:set>
                                    <p:animEffect transition="in" filter="wipe(left)">
                                      <p:cBhvr>
                                        <p:cTn id="22" dur="500"/>
                                        <p:tgtEl>
                                          <p:spTgt spid="58061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80611">
                                            <p:txEl>
                                              <p:pRg st="7" end="7"/>
                                            </p:txEl>
                                          </p:spTgt>
                                        </p:tgtEl>
                                        <p:attrNameLst>
                                          <p:attrName>style.visibility</p:attrName>
                                        </p:attrNameLst>
                                      </p:cBhvr>
                                      <p:to>
                                        <p:strVal val="visible"/>
                                      </p:to>
                                    </p:set>
                                    <p:animEffect transition="in" filter="wipe(left)">
                                      <p:cBhvr>
                                        <p:cTn id="27" dur="500"/>
                                        <p:tgtEl>
                                          <p:spTgt spid="580611">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80611">
                                            <p:txEl>
                                              <p:pRg st="8" end="8"/>
                                            </p:txEl>
                                          </p:spTgt>
                                        </p:tgtEl>
                                        <p:attrNameLst>
                                          <p:attrName>style.visibility</p:attrName>
                                        </p:attrNameLst>
                                      </p:cBhvr>
                                      <p:to>
                                        <p:strVal val="visible"/>
                                      </p:to>
                                    </p:set>
                                    <p:animEffect transition="in" filter="wipe(left)">
                                      <p:cBhvr>
                                        <p:cTn id="32" dur="500"/>
                                        <p:tgtEl>
                                          <p:spTgt spid="580611">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80611">
                                            <p:txEl>
                                              <p:pRg st="9" end="9"/>
                                            </p:txEl>
                                          </p:spTgt>
                                        </p:tgtEl>
                                        <p:attrNameLst>
                                          <p:attrName>style.visibility</p:attrName>
                                        </p:attrNameLst>
                                      </p:cBhvr>
                                      <p:to>
                                        <p:strVal val="visible"/>
                                      </p:to>
                                    </p:set>
                                    <p:animEffect transition="in" filter="wipe(left)">
                                      <p:cBhvr>
                                        <p:cTn id="37" dur="500"/>
                                        <p:tgtEl>
                                          <p:spTgt spid="580611">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580611">
                                            <p:txEl>
                                              <p:pRg st="10" end="10"/>
                                            </p:txEl>
                                          </p:spTgt>
                                        </p:tgtEl>
                                        <p:attrNameLst>
                                          <p:attrName>style.visibility</p:attrName>
                                        </p:attrNameLst>
                                      </p:cBhvr>
                                      <p:to>
                                        <p:strVal val="visible"/>
                                      </p:to>
                                    </p:set>
                                    <p:animEffect transition="in" filter="wipe(down)">
                                      <p:cBhvr>
                                        <p:cTn id="42" dur="500"/>
                                        <p:tgtEl>
                                          <p:spTgt spid="5806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a:ln>
            <a:miter lim="800000"/>
            <a:headEnd/>
            <a:tailEnd/>
          </a:ln>
        </p:spPr>
        <p:txBody>
          <a:bodyPr/>
          <a:lstStyle/>
          <a:p>
            <a:fld id="{3A05357A-4C03-41F7-871C-7D39410901FD}" type="slidenum">
              <a:rPr lang="en-US"/>
              <a:pPr/>
              <a:t>50</a:t>
            </a:fld>
            <a:endParaRPr lang="en-US"/>
          </a:p>
        </p:txBody>
      </p:sp>
      <p:sp>
        <p:nvSpPr>
          <p:cNvPr id="53251" name="Rectangle 2"/>
          <p:cNvSpPr>
            <a:spLocks noGrp="1" noChangeArrowheads="1"/>
          </p:cNvSpPr>
          <p:nvPr>
            <p:ph type="title"/>
          </p:nvPr>
        </p:nvSpPr>
        <p:spPr>
          <a:xfrm>
            <a:off x="0" y="317500"/>
            <a:ext cx="9144000" cy="868363"/>
          </a:xfrm>
        </p:spPr>
        <p:txBody>
          <a:bodyPr/>
          <a:lstStyle/>
          <a:p>
            <a:pPr eaLnBrk="1" hangingPunct="1"/>
            <a:r>
              <a:rPr lang="en-US" smtClean="0"/>
              <a:t>T1B06</a:t>
            </a:r>
            <a:r>
              <a:rPr lang="en-US" sz="3600" smtClean="0"/>
              <a:t>  	</a:t>
            </a:r>
            <a:r>
              <a:rPr lang="en-US" sz="2800" smtClean="0">
                <a:latin typeface="Rockwell" pitchFamily="18" charset="0"/>
              </a:rPr>
              <a:t>Which 23 cm frequency is authorized to a 		Technician Class operator license?</a:t>
            </a:r>
          </a:p>
        </p:txBody>
      </p:sp>
      <p:sp>
        <p:nvSpPr>
          <p:cNvPr id="630787" name="Rectangle 3"/>
          <p:cNvSpPr>
            <a:spLocks noGrp="1" noChangeArrowheads="1"/>
          </p:cNvSpPr>
          <p:nvPr>
            <p:ph type="body" idx="1"/>
          </p:nvPr>
        </p:nvSpPr>
        <p:spPr>
          <a:xfrm>
            <a:off x="885825" y="1854200"/>
            <a:ext cx="5665788" cy="2951163"/>
          </a:xfrm>
        </p:spPr>
        <p:txBody>
          <a:bodyPr/>
          <a:lstStyle/>
          <a:p>
            <a:pPr marL="990600" lvl="1" indent="-533400" eaLnBrk="1" hangingPunct="1">
              <a:buFontTx/>
              <a:buAutoNum type="alphaUcPeriod"/>
            </a:pPr>
            <a:r>
              <a:rPr lang="en-US" smtClean="0"/>
              <a:t>2315 MHz</a:t>
            </a:r>
          </a:p>
          <a:p>
            <a:pPr marL="990600" lvl="1" indent="-533400" eaLnBrk="1" hangingPunct="1">
              <a:buFontTx/>
              <a:buAutoNum type="alphaUcPeriod"/>
            </a:pPr>
            <a:r>
              <a:rPr lang="en-US" smtClean="0"/>
              <a:t>1296 MHz</a:t>
            </a:r>
          </a:p>
          <a:p>
            <a:pPr marL="990600" lvl="1" indent="-533400" eaLnBrk="1" hangingPunct="1">
              <a:buFontTx/>
              <a:buAutoNum type="alphaUcPeriod"/>
            </a:pPr>
            <a:r>
              <a:rPr lang="en-US" smtClean="0"/>
              <a:t>3390 MHz</a:t>
            </a:r>
          </a:p>
          <a:p>
            <a:pPr marL="990600" lvl="1" indent="-533400" eaLnBrk="1" hangingPunct="1">
              <a:buFontTx/>
              <a:buAutoNum type="alphaUcPeriod"/>
            </a:pPr>
            <a:r>
              <a:rPr lang="en-US" smtClean="0"/>
              <a:t>146.52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3078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3078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Number Placeholder 5"/>
          <p:cNvSpPr>
            <a:spLocks noGrp="1"/>
          </p:cNvSpPr>
          <p:nvPr>
            <p:ph type="sldNum" sz="quarter" idx="12"/>
          </p:nvPr>
        </p:nvSpPr>
        <p:spPr>
          <a:noFill/>
          <a:ln>
            <a:miter lim="800000"/>
            <a:headEnd/>
            <a:tailEnd/>
          </a:ln>
        </p:spPr>
        <p:txBody>
          <a:bodyPr/>
          <a:lstStyle/>
          <a:p>
            <a:fld id="{0762831B-C6B6-411B-9880-254500CF97F2}" type="slidenum">
              <a:rPr lang="en-US"/>
              <a:pPr/>
              <a:t>500</a:t>
            </a:fld>
            <a:endParaRPr lang="en-US"/>
          </a:p>
        </p:txBody>
      </p:sp>
      <p:sp>
        <p:nvSpPr>
          <p:cNvPr id="514051"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T8A03		</a:t>
            </a:r>
            <a:r>
              <a:rPr lang="en-US" sz="2800" smtClean="0">
                <a:latin typeface="Rockwell" pitchFamily="18" charset="0"/>
              </a:rPr>
              <a:t>Which type of voice modulation is most 		often used for long-distance or weak signal 		contacts on the VHF and UHF bands?</a:t>
            </a:r>
          </a:p>
        </p:txBody>
      </p:sp>
      <p:sp>
        <p:nvSpPr>
          <p:cNvPr id="167526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FM</a:t>
            </a:r>
          </a:p>
          <a:p>
            <a:pPr marL="995363" lvl="1" indent="-533400" eaLnBrk="1" hangingPunct="1">
              <a:buFontTx/>
              <a:buAutoNum type="alphaUcPeriod"/>
            </a:pPr>
            <a:r>
              <a:rPr lang="en-US" smtClean="0">
                <a:latin typeface="Rockwell" pitchFamily="18" charset="0"/>
              </a:rPr>
              <a:t>AM</a:t>
            </a:r>
          </a:p>
          <a:p>
            <a:pPr marL="995363" lvl="1" indent="-533400" eaLnBrk="1" hangingPunct="1">
              <a:buFontTx/>
              <a:buAutoNum type="alphaUcPeriod"/>
            </a:pPr>
            <a:r>
              <a:rPr lang="en-US" smtClean="0">
                <a:latin typeface="Rockwell" pitchFamily="18" charset="0"/>
              </a:rPr>
              <a:t>SSB</a:t>
            </a:r>
          </a:p>
          <a:p>
            <a:pPr marL="995363" lvl="1" indent="-533400" eaLnBrk="1" hangingPunct="1">
              <a:buFontTx/>
              <a:buAutoNum type="alphaUcPeriod"/>
            </a:pPr>
            <a:r>
              <a:rPr lang="en-US" smtClean="0">
                <a:latin typeface="Rockwell" pitchFamily="18" charset="0"/>
              </a:rPr>
              <a:t>PM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7526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7526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Number Placeholder 5"/>
          <p:cNvSpPr>
            <a:spLocks noGrp="1"/>
          </p:cNvSpPr>
          <p:nvPr>
            <p:ph type="sldNum" sz="quarter" idx="12"/>
          </p:nvPr>
        </p:nvSpPr>
        <p:spPr>
          <a:noFill/>
          <a:ln>
            <a:miter lim="800000"/>
            <a:headEnd/>
            <a:tailEnd/>
          </a:ln>
        </p:spPr>
        <p:txBody>
          <a:bodyPr/>
          <a:lstStyle/>
          <a:p>
            <a:fld id="{5DA602C0-FC50-40D5-B208-54825C0C2B5C}" type="slidenum">
              <a:rPr lang="en-US"/>
              <a:pPr/>
              <a:t>501</a:t>
            </a:fld>
            <a:endParaRPr lang="en-US"/>
          </a:p>
        </p:txBody>
      </p:sp>
      <p:sp>
        <p:nvSpPr>
          <p:cNvPr id="515075" name="Rectangle 2"/>
          <p:cNvSpPr>
            <a:spLocks noGrp="1" noChangeArrowheads="1"/>
          </p:cNvSpPr>
          <p:nvPr>
            <p:ph type="title"/>
          </p:nvPr>
        </p:nvSpPr>
        <p:spPr>
          <a:xfrm>
            <a:off x="0" y="1047750"/>
            <a:ext cx="8220075" cy="385763"/>
          </a:xfrm>
        </p:spPr>
        <p:txBody>
          <a:bodyPr/>
          <a:lstStyle/>
          <a:p>
            <a:pPr eaLnBrk="1" hangingPunct="1">
              <a:tabLst>
                <a:tab pos="1376363" algn="l"/>
              </a:tabLst>
            </a:pPr>
            <a:r>
              <a:rPr lang="en-US" sz="3600" smtClean="0"/>
              <a:t>T8A04		</a:t>
            </a:r>
            <a:r>
              <a:rPr lang="en-US" sz="2800" smtClean="0">
                <a:latin typeface="Rockwell" pitchFamily="18" charset="0"/>
              </a:rPr>
              <a:t>Which type of modulation is most 		commonly used for VHF and UHF 		voice repeaters?</a:t>
            </a:r>
          </a:p>
        </p:txBody>
      </p:sp>
      <p:sp>
        <p:nvSpPr>
          <p:cNvPr id="167629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AM</a:t>
            </a:r>
          </a:p>
          <a:p>
            <a:pPr marL="995363" lvl="1" indent="-533400" eaLnBrk="1" hangingPunct="1">
              <a:buFontTx/>
              <a:buAutoNum type="alphaUcPeriod"/>
            </a:pPr>
            <a:r>
              <a:rPr lang="en-US" smtClean="0">
                <a:latin typeface="Rockwell" pitchFamily="18" charset="0"/>
              </a:rPr>
              <a:t>SSB</a:t>
            </a:r>
          </a:p>
          <a:p>
            <a:pPr marL="995363" lvl="1" indent="-533400" eaLnBrk="1" hangingPunct="1">
              <a:buFontTx/>
              <a:buAutoNum type="alphaUcPeriod"/>
            </a:pPr>
            <a:r>
              <a:rPr lang="en-US" smtClean="0">
                <a:latin typeface="Rockwell" pitchFamily="18" charset="0"/>
              </a:rPr>
              <a:t>PSK</a:t>
            </a:r>
          </a:p>
          <a:p>
            <a:pPr marL="995363" lvl="1" indent="-533400" eaLnBrk="1" hangingPunct="1">
              <a:buFontTx/>
              <a:buAutoNum type="alphaUcPeriod"/>
            </a:pPr>
            <a:r>
              <a:rPr lang="en-US" smtClean="0">
                <a:latin typeface="Rockwell" pitchFamily="18" charset="0"/>
              </a:rPr>
              <a:t>FM</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7629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7629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Number Placeholder 5"/>
          <p:cNvSpPr>
            <a:spLocks noGrp="1"/>
          </p:cNvSpPr>
          <p:nvPr>
            <p:ph type="sldNum" sz="quarter" idx="12"/>
          </p:nvPr>
        </p:nvSpPr>
        <p:spPr>
          <a:noFill/>
          <a:ln>
            <a:miter lim="800000"/>
            <a:headEnd/>
            <a:tailEnd/>
          </a:ln>
        </p:spPr>
        <p:txBody>
          <a:bodyPr/>
          <a:lstStyle/>
          <a:p>
            <a:fld id="{819CFB75-2EE5-4A27-9C6D-7322A196DE38}" type="slidenum">
              <a:rPr lang="en-US"/>
              <a:pPr/>
              <a:t>502</a:t>
            </a:fld>
            <a:endParaRPr lang="en-US"/>
          </a:p>
        </p:txBody>
      </p:sp>
      <p:sp>
        <p:nvSpPr>
          <p:cNvPr id="516099"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T8A05		</a:t>
            </a:r>
            <a:r>
              <a:rPr lang="en-US" sz="2800" smtClean="0">
                <a:latin typeface="Rockwell" pitchFamily="18" charset="0"/>
              </a:rPr>
              <a:t>Which of the following types of emission 		has the narrowest bandwidth?</a:t>
            </a:r>
            <a:endParaRPr lang="en-US" sz="3600" smtClean="0"/>
          </a:p>
        </p:txBody>
      </p:sp>
      <p:sp>
        <p:nvSpPr>
          <p:cNvPr id="167731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FM voice</a:t>
            </a:r>
          </a:p>
          <a:p>
            <a:pPr marL="995363" lvl="1" indent="-533400" eaLnBrk="1" hangingPunct="1">
              <a:buFontTx/>
              <a:buAutoNum type="alphaUcPeriod"/>
            </a:pPr>
            <a:r>
              <a:rPr lang="en-US" smtClean="0">
                <a:latin typeface="Rockwell" pitchFamily="18" charset="0"/>
              </a:rPr>
              <a:t>SSB voice</a:t>
            </a:r>
          </a:p>
          <a:p>
            <a:pPr marL="995363" lvl="1" indent="-533400" eaLnBrk="1" hangingPunct="1">
              <a:buFontTx/>
              <a:buAutoNum type="alphaUcPeriod"/>
            </a:pPr>
            <a:r>
              <a:rPr lang="en-US" smtClean="0">
                <a:latin typeface="Rockwell" pitchFamily="18" charset="0"/>
              </a:rPr>
              <a:t>CW</a:t>
            </a:r>
          </a:p>
          <a:p>
            <a:pPr marL="995363" lvl="1" indent="-533400" eaLnBrk="1" hangingPunct="1">
              <a:buFontTx/>
              <a:buAutoNum type="alphaUcPeriod"/>
            </a:pPr>
            <a:r>
              <a:rPr lang="en-US" smtClean="0">
                <a:latin typeface="Rockwell" pitchFamily="18" charset="0"/>
              </a:rPr>
              <a:t>Slow-scan TV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7731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7731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Number Placeholder 5"/>
          <p:cNvSpPr>
            <a:spLocks noGrp="1"/>
          </p:cNvSpPr>
          <p:nvPr>
            <p:ph type="sldNum" sz="quarter" idx="12"/>
          </p:nvPr>
        </p:nvSpPr>
        <p:spPr>
          <a:noFill/>
          <a:ln>
            <a:miter lim="800000"/>
            <a:headEnd/>
            <a:tailEnd/>
          </a:ln>
        </p:spPr>
        <p:txBody>
          <a:bodyPr/>
          <a:lstStyle/>
          <a:p>
            <a:fld id="{0D797A91-22CA-43DE-98FB-D190D17B2372}" type="slidenum">
              <a:rPr lang="en-US"/>
              <a:pPr/>
              <a:t>503</a:t>
            </a:fld>
            <a:endParaRPr lang="en-US"/>
          </a:p>
        </p:txBody>
      </p:sp>
      <p:sp>
        <p:nvSpPr>
          <p:cNvPr id="517123"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T8A06		</a:t>
            </a:r>
            <a:r>
              <a:rPr lang="en-US" sz="2800" smtClean="0">
                <a:latin typeface="Rockwell" pitchFamily="18" charset="0"/>
              </a:rPr>
              <a:t>Which sideband is normally used for 10 		meter HF, VHF and UHF single-sideband 		communications?</a:t>
            </a:r>
          </a:p>
        </p:txBody>
      </p:sp>
      <p:sp>
        <p:nvSpPr>
          <p:cNvPr id="167833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Upper sideband</a:t>
            </a:r>
          </a:p>
          <a:p>
            <a:pPr marL="995363" lvl="1" indent="-533400" eaLnBrk="1" hangingPunct="1">
              <a:buFontTx/>
              <a:buAutoNum type="alphaUcPeriod"/>
            </a:pPr>
            <a:r>
              <a:rPr lang="en-US" smtClean="0">
                <a:latin typeface="Rockwell" pitchFamily="18" charset="0"/>
              </a:rPr>
              <a:t>Lower sideband</a:t>
            </a:r>
          </a:p>
          <a:p>
            <a:pPr marL="995363" lvl="1" indent="-533400" eaLnBrk="1" hangingPunct="1">
              <a:buFontTx/>
              <a:buAutoNum type="alphaUcPeriod"/>
            </a:pPr>
            <a:r>
              <a:rPr lang="en-US" smtClean="0">
                <a:latin typeface="Rockwell" pitchFamily="18" charset="0"/>
              </a:rPr>
              <a:t>Suppressed sideband</a:t>
            </a:r>
          </a:p>
          <a:p>
            <a:pPr marL="995363" lvl="1" indent="-533400" eaLnBrk="1" hangingPunct="1">
              <a:buFontTx/>
              <a:buAutoNum type="alphaUcPeriod"/>
            </a:pPr>
            <a:r>
              <a:rPr lang="en-US" smtClean="0">
                <a:latin typeface="Rockwell" pitchFamily="18" charset="0"/>
              </a:rPr>
              <a:t>Inverted sideband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7833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7833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Number Placeholder 5"/>
          <p:cNvSpPr>
            <a:spLocks noGrp="1"/>
          </p:cNvSpPr>
          <p:nvPr>
            <p:ph type="sldNum" sz="quarter" idx="12"/>
          </p:nvPr>
        </p:nvSpPr>
        <p:spPr>
          <a:noFill/>
          <a:ln>
            <a:miter lim="800000"/>
            <a:headEnd/>
            <a:tailEnd/>
          </a:ln>
        </p:spPr>
        <p:txBody>
          <a:bodyPr/>
          <a:lstStyle/>
          <a:p>
            <a:fld id="{D001C019-98D6-42B7-A37C-E63AFA86607B}" type="slidenum">
              <a:rPr lang="en-US"/>
              <a:pPr/>
              <a:t>504</a:t>
            </a:fld>
            <a:endParaRPr lang="en-US"/>
          </a:p>
        </p:txBody>
      </p:sp>
      <p:sp>
        <p:nvSpPr>
          <p:cNvPr id="518147"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T8A07		</a:t>
            </a:r>
            <a:r>
              <a:rPr lang="en-US" sz="2800" smtClean="0">
                <a:latin typeface="Rockwell" pitchFamily="18" charset="0"/>
              </a:rPr>
              <a:t>What is the primary advantage of single 		sideband over FM for voice transmissions?</a:t>
            </a:r>
          </a:p>
        </p:txBody>
      </p:sp>
      <p:sp>
        <p:nvSpPr>
          <p:cNvPr id="16793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SSB signals are easier to tune</a:t>
            </a:r>
          </a:p>
          <a:p>
            <a:pPr marL="995363" lvl="1" indent="-533400" eaLnBrk="1" hangingPunct="1">
              <a:buFontTx/>
              <a:buAutoNum type="alphaUcPeriod"/>
            </a:pPr>
            <a:r>
              <a:rPr lang="en-US" smtClean="0">
                <a:latin typeface="Rockwell" pitchFamily="18" charset="0"/>
              </a:rPr>
              <a:t>SSB signals are less susceptible to interference</a:t>
            </a:r>
          </a:p>
          <a:p>
            <a:pPr marL="995363" lvl="1" indent="-533400" eaLnBrk="1" hangingPunct="1">
              <a:buFontTx/>
              <a:buAutoNum type="alphaUcPeriod"/>
            </a:pPr>
            <a:r>
              <a:rPr lang="en-US" smtClean="0">
                <a:latin typeface="Rockwell" pitchFamily="18" charset="0"/>
              </a:rPr>
              <a:t>SSB signals have narrower bandwidth</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7936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7936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Number Placeholder 5"/>
          <p:cNvSpPr>
            <a:spLocks noGrp="1"/>
          </p:cNvSpPr>
          <p:nvPr>
            <p:ph type="sldNum" sz="quarter" idx="12"/>
          </p:nvPr>
        </p:nvSpPr>
        <p:spPr>
          <a:noFill/>
          <a:ln>
            <a:miter lim="800000"/>
            <a:headEnd/>
            <a:tailEnd/>
          </a:ln>
        </p:spPr>
        <p:txBody>
          <a:bodyPr/>
          <a:lstStyle/>
          <a:p>
            <a:fld id="{7E827378-6E38-4E2F-B3D7-781C041AB7B7}" type="slidenum">
              <a:rPr lang="en-US"/>
              <a:pPr/>
              <a:t>505</a:t>
            </a:fld>
            <a:endParaRPr lang="en-US"/>
          </a:p>
        </p:txBody>
      </p:sp>
      <p:sp>
        <p:nvSpPr>
          <p:cNvPr id="519171"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T8A08		</a:t>
            </a:r>
            <a:r>
              <a:rPr lang="en-US" sz="2800" smtClean="0">
                <a:latin typeface="Rockwell" pitchFamily="18" charset="0"/>
              </a:rPr>
              <a:t>What is the approximate bandwidth of a 		single sideband voice signal?</a:t>
            </a:r>
          </a:p>
        </p:txBody>
      </p:sp>
      <p:sp>
        <p:nvSpPr>
          <p:cNvPr id="168038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 kHz</a:t>
            </a:r>
          </a:p>
          <a:p>
            <a:pPr marL="995363" lvl="1" indent="-533400" eaLnBrk="1" hangingPunct="1">
              <a:buFontTx/>
              <a:buAutoNum type="alphaUcPeriod"/>
            </a:pPr>
            <a:r>
              <a:rPr lang="en-US" smtClean="0">
                <a:latin typeface="Rockwell" pitchFamily="18" charset="0"/>
              </a:rPr>
              <a:t>3 kHz</a:t>
            </a:r>
          </a:p>
          <a:p>
            <a:pPr marL="995363" lvl="1" indent="-533400" eaLnBrk="1" hangingPunct="1">
              <a:buFontTx/>
              <a:buAutoNum type="alphaUcPeriod"/>
            </a:pPr>
            <a:r>
              <a:rPr lang="en-US" smtClean="0">
                <a:latin typeface="Rockwell" pitchFamily="18" charset="0"/>
              </a:rPr>
              <a:t>6 kHz</a:t>
            </a:r>
          </a:p>
          <a:p>
            <a:pPr marL="995363" lvl="1" indent="-533400" eaLnBrk="1" hangingPunct="1">
              <a:buFontTx/>
              <a:buAutoNum type="alphaUcPeriod"/>
            </a:pPr>
            <a:r>
              <a:rPr lang="en-US" smtClean="0">
                <a:latin typeface="Rockwell" pitchFamily="18" charset="0"/>
              </a:rPr>
              <a:t>15 kHz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8038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8038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Number Placeholder 5"/>
          <p:cNvSpPr>
            <a:spLocks noGrp="1"/>
          </p:cNvSpPr>
          <p:nvPr>
            <p:ph type="sldNum" sz="quarter" idx="12"/>
          </p:nvPr>
        </p:nvSpPr>
        <p:spPr>
          <a:noFill/>
          <a:ln>
            <a:miter lim="800000"/>
            <a:headEnd/>
            <a:tailEnd/>
          </a:ln>
        </p:spPr>
        <p:txBody>
          <a:bodyPr/>
          <a:lstStyle/>
          <a:p>
            <a:fld id="{9E4623CF-4DFC-43D9-B1F9-5B93B3022FA2}" type="slidenum">
              <a:rPr lang="en-US"/>
              <a:pPr/>
              <a:t>506</a:t>
            </a:fld>
            <a:endParaRPr lang="en-US"/>
          </a:p>
        </p:txBody>
      </p:sp>
      <p:sp>
        <p:nvSpPr>
          <p:cNvPr id="520195"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T8A09		</a:t>
            </a:r>
            <a:r>
              <a:rPr lang="en-US" sz="2800" smtClean="0">
                <a:latin typeface="Rockwell" pitchFamily="18" charset="0"/>
              </a:rPr>
              <a:t>What is the approximate bandwidth of a 		VHF repeater FM phone signal?</a:t>
            </a:r>
          </a:p>
        </p:txBody>
      </p:sp>
      <p:sp>
        <p:nvSpPr>
          <p:cNvPr id="168141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Less than 500 Hz</a:t>
            </a:r>
          </a:p>
          <a:p>
            <a:pPr marL="995363" lvl="1" indent="-533400" eaLnBrk="1" hangingPunct="1">
              <a:buFontTx/>
              <a:buAutoNum type="alphaUcPeriod"/>
            </a:pPr>
            <a:r>
              <a:rPr lang="en-US" smtClean="0">
                <a:latin typeface="Rockwell" pitchFamily="18" charset="0"/>
              </a:rPr>
              <a:t>About 150 kHz</a:t>
            </a:r>
          </a:p>
          <a:p>
            <a:pPr marL="995363" lvl="1" indent="-533400" eaLnBrk="1" hangingPunct="1">
              <a:buFontTx/>
              <a:buAutoNum type="alphaUcPeriod"/>
            </a:pPr>
            <a:r>
              <a:rPr lang="en-US" smtClean="0">
                <a:latin typeface="Rockwell" pitchFamily="18" charset="0"/>
              </a:rPr>
              <a:t>Between 5 and 15 kHz</a:t>
            </a:r>
          </a:p>
          <a:p>
            <a:pPr marL="995363" lvl="1" indent="-533400" eaLnBrk="1" hangingPunct="1">
              <a:buFontTx/>
              <a:buAutoNum type="alphaUcPeriod"/>
            </a:pPr>
            <a:r>
              <a:rPr lang="en-US" smtClean="0">
                <a:latin typeface="Rockwell" pitchFamily="18" charset="0"/>
              </a:rPr>
              <a:t>Between 50 and 125 kHz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8141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8141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Number Placeholder 5"/>
          <p:cNvSpPr>
            <a:spLocks noGrp="1"/>
          </p:cNvSpPr>
          <p:nvPr>
            <p:ph type="sldNum" sz="quarter" idx="12"/>
          </p:nvPr>
        </p:nvSpPr>
        <p:spPr>
          <a:noFill/>
          <a:ln>
            <a:miter lim="800000"/>
            <a:headEnd/>
            <a:tailEnd/>
          </a:ln>
        </p:spPr>
        <p:txBody>
          <a:bodyPr/>
          <a:lstStyle/>
          <a:p>
            <a:fld id="{FE64C5B7-42F5-4A32-AF7C-908DCE46B538}" type="slidenum">
              <a:rPr lang="en-US"/>
              <a:pPr/>
              <a:t>507</a:t>
            </a:fld>
            <a:endParaRPr lang="en-US"/>
          </a:p>
        </p:txBody>
      </p:sp>
      <p:sp>
        <p:nvSpPr>
          <p:cNvPr id="521219" name="Rectangle 2"/>
          <p:cNvSpPr>
            <a:spLocks noGrp="1" noChangeArrowheads="1"/>
          </p:cNvSpPr>
          <p:nvPr>
            <p:ph type="title"/>
          </p:nvPr>
        </p:nvSpPr>
        <p:spPr>
          <a:xfrm>
            <a:off x="0" y="1085850"/>
            <a:ext cx="8258175" cy="385763"/>
          </a:xfrm>
        </p:spPr>
        <p:txBody>
          <a:bodyPr/>
          <a:lstStyle/>
          <a:p>
            <a:pPr eaLnBrk="1" hangingPunct="1">
              <a:tabLst>
                <a:tab pos="1376363" algn="l"/>
              </a:tabLst>
            </a:pPr>
            <a:r>
              <a:rPr lang="en-US" sz="3600" smtClean="0"/>
              <a:t>T8A10		</a:t>
            </a:r>
            <a:r>
              <a:rPr lang="en-US" sz="2800" smtClean="0">
                <a:latin typeface="Rockwell" pitchFamily="18" charset="0"/>
              </a:rPr>
              <a:t>What is the typical bandwidth of 			analog fast-scan TV transmissions on 		the 70 cm band?</a:t>
            </a:r>
          </a:p>
        </p:txBody>
      </p:sp>
      <p:sp>
        <p:nvSpPr>
          <p:cNvPr id="168243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More than 10 MHz</a:t>
            </a:r>
          </a:p>
          <a:p>
            <a:pPr marL="995363" lvl="1" indent="-533400" eaLnBrk="1" hangingPunct="1">
              <a:buFontTx/>
              <a:buAutoNum type="alphaUcPeriod"/>
            </a:pPr>
            <a:r>
              <a:rPr lang="en-US" smtClean="0">
                <a:latin typeface="Rockwell" pitchFamily="18" charset="0"/>
              </a:rPr>
              <a:t>About 6 MHz</a:t>
            </a:r>
          </a:p>
          <a:p>
            <a:pPr marL="995363" lvl="1" indent="-533400" eaLnBrk="1" hangingPunct="1">
              <a:buFontTx/>
              <a:buAutoNum type="alphaUcPeriod"/>
            </a:pPr>
            <a:r>
              <a:rPr lang="en-US" smtClean="0">
                <a:latin typeface="Rockwell" pitchFamily="18" charset="0"/>
              </a:rPr>
              <a:t>About 3 MHz</a:t>
            </a:r>
          </a:p>
          <a:p>
            <a:pPr marL="995363" lvl="1" indent="-533400" eaLnBrk="1" hangingPunct="1">
              <a:buFontTx/>
              <a:buAutoNum type="alphaUcPeriod"/>
            </a:pPr>
            <a:r>
              <a:rPr lang="en-US" smtClean="0">
                <a:latin typeface="Rockwell" pitchFamily="18" charset="0"/>
              </a:rPr>
              <a:t>About 1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8243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8243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Number Placeholder 5"/>
          <p:cNvSpPr>
            <a:spLocks noGrp="1"/>
          </p:cNvSpPr>
          <p:nvPr>
            <p:ph type="sldNum" sz="quarter" idx="12"/>
          </p:nvPr>
        </p:nvSpPr>
        <p:spPr>
          <a:noFill/>
          <a:ln>
            <a:miter lim="800000"/>
            <a:headEnd/>
            <a:tailEnd/>
          </a:ln>
        </p:spPr>
        <p:txBody>
          <a:bodyPr/>
          <a:lstStyle/>
          <a:p>
            <a:fld id="{0BAA3228-4A38-48B6-8422-A69F71F228B4}" type="slidenum">
              <a:rPr lang="en-US"/>
              <a:pPr/>
              <a:t>508</a:t>
            </a:fld>
            <a:endParaRPr lang="en-US"/>
          </a:p>
        </p:txBody>
      </p:sp>
      <p:sp>
        <p:nvSpPr>
          <p:cNvPr id="522243" name="Rectangle 2"/>
          <p:cNvSpPr>
            <a:spLocks noGrp="1" noChangeArrowheads="1"/>
          </p:cNvSpPr>
          <p:nvPr>
            <p:ph type="title"/>
          </p:nvPr>
        </p:nvSpPr>
        <p:spPr>
          <a:xfrm>
            <a:off x="0" y="1009650"/>
            <a:ext cx="7989888" cy="385763"/>
          </a:xfrm>
        </p:spPr>
        <p:txBody>
          <a:bodyPr/>
          <a:lstStyle/>
          <a:p>
            <a:pPr eaLnBrk="1" hangingPunct="1">
              <a:tabLst>
                <a:tab pos="1376363" algn="l"/>
              </a:tabLst>
            </a:pPr>
            <a:r>
              <a:rPr lang="en-US" sz="3600" smtClean="0"/>
              <a:t>T8A11		</a:t>
            </a:r>
            <a:r>
              <a:rPr lang="en-US" sz="2800" smtClean="0">
                <a:latin typeface="Rockwell" pitchFamily="18" charset="0"/>
              </a:rPr>
              <a:t>What is the approximate maximum 		bandwidth required to transmit a 			CW signal?</a:t>
            </a:r>
          </a:p>
        </p:txBody>
      </p:sp>
      <p:sp>
        <p:nvSpPr>
          <p:cNvPr id="168345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2.4 kHz</a:t>
            </a:r>
          </a:p>
          <a:p>
            <a:pPr marL="995363" lvl="1" indent="-533400" eaLnBrk="1" hangingPunct="1">
              <a:buFontTx/>
              <a:buAutoNum type="alphaUcPeriod"/>
            </a:pPr>
            <a:r>
              <a:rPr lang="en-US" smtClean="0">
                <a:latin typeface="Rockwell" pitchFamily="18" charset="0"/>
              </a:rPr>
              <a:t>150 Hz</a:t>
            </a:r>
          </a:p>
          <a:p>
            <a:pPr marL="995363" lvl="1" indent="-533400" eaLnBrk="1" hangingPunct="1">
              <a:buFontTx/>
              <a:buAutoNum type="alphaUcPeriod"/>
            </a:pPr>
            <a:r>
              <a:rPr lang="en-US" smtClean="0">
                <a:latin typeface="Rockwell" pitchFamily="18" charset="0"/>
              </a:rPr>
              <a:t>1000 Hz</a:t>
            </a:r>
          </a:p>
          <a:p>
            <a:pPr marL="995363" lvl="1" indent="-533400" eaLnBrk="1" hangingPunct="1">
              <a:buFontTx/>
              <a:buAutoNum type="alphaUcPeriod"/>
            </a:pPr>
            <a:r>
              <a:rPr lang="en-US" smtClean="0">
                <a:latin typeface="Rockwell" pitchFamily="18" charset="0"/>
              </a:rPr>
              <a:t>15 kHz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8345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8345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Slide Number Placeholder 5"/>
          <p:cNvSpPr>
            <a:spLocks noGrp="1"/>
          </p:cNvSpPr>
          <p:nvPr>
            <p:ph type="sldNum" sz="quarter" idx="12"/>
          </p:nvPr>
        </p:nvSpPr>
        <p:spPr>
          <a:noFill/>
          <a:ln>
            <a:miter lim="800000"/>
            <a:headEnd/>
            <a:tailEnd/>
          </a:ln>
        </p:spPr>
        <p:txBody>
          <a:bodyPr/>
          <a:lstStyle/>
          <a:p>
            <a:fld id="{75E57F8C-F2DC-4CB9-81D3-F9F94A98B925}" type="slidenum">
              <a:rPr lang="en-US"/>
              <a:pPr/>
              <a:t>509</a:t>
            </a:fld>
            <a:endParaRPr lang="en-US"/>
          </a:p>
        </p:txBody>
      </p:sp>
      <p:sp>
        <p:nvSpPr>
          <p:cNvPr id="523267"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T8B01		</a:t>
            </a:r>
            <a:r>
              <a:rPr lang="en-US" sz="2800" smtClean="0">
                <a:latin typeface="Rockwell" pitchFamily="18" charset="0"/>
              </a:rPr>
              <a:t>Who may be the control operator of a 			station communicating through an amateur 		satellite or space station?</a:t>
            </a:r>
          </a:p>
        </p:txBody>
      </p:sp>
      <p:sp>
        <p:nvSpPr>
          <p:cNvPr id="1684483" name="Rectangle 3"/>
          <p:cNvSpPr>
            <a:spLocks noGrp="1" noChangeArrowheads="1"/>
          </p:cNvSpPr>
          <p:nvPr>
            <p:ph type="body" idx="1"/>
          </p:nvPr>
        </p:nvSpPr>
        <p:spPr>
          <a:xfrm>
            <a:off x="231775" y="1739900"/>
            <a:ext cx="8450263" cy="4262438"/>
          </a:xfrm>
        </p:spPr>
        <p:txBody>
          <a:bodyPr/>
          <a:lstStyle/>
          <a:p>
            <a:pPr marL="995363" lvl="1" indent="-533400" eaLnBrk="1" hangingPunct="1">
              <a:buFontTx/>
              <a:buAutoNum type="alphaUcPeriod"/>
            </a:pPr>
            <a:r>
              <a:rPr lang="en-US" smtClean="0">
                <a:latin typeface="Rockwell" pitchFamily="18" charset="0"/>
              </a:rPr>
              <a:t>Only an Amateur Extra Class operator</a:t>
            </a:r>
          </a:p>
          <a:p>
            <a:pPr marL="995363" lvl="1" indent="-533400" eaLnBrk="1" hangingPunct="1">
              <a:buFontTx/>
              <a:buAutoNum type="alphaUcPeriod"/>
            </a:pPr>
            <a:r>
              <a:rPr lang="en-US" smtClean="0">
                <a:latin typeface="Rockwell" pitchFamily="18" charset="0"/>
              </a:rPr>
              <a:t>A General Class licensee or higher licensee who has a satellite operator certification</a:t>
            </a:r>
          </a:p>
          <a:p>
            <a:pPr marL="995363" lvl="1" indent="-533400" eaLnBrk="1" hangingPunct="1">
              <a:buFontTx/>
              <a:buAutoNum type="alphaUcPeriod"/>
            </a:pPr>
            <a:r>
              <a:rPr lang="en-US" smtClean="0">
                <a:latin typeface="Rockwell" pitchFamily="18" charset="0"/>
              </a:rPr>
              <a:t>Only an Amateur Extra Class operator who is also an AMSAT member</a:t>
            </a:r>
          </a:p>
          <a:p>
            <a:pPr marL="995363" lvl="1" indent="-533400" eaLnBrk="1" hangingPunct="1">
              <a:buFontTx/>
              <a:buAutoNum type="alphaUcPeriod"/>
            </a:pPr>
            <a:r>
              <a:rPr lang="en-US" smtClean="0">
                <a:latin typeface="Rockwell" pitchFamily="18" charset="0"/>
              </a:rPr>
              <a:t>Any amateur whose license privileges allow them to transmit on the satellite uplink frequency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8448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8448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a:ln>
            <a:miter lim="800000"/>
            <a:headEnd/>
            <a:tailEnd/>
          </a:ln>
        </p:spPr>
        <p:txBody>
          <a:bodyPr/>
          <a:lstStyle/>
          <a:p>
            <a:fld id="{27BBF3EC-5D50-4AD9-B19A-CB1016204BC9}" type="slidenum">
              <a:rPr lang="en-US"/>
              <a:pPr/>
              <a:t>51</a:t>
            </a:fld>
            <a:endParaRPr lang="en-US"/>
          </a:p>
        </p:txBody>
      </p:sp>
      <p:sp>
        <p:nvSpPr>
          <p:cNvPr id="54275" name="Rectangle 2"/>
          <p:cNvSpPr>
            <a:spLocks noGrp="1" noChangeArrowheads="1"/>
          </p:cNvSpPr>
          <p:nvPr>
            <p:ph type="title"/>
          </p:nvPr>
        </p:nvSpPr>
        <p:spPr/>
        <p:txBody>
          <a:bodyPr/>
          <a:lstStyle/>
          <a:p>
            <a:pPr eaLnBrk="1" hangingPunct="1"/>
            <a:r>
              <a:rPr lang="en-US" sz="3600" smtClean="0"/>
              <a:t>T1B07  	</a:t>
            </a:r>
            <a:r>
              <a:rPr lang="en-US" sz="2800" smtClean="0">
                <a:latin typeface="Rockwell" pitchFamily="18" charset="0"/>
              </a:rPr>
              <a:t>What amateur band are you using if you 		are transmitting on 223.50 MHz?</a:t>
            </a:r>
          </a:p>
        </p:txBody>
      </p:sp>
      <p:sp>
        <p:nvSpPr>
          <p:cNvPr id="631811" name="Rectangle 3"/>
          <p:cNvSpPr>
            <a:spLocks noGrp="1" noChangeArrowheads="1"/>
          </p:cNvSpPr>
          <p:nvPr>
            <p:ph type="body" idx="1"/>
          </p:nvPr>
        </p:nvSpPr>
        <p:spPr>
          <a:xfrm>
            <a:off x="1295400" y="2209800"/>
            <a:ext cx="5235575" cy="3170238"/>
          </a:xfrm>
        </p:spPr>
        <p:txBody>
          <a:bodyPr/>
          <a:lstStyle/>
          <a:p>
            <a:pPr marL="609600" indent="-609600" eaLnBrk="1" hangingPunct="1">
              <a:buFontTx/>
              <a:buAutoNum type="alphaUcPeriod"/>
            </a:pPr>
            <a:r>
              <a:rPr lang="en-US" smtClean="0">
                <a:latin typeface="Rockwell" pitchFamily="18" charset="0"/>
              </a:rPr>
              <a:t>15 meter band</a:t>
            </a:r>
          </a:p>
          <a:p>
            <a:pPr marL="609600" indent="-609600" eaLnBrk="1" hangingPunct="1">
              <a:buFontTx/>
              <a:buAutoNum type="alphaUcPeriod"/>
            </a:pPr>
            <a:r>
              <a:rPr lang="en-US" smtClean="0">
                <a:latin typeface="Rockwell" pitchFamily="18" charset="0"/>
              </a:rPr>
              <a:t>10 meter band</a:t>
            </a:r>
          </a:p>
          <a:p>
            <a:pPr marL="609600" indent="-609600" eaLnBrk="1" hangingPunct="1">
              <a:buFontTx/>
              <a:buAutoNum type="alphaUcPeriod"/>
            </a:pPr>
            <a:r>
              <a:rPr lang="en-US" smtClean="0">
                <a:latin typeface="Rockwell" pitchFamily="18" charset="0"/>
              </a:rPr>
              <a:t>2 meter band</a:t>
            </a:r>
          </a:p>
          <a:p>
            <a:pPr marL="609600" indent="-609600" eaLnBrk="1" hangingPunct="1">
              <a:buFontTx/>
              <a:buAutoNum type="alphaUcPeriod"/>
            </a:pPr>
            <a:r>
              <a:rPr lang="en-US" smtClean="0">
                <a:latin typeface="Rockwell" pitchFamily="18" charset="0"/>
              </a:rPr>
              <a:t>1.25 meter band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3181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3181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Number Placeholder 5"/>
          <p:cNvSpPr>
            <a:spLocks noGrp="1"/>
          </p:cNvSpPr>
          <p:nvPr>
            <p:ph type="sldNum" sz="quarter" idx="12"/>
          </p:nvPr>
        </p:nvSpPr>
        <p:spPr>
          <a:noFill/>
          <a:ln>
            <a:miter lim="800000"/>
            <a:headEnd/>
            <a:tailEnd/>
          </a:ln>
        </p:spPr>
        <p:txBody>
          <a:bodyPr/>
          <a:lstStyle/>
          <a:p>
            <a:fld id="{1300111D-96F3-4E45-B5FC-257028C356F8}" type="slidenum">
              <a:rPr lang="en-US"/>
              <a:pPr/>
              <a:t>510</a:t>
            </a:fld>
            <a:endParaRPr lang="en-US"/>
          </a:p>
        </p:txBody>
      </p:sp>
      <p:sp>
        <p:nvSpPr>
          <p:cNvPr id="524291"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T8B02		</a:t>
            </a:r>
            <a:r>
              <a:rPr lang="en-US" sz="2800" smtClean="0">
                <a:latin typeface="Rockwell" pitchFamily="18" charset="0"/>
              </a:rPr>
              <a:t>How much transmitter power should be 		used on the uplink frequency of an amateur 		satellite or space station?</a:t>
            </a:r>
          </a:p>
        </p:txBody>
      </p:sp>
      <p:sp>
        <p:nvSpPr>
          <p:cNvPr id="1685507" name="Rectangle 3"/>
          <p:cNvSpPr>
            <a:spLocks noGrp="1" noChangeArrowheads="1"/>
          </p:cNvSpPr>
          <p:nvPr>
            <p:ph type="body" idx="1"/>
          </p:nvPr>
        </p:nvSpPr>
        <p:spPr>
          <a:xfrm>
            <a:off x="539750" y="1930400"/>
            <a:ext cx="8294688" cy="3656013"/>
          </a:xfrm>
        </p:spPr>
        <p:txBody>
          <a:bodyPr/>
          <a:lstStyle/>
          <a:p>
            <a:pPr marL="995363" lvl="1" indent="-533400" eaLnBrk="1" hangingPunct="1">
              <a:buFontTx/>
              <a:buAutoNum type="alphaUcPeriod"/>
            </a:pPr>
            <a:r>
              <a:rPr lang="en-US" smtClean="0">
                <a:latin typeface="Rockwell" pitchFamily="18" charset="0"/>
              </a:rPr>
              <a:t>The maximum power of your transmitter</a:t>
            </a:r>
          </a:p>
          <a:p>
            <a:pPr marL="995363" lvl="1" indent="-533400" eaLnBrk="1" hangingPunct="1">
              <a:buFontTx/>
              <a:buAutoNum type="alphaUcPeriod"/>
            </a:pPr>
            <a:r>
              <a:rPr lang="en-US" smtClean="0">
                <a:latin typeface="Rockwell" pitchFamily="18" charset="0"/>
              </a:rPr>
              <a:t>The minimum amount of power needed to complete the contact</a:t>
            </a:r>
          </a:p>
          <a:p>
            <a:pPr marL="995363" lvl="1" indent="-533400" eaLnBrk="1" hangingPunct="1">
              <a:buFontTx/>
              <a:buAutoNum type="alphaUcPeriod"/>
            </a:pPr>
            <a:r>
              <a:rPr lang="en-US" smtClean="0">
                <a:latin typeface="Rockwell" pitchFamily="18" charset="0"/>
              </a:rPr>
              <a:t>No more than half the rating of your linear amplifier</a:t>
            </a:r>
          </a:p>
          <a:p>
            <a:pPr marL="995363" lvl="1" indent="-533400" eaLnBrk="1" hangingPunct="1">
              <a:buFontTx/>
              <a:buAutoNum type="alphaUcPeriod"/>
            </a:pPr>
            <a:r>
              <a:rPr lang="en-US" smtClean="0">
                <a:latin typeface="Rockwell" pitchFamily="18" charset="0"/>
              </a:rPr>
              <a:t>Never more than 1 watt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8550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8550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Slide Number Placeholder 5"/>
          <p:cNvSpPr>
            <a:spLocks noGrp="1"/>
          </p:cNvSpPr>
          <p:nvPr>
            <p:ph type="sldNum" sz="quarter" idx="12"/>
          </p:nvPr>
        </p:nvSpPr>
        <p:spPr>
          <a:noFill/>
          <a:ln>
            <a:miter lim="800000"/>
            <a:headEnd/>
            <a:tailEnd/>
          </a:ln>
        </p:spPr>
        <p:txBody>
          <a:bodyPr/>
          <a:lstStyle/>
          <a:p>
            <a:fld id="{5F8A21ED-C246-4652-BA0A-C74F731D96AB}" type="slidenum">
              <a:rPr lang="en-US"/>
              <a:pPr/>
              <a:t>511</a:t>
            </a:fld>
            <a:endParaRPr lang="en-US"/>
          </a:p>
        </p:txBody>
      </p:sp>
      <p:sp>
        <p:nvSpPr>
          <p:cNvPr id="52531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T8B03		</a:t>
            </a:r>
            <a:r>
              <a:rPr lang="en-US" sz="2800" smtClean="0">
                <a:latin typeface="Rockwell" pitchFamily="18" charset="0"/>
              </a:rPr>
              <a:t>Which of the following can be done using 		an amateur radio satellite?</a:t>
            </a:r>
          </a:p>
        </p:txBody>
      </p:sp>
      <p:sp>
        <p:nvSpPr>
          <p:cNvPr id="1686531"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Talk to amateur radio operators in other countries</a:t>
            </a:r>
          </a:p>
          <a:p>
            <a:pPr marL="995363" lvl="1" indent="-533400" eaLnBrk="1" hangingPunct="1">
              <a:buFontTx/>
              <a:buAutoNum type="alphaUcPeriod"/>
            </a:pPr>
            <a:r>
              <a:rPr lang="en-US" smtClean="0">
                <a:latin typeface="Rockwell" pitchFamily="18" charset="0"/>
              </a:rPr>
              <a:t>Get global positioning information</a:t>
            </a:r>
          </a:p>
          <a:p>
            <a:pPr marL="995363" lvl="1" indent="-533400" eaLnBrk="1" hangingPunct="1">
              <a:buFontTx/>
              <a:buAutoNum type="alphaUcPeriod"/>
            </a:pPr>
            <a:r>
              <a:rPr lang="en-US" smtClean="0">
                <a:latin typeface="Rockwell" pitchFamily="18" charset="0"/>
              </a:rPr>
              <a:t>Make telephone calls</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8653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8653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Number Placeholder 5"/>
          <p:cNvSpPr>
            <a:spLocks noGrp="1"/>
          </p:cNvSpPr>
          <p:nvPr>
            <p:ph type="sldNum" sz="quarter" idx="12"/>
          </p:nvPr>
        </p:nvSpPr>
        <p:spPr>
          <a:noFill/>
          <a:ln>
            <a:miter lim="800000"/>
            <a:headEnd/>
            <a:tailEnd/>
          </a:ln>
        </p:spPr>
        <p:txBody>
          <a:bodyPr/>
          <a:lstStyle/>
          <a:p>
            <a:fld id="{0D47D089-7C89-46E7-8DC8-5002E979D11D}" type="slidenum">
              <a:rPr lang="en-US"/>
              <a:pPr/>
              <a:t>512</a:t>
            </a:fld>
            <a:endParaRPr lang="en-US"/>
          </a:p>
        </p:txBody>
      </p:sp>
      <p:sp>
        <p:nvSpPr>
          <p:cNvPr id="526339"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T8B04		</a:t>
            </a:r>
            <a:r>
              <a:rPr lang="en-US" sz="2000" smtClean="0">
                <a:latin typeface="Rockwell" pitchFamily="18" charset="0"/>
              </a:rPr>
              <a:t>Which amateur stations may make contact with an 			amateur station on the International Space Station 			using 2 meter and 70 cm ban amateur radio frequencies?</a:t>
            </a:r>
          </a:p>
        </p:txBody>
      </p:sp>
      <p:sp>
        <p:nvSpPr>
          <p:cNvPr id="168755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Only members of amateur radio clubs at NASA facilities</a:t>
            </a:r>
          </a:p>
          <a:p>
            <a:pPr marL="995363" lvl="1" indent="-533400" eaLnBrk="1" hangingPunct="1">
              <a:buFontTx/>
              <a:buAutoNum type="alphaUcPeriod"/>
            </a:pPr>
            <a:r>
              <a:rPr lang="en-US" smtClean="0">
                <a:latin typeface="Rockwell" pitchFamily="18" charset="0"/>
              </a:rPr>
              <a:t>Any amateur holding a Technician or higher class license</a:t>
            </a:r>
          </a:p>
          <a:p>
            <a:pPr marL="995363" lvl="1" indent="-533400" eaLnBrk="1" hangingPunct="1">
              <a:buFontTx/>
              <a:buAutoNum type="alphaUcPeriod"/>
            </a:pPr>
            <a:r>
              <a:rPr lang="en-US" smtClean="0">
                <a:latin typeface="Rockwell" pitchFamily="18" charset="0"/>
              </a:rPr>
              <a:t>Only the astronaut's family members who are hams</a:t>
            </a:r>
          </a:p>
          <a:p>
            <a:pPr marL="995363" lvl="1" indent="-533400" eaLnBrk="1" hangingPunct="1">
              <a:buFontTx/>
              <a:buAutoNum type="alphaUcPeriod"/>
            </a:pPr>
            <a:r>
              <a:rPr lang="en-US" smtClean="0">
                <a:latin typeface="Rockwell" pitchFamily="18" charset="0"/>
              </a:rPr>
              <a:t>You cannot talk to the ISS on amateur radio frequencies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8755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8755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lide Number Placeholder 5"/>
          <p:cNvSpPr>
            <a:spLocks noGrp="1"/>
          </p:cNvSpPr>
          <p:nvPr>
            <p:ph type="sldNum" sz="quarter" idx="12"/>
          </p:nvPr>
        </p:nvSpPr>
        <p:spPr>
          <a:noFill/>
          <a:ln>
            <a:miter lim="800000"/>
            <a:headEnd/>
            <a:tailEnd/>
          </a:ln>
        </p:spPr>
        <p:txBody>
          <a:bodyPr/>
          <a:lstStyle/>
          <a:p>
            <a:fld id="{F6E8B6BC-9DA8-4486-BF33-0F49B646C020}" type="slidenum">
              <a:rPr lang="en-US"/>
              <a:pPr/>
              <a:t>513</a:t>
            </a:fld>
            <a:endParaRPr lang="en-US"/>
          </a:p>
        </p:txBody>
      </p:sp>
      <p:sp>
        <p:nvSpPr>
          <p:cNvPr id="527363" name="Rectangle 2"/>
          <p:cNvSpPr>
            <a:spLocks noGrp="1" noChangeArrowheads="1"/>
          </p:cNvSpPr>
          <p:nvPr>
            <p:ph type="title"/>
          </p:nvPr>
        </p:nvSpPr>
        <p:spPr>
          <a:xfrm>
            <a:off x="0" y="701675"/>
            <a:ext cx="9144000" cy="385763"/>
          </a:xfrm>
        </p:spPr>
        <p:txBody>
          <a:bodyPr/>
          <a:lstStyle/>
          <a:p>
            <a:pPr eaLnBrk="1" hangingPunct="1">
              <a:tabLst>
                <a:tab pos="1376363" algn="l"/>
              </a:tabLst>
            </a:pPr>
            <a:r>
              <a:rPr lang="en-US" sz="3600" smtClean="0"/>
              <a:t>T8B05		</a:t>
            </a:r>
            <a:r>
              <a:rPr lang="en-US" sz="2800" smtClean="0">
                <a:latin typeface="Rockwell" pitchFamily="18" charset="0"/>
              </a:rPr>
              <a:t>What is a satellite beacon?</a:t>
            </a:r>
          </a:p>
        </p:txBody>
      </p:sp>
      <p:sp>
        <p:nvSpPr>
          <p:cNvPr id="168857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primary transmit antenna on the satellite</a:t>
            </a:r>
          </a:p>
          <a:p>
            <a:pPr marL="995363" lvl="1" indent="-533400" eaLnBrk="1" hangingPunct="1">
              <a:buFontTx/>
              <a:buAutoNum type="alphaUcPeriod"/>
            </a:pPr>
            <a:r>
              <a:rPr lang="en-US" smtClean="0">
                <a:latin typeface="Rockwell" pitchFamily="18" charset="0"/>
              </a:rPr>
              <a:t>An indicator light that that shows where to point your antenna</a:t>
            </a:r>
          </a:p>
          <a:p>
            <a:pPr marL="995363" lvl="1" indent="-533400" eaLnBrk="1" hangingPunct="1">
              <a:buFontTx/>
              <a:buAutoNum type="alphaUcPeriod"/>
            </a:pPr>
            <a:r>
              <a:rPr lang="en-US" smtClean="0">
                <a:latin typeface="Rockwell" pitchFamily="18" charset="0"/>
              </a:rPr>
              <a:t>A reflective surface on the satellite</a:t>
            </a:r>
          </a:p>
          <a:p>
            <a:pPr marL="995363" lvl="1" indent="-533400" eaLnBrk="1" hangingPunct="1">
              <a:buFontTx/>
              <a:buAutoNum type="alphaUcPeriod"/>
            </a:pPr>
            <a:r>
              <a:rPr lang="en-US" smtClean="0">
                <a:latin typeface="Rockwell" pitchFamily="18" charset="0"/>
              </a:rPr>
              <a:t>A transmission from a space station that contains information about a satellite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8857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8857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Number Placeholder 5"/>
          <p:cNvSpPr>
            <a:spLocks noGrp="1"/>
          </p:cNvSpPr>
          <p:nvPr>
            <p:ph type="sldNum" sz="quarter" idx="12"/>
          </p:nvPr>
        </p:nvSpPr>
        <p:spPr>
          <a:noFill/>
          <a:ln>
            <a:miter lim="800000"/>
            <a:headEnd/>
            <a:tailEnd/>
          </a:ln>
        </p:spPr>
        <p:txBody>
          <a:bodyPr/>
          <a:lstStyle/>
          <a:p>
            <a:fld id="{30A4E72E-7BC0-439C-B2A9-74610EC41F90}" type="slidenum">
              <a:rPr lang="en-US"/>
              <a:pPr/>
              <a:t>514</a:t>
            </a:fld>
            <a:endParaRPr lang="en-US"/>
          </a:p>
        </p:txBody>
      </p:sp>
      <p:sp>
        <p:nvSpPr>
          <p:cNvPr id="528387"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T8B06		</a:t>
            </a:r>
            <a:r>
              <a:rPr lang="en-US" sz="2800" smtClean="0">
                <a:latin typeface="Rockwell" pitchFamily="18" charset="0"/>
              </a:rPr>
              <a:t>What can be used to determine the time 		period during which an amateur satellite or 		space station can be accessed?</a:t>
            </a:r>
          </a:p>
        </p:txBody>
      </p:sp>
      <p:sp>
        <p:nvSpPr>
          <p:cNvPr id="168960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GPS receiver</a:t>
            </a:r>
          </a:p>
          <a:p>
            <a:pPr marL="995363" lvl="1" indent="-533400" eaLnBrk="1" hangingPunct="1">
              <a:buFontTx/>
              <a:buAutoNum type="alphaUcPeriod"/>
            </a:pPr>
            <a:r>
              <a:rPr lang="en-US" smtClean="0">
                <a:latin typeface="Rockwell" pitchFamily="18" charset="0"/>
              </a:rPr>
              <a:t>A field strength meter</a:t>
            </a:r>
          </a:p>
          <a:p>
            <a:pPr marL="995363" lvl="1" indent="-533400" eaLnBrk="1" hangingPunct="1">
              <a:buFontTx/>
              <a:buAutoNum type="alphaUcPeriod"/>
            </a:pPr>
            <a:r>
              <a:rPr lang="en-US" smtClean="0">
                <a:latin typeface="Rockwell" pitchFamily="18" charset="0"/>
              </a:rPr>
              <a:t>A telescope</a:t>
            </a:r>
          </a:p>
          <a:p>
            <a:pPr marL="995363" lvl="1" indent="-533400" eaLnBrk="1" hangingPunct="1">
              <a:buFontTx/>
              <a:buAutoNum type="alphaUcPeriod"/>
            </a:pPr>
            <a:r>
              <a:rPr lang="en-US" smtClean="0">
                <a:latin typeface="Rockwell" pitchFamily="18" charset="0"/>
              </a:rPr>
              <a:t>A satellite tracking program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8960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8960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Number Placeholder 5"/>
          <p:cNvSpPr>
            <a:spLocks noGrp="1"/>
          </p:cNvSpPr>
          <p:nvPr>
            <p:ph type="sldNum" sz="quarter" idx="12"/>
          </p:nvPr>
        </p:nvSpPr>
        <p:spPr>
          <a:noFill/>
          <a:ln>
            <a:miter lim="800000"/>
            <a:headEnd/>
            <a:tailEnd/>
          </a:ln>
        </p:spPr>
        <p:txBody>
          <a:bodyPr/>
          <a:lstStyle/>
          <a:p>
            <a:fld id="{DB83E9F6-2366-4B7A-B37F-556ABBD15A6A}" type="slidenum">
              <a:rPr lang="en-US"/>
              <a:pPr/>
              <a:t>515</a:t>
            </a:fld>
            <a:endParaRPr lang="en-US"/>
          </a:p>
        </p:txBody>
      </p:sp>
      <p:sp>
        <p:nvSpPr>
          <p:cNvPr id="529411"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T8B07		</a:t>
            </a:r>
            <a:r>
              <a:rPr lang="en-US" sz="2800" smtClean="0">
                <a:latin typeface="Rockwell" pitchFamily="18" charset="0"/>
              </a:rPr>
              <a:t>With regard to satellite communications, 		what is Doppler shift?</a:t>
            </a:r>
            <a:r>
              <a:rPr lang="en-US" sz="3600" smtClean="0"/>
              <a:t>		</a:t>
            </a:r>
          </a:p>
        </p:txBody>
      </p:sp>
      <p:sp>
        <p:nvSpPr>
          <p:cNvPr id="1690627" name="Rectangle 3"/>
          <p:cNvSpPr>
            <a:spLocks noGrp="1" noChangeArrowheads="1"/>
          </p:cNvSpPr>
          <p:nvPr>
            <p:ph type="body" idx="1"/>
          </p:nvPr>
        </p:nvSpPr>
        <p:spPr>
          <a:xfrm>
            <a:off x="0" y="1970088"/>
            <a:ext cx="8988425" cy="3656012"/>
          </a:xfrm>
        </p:spPr>
        <p:txBody>
          <a:bodyPr/>
          <a:lstStyle/>
          <a:p>
            <a:pPr marL="995363" lvl="1" indent="-533400" eaLnBrk="1" hangingPunct="1">
              <a:lnSpc>
                <a:spcPct val="90000"/>
              </a:lnSpc>
              <a:buFontTx/>
              <a:buAutoNum type="alphaUcPeriod"/>
            </a:pPr>
            <a:r>
              <a:rPr lang="en-US" smtClean="0">
                <a:latin typeface="Rockwell" pitchFamily="18" charset="0"/>
              </a:rPr>
              <a:t>A change in the satellite orbit</a:t>
            </a:r>
          </a:p>
          <a:p>
            <a:pPr marL="995363" lvl="1" indent="-533400" eaLnBrk="1" hangingPunct="1">
              <a:lnSpc>
                <a:spcPct val="90000"/>
              </a:lnSpc>
              <a:buFontTx/>
              <a:buAutoNum type="alphaUcPeriod"/>
            </a:pPr>
            <a:r>
              <a:rPr lang="en-US" smtClean="0">
                <a:latin typeface="Rockwell" pitchFamily="18" charset="0"/>
              </a:rPr>
              <a:t>A mode where the satellite receives signals on one band and transmits on another</a:t>
            </a:r>
          </a:p>
          <a:p>
            <a:pPr marL="995363" lvl="1" indent="-533400" eaLnBrk="1" hangingPunct="1">
              <a:lnSpc>
                <a:spcPct val="90000"/>
              </a:lnSpc>
              <a:buFontTx/>
              <a:buAutoNum type="alphaUcPeriod"/>
            </a:pPr>
            <a:r>
              <a:rPr lang="en-US" smtClean="0">
                <a:latin typeface="Rockwell" pitchFamily="18" charset="0"/>
              </a:rPr>
              <a:t>An observed change in signal frequency caused by relative motion between the satellite and the earth station.</a:t>
            </a:r>
          </a:p>
          <a:p>
            <a:pPr marL="995363" lvl="1" indent="-533400" eaLnBrk="1" hangingPunct="1">
              <a:lnSpc>
                <a:spcPct val="90000"/>
              </a:lnSpc>
              <a:buFontTx/>
              <a:buAutoNum type="alphaUcPeriod"/>
            </a:pPr>
            <a:r>
              <a:rPr lang="en-US" smtClean="0">
                <a:latin typeface="Rockwell" pitchFamily="18" charset="0"/>
              </a:rPr>
              <a:t>A special digital communications mode for some satellites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9062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9062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Number Placeholder 5"/>
          <p:cNvSpPr>
            <a:spLocks noGrp="1"/>
          </p:cNvSpPr>
          <p:nvPr>
            <p:ph type="sldNum" sz="quarter" idx="12"/>
          </p:nvPr>
        </p:nvSpPr>
        <p:spPr>
          <a:noFill/>
          <a:ln>
            <a:miter lim="800000"/>
            <a:headEnd/>
            <a:tailEnd/>
          </a:ln>
        </p:spPr>
        <p:txBody>
          <a:bodyPr/>
          <a:lstStyle/>
          <a:p>
            <a:fld id="{EC771A70-CDC9-41BF-A108-8F0DA40CC6DE}" type="slidenum">
              <a:rPr lang="en-US"/>
              <a:pPr/>
              <a:t>516</a:t>
            </a:fld>
            <a:endParaRPr lang="en-US"/>
          </a:p>
        </p:txBody>
      </p:sp>
      <p:sp>
        <p:nvSpPr>
          <p:cNvPr id="53043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T8B08		</a:t>
            </a:r>
            <a:r>
              <a:rPr lang="en-US" sz="2800" smtClean="0">
                <a:latin typeface="Rockwell" pitchFamily="18" charset="0"/>
              </a:rPr>
              <a:t>What is meant by the statement that a 			satellite is operating in "mode U/V"?</a:t>
            </a:r>
          </a:p>
        </p:txBody>
      </p:sp>
      <p:sp>
        <p:nvSpPr>
          <p:cNvPr id="1691651" name="Rectangle 3"/>
          <p:cNvSpPr>
            <a:spLocks noGrp="1" noChangeArrowheads="1"/>
          </p:cNvSpPr>
          <p:nvPr>
            <p:ph type="body" idx="1"/>
          </p:nvPr>
        </p:nvSpPr>
        <p:spPr>
          <a:xfrm>
            <a:off x="269875" y="1981200"/>
            <a:ext cx="8874125" cy="3656013"/>
          </a:xfrm>
        </p:spPr>
        <p:txBody>
          <a:bodyPr/>
          <a:lstStyle/>
          <a:p>
            <a:pPr marL="995363" lvl="1" indent="-533400" eaLnBrk="1" hangingPunct="1">
              <a:buFontTx/>
              <a:buAutoNum type="alphaUcPeriod"/>
            </a:pPr>
            <a:r>
              <a:rPr lang="en-US" smtClean="0">
                <a:latin typeface="Rockwell" pitchFamily="18" charset="0"/>
              </a:rPr>
              <a:t>The satellite uplink is in the 15 meter band and the downlink is in the 10 meter band</a:t>
            </a:r>
          </a:p>
          <a:p>
            <a:pPr marL="995363" lvl="1" indent="-533400" eaLnBrk="1" hangingPunct="1">
              <a:buFontTx/>
              <a:buAutoNum type="alphaUcPeriod"/>
            </a:pPr>
            <a:r>
              <a:rPr lang="en-US" smtClean="0">
                <a:latin typeface="Rockwell" pitchFamily="18" charset="0"/>
              </a:rPr>
              <a:t>The satellite uplink is in the 70 cm band and the downlink is in the 2 meter band</a:t>
            </a:r>
          </a:p>
          <a:p>
            <a:pPr marL="995363" lvl="1" indent="-533400" eaLnBrk="1" hangingPunct="1">
              <a:buFontTx/>
              <a:buAutoNum type="alphaUcPeriod"/>
            </a:pPr>
            <a:r>
              <a:rPr lang="en-US" smtClean="0">
                <a:latin typeface="Rockwell" pitchFamily="18" charset="0"/>
              </a:rPr>
              <a:t>The satellite operates using ultraviolet frequencies</a:t>
            </a:r>
          </a:p>
          <a:p>
            <a:pPr marL="995363" lvl="1" indent="-533400" eaLnBrk="1" hangingPunct="1">
              <a:buFontTx/>
              <a:buAutoNum type="alphaUcPeriod"/>
            </a:pPr>
            <a:r>
              <a:rPr lang="en-US" smtClean="0">
                <a:latin typeface="Rockwell" pitchFamily="18" charset="0"/>
              </a:rPr>
              <a:t>The satellite frequencies are usually variable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9165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9165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Slide Number Placeholder 5"/>
          <p:cNvSpPr>
            <a:spLocks noGrp="1"/>
          </p:cNvSpPr>
          <p:nvPr>
            <p:ph type="sldNum" sz="quarter" idx="12"/>
          </p:nvPr>
        </p:nvSpPr>
        <p:spPr>
          <a:noFill/>
          <a:ln>
            <a:miter lim="800000"/>
            <a:headEnd/>
            <a:tailEnd/>
          </a:ln>
        </p:spPr>
        <p:txBody>
          <a:bodyPr/>
          <a:lstStyle/>
          <a:p>
            <a:fld id="{0371440E-0D27-4262-B2B5-E92D9FCBAE50}" type="slidenum">
              <a:rPr lang="en-US"/>
              <a:pPr/>
              <a:t>517</a:t>
            </a:fld>
            <a:endParaRPr lang="en-US"/>
          </a:p>
        </p:txBody>
      </p:sp>
      <p:sp>
        <p:nvSpPr>
          <p:cNvPr id="531459"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T8B09		</a:t>
            </a:r>
            <a:r>
              <a:rPr lang="en-US" sz="2800" smtClean="0">
                <a:latin typeface="Rockwell" pitchFamily="18" charset="0"/>
              </a:rPr>
              <a:t>What causes "spin fading" when referring 		to satellite signals?</a:t>
            </a:r>
          </a:p>
        </p:txBody>
      </p:sp>
      <p:sp>
        <p:nvSpPr>
          <p:cNvPr id="1692675" name="Rectangle 3"/>
          <p:cNvSpPr>
            <a:spLocks noGrp="1" noChangeArrowheads="1"/>
          </p:cNvSpPr>
          <p:nvPr>
            <p:ph type="body" idx="1"/>
          </p:nvPr>
        </p:nvSpPr>
        <p:spPr>
          <a:xfrm>
            <a:off x="347663" y="1930400"/>
            <a:ext cx="8526462" cy="3656013"/>
          </a:xfrm>
        </p:spPr>
        <p:txBody>
          <a:bodyPr/>
          <a:lstStyle/>
          <a:p>
            <a:pPr marL="995363" lvl="1" indent="-533400" eaLnBrk="1" hangingPunct="1">
              <a:buFontTx/>
              <a:buAutoNum type="alphaUcPeriod"/>
            </a:pPr>
            <a:r>
              <a:rPr lang="en-US" smtClean="0">
                <a:latin typeface="Rockwell" pitchFamily="18" charset="0"/>
              </a:rPr>
              <a:t>Circular polarized noise interference radiated from the sun </a:t>
            </a:r>
          </a:p>
          <a:p>
            <a:pPr marL="995363" lvl="1" indent="-533400" eaLnBrk="1" hangingPunct="1">
              <a:buFontTx/>
              <a:buAutoNum type="alphaUcPeriod"/>
            </a:pPr>
            <a:r>
              <a:rPr lang="en-US" smtClean="0">
                <a:latin typeface="Rockwell" pitchFamily="18" charset="0"/>
              </a:rPr>
              <a:t>Rotation of the satellite and its antennas</a:t>
            </a:r>
          </a:p>
          <a:p>
            <a:pPr marL="995363" lvl="1" indent="-533400" eaLnBrk="1" hangingPunct="1">
              <a:buFontTx/>
              <a:buAutoNum type="alphaUcPeriod"/>
            </a:pPr>
            <a:r>
              <a:rPr lang="en-US" smtClean="0">
                <a:latin typeface="Rockwell" pitchFamily="18" charset="0"/>
              </a:rPr>
              <a:t>Doppler shift of the received signal</a:t>
            </a:r>
          </a:p>
          <a:p>
            <a:pPr marL="995363" lvl="1" indent="-533400" eaLnBrk="1" hangingPunct="1">
              <a:buFontTx/>
              <a:buAutoNum type="alphaUcPeriod"/>
            </a:pPr>
            <a:r>
              <a:rPr lang="en-US" smtClean="0">
                <a:latin typeface="Rockwell" pitchFamily="18" charset="0"/>
              </a:rPr>
              <a:t>Interfering signals within the satellite uplink band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9267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9267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Number Placeholder 5"/>
          <p:cNvSpPr>
            <a:spLocks noGrp="1"/>
          </p:cNvSpPr>
          <p:nvPr>
            <p:ph type="sldNum" sz="quarter" idx="12"/>
          </p:nvPr>
        </p:nvSpPr>
        <p:spPr>
          <a:noFill/>
          <a:ln>
            <a:miter lim="800000"/>
            <a:headEnd/>
            <a:tailEnd/>
          </a:ln>
        </p:spPr>
        <p:txBody>
          <a:bodyPr/>
          <a:lstStyle/>
          <a:p>
            <a:fld id="{B2DC821A-8A5E-4BAA-AD17-482B08536E6E}" type="slidenum">
              <a:rPr lang="en-US"/>
              <a:pPr/>
              <a:t>518</a:t>
            </a:fld>
            <a:endParaRPr lang="en-US"/>
          </a:p>
        </p:txBody>
      </p:sp>
      <p:sp>
        <p:nvSpPr>
          <p:cNvPr id="532483"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T8B10		</a:t>
            </a:r>
            <a:r>
              <a:rPr lang="en-US" sz="2800" smtClean="0">
                <a:latin typeface="Rockwell" pitchFamily="18" charset="0"/>
              </a:rPr>
              <a:t>What do the initials LEO tell you about an 		amateur satellite?</a:t>
            </a:r>
          </a:p>
        </p:txBody>
      </p:sp>
      <p:sp>
        <p:nvSpPr>
          <p:cNvPr id="169369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satellite battery is in Low Energy Operation mode</a:t>
            </a:r>
          </a:p>
          <a:p>
            <a:pPr marL="995363" lvl="1" indent="-533400" eaLnBrk="1" hangingPunct="1">
              <a:buFontTx/>
              <a:buAutoNum type="alphaUcPeriod"/>
            </a:pPr>
            <a:r>
              <a:rPr lang="en-US" smtClean="0">
                <a:latin typeface="Rockwell" pitchFamily="18" charset="0"/>
              </a:rPr>
              <a:t>The satellite is performing a Lunar Ejection Orbit maneuver</a:t>
            </a:r>
          </a:p>
          <a:p>
            <a:pPr marL="995363" lvl="1" indent="-533400" eaLnBrk="1" hangingPunct="1">
              <a:buFontTx/>
              <a:buAutoNum type="alphaUcPeriod"/>
            </a:pPr>
            <a:r>
              <a:rPr lang="en-US" smtClean="0">
                <a:latin typeface="Rockwell" pitchFamily="18" charset="0"/>
              </a:rPr>
              <a:t>The satellite is in a Low Earth Orbit</a:t>
            </a:r>
          </a:p>
          <a:p>
            <a:pPr marL="995363" lvl="1" indent="-533400" eaLnBrk="1" hangingPunct="1">
              <a:buFontTx/>
              <a:buAutoNum type="alphaUcPeriod"/>
            </a:pPr>
            <a:r>
              <a:rPr lang="en-US" smtClean="0">
                <a:latin typeface="Rockwell" pitchFamily="18" charset="0"/>
              </a:rPr>
              <a:t>The satellite uses Light Emitting Optics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9369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9369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lide Number Placeholder 5"/>
          <p:cNvSpPr>
            <a:spLocks noGrp="1"/>
          </p:cNvSpPr>
          <p:nvPr>
            <p:ph type="sldNum" sz="quarter" idx="12"/>
          </p:nvPr>
        </p:nvSpPr>
        <p:spPr>
          <a:noFill/>
          <a:ln>
            <a:miter lim="800000"/>
            <a:headEnd/>
            <a:tailEnd/>
          </a:ln>
        </p:spPr>
        <p:txBody>
          <a:bodyPr/>
          <a:lstStyle/>
          <a:p>
            <a:fld id="{4F24EFB7-3143-424E-A729-3176588B42DB}" type="slidenum">
              <a:rPr lang="en-US"/>
              <a:pPr/>
              <a:t>519</a:t>
            </a:fld>
            <a:endParaRPr lang="en-US"/>
          </a:p>
        </p:txBody>
      </p:sp>
      <p:sp>
        <p:nvSpPr>
          <p:cNvPr id="533507"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T8B11		</a:t>
            </a:r>
            <a:r>
              <a:rPr lang="en-US" sz="2600" smtClean="0">
                <a:latin typeface="Rockwell" pitchFamily="18" charset="0"/>
              </a:rPr>
              <a:t>What is a commonly used method of 			sending signals to and from a digital satellite?</a:t>
            </a:r>
          </a:p>
        </p:txBody>
      </p:sp>
      <p:sp>
        <p:nvSpPr>
          <p:cNvPr id="169472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USB AFSK</a:t>
            </a:r>
          </a:p>
          <a:p>
            <a:pPr marL="995363" lvl="1" indent="-533400" eaLnBrk="1" hangingPunct="1">
              <a:buFontTx/>
              <a:buAutoNum type="alphaUcPeriod"/>
            </a:pPr>
            <a:r>
              <a:rPr lang="en-US" smtClean="0">
                <a:latin typeface="Rockwell" pitchFamily="18" charset="0"/>
              </a:rPr>
              <a:t>PSK31</a:t>
            </a:r>
          </a:p>
          <a:p>
            <a:pPr marL="995363" lvl="1" indent="-533400" eaLnBrk="1" hangingPunct="1">
              <a:buFontTx/>
              <a:buAutoNum type="alphaUcPeriod"/>
            </a:pPr>
            <a:r>
              <a:rPr lang="en-US" smtClean="0">
                <a:latin typeface="Rockwell" pitchFamily="18" charset="0"/>
              </a:rPr>
              <a:t>FM Packet</a:t>
            </a:r>
          </a:p>
          <a:p>
            <a:pPr marL="995363" lvl="1" indent="-533400" eaLnBrk="1" hangingPunct="1">
              <a:buFontTx/>
              <a:buAutoNum type="alphaUcPeriod"/>
            </a:pPr>
            <a:r>
              <a:rPr lang="en-US" smtClean="0">
                <a:latin typeface="Rockwell" pitchFamily="18" charset="0"/>
              </a:rPr>
              <a:t>WSJT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9472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9472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a:noFill/>
          <a:ln>
            <a:miter lim="800000"/>
            <a:headEnd/>
            <a:tailEnd/>
          </a:ln>
        </p:spPr>
        <p:txBody>
          <a:bodyPr/>
          <a:lstStyle/>
          <a:p>
            <a:fld id="{82B76955-46B3-48B1-B6D9-F86D13B78B9D}" type="slidenum">
              <a:rPr lang="en-US"/>
              <a:pPr/>
              <a:t>52</a:t>
            </a:fld>
            <a:endParaRPr lang="en-US"/>
          </a:p>
        </p:txBody>
      </p:sp>
      <p:sp>
        <p:nvSpPr>
          <p:cNvPr id="55299" name="Rectangle 2"/>
          <p:cNvSpPr>
            <a:spLocks noGrp="1" noChangeArrowheads="1"/>
          </p:cNvSpPr>
          <p:nvPr>
            <p:ph type="title"/>
          </p:nvPr>
        </p:nvSpPr>
        <p:spPr>
          <a:xfrm>
            <a:off x="231775" y="587375"/>
            <a:ext cx="8642350" cy="868363"/>
          </a:xfrm>
        </p:spPr>
        <p:txBody>
          <a:bodyPr/>
          <a:lstStyle/>
          <a:p>
            <a:pPr eaLnBrk="1" hangingPunct="1"/>
            <a:r>
              <a:rPr lang="en-US" smtClean="0"/>
              <a:t>T1B08	</a:t>
            </a:r>
            <a:r>
              <a:rPr lang="en-US" sz="2800" smtClean="0">
                <a:latin typeface="Rockwell" pitchFamily="18" charset="0"/>
              </a:rPr>
              <a:t>What do the FCC rules mean when an 			amateur frequency band is said to be 			available on a secondary basis? 	</a:t>
            </a:r>
          </a:p>
        </p:txBody>
      </p:sp>
      <p:sp>
        <p:nvSpPr>
          <p:cNvPr id="632835" name="Rectangle 3"/>
          <p:cNvSpPr>
            <a:spLocks noGrp="1" noChangeArrowheads="1"/>
          </p:cNvSpPr>
          <p:nvPr>
            <p:ph type="body" idx="1"/>
          </p:nvPr>
        </p:nvSpPr>
        <p:spPr>
          <a:xfrm>
            <a:off x="1295400" y="1905000"/>
            <a:ext cx="7078663" cy="3322638"/>
          </a:xfrm>
        </p:spPr>
        <p:txBody>
          <a:bodyPr/>
          <a:lstStyle/>
          <a:p>
            <a:pPr marL="609600" indent="-609600" eaLnBrk="1" hangingPunct="1">
              <a:lnSpc>
                <a:spcPct val="90000"/>
              </a:lnSpc>
              <a:buFontTx/>
              <a:buAutoNum type="alphaUcPeriod"/>
            </a:pPr>
            <a:r>
              <a:rPr lang="en-US" sz="2800" smtClean="0">
                <a:latin typeface="Rockwell" pitchFamily="18" charset="0"/>
              </a:rPr>
              <a:t>Secondary users of a frequency have equal rights to operate</a:t>
            </a:r>
          </a:p>
          <a:p>
            <a:pPr marL="609600" indent="-609600" eaLnBrk="1" hangingPunct="1">
              <a:lnSpc>
                <a:spcPct val="90000"/>
              </a:lnSpc>
              <a:buFontTx/>
              <a:buAutoNum type="alphaUcPeriod"/>
            </a:pPr>
            <a:r>
              <a:rPr lang="en-US" sz="2800" smtClean="0">
                <a:latin typeface="Rockwell" pitchFamily="18" charset="0"/>
              </a:rPr>
              <a:t>Amateurs are only allowed to use the frequency at night</a:t>
            </a:r>
          </a:p>
          <a:p>
            <a:pPr marL="609600" indent="-609600" eaLnBrk="1" hangingPunct="1">
              <a:lnSpc>
                <a:spcPct val="90000"/>
              </a:lnSpc>
              <a:buFontTx/>
              <a:buAutoNum type="alphaUcPeriod"/>
            </a:pPr>
            <a:r>
              <a:rPr lang="en-US" sz="2800" smtClean="0">
                <a:latin typeface="Rockwell" pitchFamily="18" charset="0"/>
              </a:rPr>
              <a:t>Amateurs may not cause harmful interference to primary users</a:t>
            </a:r>
          </a:p>
          <a:p>
            <a:pPr marL="609600" indent="-609600" eaLnBrk="1" hangingPunct="1">
              <a:lnSpc>
                <a:spcPct val="90000"/>
              </a:lnSpc>
              <a:buFontTx/>
              <a:buAutoNum type="alphaUcPeriod"/>
            </a:pPr>
            <a:r>
              <a:rPr lang="en-US" sz="2800" smtClean="0">
                <a:latin typeface="Rockwell" pitchFamily="18" charset="0"/>
              </a:rPr>
              <a:t>Secondary users are not allowed on amateur bands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3283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3283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Number Placeholder 5"/>
          <p:cNvSpPr>
            <a:spLocks noGrp="1"/>
          </p:cNvSpPr>
          <p:nvPr>
            <p:ph type="sldNum" sz="quarter" idx="12"/>
          </p:nvPr>
        </p:nvSpPr>
        <p:spPr>
          <a:noFill/>
          <a:ln>
            <a:miter lim="800000"/>
            <a:headEnd/>
            <a:tailEnd/>
          </a:ln>
        </p:spPr>
        <p:txBody>
          <a:bodyPr/>
          <a:lstStyle/>
          <a:p>
            <a:fld id="{57BDD239-B4BF-4CA7-82C8-81753D18F19B}" type="slidenum">
              <a:rPr lang="en-US"/>
              <a:pPr/>
              <a:t>520</a:t>
            </a:fld>
            <a:endParaRPr lang="en-US"/>
          </a:p>
        </p:txBody>
      </p:sp>
      <p:sp>
        <p:nvSpPr>
          <p:cNvPr id="534531" name="Rectangle 2"/>
          <p:cNvSpPr>
            <a:spLocks noGrp="1" noChangeArrowheads="1"/>
          </p:cNvSpPr>
          <p:nvPr>
            <p:ph type="title"/>
          </p:nvPr>
        </p:nvSpPr>
        <p:spPr>
          <a:xfrm>
            <a:off x="0" y="1047750"/>
            <a:ext cx="8604250" cy="385763"/>
          </a:xfrm>
        </p:spPr>
        <p:txBody>
          <a:bodyPr/>
          <a:lstStyle/>
          <a:p>
            <a:pPr eaLnBrk="1" hangingPunct="1">
              <a:tabLst>
                <a:tab pos="1376363" algn="l"/>
              </a:tabLst>
            </a:pPr>
            <a:r>
              <a:rPr lang="en-US" sz="3600" smtClean="0"/>
              <a:t>T8C01		</a:t>
            </a:r>
            <a:r>
              <a:rPr lang="en-US" sz="2800" smtClean="0">
                <a:latin typeface="Rockwell" pitchFamily="18" charset="0"/>
              </a:rPr>
              <a:t>Which of the following methods is used 		to locate sources of noise interference 			or jamming?</a:t>
            </a:r>
          </a:p>
        </p:txBody>
      </p:sp>
      <p:sp>
        <p:nvSpPr>
          <p:cNvPr id="169574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Echolocation</a:t>
            </a:r>
          </a:p>
          <a:p>
            <a:pPr marL="995363" lvl="1" indent="-533400" eaLnBrk="1" hangingPunct="1">
              <a:buFontTx/>
              <a:buAutoNum type="alphaUcPeriod"/>
            </a:pPr>
            <a:r>
              <a:rPr lang="en-US" smtClean="0">
                <a:latin typeface="Rockwell" pitchFamily="18" charset="0"/>
              </a:rPr>
              <a:t>Doppler radar</a:t>
            </a:r>
          </a:p>
          <a:p>
            <a:pPr marL="995363" lvl="1" indent="-533400" eaLnBrk="1" hangingPunct="1">
              <a:buFontTx/>
              <a:buAutoNum type="alphaUcPeriod"/>
            </a:pPr>
            <a:r>
              <a:rPr lang="en-US" smtClean="0">
                <a:latin typeface="Rockwell" pitchFamily="18" charset="0"/>
              </a:rPr>
              <a:t>Radio direction finding</a:t>
            </a:r>
          </a:p>
          <a:p>
            <a:pPr marL="995363" lvl="1" indent="-533400" eaLnBrk="1" hangingPunct="1">
              <a:buFontTx/>
              <a:buAutoNum type="alphaUcPeriod"/>
            </a:pPr>
            <a:r>
              <a:rPr lang="en-US" smtClean="0">
                <a:latin typeface="Rockwell" pitchFamily="18" charset="0"/>
              </a:rPr>
              <a:t>Phase locking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9574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9574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Number Placeholder 5"/>
          <p:cNvSpPr>
            <a:spLocks noGrp="1"/>
          </p:cNvSpPr>
          <p:nvPr>
            <p:ph type="sldNum" sz="quarter" idx="12"/>
          </p:nvPr>
        </p:nvSpPr>
        <p:spPr>
          <a:noFill/>
          <a:ln>
            <a:miter lim="800000"/>
            <a:headEnd/>
            <a:tailEnd/>
          </a:ln>
        </p:spPr>
        <p:txBody>
          <a:bodyPr/>
          <a:lstStyle/>
          <a:p>
            <a:fld id="{8C86D2F3-2684-45CA-955C-0DBC8E8EA2C0}" type="slidenum">
              <a:rPr lang="en-US"/>
              <a:pPr/>
              <a:t>521</a:t>
            </a:fld>
            <a:endParaRPr lang="en-US"/>
          </a:p>
        </p:txBody>
      </p:sp>
      <p:sp>
        <p:nvSpPr>
          <p:cNvPr id="53555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T8C02		</a:t>
            </a:r>
            <a:r>
              <a:rPr lang="en-US" sz="2800" smtClean="0">
                <a:latin typeface="Rockwell" pitchFamily="18" charset="0"/>
              </a:rPr>
              <a:t>Which of these items would be useful for a 		hidden transmitter hunt?</a:t>
            </a:r>
          </a:p>
        </p:txBody>
      </p:sp>
      <p:sp>
        <p:nvSpPr>
          <p:cNvPr id="1696771" name="Rectangle 3"/>
          <p:cNvSpPr>
            <a:spLocks noGrp="1" noChangeArrowheads="1"/>
          </p:cNvSpPr>
          <p:nvPr>
            <p:ph type="body" idx="1"/>
          </p:nvPr>
        </p:nvSpPr>
        <p:spPr>
          <a:xfrm>
            <a:off x="762000" y="1981200"/>
            <a:ext cx="7772400" cy="3656013"/>
          </a:xfrm>
        </p:spPr>
        <p:txBody>
          <a:bodyPr/>
          <a:lstStyle/>
          <a:p>
            <a:pPr marL="1487488" lvl="2" indent="-457200" eaLnBrk="1" hangingPunct="1">
              <a:buFontTx/>
              <a:buAutoNum type="alphaUcPeriod"/>
            </a:pPr>
            <a:r>
              <a:rPr lang="en-US" sz="2800" smtClean="0">
                <a:latin typeface="Rockwell" pitchFamily="18" charset="0"/>
              </a:rPr>
              <a:t>Calibrated SWR meter</a:t>
            </a:r>
          </a:p>
          <a:p>
            <a:pPr marL="1487488" lvl="2" indent="-457200" eaLnBrk="1" hangingPunct="1">
              <a:buFontTx/>
              <a:buAutoNum type="alphaUcPeriod"/>
            </a:pPr>
            <a:r>
              <a:rPr lang="en-US" sz="2800" smtClean="0">
                <a:latin typeface="Rockwell" pitchFamily="18" charset="0"/>
              </a:rPr>
              <a:t>A directional antenna</a:t>
            </a:r>
          </a:p>
          <a:p>
            <a:pPr marL="1487488" lvl="2" indent="-457200" eaLnBrk="1" hangingPunct="1">
              <a:buFontTx/>
              <a:buAutoNum type="alphaUcPeriod"/>
            </a:pPr>
            <a:r>
              <a:rPr lang="en-US" sz="2800" smtClean="0">
                <a:latin typeface="Rockwell" pitchFamily="18" charset="0"/>
              </a:rPr>
              <a:t>A calibrated noise bridge</a:t>
            </a:r>
          </a:p>
          <a:p>
            <a:pPr marL="1487488" lvl="2" indent="-457200" eaLnBrk="1" hangingPunct="1">
              <a:buFontTx/>
              <a:buAutoNum type="alphaUcPeriod"/>
            </a:pPr>
            <a:r>
              <a:rPr lang="en-US" sz="2800"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9677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9677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lide Number Placeholder 5"/>
          <p:cNvSpPr>
            <a:spLocks noGrp="1"/>
          </p:cNvSpPr>
          <p:nvPr>
            <p:ph type="sldNum" sz="quarter" idx="12"/>
          </p:nvPr>
        </p:nvSpPr>
        <p:spPr>
          <a:noFill/>
          <a:ln>
            <a:miter lim="800000"/>
            <a:headEnd/>
            <a:tailEnd/>
          </a:ln>
        </p:spPr>
        <p:txBody>
          <a:bodyPr/>
          <a:lstStyle/>
          <a:p>
            <a:fld id="{008F8CA0-6C21-4932-A807-17A0BFED6A89}" type="slidenum">
              <a:rPr lang="en-US"/>
              <a:pPr/>
              <a:t>522</a:t>
            </a:fld>
            <a:endParaRPr lang="en-US"/>
          </a:p>
        </p:txBody>
      </p:sp>
      <p:sp>
        <p:nvSpPr>
          <p:cNvPr id="536579"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T8C03		</a:t>
            </a:r>
            <a:r>
              <a:rPr lang="en-US" sz="2800" smtClean="0">
                <a:latin typeface="Rockwell" pitchFamily="18" charset="0"/>
              </a:rPr>
              <a:t>What popular operating activity involves 		contacting as many stations as possible 		during a specified period of time?</a:t>
            </a:r>
          </a:p>
        </p:txBody>
      </p:sp>
      <p:sp>
        <p:nvSpPr>
          <p:cNvPr id="169779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Contesting</a:t>
            </a:r>
          </a:p>
          <a:p>
            <a:pPr marL="995363" lvl="1" indent="-533400" eaLnBrk="1" hangingPunct="1">
              <a:buFontTx/>
              <a:buAutoNum type="alphaUcPeriod"/>
            </a:pPr>
            <a:r>
              <a:rPr lang="en-US" smtClean="0">
                <a:latin typeface="Rockwell" pitchFamily="18" charset="0"/>
              </a:rPr>
              <a:t>Net operations</a:t>
            </a:r>
          </a:p>
          <a:p>
            <a:pPr marL="995363" lvl="1" indent="-533400" eaLnBrk="1" hangingPunct="1">
              <a:buFontTx/>
              <a:buAutoNum type="alphaUcPeriod"/>
            </a:pPr>
            <a:r>
              <a:rPr lang="en-US" smtClean="0">
                <a:latin typeface="Rockwell" pitchFamily="18" charset="0"/>
              </a:rPr>
              <a:t>Public service events</a:t>
            </a:r>
          </a:p>
          <a:p>
            <a:pPr marL="995363" lvl="1" indent="-533400" eaLnBrk="1" hangingPunct="1">
              <a:buFontTx/>
              <a:buAutoNum type="alphaUcPeriod"/>
            </a:pPr>
            <a:r>
              <a:rPr lang="en-US" smtClean="0">
                <a:latin typeface="Rockwell" pitchFamily="18" charset="0"/>
              </a:rPr>
              <a:t>Simulated emergency exercises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9779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9779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Number Placeholder 5"/>
          <p:cNvSpPr>
            <a:spLocks noGrp="1"/>
          </p:cNvSpPr>
          <p:nvPr>
            <p:ph type="sldNum" sz="quarter" idx="12"/>
          </p:nvPr>
        </p:nvSpPr>
        <p:spPr>
          <a:noFill/>
          <a:ln>
            <a:miter lim="800000"/>
            <a:headEnd/>
            <a:tailEnd/>
          </a:ln>
        </p:spPr>
        <p:txBody>
          <a:bodyPr/>
          <a:lstStyle/>
          <a:p>
            <a:fld id="{912F4725-BF13-47AD-843B-FE97B2CC2951}" type="slidenum">
              <a:rPr lang="en-US"/>
              <a:pPr/>
              <a:t>523</a:t>
            </a:fld>
            <a:endParaRPr lang="en-US"/>
          </a:p>
        </p:txBody>
      </p:sp>
      <p:sp>
        <p:nvSpPr>
          <p:cNvPr id="537603" name="Rectangle 2"/>
          <p:cNvSpPr>
            <a:spLocks noGrp="1" noChangeArrowheads="1"/>
          </p:cNvSpPr>
          <p:nvPr>
            <p:ph type="title"/>
          </p:nvPr>
        </p:nvSpPr>
        <p:spPr>
          <a:xfrm>
            <a:off x="0" y="1047750"/>
            <a:ext cx="8642350" cy="385763"/>
          </a:xfrm>
        </p:spPr>
        <p:txBody>
          <a:bodyPr/>
          <a:lstStyle/>
          <a:p>
            <a:pPr eaLnBrk="1" hangingPunct="1">
              <a:tabLst>
                <a:tab pos="1376363" algn="l"/>
              </a:tabLst>
            </a:pPr>
            <a:r>
              <a:rPr lang="en-US" sz="3600" smtClean="0"/>
              <a:t>T8C04		</a:t>
            </a:r>
            <a:r>
              <a:rPr lang="en-US" sz="2800" smtClean="0">
                <a:latin typeface="Rockwell" pitchFamily="18" charset="0"/>
              </a:rPr>
              <a:t>Which of the following is good 				procedure when contacting another 			station in a radio contest?</a:t>
            </a:r>
          </a:p>
        </p:txBody>
      </p:sp>
      <p:sp>
        <p:nvSpPr>
          <p:cNvPr id="1698819" name="Rectangle 3"/>
          <p:cNvSpPr>
            <a:spLocks noGrp="1" noChangeArrowheads="1"/>
          </p:cNvSpPr>
          <p:nvPr>
            <p:ph type="body" idx="1"/>
          </p:nvPr>
        </p:nvSpPr>
        <p:spPr>
          <a:xfrm>
            <a:off x="762000" y="1981200"/>
            <a:ext cx="7772400" cy="3656013"/>
          </a:xfrm>
        </p:spPr>
        <p:txBody>
          <a:bodyPr/>
          <a:lstStyle/>
          <a:p>
            <a:pPr marL="1487488" lvl="2" indent="-457200" eaLnBrk="1" hangingPunct="1">
              <a:buFontTx/>
              <a:buAutoNum type="alphaUcPeriod"/>
            </a:pPr>
            <a:r>
              <a:rPr lang="en-US" smtClean="0">
                <a:latin typeface="Rockwell" pitchFamily="18" charset="0"/>
              </a:rPr>
              <a:t>Be sure to sign only the last two letters of your call if there is a pileup calling the station</a:t>
            </a:r>
          </a:p>
          <a:p>
            <a:pPr marL="1487488" lvl="2" indent="-457200" eaLnBrk="1" hangingPunct="1">
              <a:buFontTx/>
              <a:buAutoNum type="alphaUcPeriod"/>
            </a:pPr>
            <a:r>
              <a:rPr lang="en-US" smtClean="0">
                <a:latin typeface="Rockwell" pitchFamily="18" charset="0"/>
              </a:rPr>
              <a:t>Work the station twice to be sure that you are in his log</a:t>
            </a:r>
          </a:p>
          <a:p>
            <a:pPr marL="1487488" lvl="2" indent="-457200" eaLnBrk="1" hangingPunct="1">
              <a:buFontTx/>
              <a:buAutoNum type="alphaUcPeriod"/>
            </a:pPr>
            <a:r>
              <a:rPr lang="en-US" smtClean="0">
                <a:latin typeface="Rockwell" pitchFamily="18" charset="0"/>
              </a:rPr>
              <a:t>Send only the minimum information needed for proper identification and the contest exchange</a:t>
            </a:r>
          </a:p>
          <a:p>
            <a:pPr marL="1487488" lvl="2" indent="-4572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9881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9881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lide Number Placeholder 5"/>
          <p:cNvSpPr>
            <a:spLocks noGrp="1"/>
          </p:cNvSpPr>
          <p:nvPr>
            <p:ph type="sldNum" sz="quarter" idx="12"/>
          </p:nvPr>
        </p:nvSpPr>
        <p:spPr>
          <a:noFill/>
          <a:ln>
            <a:miter lim="800000"/>
            <a:headEnd/>
            <a:tailEnd/>
          </a:ln>
        </p:spPr>
        <p:txBody>
          <a:bodyPr/>
          <a:lstStyle/>
          <a:p>
            <a:fld id="{D420D36A-39D9-45B5-823F-D0A9E9E4946F}" type="slidenum">
              <a:rPr lang="en-US"/>
              <a:pPr/>
              <a:t>524</a:t>
            </a:fld>
            <a:endParaRPr lang="en-US"/>
          </a:p>
        </p:txBody>
      </p:sp>
      <p:sp>
        <p:nvSpPr>
          <p:cNvPr id="538627" name="Rectangle 2"/>
          <p:cNvSpPr>
            <a:spLocks noGrp="1" noChangeArrowheads="1"/>
          </p:cNvSpPr>
          <p:nvPr>
            <p:ph type="title"/>
          </p:nvPr>
        </p:nvSpPr>
        <p:spPr>
          <a:xfrm>
            <a:off x="0" y="701675"/>
            <a:ext cx="9144000" cy="385763"/>
          </a:xfrm>
        </p:spPr>
        <p:txBody>
          <a:bodyPr/>
          <a:lstStyle/>
          <a:p>
            <a:pPr eaLnBrk="1" hangingPunct="1">
              <a:tabLst>
                <a:tab pos="1376363" algn="l"/>
              </a:tabLst>
            </a:pPr>
            <a:r>
              <a:rPr lang="en-US" sz="3600" smtClean="0"/>
              <a:t>T8C05		</a:t>
            </a:r>
            <a:r>
              <a:rPr lang="en-US" sz="2800" smtClean="0">
                <a:latin typeface="Rockwell" pitchFamily="18" charset="0"/>
              </a:rPr>
              <a:t>What is a grid locator?</a:t>
            </a:r>
          </a:p>
        </p:txBody>
      </p:sp>
      <p:sp>
        <p:nvSpPr>
          <p:cNvPr id="169984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letter-number designator assigned to a geographic location</a:t>
            </a:r>
          </a:p>
          <a:p>
            <a:pPr marL="995363" lvl="1" indent="-533400" eaLnBrk="1" hangingPunct="1">
              <a:buFontTx/>
              <a:buAutoNum type="alphaUcPeriod"/>
            </a:pPr>
            <a:r>
              <a:rPr lang="en-US" smtClean="0">
                <a:latin typeface="Rockwell" pitchFamily="18" charset="0"/>
              </a:rPr>
              <a:t>A letter-number designator assigned to an azimuth and elevation</a:t>
            </a:r>
          </a:p>
          <a:p>
            <a:pPr marL="995363" lvl="1" indent="-533400" eaLnBrk="1" hangingPunct="1">
              <a:buFontTx/>
              <a:buAutoNum type="alphaUcPeriod"/>
            </a:pPr>
            <a:r>
              <a:rPr lang="en-US" smtClean="0">
                <a:latin typeface="Rockwell" pitchFamily="18" charset="0"/>
              </a:rPr>
              <a:t>An instrument for neutralizing a final amplifier</a:t>
            </a:r>
          </a:p>
          <a:p>
            <a:pPr marL="995363" lvl="1" indent="-533400" eaLnBrk="1" hangingPunct="1">
              <a:buFontTx/>
              <a:buAutoNum type="alphaUcPeriod"/>
            </a:pPr>
            <a:r>
              <a:rPr lang="en-US" smtClean="0">
                <a:latin typeface="Rockwell" pitchFamily="18" charset="0"/>
              </a:rPr>
              <a:t>An instrument for radio direction finding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69984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69984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lide Number Placeholder 5"/>
          <p:cNvSpPr>
            <a:spLocks noGrp="1"/>
          </p:cNvSpPr>
          <p:nvPr>
            <p:ph type="sldNum" sz="quarter" idx="12"/>
          </p:nvPr>
        </p:nvSpPr>
        <p:spPr>
          <a:noFill/>
          <a:ln>
            <a:miter lim="800000"/>
            <a:headEnd/>
            <a:tailEnd/>
          </a:ln>
        </p:spPr>
        <p:txBody>
          <a:bodyPr/>
          <a:lstStyle/>
          <a:p>
            <a:fld id="{E082826D-A31A-4F3C-B211-918FAE2E967C}" type="slidenum">
              <a:rPr lang="en-US"/>
              <a:pPr/>
              <a:t>525</a:t>
            </a:fld>
            <a:endParaRPr lang="en-US"/>
          </a:p>
        </p:txBody>
      </p:sp>
      <p:sp>
        <p:nvSpPr>
          <p:cNvPr id="539651" name="Rectangle 2"/>
          <p:cNvSpPr>
            <a:spLocks noGrp="1" noChangeArrowheads="1"/>
          </p:cNvSpPr>
          <p:nvPr>
            <p:ph type="title"/>
          </p:nvPr>
        </p:nvSpPr>
        <p:spPr>
          <a:xfrm>
            <a:off x="0" y="1009650"/>
            <a:ext cx="7683500" cy="385763"/>
          </a:xfrm>
        </p:spPr>
        <p:txBody>
          <a:bodyPr/>
          <a:lstStyle/>
          <a:p>
            <a:pPr eaLnBrk="1" hangingPunct="1">
              <a:tabLst>
                <a:tab pos="1376363" algn="l"/>
              </a:tabLst>
            </a:pPr>
            <a:r>
              <a:rPr lang="en-US" sz="3600" smtClean="0"/>
              <a:t>T8C06		</a:t>
            </a:r>
            <a:r>
              <a:rPr lang="en-US" sz="2800" smtClean="0">
                <a:latin typeface="Rockwell" pitchFamily="18" charset="0"/>
              </a:rPr>
              <a:t>For what purpose is a temporary 			"1 by 1" format (letter-number-			letter) call sign assigned?</a:t>
            </a:r>
          </a:p>
        </p:txBody>
      </p:sp>
      <p:sp>
        <p:nvSpPr>
          <p:cNvPr id="170086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To designate an experimental station</a:t>
            </a:r>
          </a:p>
          <a:p>
            <a:pPr marL="995363" lvl="1" indent="-533400" eaLnBrk="1" hangingPunct="1">
              <a:buFontTx/>
              <a:buAutoNum type="alphaUcPeriod"/>
            </a:pPr>
            <a:r>
              <a:rPr lang="en-US" smtClean="0">
                <a:latin typeface="Rockwell" pitchFamily="18" charset="0"/>
              </a:rPr>
              <a:t>To honor a deceased relative who was a radio amateur</a:t>
            </a:r>
          </a:p>
          <a:p>
            <a:pPr marL="995363" lvl="1" indent="-533400" eaLnBrk="1" hangingPunct="1">
              <a:buFontTx/>
              <a:buAutoNum type="alphaUcPeriod"/>
            </a:pPr>
            <a:r>
              <a:rPr lang="en-US" smtClean="0">
                <a:latin typeface="Rockwell" pitchFamily="18" charset="0"/>
              </a:rPr>
              <a:t>For operations in conjunction with an activity of special significance to the amateur community</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0086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0086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lide Number Placeholder 5"/>
          <p:cNvSpPr>
            <a:spLocks noGrp="1"/>
          </p:cNvSpPr>
          <p:nvPr>
            <p:ph type="sldNum" sz="quarter" idx="12"/>
          </p:nvPr>
        </p:nvSpPr>
        <p:spPr>
          <a:noFill/>
          <a:ln>
            <a:miter lim="800000"/>
            <a:headEnd/>
            <a:tailEnd/>
          </a:ln>
        </p:spPr>
        <p:txBody>
          <a:bodyPr/>
          <a:lstStyle/>
          <a:p>
            <a:fld id="{70BC68A5-4F2D-49A1-9F29-709B3A947357}" type="slidenum">
              <a:rPr lang="en-US"/>
              <a:pPr/>
              <a:t>526</a:t>
            </a:fld>
            <a:endParaRPr lang="en-US"/>
          </a:p>
        </p:txBody>
      </p:sp>
      <p:sp>
        <p:nvSpPr>
          <p:cNvPr id="540675"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T8C07		</a:t>
            </a:r>
            <a:r>
              <a:rPr lang="en-US" sz="2800" smtClean="0">
                <a:latin typeface="Rockwell" pitchFamily="18" charset="0"/>
              </a:rPr>
              <a:t>What is the maximum power allowed when 		transmitting telecommand signals to radio 		controlled models?</a:t>
            </a:r>
          </a:p>
        </p:txBody>
      </p:sp>
      <p:sp>
        <p:nvSpPr>
          <p:cNvPr id="170189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500 milliwatts</a:t>
            </a:r>
          </a:p>
          <a:p>
            <a:pPr marL="995363" lvl="1" indent="-533400" eaLnBrk="1" hangingPunct="1">
              <a:buFontTx/>
              <a:buAutoNum type="alphaUcPeriod"/>
            </a:pPr>
            <a:r>
              <a:rPr lang="en-US" smtClean="0">
                <a:latin typeface="Rockwell" pitchFamily="18" charset="0"/>
              </a:rPr>
              <a:t>1 watt</a:t>
            </a:r>
          </a:p>
          <a:p>
            <a:pPr marL="995363" lvl="1" indent="-533400" eaLnBrk="1" hangingPunct="1">
              <a:buFontTx/>
              <a:buAutoNum type="alphaUcPeriod"/>
            </a:pPr>
            <a:r>
              <a:rPr lang="en-US" smtClean="0">
                <a:latin typeface="Rockwell" pitchFamily="18" charset="0"/>
              </a:rPr>
              <a:t>25 watts</a:t>
            </a:r>
          </a:p>
          <a:p>
            <a:pPr marL="995363" lvl="1" indent="-533400" eaLnBrk="1" hangingPunct="1">
              <a:buFontTx/>
              <a:buAutoNum type="alphaUcPeriod"/>
            </a:pPr>
            <a:r>
              <a:rPr lang="en-US" smtClean="0">
                <a:latin typeface="Rockwell" pitchFamily="18" charset="0"/>
              </a:rPr>
              <a:t>1500 watts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0189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0189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lide Number Placeholder 5"/>
          <p:cNvSpPr>
            <a:spLocks noGrp="1"/>
          </p:cNvSpPr>
          <p:nvPr>
            <p:ph type="sldNum" sz="quarter" idx="12"/>
          </p:nvPr>
        </p:nvSpPr>
        <p:spPr>
          <a:noFill/>
          <a:ln>
            <a:miter lim="800000"/>
            <a:headEnd/>
            <a:tailEnd/>
          </a:ln>
        </p:spPr>
        <p:txBody>
          <a:bodyPr/>
          <a:lstStyle/>
          <a:p>
            <a:fld id="{5AEAA929-702D-46D0-AC94-E8E4E6D621C2}" type="slidenum">
              <a:rPr lang="en-US"/>
              <a:pPr/>
              <a:t>527</a:t>
            </a:fld>
            <a:endParaRPr lang="en-US"/>
          </a:p>
        </p:txBody>
      </p:sp>
      <p:sp>
        <p:nvSpPr>
          <p:cNvPr id="541699" name="Rectangle 2"/>
          <p:cNvSpPr>
            <a:spLocks noGrp="1" noChangeArrowheads="1"/>
          </p:cNvSpPr>
          <p:nvPr>
            <p:ph type="title"/>
          </p:nvPr>
        </p:nvSpPr>
        <p:spPr>
          <a:xfrm>
            <a:off x="0" y="1009650"/>
            <a:ext cx="8758238" cy="385763"/>
          </a:xfrm>
        </p:spPr>
        <p:txBody>
          <a:bodyPr/>
          <a:lstStyle/>
          <a:p>
            <a:pPr eaLnBrk="1" hangingPunct="1">
              <a:tabLst>
                <a:tab pos="1376363" algn="l"/>
              </a:tabLst>
            </a:pPr>
            <a:r>
              <a:rPr lang="en-US" sz="3600" smtClean="0"/>
              <a:t>T8C08		</a:t>
            </a:r>
            <a:r>
              <a:rPr lang="en-US" sz="2400" smtClean="0"/>
              <a:t>What is required in place of on-air station 			identification when sending signals to a radio 			control model using amateur frequencies?</a:t>
            </a:r>
          </a:p>
        </p:txBody>
      </p:sp>
      <p:sp>
        <p:nvSpPr>
          <p:cNvPr id="1702915" name="Rectangle 3"/>
          <p:cNvSpPr>
            <a:spLocks noGrp="1" noChangeArrowheads="1"/>
          </p:cNvSpPr>
          <p:nvPr>
            <p:ph type="body" idx="1"/>
          </p:nvPr>
        </p:nvSpPr>
        <p:spPr>
          <a:xfrm>
            <a:off x="0" y="1624013"/>
            <a:ext cx="9144000" cy="3656012"/>
          </a:xfrm>
        </p:spPr>
        <p:txBody>
          <a:bodyPr/>
          <a:lstStyle/>
          <a:p>
            <a:pPr marL="995363" lvl="1" indent="-533400" eaLnBrk="1" hangingPunct="1">
              <a:buFontTx/>
              <a:buAutoNum type="alphaUcPeriod"/>
            </a:pPr>
            <a:r>
              <a:rPr lang="en-US" smtClean="0">
                <a:latin typeface="Rockwell" pitchFamily="18" charset="0"/>
              </a:rPr>
              <a:t>Voice identification must be transmitted every 10 minutes</a:t>
            </a:r>
          </a:p>
          <a:p>
            <a:pPr marL="995363" lvl="1" indent="-533400" eaLnBrk="1" hangingPunct="1">
              <a:buFontTx/>
              <a:buAutoNum type="alphaUcPeriod"/>
            </a:pPr>
            <a:r>
              <a:rPr lang="en-US" smtClean="0">
                <a:latin typeface="Rockwell" pitchFamily="18" charset="0"/>
              </a:rPr>
              <a:t>Morse code ID must be sent once per hour</a:t>
            </a:r>
          </a:p>
          <a:p>
            <a:pPr marL="995363" lvl="1" indent="-533400" eaLnBrk="1" hangingPunct="1">
              <a:buFontTx/>
              <a:buAutoNum type="alphaUcPeriod"/>
            </a:pPr>
            <a:r>
              <a:rPr lang="en-US" smtClean="0">
                <a:latin typeface="Rockwell" pitchFamily="18" charset="0"/>
              </a:rPr>
              <a:t>A label indicating the licensee's name, call sign and address must be affixed to the transmitter</a:t>
            </a:r>
          </a:p>
          <a:p>
            <a:pPr marL="995363" lvl="1" indent="-533400" eaLnBrk="1" hangingPunct="1">
              <a:buFontTx/>
              <a:buAutoNum type="alphaUcPeriod"/>
            </a:pPr>
            <a:r>
              <a:rPr lang="en-US" smtClean="0">
                <a:latin typeface="Rockwell" pitchFamily="18" charset="0"/>
              </a:rPr>
              <a:t>A flag must be affixed to the transmitter antenna with the station call sign in 1 inch high letters or larger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0291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0291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lide Number Placeholder 5"/>
          <p:cNvSpPr>
            <a:spLocks noGrp="1"/>
          </p:cNvSpPr>
          <p:nvPr>
            <p:ph type="sldNum" sz="quarter" idx="12"/>
          </p:nvPr>
        </p:nvSpPr>
        <p:spPr>
          <a:noFill/>
          <a:ln>
            <a:miter lim="800000"/>
            <a:headEnd/>
            <a:tailEnd/>
          </a:ln>
        </p:spPr>
        <p:txBody>
          <a:bodyPr/>
          <a:lstStyle/>
          <a:p>
            <a:fld id="{81F07458-C93E-4443-BD73-8ECB22E40435}" type="slidenum">
              <a:rPr lang="en-US"/>
              <a:pPr/>
              <a:t>528</a:t>
            </a:fld>
            <a:endParaRPr lang="en-US"/>
          </a:p>
        </p:txBody>
      </p:sp>
      <p:sp>
        <p:nvSpPr>
          <p:cNvPr id="542723"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T8C09		</a:t>
            </a:r>
            <a:r>
              <a:rPr lang="en-US" sz="2800" smtClean="0">
                <a:latin typeface="Rockwell" pitchFamily="18" charset="0"/>
              </a:rPr>
              <a:t>How might you obtain a list of active nodes 		that use VoIP?</a:t>
            </a:r>
          </a:p>
        </p:txBody>
      </p:sp>
      <p:sp>
        <p:nvSpPr>
          <p:cNvPr id="1703939" name="Rectangle 3"/>
          <p:cNvSpPr>
            <a:spLocks noGrp="1" noChangeArrowheads="1"/>
          </p:cNvSpPr>
          <p:nvPr>
            <p:ph type="body" idx="1"/>
          </p:nvPr>
        </p:nvSpPr>
        <p:spPr>
          <a:xfrm>
            <a:off x="762000" y="1981200"/>
            <a:ext cx="8264525" cy="3656013"/>
          </a:xfrm>
        </p:spPr>
        <p:txBody>
          <a:bodyPr/>
          <a:lstStyle/>
          <a:p>
            <a:pPr marL="995363" lvl="1" indent="-533400" eaLnBrk="1" hangingPunct="1">
              <a:buFontTx/>
              <a:buAutoNum type="alphaUcPeriod"/>
            </a:pPr>
            <a:r>
              <a:rPr lang="en-US" smtClean="0">
                <a:latin typeface="Rockwell" pitchFamily="18" charset="0"/>
              </a:rPr>
              <a:t>From the FCC Rulebook</a:t>
            </a:r>
          </a:p>
          <a:p>
            <a:pPr marL="995363" lvl="1" indent="-533400" eaLnBrk="1" hangingPunct="1">
              <a:buFontTx/>
              <a:buAutoNum type="alphaUcPeriod"/>
            </a:pPr>
            <a:r>
              <a:rPr lang="en-US" smtClean="0">
                <a:latin typeface="Rockwell" pitchFamily="18" charset="0"/>
              </a:rPr>
              <a:t>From your local emergency coordinator</a:t>
            </a:r>
          </a:p>
          <a:p>
            <a:pPr marL="995363" lvl="1" indent="-533400" eaLnBrk="1" hangingPunct="1">
              <a:buFontTx/>
              <a:buAutoNum type="alphaUcPeriod"/>
            </a:pPr>
            <a:r>
              <a:rPr lang="en-US" smtClean="0">
                <a:latin typeface="Rockwell" pitchFamily="18" charset="0"/>
              </a:rPr>
              <a:t>From a repeater directory</a:t>
            </a:r>
          </a:p>
          <a:p>
            <a:pPr marL="995363" lvl="1" indent="-533400" eaLnBrk="1" hangingPunct="1">
              <a:buFontTx/>
              <a:buAutoNum type="alphaUcPeriod"/>
            </a:pPr>
            <a:r>
              <a:rPr lang="en-US" smtClean="0">
                <a:latin typeface="Rockwell" pitchFamily="18" charset="0"/>
              </a:rPr>
              <a:t>From the local repeater frequency coordinator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0393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0393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lide Number Placeholder 5"/>
          <p:cNvSpPr>
            <a:spLocks noGrp="1"/>
          </p:cNvSpPr>
          <p:nvPr>
            <p:ph type="sldNum" sz="quarter" idx="12"/>
          </p:nvPr>
        </p:nvSpPr>
        <p:spPr>
          <a:noFill/>
          <a:ln>
            <a:miter lim="800000"/>
            <a:headEnd/>
            <a:tailEnd/>
          </a:ln>
        </p:spPr>
        <p:txBody>
          <a:bodyPr/>
          <a:lstStyle/>
          <a:p>
            <a:fld id="{0BF68A6C-ABEE-4335-94F0-8D318553244D}" type="slidenum">
              <a:rPr lang="en-US"/>
              <a:pPr/>
              <a:t>529</a:t>
            </a:fld>
            <a:endParaRPr lang="en-US"/>
          </a:p>
        </p:txBody>
      </p:sp>
      <p:sp>
        <p:nvSpPr>
          <p:cNvPr id="543747"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T8C10		</a:t>
            </a:r>
            <a:r>
              <a:rPr lang="en-US" sz="2800" smtClean="0">
                <a:latin typeface="Rockwell" pitchFamily="18" charset="0"/>
              </a:rPr>
              <a:t>How do you select a specific IRLP node 		when using a portable transceiver?</a:t>
            </a:r>
          </a:p>
        </p:txBody>
      </p:sp>
      <p:sp>
        <p:nvSpPr>
          <p:cNvPr id="17049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Choose a specific CTCSS tone</a:t>
            </a:r>
          </a:p>
          <a:p>
            <a:pPr marL="995363" lvl="1" indent="-533400" eaLnBrk="1" hangingPunct="1">
              <a:buFontTx/>
              <a:buAutoNum type="alphaUcPeriod"/>
            </a:pPr>
            <a:r>
              <a:rPr lang="en-US" smtClean="0">
                <a:latin typeface="Rockwell" pitchFamily="18" charset="0"/>
              </a:rPr>
              <a:t>Choose the correct DSC tone</a:t>
            </a:r>
          </a:p>
          <a:p>
            <a:pPr marL="995363" lvl="1" indent="-533400" eaLnBrk="1" hangingPunct="1">
              <a:buFontTx/>
              <a:buAutoNum type="alphaUcPeriod"/>
            </a:pPr>
            <a:r>
              <a:rPr lang="en-US" smtClean="0">
                <a:latin typeface="Rockwell" pitchFamily="18" charset="0"/>
              </a:rPr>
              <a:t>Access the repeater autopatch</a:t>
            </a:r>
          </a:p>
          <a:p>
            <a:pPr marL="995363" lvl="1" indent="-533400" eaLnBrk="1" hangingPunct="1">
              <a:buFontTx/>
              <a:buAutoNum type="alphaUcPeriod"/>
            </a:pPr>
            <a:r>
              <a:rPr lang="en-US" smtClean="0">
                <a:latin typeface="Rockwell" pitchFamily="18" charset="0"/>
              </a:rPr>
              <a:t>Use the keypad to transmit the IRLP node 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0496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0496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a:ln>
            <a:miter lim="800000"/>
            <a:headEnd/>
            <a:tailEnd/>
          </a:ln>
        </p:spPr>
        <p:txBody>
          <a:bodyPr/>
          <a:lstStyle/>
          <a:p>
            <a:fld id="{E081F250-846E-4581-AFB1-DD14FA8A6997}" type="slidenum">
              <a:rPr lang="en-US"/>
              <a:pPr/>
              <a:t>53</a:t>
            </a:fld>
            <a:endParaRPr lang="en-US"/>
          </a:p>
        </p:txBody>
      </p:sp>
      <p:sp>
        <p:nvSpPr>
          <p:cNvPr id="56323" name="Rectangle 2"/>
          <p:cNvSpPr>
            <a:spLocks noGrp="1" noChangeArrowheads="1"/>
          </p:cNvSpPr>
          <p:nvPr>
            <p:ph type="title"/>
          </p:nvPr>
        </p:nvSpPr>
        <p:spPr>
          <a:xfrm>
            <a:off x="231775" y="549275"/>
            <a:ext cx="8642350" cy="868363"/>
          </a:xfrm>
        </p:spPr>
        <p:txBody>
          <a:bodyPr/>
          <a:lstStyle/>
          <a:p>
            <a:pPr eaLnBrk="1" hangingPunct="1"/>
            <a:r>
              <a:rPr lang="en-US" sz="3600" smtClean="0"/>
              <a:t>T1B09  </a:t>
            </a:r>
            <a:r>
              <a:rPr lang="en-US" sz="3200" smtClean="0">
                <a:latin typeface="Rockwell" pitchFamily="18" charset="0"/>
              </a:rPr>
              <a:t>	</a:t>
            </a:r>
            <a:r>
              <a:rPr lang="en-US" sz="2800" smtClean="0">
                <a:latin typeface="Rockwell" pitchFamily="18" charset="0"/>
              </a:rPr>
              <a:t>Why should you not set your transmit 			frequency to be exactly at the edge of 			an amateur band or sub-band?</a:t>
            </a:r>
          </a:p>
        </p:txBody>
      </p:sp>
      <p:sp>
        <p:nvSpPr>
          <p:cNvPr id="633859" name="Rectangle 3"/>
          <p:cNvSpPr>
            <a:spLocks noGrp="1" noChangeArrowheads="1"/>
          </p:cNvSpPr>
          <p:nvPr>
            <p:ph type="body" idx="1"/>
          </p:nvPr>
        </p:nvSpPr>
        <p:spPr>
          <a:xfrm>
            <a:off x="762000" y="1905000"/>
            <a:ext cx="7902575" cy="3246438"/>
          </a:xfrm>
        </p:spPr>
        <p:txBody>
          <a:bodyPr/>
          <a:lstStyle/>
          <a:p>
            <a:pPr marL="609600" indent="-609600" eaLnBrk="1" hangingPunct="1">
              <a:buFontTx/>
              <a:buAutoNum type="alphaUcPeriod"/>
            </a:pPr>
            <a:r>
              <a:rPr lang="en-US" sz="2800" smtClean="0">
                <a:latin typeface="Rockwell" pitchFamily="18" charset="0"/>
              </a:rPr>
              <a:t>To allow for calibration error in the transmitter frequency display</a:t>
            </a:r>
          </a:p>
          <a:p>
            <a:pPr marL="609600" indent="-609600" eaLnBrk="1" hangingPunct="1">
              <a:buFontTx/>
              <a:buAutoNum type="alphaUcPeriod"/>
            </a:pPr>
            <a:r>
              <a:rPr lang="en-US" sz="2800" smtClean="0">
                <a:latin typeface="Rockwell" pitchFamily="18" charset="0"/>
              </a:rPr>
              <a:t>So that modulation sidebands do not extend beyond the band edge</a:t>
            </a:r>
          </a:p>
          <a:p>
            <a:pPr marL="609600" indent="-609600" eaLnBrk="1" hangingPunct="1">
              <a:buFontTx/>
              <a:buAutoNum type="alphaUcPeriod"/>
            </a:pPr>
            <a:r>
              <a:rPr lang="en-US" sz="2800" smtClean="0">
                <a:latin typeface="Rockwell" pitchFamily="18" charset="0"/>
              </a:rPr>
              <a:t>To allow for transmitter frequency drift</a:t>
            </a:r>
          </a:p>
          <a:p>
            <a:pPr marL="609600" indent="-609600" eaLnBrk="1" hangingPunct="1">
              <a:buFontTx/>
              <a:buAutoNum type="alphaUcPeriod"/>
            </a:pPr>
            <a:r>
              <a:rPr lang="en-US" sz="2800"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3385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3385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Number Placeholder 5"/>
          <p:cNvSpPr>
            <a:spLocks noGrp="1"/>
          </p:cNvSpPr>
          <p:nvPr>
            <p:ph type="sldNum" sz="quarter" idx="12"/>
          </p:nvPr>
        </p:nvSpPr>
        <p:spPr>
          <a:noFill/>
          <a:ln>
            <a:miter lim="800000"/>
            <a:headEnd/>
            <a:tailEnd/>
          </a:ln>
        </p:spPr>
        <p:txBody>
          <a:bodyPr/>
          <a:lstStyle/>
          <a:p>
            <a:fld id="{74E0615E-CD0B-40E7-914D-4D481E2CFC1C}" type="slidenum">
              <a:rPr lang="en-US"/>
              <a:pPr/>
              <a:t>530</a:t>
            </a:fld>
            <a:endParaRPr lang="en-US"/>
          </a:p>
        </p:txBody>
      </p:sp>
      <p:sp>
        <p:nvSpPr>
          <p:cNvPr id="544771"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T8C11		</a:t>
            </a:r>
            <a:r>
              <a:rPr lang="en-US" sz="2800" smtClean="0">
                <a:latin typeface="Rockwell" pitchFamily="18" charset="0"/>
              </a:rPr>
              <a:t>What name is given to an amateur radio 		station that is used to connect other 			amateur stations to the Internet?</a:t>
            </a:r>
          </a:p>
        </p:txBody>
      </p:sp>
      <p:sp>
        <p:nvSpPr>
          <p:cNvPr id="170598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gateway</a:t>
            </a:r>
          </a:p>
          <a:p>
            <a:pPr marL="995363" lvl="1" indent="-533400" eaLnBrk="1" hangingPunct="1">
              <a:buFontTx/>
              <a:buAutoNum type="alphaUcPeriod"/>
            </a:pPr>
            <a:r>
              <a:rPr lang="en-US" smtClean="0">
                <a:latin typeface="Rockwell" pitchFamily="18" charset="0"/>
              </a:rPr>
              <a:t>A repeater</a:t>
            </a:r>
          </a:p>
          <a:p>
            <a:pPr marL="995363" lvl="1" indent="-533400" eaLnBrk="1" hangingPunct="1">
              <a:buFontTx/>
              <a:buAutoNum type="alphaUcPeriod"/>
            </a:pPr>
            <a:r>
              <a:rPr lang="en-US" smtClean="0">
                <a:latin typeface="Rockwell" pitchFamily="18" charset="0"/>
              </a:rPr>
              <a:t>A digipeater</a:t>
            </a:r>
          </a:p>
          <a:p>
            <a:pPr marL="995363" lvl="1" indent="-533400" eaLnBrk="1" hangingPunct="1">
              <a:buFontTx/>
              <a:buAutoNum type="alphaUcPeriod"/>
            </a:pPr>
            <a:r>
              <a:rPr lang="en-US" smtClean="0">
                <a:latin typeface="Rockwell" pitchFamily="18" charset="0"/>
              </a:rPr>
              <a:t>A beacon</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0598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0598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Slide Number Placeholder 5"/>
          <p:cNvSpPr>
            <a:spLocks noGrp="1"/>
          </p:cNvSpPr>
          <p:nvPr>
            <p:ph type="sldNum" sz="quarter" idx="12"/>
          </p:nvPr>
        </p:nvSpPr>
        <p:spPr>
          <a:noFill/>
          <a:ln>
            <a:miter lim="800000"/>
            <a:headEnd/>
            <a:tailEnd/>
          </a:ln>
        </p:spPr>
        <p:txBody>
          <a:bodyPr/>
          <a:lstStyle/>
          <a:p>
            <a:fld id="{269B3E60-D480-4E7D-918E-0D2B9C82B8F6}" type="slidenum">
              <a:rPr lang="en-US"/>
              <a:pPr/>
              <a:t>531</a:t>
            </a:fld>
            <a:endParaRPr lang="en-US"/>
          </a:p>
        </p:txBody>
      </p:sp>
      <p:sp>
        <p:nvSpPr>
          <p:cNvPr id="545795" name="Rectangle 2"/>
          <p:cNvSpPr>
            <a:spLocks noGrp="1" noChangeArrowheads="1"/>
          </p:cNvSpPr>
          <p:nvPr>
            <p:ph type="title"/>
          </p:nvPr>
        </p:nvSpPr>
        <p:spPr>
          <a:xfrm>
            <a:off x="0" y="971550"/>
            <a:ext cx="9144000" cy="385763"/>
          </a:xfrm>
        </p:spPr>
        <p:txBody>
          <a:bodyPr/>
          <a:lstStyle/>
          <a:p>
            <a:pPr eaLnBrk="1" hangingPunct="1">
              <a:tabLst>
                <a:tab pos="1376363" algn="l"/>
              </a:tabLst>
            </a:pPr>
            <a:r>
              <a:rPr lang="en-US" sz="3600" smtClean="0"/>
              <a:t>T8D01		</a:t>
            </a:r>
            <a:r>
              <a:rPr lang="en-US" sz="2800" smtClean="0">
                <a:latin typeface="Rockwell" pitchFamily="18" charset="0"/>
              </a:rPr>
              <a:t>Which of the following is an example of a 		digital communications method?</a:t>
            </a:r>
          </a:p>
        </p:txBody>
      </p:sp>
      <p:sp>
        <p:nvSpPr>
          <p:cNvPr id="170701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Packet</a:t>
            </a:r>
          </a:p>
          <a:p>
            <a:pPr marL="995363" lvl="1" indent="-533400" eaLnBrk="1" hangingPunct="1">
              <a:buFontTx/>
              <a:buAutoNum type="alphaUcPeriod"/>
            </a:pPr>
            <a:r>
              <a:rPr lang="en-US" smtClean="0">
                <a:latin typeface="Rockwell" pitchFamily="18" charset="0"/>
              </a:rPr>
              <a:t>PSK31</a:t>
            </a:r>
          </a:p>
          <a:p>
            <a:pPr marL="995363" lvl="1" indent="-533400" eaLnBrk="1" hangingPunct="1">
              <a:buFontTx/>
              <a:buAutoNum type="alphaUcPeriod"/>
            </a:pPr>
            <a:r>
              <a:rPr lang="en-US" smtClean="0">
                <a:latin typeface="Rockwell" pitchFamily="18" charset="0"/>
              </a:rPr>
              <a:t>MFSK</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0701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0701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Number Placeholder 5"/>
          <p:cNvSpPr>
            <a:spLocks noGrp="1"/>
          </p:cNvSpPr>
          <p:nvPr>
            <p:ph type="sldNum" sz="quarter" idx="12"/>
          </p:nvPr>
        </p:nvSpPr>
        <p:spPr>
          <a:noFill/>
          <a:ln>
            <a:miter lim="800000"/>
            <a:headEnd/>
            <a:tailEnd/>
          </a:ln>
        </p:spPr>
        <p:txBody>
          <a:bodyPr/>
          <a:lstStyle/>
          <a:p>
            <a:fld id="{089E6C82-0AC6-47BC-A7B1-591697FC37D5}" type="slidenum">
              <a:rPr lang="en-US"/>
              <a:pPr/>
              <a:t>532</a:t>
            </a:fld>
            <a:endParaRPr lang="en-US"/>
          </a:p>
        </p:txBody>
      </p:sp>
      <p:sp>
        <p:nvSpPr>
          <p:cNvPr id="546819" name="Rectangle 2"/>
          <p:cNvSpPr>
            <a:spLocks noGrp="1" noChangeArrowheads="1"/>
          </p:cNvSpPr>
          <p:nvPr>
            <p:ph type="title"/>
          </p:nvPr>
        </p:nvSpPr>
        <p:spPr>
          <a:xfrm>
            <a:off x="0" y="701675"/>
            <a:ext cx="9144000" cy="385763"/>
          </a:xfrm>
        </p:spPr>
        <p:txBody>
          <a:bodyPr/>
          <a:lstStyle/>
          <a:p>
            <a:pPr eaLnBrk="1" hangingPunct="1">
              <a:tabLst>
                <a:tab pos="1376363" algn="l"/>
              </a:tabLst>
            </a:pPr>
            <a:r>
              <a:rPr lang="en-US" sz="3600" smtClean="0"/>
              <a:t>T8D02		</a:t>
            </a:r>
            <a:r>
              <a:rPr lang="en-US" sz="2800" smtClean="0">
                <a:latin typeface="Rockwell" pitchFamily="18" charset="0"/>
              </a:rPr>
              <a:t>What does the term APRS mean?</a:t>
            </a:r>
            <a:r>
              <a:rPr lang="en-US" sz="3600" smtClean="0"/>
              <a:t>		</a:t>
            </a:r>
          </a:p>
        </p:txBody>
      </p:sp>
      <p:sp>
        <p:nvSpPr>
          <p:cNvPr id="170803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Automatic Position Reporting System</a:t>
            </a:r>
          </a:p>
          <a:p>
            <a:pPr marL="995363" lvl="1" indent="-533400" eaLnBrk="1" hangingPunct="1">
              <a:buFontTx/>
              <a:buAutoNum type="alphaUcPeriod"/>
            </a:pPr>
            <a:r>
              <a:rPr lang="en-US" smtClean="0">
                <a:latin typeface="Rockwell" pitchFamily="18" charset="0"/>
              </a:rPr>
              <a:t>Associated Public Radio Station</a:t>
            </a:r>
          </a:p>
          <a:p>
            <a:pPr marL="995363" lvl="1" indent="-533400" eaLnBrk="1" hangingPunct="1">
              <a:buFontTx/>
              <a:buAutoNum type="alphaUcPeriod"/>
            </a:pPr>
            <a:r>
              <a:rPr lang="en-US" smtClean="0">
                <a:latin typeface="Rockwell" pitchFamily="18" charset="0"/>
              </a:rPr>
              <a:t>Auto Planning Radio Set-up</a:t>
            </a:r>
          </a:p>
          <a:p>
            <a:pPr marL="995363" lvl="1" indent="-533400" eaLnBrk="1" hangingPunct="1">
              <a:buFontTx/>
              <a:buAutoNum type="alphaUcPeriod"/>
            </a:pPr>
            <a:r>
              <a:rPr lang="en-US" smtClean="0">
                <a:latin typeface="Rockwell" pitchFamily="18" charset="0"/>
              </a:rPr>
              <a:t>Advanced Polar Radio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0803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0803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Number Placeholder 5"/>
          <p:cNvSpPr>
            <a:spLocks noGrp="1"/>
          </p:cNvSpPr>
          <p:nvPr>
            <p:ph type="sldNum" sz="quarter" idx="12"/>
          </p:nvPr>
        </p:nvSpPr>
        <p:spPr>
          <a:noFill/>
          <a:ln>
            <a:miter lim="800000"/>
            <a:headEnd/>
            <a:tailEnd/>
          </a:ln>
        </p:spPr>
        <p:txBody>
          <a:bodyPr/>
          <a:lstStyle/>
          <a:p>
            <a:fld id="{3E9F562C-2667-4162-9A1B-8ECD558EB574}" type="slidenum">
              <a:rPr lang="en-US"/>
              <a:pPr/>
              <a:t>533</a:t>
            </a:fld>
            <a:endParaRPr lang="en-US"/>
          </a:p>
        </p:txBody>
      </p:sp>
      <p:sp>
        <p:nvSpPr>
          <p:cNvPr id="547843"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T8D03		</a:t>
            </a:r>
            <a:r>
              <a:rPr lang="en-US" sz="2800" smtClean="0">
                <a:latin typeface="Rockwell" pitchFamily="18" charset="0"/>
              </a:rPr>
              <a:t>Which of the following is normally used 		when sending automatic location reports 		via amateur radio?</a:t>
            </a:r>
          </a:p>
        </p:txBody>
      </p:sp>
      <p:sp>
        <p:nvSpPr>
          <p:cNvPr id="170905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connection to the vehicle speedometer</a:t>
            </a:r>
          </a:p>
          <a:p>
            <a:pPr marL="995363" lvl="1" indent="-533400" eaLnBrk="1" hangingPunct="1">
              <a:buFontTx/>
              <a:buAutoNum type="alphaUcPeriod"/>
            </a:pPr>
            <a:r>
              <a:rPr lang="en-US" smtClean="0">
                <a:latin typeface="Rockwell" pitchFamily="18" charset="0"/>
              </a:rPr>
              <a:t>A WWV receiver</a:t>
            </a:r>
          </a:p>
          <a:p>
            <a:pPr marL="995363" lvl="1" indent="-533400" eaLnBrk="1" hangingPunct="1">
              <a:buFontTx/>
              <a:buAutoNum type="alphaUcPeriod"/>
            </a:pPr>
            <a:r>
              <a:rPr lang="en-US" smtClean="0">
                <a:latin typeface="Rockwell" pitchFamily="18" charset="0"/>
              </a:rPr>
              <a:t>A connection to a broadcast FM sub-carrier receiver</a:t>
            </a:r>
          </a:p>
          <a:p>
            <a:pPr marL="995363" lvl="1" indent="-533400" eaLnBrk="1" hangingPunct="1">
              <a:buFontTx/>
              <a:buAutoNum type="alphaUcPeriod"/>
            </a:pPr>
            <a:r>
              <a:rPr lang="en-US" smtClean="0">
                <a:latin typeface="Rockwell" pitchFamily="18" charset="0"/>
              </a:rPr>
              <a:t>A Global Positioning System receiver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0905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0905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Number Placeholder 5"/>
          <p:cNvSpPr>
            <a:spLocks noGrp="1"/>
          </p:cNvSpPr>
          <p:nvPr>
            <p:ph type="sldNum" sz="quarter" idx="12"/>
          </p:nvPr>
        </p:nvSpPr>
        <p:spPr>
          <a:noFill/>
          <a:ln>
            <a:miter lim="800000"/>
            <a:headEnd/>
            <a:tailEnd/>
          </a:ln>
        </p:spPr>
        <p:txBody>
          <a:bodyPr/>
          <a:lstStyle/>
          <a:p>
            <a:fld id="{51C3FB70-4139-4B6A-A953-1111525A789D}" type="slidenum">
              <a:rPr lang="en-US"/>
              <a:pPr/>
              <a:t>534</a:t>
            </a:fld>
            <a:endParaRPr lang="en-US"/>
          </a:p>
        </p:txBody>
      </p:sp>
      <p:sp>
        <p:nvSpPr>
          <p:cNvPr id="548867"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T8D04		</a:t>
            </a:r>
            <a:r>
              <a:rPr lang="en-US" sz="2800" smtClean="0">
                <a:latin typeface="Rockwell" pitchFamily="18" charset="0"/>
              </a:rPr>
              <a:t>What type of transmission is indicated by 		the term NTSC?</a:t>
            </a:r>
          </a:p>
        </p:txBody>
      </p:sp>
      <p:sp>
        <p:nvSpPr>
          <p:cNvPr id="1710083" name="Rectangle 3"/>
          <p:cNvSpPr>
            <a:spLocks noGrp="1" noChangeArrowheads="1"/>
          </p:cNvSpPr>
          <p:nvPr>
            <p:ph type="body" idx="1"/>
          </p:nvPr>
        </p:nvSpPr>
        <p:spPr>
          <a:xfrm>
            <a:off x="762000" y="1981200"/>
            <a:ext cx="8226425" cy="3656013"/>
          </a:xfrm>
        </p:spPr>
        <p:txBody>
          <a:bodyPr/>
          <a:lstStyle/>
          <a:p>
            <a:pPr marL="995363" lvl="1" indent="-533400" eaLnBrk="1" hangingPunct="1">
              <a:buFontTx/>
              <a:buAutoNum type="alphaUcPeriod"/>
            </a:pPr>
            <a:r>
              <a:rPr lang="en-US" smtClean="0">
                <a:latin typeface="Rockwell" pitchFamily="18" charset="0"/>
              </a:rPr>
              <a:t>A Normal Transmission mode in Static Circuit</a:t>
            </a:r>
          </a:p>
          <a:p>
            <a:pPr marL="995363" lvl="1" indent="-533400" eaLnBrk="1" hangingPunct="1">
              <a:buFontTx/>
              <a:buAutoNum type="alphaUcPeriod"/>
            </a:pPr>
            <a:r>
              <a:rPr lang="en-US" smtClean="0">
                <a:latin typeface="Rockwell" pitchFamily="18" charset="0"/>
              </a:rPr>
              <a:t>A special mode for earth satellite uplink</a:t>
            </a:r>
          </a:p>
          <a:p>
            <a:pPr marL="995363" lvl="1" indent="-533400" eaLnBrk="1" hangingPunct="1">
              <a:buFontTx/>
              <a:buAutoNum type="alphaUcPeriod"/>
            </a:pPr>
            <a:r>
              <a:rPr lang="en-US" smtClean="0">
                <a:latin typeface="Rockwell" pitchFamily="18" charset="0"/>
              </a:rPr>
              <a:t>An analog fast scan color TV signal</a:t>
            </a:r>
          </a:p>
          <a:p>
            <a:pPr marL="995363" lvl="1" indent="-533400" eaLnBrk="1" hangingPunct="1">
              <a:buFontTx/>
              <a:buAutoNum type="alphaUcPeriod"/>
            </a:pPr>
            <a:r>
              <a:rPr lang="en-US" smtClean="0">
                <a:latin typeface="Rockwell" pitchFamily="18" charset="0"/>
              </a:rPr>
              <a:t>A frame compression scheme for TV signals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500" fill="hold"/>
                                        <p:tgtEl>
                                          <p:spTgt spid="171008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1008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Number Placeholder 5"/>
          <p:cNvSpPr>
            <a:spLocks noGrp="1"/>
          </p:cNvSpPr>
          <p:nvPr>
            <p:ph type="sldNum" sz="quarter" idx="12"/>
          </p:nvPr>
        </p:nvSpPr>
        <p:spPr>
          <a:noFill/>
          <a:ln>
            <a:miter lim="800000"/>
            <a:headEnd/>
            <a:tailEnd/>
          </a:ln>
        </p:spPr>
        <p:txBody>
          <a:bodyPr/>
          <a:lstStyle/>
          <a:p>
            <a:fld id="{3E66C4F2-5AB2-40D0-9C2C-849F7772E07A}" type="slidenum">
              <a:rPr lang="en-US"/>
              <a:pPr/>
              <a:t>535</a:t>
            </a:fld>
            <a:endParaRPr lang="en-US"/>
          </a:p>
        </p:txBody>
      </p:sp>
      <p:sp>
        <p:nvSpPr>
          <p:cNvPr id="549891"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T8D05		</a:t>
            </a:r>
            <a:r>
              <a:rPr lang="en-US" sz="2800" smtClean="0">
                <a:latin typeface="Rockwell" pitchFamily="18" charset="0"/>
              </a:rPr>
              <a:t>Which of the following emission modes 		may be used by a Technician Class 			operator between 219 and 220 MHz?</a:t>
            </a:r>
          </a:p>
        </p:txBody>
      </p:sp>
      <p:sp>
        <p:nvSpPr>
          <p:cNvPr id="171110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Spread spectrum</a:t>
            </a:r>
          </a:p>
          <a:p>
            <a:pPr marL="995363" lvl="1" indent="-533400" eaLnBrk="1" hangingPunct="1">
              <a:buFontTx/>
              <a:buAutoNum type="alphaUcPeriod"/>
            </a:pPr>
            <a:r>
              <a:rPr lang="en-US" smtClean="0">
                <a:latin typeface="Rockwell" pitchFamily="18" charset="0"/>
              </a:rPr>
              <a:t>Data</a:t>
            </a:r>
          </a:p>
          <a:p>
            <a:pPr marL="995363" lvl="1" indent="-533400" eaLnBrk="1" hangingPunct="1">
              <a:buFontTx/>
              <a:buAutoNum type="alphaUcPeriod"/>
            </a:pPr>
            <a:r>
              <a:rPr lang="en-US" smtClean="0">
                <a:latin typeface="Rockwell" pitchFamily="18" charset="0"/>
              </a:rPr>
              <a:t>SSB voice</a:t>
            </a:r>
          </a:p>
          <a:p>
            <a:pPr marL="995363" lvl="1" indent="-533400" eaLnBrk="1" hangingPunct="1">
              <a:buFontTx/>
              <a:buAutoNum type="alphaUcPeriod"/>
            </a:pPr>
            <a:r>
              <a:rPr lang="en-US" smtClean="0">
                <a:latin typeface="Rockwell" pitchFamily="18" charset="0"/>
              </a:rPr>
              <a:t>Fast-scan television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11107">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2000" fill="hold"/>
                                        <p:tgtEl>
                                          <p:spTgt spid="1711107">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Number Placeholder 5"/>
          <p:cNvSpPr>
            <a:spLocks noGrp="1"/>
          </p:cNvSpPr>
          <p:nvPr>
            <p:ph type="sldNum" sz="quarter" idx="12"/>
          </p:nvPr>
        </p:nvSpPr>
        <p:spPr>
          <a:noFill/>
          <a:ln>
            <a:miter lim="800000"/>
            <a:headEnd/>
            <a:tailEnd/>
          </a:ln>
        </p:spPr>
        <p:txBody>
          <a:bodyPr/>
          <a:lstStyle/>
          <a:p>
            <a:fld id="{79E6A83B-BA4F-4D4E-8322-A19413A3032C}" type="slidenum">
              <a:rPr lang="en-US"/>
              <a:pPr/>
              <a:t>536</a:t>
            </a:fld>
            <a:endParaRPr lang="en-US"/>
          </a:p>
        </p:txBody>
      </p:sp>
      <p:sp>
        <p:nvSpPr>
          <p:cNvPr id="550915" name="Rectangle 2"/>
          <p:cNvSpPr>
            <a:spLocks noGrp="1" noChangeArrowheads="1"/>
          </p:cNvSpPr>
          <p:nvPr>
            <p:ph type="title"/>
          </p:nvPr>
        </p:nvSpPr>
        <p:spPr>
          <a:xfrm>
            <a:off x="0" y="701675"/>
            <a:ext cx="9144000" cy="385763"/>
          </a:xfrm>
        </p:spPr>
        <p:txBody>
          <a:bodyPr/>
          <a:lstStyle/>
          <a:p>
            <a:pPr eaLnBrk="1" hangingPunct="1">
              <a:tabLst>
                <a:tab pos="1376363" algn="l"/>
              </a:tabLst>
            </a:pPr>
            <a:r>
              <a:rPr lang="en-US" sz="3600" smtClean="0"/>
              <a:t>T8D06		</a:t>
            </a:r>
            <a:r>
              <a:rPr lang="en-US" sz="2800" smtClean="0">
                <a:latin typeface="Rockwell" pitchFamily="18" charset="0"/>
              </a:rPr>
              <a:t>What does the abbreviation PSK mean?</a:t>
            </a:r>
          </a:p>
        </p:txBody>
      </p:sp>
      <p:sp>
        <p:nvSpPr>
          <p:cNvPr id="171213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Pulse Shift Keying</a:t>
            </a:r>
          </a:p>
          <a:p>
            <a:pPr marL="995363" lvl="1" indent="-533400" eaLnBrk="1" hangingPunct="1">
              <a:buFontTx/>
              <a:buAutoNum type="alphaUcPeriod"/>
            </a:pPr>
            <a:r>
              <a:rPr lang="en-US" smtClean="0">
                <a:latin typeface="Rockwell" pitchFamily="18" charset="0"/>
              </a:rPr>
              <a:t>Phase Shift Keying</a:t>
            </a:r>
          </a:p>
          <a:p>
            <a:pPr marL="995363" lvl="1" indent="-533400" eaLnBrk="1" hangingPunct="1">
              <a:buFontTx/>
              <a:buAutoNum type="alphaUcPeriod"/>
            </a:pPr>
            <a:r>
              <a:rPr lang="en-US" smtClean="0">
                <a:latin typeface="Rockwell" pitchFamily="18" charset="0"/>
              </a:rPr>
              <a:t>Packet Short Keying</a:t>
            </a:r>
          </a:p>
          <a:p>
            <a:pPr marL="995363" lvl="1" indent="-533400" eaLnBrk="1" hangingPunct="1">
              <a:buFontTx/>
              <a:buAutoNum type="alphaUcPeriod"/>
            </a:pPr>
            <a:r>
              <a:rPr lang="en-US" smtClean="0">
                <a:latin typeface="Rockwell" pitchFamily="18" charset="0"/>
              </a:rPr>
              <a:t>Phased Slide Keying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1213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1213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Number Placeholder 5"/>
          <p:cNvSpPr>
            <a:spLocks noGrp="1"/>
          </p:cNvSpPr>
          <p:nvPr>
            <p:ph type="sldNum" sz="quarter" idx="12"/>
          </p:nvPr>
        </p:nvSpPr>
        <p:spPr>
          <a:noFill/>
          <a:ln>
            <a:miter lim="800000"/>
            <a:headEnd/>
            <a:tailEnd/>
          </a:ln>
        </p:spPr>
        <p:txBody>
          <a:bodyPr/>
          <a:lstStyle/>
          <a:p>
            <a:fld id="{650798F6-B377-4EBB-9387-FC781728C5E3}" type="slidenum">
              <a:rPr lang="en-US"/>
              <a:pPr/>
              <a:t>537</a:t>
            </a:fld>
            <a:endParaRPr lang="en-US"/>
          </a:p>
        </p:txBody>
      </p:sp>
      <p:sp>
        <p:nvSpPr>
          <p:cNvPr id="551939" name="Rectangle 2"/>
          <p:cNvSpPr>
            <a:spLocks noGrp="1" noChangeArrowheads="1"/>
          </p:cNvSpPr>
          <p:nvPr>
            <p:ph type="title"/>
          </p:nvPr>
        </p:nvSpPr>
        <p:spPr>
          <a:xfrm>
            <a:off x="0" y="701675"/>
            <a:ext cx="9144000" cy="385763"/>
          </a:xfrm>
        </p:spPr>
        <p:txBody>
          <a:bodyPr/>
          <a:lstStyle/>
          <a:p>
            <a:pPr eaLnBrk="1" hangingPunct="1">
              <a:tabLst>
                <a:tab pos="1376363" algn="l"/>
              </a:tabLst>
            </a:pPr>
            <a:r>
              <a:rPr lang="en-US" sz="3600" smtClean="0"/>
              <a:t>T8D07		</a:t>
            </a:r>
            <a:r>
              <a:rPr lang="en-US" sz="2800" smtClean="0">
                <a:latin typeface="Rockwell" pitchFamily="18" charset="0"/>
              </a:rPr>
              <a:t>What is PSK31?</a:t>
            </a:r>
            <a:r>
              <a:rPr lang="en-US" sz="3600" smtClean="0"/>
              <a:t>		</a:t>
            </a:r>
          </a:p>
        </p:txBody>
      </p:sp>
      <p:sp>
        <p:nvSpPr>
          <p:cNvPr id="171315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high-rate data transmission mode</a:t>
            </a:r>
          </a:p>
          <a:p>
            <a:pPr marL="995363" lvl="1" indent="-533400" eaLnBrk="1" hangingPunct="1">
              <a:buFontTx/>
              <a:buAutoNum type="alphaUcPeriod"/>
            </a:pPr>
            <a:r>
              <a:rPr lang="en-US" smtClean="0">
                <a:latin typeface="Rockwell" pitchFamily="18" charset="0"/>
              </a:rPr>
              <a:t>A method of reducing noise interference to FM signals</a:t>
            </a:r>
          </a:p>
          <a:p>
            <a:pPr marL="995363" lvl="1" indent="-533400" eaLnBrk="1" hangingPunct="1">
              <a:buFontTx/>
              <a:buAutoNum type="alphaUcPeriod"/>
            </a:pPr>
            <a:r>
              <a:rPr lang="en-US" smtClean="0">
                <a:latin typeface="Rockwell" pitchFamily="18" charset="0"/>
              </a:rPr>
              <a:t>A method of compressing digital television signal</a:t>
            </a:r>
          </a:p>
          <a:p>
            <a:pPr marL="995363" lvl="1" indent="-533400" eaLnBrk="1" hangingPunct="1">
              <a:buFontTx/>
              <a:buAutoNum type="alphaUcPeriod"/>
            </a:pPr>
            <a:r>
              <a:rPr lang="en-US" smtClean="0">
                <a:latin typeface="Rockwell" pitchFamily="18" charset="0"/>
              </a:rPr>
              <a:t>A low-rate data transmission mode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1315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1315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Number Placeholder 5"/>
          <p:cNvSpPr>
            <a:spLocks noGrp="1"/>
          </p:cNvSpPr>
          <p:nvPr>
            <p:ph type="sldNum" sz="quarter" idx="12"/>
          </p:nvPr>
        </p:nvSpPr>
        <p:spPr>
          <a:noFill/>
          <a:ln>
            <a:miter lim="800000"/>
            <a:headEnd/>
            <a:tailEnd/>
          </a:ln>
        </p:spPr>
        <p:txBody>
          <a:bodyPr/>
          <a:lstStyle/>
          <a:p>
            <a:fld id="{2178E6E2-02F9-414E-98AA-9A023AD7F1B2}" type="slidenum">
              <a:rPr lang="en-US"/>
              <a:pPr/>
              <a:t>538</a:t>
            </a:fld>
            <a:endParaRPr lang="en-US"/>
          </a:p>
        </p:txBody>
      </p:sp>
      <p:sp>
        <p:nvSpPr>
          <p:cNvPr id="552963" name="Rectangle 2"/>
          <p:cNvSpPr>
            <a:spLocks noGrp="1" noChangeArrowheads="1"/>
          </p:cNvSpPr>
          <p:nvPr>
            <p:ph type="title"/>
          </p:nvPr>
        </p:nvSpPr>
        <p:spPr>
          <a:xfrm>
            <a:off x="0" y="779463"/>
            <a:ext cx="9144000" cy="385762"/>
          </a:xfrm>
        </p:spPr>
        <p:txBody>
          <a:bodyPr/>
          <a:lstStyle/>
          <a:p>
            <a:pPr eaLnBrk="1" hangingPunct="1">
              <a:tabLst>
                <a:tab pos="1376363" algn="l"/>
              </a:tabLst>
            </a:pPr>
            <a:r>
              <a:rPr lang="en-US" sz="3600" smtClean="0"/>
              <a:t>T8D08		</a:t>
            </a:r>
            <a:r>
              <a:rPr lang="en-US" sz="2800" smtClean="0">
                <a:latin typeface="Rockwell" pitchFamily="18" charset="0"/>
              </a:rPr>
              <a:t>Which of the following may be included in 		packet transmissions?</a:t>
            </a:r>
          </a:p>
        </p:txBody>
      </p:sp>
      <p:sp>
        <p:nvSpPr>
          <p:cNvPr id="171417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check sum which permits error detection</a:t>
            </a:r>
          </a:p>
          <a:p>
            <a:pPr marL="995363" lvl="1" indent="-533400" eaLnBrk="1" hangingPunct="1">
              <a:buFontTx/>
              <a:buAutoNum type="alphaUcPeriod"/>
            </a:pPr>
            <a:r>
              <a:rPr lang="en-US" smtClean="0">
                <a:latin typeface="Rockwell" pitchFamily="18" charset="0"/>
              </a:rPr>
              <a:t>A header which contains the call sign of the station to which the information is being sent</a:t>
            </a:r>
          </a:p>
          <a:p>
            <a:pPr marL="995363" lvl="1" indent="-533400" eaLnBrk="1" hangingPunct="1">
              <a:buFontTx/>
              <a:buAutoNum type="alphaUcPeriod"/>
            </a:pPr>
            <a:r>
              <a:rPr lang="en-US" smtClean="0">
                <a:latin typeface="Rockwell" pitchFamily="18" charset="0"/>
              </a:rPr>
              <a:t>Automatic repeat request in case of error</a:t>
            </a:r>
          </a:p>
          <a:p>
            <a:pPr marL="995363" lvl="1" indent="-533400" eaLnBrk="1" hangingPunct="1">
              <a:buFontTx/>
              <a:buAutoNum type="alphaUcPeriod"/>
            </a:pPr>
            <a:r>
              <a:rPr lang="en-US" smtClean="0">
                <a:latin typeface="Rockwell" pitchFamily="18" charset="0"/>
              </a:rPr>
              <a:t>All of these choices are correct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1417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1417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Slide Number Placeholder 5"/>
          <p:cNvSpPr>
            <a:spLocks noGrp="1"/>
          </p:cNvSpPr>
          <p:nvPr>
            <p:ph type="sldNum" sz="quarter" idx="12"/>
          </p:nvPr>
        </p:nvSpPr>
        <p:spPr>
          <a:noFill/>
          <a:ln>
            <a:miter lim="800000"/>
            <a:headEnd/>
            <a:tailEnd/>
          </a:ln>
        </p:spPr>
        <p:txBody>
          <a:bodyPr/>
          <a:lstStyle/>
          <a:p>
            <a:fld id="{509C1279-F5C2-432A-A317-33869EBCD3D6}" type="slidenum">
              <a:rPr lang="en-US"/>
              <a:pPr/>
              <a:t>539</a:t>
            </a:fld>
            <a:endParaRPr lang="en-US"/>
          </a:p>
        </p:txBody>
      </p:sp>
      <p:sp>
        <p:nvSpPr>
          <p:cNvPr id="553987"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T8D09		</a:t>
            </a:r>
            <a:r>
              <a:rPr lang="en-US" sz="2800" smtClean="0">
                <a:latin typeface="Rockwell" pitchFamily="18" charset="0"/>
              </a:rPr>
              <a:t>What code is used when sending 	CW in the 		amateur bands?</a:t>
            </a:r>
          </a:p>
        </p:txBody>
      </p:sp>
      <p:sp>
        <p:nvSpPr>
          <p:cNvPr id="171520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Baudot</a:t>
            </a:r>
          </a:p>
          <a:p>
            <a:pPr marL="995363" lvl="1" indent="-533400" eaLnBrk="1" hangingPunct="1">
              <a:buFontTx/>
              <a:buAutoNum type="alphaUcPeriod"/>
            </a:pPr>
            <a:r>
              <a:rPr lang="en-US" smtClean="0">
                <a:latin typeface="Rockwell" pitchFamily="18" charset="0"/>
              </a:rPr>
              <a:t>Hamming</a:t>
            </a:r>
          </a:p>
          <a:p>
            <a:pPr marL="995363" lvl="1" indent="-533400" eaLnBrk="1" hangingPunct="1">
              <a:buFontTx/>
              <a:buAutoNum type="alphaUcPeriod"/>
            </a:pPr>
            <a:r>
              <a:rPr lang="en-US" smtClean="0">
                <a:latin typeface="Rockwell" pitchFamily="18" charset="0"/>
              </a:rPr>
              <a:t>International Morse</a:t>
            </a:r>
          </a:p>
          <a:p>
            <a:pPr marL="995363" lvl="1" indent="-533400" eaLnBrk="1" hangingPunct="1">
              <a:buFontTx/>
              <a:buAutoNum type="alphaUcPeriod"/>
            </a:pPr>
            <a:r>
              <a:rPr lang="en-US" smtClean="0">
                <a:latin typeface="Rockwell" pitchFamily="18" charset="0"/>
              </a:rPr>
              <a:t>Gray</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1520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1520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12"/>
          </p:nvPr>
        </p:nvSpPr>
        <p:spPr>
          <a:noFill/>
          <a:ln>
            <a:miter lim="800000"/>
            <a:headEnd/>
            <a:tailEnd/>
          </a:ln>
        </p:spPr>
        <p:txBody>
          <a:bodyPr/>
          <a:lstStyle/>
          <a:p>
            <a:fld id="{FB9E9854-3AC1-443B-8ED8-9F0FE84D6C13}" type="slidenum">
              <a:rPr lang="en-US"/>
              <a:pPr/>
              <a:t>54</a:t>
            </a:fld>
            <a:endParaRPr lang="en-US"/>
          </a:p>
        </p:txBody>
      </p:sp>
      <p:sp>
        <p:nvSpPr>
          <p:cNvPr id="57347" name="Rectangle 2"/>
          <p:cNvSpPr>
            <a:spLocks noGrp="1" noChangeArrowheads="1"/>
          </p:cNvSpPr>
          <p:nvPr>
            <p:ph type="title"/>
          </p:nvPr>
        </p:nvSpPr>
        <p:spPr>
          <a:xfrm>
            <a:off x="0" y="549275"/>
            <a:ext cx="8874125" cy="868363"/>
          </a:xfrm>
        </p:spPr>
        <p:txBody>
          <a:bodyPr/>
          <a:lstStyle/>
          <a:p>
            <a:pPr eaLnBrk="1" hangingPunct="1"/>
            <a:r>
              <a:rPr lang="en-US" sz="3600" smtClean="0"/>
              <a:t>T1B10  	</a:t>
            </a:r>
            <a:r>
              <a:rPr lang="en-US" sz="2800" smtClean="0">
                <a:latin typeface="Rockwell" pitchFamily="18" charset="0"/>
              </a:rPr>
              <a:t>Which of the bands available to 				Technician Class operators have mode-		restricted sub-bands?</a:t>
            </a:r>
          </a:p>
        </p:txBody>
      </p:sp>
      <p:sp>
        <p:nvSpPr>
          <p:cNvPr id="634883" name="Rectangle 3"/>
          <p:cNvSpPr>
            <a:spLocks noGrp="1" noChangeArrowheads="1"/>
          </p:cNvSpPr>
          <p:nvPr>
            <p:ph type="body" idx="1"/>
          </p:nvPr>
        </p:nvSpPr>
        <p:spPr>
          <a:xfrm>
            <a:off x="193675" y="2276475"/>
            <a:ext cx="8640763" cy="2836863"/>
          </a:xfrm>
        </p:spPr>
        <p:txBody>
          <a:bodyPr/>
          <a:lstStyle/>
          <a:p>
            <a:pPr marL="609600" indent="-609600" eaLnBrk="1" hangingPunct="1">
              <a:buFontTx/>
              <a:buAutoNum type="alphaUcPeriod"/>
            </a:pPr>
            <a:r>
              <a:rPr lang="en-US" sz="2800" smtClean="0">
                <a:latin typeface="Rockwell" pitchFamily="18" charset="0"/>
              </a:rPr>
              <a:t>The 6 meter, 2 meter, and 70 cm bands</a:t>
            </a:r>
          </a:p>
          <a:p>
            <a:pPr marL="609600" indent="-609600" eaLnBrk="1" hangingPunct="1">
              <a:buFontTx/>
              <a:buAutoNum type="alphaUcPeriod"/>
            </a:pPr>
            <a:r>
              <a:rPr lang="en-US" sz="2800" smtClean="0">
                <a:latin typeface="Rockwell" pitchFamily="18" charset="0"/>
              </a:rPr>
              <a:t>The 2 meter and 13 cm bands</a:t>
            </a:r>
          </a:p>
          <a:p>
            <a:pPr marL="609600" indent="-609600" eaLnBrk="1" hangingPunct="1">
              <a:buFontTx/>
              <a:buAutoNum type="alphaUcPeriod"/>
            </a:pPr>
            <a:r>
              <a:rPr lang="en-US" sz="2800" smtClean="0">
                <a:latin typeface="Rockwell" pitchFamily="18" charset="0"/>
              </a:rPr>
              <a:t>The 6 meter, 2 meter, and 1.25 meter bands</a:t>
            </a:r>
          </a:p>
          <a:p>
            <a:pPr marL="609600" indent="-609600" eaLnBrk="1" hangingPunct="1">
              <a:buFontTx/>
              <a:buAutoNum type="alphaUcPeriod"/>
            </a:pPr>
            <a:r>
              <a:rPr lang="en-US" sz="2800" smtClean="0">
                <a:latin typeface="Rockwell" pitchFamily="18" charset="0"/>
              </a:rPr>
              <a:t>The 2 meter and 70 cm bands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3488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3488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Number Placeholder 5"/>
          <p:cNvSpPr>
            <a:spLocks noGrp="1"/>
          </p:cNvSpPr>
          <p:nvPr>
            <p:ph type="sldNum" sz="quarter" idx="12"/>
          </p:nvPr>
        </p:nvSpPr>
        <p:spPr>
          <a:noFill/>
          <a:ln>
            <a:miter lim="800000"/>
            <a:headEnd/>
            <a:tailEnd/>
          </a:ln>
        </p:spPr>
        <p:txBody>
          <a:bodyPr/>
          <a:lstStyle/>
          <a:p>
            <a:fld id="{931665D5-ABC2-49AC-8218-BEDB7B375ECD}" type="slidenum">
              <a:rPr lang="en-US"/>
              <a:pPr/>
              <a:t>540</a:t>
            </a:fld>
            <a:endParaRPr lang="en-US"/>
          </a:p>
        </p:txBody>
      </p:sp>
      <p:sp>
        <p:nvSpPr>
          <p:cNvPr id="555011"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T8D10		</a:t>
            </a:r>
            <a:r>
              <a:rPr lang="en-US" sz="2800" smtClean="0">
                <a:latin typeface="Rockwell" pitchFamily="18" charset="0"/>
              </a:rPr>
              <a:t>Which of the following can be used to 			transmit CW in the amateur bands?</a:t>
            </a:r>
          </a:p>
        </p:txBody>
      </p:sp>
      <p:sp>
        <p:nvSpPr>
          <p:cNvPr id="171622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Straight Key</a:t>
            </a:r>
          </a:p>
          <a:p>
            <a:pPr marL="995363" lvl="1" indent="-533400" eaLnBrk="1" hangingPunct="1">
              <a:buFontTx/>
              <a:buAutoNum type="alphaUcPeriod"/>
            </a:pPr>
            <a:r>
              <a:rPr lang="en-US" smtClean="0">
                <a:latin typeface="Rockwell" pitchFamily="18" charset="0"/>
              </a:rPr>
              <a:t>Electronic Keyer</a:t>
            </a:r>
          </a:p>
          <a:p>
            <a:pPr marL="995363" lvl="1" indent="-533400" eaLnBrk="1" hangingPunct="1">
              <a:buFontTx/>
              <a:buAutoNum type="alphaUcPeriod"/>
            </a:pPr>
            <a:r>
              <a:rPr lang="en-US" smtClean="0">
                <a:latin typeface="Rockwell" pitchFamily="18" charset="0"/>
              </a:rPr>
              <a:t>Computer Keyboard</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1622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1622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Number Placeholder 5"/>
          <p:cNvSpPr>
            <a:spLocks noGrp="1"/>
          </p:cNvSpPr>
          <p:nvPr>
            <p:ph type="sldNum" sz="quarter" idx="12"/>
          </p:nvPr>
        </p:nvSpPr>
        <p:spPr>
          <a:noFill/>
          <a:ln>
            <a:miter lim="800000"/>
            <a:headEnd/>
            <a:tailEnd/>
          </a:ln>
        </p:spPr>
        <p:txBody>
          <a:bodyPr/>
          <a:lstStyle/>
          <a:p>
            <a:fld id="{AC28D878-5384-4BAD-BB12-F2392942B79D}" type="slidenum">
              <a:rPr lang="en-US"/>
              <a:pPr/>
              <a:t>541</a:t>
            </a:fld>
            <a:endParaRPr lang="en-US"/>
          </a:p>
        </p:txBody>
      </p:sp>
      <p:sp>
        <p:nvSpPr>
          <p:cNvPr id="556035" name="Rectangle 2"/>
          <p:cNvSpPr>
            <a:spLocks noGrp="1" noChangeArrowheads="1"/>
          </p:cNvSpPr>
          <p:nvPr>
            <p:ph type="title"/>
          </p:nvPr>
        </p:nvSpPr>
        <p:spPr>
          <a:xfrm>
            <a:off x="0" y="701675"/>
            <a:ext cx="9144000" cy="385763"/>
          </a:xfrm>
        </p:spPr>
        <p:txBody>
          <a:bodyPr/>
          <a:lstStyle/>
          <a:p>
            <a:pPr eaLnBrk="1" hangingPunct="1">
              <a:tabLst>
                <a:tab pos="1376363" algn="l"/>
              </a:tabLst>
            </a:pPr>
            <a:r>
              <a:rPr lang="en-US" sz="3600" smtClean="0"/>
              <a:t>T8D11		</a:t>
            </a:r>
            <a:r>
              <a:rPr lang="en-US" sz="2800" smtClean="0">
                <a:latin typeface="Rockwell" pitchFamily="18" charset="0"/>
              </a:rPr>
              <a:t>What is a "parity" bit?</a:t>
            </a:r>
            <a:r>
              <a:rPr lang="en-US" sz="3600" smtClean="0"/>
              <a:t>		</a:t>
            </a:r>
          </a:p>
        </p:txBody>
      </p:sp>
      <p:sp>
        <p:nvSpPr>
          <p:cNvPr id="171725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control code required for automatic position reporting</a:t>
            </a:r>
          </a:p>
          <a:p>
            <a:pPr marL="995363" lvl="1" indent="-533400" eaLnBrk="1" hangingPunct="1">
              <a:buFontTx/>
              <a:buAutoNum type="alphaUcPeriod"/>
            </a:pPr>
            <a:r>
              <a:rPr lang="en-US" smtClean="0">
                <a:latin typeface="Rockwell" pitchFamily="18" charset="0"/>
              </a:rPr>
              <a:t>A timing bit used to ensure equal sharing of a frequency</a:t>
            </a:r>
          </a:p>
          <a:p>
            <a:pPr marL="995363" lvl="1" indent="-533400" eaLnBrk="1" hangingPunct="1">
              <a:buFontTx/>
              <a:buAutoNum type="alphaUcPeriod"/>
            </a:pPr>
            <a:r>
              <a:rPr lang="en-US" smtClean="0">
                <a:latin typeface="Rockwell" pitchFamily="18" charset="0"/>
              </a:rPr>
              <a:t>An extra code element used to detect errors in received data</a:t>
            </a:r>
          </a:p>
          <a:p>
            <a:pPr marL="995363" lvl="1" indent="-533400" eaLnBrk="1" hangingPunct="1">
              <a:buFontTx/>
              <a:buAutoNum type="alphaUcPeriod"/>
            </a:pPr>
            <a:r>
              <a:rPr lang="en-US" smtClean="0">
                <a:latin typeface="Rockwell" pitchFamily="18" charset="0"/>
              </a:rPr>
              <a:t>A "triple width" bit used to signal the end of a character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1725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1725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xfrm>
            <a:off x="309563" y="241300"/>
            <a:ext cx="8610600" cy="1219200"/>
          </a:xfrm>
        </p:spPr>
        <p:txBody>
          <a:bodyPr lIns="0" tIns="0" rIns="0" bIns="0" anchor="ctr">
            <a:spAutoFit/>
          </a:bodyPr>
          <a:lstStyle/>
          <a:p>
            <a:pPr algn="ct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smtClean="0"/>
              <a:t>Technician Licensing Class</a:t>
            </a:r>
            <a:br>
              <a:rPr lang="en-GB" b="1" smtClean="0"/>
            </a:br>
            <a:r>
              <a:rPr lang="en-GB" b="1" smtClean="0"/>
              <a:t>“T9”</a:t>
            </a:r>
          </a:p>
        </p:txBody>
      </p:sp>
      <p:sp>
        <p:nvSpPr>
          <p:cNvPr id="557059" name="Text Box 3"/>
          <p:cNvSpPr txBox="1">
            <a:spLocks noChangeArrowheads="1"/>
          </p:cNvSpPr>
          <p:nvPr/>
        </p:nvSpPr>
        <p:spPr bwMode="auto">
          <a:xfrm>
            <a:off x="3727450" y="4887913"/>
            <a:ext cx="3802063" cy="77946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Valid dates:</a:t>
            </a:r>
          </a:p>
          <a:p>
            <a:pPr algn="ctr">
              <a:spcBef>
                <a:spcPct val="50000"/>
              </a:spcBef>
            </a:pPr>
            <a:r>
              <a:rPr lang="en-US">
                <a:solidFill>
                  <a:srgbClr val="FF0000"/>
                </a:solidFill>
                <a:latin typeface="Rockwell" pitchFamily="18" charset="0"/>
              </a:rPr>
              <a:t>July 1, 2010 – June 30, 2014</a:t>
            </a:r>
          </a:p>
        </p:txBody>
      </p:sp>
      <p:pic>
        <p:nvPicPr>
          <p:cNvPr id="557060" name="Picture 4" descr="DIAMOND_gold"/>
          <p:cNvPicPr>
            <a:picLocks noChangeAspect="1" noChangeArrowheads="1"/>
          </p:cNvPicPr>
          <p:nvPr/>
        </p:nvPicPr>
        <p:blipFill>
          <a:blip r:embed="rId3" cstate="print"/>
          <a:srcRect/>
          <a:stretch>
            <a:fillRect/>
          </a:stretch>
        </p:blipFill>
        <p:spPr bwMode="auto">
          <a:xfrm>
            <a:off x="385763" y="1662113"/>
            <a:ext cx="1122362" cy="2459037"/>
          </a:xfrm>
          <a:prstGeom prst="rect">
            <a:avLst/>
          </a:prstGeom>
          <a:noFill/>
          <a:ln w="9525">
            <a:noFill/>
            <a:miter lim="800000"/>
            <a:headEnd/>
            <a:tailEnd/>
          </a:ln>
        </p:spPr>
      </p:pic>
      <p:pic>
        <p:nvPicPr>
          <p:cNvPr id="557061" name="Picture 5"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Number Placeholder 5"/>
          <p:cNvSpPr>
            <a:spLocks noGrp="1"/>
          </p:cNvSpPr>
          <p:nvPr>
            <p:ph type="sldNum" sz="quarter" idx="12"/>
          </p:nvPr>
        </p:nvSpPr>
        <p:spPr>
          <a:noFill/>
          <a:ln>
            <a:miter lim="800000"/>
            <a:headEnd/>
            <a:tailEnd/>
          </a:ln>
        </p:spPr>
        <p:txBody>
          <a:bodyPr/>
          <a:lstStyle/>
          <a:p>
            <a:fld id="{1E637C89-B7C4-420A-8872-46F3883B1340}" type="slidenum">
              <a:rPr lang="en-US"/>
              <a:pPr/>
              <a:t>543</a:t>
            </a:fld>
            <a:endParaRPr lang="en-US"/>
          </a:p>
        </p:txBody>
      </p:sp>
      <p:sp>
        <p:nvSpPr>
          <p:cNvPr id="558083" name="Rectangle 2"/>
          <p:cNvSpPr>
            <a:spLocks noGrp="1" noChangeArrowheads="1"/>
          </p:cNvSpPr>
          <p:nvPr>
            <p:ph type="title"/>
          </p:nvPr>
        </p:nvSpPr>
        <p:spPr/>
        <p:txBody>
          <a:bodyPr/>
          <a:lstStyle/>
          <a:p>
            <a:pPr algn="ctr" eaLnBrk="1" hangingPunct="1"/>
            <a:r>
              <a:rPr lang="en-US" sz="2800" smtClean="0"/>
              <a:t>Amateur Radio Technician Class</a:t>
            </a:r>
            <a:br>
              <a:rPr lang="en-US" sz="2800" smtClean="0"/>
            </a:br>
            <a:r>
              <a:rPr lang="en-US" sz="2800" smtClean="0"/>
              <a:t>Element 2 Course Presentation</a:t>
            </a:r>
          </a:p>
        </p:txBody>
      </p:sp>
      <p:sp>
        <p:nvSpPr>
          <p:cNvPr id="1720323" name="Rectangle 3"/>
          <p:cNvSpPr>
            <a:spLocks noGrp="1" noChangeArrowheads="1"/>
          </p:cNvSpPr>
          <p:nvPr>
            <p:ph type="body" idx="1"/>
          </p:nvPr>
        </p:nvSpPr>
        <p:spPr/>
        <p:txBody>
          <a:bodyPr/>
          <a:lstStyle/>
          <a:p>
            <a:pPr eaLnBrk="1" hangingPunct="1">
              <a:lnSpc>
                <a:spcPct val="80000"/>
              </a:lnSpc>
            </a:pPr>
            <a:endParaRPr lang="en-US" sz="2400" b="1" smtClean="0"/>
          </a:p>
          <a:p>
            <a:pPr eaLnBrk="1" hangingPunct="1">
              <a:lnSpc>
                <a:spcPct val="80000"/>
              </a:lnSpc>
              <a:buClr>
                <a:schemeClr val="accent2"/>
              </a:buClr>
              <a:buFont typeface="Wingdings" pitchFamily="2" charset="2"/>
              <a:buChar char="Ø"/>
            </a:pPr>
            <a:r>
              <a:rPr lang="en-US" sz="1800" b="1" smtClean="0">
                <a:latin typeface="Rockwell" pitchFamily="18" charset="0"/>
              </a:rPr>
              <a:t>ELEMENT 2 SUB-ELEMENTS</a:t>
            </a:r>
          </a:p>
          <a:p>
            <a:pPr eaLnBrk="1" hangingPunct="1">
              <a:lnSpc>
                <a:spcPct val="80000"/>
              </a:lnSpc>
            </a:pPr>
            <a:endParaRPr lang="en-US" sz="1000" b="1" smtClean="0">
              <a:latin typeface="Rockwell" pitchFamily="18" charset="0"/>
            </a:endParaRPr>
          </a:p>
          <a:p>
            <a:pPr lvl="1" eaLnBrk="1" hangingPunct="1">
              <a:lnSpc>
                <a:spcPct val="80000"/>
              </a:lnSpc>
            </a:pPr>
            <a:r>
              <a:rPr lang="en-US" sz="1600" smtClean="0">
                <a:latin typeface="Rockwell" pitchFamily="18" charset="0"/>
              </a:rPr>
              <a:t>T1 - FCC Rules, descriptions and definitions for the amateur radio service, operator and station license responsibilities.</a:t>
            </a:r>
          </a:p>
          <a:p>
            <a:pPr lvl="1" eaLnBrk="1" hangingPunct="1">
              <a:lnSpc>
                <a:spcPct val="80000"/>
              </a:lnSpc>
            </a:pPr>
            <a:r>
              <a:rPr lang="en-US" sz="1600" b="1" smtClean="0">
                <a:latin typeface="Rockwell" pitchFamily="18" charset="0"/>
              </a:rPr>
              <a:t>T2 – Operating Procedures</a:t>
            </a:r>
          </a:p>
          <a:p>
            <a:pPr lvl="1" eaLnBrk="1" hangingPunct="1">
              <a:lnSpc>
                <a:spcPct val="80000"/>
              </a:lnSpc>
            </a:pPr>
            <a:r>
              <a:rPr lang="en-US" sz="1600" b="1" smtClean="0">
                <a:latin typeface="Rockwell" pitchFamily="18" charset="0"/>
              </a:rPr>
              <a:t>T3 – Radio wave characteristics, radio and electromagnetic properties, 	     propagation modes</a:t>
            </a:r>
          </a:p>
          <a:p>
            <a:pPr lvl="1" eaLnBrk="1" hangingPunct="1">
              <a:lnSpc>
                <a:spcPct val="80000"/>
              </a:lnSpc>
            </a:pPr>
            <a:r>
              <a:rPr lang="en-US" sz="1600" b="1" smtClean="0">
                <a:latin typeface="Rockwell" pitchFamily="18" charset="0"/>
              </a:rPr>
              <a:t>T4 – Amateur radio practices and station set up</a:t>
            </a:r>
          </a:p>
          <a:p>
            <a:pPr lvl="1" eaLnBrk="1" hangingPunct="1">
              <a:lnSpc>
                <a:spcPct val="80000"/>
              </a:lnSpc>
            </a:pPr>
            <a:r>
              <a:rPr lang="en-US" sz="1600" b="1" smtClean="0">
                <a:latin typeface="Rockwell" pitchFamily="18" charset="0"/>
              </a:rPr>
              <a:t>T5 – Electrical principles, math for electronics, electronic principles, Ohm’s Law</a:t>
            </a:r>
          </a:p>
          <a:p>
            <a:pPr lvl="1" eaLnBrk="1" hangingPunct="1">
              <a:lnSpc>
                <a:spcPct val="80000"/>
              </a:lnSpc>
            </a:pPr>
            <a:r>
              <a:rPr lang="en-US" sz="1600" b="1" smtClean="0">
                <a:latin typeface="Rockwell" pitchFamily="18" charset="0"/>
              </a:rPr>
              <a:t>T6 – Electrical components, semiconductors, circuit diagrams, component    functions</a:t>
            </a:r>
          </a:p>
          <a:p>
            <a:pPr lvl="1" eaLnBrk="1" hangingPunct="1">
              <a:lnSpc>
                <a:spcPct val="80000"/>
              </a:lnSpc>
            </a:pPr>
            <a:r>
              <a:rPr lang="en-US" sz="1600" b="1" smtClean="0">
                <a:latin typeface="Rockwell" pitchFamily="18" charset="0"/>
              </a:rPr>
              <a:t>T7 – Station equipment, common transmitter and receiver problems, antenna measurements and troubleshooting, basic repair and testing</a:t>
            </a:r>
          </a:p>
          <a:p>
            <a:pPr lvl="1" eaLnBrk="1" hangingPunct="1">
              <a:lnSpc>
                <a:spcPct val="80000"/>
              </a:lnSpc>
            </a:pPr>
            <a:r>
              <a:rPr lang="en-US" sz="1600" b="1" smtClean="0">
                <a:latin typeface="Rockwell" pitchFamily="18" charset="0"/>
              </a:rPr>
              <a:t>T8 – Modulation modes, amateur satellite operation, operating activities, non-voice communications</a:t>
            </a:r>
          </a:p>
          <a:p>
            <a:pPr lvl="1" eaLnBrk="1" hangingPunct="1">
              <a:lnSpc>
                <a:spcPct val="80000"/>
              </a:lnSpc>
              <a:buFont typeface="Wingdings" pitchFamily="2" charset="2"/>
              <a:buChar char="Ø"/>
            </a:pPr>
            <a:r>
              <a:rPr lang="en-US" sz="1600" b="1" smtClean="0">
                <a:solidFill>
                  <a:srgbClr val="FF0000"/>
                </a:solidFill>
                <a:latin typeface="Rockwell" pitchFamily="18" charset="0"/>
              </a:rPr>
              <a:t>T9 – Antennas, feedlines</a:t>
            </a:r>
          </a:p>
          <a:p>
            <a:pPr lvl="1" eaLnBrk="1" hangingPunct="1">
              <a:lnSpc>
                <a:spcPct val="80000"/>
              </a:lnSpc>
            </a:pPr>
            <a:r>
              <a:rPr lang="en-US" sz="1600" b="1" smtClean="0">
                <a:latin typeface="Rockwell" pitchFamily="18" charset="0"/>
              </a:rPr>
              <a:t>T0 – AC power circuits, antenna installation, RF hazards</a:t>
            </a:r>
            <a:endParaRPr lang="en-US" sz="1600" smtClean="0">
              <a:latin typeface="Rockwell" pitchFamily="18" charset="0"/>
            </a:endParaRPr>
          </a:p>
          <a:p>
            <a:pPr lvl="1" eaLnBrk="1" hangingPunct="1">
              <a:lnSpc>
                <a:spcPct val="80000"/>
              </a:lnSpc>
            </a:pPr>
            <a:endParaRPr lang="en-US" sz="1600"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720323">
                                            <p:txEl>
                                              <p:pRg st="11" end="11"/>
                                            </p:txEl>
                                          </p:spTgt>
                                        </p:tgtEl>
                                        <p:attrNameLst>
                                          <p:attrName>style.visibility</p:attrName>
                                        </p:attrNameLst>
                                      </p:cBhvr>
                                      <p:to>
                                        <p:strVal val="visible"/>
                                      </p:to>
                                    </p:set>
                                    <p:animScale>
                                      <p:cBhvr>
                                        <p:cTn id="7" dur="1000" decel="50000" fill="hold">
                                          <p:stCondLst>
                                            <p:cond delay="0"/>
                                          </p:stCondLst>
                                        </p:cTn>
                                        <p:tgtEl>
                                          <p:spTgt spid="1720323">
                                            <p:txEl>
                                              <p:pRg st="11" end="1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20323">
                                            <p:txEl>
                                              <p:pRg st="11" end="11"/>
                                            </p:txEl>
                                          </p:spTgt>
                                        </p:tgtEl>
                                        <p:attrNameLst>
                                          <p:attrName>ppt_x</p:attrName>
                                          <p:attrName>ppt_y</p:attrName>
                                        </p:attrNameLst>
                                      </p:cBhvr>
                                    </p:animMotion>
                                    <p:animEffect transition="in" filter="fade">
                                      <p:cBhvr>
                                        <p:cTn id="9" dur="1000"/>
                                        <p:tgtEl>
                                          <p:spTgt spid="172032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Number Placeholder 3"/>
          <p:cNvSpPr>
            <a:spLocks noGrp="1"/>
          </p:cNvSpPr>
          <p:nvPr>
            <p:ph type="sldNum" sz="quarter" idx="12"/>
          </p:nvPr>
        </p:nvSpPr>
        <p:spPr>
          <a:noFill/>
          <a:ln>
            <a:miter lim="800000"/>
            <a:headEnd/>
            <a:tailEnd/>
          </a:ln>
        </p:spPr>
        <p:txBody>
          <a:bodyPr/>
          <a:lstStyle/>
          <a:p>
            <a:fld id="{64980C7C-0854-46C5-A3A4-2FA91276BE90}" type="slidenum">
              <a:rPr lang="en-US"/>
              <a:pPr/>
              <a:t>544</a:t>
            </a:fld>
            <a:endParaRPr lang="en-US"/>
          </a:p>
        </p:txBody>
      </p:sp>
      <p:sp>
        <p:nvSpPr>
          <p:cNvPr id="55910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D0DA154-58FC-40B1-8346-0F7C479AB5FD}" type="slidenum">
              <a:rPr lang="en-US" sz="1400">
                <a:latin typeface="Times New Roman" pitchFamily="18" charset="0"/>
              </a:rPr>
              <a:pPr algn="r"/>
              <a:t>544</a:t>
            </a:fld>
            <a:endParaRPr lang="en-US" sz="1400">
              <a:latin typeface="Times New Roman" pitchFamily="18" charset="0"/>
            </a:endParaRPr>
          </a:p>
        </p:txBody>
      </p:sp>
      <p:sp>
        <p:nvSpPr>
          <p:cNvPr id="559108"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T9A: </a:t>
            </a:r>
            <a:r>
              <a:rPr lang="en-US" sz="1600" b="1" smtClean="0"/>
              <a:t>	Antennas; vertical and horizontal, concept of gain, common portable and 	mobile antennas, relationships between antenna length and frequency</a:t>
            </a:r>
          </a:p>
        </p:txBody>
      </p:sp>
      <p:sp>
        <p:nvSpPr>
          <p:cNvPr id="1034243" name="Rectangle 3"/>
          <p:cNvSpPr>
            <a:spLocks noGrp="1" noChangeArrowheads="1"/>
          </p:cNvSpPr>
          <p:nvPr>
            <p:ph type="body" idx="4294967295"/>
          </p:nvPr>
        </p:nvSpPr>
        <p:spPr>
          <a:xfrm>
            <a:off x="155575" y="1585913"/>
            <a:ext cx="8642350" cy="4962525"/>
          </a:xfrm>
        </p:spPr>
        <p:txBody>
          <a:bodyPr/>
          <a:lstStyle/>
          <a:p>
            <a:pPr lvl="1" eaLnBrk="1" hangingPunct="1"/>
            <a:r>
              <a:rPr lang="en-US" sz="1200" smtClean="0">
                <a:latin typeface="Rockwell" pitchFamily="18" charset="0"/>
              </a:rPr>
              <a:t>T9A1</a:t>
            </a:r>
            <a:r>
              <a:rPr lang="en-US" sz="2000" smtClean="0">
                <a:latin typeface="Rockwell" pitchFamily="18" charset="0"/>
              </a:rPr>
              <a:t>  A beam antenna concentrates signals in one direction</a:t>
            </a:r>
          </a:p>
        </p:txBody>
      </p:sp>
      <p:pic>
        <p:nvPicPr>
          <p:cNvPr id="1034246" name="Picture 6" descr="Q p154b"/>
          <p:cNvPicPr>
            <a:picLocks noChangeAspect="1" noChangeArrowheads="1"/>
          </p:cNvPicPr>
          <p:nvPr/>
        </p:nvPicPr>
        <p:blipFill>
          <a:blip r:embed="rId2" cstate="print"/>
          <a:srcRect/>
          <a:stretch>
            <a:fillRect/>
          </a:stretch>
        </p:blipFill>
        <p:spPr bwMode="auto">
          <a:xfrm>
            <a:off x="2036763" y="2276475"/>
            <a:ext cx="4840287" cy="2925763"/>
          </a:xfrm>
          <a:prstGeom prst="rect">
            <a:avLst/>
          </a:prstGeom>
          <a:noFill/>
          <a:ln w="9525">
            <a:noFill/>
            <a:miter lim="800000"/>
            <a:headEnd/>
            <a:tailEnd/>
          </a:ln>
        </p:spPr>
      </p:pic>
      <p:sp>
        <p:nvSpPr>
          <p:cNvPr id="1034247" name="Text Box 7"/>
          <p:cNvSpPr txBox="1">
            <a:spLocks noChangeArrowheads="1"/>
          </p:cNvSpPr>
          <p:nvPr/>
        </p:nvSpPr>
        <p:spPr bwMode="auto">
          <a:xfrm>
            <a:off x="2728913" y="5387975"/>
            <a:ext cx="364807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A Beam Antenna – The Yagi Antenna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34243">
                                            <p:txEl>
                                              <p:pRg st="0" end="0"/>
                                            </p:txEl>
                                          </p:spTgt>
                                        </p:tgtEl>
                                        <p:attrNameLst>
                                          <p:attrName>style.visibility</p:attrName>
                                        </p:attrNameLst>
                                      </p:cBhvr>
                                      <p:to>
                                        <p:strVal val="visible"/>
                                      </p:to>
                                    </p:set>
                                    <p:animEffect transition="in" filter="wipe(up)">
                                      <p:cBhvr>
                                        <p:cTn id="7" dur="500"/>
                                        <p:tgtEl>
                                          <p:spTgt spid="1034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34246"/>
                                        </p:tgtEl>
                                        <p:attrNameLst>
                                          <p:attrName>style.visibility</p:attrName>
                                        </p:attrNameLst>
                                      </p:cBhvr>
                                      <p:to>
                                        <p:strVal val="visible"/>
                                      </p:to>
                                    </p:set>
                                    <p:anim calcmode="lin" valueType="num">
                                      <p:cBhvr additive="base">
                                        <p:cTn id="12" dur="500" fill="hold"/>
                                        <p:tgtEl>
                                          <p:spTgt spid="1034246"/>
                                        </p:tgtEl>
                                        <p:attrNameLst>
                                          <p:attrName>ppt_x</p:attrName>
                                        </p:attrNameLst>
                                      </p:cBhvr>
                                      <p:tavLst>
                                        <p:tav tm="0">
                                          <p:val>
                                            <p:strVal val="#ppt_x"/>
                                          </p:val>
                                        </p:tav>
                                        <p:tav tm="100000">
                                          <p:val>
                                            <p:strVal val="#ppt_x"/>
                                          </p:val>
                                        </p:tav>
                                      </p:tavLst>
                                    </p:anim>
                                    <p:anim calcmode="lin" valueType="num">
                                      <p:cBhvr additive="base">
                                        <p:cTn id="13" dur="500" fill="hold"/>
                                        <p:tgtEl>
                                          <p:spTgt spid="103424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34247"/>
                                        </p:tgtEl>
                                        <p:attrNameLst>
                                          <p:attrName>style.visibility</p:attrName>
                                        </p:attrNameLst>
                                      </p:cBhvr>
                                      <p:to>
                                        <p:strVal val="visible"/>
                                      </p:to>
                                    </p:set>
                                    <p:anim calcmode="lin" valueType="num">
                                      <p:cBhvr additive="base">
                                        <p:cTn id="16" dur="500" fill="hold"/>
                                        <p:tgtEl>
                                          <p:spTgt spid="1034247"/>
                                        </p:tgtEl>
                                        <p:attrNameLst>
                                          <p:attrName>ppt_x</p:attrName>
                                        </p:attrNameLst>
                                      </p:cBhvr>
                                      <p:tavLst>
                                        <p:tav tm="0">
                                          <p:val>
                                            <p:strVal val="#ppt_x"/>
                                          </p:val>
                                        </p:tav>
                                        <p:tav tm="100000">
                                          <p:val>
                                            <p:strVal val="#ppt_x"/>
                                          </p:val>
                                        </p:tav>
                                      </p:tavLst>
                                    </p:anim>
                                    <p:anim calcmode="lin" valueType="num">
                                      <p:cBhvr additive="base">
                                        <p:cTn id="17" dur="500" fill="hold"/>
                                        <p:tgtEl>
                                          <p:spTgt spid="1034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7" grpId="0"/>
    </p:bld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Slide Number Placeholder 3"/>
          <p:cNvSpPr>
            <a:spLocks noGrp="1"/>
          </p:cNvSpPr>
          <p:nvPr>
            <p:ph type="sldNum" sz="quarter" idx="12"/>
          </p:nvPr>
        </p:nvSpPr>
        <p:spPr>
          <a:noFill/>
          <a:ln>
            <a:miter lim="800000"/>
            <a:headEnd/>
            <a:tailEnd/>
          </a:ln>
        </p:spPr>
        <p:txBody>
          <a:bodyPr/>
          <a:lstStyle/>
          <a:p>
            <a:fld id="{3017BF7D-DE13-49B9-A16B-31D8FA16BD18}" type="slidenum">
              <a:rPr lang="en-US"/>
              <a:pPr/>
              <a:t>545</a:t>
            </a:fld>
            <a:endParaRPr lang="en-US"/>
          </a:p>
        </p:txBody>
      </p:sp>
      <p:sp>
        <p:nvSpPr>
          <p:cNvPr id="56013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F232B22-CF9F-4905-8EE2-0F2D0871B717}" type="slidenum">
              <a:rPr lang="en-US" sz="1400">
                <a:latin typeface="Times New Roman" pitchFamily="18" charset="0"/>
              </a:rPr>
              <a:pPr algn="r"/>
              <a:t>545</a:t>
            </a:fld>
            <a:endParaRPr lang="en-US" sz="1400">
              <a:latin typeface="Times New Roman" pitchFamily="18" charset="0"/>
            </a:endParaRPr>
          </a:p>
        </p:txBody>
      </p:sp>
      <p:sp>
        <p:nvSpPr>
          <p:cNvPr id="560132" name="Rectangle 2"/>
          <p:cNvSpPr>
            <a:spLocks noGrp="1" noChangeArrowheads="1"/>
          </p:cNvSpPr>
          <p:nvPr>
            <p:ph type="title" idx="4294967295"/>
          </p:nvPr>
        </p:nvSpPr>
        <p:spPr>
          <a:xfrm>
            <a:off x="269875" y="395288"/>
            <a:ext cx="8642350" cy="614362"/>
          </a:xfrm>
        </p:spPr>
        <p:txBody>
          <a:bodyPr/>
          <a:lstStyle/>
          <a:p>
            <a:pPr eaLnBrk="1" hangingPunct="1"/>
            <a:r>
              <a:rPr lang="en-US" sz="2200" b="1" smtClean="0">
                <a:latin typeface="Rockwell" pitchFamily="18" charset="0"/>
              </a:rPr>
              <a:t>T9A: </a:t>
            </a:r>
            <a:r>
              <a:rPr lang="en-US" sz="1600" b="1" smtClean="0"/>
              <a:t>	Antennas; vertical and horizontal, concept of gain, common portable and 	mobile antennas, relationships between antenna length and frequency</a:t>
            </a:r>
          </a:p>
        </p:txBody>
      </p:sp>
      <p:sp>
        <p:nvSpPr>
          <p:cNvPr id="1032195" name="Rectangle 3"/>
          <p:cNvSpPr>
            <a:spLocks noGrp="1" noChangeArrowheads="1"/>
          </p:cNvSpPr>
          <p:nvPr>
            <p:ph type="body" idx="4294967295"/>
          </p:nvPr>
        </p:nvSpPr>
        <p:spPr>
          <a:xfrm>
            <a:off x="-152400" y="1470025"/>
            <a:ext cx="9296400" cy="4962525"/>
          </a:xfrm>
        </p:spPr>
        <p:txBody>
          <a:bodyPr/>
          <a:lstStyle/>
          <a:p>
            <a:pPr lvl="1" eaLnBrk="1" hangingPunct="1"/>
            <a:endParaRPr lang="en-US" sz="2000" smtClean="0">
              <a:latin typeface="Rockwell" pitchFamily="18" charset="0"/>
            </a:endParaRPr>
          </a:p>
          <a:p>
            <a:pPr lvl="1" eaLnBrk="1" hangingPunct="1"/>
            <a:r>
              <a:rPr lang="en-US" sz="1200" smtClean="0">
                <a:latin typeface="Rockwell" pitchFamily="18" charset="0"/>
              </a:rPr>
              <a:t>T9A2</a:t>
            </a:r>
            <a:r>
              <a:rPr lang="en-US" sz="2000" smtClean="0">
                <a:latin typeface="Rockwell" pitchFamily="18" charset="0"/>
              </a:rPr>
              <a:t>  The electric field of vertical antennas is perpendicular to the Earth.</a:t>
            </a:r>
          </a:p>
          <a:p>
            <a:pPr lvl="1" eaLnBrk="1" hangingPunct="1"/>
            <a:endParaRPr lang="en-US" sz="2000" smtClean="0">
              <a:latin typeface="Rockwell" pitchFamily="18" charset="0"/>
            </a:endParaRPr>
          </a:p>
        </p:txBody>
      </p:sp>
      <p:pic>
        <p:nvPicPr>
          <p:cNvPr id="1032196" name="Picture 4" descr="Q p153a"/>
          <p:cNvPicPr>
            <a:picLocks noChangeAspect="1" noChangeArrowheads="1"/>
          </p:cNvPicPr>
          <p:nvPr/>
        </p:nvPicPr>
        <p:blipFill>
          <a:blip r:embed="rId2" cstate="print"/>
          <a:srcRect/>
          <a:stretch>
            <a:fillRect/>
          </a:stretch>
        </p:blipFill>
        <p:spPr bwMode="auto">
          <a:xfrm>
            <a:off x="347663" y="2738438"/>
            <a:ext cx="6067425" cy="3609975"/>
          </a:xfrm>
          <a:prstGeom prst="rect">
            <a:avLst/>
          </a:prstGeom>
          <a:noFill/>
          <a:ln w="9525">
            <a:noFill/>
            <a:miter lim="800000"/>
            <a:headEnd/>
            <a:tailEnd/>
          </a:ln>
        </p:spPr>
      </p:pic>
      <p:sp>
        <p:nvSpPr>
          <p:cNvPr id="1032197" name="Text Box 5"/>
          <p:cNvSpPr txBox="1">
            <a:spLocks noChangeArrowheads="1"/>
          </p:cNvSpPr>
          <p:nvPr/>
        </p:nvSpPr>
        <p:spPr bwMode="auto">
          <a:xfrm>
            <a:off x="1806575" y="6386513"/>
            <a:ext cx="3687763"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Vertical and Horizontal Polarization</a:t>
            </a:r>
          </a:p>
        </p:txBody>
      </p:sp>
      <p:pic>
        <p:nvPicPr>
          <p:cNvPr id="2787333" name="Picture 5" descr="HPIM0504"/>
          <p:cNvPicPr>
            <a:picLocks noChangeAspect="1" noChangeArrowheads="1"/>
          </p:cNvPicPr>
          <p:nvPr/>
        </p:nvPicPr>
        <p:blipFill>
          <a:blip r:embed="rId3" cstate="print"/>
          <a:srcRect/>
          <a:stretch>
            <a:fillRect/>
          </a:stretch>
        </p:blipFill>
        <p:spPr bwMode="auto">
          <a:xfrm>
            <a:off x="6684963" y="2738438"/>
            <a:ext cx="2151062" cy="3724275"/>
          </a:xfrm>
          <a:prstGeom prst="rect">
            <a:avLst/>
          </a:prstGeom>
          <a:noFill/>
          <a:ln w="9525">
            <a:noFill/>
            <a:miter lim="800000"/>
            <a:headEnd/>
            <a:tailEnd/>
          </a:ln>
        </p:spPr>
      </p:pic>
      <p:sp>
        <p:nvSpPr>
          <p:cNvPr id="1032199" name="Text Box 7"/>
          <p:cNvSpPr txBox="1">
            <a:spLocks noChangeArrowheads="1"/>
          </p:cNvSpPr>
          <p:nvPr/>
        </p:nvSpPr>
        <p:spPr bwMode="auto">
          <a:xfrm>
            <a:off x="6762750" y="6462713"/>
            <a:ext cx="2381250" cy="274637"/>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chemeClr val="accent1"/>
                </a:solidFill>
                <a:latin typeface="Rockwell" pitchFamily="18" charset="0"/>
              </a:rPr>
              <a:t>H &amp; V Polarized Antennas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32195">
                                            <p:txEl>
                                              <p:pRg st="1" end="1"/>
                                            </p:txEl>
                                          </p:spTgt>
                                        </p:tgtEl>
                                        <p:attrNameLst>
                                          <p:attrName>style.visibility</p:attrName>
                                        </p:attrNameLst>
                                      </p:cBhvr>
                                      <p:to>
                                        <p:strVal val="visible"/>
                                      </p:to>
                                    </p:set>
                                    <p:animEffect transition="in" filter="wipe(up)">
                                      <p:cBhvr>
                                        <p:cTn id="7" dur="500"/>
                                        <p:tgtEl>
                                          <p:spTgt spid="10321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32196"/>
                                        </p:tgtEl>
                                        <p:attrNameLst>
                                          <p:attrName>style.visibility</p:attrName>
                                        </p:attrNameLst>
                                      </p:cBhvr>
                                      <p:to>
                                        <p:strVal val="visible"/>
                                      </p:to>
                                    </p:set>
                                    <p:anim calcmode="lin" valueType="num">
                                      <p:cBhvr additive="base">
                                        <p:cTn id="12" dur="500" fill="hold"/>
                                        <p:tgtEl>
                                          <p:spTgt spid="1032196"/>
                                        </p:tgtEl>
                                        <p:attrNameLst>
                                          <p:attrName>ppt_x</p:attrName>
                                        </p:attrNameLst>
                                      </p:cBhvr>
                                      <p:tavLst>
                                        <p:tav tm="0">
                                          <p:val>
                                            <p:strVal val="#ppt_x"/>
                                          </p:val>
                                        </p:tav>
                                        <p:tav tm="100000">
                                          <p:val>
                                            <p:strVal val="#ppt_x"/>
                                          </p:val>
                                        </p:tav>
                                      </p:tavLst>
                                    </p:anim>
                                    <p:anim calcmode="lin" valueType="num">
                                      <p:cBhvr additive="base">
                                        <p:cTn id="13" dur="500" fill="hold"/>
                                        <p:tgtEl>
                                          <p:spTgt spid="103219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32197">
                                            <p:txEl>
                                              <p:pRg st="0" end="0"/>
                                            </p:txEl>
                                          </p:spTgt>
                                        </p:tgtEl>
                                        <p:attrNameLst>
                                          <p:attrName>style.visibility</p:attrName>
                                        </p:attrNameLst>
                                      </p:cBhvr>
                                      <p:to>
                                        <p:strVal val="visible"/>
                                      </p:to>
                                    </p:set>
                                    <p:anim calcmode="lin" valueType="num">
                                      <p:cBhvr additive="base">
                                        <p:cTn id="16" dur="500" fill="hold"/>
                                        <p:tgtEl>
                                          <p:spTgt spid="103219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032197">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787333"/>
                                        </p:tgtEl>
                                        <p:attrNameLst>
                                          <p:attrName>style.visibility</p:attrName>
                                        </p:attrNameLst>
                                      </p:cBhvr>
                                      <p:to>
                                        <p:strVal val="visible"/>
                                      </p:to>
                                    </p:set>
                                    <p:anim calcmode="lin" valueType="num">
                                      <p:cBhvr additive="base">
                                        <p:cTn id="20" dur="500" fill="hold"/>
                                        <p:tgtEl>
                                          <p:spTgt spid="2787333"/>
                                        </p:tgtEl>
                                        <p:attrNameLst>
                                          <p:attrName>ppt_x</p:attrName>
                                        </p:attrNameLst>
                                      </p:cBhvr>
                                      <p:tavLst>
                                        <p:tav tm="0">
                                          <p:val>
                                            <p:strVal val="#ppt_x"/>
                                          </p:val>
                                        </p:tav>
                                        <p:tav tm="100000">
                                          <p:val>
                                            <p:strVal val="#ppt_x"/>
                                          </p:val>
                                        </p:tav>
                                      </p:tavLst>
                                    </p:anim>
                                    <p:anim calcmode="lin" valueType="num">
                                      <p:cBhvr additive="base">
                                        <p:cTn id="21" dur="500" fill="hold"/>
                                        <p:tgtEl>
                                          <p:spTgt spid="27873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032199"/>
                                        </p:tgtEl>
                                        <p:attrNameLst>
                                          <p:attrName>style.visibility</p:attrName>
                                        </p:attrNameLst>
                                      </p:cBhvr>
                                      <p:to>
                                        <p:strVal val="visible"/>
                                      </p:to>
                                    </p:set>
                                    <p:anim calcmode="lin" valueType="num">
                                      <p:cBhvr additive="base">
                                        <p:cTn id="24" dur="500" fill="hold"/>
                                        <p:tgtEl>
                                          <p:spTgt spid="1032199"/>
                                        </p:tgtEl>
                                        <p:attrNameLst>
                                          <p:attrName>ppt_x</p:attrName>
                                        </p:attrNameLst>
                                      </p:cBhvr>
                                      <p:tavLst>
                                        <p:tav tm="0">
                                          <p:val>
                                            <p:strVal val="#ppt_x"/>
                                          </p:val>
                                        </p:tav>
                                        <p:tav tm="100000">
                                          <p:val>
                                            <p:strVal val="#ppt_x"/>
                                          </p:val>
                                        </p:tav>
                                      </p:tavLst>
                                    </p:anim>
                                    <p:anim calcmode="lin" valueType="num">
                                      <p:cBhvr additive="base">
                                        <p:cTn id="25" dur="500" fill="hold"/>
                                        <p:tgtEl>
                                          <p:spTgt spid="1032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199" grpId="0"/>
    </p:bld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Number Placeholder 3"/>
          <p:cNvSpPr>
            <a:spLocks noGrp="1"/>
          </p:cNvSpPr>
          <p:nvPr>
            <p:ph type="sldNum" sz="quarter" idx="12"/>
          </p:nvPr>
        </p:nvSpPr>
        <p:spPr>
          <a:noFill/>
          <a:ln>
            <a:miter lim="800000"/>
            <a:headEnd/>
            <a:tailEnd/>
          </a:ln>
        </p:spPr>
        <p:txBody>
          <a:bodyPr/>
          <a:lstStyle/>
          <a:p>
            <a:fld id="{E4403D9C-CBD8-46A9-95F0-B9F37E1CE958}" type="slidenum">
              <a:rPr lang="en-US"/>
              <a:pPr/>
              <a:t>546</a:t>
            </a:fld>
            <a:endParaRPr lang="en-US"/>
          </a:p>
        </p:txBody>
      </p:sp>
      <p:sp>
        <p:nvSpPr>
          <p:cNvPr id="56115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D9A5DFB-A927-4C6D-AF11-8C3BE834C870}" type="slidenum">
              <a:rPr lang="en-US" sz="1400">
                <a:latin typeface="Times New Roman" pitchFamily="18" charset="0"/>
              </a:rPr>
              <a:pPr algn="r"/>
              <a:t>546</a:t>
            </a:fld>
            <a:endParaRPr lang="en-US" sz="1400">
              <a:latin typeface="Times New Roman" pitchFamily="18" charset="0"/>
            </a:endParaRPr>
          </a:p>
        </p:txBody>
      </p:sp>
      <p:sp>
        <p:nvSpPr>
          <p:cNvPr id="561156"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T9A: </a:t>
            </a:r>
            <a:r>
              <a:rPr lang="en-US" sz="1600" b="1" smtClean="0"/>
              <a:t>	Antennas; vertical and horizontal, concept of gain, common portable and 	mobile antennas, relationships between antenna length and frequency</a:t>
            </a:r>
          </a:p>
        </p:txBody>
      </p:sp>
      <p:sp>
        <p:nvSpPr>
          <p:cNvPr id="1030147"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T9A3</a:t>
            </a:r>
            <a:r>
              <a:rPr lang="en-US" sz="2000" smtClean="0">
                <a:latin typeface="Rockwell" pitchFamily="18" charset="0"/>
              </a:rPr>
              <a:t>  A simple dipole mounted so the conductor is parallel to the Earth's surface is a horizontally polarized antenna.</a:t>
            </a:r>
          </a:p>
          <a:p>
            <a:pPr lvl="1" eaLnBrk="1" hangingPunct="1"/>
            <a:endParaRPr lang="en-US" sz="2000" smtClean="0">
              <a:latin typeface="Rockwell" pitchFamily="18" charset="0"/>
            </a:endParaRPr>
          </a:p>
        </p:txBody>
      </p:sp>
      <p:sp>
        <p:nvSpPr>
          <p:cNvPr id="1030149" name="Text Box 5"/>
          <p:cNvSpPr txBox="1">
            <a:spLocks noChangeArrowheads="1"/>
          </p:cNvSpPr>
          <p:nvPr/>
        </p:nvSpPr>
        <p:spPr bwMode="auto">
          <a:xfrm>
            <a:off x="5302250" y="5772150"/>
            <a:ext cx="2649538"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Three element beam </a:t>
            </a:r>
          </a:p>
        </p:txBody>
      </p:sp>
      <p:pic>
        <p:nvPicPr>
          <p:cNvPr id="1030150" name="Picture 6" descr="Q p151a"/>
          <p:cNvPicPr>
            <a:picLocks noChangeAspect="1" noChangeArrowheads="1"/>
          </p:cNvPicPr>
          <p:nvPr/>
        </p:nvPicPr>
        <p:blipFill>
          <a:blip r:embed="rId2" cstate="print"/>
          <a:srcRect/>
          <a:stretch>
            <a:fillRect/>
          </a:stretch>
        </p:blipFill>
        <p:spPr bwMode="auto">
          <a:xfrm>
            <a:off x="769938" y="2738438"/>
            <a:ext cx="3224212" cy="2995612"/>
          </a:xfrm>
          <a:prstGeom prst="rect">
            <a:avLst/>
          </a:prstGeom>
          <a:noFill/>
          <a:ln w="9525">
            <a:noFill/>
            <a:miter lim="800000"/>
            <a:headEnd/>
            <a:tailEnd/>
          </a:ln>
        </p:spPr>
      </p:pic>
      <p:sp>
        <p:nvSpPr>
          <p:cNvPr id="1030151" name="Text Box 7"/>
          <p:cNvSpPr txBox="1">
            <a:spLocks noChangeArrowheads="1"/>
          </p:cNvSpPr>
          <p:nvPr/>
        </p:nvSpPr>
        <p:spPr bwMode="auto">
          <a:xfrm>
            <a:off x="1652588" y="5810250"/>
            <a:ext cx="1612900"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Simple Dipole</a:t>
            </a:r>
          </a:p>
        </p:txBody>
      </p:sp>
      <p:pic>
        <p:nvPicPr>
          <p:cNvPr id="1723400" name="Picture 8" descr="IMG_3761"/>
          <p:cNvPicPr>
            <a:picLocks noChangeAspect="1" noChangeArrowheads="1"/>
          </p:cNvPicPr>
          <p:nvPr/>
        </p:nvPicPr>
        <p:blipFill>
          <a:blip r:embed="rId3" cstate="print"/>
          <a:srcRect/>
          <a:stretch>
            <a:fillRect/>
          </a:stretch>
        </p:blipFill>
        <p:spPr bwMode="auto">
          <a:xfrm>
            <a:off x="4303713" y="2776538"/>
            <a:ext cx="3954462" cy="2965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30147">
                                            <p:txEl>
                                              <p:pRg st="0" end="0"/>
                                            </p:txEl>
                                          </p:spTgt>
                                        </p:tgtEl>
                                        <p:attrNameLst>
                                          <p:attrName>style.visibility</p:attrName>
                                        </p:attrNameLst>
                                      </p:cBhvr>
                                      <p:to>
                                        <p:strVal val="visible"/>
                                      </p:to>
                                    </p:set>
                                    <p:animEffect transition="in" filter="wipe(up)">
                                      <p:cBhvr>
                                        <p:cTn id="7" dur="500"/>
                                        <p:tgtEl>
                                          <p:spTgt spid="1030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30150"/>
                                        </p:tgtEl>
                                        <p:attrNameLst>
                                          <p:attrName>style.visibility</p:attrName>
                                        </p:attrNameLst>
                                      </p:cBhvr>
                                      <p:to>
                                        <p:strVal val="visible"/>
                                      </p:to>
                                    </p:set>
                                    <p:animEffect transition="in" filter="wipe(left)">
                                      <p:cBhvr>
                                        <p:cTn id="12" dur="500"/>
                                        <p:tgtEl>
                                          <p:spTgt spid="1030150"/>
                                        </p:tgtEl>
                                      </p:cBhvr>
                                    </p:animEffect>
                                  </p:childTnLst>
                                </p:cTn>
                              </p:par>
                              <p:par>
                                <p:cTn id="13" presetID="22" presetClass="entr" presetSubtype="8" fill="hold" nodeType="withEffect">
                                  <p:stCondLst>
                                    <p:cond delay="0"/>
                                  </p:stCondLst>
                                  <p:childTnLst>
                                    <p:set>
                                      <p:cBhvr>
                                        <p:cTn id="14" dur="1" fill="hold">
                                          <p:stCondLst>
                                            <p:cond delay="0"/>
                                          </p:stCondLst>
                                        </p:cTn>
                                        <p:tgtEl>
                                          <p:spTgt spid="1030151">
                                            <p:txEl>
                                              <p:pRg st="0" end="0"/>
                                            </p:txEl>
                                          </p:spTgt>
                                        </p:tgtEl>
                                        <p:attrNameLst>
                                          <p:attrName>style.visibility</p:attrName>
                                        </p:attrNameLst>
                                      </p:cBhvr>
                                      <p:to>
                                        <p:strVal val="visible"/>
                                      </p:to>
                                    </p:set>
                                    <p:animEffect transition="in" filter="wipe(left)">
                                      <p:cBhvr>
                                        <p:cTn id="15" dur="500"/>
                                        <p:tgtEl>
                                          <p:spTgt spid="1030151">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1723400"/>
                                        </p:tgtEl>
                                        <p:attrNameLst>
                                          <p:attrName>style.visibility</p:attrName>
                                        </p:attrNameLst>
                                      </p:cBhvr>
                                      <p:to>
                                        <p:strVal val="visible"/>
                                      </p:to>
                                    </p:set>
                                    <p:animEffect transition="in" filter="wipe(down)">
                                      <p:cBhvr>
                                        <p:cTn id="20" dur="500"/>
                                        <p:tgtEl>
                                          <p:spTgt spid="172340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30149"/>
                                        </p:tgtEl>
                                        <p:attrNameLst>
                                          <p:attrName>style.visibility</p:attrName>
                                        </p:attrNameLst>
                                      </p:cBhvr>
                                      <p:to>
                                        <p:strVal val="visible"/>
                                      </p:to>
                                    </p:set>
                                    <p:animEffect transition="in" filter="wipe(down)">
                                      <p:cBhvr>
                                        <p:cTn id="23" dur="500"/>
                                        <p:tgtEl>
                                          <p:spTgt spid="1030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49" grpId="0"/>
    </p:bld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Slide Number Placeholder 5"/>
          <p:cNvSpPr>
            <a:spLocks noGrp="1"/>
          </p:cNvSpPr>
          <p:nvPr>
            <p:ph type="sldNum" sz="quarter" idx="12"/>
          </p:nvPr>
        </p:nvSpPr>
        <p:spPr>
          <a:noFill/>
          <a:ln>
            <a:miter lim="800000"/>
            <a:headEnd/>
            <a:tailEnd/>
          </a:ln>
        </p:spPr>
        <p:txBody>
          <a:bodyPr/>
          <a:lstStyle/>
          <a:p>
            <a:fld id="{D0E9C862-E7A0-406A-8A4F-3D3C87427D21}" type="slidenum">
              <a:rPr lang="en-US"/>
              <a:pPr/>
              <a:t>547</a:t>
            </a:fld>
            <a:endParaRPr lang="en-US"/>
          </a:p>
        </p:txBody>
      </p:sp>
      <p:sp>
        <p:nvSpPr>
          <p:cNvPr id="562179" name="Rectangle 2"/>
          <p:cNvSpPr>
            <a:spLocks noGrp="1" noChangeArrowheads="1"/>
          </p:cNvSpPr>
          <p:nvPr>
            <p:ph type="title"/>
          </p:nvPr>
        </p:nvSpPr>
        <p:spPr>
          <a:xfrm>
            <a:off x="231775" y="471488"/>
            <a:ext cx="8718550" cy="614362"/>
          </a:xfrm>
        </p:spPr>
        <p:txBody>
          <a:bodyPr/>
          <a:lstStyle/>
          <a:p>
            <a:pPr eaLnBrk="1" hangingPunct="1"/>
            <a:r>
              <a:rPr lang="en-US" sz="2200" b="1" smtClean="0">
                <a:latin typeface="Rockwell" pitchFamily="18" charset="0"/>
              </a:rPr>
              <a:t>T9A: </a:t>
            </a:r>
            <a:r>
              <a:rPr lang="en-US" sz="1600" b="1" smtClean="0"/>
              <a:t>	Antennas; vertical and horizontal, concept of gain, common portable and 	mobile antennas, relationships between antenna length and frequency</a:t>
            </a:r>
          </a:p>
        </p:txBody>
      </p:sp>
      <p:sp>
        <p:nvSpPr>
          <p:cNvPr id="1724419" name="Rectangle 3"/>
          <p:cNvSpPr>
            <a:spLocks noGrp="1" noChangeArrowheads="1"/>
          </p:cNvSpPr>
          <p:nvPr>
            <p:ph type="body" idx="1"/>
          </p:nvPr>
        </p:nvSpPr>
        <p:spPr>
          <a:xfrm>
            <a:off x="231775" y="1585913"/>
            <a:ext cx="8642350" cy="4962525"/>
          </a:xfrm>
        </p:spPr>
        <p:txBody>
          <a:bodyPr/>
          <a:lstStyle/>
          <a:p>
            <a:pPr lvl="1" eaLnBrk="1" hangingPunct="1"/>
            <a:r>
              <a:rPr lang="en-US" sz="1200" smtClean="0">
                <a:latin typeface="Rockwell" pitchFamily="18" charset="0"/>
              </a:rPr>
              <a:t>T9A4</a:t>
            </a:r>
            <a:r>
              <a:rPr lang="en-US" sz="2000" smtClean="0">
                <a:latin typeface="Rockwell" pitchFamily="18" charset="0"/>
              </a:rPr>
              <a:t>  A disadvantage of the "rubber duck" antenna supplied with most handheld radio transceivers is that it does not transmit or receive as effectively as a full-sized antenna.</a:t>
            </a:r>
          </a:p>
          <a:p>
            <a:pPr lvl="1" eaLnBrk="1" hangingPunct="1"/>
            <a:r>
              <a:rPr lang="en-US" sz="1200" smtClean="0">
                <a:latin typeface="Rockwell" pitchFamily="18" charset="0"/>
              </a:rPr>
              <a:t>T9A5</a:t>
            </a:r>
            <a:r>
              <a:rPr lang="en-US" sz="2000" smtClean="0">
                <a:latin typeface="Rockwell" pitchFamily="18" charset="0"/>
              </a:rPr>
              <a:t>  You would change a dipole antenna to make it resonant on a higher frequency by making it shorter.</a:t>
            </a:r>
            <a:r>
              <a:rPr lang="en-US" sz="1400" smtClean="0">
                <a:latin typeface="Rockwell" pitchFamily="18" charset="0"/>
              </a:rPr>
              <a:t>.</a:t>
            </a:r>
            <a:endParaRPr lang="en-US" sz="2400" smtClean="0">
              <a:latin typeface="Rockwell" pitchFamily="18" charset="0"/>
            </a:endParaRPr>
          </a:p>
          <a:p>
            <a:pPr lvl="1" eaLnBrk="1" hangingPunct="1"/>
            <a:r>
              <a:rPr lang="en-US" sz="1200" smtClean="0">
                <a:latin typeface="Rockwell" pitchFamily="18" charset="0"/>
              </a:rPr>
              <a:t>T9A6 </a:t>
            </a:r>
            <a:r>
              <a:rPr lang="en-US" sz="2400" smtClean="0">
                <a:latin typeface="Rockwell" pitchFamily="18" charset="0"/>
              </a:rPr>
              <a:t> </a:t>
            </a:r>
            <a:r>
              <a:rPr lang="en-US" sz="2000" smtClean="0">
                <a:latin typeface="Rockwell" pitchFamily="18" charset="0"/>
              </a:rPr>
              <a:t>Directional antennas are the quad, Yagi, and dish.</a:t>
            </a:r>
          </a:p>
          <a:p>
            <a:pPr lvl="1" eaLnBrk="1" hangingPunct="1">
              <a:buFontTx/>
              <a:buNone/>
            </a:pPr>
            <a:endParaRPr lang="en-US" sz="2000" smtClean="0">
              <a:latin typeface="Rockwell" pitchFamily="18" charset="0"/>
            </a:endParaRPr>
          </a:p>
        </p:txBody>
      </p:sp>
      <p:sp>
        <p:nvSpPr>
          <p:cNvPr id="1034245" name="Text Box 5"/>
          <p:cNvSpPr txBox="1">
            <a:spLocks noChangeArrowheads="1"/>
          </p:cNvSpPr>
          <p:nvPr/>
        </p:nvSpPr>
        <p:spPr bwMode="auto">
          <a:xfrm>
            <a:off x="2306638" y="6308725"/>
            <a:ext cx="44545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Directional Radiation Pattern of a Yagi Beam</a:t>
            </a:r>
          </a:p>
        </p:txBody>
      </p:sp>
      <p:pic>
        <p:nvPicPr>
          <p:cNvPr id="1724421" name="Picture 5" descr="Picture YagiBeam"/>
          <p:cNvPicPr>
            <a:picLocks noChangeAspect="1" noChangeArrowheads="1"/>
          </p:cNvPicPr>
          <p:nvPr/>
        </p:nvPicPr>
        <p:blipFill>
          <a:blip r:embed="rId2" cstate="print"/>
          <a:srcRect/>
          <a:stretch>
            <a:fillRect/>
          </a:stretch>
        </p:blipFill>
        <p:spPr bwMode="auto">
          <a:xfrm>
            <a:off x="962025" y="3813175"/>
            <a:ext cx="4608513" cy="2243138"/>
          </a:xfrm>
          <a:prstGeom prst="rect">
            <a:avLst/>
          </a:prstGeom>
          <a:noFill/>
          <a:ln w="9525">
            <a:noFill/>
            <a:miter lim="800000"/>
            <a:headEnd/>
            <a:tailEnd/>
          </a:ln>
        </p:spPr>
      </p:pic>
      <p:sp>
        <p:nvSpPr>
          <p:cNvPr id="1724422" name="Line 6"/>
          <p:cNvSpPr>
            <a:spLocks noChangeShapeType="1"/>
          </p:cNvSpPr>
          <p:nvPr/>
        </p:nvSpPr>
        <p:spPr bwMode="auto">
          <a:xfrm>
            <a:off x="4956175" y="5118100"/>
            <a:ext cx="1076325" cy="384175"/>
          </a:xfrm>
          <a:prstGeom prst="line">
            <a:avLst/>
          </a:prstGeom>
          <a:noFill/>
          <a:ln w="38100" cap="sq">
            <a:solidFill>
              <a:srgbClr val="FF0000"/>
            </a:solidFill>
            <a:round/>
            <a:headEnd type="triangle" w="med" len="med"/>
            <a:tailEnd type="none" w="sm" len="sm"/>
          </a:ln>
          <a:effectLst/>
        </p:spPr>
        <p:txBody>
          <a:bodyPr wrap="none"/>
          <a:lstStyle/>
          <a:p>
            <a:endParaRPr lang="en-US"/>
          </a:p>
        </p:txBody>
      </p:sp>
      <p:sp>
        <p:nvSpPr>
          <p:cNvPr id="1724423" name="Text Box 7"/>
          <p:cNvSpPr txBox="1">
            <a:spLocks noChangeArrowheads="1"/>
          </p:cNvSpPr>
          <p:nvPr/>
        </p:nvSpPr>
        <p:spPr bwMode="auto">
          <a:xfrm>
            <a:off x="6146800" y="5464175"/>
            <a:ext cx="2727325"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rgbClr val="FF0000"/>
                </a:solidFill>
                <a:latin typeface="Rockwell" pitchFamily="18" charset="0"/>
              </a:rPr>
              <a:t>Highest concentration of power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24419">
                                            <p:txEl>
                                              <p:pRg st="0" end="0"/>
                                            </p:txEl>
                                          </p:spTgt>
                                        </p:tgtEl>
                                        <p:attrNameLst>
                                          <p:attrName>style.visibility</p:attrName>
                                        </p:attrNameLst>
                                      </p:cBhvr>
                                      <p:to>
                                        <p:strVal val="visible"/>
                                      </p:to>
                                    </p:set>
                                    <p:animEffect transition="in" filter="wipe(up)">
                                      <p:cBhvr>
                                        <p:cTn id="7" dur="500"/>
                                        <p:tgtEl>
                                          <p:spTgt spid="1724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24419">
                                            <p:txEl>
                                              <p:pRg st="1" end="1"/>
                                            </p:txEl>
                                          </p:spTgt>
                                        </p:tgtEl>
                                        <p:attrNameLst>
                                          <p:attrName>style.visibility</p:attrName>
                                        </p:attrNameLst>
                                      </p:cBhvr>
                                      <p:to>
                                        <p:strVal val="visible"/>
                                      </p:to>
                                    </p:set>
                                    <p:animEffect transition="in" filter="wipe(left)">
                                      <p:cBhvr>
                                        <p:cTn id="12" dur="500"/>
                                        <p:tgtEl>
                                          <p:spTgt spid="17244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24419">
                                            <p:txEl>
                                              <p:pRg st="2" end="2"/>
                                            </p:txEl>
                                          </p:spTgt>
                                        </p:tgtEl>
                                        <p:attrNameLst>
                                          <p:attrName>style.visibility</p:attrName>
                                        </p:attrNameLst>
                                      </p:cBhvr>
                                      <p:to>
                                        <p:strVal val="visible"/>
                                      </p:to>
                                    </p:set>
                                    <p:animEffect transition="in" filter="wipe(left)">
                                      <p:cBhvr>
                                        <p:cTn id="17" dur="500"/>
                                        <p:tgtEl>
                                          <p:spTgt spid="17244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724421"/>
                                        </p:tgtEl>
                                        <p:attrNameLst>
                                          <p:attrName>style.visibility</p:attrName>
                                        </p:attrNameLst>
                                      </p:cBhvr>
                                      <p:to>
                                        <p:strVal val="visible"/>
                                      </p:to>
                                    </p:set>
                                    <p:animEffect transition="in" filter="wipe(down)">
                                      <p:cBhvr>
                                        <p:cTn id="22" dur="500"/>
                                        <p:tgtEl>
                                          <p:spTgt spid="17244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24422"/>
                                        </p:tgtEl>
                                        <p:attrNameLst>
                                          <p:attrName>style.visibility</p:attrName>
                                        </p:attrNameLst>
                                      </p:cBhvr>
                                      <p:to>
                                        <p:strVal val="visible"/>
                                      </p:to>
                                    </p:set>
                                    <p:animEffect transition="in" filter="wipe(down)">
                                      <p:cBhvr>
                                        <p:cTn id="25" dur="500"/>
                                        <p:tgtEl>
                                          <p:spTgt spid="1724422"/>
                                        </p:tgtEl>
                                      </p:cBhvr>
                                    </p:animEffect>
                                  </p:childTnLst>
                                </p:cTn>
                              </p:par>
                              <p:par>
                                <p:cTn id="26" presetID="22" presetClass="entr" presetSubtype="4" fill="hold" nodeType="withEffect">
                                  <p:stCondLst>
                                    <p:cond delay="0"/>
                                  </p:stCondLst>
                                  <p:childTnLst>
                                    <p:set>
                                      <p:cBhvr>
                                        <p:cTn id="27" dur="1" fill="hold">
                                          <p:stCondLst>
                                            <p:cond delay="0"/>
                                          </p:stCondLst>
                                        </p:cTn>
                                        <p:tgtEl>
                                          <p:spTgt spid="1034245">
                                            <p:txEl>
                                              <p:pRg st="0" end="0"/>
                                            </p:txEl>
                                          </p:spTgt>
                                        </p:tgtEl>
                                        <p:attrNameLst>
                                          <p:attrName>style.visibility</p:attrName>
                                        </p:attrNameLst>
                                      </p:cBhvr>
                                      <p:to>
                                        <p:strVal val="visible"/>
                                      </p:to>
                                    </p:set>
                                    <p:animEffect transition="in" filter="wipe(down)">
                                      <p:cBhvr>
                                        <p:cTn id="28" dur="500"/>
                                        <p:tgtEl>
                                          <p:spTgt spid="1034245">
                                            <p:txEl>
                                              <p:pRg st="0" end="0"/>
                                            </p:txEl>
                                          </p:spTgt>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724423"/>
                                        </p:tgtEl>
                                        <p:attrNameLst>
                                          <p:attrName>style.visibility</p:attrName>
                                        </p:attrNameLst>
                                      </p:cBhvr>
                                      <p:to>
                                        <p:strVal val="visible"/>
                                      </p:to>
                                    </p:set>
                                    <p:animEffect transition="in" filter="wipe(right)">
                                      <p:cBhvr>
                                        <p:cTn id="31" dur="500"/>
                                        <p:tgtEl>
                                          <p:spTgt spid="1724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4422" grpId="0" animBg="1"/>
      <p:bldP spid="1724423" grpId="0"/>
    </p:bld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lide Number Placeholder 5"/>
          <p:cNvSpPr>
            <a:spLocks noGrp="1"/>
          </p:cNvSpPr>
          <p:nvPr>
            <p:ph type="sldNum" sz="quarter" idx="12"/>
          </p:nvPr>
        </p:nvSpPr>
        <p:spPr>
          <a:noFill/>
          <a:ln>
            <a:miter lim="800000"/>
            <a:headEnd/>
            <a:tailEnd/>
          </a:ln>
        </p:spPr>
        <p:txBody>
          <a:bodyPr/>
          <a:lstStyle/>
          <a:p>
            <a:fld id="{BB28ACF3-E83A-4956-BC43-77EA98203AAF}" type="slidenum">
              <a:rPr lang="en-US"/>
              <a:pPr/>
              <a:t>548</a:t>
            </a:fld>
            <a:endParaRPr lang="en-US"/>
          </a:p>
        </p:txBody>
      </p:sp>
      <p:sp>
        <p:nvSpPr>
          <p:cNvPr id="563203" name="Rectangle 2"/>
          <p:cNvSpPr>
            <a:spLocks noGrp="1" noChangeArrowheads="1"/>
          </p:cNvSpPr>
          <p:nvPr>
            <p:ph type="title"/>
          </p:nvPr>
        </p:nvSpPr>
        <p:spPr>
          <a:xfrm>
            <a:off x="231775" y="471488"/>
            <a:ext cx="8718550" cy="614362"/>
          </a:xfrm>
        </p:spPr>
        <p:txBody>
          <a:bodyPr/>
          <a:lstStyle/>
          <a:p>
            <a:pPr eaLnBrk="1" hangingPunct="1"/>
            <a:r>
              <a:rPr lang="en-US" sz="2200" b="1" smtClean="0">
                <a:latin typeface="Rockwell" pitchFamily="18" charset="0"/>
              </a:rPr>
              <a:t>T9A: </a:t>
            </a:r>
            <a:r>
              <a:rPr lang="en-US" sz="1600" b="1" smtClean="0"/>
              <a:t>	Antennas; vertical and horizontal, concept of gain, common portable and 	mobile antennas, relationships between antenna length and frequency</a:t>
            </a:r>
          </a:p>
        </p:txBody>
      </p:sp>
      <p:sp>
        <p:nvSpPr>
          <p:cNvPr id="1725443" name="Rectangle 3"/>
          <p:cNvSpPr>
            <a:spLocks noGrp="1" noChangeArrowheads="1"/>
          </p:cNvSpPr>
          <p:nvPr>
            <p:ph type="body" idx="1"/>
          </p:nvPr>
        </p:nvSpPr>
        <p:spPr/>
        <p:txBody>
          <a:bodyPr/>
          <a:lstStyle/>
          <a:p>
            <a:pPr lvl="1" eaLnBrk="1" hangingPunct="1"/>
            <a:r>
              <a:rPr lang="en-US" sz="1200" smtClean="0">
                <a:latin typeface="Rockwell" pitchFamily="18" charset="0"/>
              </a:rPr>
              <a:t>T9A7</a:t>
            </a:r>
            <a:r>
              <a:rPr lang="en-US" sz="2000" smtClean="0">
                <a:latin typeface="Rockwell" pitchFamily="18" charset="0"/>
              </a:rPr>
              <a:t>  A good reason not to use a "rubber duck" antenna inside your car is that signals can be significantly weaker than when it is outside of the vehicle.</a:t>
            </a:r>
          </a:p>
          <a:p>
            <a:pPr lvl="1" eaLnBrk="1" hangingPunct="1">
              <a:buFontTx/>
              <a:buNone/>
            </a:pPr>
            <a:endParaRPr lang="en-US" sz="2000" smtClean="0">
              <a:latin typeface="Rockwell" pitchFamily="18" charset="0"/>
            </a:endParaRPr>
          </a:p>
        </p:txBody>
      </p:sp>
      <p:pic>
        <p:nvPicPr>
          <p:cNvPr id="663556" name="Picture 4" descr="Q p64"/>
          <p:cNvPicPr>
            <a:picLocks noChangeAspect="1" noChangeArrowheads="1"/>
          </p:cNvPicPr>
          <p:nvPr/>
        </p:nvPicPr>
        <p:blipFill>
          <a:blip r:embed="rId2" cstate="print"/>
          <a:srcRect/>
          <a:stretch>
            <a:fillRect/>
          </a:stretch>
        </p:blipFill>
        <p:spPr bwMode="auto">
          <a:xfrm>
            <a:off x="1116013" y="2928938"/>
            <a:ext cx="3840162" cy="2633662"/>
          </a:xfrm>
          <a:prstGeom prst="rect">
            <a:avLst/>
          </a:prstGeom>
          <a:noFill/>
          <a:ln w="9525">
            <a:noFill/>
            <a:miter lim="800000"/>
            <a:headEnd/>
            <a:tailEnd/>
          </a:ln>
        </p:spPr>
      </p:pic>
      <p:sp>
        <p:nvSpPr>
          <p:cNvPr id="663557" name="Text Box 5"/>
          <p:cNvSpPr txBox="1">
            <a:spLocks noChangeArrowheads="1"/>
          </p:cNvSpPr>
          <p:nvPr/>
        </p:nvSpPr>
        <p:spPr bwMode="auto">
          <a:xfrm>
            <a:off x="5072063" y="4389438"/>
            <a:ext cx="2687637" cy="11557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Modern dual- and tri-band handheld tranceivers like these have amazing built-in capabilities that make ham radio easy, fun, and portable.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25443">
                                            <p:txEl>
                                              <p:pRg st="0" end="0"/>
                                            </p:txEl>
                                          </p:spTgt>
                                        </p:tgtEl>
                                        <p:attrNameLst>
                                          <p:attrName>style.visibility</p:attrName>
                                        </p:attrNameLst>
                                      </p:cBhvr>
                                      <p:to>
                                        <p:strVal val="visible"/>
                                      </p:to>
                                    </p:set>
                                    <p:animEffect transition="in" filter="wipe(up)">
                                      <p:cBhvr>
                                        <p:cTn id="7" dur="500"/>
                                        <p:tgtEl>
                                          <p:spTgt spid="1725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63556"/>
                                        </p:tgtEl>
                                        <p:attrNameLst>
                                          <p:attrName>style.visibility</p:attrName>
                                        </p:attrNameLst>
                                      </p:cBhvr>
                                      <p:to>
                                        <p:strVal val="visible"/>
                                      </p:to>
                                    </p:set>
                                    <p:animEffect transition="in" filter="wipe(down)">
                                      <p:cBhvr>
                                        <p:cTn id="12" dur="500"/>
                                        <p:tgtEl>
                                          <p:spTgt spid="66355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63557"/>
                                        </p:tgtEl>
                                        <p:attrNameLst>
                                          <p:attrName>style.visibility</p:attrName>
                                        </p:attrNameLst>
                                      </p:cBhvr>
                                      <p:to>
                                        <p:strVal val="visible"/>
                                      </p:to>
                                    </p:set>
                                    <p:animEffect transition="in" filter="wipe(down)">
                                      <p:cBhvr>
                                        <p:cTn id="15" dur="500"/>
                                        <p:tgtEl>
                                          <p:spTgt spid="66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557" grpId="0"/>
    </p:bld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lide Number Placeholder 3"/>
          <p:cNvSpPr>
            <a:spLocks noGrp="1"/>
          </p:cNvSpPr>
          <p:nvPr>
            <p:ph type="sldNum" sz="quarter" idx="12"/>
          </p:nvPr>
        </p:nvSpPr>
        <p:spPr>
          <a:noFill/>
          <a:ln>
            <a:miter lim="800000"/>
            <a:headEnd/>
            <a:tailEnd/>
          </a:ln>
        </p:spPr>
        <p:txBody>
          <a:bodyPr/>
          <a:lstStyle/>
          <a:p>
            <a:fld id="{765AA2DA-35DB-49D2-9EE2-2A3C3D95A852}" type="slidenum">
              <a:rPr lang="en-US"/>
              <a:pPr/>
              <a:t>549</a:t>
            </a:fld>
            <a:endParaRPr lang="en-US"/>
          </a:p>
        </p:txBody>
      </p:sp>
      <p:sp>
        <p:nvSpPr>
          <p:cNvPr id="56422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9A289D5-4655-4043-9647-3CB1F7B91E11}" type="slidenum">
              <a:rPr lang="en-US" sz="1400">
                <a:latin typeface="Times New Roman" pitchFamily="18" charset="0"/>
              </a:rPr>
              <a:pPr algn="r"/>
              <a:t>549</a:t>
            </a:fld>
            <a:endParaRPr lang="en-US" sz="1400">
              <a:latin typeface="Times New Roman" pitchFamily="18" charset="0"/>
            </a:endParaRPr>
          </a:p>
        </p:txBody>
      </p:sp>
      <p:sp>
        <p:nvSpPr>
          <p:cNvPr id="564228" name="Rectangle 2"/>
          <p:cNvSpPr>
            <a:spLocks noGrp="1" noChangeArrowheads="1"/>
          </p:cNvSpPr>
          <p:nvPr>
            <p:ph type="title" idx="4294967295"/>
          </p:nvPr>
        </p:nvSpPr>
        <p:spPr>
          <a:xfrm>
            <a:off x="231775" y="395288"/>
            <a:ext cx="8680450" cy="614362"/>
          </a:xfrm>
        </p:spPr>
        <p:txBody>
          <a:bodyPr/>
          <a:lstStyle/>
          <a:p>
            <a:pPr eaLnBrk="1" hangingPunct="1"/>
            <a:r>
              <a:rPr lang="en-US" sz="2200" b="1" smtClean="0">
                <a:latin typeface="Rockwell" pitchFamily="18" charset="0"/>
              </a:rPr>
              <a:t>T9A: </a:t>
            </a:r>
            <a:r>
              <a:rPr lang="en-US" sz="1600" b="1" smtClean="0"/>
              <a:t>	Antennas; vertical and horizontal, concept of gain, common portable and 	mobile antennas, relationships between antenna length and frequency</a:t>
            </a:r>
          </a:p>
        </p:txBody>
      </p:sp>
      <p:sp>
        <p:nvSpPr>
          <p:cNvPr id="1033219"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T9A8</a:t>
            </a:r>
            <a:r>
              <a:rPr lang="en-US" sz="2000" smtClean="0">
                <a:latin typeface="Rockwell" pitchFamily="18" charset="0"/>
              </a:rPr>
              <a:t>  The approximate length of a quarter-wavelength vertical antenna for 146 MHz is 19 inches.</a:t>
            </a:r>
          </a:p>
          <a:p>
            <a:pPr lvl="1" eaLnBrk="1" hangingPunct="1"/>
            <a:endParaRPr lang="en-US" sz="2000" smtClean="0">
              <a:latin typeface="Rockwell" pitchFamily="18" charset="0"/>
            </a:endParaRPr>
          </a:p>
        </p:txBody>
      </p:sp>
      <p:pic>
        <p:nvPicPr>
          <p:cNvPr id="1033220" name="Picture 4" descr="Q p153b"/>
          <p:cNvPicPr>
            <a:picLocks noChangeAspect="1" noChangeArrowheads="1"/>
          </p:cNvPicPr>
          <p:nvPr/>
        </p:nvPicPr>
        <p:blipFill>
          <a:blip r:embed="rId2" cstate="print"/>
          <a:srcRect/>
          <a:stretch>
            <a:fillRect/>
          </a:stretch>
        </p:blipFill>
        <p:spPr bwMode="auto">
          <a:xfrm>
            <a:off x="731838" y="4273550"/>
            <a:ext cx="2414587" cy="2027238"/>
          </a:xfrm>
          <a:prstGeom prst="rect">
            <a:avLst/>
          </a:prstGeom>
          <a:noFill/>
          <a:ln w="9525">
            <a:noFill/>
            <a:miter lim="800000"/>
            <a:headEnd/>
            <a:tailEnd/>
          </a:ln>
        </p:spPr>
      </p:pic>
      <p:pic>
        <p:nvPicPr>
          <p:cNvPr id="1033221" name="Picture 5" descr="Q p153c"/>
          <p:cNvPicPr>
            <a:picLocks noChangeAspect="1" noChangeArrowheads="1"/>
          </p:cNvPicPr>
          <p:nvPr/>
        </p:nvPicPr>
        <p:blipFill>
          <a:blip r:embed="rId3" cstate="print"/>
          <a:srcRect/>
          <a:stretch>
            <a:fillRect/>
          </a:stretch>
        </p:blipFill>
        <p:spPr bwMode="auto">
          <a:xfrm>
            <a:off x="3381375" y="4273550"/>
            <a:ext cx="5338763" cy="2035175"/>
          </a:xfrm>
          <a:prstGeom prst="rect">
            <a:avLst/>
          </a:prstGeom>
          <a:noFill/>
          <a:ln w="9525">
            <a:noFill/>
            <a:miter lim="800000"/>
            <a:headEnd/>
            <a:tailEnd/>
          </a:ln>
        </p:spPr>
      </p:pic>
      <p:sp>
        <p:nvSpPr>
          <p:cNvPr id="2807820" name="Text Box 12"/>
          <p:cNvSpPr txBox="1">
            <a:spLocks noChangeArrowheads="1"/>
          </p:cNvSpPr>
          <p:nvPr/>
        </p:nvSpPr>
        <p:spPr bwMode="auto">
          <a:xfrm>
            <a:off x="1768475" y="2468563"/>
            <a:ext cx="3652838" cy="336550"/>
          </a:xfrm>
          <a:prstGeom prst="rect">
            <a:avLst/>
          </a:prstGeom>
          <a:noFill/>
          <a:ln w="9525">
            <a:noFill/>
            <a:miter lim="800000"/>
            <a:headEnd/>
            <a:tailEnd/>
          </a:ln>
        </p:spPr>
        <p:txBody>
          <a:bodyPr lIns="92160" tIns="46080" rIns="92160" bIns="46080">
            <a:spAutoFit/>
          </a:bodyPr>
          <a:lstStyle/>
          <a:p>
            <a:pPr eaLnBrk="0" hangingPunct="0">
              <a:buClr>
                <a:srgbClr val="FFFF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600">
                <a:effectLst>
                  <a:outerShdw blurRad="38100" dist="38100" dir="2700000" algn="tl">
                    <a:srgbClr val="C0C0C0"/>
                  </a:outerShdw>
                </a:effectLst>
                <a:latin typeface="Tahoma" pitchFamily="34" charset="0"/>
              </a:rPr>
              <a:t>   </a:t>
            </a:r>
            <a:r>
              <a:rPr lang="en-GB" sz="1600">
                <a:solidFill>
                  <a:srgbClr val="FF0000"/>
                </a:solidFill>
                <a:latin typeface="Rockwell" pitchFamily="18" charset="0"/>
              </a:rPr>
              <a:t>Length of vertical in feet = </a:t>
            </a:r>
          </a:p>
        </p:txBody>
      </p:sp>
      <p:sp>
        <p:nvSpPr>
          <p:cNvPr id="1033223" name="Text Box 7"/>
          <p:cNvSpPr txBox="1">
            <a:spLocks noChangeArrowheads="1"/>
          </p:cNvSpPr>
          <p:nvPr/>
        </p:nvSpPr>
        <p:spPr bwMode="auto">
          <a:xfrm>
            <a:off x="4610100" y="2354263"/>
            <a:ext cx="1498600"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rPr>
              <a:t>______</a:t>
            </a:r>
          </a:p>
        </p:txBody>
      </p:sp>
      <p:sp>
        <p:nvSpPr>
          <p:cNvPr id="1033224" name="AutoShape 13"/>
          <p:cNvSpPr>
            <a:spLocks noChangeArrowheads="1"/>
          </p:cNvSpPr>
          <p:nvPr/>
        </p:nvSpPr>
        <p:spPr bwMode="auto">
          <a:xfrm>
            <a:off x="4687888" y="2354263"/>
            <a:ext cx="944562" cy="641350"/>
          </a:xfrm>
          <a:prstGeom prst="roundRect">
            <a:avLst>
              <a:gd name="adj" fmla="val 167"/>
            </a:avLst>
          </a:prstGeom>
          <a:noFill/>
          <a:ln w="9525">
            <a:noFill/>
            <a:round/>
            <a:headEnd/>
            <a:tailEnd/>
          </a:ln>
        </p:spPr>
        <p:txBody>
          <a:bodyPr wrap="none" lIns="92160" tIns="46080" rIns="92160" bIns="46080">
            <a:spAutoFit/>
          </a:bodyPr>
          <a:lstStyle/>
          <a:p>
            <a:pPr eaLnBrk="0" hangingPunct="0">
              <a:buClr>
                <a:srgbClr val="FFFF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0000"/>
                </a:solidFill>
                <a:latin typeface="Rockwell" pitchFamily="18" charset="0"/>
              </a:rPr>
              <a:t>   234</a:t>
            </a:r>
          </a:p>
          <a:p>
            <a:pPr eaLnBrk="0" hangingPunct="0">
              <a:buClr>
                <a:srgbClr val="FFFF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0000"/>
                </a:solidFill>
                <a:latin typeface="Rockwell" pitchFamily="18" charset="0"/>
              </a:rPr>
              <a:t>f (MHz)</a:t>
            </a:r>
          </a:p>
        </p:txBody>
      </p:sp>
      <p:sp>
        <p:nvSpPr>
          <p:cNvPr id="1033225" name="Text Box 9"/>
          <p:cNvSpPr txBox="1">
            <a:spLocks noChangeArrowheads="1"/>
          </p:cNvSpPr>
          <p:nvPr/>
        </p:nvSpPr>
        <p:spPr bwMode="auto">
          <a:xfrm>
            <a:off x="2266950" y="2698750"/>
            <a:ext cx="2073275"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chemeClr val="accent1"/>
                </a:solidFill>
                <a:latin typeface="Rockwell" pitchFamily="18" charset="0"/>
              </a:rPr>
              <a:t>(for quarter-wave dipole)</a:t>
            </a:r>
          </a:p>
        </p:txBody>
      </p:sp>
      <p:sp>
        <p:nvSpPr>
          <p:cNvPr id="1033226" name="Text Box 10"/>
          <p:cNvSpPr txBox="1">
            <a:spLocks noChangeArrowheads="1"/>
          </p:cNvSpPr>
          <p:nvPr/>
        </p:nvSpPr>
        <p:spPr bwMode="auto">
          <a:xfrm>
            <a:off x="2152650" y="2968625"/>
            <a:ext cx="2573338"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(2-meters is 144-148 MHz)</a:t>
            </a:r>
          </a:p>
        </p:txBody>
      </p:sp>
      <p:sp>
        <p:nvSpPr>
          <p:cNvPr id="1033227" name="Text Box 11"/>
          <p:cNvSpPr txBox="1">
            <a:spLocks noChangeArrowheads="1"/>
          </p:cNvSpPr>
          <p:nvPr/>
        </p:nvSpPr>
        <p:spPr bwMode="auto">
          <a:xfrm>
            <a:off x="5762625" y="3082925"/>
            <a:ext cx="2573338"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chemeClr val="accent1"/>
                </a:solidFill>
                <a:latin typeface="Rockwell" pitchFamily="18" charset="0"/>
              </a:rPr>
              <a:t>Feet = 234/146 = 1.6</a:t>
            </a:r>
          </a:p>
        </p:txBody>
      </p:sp>
      <p:sp>
        <p:nvSpPr>
          <p:cNvPr id="1033228" name="Text Box 12"/>
          <p:cNvSpPr txBox="1">
            <a:spLocks noChangeArrowheads="1"/>
          </p:cNvSpPr>
          <p:nvPr/>
        </p:nvSpPr>
        <p:spPr bwMode="auto">
          <a:xfrm>
            <a:off x="5608638" y="3582988"/>
            <a:ext cx="3225800" cy="396875"/>
          </a:xfrm>
          <a:prstGeom prst="rect">
            <a:avLst/>
          </a:prstGeom>
          <a:noFill/>
          <a:ln w="12700" cap="sq">
            <a:noFill/>
            <a:miter lim="800000"/>
            <a:headEnd type="none" w="sm" len="sm"/>
            <a:tailEnd type="none" w="sm" len="sm"/>
          </a:ln>
        </p:spPr>
        <p:txBody>
          <a:bodyPr>
            <a:spAutoFit/>
          </a:bodyPr>
          <a:lstStyle/>
          <a:p>
            <a:pPr>
              <a:spcBef>
                <a:spcPct val="50000"/>
              </a:spcBef>
            </a:pPr>
            <a:r>
              <a:rPr lang="en-US" sz="2000">
                <a:solidFill>
                  <a:schemeClr val="accent1"/>
                </a:solidFill>
                <a:latin typeface="Rockwell" pitchFamily="18" charset="0"/>
              </a:rPr>
              <a:t>1.6 x 12 = 19 inches</a:t>
            </a:r>
          </a:p>
        </p:txBody>
      </p:sp>
      <p:sp>
        <p:nvSpPr>
          <p:cNvPr id="1033229" name="Line 13"/>
          <p:cNvSpPr>
            <a:spLocks noChangeShapeType="1"/>
          </p:cNvSpPr>
          <p:nvPr/>
        </p:nvSpPr>
        <p:spPr bwMode="auto">
          <a:xfrm>
            <a:off x="923925" y="4311650"/>
            <a:ext cx="1036638"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033230" name="Line 14"/>
          <p:cNvSpPr>
            <a:spLocks noChangeShapeType="1"/>
          </p:cNvSpPr>
          <p:nvPr/>
        </p:nvSpPr>
        <p:spPr bwMode="auto">
          <a:xfrm>
            <a:off x="962025" y="5349875"/>
            <a:ext cx="1036638" cy="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033231" name="Line 15"/>
          <p:cNvSpPr>
            <a:spLocks noChangeShapeType="1"/>
          </p:cNvSpPr>
          <p:nvPr/>
        </p:nvSpPr>
        <p:spPr bwMode="auto">
          <a:xfrm flipV="1">
            <a:off x="1422400" y="4311650"/>
            <a:ext cx="0" cy="346075"/>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033232" name="Line 16"/>
          <p:cNvSpPr>
            <a:spLocks noChangeShapeType="1"/>
          </p:cNvSpPr>
          <p:nvPr/>
        </p:nvSpPr>
        <p:spPr bwMode="auto">
          <a:xfrm>
            <a:off x="1422400" y="4965700"/>
            <a:ext cx="0" cy="384175"/>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1033233" name="Text Box 17"/>
          <p:cNvSpPr txBox="1">
            <a:spLocks noChangeArrowheads="1"/>
          </p:cNvSpPr>
          <p:nvPr/>
        </p:nvSpPr>
        <p:spPr bwMode="auto">
          <a:xfrm>
            <a:off x="1192213" y="4695825"/>
            <a:ext cx="728662" cy="304800"/>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chemeClr val="accent1"/>
                </a:solidFill>
                <a:latin typeface="Rockwell" pitchFamily="18" charset="0"/>
              </a:rPr>
              <a:t>19”</a:t>
            </a:r>
          </a:p>
        </p:txBody>
      </p:sp>
      <p:sp>
        <p:nvSpPr>
          <p:cNvPr id="1033234" name="Text Box 18"/>
          <p:cNvSpPr txBox="1">
            <a:spLocks noChangeArrowheads="1"/>
          </p:cNvSpPr>
          <p:nvPr/>
        </p:nvSpPr>
        <p:spPr bwMode="auto">
          <a:xfrm>
            <a:off x="3227388" y="6386513"/>
            <a:ext cx="6529387" cy="274637"/>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chemeClr val="accent1"/>
                </a:solidFill>
                <a:latin typeface="Rockwell" pitchFamily="18" charset="0"/>
              </a:rPr>
              <a:t>Radiation Pattern of an Antenna Changes as Height Above Ground is Varied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33219">
                                            <p:txEl>
                                              <p:pRg st="0" end="0"/>
                                            </p:txEl>
                                          </p:spTgt>
                                        </p:tgtEl>
                                        <p:attrNameLst>
                                          <p:attrName>style.visibility</p:attrName>
                                        </p:attrNameLst>
                                      </p:cBhvr>
                                      <p:to>
                                        <p:strVal val="visible"/>
                                      </p:to>
                                    </p:set>
                                    <p:animEffect transition="in" filter="wipe(up)">
                                      <p:cBhvr>
                                        <p:cTn id="7" dur="500"/>
                                        <p:tgtEl>
                                          <p:spTgt spid="1033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807820"/>
                                        </p:tgtEl>
                                        <p:attrNameLst>
                                          <p:attrName>style.visibility</p:attrName>
                                        </p:attrNameLst>
                                      </p:cBhvr>
                                      <p:to>
                                        <p:strVal val="visible"/>
                                      </p:to>
                                    </p:set>
                                    <p:anim calcmode="lin" valueType="num">
                                      <p:cBhvr additive="base">
                                        <p:cTn id="12" dur="500" fill="hold"/>
                                        <p:tgtEl>
                                          <p:spTgt spid="2807820"/>
                                        </p:tgtEl>
                                        <p:attrNameLst>
                                          <p:attrName>ppt_x</p:attrName>
                                        </p:attrNameLst>
                                      </p:cBhvr>
                                      <p:tavLst>
                                        <p:tav tm="0">
                                          <p:val>
                                            <p:strVal val="0-#ppt_w/2"/>
                                          </p:val>
                                        </p:tav>
                                        <p:tav tm="100000">
                                          <p:val>
                                            <p:strVal val="#ppt_x"/>
                                          </p:val>
                                        </p:tav>
                                      </p:tavLst>
                                    </p:anim>
                                    <p:anim calcmode="lin" valueType="num">
                                      <p:cBhvr additive="base">
                                        <p:cTn id="13" dur="500" fill="hold"/>
                                        <p:tgtEl>
                                          <p:spTgt spid="280782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33223">
                                            <p:txEl>
                                              <p:pRg st="0" end="0"/>
                                            </p:txEl>
                                          </p:spTgt>
                                        </p:tgtEl>
                                        <p:attrNameLst>
                                          <p:attrName>style.visibility</p:attrName>
                                        </p:attrNameLst>
                                      </p:cBhvr>
                                      <p:to>
                                        <p:strVal val="visible"/>
                                      </p:to>
                                    </p:set>
                                    <p:anim calcmode="lin" valueType="num">
                                      <p:cBhvr additive="base">
                                        <p:cTn id="16" dur="500" fill="hold"/>
                                        <p:tgtEl>
                                          <p:spTgt spid="1033223">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1033223">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33224">
                                            <p:txEl>
                                              <p:pRg st="0" end="0"/>
                                            </p:txEl>
                                          </p:spTgt>
                                        </p:tgtEl>
                                        <p:attrNameLst>
                                          <p:attrName>style.visibility</p:attrName>
                                        </p:attrNameLst>
                                      </p:cBhvr>
                                      <p:to>
                                        <p:strVal val="visible"/>
                                      </p:to>
                                    </p:set>
                                    <p:anim calcmode="lin" valueType="num">
                                      <p:cBhvr additive="base">
                                        <p:cTn id="20" dur="500" fill="hold"/>
                                        <p:tgtEl>
                                          <p:spTgt spid="1033224">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033224">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3224">
                                            <p:txEl>
                                              <p:pRg st="1" end="1"/>
                                            </p:txEl>
                                          </p:spTgt>
                                        </p:tgtEl>
                                        <p:attrNameLst>
                                          <p:attrName>style.visibility</p:attrName>
                                        </p:attrNameLst>
                                      </p:cBhvr>
                                      <p:to>
                                        <p:strVal val="visible"/>
                                      </p:to>
                                    </p:set>
                                    <p:anim calcmode="lin" valueType="num">
                                      <p:cBhvr additive="base">
                                        <p:cTn id="24" dur="500" fill="hold"/>
                                        <p:tgtEl>
                                          <p:spTgt spid="1033224">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033224">
                                            <p:txEl>
                                              <p:pRg st="1" end="1"/>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033225">
                                            <p:txEl>
                                              <p:pRg st="0" end="0"/>
                                            </p:txEl>
                                          </p:spTgt>
                                        </p:tgtEl>
                                        <p:attrNameLst>
                                          <p:attrName>style.visibility</p:attrName>
                                        </p:attrNameLst>
                                      </p:cBhvr>
                                      <p:to>
                                        <p:strVal val="visible"/>
                                      </p:to>
                                    </p:set>
                                    <p:anim calcmode="lin" valueType="num">
                                      <p:cBhvr additive="base">
                                        <p:cTn id="28" dur="500" fill="hold"/>
                                        <p:tgtEl>
                                          <p:spTgt spid="1033225">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0332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033226"/>
                                        </p:tgtEl>
                                        <p:attrNameLst>
                                          <p:attrName>style.visibility</p:attrName>
                                        </p:attrNameLst>
                                      </p:cBhvr>
                                      <p:to>
                                        <p:strVal val="visible"/>
                                      </p:to>
                                    </p:set>
                                    <p:anim calcmode="lin" valueType="num">
                                      <p:cBhvr additive="base">
                                        <p:cTn id="34" dur="500" fill="hold"/>
                                        <p:tgtEl>
                                          <p:spTgt spid="1033226"/>
                                        </p:tgtEl>
                                        <p:attrNameLst>
                                          <p:attrName>ppt_x</p:attrName>
                                        </p:attrNameLst>
                                      </p:cBhvr>
                                      <p:tavLst>
                                        <p:tav tm="0">
                                          <p:val>
                                            <p:strVal val="1+#ppt_w/2"/>
                                          </p:val>
                                        </p:tav>
                                        <p:tav tm="100000">
                                          <p:val>
                                            <p:strVal val="#ppt_x"/>
                                          </p:val>
                                        </p:tav>
                                      </p:tavLst>
                                    </p:anim>
                                    <p:anim calcmode="lin" valueType="num">
                                      <p:cBhvr additive="base">
                                        <p:cTn id="35" dur="500" fill="hold"/>
                                        <p:tgtEl>
                                          <p:spTgt spid="1033226"/>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2" fill="hold" nodeType="clickEffect">
                                  <p:stCondLst>
                                    <p:cond delay="0"/>
                                  </p:stCondLst>
                                  <p:childTnLst>
                                    <p:set>
                                      <p:cBhvr>
                                        <p:cTn id="39" dur="1" fill="hold">
                                          <p:stCondLst>
                                            <p:cond delay="0"/>
                                          </p:stCondLst>
                                        </p:cTn>
                                        <p:tgtEl>
                                          <p:spTgt spid="1033227">
                                            <p:txEl>
                                              <p:pRg st="0" end="0"/>
                                            </p:txEl>
                                          </p:spTgt>
                                        </p:tgtEl>
                                        <p:attrNameLst>
                                          <p:attrName>style.visibility</p:attrName>
                                        </p:attrNameLst>
                                      </p:cBhvr>
                                      <p:to>
                                        <p:strVal val="visible"/>
                                      </p:to>
                                    </p:set>
                                    <p:anim calcmode="lin" valueType="num">
                                      <p:cBhvr additive="base">
                                        <p:cTn id="40" dur="500" fill="hold"/>
                                        <p:tgtEl>
                                          <p:spTgt spid="1033227">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033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033228"/>
                                        </p:tgtEl>
                                        <p:attrNameLst>
                                          <p:attrName>style.visibility</p:attrName>
                                        </p:attrNameLst>
                                      </p:cBhvr>
                                      <p:to>
                                        <p:strVal val="visible"/>
                                      </p:to>
                                    </p:set>
                                    <p:anim calcmode="lin" valueType="num">
                                      <p:cBhvr additive="base">
                                        <p:cTn id="46" dur="500" fill="hold"/>
                                        <p:tgtEl>
                                          <p:spTgt spid="1033228"/>
                                        </p:tgtEl>
                                        <p:attrNameLst>
                                          <p:attrName>ppt_x</p:attrName>
                                        </p:attrNameLst>
                                      </p:cBhvr>
                                      <p:tavLst>
                                        <p:tav tm="0">
                                          <p:val>
                                            <p:strVal val="1+#ppt_w/2"/>
                                          </p:val>
                                        </p:tav>
                                        <p:tav tm="100000">
                                          <p:val>
                                            <p:strVal val="#ppt_x"/>
                                          </p:val>
                                        </p:tav>
                                      </p:tavLst>
                                    </p:anim>
                                    <p:anim calcmode="lin" valueType="num">
                                      <p:cBhvr additive="base">
                                        <p:cTn id="47" dur="500" fill="hold"/>
                                        <p:tgtEl>
                                          <p:spTgt spid="1033228"/>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nodeType="clickEffect">
                                  <p:stCondLst>
                                    <p:cond delay="0"/>
                                  </p:stCondLst>
                                  <p:childTnLst>
                                    <p:set>
                                      <p:cBhvr>
                                        <p:cTn id="51" dur="1" fill="hold">
                                          <p:stCondLst>
                                            <p:cond delay="0"/>
                                          </p:stCondLst>
                                        </p:cTn>
                                        <p:tgtEl>
                                          <p:spTgt spid="1033220"/>
                                        </p:tgtEl>
                                        <p:attrNameLst>
                                          <p:attrName>style.visibility</p:attrName>
                                        </p:attrNameLst>
                                      </p:cBhvr>
                                      <p:to>
                                        <p:strVal val="visible"/>
                                      </p:to>
                                    </p:set>
                                    <p:anim calcmode="lin" valueType="num">
                                      <p:cBhvr additive="base">
                                        <p:cTn id="52" dur="500" fill="hold"/>
                                        <p:tgtEl>
                                          <p:spTgt spid="1033220"/>
                                        </p:tgtEl>
                                        <p:attrNameLst>
                                          <p:attrName>ppt_x</p:attrName>
                                        </p:attrNameLst>
                                      </p:cBhvr>
                                      <p:tavLst>
                                        <p:tav tm="0">
                                          <p:val>
                                            <p:strVal val="0-#ppt_w/2"/>
                                          </p:val>
                                        </p:tav>
                                        <p:tav tm="100000">
                                          <p:val>
                                            <p:strVal val="#ppt_x"/>
                                          </p:val>
                                        </p:tav>
                                      </p:tavLst>
                                    </p:anim>
                                    <p:anim calcmode="lin" valueType="num">
                                      <p:cBhvr additive="base">
                                        <p:cTn id="53" dur="500" fill="hold"/>
                                        <p:tgtEl>
                                          <p:spTgt spid="103322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033229"/>
                                        </p:tgtEl>
                                        <p:attrNameLst>
                                          <p:attrName>style.visibility</p:attrName>
                                        </p:attrNameLst>
                                      </p:cBhvr>
                                      <p:to>
                                        <p:strVal val="visible"/>
                                      </p:to>
                                    </p:set>
                                    <p:anim calcmode="lin" valueType="num">
                                      <p:cBhvr additive="base">
                                        <p:cTn id="56" dur="500" fill="hold"/>
                                        <p:tgtEl>
                                          <p:spTgt spid="1033229"/>
                                        </p:tgtEl>
                                        <p:attrNameLst>
                                          <p:attrName>ppt_x</p:attrName>
                                        </p:attrNameLst>
                                      </p:cBhvr>
                                      <p:tavLst>
                                        <p:tav tm="0">
                                          <p:val>
                                            <p:strVal val="0-#ppt_w/2"/>
                                          </p:val>
                                        </p:tav>
                                        <p:tav tm="100000">
                                          <p:val>
                                            <p:strVal val="#ppt_x"/>
                                          </p:val>
                                        </p:tav>
                                      </p:tavLst>
                                    </p:anim>
                                    <p:anim calcmode="lin" valueType="num">
                                      <p:cBhvr additive="base">
                                        <p:cTn id="57" dur="500" fill="hold"/>
                                        <p:tgtEl>
                                          <p:spTgt spid="1033229"/>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033231"/>
                                        </p:tgtEl>
                                        <p:attrNameLst>
                                          <p:attrName>style.visibility</p:attrName>
                                        </p:attrNameLst>
                                      </p:cBhvr>
                                      <p:to>
                                        <p:strVal val="visible"/>
                                      </p:to>
                                    </p:set>
                                    <p:anim calcmode="lin" valueType="num">
                                      <p:cBhvr additive="base">
                                        <p:cTn id="60" dur="500" fill="hold"/>
                                        <p:tgtEl>
                                          <p:spTgt spid="1033231"/>
                                        </p:tgtEl>
                                        <p:attrNameLst>
                                          <p:attrName>ppt_x</p:attrName>
                                        </p:attrNameLst>
                                      </p:cBhvr>
                                      <p:tavLst>
                                        <p:tav tm="0">
                                          <p:val>
                                            <p:strVal val="0-#ppt_w/2"/>
                                          </p:val>
                                        </p:tav>
                                        <p:tav tm="100000">
                                          <p:val>
                                            <p:strVal val="#ppt_x"/>
                                          </p:val>
                                        </p:tav>
                                      </p:tavLst>
                                    </p:anim>
                                    <p:anim calcmode="lin" valueType="num">
                                      <p:cBhvr additive="base">
                                        <p:cTn id="61" dur="500" fill="hold"/>
                                        <p:tgtEl>
                                          <p:spTgt spid="1033231"/>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1033233"/>
                                        </p:tgtEl>
                                        <p:attrNameLst>
                                          <p:attrName>style.visibility</p:attrName>
                                        </p:attrNameLst>
                                      </p:cBhvr>
                                      <p:to>
                                        <p:strVal val="visible"/>
                                      </p:to>
                                    </p:set>
                                    <p:anim calcmode="lin" valueType="num">
                                      <p:cBhvr additive="base">
                                        <p:cTn id="64" dur="500" fill="hold"/>
                                        <p:tgtEl>
                                          <p:spTgt spid="1033233"/>
                                        </p:tgtEl>
                                        <p:attrNameLst>
                                          <p:attrName>ppt_x</p:attrName>
                                        </p:attrNameLst>
                                      </p:cBhvr>
                                      <p:tavLst>
                                        <p:tav tm="0">
                                          <p:val>
                                            <p:strVal val="0-#ppt_w/2"/>
                                          </p:val>
                                        </p:tav>
                                        <p:tav tm="100000">
                                          <p:val>
                                            <p:strVal val="#ppt_x"/>
                                          </p:val>
                                        </p:tav>
                                      </p:tavLst>
                                    </p:anim>
                                    <p:anim calcmode="lin" valueType="num">
                                      <p:cBhvr additive="base">
                                        <p:cTn id="65" dur="500" fill="hold"/>
                                        <p:tgtEl>
                                          <p:spTgt spid="1033233"/>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033232"/>
                                        </p:tgtEl>
                                        <p:attrNameLst>
                                          <p:attrName>style.visibility</p:attrName>
                                        </p:attrNameLst>
                                      </p:cBhvr>
                                      <p:to>
                                        <p:strVal val="visible"/>
                                      </p:to>
                                    </p:set>
                                    <p:anim calcmode="lin" valueType="num">
                                      <p:cBhvr additive="base">
                                        <p:cTn id="68" dur="500" fill="hold"/>
                                        <p:tgtEl>
                                          <p:spTgt spid="1033232"/>
                                        </p:tgtEl>
                                        <p:attrNameLst>
                                          <p:attrName>ppt_x</p:attrName>
                                        </p:attrNameLst>
                                      </p:cBhvr>
                                      <p:tavLst>
                                        <p:tav tm="0">
                                          <p:val>
                                            <p:strVal val="0-#ppt_w/2"/>
                                          </p:val>
                                        </p:tav>
                                        <p:tav tm="100000">
                                          <p:val>
                                            <p:strVal val="#ppt_x"/>
                                          </p:val>
                                        </p:tav>
                                      </p:tavLst>
                                    </p:anim>
                                    <p:anim calcmode="lin" valueType="num">
                                      <p:cBhvr additive="base">
                                        <p:cTn id="69" dur="500" fill="hold"/>
                                        <p:tgtEl>
                                          <p:spTgt spid="1033232"/>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1033230"/>
                                        </p:tgtEl>
                                        <p:attrNameLst>
                                          <p:attrName>style.visibility</p:attrName>
                                        </p:attrNameLst>
                                      </p:cBhvr>
                                      <p:to>
                                        <p:strVal val="visible"/>
                                      </p:to>
                                    </p:set>
                                    <p:anim calcmode="lin" valueType="num">
                                      <p:cBhvr additive="base">
                                        <p:cTn id="72" dur="500" fill="hold"/>
                                        <p:tgtEl>
                                          <p:spTgt spid="1033230"/>
                                        </p:tgtEl>
                                        <p:attrNameLst>
                                          <p:attrName>ppt_x</p:attrName>
                                        </p:attrNameLst>
                                      </p:cBhvr>
                                      <p:tavLst>
                                        <p:tav tm="0">
                                          <p:val>
                                            <p:strVal val="0-#ppt_w/2"/>
                                          </p:val>
                                        </p:tav>
                                        <p:tav tm="100000">
                                          <p:val>
                                            <p:strVal val="#ppt_x"/>
                                          </p:val>
                                        </p:tav>
                                      </p:tavLst>
                                    </p:anim>
                                    <p:anim calcmode="lin" valueType="num">
                                      <p:cBhvr additive="base">
                                        <p:cTn id="73" dur="500" fill="hold"/>
                                        <p:tgtEl>
                                          <p:spTgt spid="1033230"/>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nodeType="clickEffect">
                                  <p:stCondLst>
                                    <p:cond delay="0"/>
                                  </p:stCondLst>
                                  <p:childTnLst>
                                    <p:set>
                                      <p:cBhvr>
                                        <p:cTn id="77" dur="1" fill="hold">
                                          <p:stCondLst>
                                            <p:cond delay="0"/>
                                          </p:stCondLst>
                                        </p:cTn>
                                        <p:tgtEl>
                                          <p:spTgt spid="1033221"/>
                                        </p:tgtEl>
                                        <p:attrNameLst>
                                          <p:attrName>style.visibility</p:attrName>
                                        </p:attrNameLst>
                                      </p:cBhvr>
                                      <p:to>
                                        <p:strVal val="visible"/>
                                      </p:to>
                                    </p:set>
                                    <p:anim calcmode="lin" valueType="num">
                                      <p:cBhvr additive="base">
                                        <p:cTn id="78" dur="500" fill="hold"/>
                                        <p:tgtEl>
                                          <p:spTgt spid="1033221"/>
                                        </p:tgtEl>
                                        <p:attrNameLst>
                                          <p:attrName>ppt_x</p:attrName>
                                        </p:attrNameLst>
                                      </p:cBhvr>
                                      <p:tavLst>
                                        <p:tav tm="0">
                                          <p:val>
                                            <p:strVal val="#ppt_x"/>
                                          </p:val>
                                        </p:tav>
                                        <p:tav tm="100000">
                                          <p:val>
                                            <p:strVal val="#ppt_x"/>
                                          </p:val>
                                        </p:tav>
                                      </p:tavLst>
                                    </p:anim>
                                    <p:anim calcmode="lin" valueType="num">
                                      <p:cBhvr additive="base">
                                        <p:cTn id="79" dur="500" fill="hold"/>
                                        <p:tgtEl>
                                          <p:spTgt spid="1033221"/>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1033234"/>
                                        </p:tgtEl>
                                        <p:attrNameLst>
                                          <p:attrName>style.visibility</p:attrName>
                                        </p:attrNameLst>
                                      </p:cBhvr>
                                      <p:to>
                                        <p:strVal val="visible"/>
                                      </p:to>
                                    </p:set>
                                    <p:anim calcmode="lin" valueType="num">
                                      <p:cBhvr additive="base">
                                        <p:cTn id="82" dur="500" fill="hold"/>
                                        <p:tgtEl>
                                          <p:spTgt spid="1033234"/>
                                        </p:tgtEl>
                                        <p:attrNameLst>
                                          <p:attrName>ppt_x</p:attrName>
                                        </p:attrNameLst>
                                      </p:cBhvr>
                                      <p:tavLst>
                                        <p:tav tm="0">
                                          <p:val>
                                            <p:strVal val="#ppt_x"/>
                                          </p:val>
                                        </p:tav>
                                        <p:tav tm="100000">
                                          <p:val>
                                            <p:strVal val="#ppt_x"/>
                                          </p:val>
                                        </p:tav>
                                      </p:tavLst>
                                    </p:anim>
                                    <p:anim calcmode="lin" valueType="num">
                                      <p:cBhvr additive="base">
                                        <p:cTn id="83" dur="500" fill="hold"/>
                                        <p:tgtEl>
                                          <p:spTgt spid="1033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7820" grpId="0"/>
      <p:bldP spid="1033226" grpId="0"/>
      <p:bldP spid="1033228" grpId="0"/>
      <p:bldP spid="1033229" grpId="0" animBg="1"/>
      <p:bldP spid="1033230" grpId="0" animBg="1"/>
      <p:bldP spid="1033231" grpId="0" animBg="1"/>
      <p:bldP spid="1033232" grpId="0" animBg="1"/>
      <p:bldP spid="1033233" grpId="0"/>
      <p:bldP spid="10332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a:ln>
            <a:miter lim="800000"/>
            <a:headEnd/>
            <a:tailEnd/>
          </a:ln>
        </p:spPr>
        <p:txBody>
          <a:bodyPr/>
          <a:lstStyle/>
          <a:p>
            <a:fld id="{9C3C8B88-B806-43C5-9661-43E38FE34D78}" type="slidenum">
              <a:rPr lang="en-US"/>
              <a:pPr/>
              <a:t>55</a:t>
            </a:fld>
            <a:endParaRPr lang="en-US"/>
          </a:p>
        </p:txBody>
      </p:sp>
      <p:sp>
        <p:nvSpPr>
          <p:cNvPr id="58371" name="Rectangle 2"/>
          <p:cNvSpPr>
            <a:spLocks noGrp="1" noChangeArrowheads="1"/>
          </p:cNvSpPr>
          <p:nvPr>
            <p:ph type="title"/>
          </p:nvPr>
        </p:nvSpPr>
        <p:spPr>
          <a:xfrm>
            <a:off x="193675" y="587375"/>
            <a:ext cx="8642350" cy="868363"/>
          </a:xfrm>
        </p:spPr>
        <p:txBody>
          <a:bodyPr/>
          <a:lstStyle/>
          <a:p>
            <a:pPr eaLnBrk="1" hangingPunct="1"/>
            <a:r>
              <a:rPr lang="en-US" smtClean="0"/>
              <a:t>T1B11</a:t>
            </a:r>
            <a:r>
              <a:rPr lang="en-US" sz="3600" smtClean="0"/>
              <a:t>  	</a:t>
            </a:r>
            <a:r>
              <a:rPr lang="en-US" sz="2800" smtClean="0">
                <a:latin typeface="Rockwell" pitchFamily="18" charset="0"/>
              </a:rPr>
              <a:t>What emission modes are permitted in 		the mode-restricted sub-bands at 50.0 to 		50.1 MHz and 144.0 to 144.1 MHz?</a:t>
            </a:r>
          </a:p>
        </p:txBody>
      </p:sp>
      <p:sp>
        <p:nvSpPr>
          <p:cNvPr id="635907" name="Rectangle 3"/>
          <p:cNvSpPr>
            <a:spLocks noGrp="1" noChangeArrowheads="1"/>
          </p:cNvSpPr>
          <p:nvPr>
            <p:ph type="body" idx="1"/>
          </p:nvPr>
        </p:nvSpPr>
        <p:spPr>
          <a:xfrm>
            <a:off x="1192213" y="1970088"/>
            <a:ext cx="5859462" cy="3035300"/>
          </a:xfrm>
        </p:spPr>
        <p:txBody>
          <a:bodyPr/>
          <a:lstStyle/>
          <a:p>
            <a:pPr marL="609600" indent="-609600" eaLnBrk="1" hangingPunct="1">
              <a:buFontTx/>
              <a:buAutoNum type="alphaUcPeriod"/>
            </a:pPr>
            <a:r>
              <a:rPr lang="en-US" sz="2800" smtClean="0">
                <a:latin typeface="Rockwell" pitchFamily="18" charset="0"/>
              </a:rPr>
              <a:t>CW only</a:t>
            </a:r>
          </a:p>
          <a:p>
            <a:pPr marL="609600" indent="-609600" eaLnBrk="1" hangingPunct="1">
              <a:buFontTx/>
              <a:buAutoNum type="alphaUcPeriod"/>
            </a:pPr>
            <a:r>
              <a:rPr lang="en-US" sz="2800" smtClean="0">
                <a:latin typeface="Rockwell" pitchFamily="18" charset="0"/>
              </a:rPr>
              <a:t>CW and RTTY</a:t>
            </a:r>
          </a:p>
          <a:p>
            <a:pPr marL="609600" indent="-609600" eaLnBrk="1" hangingPunct="1">
              <a:buFontTx/>
              <a:buAutoNum type="alphaUcPeriod"/>
            </a:pPr>
            <a:r>
              <a:rPr lang="en-US" sz="2800" smtClean="0">
                <a:latin typeface="Rockwell" pitchFamily="18" charset="0"/>
              </a:rPr>
              <a:t>SSB only</a:t>
            </a:r>
          </a:p>
          <a:p>
            <a:pPr marL="609600" indent="-609600" eaLnBrk="1" hangingPunct="1">
              <a:buFontTx/>
              <a:buAutoNum type="alphaUcPeriod"/>
            </a:pPr>
            <a:r>
              <a:rPr lang="en-US" sz="2800" smtClean="0">
                <a:latin typeface="Rockwell" pitchFamily="18" charset="0"/>
              </a:rPr>
              <a:t>CW and SSB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3590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3590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Number Placeholder 3"/>
          <p:cNvSpPr>
            <a:spLocks noGrp="1"/>
          </p:cNvSpPr>
          <p:nvPr>
            <p:ph type="sldNum" sz="quarter" idx="12"/>
          </p:nvPr>
        </p:nvSpPr>
        <p:spPr>
          <a:noFill/>
          <a:ln>
            <a:miter lim="800000"/>
            <a:headEnd/>
            <a:tailEnd/>
          </a:ln>
        </p:spPr>
        <p:txBody>
          <a:bodyPr/>
          <a:lstStyle/>
          <a:p>
            <a:fld id="{18C22493-58E2-4CA2-BBC9-A3AD0CB882D2}" type="slidenum">
              <a:rPr lang="en-US"/>
              <a:pPr/>
              <a:t>550</a:t>
            </a:fld>
            <a:endParaRPr lang="en-US"/>
          </a:p>
        </p:txBody>
      </p:sp>
      <p:sp>
        <p:nvSpPr>
          <p:cNvPr id="56525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BCD8AFC-A19E-434C-B7C7-1E1C287CFC46}" type="slidenum">
              <a:rPr lang="en-US" sz="1400">
                <a:latin typeface="Times New Roman" pitchFamily="18" charset="0"/>
              </a:rPr>
              <a:pPr algn="r"/>
              <a:t>550</a:t>
            </a:fld>
            <a:endParaRPr lang="en-US" sz="1400">
              <a:latin typeface="Times New Roman" pitchFamily="18" charset="0"/>
            </a:endParaRPr>
          </a:p>
        </p:txBody>
      </p:sp>
      <p:sp>
        <p:nvSpPr>
          <p:cNvPr id="565252" name="Rectangle 2"/>
          <p:cNvSpPr>
            <a:spLocks noGrp="1" noChangeArrowheads="1"/>
          </p:cNvSpPr>
          <p:nvPr>
            <p:ph type="title" idx="4294967295"/>
          </p:nvPr>
        </p:nvSpPr>
        <p:spPr>
          <a:xfrm>
            <a:off x="269875" y="395288"/>
            <a:ext cx="8642350" cy="614362"/>
          </a:xfrm>
        </p:spPr>
        <p:txBody>
          <a:bodyPr/>
          <a:lstStyle/>
          <a:p>
            <a:pPr eaLnBrk="1" hangingPunct="1"/>
            <a:r>
              <a:rPr lang="en-US" sz="2200" b="1" smtClean="0">
                <a:latin typeface="Rockwell" pitchFamily="18" charset="0"/>
              </a:rPr>
              <a:t>T9A: </a:t>
            </a:r>
            <a:r>
              <a:rPr lang="en-US" sz="1600" b="1" smtClean="0"/>
              <a:t>	Antennas; vertical and horizontal, concept of gain, common portable and 	mobile antennas, relationships between antenna length and frequency</a:t>
            </a:r>
          </a:p>
        </p:txBody>
      </p:sp>
      <p:sp>
        <p:nvSpPr>
          <p:cNvPr id="1031171" name="Rectangle 3"/>
          <p:cNvSpPr>
            <a:spLocks noGrp="1" noChangeArrowheads="1"/>
          </p:cNvSpPr>
          <p:nvPr>
            <p:ph type="body" idx="4294967295"/>
          </p:nvPr>
        </p:nvSpPr>
        <p:spPr>
          <a:xfrm>
            <a:off x="0" y="1585913"/>
            <a:ext cx="8642350" cy="4962525"/>
          </a:xfrm>
        </p:spPr>
        <p:txBody>
          <a:bodyPr/>
          <a:lstStyle/>
          <a:p>
            <a:pPr lvl="1" eaLnBrk="1" hangingPunct="1">
              <a:lnSpc>
                <a:spcPct val="80000"/>
              </a:lnSpc>
            </a:pPr>
            <a:r>
              <a:rPr lang="en-US" sz="1200" smtClean="0">
                <a:latin typeface="Rockwell" pitchFamily="18" charset="0"/>
              </a:rPr>
              <a:t>T9A9</a:t>
            </a:r>
            <a:r>
              <a:rPr lang="en-US" sz="2400" smtClean="0">
                <a:latin typeface="Rockwell" pitchFamily="18" charset="0"/>
              </a:rPr>
              <a:t>  </a:t>
            </a:r>
            <a:r>
              <a:rPr lang="en-US" sz="2000" smtClean="0">
                <a:latin typeface="Rockwell" pitchFamily="18" charset="0"/>
              </a:rPr>
              <a:t>The approximate length of a 6 meter 1/2-wavelength wire dipole antenna is 112 inches.</a:t>
            </a:r>
          </a:p>
          <a:p>
            <a:pPr lvl="1" eaLnBrk="1" hangingPunct="1">
              <a:lnSpc>
                <a:spcPct val="80000"/>
              </a:lnSpc>
            </a:pPr>
            <a:endParaRPr lang="en-US" sz="20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400" smtClean="0">
              <a:latin typeface="Rockwell" pitchFamily="18" charset="0"/>
            </a:endParaRPr>
          </a:p>
          <a:p>
            <a:pPr lvl="1" eaLnBrk="1" hangingPunct="1">
              <a:lnSpc>
                <a:spcPct val="80000"/>
              </a:lnSpc>
            </a:pPr>
            <a:endParaRPr lang="en-US" sz="2400" smtClean="0">
              <a:latin typeface="Rockwell" pitchFamily="18" charset="0"/>
            </a:endParaRPr>
          </a:p>
          <a:p>
            <a:pPr lvl="1" eaLnBrk="1" hangingPunct="1">
              <a:lnSpc>
                <a:spcPct val="80000"/>
              </a:lnSpc>
              <a:buFontTx/>
              <a:buNone/>
            </a:pPr>
            <a:endParaRPr lang="en-US" sz="1200" smtClean="0">
              <a:latin typeface="Rockwell" pitchFamily="18" charset="0"/>
            </a:endParaRPr>
          </a:p>
          <a:p>
            <a:pPr lvl="1" eaLnBrk="1" hangingPunct="1">
              <a:lnSpc>
                <a:spcPct val="80000"/>
              </a:lnSpc>
              <a:buFontTx/>
              <a:buNone/>
            </a:pPr>
            <a:r>
              <a:rPr lang="en-US" sz="1200" smtClean="0">
                <a:latin typeface="Rockwell" pitchFamily="18" charset="0"/>
              </a:rPr>
              <a:t>T9A10</a:t>
            </a:r>
            <a:r>
              <a:rPr lang="en-US" sz="2400" smtClean="0">
                <a:latin typeface="Rockwell" pitchFamily="18" charset="0"/>
              </a:rPr>
              <a:t>  </a:t>
            </a:r>
            <a:r>
              <a:rPr lang="en-US" sz="2000" smtClean="0">
                <a:latin typeface="Rockwell" pitchFamily="18" charset="0"/>
              </a:rPr>
              <a:t>The strongest radiation from a half-wave dipole antenna in free space is broadside to the antenna.</a:t>
            </a:r>
          </a:p>
        </p:txBody>
      </p:sp>
      <p:pic>
        <p:nvPicPr>
          <p:cNvPr id="1031172" name="Picture 4" descr="Half-wave dipole"/>
          <p:cNvPicPr>
            <a:picLocks noChangeAspect="1" noChangeArrowheads="1"/>
          </p:cNvPicPr>
          <p:nvPr/>
        </p:nvPicPr>
        <p:blipFill>
          <a:blip r:embed="rId2" cstate="print"/>
          <a:srcRect/>
          <a:stretch>
            <a:fillRect/>
          </a:stretch>
        </p:blipFill>
        <p:spPr bwMode="auto">
          <a:xfrm>
            <a:off x="615950" y="2968625"/>
            <a:ext cx="4608513" cy="2305050"/>
          </a:xfrm>
          <a:prstGeom prst="rect">
            <a:avLst/>
          </a:prstGeom>
          <a:noFill/>
          <a:ln w="9525">
            <a:noFill/>
            <a:miter lim="800000"/>
            <a:headEnd/>
            <a:tailEnd/>
          </a:ln>
        </p:spPr>
      </p:pic>
      <p:sp>
        <p:nvSpPr>
          <p:cNvPr id="2807820" name="Text Box 12"/>
          <p:cNvSpPr txBox="1">
            <a:spLocks noChangeArrowheads="1"/>
          </p:cNvSpPr>
          <p:nvPr/>
        </p:nvSpPr>
        <p:spPr bwMode="auto">
          <a:xfrm>
            <a:off x="3227388" y="2314575"/>
            <a:ext cx="3652837" cy="396875"/>
          </a:xfrm>
          <a:prstGeom prst="rect">
            <a:avLst/>
          </a:prstGeom>
          <a:noFill/>
          <a:ln w="9525">
            <a:noFill/>
            <a:miter lim="800000"/>
            <a:headEnd/>
            <a:tailEnd/>
          </a:ln>
        </p:spPr>
        <p:txBody>
          <a:bodyPr lIns="92160" tIns="46080" rIns="92160" bIns="46080">
            <a:spAutoFit/>
          </a:bodyPr>
          <a:lstStyle/>
          <a:p>
            <a:pPr eaLnBrk="0" hangingPunct="0">
              <a:buClr>
                <a:srgbClr val="FFFF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FF0000"/>
                </a:solidFill>
                <a:latin typeface="Rockwell" pitchFamily="18" charset="0"/>
              </a:rPr>
              <a:t>Length of vertical in feet = </a:t>
            </a:r>
          </a:p>
        </p:txBody>
      </p:sp>
      <p:sp>
        <p:nvSpPr>
          <p:cNvPr id="1031174" name="Text Box 6"/>
          <p:cNvSpPr txBox="1">
            <a:spLocks noChangeArrowheads="1"/>
          </p:cNvSpPr>
          <p:nvPr/>
        </p:nvSpPr>
        <p:spPr bwMode="auto">
          <a:xfrm>
            <a:off x="3841750" y="2584450"/>
            <a:ext cx="1804988"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chemeClr val="accent1"/>
                </a:solidFill>
                <a:latin typeface="Rockwell" pitchFamily="18" charset="0"/>
              </a:rPr>
              <a:t>(for half-wave dipole)</a:t>
            </a:r>
          </a:p>
        </p:txBody>
      </p:sp>
      <p:sp>
        <p:nvSpPr>
          <p:cNvPr id="1031175" name="Text Box 7"/>
          <p:cNvSpPr txBox="1">
            <a:spLocks noChangeArrowheads="1"/>
          </p:cNvSpPr>
          <p:nvPr/>
        </p:nvSpPr>
        <p:spPr bwMode="auto">
          <a:xfrm>
            <a:off x="6492875" y="2238375"/>
            <a:ext cx="1498600" cy="366713"/>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rPr>
              <a:t>_______</a:t>
            </a:r>
          </a:p>
        </p:txBody>
      </p:sp>
      <p:sp>
        <p:nvSpPr>
          <p:cNvPr id="1031176" name="AutoShape 13"/>
          <p:cNvSpPr>
            <a:spLocks noChangeArrowheads="1"/>
          </p:cNvSpPr>
          <p:nvPr/>
        </p:nvSpPr>
        <p:spPr bwMode="auto">
          <a:xfrm>
            <a:off x="6607175" y="2200275"/>
            <a:ext cx="1028700" cy="701675"/>
          </a:xfrm>
          <a:prstGeom prst="roundRect">
            <a:avLst>
              <a:gd name="adj" fmla="val 167"/>
            </a:avLst>
          </a:prstGeom>
          <a:noFill/>
          <a:ln w="9525">
            <a:noFill/>
            <a:round/>
            <a:headEnd/>
            <a:tailEnd/>
          </a:ln>
        </p:spPr>
        <p:txBody>
          <a:bodyPr wrap="none" lIns="92160" tIns="46080" rIns="92160" bIns="46080">
            <a:spAutoFit/>
          </a:bodyPr>
          <a:lstStyle/>
          <a:p>
            <a:pPr eaLnBrk="0" hangingPunct="0">
              <a:buClr>
                <a:srgbClr val="FFFF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FF0000"/>
                </a:solidFill>
                <a:latin typeface="Rockwell" pitchFamily="18" charset="0"/>
              </a:rPr>
              <a:t>   468</a:t>
            </a:r>
          </a:p>
          <a:p>
            <a:pPr eaLnBrk="0" hangingPunct="0">
              <a:buClr>
                <a:srgbClr val="FFFF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FF0000"/>
                </a:solidFill>
                <a:latin typeface="Rockwell" pitchFamily="18" charset="0"/>
              </a:rPr>
              <a:t>f (MHz)</a:t>
            </a:r>
          </a:p>
        </p:txBody>
      </p:sp>
      <p:sp>
        <p:nvSpPr>
          <p:cNvPr id="1031177" name="Text Box 9"/>
          <p:cNvSpPr txBox="1">
            <a:spLocks noChangeArrowheads="1"/>
          </p:cNvSpPr>
          <p:nvPr/>
        </p:nvSpPr>
        <p:spPr bwMode="auto">
          <a:xfrm>
            <a:off x="5570538" y="3236913"/>
            <a:ext cx="2573337"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chemeClr val="accent1"/>
                </a:solidFill>
                <a:latin typeface="Rockwell" pitchFamily="18" charset="0"/>
              </a:rPr>
              <a:t>Feet = 468/50 = 9.36</a:t>
            </a:r>
          </a:p>
        </p:txBody>
      </p:sp>
      <p:sp>
        <p:nvSpPr>
          <p:cNvPr id="1031178" name="Text Box 10"/>
          <p:cNvSpPr txBox="1">
            <a:spLocks noChangeArrowheads="1"/>
          </p:cNvSpPr>
          <p:nvPr/>
        </p:nvSpPr>
        <p:spPr bwMode="auto">
          <a:xfrm>
            <a:off x="5454650" y="3851275"/>
            <a:ext cx="3225800" cy="396875"/>
          </a:xfrm>
          <a:prstGeom prst="rect">
            <a:avLst/>
          </a:prstGeom>
          <a:noFill/>
          <a:ln w="12700" cap="sq">
            <a:noFill/>
            <a:miter lim="800000"/>
            <a:headEnd type="none" w="sm" len="sm"/>
            <a:tailEnd type="none" w="sm" len="sm"/>
          </a:ln>
        </p:spPr>
        <p:txBody>
          <a:bodyPr>
            <a:spAutoFit/>
          </a:bodyPr>
          <a:lstStyle/>
          <a:p>
            <a:pPr>
              <a:spcBef>
                <a:spcPct val="50000"/>
              </a:spcBef>
            </a:pPr>
            <a:r>
              <a:rPr lang="en-US" sz="2000">
                <a:solidFill>
                  <a:schemeClr val="accent1"/>
                </a:solidFill>
                <a:latin typeface="Rockwell" pitchFamily="18" charset="0"/>
              </a:rPr>
              <a:t>9.36 x 12 = 112.3 inches</a:t>
            </a:r>
          </a:p>
        </p:txBody>
      </p:sp>
      <p:sp>
        <p:nvSpPr>
          <p:cNvPr id="1031179" name="Text Box 11"/>
          <p:cNvSpPr txBox="1">
            <a:spLocks noChangeArrowheads="1"/>
          </p:cNvSpPr>
          <p:nvPr/>
        </p:nvSpPr>
        <p:spPr bwMode="auto">
          <a:xfrm>
            <a:off x="1268413" y="2314575"/>
            <a:ext cx="126682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112 inches</a:t>
            </a:r>
          </a:p>
        </p:txBody>
      </p:sp>
      <p:sp>
        <p:nvSpPr>
          <p:cNvPr id="1031180" name="Line 12"/>
          <p:cNvSpPr>
            <a:spLocks noChangeShapeType="1"/>
          </p:cNvSpPr>
          <p:nvPr/>
        </p:nvSpPr>
        <p:spPr bwMode="auto">
          <a:xfrm>
            <a:off x="2266950" y="2660650"/>
            <a:ext cx="692150" cy="422275"/>
          </a:xfrm>
          <a:prstGeom prst="line">
            <a:avLst/>
          </a:prstGeom>
          <a:noFill/>
          <a:ln w="38100" cap="sq">
            <a:solidFill>
              <a:srgbClr val="FF0000"/>
            </a:solidFill>
            <a:round/>
            <a:headEnd type="none" w="sm" len="sm"/>
            <a:tailEnd type="triangle" w="sm" len="sm"/>
          </a:ln>
        </p:spPr>
        <p:txBody>
          <a:bodyPr wrap="none"/>
          <a:lstStyle/>
          <a:p>
            <a:endParaRPr lang="en-US"/>
          </a:p>
        </p:txBody>
      </p:sp>
      <p:sp>
        <p:nvSpPr>
          <p:cNvPr id="1031181" name="Text Box 13"/>
          <p:cNvSpPr txBox="1">
            <a:spLocks noChangeArrowheads="1"/>
          </p:cNvSpPr>
          <p:nvPr/>
        </p:nvSpPr>
        <p:spPr bwMode="auto">
          <a:xfrm>
            <a:off x="1500188" y="5233988"/>
            <a:ext cx="349567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Six Meter ½ Wavelength Dipole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31171">
                                            <p:txEl>
                                              <p:pRg st="0" end="0"/>
                                            </p:txEl>
                                          </p:spTgt>
                                        </p:tgtEl>
                                        <p:attrNameLst>
                                          <p:attrName>style.visibility</p:attrName>
                                        </p:attrNameLst>
                                      </p:cBhvr>
                                      <p:to>
                                        <p:strVal val="visible"/>
                                      </p:to>
                                    </p:set>
                                    <p:animEffect transition="in" filter="wipe(left)">
                                      <p:cBhvr>
                                        <p:cTn id="7" dur="500"/>
                                        <p:tgtEl>
                                          <p:spTgt spid="1031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31172"/>
                                        </p:tgtEl>
                                        <p:attrNameLst>
                                          <p:attrName>style.visibility</p:attrName>
                                        </p:attrNameLst>
                                      </p:cBhvr>
                                      <p:to>
                                        <p:strVal val="visible"/>
                                      </p:to>
                                    </p:set>
                                    <p:animEffect transition="in" filter="wipe(left)">
                                      <p:cBhvr>
                                        <p:cTn id="12" dur="500"/>
                                        <p:tgtEl>
                                          <p:spTgt spid="1031172"/>
                                        </p:tgtEl>
                                      </p:cBhvr>
                                    </p:animEffect>
                                  </p:childTnLst>
                                </p:cTn>
                              </p:par>
                              <p:par>
                                <p:cTn id="13" presetID="22" presetClass="entr" presetSubtype="8" fill="hold" nodeType="withEffect">
                                  <p:stCondLst>
                                    <p:cond delay="0"/>
                                  </p:stCondLst>
                                  <p:childTnLst>
                                    <p:set>
                                      <p:cBhvr>
                                        <p:cTn id="14" dur="1" fill="hold">
                                          <p:stCondLst>
                                            <p:cond delay="0"/>
                                          </p:stCondLst>
                                        </p:cTn>
                                        <p:tgtEl>
                                          <p:spTgt spid="1031181">
                                            <p:txEl>
                                              <p:pRg st="0" end="0"/>
                                            </p:txEl>
                                          </p:spTgt>
                                        </p:tgtEl>
                                        <p:attrNameLst>
                                          <p:attrName>style.visibility</p:attrName>
                                        </p:attrNameLst>
                                      </p:cBhvr>
                                      <p:to>
                                        <p:strVal val="visible"/>
                                      </p:to>
                                    </p:set>
                                    <p:animEffect transition="in" filter="wipe(left)">
                                      <p:cBhvr>
                                        <p:cTn id="15" dur="500"/>
                                        <p:tgtEl>
                                          <p:spTgt spid="1031181">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807820"/>
                                        </p:tgtEl>
                                        <p:attrNameLst>
                                          <p:attrName>style.visibility</p:attrName>
                                        </p:attrNameLst>
                                      </p:cBhvr>
                                      <p:to>
                                        <p:strVal val="visible"/>
                                      </p:to>
                                    </p:set>
                                    <p:animEffect transition="in" filter="wipe(right)">
                                      <p:cBhvr>
                                        <p:cTn id="20" dur="500"/>
                                        <p:tgtEl>
                                          <p:spTgt spid="2807820"/>
                                        </p:tgtEl>
                                      </p:cBhvr>
                                    </p:animEffect>
                                  </p:childTnLst>
                                </p:cTn>
                              </p:par>
                              <p:par>
                                <p:cTn id="21" presetID="2" presetClass="entr" presetSubtype="2" fill="hold" nodeType="withEffect">
                                  <p:stCondLst>
                                    <p:cond delay="0"/>
                                  </p:stCondLst>
                                  <p:childTnLst>
                                    <p:set>
                                      <p:cBhvr>
                                        <p:cTn id="22" dur="1" fill="hold">
                                          <p:stCondLst>
                                            <p:cond delay="0"/>
                                          </p:stCondLst>
                                        </p:cTn>
                                        <p:tgtEl>
                                          <p:spTgt spid="1031174">
                                            <p:txEl>
                                              <p:pRg st="0" end="0"/>
                                            </p:txEl>
                                          </p:spTgt>
                                        </p:tgtEl>
                                        <p:attrNameLst>
                                          <p:attrName>style.visibility</p:attrName>
                                        </p:attrNameLst>
                                      </p:cBhvr>
                                      <p:to>
                                        <p:strVal val="visible"/>
                                      </p:to>
                                    </p:set>
                                    <p:anim calcmode="lin" valueType="num">
                                      <p:cBhvr additive="base">
                                        <p:cTn id="23" dur="500" fill="hold"/>
                                        <p:tgtEl>
                                          <p:spTgt spid="1031174">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3117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31175">
                                            <p:txEl>
                                              <p:pRg st="0" end="0"/>
                                            </p:txEl>
                                          </p:spTgt>
                                        </p:tgtEl>
                                        <p:attrNameLst>
                                          <p:attrName>style.visibility</p:attrName>
                                        </p:attrNameLst>
                                      </p:cBhvr>
                                      <p:to>
                                        <p:strVal val="visible"/>
                                      </p:to>
                                    </p:set>
                                    <p:anim calcmode="lin" valueType="num">
                                      <p:cBhvr additive="base">
                                        <p:cTn id="27" dur="500" fill="hold"/>
                                        <p:tgtEl>
                                          <p:spTgt spid="1031175">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031175">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031176">
                                            <p:txEl>
                                              <p:pRg st="0" end="0"/>
                                            </p:txEl>
                                          </p:spTgt>
                                        </p:tgtEl>
                                        <p:attrNameLst>
                                          <p:attrName>style.visibility</p:attrName>
                                        </p:attrNameLst>
                                      </p:cBhvr>
                                      <p:to>
                                        <p:strVal val="visible"/>
                                      </p:to>
                                    </p:set>
                                    <p:anim calcmode="lin" valueType="num">
                                      <p:cBhvr additive="base">
                                        <p:cTn id="31" dur="500" fill="hold"/>
                                        <p:tgtEl>
                                          <p:spTgt spid="1031176">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31176">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31176">
                                            <p:txEl>
                                              <p:pRg st="1" end="1"/>
                                            </p:txEl>
                                          </p:spTgt>
                                        </p:tgtEl>
                                        <p:attrNameLst>
                                          <p:attrName>style.visibility</p:attrName>
                                        </p:attrNameLst>
                                      </p:cBhvr>
                                      <p:to>
                                        <p:strVal val="visible"/>
                                      </p:to>
                                    </p:set>
                                    <p:anim calcmode="lin" valueType="num">
                                      <p:cBhvr additive="base">
                                        <p:cTn id="35" dur="500" fill="hold"/>
                                        <p:tgtEl>
                                          <p:spTgt spid="1031176">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0311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nodeType="clickEffect">
                                  <p:stCondLst>
                                    <p:cond delay="0"/>
                                  </p:stCondLst>
                                  <p:childTnLst>
                                    <p:set>
                                      <p:cBhvr>
                                        <p:cTn id="40" dur="1" fill="hold">
                                          <p:stCondLst>
                                            <p:cond delay="0"/>
                                          </p:stCondLst>
                                        </p:cTn>
                                        <p:tgtEl>
                                          <p:spTgt spid="1031177">
                                            <p:txEl>
                                              <p:pRg st="0" end="0"/>
                                            </p:txEl>
                                          </p:spTgt>
                                        </p:tgtEl>
                                        <p:attrNameLst>
                                          <p:attrName>style.visibility</p:attrName>
                                        </p:attrNameLst>
                                      </p:cBhvr>
                                      <p:to>
                                        <p:strVal val="visible"/>
                                      </p:to>
                                    </p:set>
                                    <p:anim calcmode="lin" valueType="num">
                                      <p:cBhvr additive="base">
                                        <p:cTn id="41" dur="500" fill="hold"/>
                                        <p:tgtEl>
                                          <p:spTgt spid="103117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0311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31178"/>
                                        </p:tgtEl>
                                        <p:attrNameLst>
                                          <p:attrName>style.visibility</p:attrName>
                                        </p:attrNameLst>
                                      </p:cBhvr>
                                      <p:to>
                                        <p:strVal val="visible"/>
                                      </p:to>
                                    </p:set>
                                    <p:anim calcmode="lin" valueType="num">
                                      <p:cBhvr additive="base">
                                        <p:cTn id="47" dur="500" fill="hold"/>
                                        <p:tgtEl>
                                          <p:spTgt spid="1031178"/>
                                        </p:tgtEl>
                                        <p:attrNameLst>
                                          <p:attrName>ppt_x</p:attrName>
                                        </p:attrNameLst>
                                      </p:cBhvr>
                                      <p:tavLst>
                                        <p:tav tm="0">
                                          <p:val>
                                            <p:strVal val="#ppt_x"/>
                                          </p:val>
                                        </p:tav>
                                        <p:tav tm="100000">
                                          <p:val>
                                            <p:strVal val="#ppt_x"/>
                                          </p:val>
                                        </p:tav>
                                      </p:tavLst>
                                    </p:anim>
                                    <p:anim calcmode="lin" valueType="num">
                                      <p:cBhvr additive="base">
                                        <p:cTn id="48" dur="500" fill="hold"/>
                                        <p:tgtEl>
                                          <p:spTgt spid="1031178"/>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500"/>
                            </p:stCondLst>
                            <p:childTnLst>
                              <p:par>
                                <p:cTn id="50" presetID="22" presetClass="entr" presetSubtype="8" fill="hold" nodeType="afterEffect">
                                  <p:stCondLst>
                                    <p:cond delay="0"/>
                                  </p:stCondLst>
                                  <p:childTnLst>
                                    <p:set>
                                      <p:cBhvr>
                                        <p:cTn id="51" dur="1" fill="hold">
                                          <p:stCondLst>
                                            <p:cond delay="0"/>
                                          </p:stCondLst>
                                        </p:cTn>
                                        <p:tgtEl>
                                          <p:spTgt spid="1031179">
                                            <p:txEl>
                                              <p:pRg st="0" end="0"/>
                                            </p:txEl>
                                          </p:spTgt>
                                        </p:tgtEl>
                                        <p:attrNameLst>
                                          <p:attrName>style.visibility</p:attrName>
                                        </p:attrNameLst>
                                      </p:cBhvr>
                                      <p:to>
                                        <p:strVal val="visible"/>
                                      </p:to>
                                    </p:set>
                                    <p:animEffect transition="in" filter="wipe(left)">
                                      <p:cBhvr>
                                        <p:cTn id="52" dur="500"/>
                                        <p:tgtEl>
                                          <p:spTgt spid="1031179">
                                            <p:txEl>
                                              <p:pRg st="0" end="0"/>
                                            </p:txEl>
                                          </p:spTgt>
                                        </p:tgtEl>
                                      </p:cBhvr>
                                    </p:animEffect>
                                  </p:childTnLst>
                                </p:cTn>
                              </p:par>
                            </p:childTnLst>
                          </p:cTn>
                        </p:par>
                        <p:par>
                          <p:cTn id="53" fill="hold" nodeType="afterGroup">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031180"/>
                                        </p:tgtEl>
                                        <p:attrNameLst>
                                          <p:attrName>style.visibility</p:attrName>
                                        </p:attrNameLst>
                                      </p:cBhvr>
                                      <p:to>
                                        <p:strVal val="visible"/>
                                      </p:to>
                                    </p:set>
                                    <p:animEffect transition="in" filter="wipe(left)">
                                      <p:cBhvr>
                                        <p:cTn id="56" dur="500"/>
                                        <p:tgtEl>
                                          <p:spTgt spid="103118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nodeType="clickEffect">
                                  <p:stCondLst>
                                    <p:cond delay="0"/>
                                  </p:stCondLst>
                                  <p:childTnLst>
                                    <p:set>
                                      <p:cBhvr>
                                        <p:cTn id="60" dur="1" fill="hold">
                                          <p:stCondLst>
                                            <p:cond delay="0"/>
                                          </p:stCondLst>
                                        </p:cTn>
                                        <p:tgtEl>
                                          <p:spTgt spid="1031171">
                                            <p:txEl>
                                              <p:pRg st="47" end="47"/>
                                            </p:txEl>
                                          </p:spTgt>
                                        </p:tgtEl>
                                        <p:attrNameLst>
                                          <p:attrName>style.visibility</p:attrName>
                                        </p:attrNameLst>
                                      </p:cBhvr>
                                      <p:to>
                                        <p:strVal val="visible"/>
                                      </p:to>
                                    </p:set>
                                    <p:animEffect transition="in" filter="wipe(down)">
                                      <p:cBhvr>
                                        <p:cTn id="61" dur="500"/>
                                        <p:tgtEl>
                                          <p:spTgt spid="1031171">
                                            <p:txEl>
                                              <p:pRg st="47" end="4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7820" grpId="0"/>
      <p:bldP spid="1031178" grpId="0"/>
      <p:bldP spid="1031180" grpId="0" animBg="1"/>
    </p:bld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Number Placeholder 3"/>
          <p:cNvSpPr>
            <a:spLocks noGrp="1"/>
          </p:cNvSpPr>
          <p:nvPr>
            <p:ph type="sldNum" sz="quarter" idx="12"/>
          </p:nvPr>
        </p:nvSpPr>
        <p:spPr>
          <a:noFill/>
          <a:ln>
            <a:miter lim="800000"/>
            <a:headEnd/>
            <a:tailEnd/>
          </a:ln>
        </p:spPr>
        <p:txBody>
          <a:bodyPr/>
          <a:lstStyle/>
          <a:p>
            <a:fld id="{4FBE4BA4-5F4B-4599-AED7-BD489C396A2D}" type="slidenum">
              <a:rPr lang="en-US"/>
              <a:pPr/>
              <a:t>551</a:t>
            </a:fld>
            <a:endParaRPr lang="en-US"/>
          </a:p>
        </p:txBody>
      </p:sp>
      <p:sp>
        <p:nvSpPr>
          <p:cNvPr id="56627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F122F650-F665-44E7-86A7-6556E8DAAC56}" type="slidenum">
              <a:rPr lang="en-US" sz="1400">
                <a:latin typeface="Times New Roman" pitchFamily="18" charset="0"/>
              </a:rPr>
              <a:pPr algn="r"/>
              <a:t>551</a:t>
            </a:fld>
            <a:endParaRPr lang="en-US" sz="1400">
              <a:latin typeface="Times New Roman" pitchFamily="18" charset="0"/>
            </a:endParaRPr>
          </a:p>
        </p:txBody>
      </p:sp>
      <p:sp>
        <p:nvSpPr>
          <p:cNvPr id="566276"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T9A: </a:t>
            </a:r>
            <a:r>
              <a:rPr lang="en-US" sz="1600" b="1" smtClean="0"/>
              <a:t>	Antennas; vertical and horizontal, concept of gain, common portable and 	mobile antennas, relationships between antenna length and frequency</a:t>
            </a:r>
          </a:p>
        </p:txBody>
      </p:sp>
      <p:sp>
        <p:nvSpPr>
          <p:cNvPr id="1038339" name="Rectangle 3"/>
          <p:cNvSpPr>
            <a:spLocks noGrp="1" noChangeArrowheads="1"/>
          </p:cNvSpPr>
          <p:nvPr>
            <p:ph type="body" idx="4294967295"/>
          </p:nvPr>
        </p:nvSpPr>
        <p:spPr>
          <a:xfrm>
            <a:off x="231775" y="1700213"/>
            <a:ext cx="8642350" cy="4962525"/>
          </a:xfrm>
        </p:spPr>
        <p:txBody>
          <a:bodyPr/>
          <a:lstStyle/>
          <a:p>
            <a:pPr lvl="1" eaLnBrk="1" hangingPunct="1">
              <a:buFont typeface="Symbol" pitchFamily="18" charset="2"/>
              <a:buChar char=""/>
            </a:pPr>
            <a:r>
              <a:rPr lang="en-US" sz="1200" smtClean="0">
                <a:latin typeface="Rockwell" pitchFamily="18" charset="0"/>
              </a:rPr>
              <a:t>T9A11</a:t>
            </a:r>
            <a:r>
              <a:rPr lang="en-US" smtClean="0">
                <a:latin typeface="Rockwell" pitchFamily="18" charset="0"/>
              </a:rPr>
              <a:t>  </a:t>
            </a:r>
            <a:r>
              <a:rPr lang="en-US" sz="2000" smtClean="0">
                <a:latin typeface="Rockwell" pitchFamily="18" charset="0"/>
              </a:rPr>
              <a:t>The gain of an antenna is the increase in signal strength in a specified direction when compared to a reference antenna.</a:t>
            </a:r>
          </a:p>
          <a:p>
            <a:pPr lvl="1" eaLnBrk="1" hangingPunct="1">
              <a:buFont typeface="Symbol" pitchFamily="18" charset="2"/>
              <a:buChar char=""/>
            </a:pPr>
            <a:endParaRPr lang="en-US" sz="2000" smtClean="0">
              <a:latin typeface="Rockwell" pitchFamily="18" charset="0"/>
            </a:endParaRPr>
          </a:p>
          <a:p>
            <a:pPr lvl="1" eaLnBrk="1" hangingPunct="1">
              <a:buFont typeface="Symbol" pitchFamily="18" charset="2"/>
              <a:buChar char=""/>
            </a:pPr>
            <a:endParaRPr lang="en-US" smtClean="0">
              <a:latin typeface="Rockwell" pitchFamily="18" charset="0"/>
            </a:endParaRPr>
          </a:p>
          <a:p>
            <a:pPr lvl="1" eaLnBrk="1" hangingPunct="1">
              <a:buFont typeface="Symbol" pitchFamily="18" charset="2"/>
              <a:buChar char=""/>
            </a:pPr>
            <a:endParaRPr lang="en-US" smtClean="0">
              <a:latin typeface="Rockwell" pitchFamily="18" charset="0"/>
            </a:endParaRPr>
          </a:p>
          <a:p>
            <a:pPr lvl="1" eaLnBrk="1" hangingPunct="1">
              <a:buFont typeface="Symbol" pitchFamily="18" charset="2"/>
              <a:buChar char=""/>
            </a:pPr>
            <a:endParaRPr lang="en-US" smtClean="0">
              <a:latin typeface="Rockwell" pitchFamily="18" charset="0"/>
            </a:endParaRPr>
          </a:p>
          <a:p>
            <a:pPr lvl="1" eaLnBrk="1" hangingPunct="1">
              <a:buFont typeface="Symbol" pitchFamily="18" charset="2"/>
              <a:buChar char=""/>
            </a:pPr>
            <a:endParaRPr lang="en-US" smtClean="0">
              <a:latin typeface="Rockwell" pitchFamily="18" charset="0"/>
            </a:endParaRPr>
          </a:p>
        </p:txBody>
      </p:sp>
      <p:pic>
        <p:nvPicPr>
          <p:cNvPr id="1038340" name="Picture 4" descr="Q p156a"/>
          <p:cNvPicPr>
            <a:picLocks noChangeAspect="1" noChangeArrowheads="1"/>
          </p:cNvPicPr>
          <p:nvPr/>
        </p:nvPicPr>
        <p:blipFill>
          <a:blip r:embed="rId2" cstate="print"/>
          <a:srcRect/>
          <a:stretch>
            <a:fillRect/>
          </a:stretch>
        </p:blipFill>
        <p:spPr bwMode="auto">
          <a:xfrm>
            <a:off x="155575" y="2928938"/>
            <a:ext cx="4224338" cy="2266950"/>
          </a:xfrm>
          <a:prstGeom prst="rect">
            <a:avLst/>
          </a:prstGeom>
          <a:noFill/>
          <a:ln w="9525">
            <a:noFill/>
            <a:miter lim="800000"/>
            <a:headEnd/>
            <a:tailEnd/>
          </a:ln>
        </p:spPr>
      </p:pic>
      <p:pic>
        <p:nvPicPr>
          <p:cNvPr id="1038341" name="Picture 5" descr="Q p156b"/>
          <p:cNvPicPr>
            <a:picLocks noChangeAspect="1" noChangeArrowheads="1"/>
          </p:cNvPicPr>
          <p:nvPr/>
        </p:nvPicPr>
        <p:blipFill>
          <a:blip r:embed="rId3" cstate="print"/>
          <a:srcRect/>
          <a:stretch>
            <a:fillRect/>
          </a:stretch>
        </p:blipFill>
        <p:spPr bwMode="auto">
          <a:xfrm>
            <a:off x="4418013" y="2928938"/>
            <a:ext cx="4532312" cy="2266950"/>
          </a:xfrm>
          <a:prstGeom prst="rect">
            <a:avLst/>
          </a:prstGeom>
          <a:noFill/>
          <a:ln w="9525">
            <a:noFill/>
            <a:miter lim="800000"/>
            <a:headEnd/>
            <a:tailEnd/>
          </a:ln>
        </p:spPr>
      </p:pic>
      <p:sp>
        <p:nvSpPr>
          <p:cNvPr id="1038342" name="Text Box 6"/>
          <p:cNvSpPr txBox="1">
            <a:spLocks noChangeArrowheads="1"/>
          </p:cNvSpPr>
          <p:nvPr/>
        </p:nvSpPr>
        <p:spPr bwMode="auto">
          <a:xfrm>
            <a:off x="1116013" y="5464175"/>
            <a:ext cx="2611437"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Isotropic Radiator Pattern</a:t>
            </a:r>
          </a:p>
        </p:txBody>
      </p:sp>
      <p:sp>
        <p:nvSpPr>
          <p:cNvPr id="1038343" name="Text Box 7"/>
          <p:cNvSpPr txBox="1">
            <a:spLocks noChangeArrowheads="1"/>
          </p:cNvSpPr>
          <p:nvPr/>
        </p:nvSpPr>
        <p:spPr bwMode="auto">
          <a:xfrm>
            <a:off x="5378450" y="5464175"/>
            <a:ext cx="2343150"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chemeClr val="accent1"/>
                </a:solidFill>
                <a:latin typeface="Rockwell" pitchFamily="18" charset="0"/>
              </a:rPr>
              <a:t>“Gain” of an antenna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38339">
                                            <p:txEl>
                                              <p:pRg st="0" end="0"/>
                                            </p:txEl>
                                          </p:spTgt>
                                        </p:tgtEl>
                                        <p:attrNameLst>
                                          <p:attrName>style.visibility</p:attrName>
                                        </p:attrNameLst>
                                      </p:cBhvr>
                                      <p:to>
                                        <p:strVal val="visible"/>
                                      </p:to>
                                    </p:set>
                                    <p:animEffect transition="in" filter="wipe(up)">
                                      <p:cBhvr>
                                        <p:cTn id="7" dur="500"/>
                                        <p:tgtEl>
                                          <p:spTgt spid="1038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38340"/>
                                        </p:tgtEl>
                                        <p:attrNameLst>
                                          <p:attrName>style.visibility</p:attrName>
                                        </p:attrNameLst>
                                      </p:cBhvr>
                                      <p:to>
                                        <p:strVal val="visible"/>
                                      </p:to>
                                    </p:set>
                                    <p:animEffect transition="in" filter="wipe(down)">
                                      <p:cBhvr>
                                        <p:cTn id="12" dur="500"/>
                                        <p:tgtEl>
                                          <p:spTgt spid="103834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38342"/>
                                        </p:tgtEl>
                                        <p:attrNameLst>
                                          <p:attrName>style.visibility</p:attrName>
                                        </p:attrNameLst>
                                      </p:cBhvr>
                                      <p:to>
                                        <p:strVal val="visible"/>
                                      </p:to>
                                    </p:set>
                                    <p:animEffect transition="in" filter="wipe(down)">
                                      <p:cBhvr>
                                        <p:cTn id="15" dur="500"/>
                                        <p:tgtEl>
                                          <p:spTgt spid="1038342"/>
                                        </p:tgtEl>
                                      </p:cBhvr>
                                    </p:animEffect>
                                  </p:childTnLst>
                                </p:cTn>
                              </p:par>
                              <p:par>
                                <p:cTn id="16" presetID="22" presetClass="entr" presetSubtype="4" fill="hold" nodeType="withEffect">
                                  <p:stCondLst>
                                    <p:cond delay="0"/>
                                  </p:stCondLst>
                                  <p:childTnLst>
                                    <p:set>
                                      <p:cBhvr>
                                        <p:cTn id="17" dur="1" fill="hold">
                                          <p:stCondLst>
                                            <p:cond delay="0"/>
                                          </p:stCondLst>
                                        </p:cTn>
                                        <p:tgtEl>
                                          <p:spTgt spid="1038341"/>
                                        </p:tgtEl>
                                        <p:attrNameLst>
                                          <p:attrName>style.visibility</p:attrName>
                                        </p:attrNameLst>
                                      </p:cBhvr>
                                      <p:to>
                                        <p:strVal val="visible"/>
                                      </p:to>
                                    </p:set>
                                    <p:animEffect transition="in" filter="wipe(down)">
                                      <p:cBhvr>
                                        <p:cTn id="18" dur="500"/>
                                        <p:tgtEl>
                                          <p:spTgt spid="103834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38343"/>
                                        </p:tgtEl>
                                        <p:attrNameLst>
                                          <p:attrName>style.visibility</p:attrName>
                                        </p:attrNameLst>
                                      </p:cBhvr>
                                      <p:to>
                                        <p:strVal val="visible"/>
                                      </p:to>
                                    </p:set>
                                    <p:animEffect transition="in" filter="wipe(down)">
                                      <p:cBhvr>
                                        <p:cTn id="21" dur="500"/>
                                        <p:tgtEl>
                                          <p:spTgt spid="1038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42" grpId="0"/>
      <p:bldP spid="1038343" grpId="0"/>
    </p:bld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lide Number Placeholder 3"/>
          <p:cNvSpPr>
            <a:spLocks noGrp="1"/>
          </p:cNvSpPr>
          <p:nvPr>
            <p:ph type="sldNum" sz="quarter" idx="12"/>
          </p:nvPr>
        </p:nvSpPr>
        <p:spPr>
          <a:noFill/>
          <a:ln>
            <a:miter lim="800000"/>
            <a:headEnd/>
            <a:tailEnd/>
          </a:ln>
        </p:spPr>
        <p:txBody>
          <a:bodyPr/>
          <a:lstStyle/>
          <a:p>
            <a:fld id="{6629D0FC-07D2-4ED6-BBCF-E4C70CA5BFBF}" type="slidenum">
              <a:rPr lang="en-US"/>
              <a:pPr/>
              <a:t>552</a:t>
            </a:fld>
            <a:endParaRPr lang="en-US"/>
          </a:p>
        </p:txBody>
      </p:sp>
      <p:sp>
        <p:nvSpPr>
          <p:cNvPr id="56729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E3D443E-0C4F-4263-9A47-5449D1CBAEA1}" type="slidenum">
              <a:rPr lang="en-US" sz="1400">
                <a:latin typeface="Times New Roman" pitchFamily="18" charset="0"/>
              </a:rPr>
              <a:pPr algn="r"/>
              <a:t>552</a:t>
            </a:fld>
            <a:endParaRPr lang="en-US" sz="1400">
              <a:latin typeface="Times New Roman" pitchFamily="18" charset="0"/>
            </a:endParaRPr>
          </a:p>
        </p:txBody>
      </p:sp>
      <p:sp>
        <p:nvSpPr>
          <p:cNvPr id="567300" name="Rectangle 2"/>
          <p:cNvSpPr>
            <a:spLocks noGrp="1" noChangeArrowheads="1"/>
          </p:cNvSpPr>
          <p:nvPr>
            <p:ph type="title" idx="4294967295"/>
          </p:nvPr>
        </p:nvSpPr>
        <p:spPr>
          <a:xfrm>
            <a:off x="385763" y="395288"/>
            <a:ext cx="8526462" cy="614362"/>
          </a:xfrm>
        </p:spPr>
        <p:txBody>
          <a:bodyPr/>
          <a:lstStyle/>
          <a:p>
            <a:pPr eaLnBrk="1" hangingPunct="1"/>
            <a:r>
              <a:rPr lang="en-US" sz="2200" b="1" smtClean="0">
                <a:latin typeface="Rockwell" pitchFamily="18" charset="0"/>
              </a:rPr>
              <a:t>T9B: </a:t>
            </a:r>
            <a:r>
              <a:rPr lang="en-US" sz="1600" b="1" smtClean="0"/>
              <a:t>	Feedlines; types, losses vs. frequency, SWR concepts, matching weather 	protection, connectors.</a:t>
            </a:r>
          </a:p>
        </p:txBody>
      </p:sp>
      <p:sp>
        <p:nvSpPr>
          <p:cNvPr id="1044483" name="Rectangle 3"/>
          <p:cNvSpPr>
            <a:spLocks noGrp="1" noChangeArrowheads="1"/>
          </p:cNvSpPr>
          <p:nvPr>
            <p:ph type="body" idx="4294967295"/>
          </p:nvPr>
        </p:nvSpPr>
        <p:spPr>
          <a:xfrm>
            <a:off x="0" y="1470025"/>
            <a:ext cx="8642350" cy="5387975"/>
          </a:xfrm>
        </p:spPr>
        <p:txBody>
          <a:bodyPr/>
          <a:lstStyle/>
          <a:p>
            <a:pPr lvl="1" eaLnBrk="1" hangingPunct="1">
              <a:lnSpc>
                <a:spcPct val="80000"/>
              </a:lnSpc>
            </a:pPr>
            <a:r>
              <a:rPr lang="en-US" sz="1200" smtClean="0">
                <a:latin typeface="Rockwell" pitchFamily="18" charset="0"/>
              </a:rPr>
              <a:t>T9B1</a:t>
            </a:r>
            <a:r>
              <a:rPr lang="en-US" sz="1800" smtClean="0">
                <a:latin typeface="Rockwell" pitchFamily="18" charset="0"/>
              </a:rPr>
              <a:t>  </a:t>
            </a:r>
            <a:r>
              <a:rPr lang="en-US" sz="2000" smtClean="0">
                <a:latin typeface="Rockwell" pitchFamily="18" charset="0"/>
              </a:rPr>
              <a:t>It is important to have a low SWR in an antenna system that uses coaxial cable feedline to provide efficient transfer of power and reduce losses.</a:t>
            </a:r>
          </a:p>
          <a:p>
            <a:pPr lvl="1" eaLnBrk="1" hangingPunct="1">
              <a:lnSpc>
                <a:spcPct val="80000"/>
              </a:lnSpc>
            </a:pPr>
            <a:r>
              <a:rPr lang="en-US" sz="1200" smtClean="0">
                <a:latin typeface="Rockwell" pitchFamily="18" charset="0"/>
              </a:rPr>
              <a:t>T9B2</a:t>
            </a:r>
            <a:r>
              <a:rPr lang="en-US" sz="1800" smtClean="0">
                <a:latin typeface="Rockwell" pitchFamily="18" charset="0"/>
              </a:rPr>
              <a:t>   </a:t>
            </a:r>
            <a:r>
              <a:rPr lang="en-US" sz="2000" smtClean="0">
                <a:latin typeface="Rockwell" pitchFamily="18" charset="0"/>
              </a:rPr>
              <a:t>50 ohms is the impedance of the most commonly used coaxial cable in typical amateur radio installations.</a:t>
            </a:r>
            <a:endParaRPr lang="en-US" sz="1800" smtClean="0">
              <a:latin typeface="Rockwell" pitchFamily="18" charset="0"/>
            </a:endParaRPr>
          </a:p>
          <a:p>
            <a:pPr lvl="1" eaLnBrk="1" hangingPunct="1">
              <a:lnSpc>
                <a:spcPct val="80000"/>
              </a:lnSpc>
            </a:pPr>
            <a:r>
              <a:rPr lang="en-US" sz="1200" smtClean="0">
                <a:latin typeface="Rockwell" pitchFamily="18" charset="0"/>
              </a:rPr>
              <a:t>T9B3 </a:t>
            </a:r>
            <a:r>
              <a:rPr lang="en-US" sz="1800" smtClean="0">
                <a:latin typeface="Rockwell" pitchFamily="18" charset="0"/>
              </a:rPr>
              <a:t> </a:t>
            </a:r>
            <a:r>
              <a:rPr lang="en-US" sz="2000" smtClean="0">
                <a:latin typeface="Rockwell" pitchFamily="18" charset="0"/>
              </a:rPr>
              <a:t>Coaxial cable is used more often than any other feedline for amateur radio antenna systems because it is easy to use and requires few special installation considerations.</a:t>
            </a:r>
          </a:p>
          <a:p>
            <a:pPr lvl="1" eaLnBrk="1" hangingPunct="1">
              <a:lnSpc>
                <a:spcPct val="80000"/>
              </a:lnSpc>
            </a:pPr>
            <a:endParaRPr lang="en-US" sz="2000" smtClean="0">
              <a:latin typeface="Rockwell" pitchFamily="18" charset="0"/>
            </a:endParaRPr>
          </a:p>
          <a:p>
            <a:pPr lvl="1" eaLnBrk="1" hangingPunct="1">
              <a:lnSpc>
                <a:spcPct val="80000"/>
              </a:lnSpc>
            </a:pPr>
            <a:endParaRPr lang="en-US" sz="1800" smtClean="0">
              <a:latin typeface="Rockwell" pitchFamily="18" charset="0"/>
            </a:endParaRPr>
          </a:p>
          <a:p>
            <a:pPr lvl="1" eaLnBrk="1" hangingPunct="1">
              <a:lnSpc>
                <a:spcPct val="80000"/>
              </a:lnSpc>
            </a:pPr>
            <a:endParaRPr lang="en-US" sz="1800" smtClean="0">
              <a:latin typeface="Rockwell" pitchFamily="18" charset="0"/>
            </a:endParaRPr>
          </a:p>
          <a:p>
            <a:pPr lvl="1" eaLnBrk="1" hangingPunct="1">
              <a:lnSpc>
                <a:spcPct val="80000"/>
              </a:lnSpc>
            </a:pPr>
            <a:endParaRPr lang="en-US" sz="1800" smtClean="0">
              <a:latin typeface="Rockwell" pitchFamily="18" charset="0"/>
            </a:endParaRPr>
          </a:p>
          <a:p>
            <a:pPr lvl="1" eaLnBrk="1" hangingPunct="1">
              <a:lnSpc>
                <a:spcPct val="80000"/>
              </a:lnSpc>
            </a:pPr>
            <a:endParaRPr lang="en-US" sz="1800" smtClean="0">
              <a:latin typeface="Rockwell" pitchFamily="18" charset="0"/>
            </a:endParaRPr>
          </a:p>
          <a:p>
            <a:pPr lvl="1" eaLnBrk="1" hangingPunct="1">
              <a:lnSpc>
                <a:spcPct val="80000"/>
              </a:lnSpc>
            </a:pPr>
            <a:endParaRPr lang="en-US" sz="1800" smtClean="0">
              <a:latin typeface="Rockwell" pitchFamily="18" charset="0"/>
            </a:endParaRPr>
          </a:p>
          <a:p>
            <a:pPr lvl="1" eaLnBrk="1" hangingPunct="1">
              <a:lnSpc>
                <a:spcPct val="80000"/>
              </a:lnSpc>
            </a:pPr>
            <a:endParaRPr lang="en-US" sz="1800" smtClean="0">
              <a:latin typeface="Rockwell" pitchFamily="18" charset="0"/>
            </a:endParaRPr>
          </a:p>
          <a:p>
            <a:pPr lvl="1" eaLnBrk="1" hangingPunct="1">
              <a:lnSpc>
                <a:spcPct val="80000"/>
              </a:lnSpc>
            </a:pPr>
            <a:endParaRPr lang="en-US" sz="1800" smtClean="0">
              <a:latin typeface="Rockwell" pitchFamily="18" charset="0"/>
            </a:endParaRPr>
          </a:p>
          <a:p>
            <a:pPr lvl="1" eaLnBrk="1" hangingPunct="1">
              <a:lnSpc>
                <a:spcPct val="80000"/>
              </a:lnSpc>
            </a:pPr>
            <a:endParaRPr lang="en-US" sz="1800" smtClean="0">
              <a:latin typeface="Rockwell" pitchFamily="18" charset="0"/>
            </a:endParaRPr>
          </a:p>
          <a:p>
            <a:pPr lvl="1" eaLnBrk="1" hangingPunct="1">
              <a:lnSpc>
                <a:spcPct val="80000"/>
              </a:lnSpc>
              <a:buFontTx/>
              <a:buNone/>
            </a:pPr>
            <a:r>
              <a:rPr lang="en-US" sz="1800" smtClean="0">
                <a:latin typeface="Rockwell" pitchFamily="18" charset="0"/>
              </a:rPr>
              <a:t>  </a:t>
            </a:r>
          </a:p>
          <a:p>
            <a:pPr lvl="1" eaLnBrk="1" hangingPunct="1">
              <a:lnSpc>
                <a:spcPct val="80000"/>
              </a:lnSpc>
            </a:pPr>
            <a:endParaRPr lang="en-US" sz="900" smtClean="0">
              <a:latin typeface="Rockwell" pitchFamily="18" charset="0"/>
            </a:endParaRPr>
          </a:p>
          <a:p>
            <a:pPr lvl="1" eaLnBrk="1" hangingPunct="1">
              <a:lnSpc>
                <a:spcPct val="80000"/>
              </a:lnSpc>
            </a:pPr>
            <a:endParaRPr lang="en-US" sz="1800" smtClean="0">
              <a:latin typeface="Rockwell" pitchFamily="18" charset="0"/>
            </a:endParaRPr>
          </a:p>
        </p:txBody>
      </p:sp>
      <p:pic>
        <p:nvPicPr>
          <p:cNvPr id="1044484" name="Picture 4" descr="1176008011289"/>
          <p:cNvPicPr>
            <a:picLocks noChangeAspect="1" noChangeArrowheads="1"/>
          </p:cNvPicPr>
          <p:nvPr/>
        </p:nvPicPr>
        <p:blipFill>
          <a:blip r:embed="rId2" cstate="print"/>
          <a:srcRect/>
          <a:stretch>
            <a:fillRect/>
          </a:stretch>
        </p:blipFill>
        <p:spPr bwMode="auto">
          <a:xfrm>
            <a:off x="4802188" y="3949700"/>
            <a:ext cx="2689225" cy="1952625"/>
          </a:xfrm>
          <a:prstGeom prst="rect">
            <a:avLst/>
          </a:prstGeom>
          <a:noFill/>
          <a:ln w="9525">
            <a:noFill/>
            <a:miter lim="800000"/>
            <a:headEnd/>
            <a:tailEnd/>
          </a:ln>
        </p:spPr>
      </p:pic>
      <p:pic>
        <p:nvPicPr>
          <p:cNvPr id="1044485" name="Picture 5" descr="Coax cable"/>
          <p:cNvPicPr>
            <a:picLocks noChangeAspect="1" noChangeArrowheads="1"/>
          </p:cNvPicPr>
          <p:nvPr/>
        </p:nvPicPr>
        <p:blipFill>
          <a:blip r:embed="rId3" cstate="print"/>
          <a:srcRect/>
          <a:stretch>
            <a:fillRect/>
          </a:stretch>
        </p:blipFill>
        <p:spPr bwMode="auto">
          <a:xfrm>
            <a:off x="693738" y="3929063"/>
            <a:ext cx="3505200" cy="2486025"/>
          </a:xfrm>
          <a:prstGeom prst="rect">
            <a:avLst/>
          </a:prstGeom>
          <a:noFill/>
          <a:ln w="9525">
            <a:noFill/>
            <a:miter lim="800000"/>
            <a:headEnd/>
            <a:tailEnd/>
          </a:ln>
        </p:spPr>
      </p:pic>
      <p:sp>
        <p:nvSpPr>
          <p:cNvPr id="1044486" name="Text Box 6"/>
          <p:cNvSpPr txBox="1">
            <a:spLocks noChangeArrowheads="1"/>
          </p:cNvSpPr>
          <p:nvPr/>
        </p:nvSpPr>
        <p:spPr bwMode="auto">
          <a:xfrm>
            <a:off x="7721600" y="5464175"/>
            <a:ext cx="1114425"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Copper Wire</a:t>
            </a:r>
          </a:p>
        </p:txBody>
      </p:sp>
      <p:sp>
        <p:nvSpPr>
          <p:cNvPr id="1044487" name="Text Box 7"/>
          <p:cNvSpPr txBox="1">
            <a:spLocks noChangeArrowheads="1"/>
          </p:cNvSpPr>
          <p:nvPr/>
        </p:nvSpPr>
        <p:spPr bwMode="auto">
          <a:xfrm>
            <a:off x="4572000" y="6270625"/>
            <a:ext cx="1497013"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Outside Insulation</a:t>
            </a:r>
          </a:p>
        </p:txBody>
      </p:sp>
      <p:sp>
        <p:nvSpPr>
          <p:cNvPr id="1044488" name="Text Box 8"/>
          <p:cNvSpPr txBox="1">
            <a:spLocks noChangeArrowheads="1"/>
          </p:cNvSpPr>
          <p:nvPr/>
        </p:nvSpPr>
        <p:spPr bwMode="auto">
          <a:xfrm>
            <a:off x="5992813" y="6270625"/>
            <a:ext cx="576262"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Mesh</a:t>
            </a:r>
          </a:p>
        </p:txBody>
      </p:sp>
      <p:sp>
        <p:nvSpPr>
          <p:cNvPr id="1044489" name="Text Box 9"/>
          <p:cNvSpPr txBox="1">
            <a:spLocks noChangeArrowheads="1"/>
          </p:cNvSpPr>
          <p:nvPr/>
        </p:nvSpPr>
        <p:spPr bwMode="auto">
          <a:xfrm>
            <a:off x="6877050" y="6270625"/>
            <a:ext cx="1114425" cy="274638"/>
          </a:xfrm>
          <a:prstGeom prst="rect">
            <a:avLst/>
          </a:prstGeom>
          <a:noFill/>
          <a:ln w="12700" cap="sq">
            <a:noFill/>
            <a:miter lim="800000"/>
            <a:headEnd type="none" w="sm" len="sm"/>
            <a:tailEnd type="none" w="sm" len="sm"/>
          </a:ln>
        </p:spPr>
        <p:txBody>
          <a:bodyPr>
            <a:spAutoFit/>
          </a:bodyPr>
          <a:lstStyle/>
          <a:p>
            <a:pPr>
              <a:spcBef>
                <a:spcPct val="50000"/>
              </a:spcBef>
            </a:pPr>
            <a:r>
              <a:rPr lang="en-US" sz="1200">
                <a:solidFill>
                  <a:srgbClr val="FF0000"/>
                </a:solidFill>
                <a:latin typeface="Rockwell" pitchFamily="18" charset="0"/>
              </a:rPr>
              <a:t>Insulation</a:t>
            </a:r>
          </a:p>
        </p:txBody>
      </p:sp>
      <p:sp>
        <p:nvSpPr>
          <p:cNvPr id="1044490" name="Line 10"/>
          <p:cNvSpPr>
            <a:spLocks noChangeShapeType="1"/>
          </p:cNvSpPr>
          <p:nvPr/>
        </p:nvSpPr>
        <p:spPr bwMode="auto">
          <a:xfrm flipH="1" flipV="1">
            <a:off x="7413625" y="4965700"/>
            <a:ext cx="768350" cy="498475"/>
          </a:xfrm>
          <a:prstGeom prst="line">
            <a:avLst/>
          </a:prstGeom>
          <a:noFill/>
          <a:ln w="38100" cap="sq">
            <a:solidFill>
              <a:srgbClr val="FF0000"/>
            </a:solidFill>
            <a:round/>
            <a:headEnd type="none" w="sm" len="sm"/>
            <a:tailEnd type="triangle" w="med" len="med"/>
          </a:ln>
        </p:spPr>
        <p:txBody>
          <a:bodyPr wrap="none"/>
          <a:lstStyle/>
          <a:p>
            <a:endParaRPr lang="en-US"/>
          </a:p>
        </p:txBody>
      </p:sp>
      <p:sp>
        <p:nvSpPr>
          <p:cNvPr id="1044491" name="Line 11"/>
          <p:cNvSpPr>
            <a:spLocks noChangeShapeType="1"/>
          </p:cNvSpPr>
          <p:nvPr/>
        </p:nvSpPr>
        <p:spPr bwMode="auto">
          <a:xfrm flipH="1" flipV="1">
            <a:off x="6837363" y="5080000"/>
            <a:ext cx="346075" cy="1190625"/>
          </a:xfrm>
          <a:prstGeom prst="line">
            <a:avLst/>
          </a:prstGeom>
          <a:noFill/>
          <a:ln w="38100" cap="sq">
            <a:solidFill>
              <a:srgbClr val="FF0000"/>
            </a:solidFill>
            <a:round/>
            <a:headEnd type="none" w="sm" len="sm"/>
            <a:tailEnd type="triangle" w="med" len="med"/>
          </a:ln>
        </p:spPr>
        <p:txBody>
          <a:bodyPr wrap="none"/>
          <a:lstStyle/>
          <a:p>
            <a:endParaRPr lang="en-US"/>
          </a:p>
        </p:txBody>
      </p:sp>
      <p:sp>
        <p:nvSpPr>
          <p:cNvPr id="1044492" name="Line 12"/>
          <p:cNvSpPr>
            <a:spLocks noChangeShapeType="1"/>
          </p:cNvSpPr>
          <p:nvPr/>
        </p:nvSpPr>
        <p:spPr bwMode="auto">
          <a:xfrm flipH="1" flipV="1">
            <a:off x="5762625" y="5041900"/>
            <a:ext cx="422275" cy="1150938"/>
          </a:xfrm>
          <a:prstGeom prst="line">
            <a:avLst/>
          </a:prstGeom>
          <a:noFill/>
          <a:ln w="38100" cap="sq">
            <a:solidFill>
              <a:srgbClr val="FF0000"/>
            </a:solidFill>
            <a:round/>
            <a:headEnd type="none" w="sm" len="sm"/>
            <a:tailEnd type="triangle" w="med" len="med"/>
          </a:ln>
        </p:spPr>
        <p:txBody>
          <a:bodyPr wrap="none"/>
          <a:lstStyle/>
          <a:p>
            <a:endParaRPr lang="en-US"/>
          </a:p>
        </p:txBody>
      </p:sp>
      <p:sp>
        <p:nvSpPr>
          <p:cNvPr id="1044493" name="Line 13"/>
          <p:cNvSpPr>
            <a:spLocks noChangeShapeType="1"/>
          </p:cNvSpPr>
          <p:nvPr/>
        </p:nvSpPr>
        <p:spPr bwMode="auto">
          <a:xfrm flipH="1" flipV="1">
            <a:off x="4918075" y="5195888"/>
            <a:ext cx="268288" cy="960437"/>
          </a:xfrm>
          <a:prstGeom prst="line">
            <a:avLst/>
          </a:prstGeom>
          <a:noFill/>
          <a:ln w="38100" cap="sq">
            <a:solidFill>
              <a:srgbClr val="FF0000"/>
            </a:solidFill>
            <a:round/>
            <a:headEnd type="none" w="sm" len="sm"/>
            <a:tailEnd type="triangle" w="med" len="me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44483">
                                            <p:txEl>
                                              <p:pRg st="0" end="0"/>
                                            </p:txEl>
                                          </p:spTgt>
                                        </p:tgtEl>
                                        <p:attrNameLst>
                                          <p:attrName>style.visibility</p:attrName>
                                        </p:attrNameLst>
                                      </p:cBhvr>
                                      <p:to>
                                        <p:strVal val="visible"/>
                                      </p:to>
                                    </p:set>
                                    <p:animEffect transition="in" filter="wipe(up)">
                                      <p:cBhvr>
                                        <p:cTn id="7" dur="500"/>
                                        <p:tgtEl>
                                          <p:spTgt spid="1044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44483">
                                            <p:txEl>
                                              <p:pRg st="1" end="1"/>
                                            </p:txEl>
                                          </p:spTgt>
                                        </p:tgtEl>
                                        <p:attrNameLst>
                                          <p:attrName>style.visibility</p:attrName>
                                        </p:attrNameLst>
                                      </p:cBhvr>
                                      <p:to>
                                        <p:strVal val="visible"/>
                                      </p:to>
                                    </p:set>
                                    <p:animEffect transition="in" filter="wipe(left)">
                                      <p:cBhvr>
                                        <p:cTn id="12" dur="500"/>
                                        <p:tgtEl>
                                          <p:spTgt spid="1044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44483">
                                            <p:txEl>
                                              <p:pRg st="2" end="2"/>
                                            </p:txEl>
                                          </p:spTgt>
                                        </p:tgtEl>
                                        <p:attrNameLst>
                                          <p:attrName>style.visibility</p:attrName>
                                        </p:attrNameLst>
                                      </p:cBhvr>
                                      <p:to>
                                        <p:strVal val="visible"/>
                                      </p:to>
                                    </p:set>
                                    <p:animEffect transition="in" filter="wipe(left)">
                                      <p:cBhvr>
                                        <p:cTn id="17" dur="500"/>
                                        <p:tgtEl>
                                          <p:spTgt spid="10444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44485"/>
                                        </p:tgtEl>
                                        <p:attrNameLst>
                                          <p:attrName>style.visibility</p:attrName>
                                        </p:attrNameLst>
                                      </p:cBhvr>
                                      <p:to>
                                        <p:strVal val="visible"/>
                                      </p:to>
                                    </p:set>
                                    <p:animEffect transition="in" filter="wipe(left)">
                                      <p:cBhvr>
                                        <p:cTn id="22" dur="500"/>
                                        <p:tgtEl>
                                          <p:spTgt spid="104448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044484"/>
                                        </p:tgtEl>
                                        <p:attrNameLst>
                                          <p:attrName>style.visibility</p:attrName>
                                        </p:attrNameLst>
                                      </p:cBhvr>
                                      <p:to>
                                        <p:strVal val="visible"/>
                                      </p:to>
                                    </p:set>
                                    <p:animEffect transition="in" filter="wipe(down)">
                                      <p:cBhvr>
                                        <p:cTn id="27" dur="500"/>
                                        <p:tgtEl>
                                          <p:spTgt spid="1044484"/>
                                        </p:tgtEl>
                                      </p:cBhvr>
                                    </p:animEffect>
                                  </p:childTnLst>
                                </p:cTn>
                              </p:par>
                              <p:par>
                                <p:cTn id="28" presetID="22" presetClass="entr" presetSubtype="4" fill="hold" nodeType="withEffect">
                                  <p:stCondLst>
                                    <p:cond delay="0"/>
                                  </p:stCondLst>
                                  <p:childTnLst>
                                    <p:set>
                                      <p:cBhvr>
                                        <p:cTn id="29" dur="1" fill="hold">
                                          <p:stCondLst>
                                            <p:cond delay="0"/>
                                          </p:stCondLst>
                                        </p:cTn>
                                        <p:tgtEl>
                                          <p:spTgt spid="1044487">
                                            <p:txEl>
                                              <p:pRg st="0" end="0"/>
                                            </p:txEl>
                                          </p:spTgt>
                                        </p:tgtEl>
                                        <p:attrNameLst>
                                          <p:attrName>style.visibility</p:attrName>
                                        </p:attrNameLst>
                                      </p:cBhvr>
                                      <p:to>
                                        <p:strVal val="visible"/>
                                      </p:to>
                                    </p:set>
                                    <p:animEffect transition="in" filter="wipe(down)">
                                      <p:cBhvr>
                                        <p:cTn id="30" dur="500"/>
                                        <p:tgtEl>
                                          <p:spTgt spid="1044487">
                                            <p:txEl>
                                              <p:pRg st="0" end="0"/>
                                            </p:txEl>
                                          </p:spTgt>
                                        </p:tgtEl>
                                      </p:cBhvr>
                                    </p:animEffect>
                                  </p:childTnLst>
                                </p:cTn>
                              </p:par>
                            </p:childTnLst>
                          </p:cTn>
                        </p:par>
                        <p:par>
                          <p:cTn id="31" fill="hold" nodeType="afterGroup">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044493"/>
                                        </p:tgtEl>
                                        <p:attrNameLst>
                                          <p:attrName>style.visibility</p:attrName>
                                        </p:attrNameLst>
                                      </p:cBhvr>
                                      <p:to>
                                        <p:strVal val="visible"/>
                                      </p:to>
                                    </p:set>
                                    <p:animEffect transition="in" filter="wipe(down)">
                                      <p:cBhvr>
                                        <p:cTn id="34" dur="1000"/>
                                        <p:tgtEl>
                                          <p:spTgt spid="1044493"/>
                                        </p:tgtEl>
                                      </p:cBhvr>
                                    </p:animEffect>
                                  </p:childTnLst>
                                </p:cTn>
                              </p:par>
                            </p:childTnLst>
                          </p:cTn>
                        </p:par>
                        <p:par>
                          <p:cTn id="35" fill="hold" nodeType="afterGroup">
                            <p:stCondLst>
                              <p:cond delay="1500"/>
                            </p:stCondLst>
                            <p:childTnLst>
                              <p:par>
                                <p:cTn id="36" presetID="22" presetClass="entr" presetSubtype="4" fill="hold" nodeType="afterEffect">
                                  <p:stCondLst>
                                    <p:cond delay="0"/>
                                  </p:stCondLst>
                                  <p:childTnLst>
                                    <p:set>
                                      <p:cBhvr>
                                        <p:cTn id="37" dur="1" fill="hold">
                                          <p:stCondLst>
                                            <p:cond delay="0"/>
                                          </p:stCondLst>
                                        </p:cTn>
                                        <p:tgtEl>
                                          <p:spTgt spid="1044488">
                                            <p:txEl>
                                              <p:pRg st="0" end="0"/>
                                            </p:txEl>
                                          </p:spTgt>
                                        </p:tgtEl>
                                        <p:attrNameLst>
                                          <p:attrName>style.visibility</p:attrName>
                                        </p:attrNameLst>
                                      </p:cBhvr>
                                      <p:to>
                                        <p:strVal val="visible"/>
                                      </p:to>
                                    </p:set>
                                    <p:animEffect transition="in" filter="wipe(down)">
                                      <p:cBhvr>
                                        <p:cTn id="38" dur="500"/>
                                        <p:tgtEl>
                                          <p:spTgt spid="1044488">
                                            <p:txEl>
                                              <p:pRg st="0" end="0"/>
                                            </p:txEl>
                                          </p:spTgt>
                                        </p:tgtEl>
                                      </p:cBhvr>
                                    </p:animEffect>
                                  </p:childTnLst>
                                </p:cTn>
                              </p:par>
                            </p:childTnLst>
                          </p:cTn>
                        </p:par>
                        <p:par>
                          <p:cTn id="39" fill="hold" nodeType="afterGroup">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044492"/>
                                        </p:tgtEl>
                                        <p:attrNameLst>
                                          <p:attrName>style.visibility</p:attrName>
                                        </p:attrNameLst>
                                      </p:cBhvr>
                                      <p:to>
                                        <p:strVal val="visible"/>
                                      </p:to>
                                    </p:set>
                                    <p:animEffect transition="in" filter="wipe(down)">
                                      <p:cBhvr>
                                        <p:cTn id="42" dur="1000"/>
                                        <p:tgtEl>
                                          <p:spTgt spid="1044492"/>
                                        </p:tgtEl>
                                      </p:cBhvr>
                                    </p:animEffect>
                                  </p:childTnLst>
                                </p:cTn>
                              </p:par>
                            </p:childTnLst>
                          </p:cTn>
                        </p:par>
                        <p:par>
                          <p:cTn id="43" fill="hold" nodeType="afterGroup">
                            <p:stCondLst>
                              <p:cond delay="3000"/>
                            </p:stCondLst>
                            <p:childTnLst>
                              <p:par>
                                <p:cTn id="44" presetID="22" presetClass="entr" presetSubtype="4" fill="hold" nodeType="afterEffect">
                                  <p:stCondLst>
                                    <p:cond delay="0"/>
                                  </p:stCondLst>
                                  <p:childTnLst>
                                    <p:set>
                                      <p:cBhvr>
                                        <p:cTn id="45" dur="1" fill="hold">
                                          <p:stCondLst>
                                            <p:cond delay="0"/>
                                          </p:stCondLst>
                                        </p:cTn>
                                        <p:tgtEl>
                                          <p:spTgt spid="1044489">
                                            <p:txEl>
                                              <p:pRg st="0" end="0"/>
                                            </p:txEl>
                                          </p:spTgt>
                                        </p:tgtEl>
                                        <p:attrNameLst>
                                          <p:attrName>style.visibility</p:attrName>
                                        </p:attrNameLst>
                                      </p:cBhvr>
                                      <p:to>
                                        <p:strVal val="visible"/>
                                      </p:to>
                                    </p:set>
                                    <p:animEffect transition="in" filter="wipe(down)">
                                      <p:cBhvr>
                                        <p:cTn id="46" dur="500"/>
                                        <p:tgtEl>
                                          <p:spTgt spid="1044489">
                                            <p:txEl>
                                              <p:pRg st="0" end="0"/>
                                            </p:txEl>
                                          </p:spTgt>
                                        </p:tgtEl>
                                      </p:cBhvr>
                                    </p:animEffect>
                                  </p:childTnLst>
                                </p:cTn>
                              </p:par>
                            </p:childTnLst>
                          </p:cTn>
                        </p:par>
                        <p:par>
                          <p:cTn id="47" fill="hold" nodeType="afterGroup">
                            <p:stCondLst>
                              <p:cond delay="3500"/>
                            </p:stCondLst>
                            <p:childTnLst>
                              <p:par>
                                <p:cTn id="48" presetID="22" presetClass="entr" presetSubtype="4" fill="hold" grpId="0" nodeType="afterEffect">
                                  <p:stCondLst>
                                    <p:cond delay="0"/>
                                  </p:stCondLst>
                                  <p:childTnLst>
                                    <p:set>
                                      <p:cBhvr>
                                        <p:cTn id="49" dur="1" fill="hold">
                                          <p:stCondLst>
                                            <p:cond delay="0"/>
                                          </p:stCondLst>
                                        </p:cTn>
                                        <p:tgtEl>
                                          <p:spTgt spid="1044491"/>
                                        </p:tgtEl>
                                        <p:attrNameLst>
                                          <p:attrName>style.visibility</p:attrName>
                                        </p:attrNameLst>
                                      </p:cBhvr>
                                      <p:to>
                                        <p:strVal val="visible"/>
                                      </p:to>
                                    </p:set>
                                    <p:animEffect transition="in" filter="wipe(down)">
                                      <p:cBhvr>
                                        <p:cTn id="50" dur="1000"/>
                                        <p:tgtEl>
                                          <p:spTgt spid="1044491"/>
                                        </p:tgtEl>
                                      </p:cBhvr>
                                    </p:animEffect>
                                  </p:childTnLst>
                                </p:cTn>
                              </p:par>
                            </p:childTnLst>
                          </p:cTn>
                        </p:par>
                        <p:par>
                          <p:cTn id="51" fill="hold" nodeType="afterGroup">
                            <p:stCondLst>
                              <p:cond delay="4500"/>
                            </p:stCondLst>
                            <p:childTnLst>
                              <p:par>
                                <p:cTn id="52" presetID="22" presetClass="entr" presetSubtype="4" fill="hold" grpId="0" nodeType="afterEffect">
                                  <p:stCondLst>
                                    <p:cond delay="0"/>
                                  </p:stCondLst>
                                  <p:childTnLst>
                                    <p:set>
                                      <p:cBhvr>
                                        <p:cTn id="53" dur="1" fill="hold">
                                          <p:stCondLst>
                                            <p:cond delay="0"/>
                                          </p:stCondLst>
                                        </p:cTn>
                                        <p:tgtEl>
                                          <p:spTgt spid="1044486"/>
                                        </p:tgtEl>
                                        <p:attrNameLst>
                                          <p:attrName>style.visibility</p:attrName>
                                        </p:attrNameLst>
                                      </p:cBhvr>
                                      <p:to>
                                        <p:strVal val="visible"/>
                                      </p:to>
                                    </p:set>
                                    <p:animEffect transition="in" filter="wipe(down)">
                                      <p:cBhvr>
                                        <p:cTn id="54" dur="500"/>
                                        <p:tgtEl>
                                          <p:spTgt spid="1044486"/>
                                        </p:tgtEl>
                                      </p:cBhvr>
                                    </p:animEffect>
                                  </p:childTnLst>
                                </p:cTn>
                              </p:par>
                            </p:childTnLst>
                          </p:cTn>
                        </p:par>
                        <p:par>
                          <p:cTn id="55" fill="hold" nodeType="afterGroup">
                            <p:stCondLst>
                              <p:cond delay="5000"/>
                            </p:stCondLst>
                            <p:childTnLst>
                              <p:par>
                                <p:cTn id="56" presetID="22" presetClass="entr" presetSubtype="4" fill="hold" grpId="0" nodeType="afterEffect">
                                  <p:stCondLst>
                                    <p:cond delay="0"/>
                                  </p:stCondLst>
                                  <p:childTnLst>
                                    <p:set>
                                      <p:cBhvr>
                                        <p:cTn id="57" dur="1" fill="hold">
                                          <p:stCondLst>
                                            <p:cond delay="0"/>
                                          </p:stCondLst>
                                        </p:cTn>
                                        <p:tgtEl>
                                          <p:spTgt spid="1044490"/>
                                        </p:tgtEl>
                                        <p:attrNameLst>
                                          <p:attrName>style.visibility</p:attrName>
                                        </p:attrNameLst>
                                      </p:cBhvr>
                                      <p:to>
                                        <p:strVal val="visible"/>
                                      </p:to>
                                    </p:set>
                                    <p:animEffect transition="in" filter="wipe(down)">
                                      <p:cBhvr>
                                        <p:cTn id="58" dur="1000"/>
                                        <p:tgtEl>
                                          <p:spTgt spid="104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6" grpId="0"/>
      <p:bldP spid="1044490" grpId="0" animBg="1"/>
      <p:bldP spid="1044491" grpId="0" animBg="1"/>
      <p:bldP spid="1044492" grpId="0" animBg="1"/>
      <p:bldP spid="1044493" grpId="0" animBg="1"/>
    </p:bld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Slide Number Placeholder 3"/>
          <p:cNvSpPr>
            <a:spLocks noGrp="1"/>
          </p:cNvSpPr>
          <p:nvPr>
            <p:ph type="sldNum" sz="quarter" idx="12"/>
          </p:nvPr>
        </p:nvSpPr>
        <p:spPr>
          <a:noFill/>
          <a:ln>
            <a:miter lim="800000"/>
            <a:headEnd/>
            <a:tailEnd/>
          </a:ln>
        </p:spPr>
        <p:txBody>
          <a:bodyPr/>
          <a:lstStyle/>
          <a:p>
            <a:fld id="{C9936A74-4111-467C-8750-5E4BF2D8CCA3}" type="slidenum">
              <a:rPr lang="en-US"/>
              <a:pPr/>
              <a:t>553</a:t>
            </a:fld>
            <a:endParaRPr lang="en-US"/>
          </a:p>
        </p:txBody>
      </p:sp>
      <p:sp>
        <p:nvSpPr>
          <p:cNvPr id="56832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50A9A29-6219-400F-9F71-C77AA5BD38C2}" type="slidenum">
              <a:rPr lang="en-US" sz="1400">
                <a:latin typeface="Times New Roman" pitchFamily="18" charset="0"/>
              </a:rPr>
              <a:pPr algn="r"/>
              <a:t>553</a:t>
            </a:fld>
            <a:endParaRPr lang="en-US" sz="1400">
              <a:latin typeface="Times New Roman" pitchFamily="18" charset="0"/>
            </a:endParaRPr>
          </a:p>
        </p:txBody>
      </p:sp>
      <p:sp>
        <p:nvSpPr>
          <p:cNvPr id="568324" name="Rectangle 2"/>
          <p:cNvSpPr>
            <a:spLocks noGrp="1" noChangeArrowheads="1"/>
          </p:cNvSpPr>
          <p:nvPr>
            <p:ph type="title" idx="4294967295"/>
          </p:nvPr>
        </p:nvSpPr>
        <p:spPr>
          <a:xfrm>
            <a:off x="269875" y="395288"/>
            <a:ext cx="8642350" cy="614362"/>
          </a:xfrm>
        </p:spPr>
        <p:txBody>
          <a:bodyPr/>
          <a:lstStyle/>
          <a:p>
            <a:pPr eaLnBrk="1" hangingPunct="1"/>
            <a:r>
              <a:rPr lang="en-US" sz="2200" b="1" smtClean="0">
                <a:latin typeface="Rockwell" pitchFamily="18" charset="0"/>
              </a:rPr>
              <a:t>T9B: </a:t>
            </a:r>
            <a:r>
              <a:rPr lang="en-US" sz="1600" b="1" smtClean="0"/>
              <a:t>	Feedlines; types, losses vs. frequency, SWR concepts, matching weather 	protection, connectors.</a:t>
            </a:r>
          </a:p>
        </p:txBody>
      </p:sp>
      <p:sp>
        <p:nvSpPr>
          <p:cNvPr id="1054723" name="Rectangle 3"/>
          <p:cNvSpPr>
            <a:spLocks noGrp="1" noChangeArrowheads="1"/>
          </p:cNvSpPr>
          <p:nvPr>
            <p:ph type="body" idx="4294967295"/>
          </p:nvPr>
        </p:nvSpPr>
        <p:spPr>
          <a:xfrm>
            <a:off x="155575" y="1470025"/>
            <a:ext cx="8642350" cy="4962525"/>
          </a:xfrm>
        </p:spPr>
        <p:txBody>
          <a:bodyPr/>
          <a:lstStyle/>
          <a:p>
            <a:pPr lvl="1" eaLnBrk="1" hangingPunct="1"/>
            <a:r>
              <a:rPr lang="en-US" sz="1200" smtClean="0">
                <a:latin typeface="Rockwell" pitchFamily="18" charset="0"/>
              </a:rPr>
              <a:t>T9B4</a:t>
            </a:r>
            <a:r>
              <a:rPr lang="en-US" sz="2000" smtClean="0">
                <a:latin typeface="Rockwell" pitchFamily="18" charset="0"/>
              </a:rPr>
              <a:t>  An antenna tuner matches the antenna system impedance to the transceiver's output impedance.</a:t>
            </a:r>
          </a:p>
        </p:txBody>
      </p:sp>
      <p:pic>
        <p:nvPicPr>
          <p:cNvPr id="1054724" name="Picture 4"/>
          <p:cNvPicPr>
            <a:picLocks noChangeAspect="1" noChangeArrowheads="1"/>
          </p:cNvPicPr>
          <p:nvPr/>
        </p:nvPicPr>
        <p:blipFill>
          <a:blip r:embed="rId2" cstate="print"/>
          <a:srcRect/>
          <a:stretch>
            <a:fillRect/>
          </a:stretch>
        </p:blipFill>
        <p:spPr bwMode="auto">
          <a:xfrm>
            <a:off x="4610100" y="4849813"/>
            <a:ext cx="4148138" cy="1452562"/>
          </a:xfrm>
          <a:prstGeom prst="rect">
            <a:avLst/>
          </a:prstGeom>
          <a:noFill/>
          <a:ln w="12700" cap="sq">
            <a:noFill/>
            <a:miter lim="800000"/>
            <a:headEnd type="none" w="sm" len="sm"/>
            <a:tailEnd type="none" w="sm" len="sm"/>
          </a:ln>
        </p:spPr>
      </p:pic>
      <p:pic>
        <p:nvPicPr>
          <p:cNvPr id="1054725" name="Picture 5"/>
          <p:cNvPicPr>
            <a:picLocks noChangeAspect="1" noChangeArrowheads="1"/>
          </p:cNvPicPr>
          <p:nvPr/>
        </p:nvPicPr>
        <p:blipFill>
          <a:blip r:embed="rId3" cstate="print"/>
          <a:srcRect/>
          <a:stretch>
            <a:fillRect/>
          </a:stretch>
        </p:blipFill>
        <p:spPr bwMode="auto">
          <a:xfrm>
            <a:off x="654050" y="4811713"/>
            <a:ext cx="2727325" cy="1435100"/>
          </a:xfrm>
          <a:prstGeom prst="rect">
            <a:avLst/>
          </a:prstGeom>
          <a:noFill/>
          <a:ln w="12700" cap="sq">
            <a:noFill/>
            <a:miter lim="800000"/>
            <a:headEnd type="none" w="sm" len="sm"/>
            <a:tailEnd type="none" w="sm" len="sm"/>
          </a:ln>
        </p:spPr>
      </p:pic>
      <p:sp>
        <p:nvSpPr>
          <p:cNvPr id="1054726" name="Text Box 6"/>
          <p:cNvSpPr txBox="1">
            <a:spLocks noChangeArrowheads="1"/>
          </p:cNvSpPr>
          <p:nvPr/>
        </p:nvSpPr>
        <p:spPr bwMode="auto">
          <a:xfrm>
            <a:off x="615950" y="6232525"/>
            <a:ext cx="2995613"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Palstar 1500 Watt Auto-Tuner</a:t>
            </a:r>
          </a:p>
        </p:txBody>
      </p:sp>
      <p:sp>
        <p:nvSpPr>
          <p:cNvPr id="1054727" name="Text Box 7"/>
          <p:cNvSpPr txBox="1">
            <a:spLocks noChangeArrowheads="1"/>
          </p:cNvSpPr>
          <p:nvPr/>
        </p:nvSpPr>
        <p:spPr bwMode="auto">
          <a:xfrm>
            <a:off x="5148263" y="6232525"/>
            <a:ext cx="3379787"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MFJ-994B 1500 Watt Auto-Tuner</a:t>
            </a:r>
          </a:p>
        </p:txBody>
      </p:sp>
      <p:pic>
        <p:nvPicPr>
          <p:cNvPr id="1054728" name="Picture 8"/>
          <p:cNvPicPr>
            <a:picLocks noChangeAspect="1" noChangeArrowheads="1"/>
          </p:cNvPicPr>
          <p:nvPr/>
        </p:nvPicPr>
        <p:blipFill>
          <a:blip r:embed="rId4" cstate="print"/>
          <a:srcRect/>
          <a:stretch>
            <a:fillRect/>
          </a:stretch>
        </p:blipFill>
        <p:spPr bwMode="auto">
          <a:xfrm>
            <a:off x="3573463" y="2660650"/>
            <a:ext cx="1882775" cy="1463675"/>
          </a:xfrm>
          <a:prstGeom prst="rect">
            <a:avLst/>
          </a:prstGeom>
          <a:noFill/>
          <a:ln w="12700" cap="sq">
            <a:noFill/>
            <a:miter lim="800000"/>
            <a:headEnd type="none" w="sm" len="sm"/>
            <a:tailEnd type="none" w="sm" len="sm"/>
          </a:ln>
        </p:spPr>
      </p:pic>
      <p:sp>
        <p:nvSpPr>
          <p:cNvPr id="1054729" name="Text Box 9"/>
          <p:cNvSpPr txBox="1">
            <a:spLocks noChangeArrowheads="1"/>
          </p:cNvSpPr>
          <p:nvPr/>
        </p:nvSpPr>
        <p:spPr bwMode="auto">
          <a:xfrm>
            <a:off x="3573463" y="4081463"/>
            <a:ext cx="1882775"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Icom 7000 with LDG 7000 Auto-Tuner</a:t>
            </a:r>
          </a:p>
        </p:txBody>
      </p:sp>
      <p:pic>
        <p:nvPicPr>
          <p:cNvPr id="1054730" name="Picture 10"/>
          <p:cNvPicPr>
            <a:picLocks noChangeAspect="1" noChangeArrowheads="1"/>
          </p:cNvPicPr>
          <p:nvPr/>
        </p:nvPicPr>
        <p:blipFill>
          <a:blip r:embed="rId5" cstate="print"/>
          <a:srcRect/>
          <a:stretch>
            <a:fillRect/>
          </a:stretch>
        </p:blipFill>
        <p:spPr bwMode="auto">
          <a:xfrm>
            <a:off x="385763" y="2660650"/>
            <a:ext cx="2957512" cy="1357313"/>
          </a:xfrm>
          <a:prstGeom prst="rect">
            <a:avLst/>
          </a:prstGeom>
          <a:noFill/>
          <a:ln w="12700" cap="sq">
            <a:noFill/>
            <a:miter lim="800000"/>
            <a:headEnd type="none" w="sm" len="sm"/>
            <a:tailEnd type="none" w="sm" len="sm"/>
          </a:ln>
        </p:spPr>
      </p:pic>
      <p:sp>
        <p:nvSpPr>
          <p:cNvPr id="1054731" name="Text Box 11"/>
          <p:cNvSpPr txBox="1">
            <a:spLocks noChangeArrowheads="1"/>
          </p:cNvSpPr>
          <p:nvPr/>
        </p:nvSpPr>
        <p:spPr bwMode="auto">
          <a:xfrm>
            <a:off x="654050" y="3967163"/>
            <a:ext cx="1957388" cy="5175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400">
                <a:solidFill>
                  <a:srgbClr val="FF0000"/>
                </a:solidFill>
                <a:latin typeface="Rockwell" pitchFamily="18" charset="0"/>
              </a:rPr>
              <a:t>MFJ-971 Portable QRP 200 Watt Tuner</a:t>
            </a:r>
          </a:p>
        </p:txBody>
      </p:sp>
      <p:pic>
        <p:nvPicPr>
          <p:cNvPr id="1054732" name="Picture 12"/>
          <p:cNvPicPr>
            <a:picLocks noChangeAspect="1" noChangeArrowheads="1"/>
          </p:cNvPicPr>
          <p:nvPr/>
        </p:nvPicPr>
        <p:blipFill>
          <a:blip r:embed="rId6" cstate="print"/>
          <a:srcRect/>
          <a:stretch>
            <a:fillRect/>
          </a:stretch>
        </p:blipFill>
        <p:spPr bwMode="auto">
          <a:xfrm>
            <a:off x="5724525" y="2622550"/>
            <a:ext cx="2995613" cy="1443038"/>
          </a:xfrm>
          <a:prstGeom prst="rect">
            <a:avLst/>
          </a:prstGeom>
          <a:noFill/>
          <a:ln w="12700" cap="sq">
            <a:noFill/>
            <a:miter lim="800000"/>
            <a:headEnd type="none" w="sm" len="sm"/>
            <a:tailEnd type="none" w="sm" len="sm"/>
          </a:ln>
        </p:spPr>
      </p:pic>
      <p:sp>
        <p:nvSpPr>
          <p:cNvPr id="1054733" name="Text Box 13"/>
          <p:cNvSpPr txBox="1">
            <a:spLocks noChangeArrowheads="1"/>
          </p:cNvSpPr>
          <p:nvPr/>
        </p:nvSpPr>
        <p:spPr bwMode="auto">
          <a:xfrm>
            <a:off x="6070600" y="4005263"/>
            <a:ext cx="2343150" cy="5810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Miracle QPak 50 Watt Manual Tuner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54723">
                                            <p:txEl>
                                              <p:pRg st="0" end="0"/>
                                            </p:txEl>
                                          </p:spTgt>
                                        </p:tgtEl>
                                        <p:attrNameLst>
                                          <p:attrName>style.visibility</p:attrName>
                                        </p:attrNameLst>
                                      </p:cBhvr>
                                      <p:to>
                                        <p:strVal val="visible"/>
                                      </p:to>
                                    </p:set>
                                    <p:animEffect transition="in" filter="wipe(left)">
                                      <p:cBhvr>
                                        <p:cTn id="7" dur="500"/>
                                        <p:tgtEl>
                                          <p:spTgt spid="1054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054730"/>
                                        </p:tgtEl>
                                        <p:attrNameLst>
                                          <p:attrName>style.visibility</p:attrName>
                                        </p:attrNameLst>
                                      </p:cBhvr>
                                      <p:to>
                                        <p:strVal val="visible"/>
                                      </p:to>
                                    </p:set>
                                    <p:anim calcmode="lin" valueType="num">
                                      <p:cBhvr additive="base">
                                        <p:cTn id="12" dur="500" fill="hold"/>
                                        <p:tgtEl>
                                          <p:spTgt spid="1054730"/>
                                        </p:tgtEl>
                                        <p:attrNameLst>
                                          <p:attrName>ppt_x</p:attrName>
                                        </p:attrNameLst>
                                      </p:cBhvr>
                                      <p:tavLst>
                                        <p:tav tm="0">
                                          <p:val>
                                            <p:strVal val="0-#ppt_w/2"/>
                                          </p:val>
                                        </p:tav>
                                        <p:tav tm="100000">
                                          <p:val>
                                            <p:strVal val="#ppt_x"/>
                                          </p:val>
                                        </p:tav>
                                      </p:tavLst>
                                    </p:anim>
                                    <p:anim calcmode="lin" valueType="num">
                                      <p:cBhvr additive="base">
                                        <p:cTn id="13" dur="500" fill="hold"/>
                                        <p:tgtEl>
                                          <p:spTgt spid="105473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54731"/>
                                        </p:tgtEl>
                                        <p:attrNameLst>
                                          <p:attrName>style.visibility</p:attrName>
                                        </p:attrNameLst>
                                      </p:cBhvr>
                                      <p:to>
                                        <p:strVal val="visible"/>
                                      </p:to>
                                    </p:set>
                                    <p:anim calcmode="lin" valueType="num">
                                      <p:cBhvr additive="base">
                                        <p:cTn id="16" dur="500" fill="hold"/>
                                        <p:tgtEl>
                                          <p:spTgt spid="1054731"/>
                                        </p:tgtEl>
                                        <p:attrNameLst>
                                          <p:attrName>ppt_x</p:attrName>
                                        </p:attrNameLst>
                                      </p:cBhvr>
                                      <p:tavLst>
                                        <p:tav tm="0">
                                          <p:val>
                                            <p:strVal val="0-#ppt_w/2"/>
                                          </p:val>
                                        </p:tav>
                                        <p:tav tm="100000">
                                          <p:val>
                                            <p:strVal val="#ppt_x"/>
                                          </p:val>
                                        </p:tav>
                                      </p:tavLst>
                                    </p:anim>
                                    <p:anim calcmode="lin" valueType="num">
                                      <p:cBhvr additive="base">
                                        <p:cTn id="17" dur="500" fill="hold"/>
                                        <p:tgtEl>
                                          <p:spTgt spid="105473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
                            </p:stCondLst>
                            <p:childTnLst>
                              <p:par>
                                <p:cTn id="19" presetID="2" presetClass="entr" presetSubtype="2" fill="hold" nodeType="afterEffect">
                                  <p:stCondLst>
                                    <p:cond delay="0"/>
                                  </p:stCondLst>
                                  <p:childTnLst>
                                    <p:set>
                                      <p:cBhvr>
                                        <p:cTn id="20" dur="1" fill="hold">
                                          <p:stCondLst>
                                            <p:cond delay="0"/>
                                          </p:stCondLst>
                                        </p:cTn>
                                        <p:tgtEl>
                                          <p:spTgt spid="1054732"/>
                                        </p:tgtEl>
                                        <p:attrNameLst>
                                          <p:attrName>style.visibility</p:attrName>
                                        </p:attrNameLst>
                                      </p:cBhvr>
                                      <p:to>
                                        <p:strVal val="visible"/>
                                      </p:to>
                                    </p:set>
                                    <p:anim calcmode="lin" valueType="num">
                                      <p:cBhvr additive="base">
                                        <p:cTn id="21" dur="500" fill="hold"/>
                                        <p:tgtEl>
                                          <p:spTgt spid="1054732"/>
                                        </p:tgtEl>
                                        <p:attrNameLst>
                                          <p:attrName>ppt_x</p:attrName>
                                        </p:attrNameLst>
                                      </p:cBhvr>
                                      <p:tavLst>
                                        <p:tav tm="0">
                                          <p:val>
                                            <p:strVal val="1+#ppt_w/2"/>
                                          </p:val>
                                        </p:tav>
                                        <p:tav tm="100000">
                                          <p:val>
                                            <p:strVal val="#ppt_x"/>
                                          </p:val>
                                        </p:tav>
                                      </p:tavLst>
                                    </p:anim>
                                    <p:anim calcmode="lin" valueType="num">
                                      <p:cBhvr additive="base">
                                        <p:cTn id="22" dur="500" fill="hold"/>
                                        <p:tgtEl>
                                          <p:spTgt spid="1054732"/>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054733"/>
                                        </p:tgtEl>
                                        <p:attrNameLst>
                                          <p:attrName>style.visibility</p:attrName>
                                        </p:attrNameLst>
                                      </p:cBhvr>
                                      <p:to>
                                        <p:strVal val="visible"/>
                                      </p:to>
                                    </p:set>
                                    <p:anim calcmode="lin" valueType="num">
                                      <p:cBhvr additive="base">
                                        <p:cTn id="25" dur="500" fill="hold"/>
                                        <p:tgtEl>
                                          <p:spTgt spid="1054733"/>
                                        </p:tgtEl>
                                        <p:attrNameLst>
                                          <p:attrName>ppt_x</p:attrName>
                                        </p:attrNameLst>
                                      </p:cBhvr>
                                      <p:tavLst>
                                        <p:tav tm="0">
                                          <p:val>
                                            <p:strVal val="1+#ppt_w/2"/>
                                          </p:val>
                                        </p:tav>
                                        <p:tav tm="100000">
                                          <p:val>
                                            <p:strVal val="#ppt_x"/>
                                          </p:val>
                                        </p:tav>
                                      </p:tavLst>
                                    </p:anim>
                                    <p:anim calcmode="lin" valueType="num">
                                      <p:cBhvr additive="base">
                                        <p:cTn id="26" dur="500" fill="hold"/>
                                        <p:tgtEl>
                                          <p:spTgt spid="1054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2" presetClass="entr" presetSubtype="0" fill="hold" nodeType="clickEffect">
                                  <p:stCondLst>
                                    <p:cond delay="0"/>
                                  </p:stCondLst>
                                  <p:childTnLst>
                                    <p:set>
                                      <p:cBhvr>
                                        <p:cTn id="30" dur="1" fill="hold">
                                          <p:stCondLst>
                                            <p:cond delay="0"/>
                                          </p:stCondLst>
                                        </p:cTn>
                                        <p:tgtEl>
                                          <p:spTgt spid="1054728"/>
                                        </p:tgtEl>
                                        <p:attrNameLst>
                                          <p:attrName>style.visibility</p:attrName>
                                        </p:attrNameLst>
                                      </p:cBhvr>
                                      <p:to>
                                        <p:strVal val="visible"/>
                                      </p:to>
                                    </p:set>
                                    <p:animScale>
                                      <p:cBhvr>
                                        <p:cTn id="31" dur="1000" decel="50000" fill="hold">
                                          <p:stCondLst>
                                            <p:cond delay="0"/>
                                          </p:stCondLst>
                                        </p:cTn>
                                        <p:tgtEl>
                                          <p:spTgt spid="10547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54728"/>
                                        </p:tgtEl>
                                        <p:attrNameLst>
                                          <p:attrName>ppt_x</p:attrName>
                                          <p:attrName>ppt_y</p:attrName>
                                        </p:attrNameLst>
                                      </p:cBhvr>
                                    </p:animMotion>
                                    <p:animEffect transition="in" filter="fade">
                                      <p:cBhvr>
                                        <p:cTn id="33" dur="1000"/>
                                        <p:tgtEl>
                                          <p:spTgt spid="1054728"/>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1054729"/>
                                        </p:tgtEl>
                                        <p:attrNameLst>
                                          <p:attrName>style.visibility</p:attrName>
                                        </p:attrNameLst>
                                      </p:cBhvr>
                                      <p:to>
                                        <p:strVal val="visible"/>
                                      </p:to>
                                    </p:set>
                                    <p:animScale>
                                      <p:cBhvr>
                                        <p:cTn id="36" dur="1000" decel="50000" fill="hold">
                                          <p:stCondLst>
                                            <p:cond delay="0"/>
                                          </p:stCondLst>
                                        </p:cTn>
                                        <p:tgtEl>
                                          <p:spTgt spid="10547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054729"/>
                                        </p:tgtEl>
                                        <p:attrNameLst>
                                          <p:attrName>ppt_x</p:attrName>
                                          <p:attrName>ppt_y</p:attrName>
                                        </p:attrNameLst>
                                      </p:cBhvr>
                                    </p:animMotion>
                                    <p:animEffect transition="in" filter="fade">
                                      <p:cBhvr>
                                        <p:cTn id="38" dur="1000"/>
                                        <p:tgtEl>
                                          <p:spTgt spid="105472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54725"/>
                                        </p:tgtEl>
                                        <p:attrNameLst>
                                          <p:attrName>style.visibility</p:attrName>
                                        </p:attrNameLst>
                                      </p:cBhvr>
                                      <p:to>
                                        <p:strVal val="visible"/>
                                      </p:to>
                                    </p:set>
                                    <p:anim calcmode="lin" valueType="num">
                                      <p:cBhvr additive="base">
                                        <p:cTn id="43" dur="500" fill="hold"/>
                                        <p:tgtEl>
                                          <p:spTgt spid="1054725"/>
                                        </p:tgtEl>
                                        <p:attrNameLst>
                                          <p:attrName>ppt_x</p:attrName>
                                        </p:attrNameLst>
                                      </p:cBhvr>
                                      <p:tavLst>
                                        <p:tav tm="0">
                                          <p:val>
                                            <p:strVal val="#ppt_x"/>
                                          </p:val>
                                        </p:tav>
                                        <p:tav tm="100000">
                                          <p:val>
                                            <p:strVal val="#ppt_x"/>
                                          </p:val>
                                        </p:tav>
                                      </p:tavLst>
                                    </p:anim>
                                    <p:anim calcmode="lin" valueType="num">
                                      <p:cBhvr additive="base">
                                        <p:cTn id="44" dur="500" fill="hold"/>
                                        <p:tgtEl>
                                          <p:spTgt spid="10547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54726"/>
                                        </p:tgtEl>
                                        <p:attrNameLst>
                                          <p:attrName>style.visibility</p:attrName>
                                        </p:attrNameLst>
                                      </p:cBhvr>
                                      <p:to>
                                        <p:strVal val="visible"/>
                                      </p:to>
                                    </p:set>
                                    <p:anim calcmode="lin" valueType="num">
                                      <p:cBhvr additive="base">
                                        <p:cTn id="47" dur="500" fill="hold"/>
                                        <p:tgtEl>
                                          <p:spTgt spid="1054726"/>
                                        </p:tgtEl>
                                        <p:attrNameLst>
                                          <p:attrName>ppt_x</p:attrName>
                                        </p:attrNameLst>
                                      </p:cBhvr>
                                      <p:tavLst>
                                        <p:tav tm="0">
                                          <p:val>
                                            <p:strVal val="#ppt_x"/>
                                          </p:val>
                                        </p:tav>
                                        <p:tav tm="100000">
                                          <p:val>
                                            <p:strVal val="#ppt_x"/>
                                          </p:val>
                                        </p:tav>
                                      </p:tavLst>
                                    </p:anim>
                                    <p:anim calcmode="lin" valueType="num">
                                      <p:cBhvr additive="base">
                                        <p:cTn id="48" dur="500" fill="hold"/>
                                        <p:tgtEl>
                                          <p:spTgt spid="10547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54724"/>
                                        </p:tgtEl>
                                        <p:attrNameLst>
                                          <p:attrName>style.visibility</p:attrName>
                                        </p:attrNameLst>
                                      </p:cBhvr>
                                      <p:to>
                                        <p:strVal val="visible"/>
                                      </p:to>
                                    </p:set>
                                    <p:anim calcmode="lin" valueType="num">
                                      <p:cBhvr additive="base">
                                        <p:cTn id="51" dur="500" fill="hold"/>
                                        <p:tgtEl>
                                          <p:spTgt spid="1054724"/>
                                        </p:tgtEl>
                                        <p:attrNameLst>
                                          <p:attrName>ppt_x</p:attrName>
                                        </p:attrNameLst>
                                      </p:cBhvr>
                                      <p:tavLst>
                                        <p:tav tm="0">
                                          <p:val>
                                            <p:strVal val="#ppt_x"/>
                                          </p:val>
                                        </p:tav>
                                        <p:tav tm="100000">
                                          <p:val>
                                            <p:strVal val="#ppt_x"/>
                                          </p:val>
                                        </p:tav>
                                      </p:tavLst>
                                    </p:anim>
                                    <p:anim calcmode="lin" valueType="num">
                                      <p:cBhvr additive="base">
                                        <p:cTn id="52" dur="500" fill="hold"/>
                                        <p:tgtEl>
                                          <p:spTgt spid="10547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54727"/>
                                        </p:tgtEl>
                                        <p:attrNameLst>
                                          <p:attrName>style.visibility</p:attrName>
                                        </p:attrNameLst>
                                      </p:cBhvr>
                                      <p:to>
                                        <p:strVal val="visible"/>
                                      </p:to>
                                    </p:set>
                                    <p:anim calcmode="lin" valueType="num">
                                      <p:cBhvr additive="base">
                                        <p:cTn id="55" dur="500" fill="hold"/>
                                        <p:tgtEl>
                                          <p:spTgt spid="1054727"/>
                                        </p:tgtEl>
                                        <p:attrNameLst>
                                          <p:attrName>ppt_x</p:attrName>
                                        </p:attrNameLst>
                                      </p:cBhvr>
                                      <p:tavLst>
                                        <p:tav tm="0">
                                          <p:val>
                                            <p:strVal val="#ppt_x"/>
                                          </p:val>
                                        </p:tav>
                                        <p:tav tm="100000">
                                          <p:val>
                                            <p:strVal val="#ppt_x"/>
                                          </p:val>
                                        </p:tav>
                                      </p:tavLst>
                                    </p:anim>
                                    <p:anim calcmode="lin" valueType="num">
                                      <p:cBhvr additive="base">
                                        <p:cTn id="56" dur="500" fill="hold"/>
                                        <p:tgtEl>
                                          <p:spTgt spid="10547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6" grpId="0"/>
      <p:bldP spid="1054727" grpId="0"/>
      <p:bldP spid="1054729" grpId="0"/>
      <p:bldP spid="1054731" grpId="0"/>
      <p:bldP spid="1054733" grpId="0"/>
    </p:bld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lide Number Placeholder 3"/>
          <p:cNvSpPr>
            <a:spLocks noGrp="1"/>
          </p:cNvSpPr>
          <p:nvPr>
            <p:ph type="sldNum" sz="quarter" idx="12"/>
          </p:nvPr>
        </p:nvSpPr>
        <p:spPr>
          <a:noFill/>
          <a:ln>
            <a:miter lim="800000"/>
            <a:headEnd/>
            <a:tailEnd/>
          </a:ln>
        </p:spPr>
        <p:txBody>
          <a:bodyPr/>
          <a:lstStyle/>
          <a:p>
            <a:fld id="{659D4C56-1594-439A-BF31-E50259A9F7C3}" type="slidenum">
              <a:rPr lang="en-US"/>
              <a:pPr/>
              <a:t>554</a:t>
            </a:fld>
            <a:endParaRPr lang="en-US"/>
          </a:p>
        </p:txBody>
      </p:sp>
      <p:sp>
        <p:nvSpPr>
          <p:cNvPr id="56934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78E17C0-B996-422F-9096-1BDDB409D655}" type="slidenum">
              <a:rPr lang="en-US" sz="1400">
                <a:latin typeface="Times New Roman" pitchFamily="18" charset="0"/>
              </a:rPr>
              <a:pPr algn="r"/>
              <a:t>554</a:t>
            </a:fld>
            <a:endParaRPr lang="en-US" sz="1400">
              <a:latin typeface="Times New Roman" pitchFamily="18" charset="0"/>
            </a:endParaRPr>
          </a:p>
        </p:txBody>
      </p:sp>
      <p:sp>
        <p:nvSpPr>
          <p:cNvPr id="569348"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T9B: </a:t>
            </a:r>
            <a:r>
              <a:rPr lang="en-US" sz="1600" b="1" smtClean="0"/>
              <a:t>	Feedlines; types, losses vs. frequency, SWR concepts, matching weather 	protection, connectors.</a:t>
            </a:r>
          </a:p>
        </p:txBody>
      </p:sp>
      <p:sp>
        <p:nvSpPr>
          <p:cNvPr id="1045507" name="Rectangle 3"/>
          <p:cNvSpPr>
            <a:spLocks noGrp="1" noChangeArrowheads="1"/>
          </p:cNvSpPr>
          <p:nvPr>
            <p:ph type="body" idx="4294967295"/>
          </p:nvPr>
        </p:nvSpPr>
        <p:spPr>
          <a:xfrm>
            <a:off x="0" y="1470025"/>
            <a:ext cx="8642350" cy="5387975"/>
          </a:xfrm>
        </p:spPr>
        <p:txBody>
          <a:bodyPr/>
          <a:lstStyle/>
          <a:p>
            <a:pPr lvl="1" eaLnBrk="1" hangingPunct="1"/>
            <a:r>
              <a:rPr lang="en-US" sz="1200" smtClean="0">
                <a:latin typeface="Rockwell" pitchFamily="18" charset="0"/>
              </a:rPr>
              <a:t>T9B5</a:t>
            </a:r>
            <a:r>
              <a:rPr lang="en-US" sz="2000" smtClean="0">
                <a:latin typeface="Rockwell" pitchFamily="18" charset="0"/>
              </a:rPr>
              <a:t>  As the frequency of a signal passing through coaxial cable is increased the loss increases.</a:t>
            </a:r>
          </a:p>
          <a:p>
            <a:pPr lvl="3" eaLnBrk="1" hangingPunct="1"/>
            <a:r>
              <a:rPr lang="en-US" sz="1800" smtClean="0">
                <a:solidFill>
                  <a:srgbClr val="FF0000"/>
                </a:solidFill>
                <a:latin typeface="Rockwell" pitchFamily="18" charset="0"/>
              </a:rPr>
              <a:t>The Higher the frequency the more the loss</a:t>
            </a:r>
          </a:p>
          <a:p>
            <a:pPr lvl="1" eaLnBrk="1" hangingPunct="1"/>
            <a:r>
              <a:rPr lang="en-US" sz="1200" smtClean="0">
                <a:latin typeface="Rockwell" pitchFamily="18" charset="0"/>
              </a:rPr>
              <a:t>T9B6</a:t>
            </a:r>
            <a:r>
              <a:rPr lang="en-US" smtClean="0">
                <a:latin typeface="Rockwell" pitchFamily="18" charset="0"/>
              </a:rPr>
              <a:t>  </a:t>
            </a:r>
            <a:r>
              <a:rPr lang="en-US" sz="2000" smtClean="0">
                <a:latin typeface="Rockwell" pitchFamily="18" charset="0"/>
              </a:rPr>
              <a:t>A Type N connector is most suitable for frequencies above 400 MHz?</a:t>
            </a:r>
          </a:p>
          <a:p>
            <a:pPr lvl="1" eaLnBrk="1" hangingPunct="1"/>
            <a:r>
              <a:rPr lang="en-US" sz="1200" smtClean="0">
                <a:latin typeface="Rockwell" pitchFamily="18" charset="0"/>
              </a:rPr>
              <a:t>T9B7</a:t>
            </a:r>
            <a:r>
              <a:rPr lang="en-US" smtClean="0">
                <a:latin typeface="Rockwell" pitchFamily="18" charset="0"/>
              </a:rPr>
              <a:t>  </a:t>
            </a:r>
            <a:r>
              <a:rPr lang="en-US" sz="2000" smtClean="0">
                <a:latin typeface="Rockwell" pitchFamily="18" charset="0"/>
              </a:rPr>
              <a:t>PL-259 type coax connectors are commonly used at HF frequencies.</a:t>
            </a:r>
          </a:p>
          <a:p>
            <a:pPr lvl="1" eaLnBrk="1" hangingPunct="1"/>
            <a:endParaRPr lang="en-US" sz="2000" smtClean="0">
              <a:latin typeface="Rockwell" pitchFamily="18" charset="0"/>
            </a:endParaRPr>
          </a:p>
          <a:p>
            <a:pPr lvl="1" eaLnBrk="1" hangingPunct="1"/>
            <a:endParaRPr lang="en-US" smtClean="0">
              <a:latin typeface="Rockwell" pitchFamily="18" charset="0"/>
            </a:endParaRPr>
          </a:p>
          <a:p>
            <a:pPr lvl="1" eaLnBrk="1" hangingPunct="1"/>
            <a:endParaRPr lang="en-US" smtClean="0">
              <a:latin typeface="Rockwell" pitchFamily="18" charset="0"/>
            </a:endParaRPr>
          </a:p>
          <a:p>
            <a:pPr lvl="1" eaLnBrk="1" hangingPunct="1"/>
            <a:endParaRPr lang="en-US" smtClean="0">
              <a:latin typeface="Rockwell" pitchFamily="18" charset="0"/>
            </a:endParaRPr>
          </a:p>
          <a:p>
            <a:pPr lvl="1" eaLnBrk="1" hangingPunct="1"/>
            <a:endParaRPr lang="en-US" smtClean="0">
              <a:latin typeface="Rockwell" pitchFamily="18" charset="0"/>
            </a:endParaRPr>
          </a:p>
          <a:p>
            <a:pPr lvl="1" eaLnBrk="1" hangingPunct="1"/>
            <a:endParaRPr lang="en-US" smtClean="0">
              <a:latin typeface="Rockwell" pitchFamily="18" charset="0"/>
            </a:endParaRPr>
          </a:p>
          <a:p>
            <a:pPr lvl="1" eaLnBrk="1" hangingPunct="1"/>
            <a:endParaRPr lang="en-US" smtClean="0">
              <a:latin typeface="Rockwell" pitchFamily="18" charset="0"/>
            </a:endParaRPr>
          </a:p>
          <a:p>
            <a:pPr lvl="1" eaLnBrk="1" hangingPunct="1"/>
            <a:endParaRPr lang="en-US" smtClean="0">
              <a:latin typeface="Rockwell" pitchFamily="18" charset="0"/>
            </a:endParaRPr>
          </a:p>
          <a:p>
            <a:pPr lvl="1" eaLnBrk="1" hangingPunct="1"/>
            <a:endParaRPr lang="en-US" smtClean="0">
              <a:latin typeface="Rockwell" pitchFamily="18" charset="0"/>
            </a:endParaRPr>
          </a:p>
        </p:txBody>
      </p:sp>
      <p:sp>
        <p:nvSpPr>
          <p:cNvPr id="1045509" name="Text Box 5"/>
          <p:cNvSpPr txBox="1">
            <a:spLocks noChangeArrowheads="1"/>
          </p:cNvSpPr>
          <p:nvPr/>
        </p:nvSpPr>
        <p:spPr bwMode="auto">
          <a:xfrm>
            <a:off x="2382838" y="6386513"/>
            <a:ext cx="4530725" cy="336550"/>
          </a:xfrm>
          <a:prstGeom prst="rect">
            <a:avLst/>
          </a:prstGeom>
          <a:noFill/>
          <a:ln w="12700" cap="sq">
            <a:noFill/>
            <a:miter lim="800000"/>
            <a:headEnd type="none" w="sm" len="sm"/>
            <a:tailEnd type="none" w="sm" len="sm"/>
          </a:ln>
        </p:spPr>
        <p:txBody>
          <a:bodyPr>
            <a:spAutoFit/>
          </a:bodyPr>
          <a:lstStyle/>
          <a:p>
            <a:pPr algn="r">
              <a:spcBef>
                <a:spcPct val="50000"/>
              </a:spcBef>
            </a:pPr>
            <a:r>
              <a:rPr lang="en-US" sz="1600">
                <a:solidFill>
                  <a:srgbClr val="FF0000"/>
                </a:solidFill>
              </a:rPr>
              <a:t>BNC, Type N, and PL 259 Connectors</a:t>
            </a:r>
          </a:p>
        </p:txBody>
      </p:sp>
      <p:pic>
        <p:nvPicPr>
          <p:cNvPr id="1731590" name="Picture 6" descr="Connectors"/>
          <p:cNvPicPr>
            <a:picLocks noChangeAspect="1" noChangeArrowheads="1"/>
          </p:cNvPicPr>
          <p:nvPr/>
        </p:nvPicPr>
        <p:blipFill>
          <a:blip r:embed="rId2" cstate="print"/>
          <a:srcRect/>
          <a:stretch>
            <a:fillRect/>
          </a:stretch>
        </p:blipFill>
        <p:spPr bwMode="auto">
          <a:xfrm>
            <a:off x="3497263" y="4005263"/>
            <a:ext cx="2917825" cy="2073275"/>
          </a:xfrm>
          <a:prstGeom prst="rect">
            <a:avLst/>
          </a:prstGeom>
          <a:noFill/>
          <a:ln w="9525">
            <a:noFill/>
            <a:miter lim="800000"/>
            <a:headEnd/>
            <a:tailEnd/>
          </a:ln>
        </p:spPr>
      </p:pic>
      <p:sp>
        <p:nvSpPr>
          <p:cNvPr id="1731591" name="Line 7"/>
          <p:cNvSpPr>
            <a:spLocks noChangeShapeType="1"/>
          </p:cNvSpPr>
          <p:nvPr/>
        </p:nvSpPr>
        <p:spPr bwMode="auto">
          <a:xfrm flipV="1">
            <a:off x="3305175" y="4773613"/>
            <a:ext cx="1266825" cy="1651000"/>
          </a:xfrm>
          <a:prstGeom prst="line">
            <a:avLst/>
          </a:prstGeom>
          <a:noFill/>
          <a:ln w="38100" cap="sq">
            <a:solidFill>
              <a:srgbClr val="FF0000"/>
            </a:solidFill>
            <a:round/>
            <a:headEnd type="none" w="sm" len="sm"/>
            <a:tailEnd type="triangle" w="sm" len="sm"/>
          </a:ln>
          <a:effectLst/>
        </p:spPr>
        <p:txBody>
          <a:bodyPr wrap="none"/>
          <a:lstStyle/>
          <a:p>
            <a:endParaRPr lang="en-US"/>
          </a:p>
        </p:txBody>
      </p:sp>
      <p:sp>
        <p:nvSpPr>
          <p:cNvPr id="1731592" name="Line 8"/>
          <p:cNvSpPr>
            <a:spLocks noChangeShapeType="1"/>
          </p:cNvSpPr>
          <p:nvPr/>
        </p:nvSpPr>
        <p:spPr bwMode="auto">
          <a:xfrm flipV="1">
            <a:off x="3957638" y="4849813"/>
            <a:ext cx="1074737" cy="1574800"/>
          </a:xfrm>
          <a:prstGeom prst="line">
            <a:avLst/>
          </a:prstGeom>
          <a:noFill/>
          <a:ln w="38100" cap="sq">
            <a:solidFill>
              <a:srgbClr val="FF0000"/>
            </a:solidFill>
            <a:round/>
            <a:headEnd type="none" w="sm" len="sm"/>
            <a:tailEnd type="triangle" w="med" len="med"/>
          </a:ln>
          <a:effectLst/>
        </p:spPr>
        <p:txBody>
          <a:bodyPr wrap="none"/>
          <a:lstStyle/>
          <a:p>
            <a:endParaRPr lang="en-US"/>
          </a:p>
        </p:txBody>
      </p:sp>
      <p:sp>
        <p:nvSpPr>
          <p:cNvPr id="1731593" name="Line 9"/>
          <p:cNvSpPr>
            <a:spLocks noChangeShapeType="1"/>
          </p:cNvSpPr>
          <p:nvPr/>
        </p:nvSpPr>
        <p:spPr bwMode="auto">
          <a:xfrm flipV="1">
            <a:off x="5262563" y="4735513"/>
            <a:ext cx="307975" cy="1689100"/>
          </a:xfrm>
          <a:prstGeom prst="line">
            <a:avLst/>
          </a:prstGeom>
          <a:noFill/>
          <a:ln w="38100" cap="sq">
            <a:solidFill>
              <a:srgbClr val="FF0000"/>
            </a:solidFill>
            <a:round/>
            <a:headEnd type="none" w="sm" len="sm"/>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45507">
                                            <p:txEl>
                                              <p:pRg st="0" end="0"/>
                                            </p:txEl>
                                          </p:spTgt>
                                        </p:tgtEl>
                                        <p:attrNameLst>
                                          <p:attrName>style.visibility</p:attrName>
                                        </p:attrNameLst>
                                      </p:cBhvr>
                                      <p:to>
                                        <p:strVal val="visible"/>
                                      </p:to>
                                    </p:set>
                                    <p:animEffect transition="in" filter="wipe(up)">
                                      <p:cBhvr>
                                        <p:cTn id="7" dur="500"/>
                                        <p:tgtEl>
                                          <p:spTgt spid="1045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45507">
                                            <p:txEl>
                                              <p:pRg st="1" end="1"/>
                                            </p:txEl>
                                          </p:spTgt>
                                        </p:tgtEl>
                                        <p:attrNameLst>
                                          <p:attrName>style.visibility</p:attrName>
                                        </p:attrNameLst>
                                      </p:cBhvr>
                                      <p:to>
                                        <p:strVal val="visible"/>
                                      </p:to>
                                    </p:set>
                                    <p:animEffect transition="in" filter="wipe(left)">
                                      <p:cBhvr>
                                        <p:cTn id="12" dur="500"/>
                                        <p:tgtEl>
                                          <p:spTgt spid="1045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45507">
                                            <p:txEl>
                                              <p:pRg st="2" end="2"/>
                                            </p:txEl>
                                          </p:spTgt>
                                        </p:tgtEl>
                                        <p:attrNameLst>
                                          <p:attrName>style.visibility</p:attrName>
                                        </p:attrNameLst>
                                      </p:cBhvr>
                                      <p:to>
                                        <p:strVal val="visible"/>
                                      </p:to>
                                    </p:set>
                                    <p:animEffect transition="in" filter="wipe(left)">
                                      <p:cBhvr>
                                        <p:cTn id="17" dur="500"/>
                                        <p:tgtEl>
                                          <p:spTgt spid="10455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45507">
                                            <p:txEl>
                                              <p:pRg st="3" end="3"/>
                                            </p:txEl>
                                          </p:spTgt>
                                        </p:tgtEl>
                                        <p:attrNameLst>
                                          <p:attrName>style.visibility</p:attrName>
                                        </p:attrNameLst>
                                      </p:cBhvr>
                                      <p:to>
                                        <p:strVal val="visible"/>
                                      </p:to>
                                    </p:set>
                                    <p:animEffect transition="in" filter="wipe(left)">
                                      <p:cBhvr>
                                        <p:cTn id="22" dur="500"/>
                                        <p:tgtEl>
                                          <p:spTgt spid="10455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731590"/>
                                        </p:tgtEl>
                                        <p:attrNameLst>
                                          <p:attrName>style.visibility</p:attrName>
                                        </p:attrNameLst>
                                      </p:cBhvr>
                                      <p:to>
                                        <p:strVal val="visible"/>
                                      </p:to>
                                    </p:set>
                                    <p:animEffect transition="in" filter="wipe(down)">
                                      <p:cBhvr>
                                        <p:cTn id="27" dur="500"/>
                                        <p:tgtEl>
                                          <p:spTgt spid="1731590"/>
                                        </p:tgtEl>
                                      </p:cBhvr>
                                    </p:animEffec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1045509"/>
                                        </p:tgtEl>
                                        <p:attrNameLst>
                                          <p:attrName>style.visibility</p:attrName>
                                        </p:attrNameLst>
                                      </p:cBhvr>
                                      <p:to>
                                        <p:strVal val="visible"/>
                                      </p:to>
                                    </p:set>
                                    <p:animEffect transition="in" filter="wipe(down)">
                                      <p:cBhvr>
                                        <p:cTn id="31" dur="500"/>
                                        <p:tgtEl>
                                          <p:spTgt spid="1045509"/>
                                        </p:tgtEl>
                                      </p:cBhvr>
                                    </p:animEffect>
                                  </p:childTnLst>
                                </p:cTn>
                              </p:par>
                            </p:childTnLst>
                          </p:cTn>
                        </p:par>
                        <p:par>
                          <p:cTn id="32" fill="hold" nodeType="afterGroup">
                            <p:stCondLst>
                              <p:cond delay="1000"/>
                            </p:stCondLst>
                            <p:childTnLst>
                              <p:par>
                                <p:cTn id="33" presetID="22" presetClass="entr" presetSubtype="4" fill="hold" grpId="0" nodeType="afterEffect">
                                  <p:stCondLst>
                                    <p:cond delay="500"/>
                                  </p:stCondLst>
                                  <p:childTnLst>
                                    <p:set>
                                      <p:cBhvr>
                                        <p:cTn id="34" dur="1" fill="hold">
                                          <p:stCondLst>
                                            <p:cond delay="0"/>
                                          </p:stCondLst>
                                        </p:cTn>
                                        <p:tgtEl>
                                          <p:spTgt spid="1731591"/>
                                        </p:tgtEl>
                                        <p:attrNameLst>
                                          <p:attrName>style.visibility</p:attrName>
                                        </p:attrNameLst>
                                      </p:cBhvr>
                                      <p:to>
                                        <p:strVal val="visible"/>
                                      </p:to>
                                    </p:set>
                                    <p:animEffect transition="in" filter="wipe(down)">
                                      <p:cBhvr>
                                        <p:cTn id="35" dur="500"/>
                                        <p:tgtEl>
                                          <p:spTgt spid="1731591"/>
                                        </p:tgtEl>
                                      </p:cBhvr>
                                    </p:animEffect>
                                  </p:childTnLst>
                                </p:cTn>
                              </p:par>
                            </p:childTnLst>
                          </p:cTn>
                        </p:par>
                        <p:par>
                          <p:cTn id="36" fill="hold" nodeType="afterGroup">
                            <p:stCondLst>
                              <p:cond delay="2000"/>
                            </p:stCondLst>
                            <p:childTnLst>
                              <p:par>
                                <p:cTn id="37" presetID="22" presetClass="entr" presetSubtype="4" fill="hold" grpId="0" nodeType="afterEffect">
                                  <p:stCondLst>
                                    <p:cond delay="500"/>
                                  </p:stCondLst>
                                  <p:childTnLst>
                                    <p:set>
                                      <p:cBhvr>
                                        <p:cTn id="38" dur="1" fill="hold">
                                          <p:stCondLst>
                                            <p:cond delay="0"/>
                                          </p:stCondLst>
                                        </p:cTn>
                                        <p:tgtEl>
                                          <p:spTgt spid="1731592"/>
                                        </p:tgtEl>
                                        <p:attrNameLst>
                                          <p:attrName>style.visibility</p:attrName>
                                        </p:attrNameLst>
                                      </p:cBhvr>
                                      <p:to>
                                        <p:strVal val="visible"/>
                                      </p:to>
                                    </p:set>
                                    <p:animEffect transition="in" filter="wipe(down)">
                                      <p:cBhvr>
                                        <p:cTn id="39" dur="500"/>
                                        <p:tgtEl>
                                          <p:spTgt spid="1731592"/>
                                        </p:tgtEl>
                                      </p:cBhvr>
                                    </p:animEffect>
                                  </p:childTnLst>
                                </p:cTn>
                              </p:par>
                            </p:childTnLst>
                          </p:cTn>
                        </p:par>
                        <p:par>
                          <p:cTn id="40" fill="hold" nodeType="afterGroup">
                            <p:stCondLst>
                              <p:cond delay="3000"/>
                            </p:stCondLst>
                            <p:childTnLst>
                              <p:par>
                                <p:cTn id="41" presetID="22" presetClass="entr" presetSubtype="4" fill="hold" grpId="0" nodeType="afterEffect">
                                  <p:stCondLst>
                                    <p:cond delay="500"/>
                                  </p:stCondLst>
                                  <p:childTnLst>
                                    <p:set>
                                      <p:cBhvr>
                                        <p:cTn id="42" dur="1" fill="hold">
                                          <p:stCondLst>
                                            <p:cond delay="0"/>
                                          </p:stCondLst>
                                        </p:cTn>
                                        <p:tgtEl>
                                          <p:spTgt spid="1731593"/>
                                        </p:tgtEl>
                                        <p:attrNameLst>
                                          <p:attrName>style.visibility</p:attrName>
                                        </p:attrNameLst>
                                      </p:cBhvr>
                                      <p:to>
                                        <p:strVal val="visible"/>
                                      </p:to>
                                    </p:set>
                                    <p:animEffect transition="in" filter="wipe(down)">
                                      <p:cBhvr>
                                        <p:cTn id="43" dur="500"/>
                                        <p:tgtEl>
                                          <p:spTgt spid="173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09" grpId="0"/>
      <p:bldP spid="1731591" grpId="0" animBg="1"/>
      <p:bldP spid="1731592" grpId="0" animBg="1"/>
      <p:bldP spid="1731593" grpId="0" animBg="1"/>
    </p:bld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Number Placeholder 3"/>
          <p:cNvSpPr>
            <a:spLocks noGrp="1"/>
          </p:cNvSpPr>
          <p:nvPr>
            <p:ph type="sldNum" sz="quarter" idx="12"/>
          </p:nvPr>
        </p:nvSpPr>
        <p:spPr>
          <a:noFill/>
          <a:ln>
            <a:miter lim="800000"/>
            <a:headEnd/>
            <a:tailEnd/>
          </a:ln>
        </p:spPr>
        <p:txBody>
          <a:bodyPr/>
          <a:lstStyle/>
          <a:p>
            <a:fld id="{17A157D0-DC8D-4611-8DEB-2303289171D7}" type="slidenum">
              <a:rPr lang="en-US"/>
              <a:pPr/>
              <a:t>555</a:t>
            </a:fld>
            <a:endParaRPr lang="en-US"/>
          </a:p>
        </p:txBody>
      </p:sp>
      <p:sp>
        <p:nvSpPr>
          <p:cNvPr id="57037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2EDA398-CCA0-4D99-8238-69C2569FBD0D}" type="slidenum">
              <a:rPr lang="en-US" sz="1400">
                <a:latin typeface="Times New Roman" pitchFamily="18" charset="0"/>
              </a:rPr>
              <a:pPr algn="r"/>
              <a:t>555</a:t>
            </a:fld>
            <a:endParaRPr lang="en-US" sz="1400">
              <a:latin typeface="Times New Roman" pitchFamily="18" charset="0"/>
            </a:endParaRPr>
          </a:p>
        </p:txBody>
      </p:sp>
      <p:sp>
        <p:nvSpPr>
          <p:cNvPr id="570372" name="Rectangle 2"/>
          <p:cNvSpPr>
            <a:spLocks noGrp="1" noChangeArrowheads="1"/>
          </p:cNvSpPr>
          <p:nvPr>
            <p:ph type="title" idx="4294967295"/>
          </p:nvPr>
        </p:nvSpPr>
        <p:spPr>
          <a:xfrm>
            <a:off x="193675" y="395288"/>
            <a:ext cx="8718550" cy="614362"/>
          </a:xfrm>
        </p:spPr>
        <p:txBody>
          <a:bodyPr/>
          <a:lstStyle/>
          <a:p>
            <a:pPr eaLnBrk="1" hangingPunct="1"/>
            <a:r>
              <a:rPr lang="en-US" sz="2200" b="1" smtClean="0">
                <a:latin typeface="Rockwell" pitchFamily="18" charset="0"/>
              </a:rPr>
              <a:t>T9B: </a:t>
            </a:r>
            <a:r>
              <a:rPr lang="en-US" sz="1600" b="1" smtClean="0"/>
              <a:t>	Feedlines; types, losses vs. frequency, SWR concepts, matching weather 	protection, connectors.</a:t>
            </a:r>
          </a:p>
        </p:txBody>
      </p:sp>
      <p:sp>
        <p:nvSpPr>
          <p:cNvPr id="570373" name="Rectangle 3"/>
          <p:cNvSpPr>
            <a:spLocks noGrp="1" noChangeArrowheads="1"/>
          </p:cNvSpPr>
          <p:nvPr>
            <p:ph type="body" idx="4294967295"/>
          </p:nvPr>
        </p:nvSpPr>
        <p:spPr>
          <a:xfrm>
            <a:off x="231775" y="1700213"/>
            <a:ext cx="8642350" cy="4962525"/>
          </a:xfrm>
        </p:spPr>
        <p:txBody>
          <a:bodyPr/>
          <a:lstStyle/>
          <a:p>
            <a:pPr lvl="3" eaLnBrk="1" hangingPunct="1">
              <a:lnSpc>
                <a:spcPct val="90000"/>
              </a:lnSpc>
            </a:pPr>
            <a:endParaRPr lang="en-US" sz="1800" smtClean="0">
              <a:latin typeface="Rockwell" pitchFamily="18" charset="0"/>
            </a:endParaRPr>
          </a:p>
          <a:p>
            <a:pPr lvl="1" eaLnBrk="1" hangingPunct="1">
              <a:lnSpc>
                <a:spcPct val="90000"/>
              </a:lnSpc>
            </a:pPr>
            <a:endParaRPr lang="en-US" sz="2000" smtClean="0">
              <a:latin typeface="Rockwell" pitchFamily="18" charset="0"/>
            </a:endParaRPr>
          </a:p>
          <a:p>
            <a:pPr lvl="1" eaLnBrk="1" hangingPunct="1">
              <a:lnSpc>
                <a:spcPct val="90000"/>
              </a:lnSpc>
            </a:pPr>
            <a:endParaRPr lang="en-US" smtClean="0">
              <a:latin typeface="Rockwell" pitchFamily="18" charset="0"/>
            </a:endParaRPr>
          </a:p>
          <a:p>
            <a:pPr lvl="1" eaLnBrk="1" hangingPunct="1">
              <a:lnSpc>
                <a:spcPct val="90000"/>
              </a:lnSpc>
            </a:pPr>
            <a:endParaRPr lang="en-US" smtClean="0">
              <a:latin typeface="Rockwell" pitchFamily="18" charset="0"/>
            </a:endParaRPr>
          </a:p>
          <a:p>
            <a:pPr lvl="1" eaLnBrk="1" hangingPunct="1">
              <a:lnSpc>
                <a:spcPct val="90000"/>
              </a:lnSpc>
            </a:pPr>
            <a:endParaRPr lang="en-US" smtClean="0">
              <a:latin typeface="Rockwell" pitchFamily="18" charset="0"/>
            </a:endParaRPr>
          </a:p>
          <a:p>
            <a:pPr lvl="1" eaLnBrk="1" hangingPunct="1">
              <a:lnSpc>
                <a:spcPct val="90000"/>
              </a:lnSpc>
            </a:pPr>
            <a:endParaRPr lang="en-US" smtClean="0">
              <a:latin typeface="Rockwell" pitchFamily="18" charset="0"/>
            </a:endParaRPr>
          </a:p>
          <a:p>
            <a:pPr lvl="1" eaLnBrk="1" hangingPunct="1">
              <a:lnSpc>
                <a:spcPct val="90000"/>
              </a:lnSpc>
            </a:pPr>
            <a:endParaRPr lang="en-US" smtClean="0">
              <a:latin typeface="Rockwell" pitchFamily="18" charset="0"/>
            </a:endParaRPr>
          </a:p>
          <a:p>
            <a:pPr eaLnBrk="1" hangingPunct="1">
              <a:lnSpc>
                <a:spcPct val="90000"/>
              </a:lnSpc>
            </a:pPr>
            <a:endParaRPr lang="en-US" smtClean="0">
              <a:latin typeface="Rockwell" pitchFamily="18" charset="0"/>
            </a:endParaRPr>
          </a:p>
          <a:p>
            <a:pPr eaLnBrk="1" hangingPunct="1">
              <a:lnSpc>
                <a:spcPct val="90000"/>
              </a:lnSpc>
            </a:pPr>
            <a:endParaRPr lang="en-US" smtClean="0">
              <a:latin typeface="Rockwell" pitchFamily="18" charset="0"/>
            </a:endParaRPr>
          </a:p>
          <a:p>
            <a:pPr lvl="1" eaLnBrk="1" hangingPunct="1">
              <a:lnSpc>
                <a:spcPct val="90000"/>
              </a:lnSpc>
            </a:pPr>
            <a:endParaRPr lang="en-US" smtClean="0">
              <a:latin typeface="Rockwell" pitchFamily="18" charset="0"/>
            </a:endParaRPr>
          </a:p>
        </p:txBody>
      </p:sp>
      <p:sp>
        <p:nvSpPr>
          <p:cNvPr id="1046532" name="Text Box 22"/>
          <p:cNvSpPr txBox="1">
            <a:spLocks noChangeArrowheads="1"/>
          </p:cNvSpPr>
          <p:nvPr/>
        </p:nvSpPr>
        <p:spPr bwMode="auto">
          <a:xfrm>
            <a:off x="3919538" y="4389438"/>
            <a:ext cx="685800" cy="425450"/>
          </a:xfrm>
          <a:prstGeom prst="rect">
            <a:avLst/>
          </a:prstGeom>
          <a:noFill/>
          <a:ln w="12700" cap="sq">
            <a:noFill/>
            <a:miter lim="800000"/>
            <a:headEnd type="none" w="sm" len="sm"/>
            <a:tailEnd type="none" w="sm" len="sm"/>
          </a:ln>
        </p:spPr>
        <p:txBody>
          <a:bodyPr lIns="0" tIns="0" rIns="0" bIns="0">
            <a:spAutoFit/>
          </a:bodyPr>
          <a:lstStyle/>
          <a:p>
            <a:pPr algn="ctr"/>
            <a:r>
              <a:rPr lang="en-US" sz="1400" b="1">
                <a:solidFill>
                  <a:schemeClr val="folHlink"/>
                </a:solidFill>
                <a:latin typeface="Rockwell" pitchFamily="18" charset="0"/>
              </a:rPr>
              <a:t>Male SMA</a:t>
            </a:r>
            <a:endParaRPr lang="en-US" sz="1400">
              <a:solidFill>
                <a:schemeClr val="folHlink"/>
              </a:solidFill>
              <a:latin typeface="Rockwell" pitchFamily="18" charset="0"/>
            </a:endParaRPr>
          </a:p>
        </p:txBody>
      </p:sp>
      <p:sp>
        <p:nvSpPr>
          <p:cNvPr id="1046533" name="Text Box 21"/>
          <p:cNvSpPr txBox="1">
            <a:spLocks noChangeArrowheads="1"/>
          </p:cNvSpPr>
          <p:nvPr/>
        </p:nvSpPr>
        <p:spPr bwMode="auto">
          <a:xfrm>
            <a:off x="3113088" y="4389438"/>
            <a:ext cx="762000" cy="425450"/>
          </a:xfrm>
          <a:prstGeom prst="rect">
            <a:avLst/>
          </a:prstGeom>
          <a:noFill/>
          <a:ln w="12700" cap="sq">
            <a:noFill/>
            <a:miter lim="800000"/>
            <a:headEnd type="none" w="sm" len="sm"/>
            <a:tailEnd type="none" w="sm" len="sm"/>
          </a:ln>
        </p:spPr>
        <p:txBody>
          <a:bodyPr lIns="0" tIns="0" rIns="0" bIns="0">
            <a:spAutoFit/>
          </a:bodyPr>
          <a:lstStyle/>
          <a:p>
            <a:pPr algn="ctr"/>
            <a:r>
              <a:rPr lang="en-US" sz="1400" b="1">
                <a:solidFill>
                  <a:srgbClr val="09FB31"/>
                </a:solidFill>
                <a:latin typeface="Rockwell" pitchFamily="18" charset="0"/>
              </a:rPr>
              <a:t>Male BNC</a:t>
            </a:r>
            <a:endParaRPr lang="en-US" sz="1400">
              <a:solidFill>
                <a:srgbClr val="09FB31"/>
              </a:solidFill>
              <a:latin typeface="Rockwell" pitchFamily="18" charset="0"/>
            </a:endParaRPr>
          </a:p>
        </p:txBody>
      </p:sp>
      <p:sp>
        <p:nvSpPr>
          <p:cNvPr id="1046534" name="Text Box 18"/>
          <p:cNvSpPr txBox="1">
            <a:spLocks noChangeArrowheads="1"/>
          </p:cNvSpPr>
          <p:nvPr/>
        </p:nvSpPr>
        <p:spPr bwMode="auto">
          <a:xfrm>
            <a:off x="1922463" y="4389438"/>
            <a:ext cx="1112837" cy="425450"/>
          </a:xfrm>
          <a:prstGeom prst="rect">
            <a:avLst/>
          </a:prstGeom>
          <a:noFill/>
          <a:ln w="12700" cap="sq">
            <a:noFill/>
            <a:miter lim="800000"/>
            <a:headEnd type="none" w="sm" len="sm"/>
            <a:tailEnd type="none" w="sm" len="sm"/>
          </a:ln>
        </p:spPr>
        <p:txBody>
          <a:bodyPr lIns="0" tIns="0" rIns="0" bIns="0">
            <a:spAutoFit/>
          </a:bodyPr>
          <a:lstStyle/>
          <a:p>
            <a:pPr algn="ctr"/>
            <a:r>
              <a:rPr lang="en-US" sz="1400" b="1">
                <a:solidFill>
                  <a:schemeClr val="tx2"/>
                </a:solidFill>
                <a:latin typeface="Rockwell" pitchFamily="18" charset="0"/>
              </a:rPr>
              <a:t>Male VHF PL-259</a:t>
            </a:r>
            <a:endParaRPr lang="en-US" sz="1400">
              <a:solidFill>
                <a:schemeClr val="tx2"/>
              </a:solidFill>
              <a:latin typeface="Rockwell" pitchFamily="18" charset="0"/>
            </a:endParaRPr>
          </a:p>
        </p:txBody>
      </p:sp>
      <p:sp>
        <p:nvSpPr>
          <p:cNvPr id="1046535" name="Text Box 16"/>
          <p:cNvSpPr txBox="1">
            <a:spLocks noChangeArrowheads="1"/>
          </p:cNvSpPr>
          <p:nvPr/>
        </p:nvSpPr>
        <p:spPr bwMode="auto">
          <a:xfrm>
            <a:off x="1154113" y="4389438"/>
            <a:ext cx="768350" cy="425450"/>
          </a:xfrm>
          <a:prstGeom prst="rect">
            <a:avLst/>
          </a:prstGeom>
          <a:noFill/>
          <a:ln w="12700" cap="sq">
            <a:noFill/>
            <a:miter lim="800000"/>
            <a:headEnd type="none" w="sm" len="sm"/>
            <a:tailEnd type="none" w="sm" len="sm"/>
          </a:ln>
        </p:spPr>
        <p:txBody>
          <a:bodyPr lIns="0" tIns="0" rIns="0" bIns="0">
            <a:spAutoFit/>
          </a:bodyPr>
          <a:lstStyle/>
          <a:p>
            <a:pPr algn="ctr"/>
            <a:r>
              <a:rPr lang="en-US" sz="1400" b="1">
                <a:solidFill>
                  <a:srgbClr val="FF1515"/>
                </a:solidFill>
                <a:latin typeface="Rockwell" pitchFamily="18" charset="0"/>
              </a:rPr>
              <a:t>N Female</a:t>
            </a:r>
            <a:endParaRPr lang="en-US" sz="1400">
              <a:solidFill>
                <a:srgbClr val="FF0000"/>
              </a:solidFill>
              <a:latin typeface="Rockwell" pitchFamily="18" charset="0"/>
            </a:endParaRPr>
          </a:p>
        </p:txBody>
      </p:sp>
      <p:sp>
        <p:nvSpPr>
          <p:cNvPr id="1046536" name="Text Box 14"/>
          <p:cNvSpPr txBox="1">
            <a:spLocks noChangeArrowheads="1"/>
          </p:cNvSpPr>
          <p:nvPr/>
        </p:nvSpPr>
        <p:spPr bwMode="auto">
          <a:xfrm>
            <a:off x="347663" y="4389438"/>
            <a:ext cx="609600" cy="425450"/>
          </a:xfrm>
          <a:prstGeom prst="rect">
            <a:avLst/>
          </a:prstGeom>
          <a:noFill/>
          <a:ln w="12700" cap="sq">
            <a:noFill/>
            <a:miter lim="800000"/>
            <a:headEnd type="none" w="sm" len="sm"/>
            <a:tailEnd type="none" w="sm" len="sm"/>
          </a:ln>
        </p:spPr>
        <p:txBody>
          <a:bodyPr lIns="0" tIns="0" rIns="0" bIns="0">
            <a:spAutoFit/>
          </a:bodyPr>
          <a:lstStyle/>
          <a:p>
            <a:pPr algn="ctr"/>
            <a:r>
              <a:rPr lang="en-US" sz="1400" b="1">
                <a:solidFill>
                  <a:srgbClr val="FF1515"/>
                </a:solidFill>
                <a:latin typeface="Rockwell" pitchFamily="18" charset="0"/>
              </a:rPr>
              <a:t>N Male</a:t>
            </a:r>
            <a:endParaRPr lang="en-US" sz="1400">
              <a:solidFill>
                <a:srgbClr val="FF0000"/>
              </a:solidFill>
              <a:latin typeface="Rockwell" pitchFamily="18" charset="0"/>
            </a:endParaRPr>
          </a:p>
        </p:txBody>
      </p:sp>
      <p:pic>
        <p:nvPicPr>
          <p:cNvPr id="570379" name="Picture 9" descr="Connectors"/>
          <p:cNvPicPr>
            <a:picLocks noChangeAspect="1" noChangeArrowheads="1"/>
          </p:cNvPicPr>
          <p:nvPr/>
        </p:nvPicPr>
        <p:blipFill>
          <a:blip r:embed="rId2" cstate="print"/>
          <a:srcRect/>
          <a:stretch>
            <a:fillRect/>
          </a:stretch>
        </p:blipFill>
        <p:spPr bwMode="auto">
          <a:xfrm>
            <a:off x="461963" y="1700213"/>
            <a:ext cx="8335962" cy="2640012"/>
          </a:xfrm>
          <a:prstGeom prst="rect">
            <a:avLst/>
          </a:prstGeom>
          <a:noFill/>
          <a:ln w="9525">
            <a:noFill/>
            <a:miter lim="800000"/>
            <a:headEnd/>
            <a:tailEnd/>
          </a:ln>
        </p:spPr>
      </p:pic>
      <p:sp>
        <p:nvSpPr>
          <p:cNvPr id="1046538" name="Line 10"/>
          <p:cNvSpPr>
            <a:spLocks noChangeShapeType="1"/>
          </p:cNvSpPr>
          <p:nvPr/>
        </p:nvSpPr>
        <p:spPr bwMode="auto">
          <a:xfrm flipV="1">
            <a:off x="654050" y="2928938"/>
            <a:ext cx="269875" cy="1422400"/>
          </a:xfrm>
          <a:prstGeom prst="line">
            <a:avLst/>
          </a:prstGeom>
          <a:noFill/>
          <a:ln w="38100" cap="sq">
            <a:solidFill>
              <a:srgbClr val="FF0000"/>
            </a:solidFill>
            <a:round/>
            <a:headEnd type="none" w="sm" len="sm"/>
            <a:tailEnd type="triangle" w="med" len="med"/>
          </a:ln>
        </p:spPr>
        <p:txBody>
          <a:bodyPr wrap="none"/>
          <a:lstStyle/>
          <a:p>
            <a:endParaRPr lang="en-US"/>
          </a:p>
        </p:txBody>
      </p:sp>
      <p:sp>
        <p:nvSpPr>
          <p:cNvPr id="1046539" name="Line 11"/>
          <p:cNvSpPr>
            <a:spLocks noChangeShapeType="1"/>
          </p:cNvSpPr>
          <p:nvPr/>
        </p:nvSpPr>
        <p:spPr bwMode="auto">
          <a:xfrm flipV="1">
            <a:off x="1538288" y="3275013"/>
            <a:ext cx="114300" cy="1076325"/>
          </a:xfrm>
          <a:prstGeom prst="line">
            <a:avLst/>
          </a:prstGeom>
          <a:noFill/>
          <a:ln w="38100" cap="sq">
            <a:solidFill>
              <a:srgbClr val="FF0000"/>
            </a:solidFill>
            <a:round/>
            <a:headEnd type="none" w="sm" len="sm"/>
            <a:tailEnd type="triangle" w="med" len="med"/>
          </a:ln>
        </p:spPr>
        <p:txBody>
          <a:bodyPr wrap="none"/>
          <a:lstStyle/>
          <a:p>
            <a:endParaRPr lang="en-US"/>
          </a:p>
        </p:txBody>
      </p:sp>
      <p:sp>
        <p:nvSpPr>
          <p:cNvPr id="1046540" name="Line 12"/>
          <p:cNvSpPr>
            <a:spLocks noChangeShapeType="1"/>
          </p:cNvSpPr>
          <p:nvPr/>
        </p:nvSpPr>
        <p:spPr bwMode="auto">
          <a:xfrm flipV="1">
            <a:off x="2498725" y="3429000"/>
            <a:ext cx="114300" cy="922338"/>
          </a:xfrm>
          <a:prstGeom prst="line">
            <a:avLst/>
          </a:prstGeom>
          <a:noFill/>
          <a:ln w="38100" cap="sq">
            <a:solidFill>
              <a:schemeClr val="accent2"/>
            </a:solidFill>
            <a:round/>
            <a:headEnd type="none" w="sm" len="sm"/>
            <a:tailEnd type="triangle" w="med" len="med"/>
          </a:ln>
        </p:spPr>
        <p:txBody>
          <a:bodyPr wrap="none"/>
          <a:lstStyle/>
          <a:p>
            <a:endParaRPr lang="en-US"/>
          </a:p>
        </p:txBody>
      </p:sp>
      <p:sp>
        <p:nvSpPr>
          <p:cNvPr id="1046541" name="Line 13"/>
          <p:cNvSpPr>
            <a:spLocks noChangeShapeType="1"/>
          </p:cNvSpPr>
          <p:nvPr/>
        </p:nvSpPr>
        <p:spPr bwMode="auto">
          <a:xfrm flipH="1" flipV="1">
            <a:off x="3573463" y="3659188"/>
            <a:ext cx="38100" cy="730250"/>
          </a:xfrm>
          <a:prstGeom prst="line">
            <a:avLst/>
          </a:prstGeom>
          <a:noFill/>
          <a:ln w="38100" cap="sq">
            <a:solidFill>
              <a:srgbClr val="09FB31"/>
            </a:solidFill>
            <a:round/>
            <a:headEnd type="none" w="sm" len="sm"/>
            <a:tailEnd type="triangle" w="med" len="med"/>
          </a:ln>
        </p:spPr>
        <p:txBody>
          <a:bodyPr wrap="none"/>
          <a:lstStyle/>
          <a:p>
            <a:endParaRPr lang="en-US"/>
          </a:p>
        </p:txBody>
      </p:sp>
      <p:sp>
        <p:nvSpPr>
          <p:cNvPr id="1046542" name="Line 14"/>
          <p:cNvSpPr>
            <a:spLocks noChangeShapeType="1"/>
          </p:cNvSpPr>
          <p:nvPr/>
        </p:nvSpPr>
        <p:spPr bwMode="auto">
          <a:xfrm flipH="1" flipV="1">
            <a:off x="4071938" y="3659188"/>
            <a:ext cx="192087" cy="730250"/>
          </a:xfrm>
          <a:prstGeom prst="line">
            <a:avLst/>
          </a:prstGeom>
          <a:noFill/>
          <a:ln w="38100" cap="sq">
            <a:solidFill>
              <a:srgbClr val="FFFF00"/>
            </a:solidFill>
            <a:round/>
            <a:headEnd type="none" w="sm" len="sm"/>
            <a:tailEnd type="triangle" w="med" len="med"/>
          </a:ln>
        </p:spPr>
        <p:txBody>
          <a:bodyPr wrap="none"/>
          <a:lstStyle/>
          <a:p>
            <a:endParaRPr lang="en-US"/>
          </a:p>
        </p:txBody>
      </p:sp>
      <p:sp>
        <p:nvSpPr>
          <p:cNvPr id="1046543" name="Text Box 22"/>
          <p:cNvSpPr txBox="1">
            <a:spLocks noChangeArrowheads="1"/>
          </p:cNvSpPr>
          <p:nvPr/>
        </p:nvSpPr>
        <p:spPr bwMode="auto">
          <a:xfrm>
            <a:off x="5454650" y="4389438"/>
            <a:ext cx="922338" cy="425450"/>
          </a:xfrm>
          <a:prstGeom prst="rect">
            <a:avLst/>
          </a:prstGeom>
          <a:noFill/>
          <a:ln w="12700" cap="sq">
            <a:noFill/>
            <a:miter lim="800000"/>
            <a:headEnd type="none" w="sm" len="sm"/>
            <a:tailEnd type="none" w="sm" len="sm"/>
          </a:ln>
        </p:spPr>
        <p:txBody>
          <a:bodyPr lIns="0" tIns="0" rIns="0" bIns="0">
            <a:spAutoFit/>
          </a:bodyPr>
          <a:lstStyle/>
          <a:p>
            <a:pPr algn="ctr"/>
            <a:r>
              <a:rPr lang="en-US" sz="1400" b="1">
                <a:solidFill>
                  <a:schemeClr val="folHlink"/>
                </a:solidFill>
                <a:latin typeface="Rockwell" pitchFamily="18" charset="0"/>
              </a:rPr>
              <a:t>Female SMA</a:t>
            </a:r>
            <a:endParaRPr lang="en-US" sz="1400">
              <a:solidFill>
                <a:schemeClr val="folHlink"/>
              </a:solidFill>
              <a:latin typeface="Rockwell" pitchFamily="18" charset="0"/>
            </a:endParaRPr>
          </a:p>
        </p:txBody>
      </p:sp>
      <p:sp>
        <p:nvSpPr>
          <p:cNvPr id="1046544" name="Text Box 22"/>
          <p:cNvSpPr txBox="1">
            <a:spLocks noChangeArrowheads="1"/>
          </p:cNvSpPr>
          <p:nvPr/>
        </p:nvSpPr>
        <p:spPr bwMode="auto">
          <a:xfrm>
            <a:off x="6645275" y="4389438"/>
            <a:ext cx="922338" cy="425450"/>
          </a:xfrm>
          <a:prstGeom prst="rect">
            <a:avLst/>
          </a:prstGeom>
          <a:noFill/>
          <a:ln w="12700" cap="sq">
            <a:noFill/>
            <a:miter lim="800000"/>
            <a:headEnd type="none" w="sm" len="sm"/>
            <a:tailEnd type="none" w="sm" len="sm"/>
          </a:ln>
        </p:spPr>
        <p:txBody>
          <a:bodyPr lIns="0" tIns="0" rIns="0" bIns="0">
            <a:spAutoFit/>
          </a:bodyPr>
          <a:lstStyle/>
          <a:p>
            <a:pPr algn="ctr"/>
            <a:r>
              <a:rPr lang="en-US" sz="1400" b="1">
                <a:solidFill>
                  <a:srgbClr val="09FB31"/>
                </a:solidFill>
                <a:latin typeface="Rockwell" pitchFamily="18" charset="0"/>
              </a:rPr>
              <a:t>Female BNC</a:t>
            </a:r>
            <a:endParaRPr lang="en-US" sz="1400">
              <a:solidFill>
                <a:srgbClr val="09FB31"/>
              </a:solidFill>
              <a:latin typeface="Rockwell" pitchFamily="18" charset="0"/>
            </a:endParaRPr>
          </a:p>
        </p:txBody>
      </p:sp>
      <p:sp>
        <p:nvSpPr>
          <p:cNvPr id="1046545" name="Text Box 22"/>
          <p:cNvSpPr txBox="1">
            <a:spLocks noChangeArrowheads="1"/>
          </p:cNvSpPr>
          <p:nvPr/>
        </p:nvSpPr>
        <p:spPr bwMode="auto">
          <a:xfrm>
            <a:off x="7835900" y="4389438"/>
            <a:ext cx="922338" cy="425450"/>
          </a:xfrm>
          <a:prstGeom prst="rect">
            <a:avLst/>
          </a:prstGeom>
          <a:noFill/>
          <a:ln w="12700" cap="sq">
            <a:noFill/>
            <a:miter lim="800000"/>
            <a:headEnd type="none" w="sm" len="sm"/>
            <a:tailEnd type="none" w="sm" len="sm"/>
          </a:ln>
        </p:spPr>
        <p:txBody>
          <a:bodyPr lIns="0" tIns="0" rIns="0" bIns="0">
            <a:spAutoFit/>
          </a:bodyPr>
          <a:lstStyle/>
          <a:p>
            <a:pPr algn="ctr"/>
            <a:r>
              <a:rPr lang="en-US" sz="1400" b="1">
                <a:solidFill>
                  <a:schemeClr val="tx2"/>
                </a:solidFill>
                <a:latin typeface="Rockwell" pitchFamily="18" charset="0"/>
              </a:rPr>
              <a:t>Female SO-239</a:t>
            </a:r>
            <a:endParaRPr lang="en-US" sz="1400">
              <a:solidFill>
                <a:schemeClr val="tx2"/>
              </a:solidFill>
              <a:latin typeface="Rockwell" pitchFamily="18" charset="0"/>
            </a:endParaRPr>
          </a:p>
        </p:txBody>
      </p:sp>
      <p:sp>
        <p:nvSpPr>
          <p:cNvPr id="1046546" name="Line 18"/>
          <p:cNvSpPr>
            <a:spLocks noChangeShapeType="1"/>
          </p:cNvSpPr>
          <p:nvPr/>
        </p:nvSpPr>
        <p:spPr bwMode="auto">
          <a:xfrm flipV="1">
            <a:off x="5916613" y="2890838"/>
            <a:ext cx="38100" cy="1498600"/>
          </a:xfrm>
          <a:prstGeom prst="line">
            <a:avLst/>
          </a:prstGeom>
          <a:noFill/>
          <a:ln w="38100" cap="sq">
            <a:solidFill>
              <a:srgbClr val="FFFF00"/>
            </a:solidFill>
            <a:round/>
            <a:headEnd type="none" w="sm" len="sm"/>
            <a:tailEnd type="triangle" w="med" len="med"/>
          </a:ln>
        </p:spPr>
        <p:txBody>
          <a:bodyPr wrap="none"/>
          <a:lstStyle/>
          <a:p>
            <a:endParaRPr lang="en-US"/>
          </a:p>
        </p:txBody>
      </p:sp>
      <p:sp>
        <p:nvSpPr>
          <p:cNvPr id="1046547" name="Line 19"/>
          <p:cNvSpPr>
            <a:spLocks noChangeShapeType="1"/>
          </p:cNvSpPr>
          <p:nvPr/>
        </p:nvSpPr>
        <p:spPr bwMode="auto">
          <a:xfrm flipV="1">
            <a:off x="7069138" y="3429000"/>
            <a:ext cx="76200" cy="960438"/>
          </a:xfrm>
          <a:prstGeom prst="line">
            <a:avLst/>
          </a:prstGeom>
          <a:noFill/>
          <a:ln w="38100" cap="sq">
            <a:solidFill>
              <a:srgbClr val="09FB31"/>
            </a:solidFill>
            <a:round/>
            <a:headEnd type="none" w="sm" len="sm"/>
            <a:tailEnd type="triangle" w="med" len="med"/>
          </a:ln>
        </p:spPr>
        <p:txBody>
          <a:bodyPr wrap="none"/>
          <a:lstStyle/>
          <a:p>
            <a:endParaRPr lang="en-US"/>
          </a:p>
        </p:txBody>
      </p:sp>
      <p:sp>
        <p:nvSpPr>
          <p:cNvPr id="1046548" name="Line 20"/>
          <p:cNvSpPr>
            <a:spLocks noChangeShapeType="1"/>
          </p:cNvSpPr>
          <p:nvPr/>
        </p:nvSpPr>
        <p:spPr bwMode="auto">
          <a:xfrm flipH="1" flipV="1">
            <a:off x="8027988" y="2430463"/>
            <a:ext cx="230187" cy="1958975"/>
          </a:xfrm>
          <a:prstGeom prst="line">
            <a:avLst/>
          </a:prstGeom>
          <a:noFill/>
          <a:ln w="38100" cap="sq">
            <a:solidFill>
              <a:schemeClr val="accent2"/>
            </a:solidFill>
            <a:round/>
            <a:headEnd type="none" w="sm" len="sm"/>
            <a:tailEnd type="triangle" w="med" len="med"/>
          </a:ln>
        </p:spPr>
        <p:txBody>
          <a:bodyPr wrap="none"/>
          <a:lstStyle/>
          <a:p>
            <a:endParaRPr lang="en-US"/>
          </a:p>
        </p:txBody>
      </p:sp>
      <p:sp>
        <p:nvSpPr>
          <p:cNvPr id="1046549" name="Text Box 21"/>
          <p:cNvSpPr txBox="1">
            <a:spLocks noChangeArrowheads="1"/>
          </p:cNvSpPr>
          <p:nvPr/>
        </p:nvSpPr>
        <p:spPr bwMode="auto">
          <a:xfrm>
            <a:off x="1768475" y="5310188"/>
            <a:ext cx="5491163" cy="3365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Understand the type of connector on your radio</a:t>
            </a:r>
          </a:p>
        </p:txBody>
      </p:sp>
      <p:sp>
        <p:nvSpPr>
          <p:cNvPr id="1046550" name="Text Box 22"/>
          <p:cNvSpPr txBox="1">
            <a:spLocks noChangeArrowheads="1"/>
          </p:cNvSpPr>
          <p:nvPr/>
        </p:nvSpPr>
        <p:spPr bwMode="auto">
          <a:xfrm>
            <a:off x="1308100" y="5580063"/>
            <a:ext cx="6529388" cy="336550"/>
          </a:xfrm>
          <a:prstGeom prst="rect">
            <a:avLst/>
          </a:prstGeom>
          <a:noFill/>
          <a:ln w="12700" cap="sq">
            <a:noFill/>
            <a:miter lim="800000"/>
            <a:headEnd type="none" w="sm" len="sm"/>
            <a:tailEnd type="none" w="sm" len="sm"/>
          </a:ln>
        </p:spPr>
        <p:txBody>
          <a:bodyPr>
            <a:spAutoFit/>
          </a:bodyPr>
          <a:lstStyle/>
          <a:p>
            <a:r>
              <a:rPr lang="en-US" sz="1600">
                <a:solidFill>
                  <a:srgbClr val="FF0000"/>
                </a:solidFill>
                <a:latin typeface="Rockwell" pitchFamily="18" charset="0"/>
              </a:rPr>
              <a:t>You may need an adapter from your coax connector to your radio</a:t>
            </a:r>
          </a:p>
        </p:txBody>
      </p:sp>
      <p:sp>
        <p:nvSpPr>
          <p:cNvPr id="1046551" name="Text Box 23"/>
          <p:cNvSpPr txBox="1">
            <a:spLocks noChangeArrowheads="1"/>
          </p:cNvSpPr>
          <p:nvPr/>
        </p:nvSpPr>
        <p:spPr bwMode="auto">
          <a:xfrm>
            <a:off x="1884363" y="6002338"/>
            <a:ext cx="5260975" cy="366712"/>
          </a:xfrm>
          <a:prstGeom prst="rect">
            <a:avLst/>
          </a:prstGeom>
          <a:noFill/>
          <a:ln w="12700" cap="sq">
            <a:noFill/>
            <a:miter lim="800000"/>
            <a:headEnd type="none" w="sm" len="sm"/>
            <a:tailEnd type="none" w="sm" len="sm"/>
          </a:ln>
        </p:spPr>
        <p:txBody>
          <a:bodyPr>
            <a:spAutoFit/>
          </a:bodyPr>
          <a:lstStyle/>
          <a:p>
            <a:r>
              <a:rPr lang="en-US">
                <a:solidFill>
                  <a:srgbClr val="FF0000"/>
                </a:solidFill>
                <a:latin typeface="Rockwell" pitchFamily="18" charset="0"/>
              </a:rPr>
              <a:t>Never buy cheap coax, connectors, or adapters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6536"/>
                                        </p:tgtEl>
                                        <p:attrNameLst>
                                          <p:attrName>style.visibility</p:attrName>
                                        </p:attrNameLst>
                                      </p:cBhvr>
                                      <p:to>
                                        <p:strVal val="visible"/>
                                      </p:to>
                                    </p:set>
                                    <p:animEffect transition="in" filter="wipe(down)">
                                      <p:cBhvr>
                                        <p:cTn id="7" dur="500"/>
                                        <p:tgtEl>
                                          <p:spTgt spid="104653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46535"/>
                                        </p:tgtEl>
                                        <p:attrNameLst>
                                          <p:attrName>style.visibility</p:attrName>
                                        </p:attrNameLst>
                                      </p:cBhvr>
                                      <p:to>
                                        <p:strVal val="visible"/>
                                      </p:to>
                                    </p:set>
                                    <p:animEffect transition="in" filter="wipe(down)">
                                      <p:cBhvr>
                                        <p:cTn id="11" dur="500"/>
                                        <p:tgtEl>
                                          <p:spTgt spid="1046535"/>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46538"/>
                                        </p:tgtEl>
                                        <p:attrNameLst>
                                          <p:attrName>style.visibility</p:attrName>
                                        </p:attrNameLst>
                                      </p:cBhvr>
                                      <p:to>
                                        <p:strVal val="visible"/>
                                      </p:to>
                                    </p:set>
                                    <p:animEffect transition="in" filter="wipe(down)">
                                      <p:cBhvr>
                                        <p:cTn id="15" dur="500"/>
                                        <p:tgtEl>
                                          <p:spTgt spid="1046538"/>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46539"/>
                                        </p:tgtEl>
                                        <p:attrNameLst>
                                          <p:attrName>style.visibility</p:attrName>
                                        </p:attrNameLst>
                                      </p:cBhvr>
                                      <p:to>
                                        <p:strVal val="visible"/>
                                      </p:to>
                                    </p:set>
                                    <p:animEffect transition="in" filter="wipe(down)">
                                      <p:cBhvr>
                                        <p:cTn id="19" dur="500"/>
                                        <p:tgtEl>
                                          <p:spTgt spid="104653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46534"/>
                                        </p:tgtEl>
                                        <p:attrNameLst>
                                          <p:attrName>style.visibility</p:attrName>
                                        </p:attrNameLst>
                                      </p:cBhvr>
                                      <p:to>
                                        <p:strVal val="visible"/>
                                      </p:to>
                                    </p:set>
                                    <p:animEffect transition="in" filter="wipe(down)">
                                      <p:cBhvr>
                                        <p:cTn id="24" dur="500"/>
                                        <p:tgtEl>
                                          <p:spTgt spid="1046534"/>
                                        </p:tgtEl>
                                      </p:cBhvr>
                                    </p:animEffec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046545"/>
                                        </p:tgtEl>
                                        <p:attrNameLst>
                                          <p:attrName>style.visibility</p:attrName>
                                        </p:attrNameLst>
                                      </p:cBhvr>
                                      <p:to>
                                        <p:strVal val="visible"/>
                                      </p:to>
                                    </p:set>
                                    <p:animEffect transition="in" filter="wipe(down)">
                                      <p:cBhvr>
                                        <p:cTn id="28" dur="500"/>
                                        <p:tgtEl>
                                          <p:spTgt spid="1046545"/>
                                        </p:tgtEl>
                                      </p:cBhvr>
                                    </p:animEffect>
                                  </p:childTnLst>
                                </p:cTn>
                              </p:par>
                            </p:childTnLst>
                          </p:cTn>
                        </p:par>
                        <p:par>
                          <p:cTn id="29" fill="hold" nodeType="afterGroup">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1046540"/>
                                        </p:tgtEl>
                                        <p:attrNameLst>
                                          <p:attrName>style.visibility</p:attrName>
                                        </p:attrNameLst>
                                      </p:cBhvr>
                                      <p:to>
                                        <p:strVal val="visible"/>
                                      </p:to>
                                    </p:set>
                                    <p:animEffect transition="in" filter="wipe(down)">
                                      <p:cBhvr>
                                        <p:cTn id="32" dur="500"/>
                                        <p:tgtEl>
                                          <p:spTgt spid="1046540"/>
                                        </p:tgtEl>
                                      </p:cBhvr>
                                    </p:animEffect>
                                  </p:childTnLst>
                                </p:cTn>
                              </p:par>
                            </p:childTnLst>
                          </p:cTn>
                        </p:par>
                        <p:par>
                          <p:cTn id="33" fill="hold" nodeType="afterGroup">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1046548"/>
                                        </p:tgtEl>
                                        <p:attrNameLst>
                                          <p:attrName>style.visibility</p:attrName>
                                        </p:attrNameLst>
                                      </p:cBhvr>
                                      <p:to>
                                        <p:strVal val="visible"/>
                                      </p:to>
                                    </p:set>
                                    <p:animEffect transition="in" filter="wipe(down)">
                                      <p:cBhvr>
                                        <p:cTn id="36" dur="500"/>
                                        <p:tgtEl>
                                          <p:spTgt spid="104654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46533"/>
                                        </p:tgtEl>
                                        <p:attrNameLst>
                                          <p:attrName>style.visibility</p:attrName>
                                        </p:attrNameLst>
                                      </p:cBhvr>
                                      <p:to>
                                        <p:strVal val="visible"/>
                                      </p:to>
                                    </p:set>
                                    <p:animEffect transition="in" filter="wipe(down)">
                                      <p:cBhvr>
                                        <p:cTn id="41" dur="500"/>
                                        <p:tgtEl>
                                          <p:spTgt spid="1046533"/>
                                        </p:tgtEl>
                                      </p:cBhvr>
                                    </p:animEffect>
                                  </p:childTnLst>
                                </p:cTn>
                              </p:par>
                            </p:childTnLst>
                          </p:cTn>
                        </p:par>
                        <p:par>
                          <p:cTn id="42" fill="hold" nodeType="afterGroup">
                            <p:stCondLst>
                              <p:cond delay="500"/>
                            </p:stCondLst>
                            <p:childTnLst>
                              <p:par>
                                <p:cTn id="43" presetID="22" presetClass="entr" presetSubtype="4" fill="hold" nodeType="afterEffect">
                                  <p:stCondLst>
                                    <p:cond delay="0"/>
                                  </p:stCondLst>
                                  <p:childTnLst>
                                    <p:set>
                                      <p:cBhvr>
                                        <p:cTn id="44" dur="1" fill="hold">
                                          <p:stCondLst>
                                            <p:cond delay="0"/>
                                          </p:stCondLst>
                                        </p:cTn>
                                        <p:tgtEl>
                                          <p:spTgt spid="1046544">
                                            <p:txEl>
                                              <p:pRg st="0" end="0"/>
                                            </p:txEl>
                                          </p:spTgt>
                                        </p:tgtEl>
                                        <p:attrNameLst>
                                          <p:attrName>style.visibility</p:attrName>
                                        </p:attrNameLst>
                                      </p:cBhvr>
                                      <p:to>
                                        <p:strVal val="visible"/>
                                      </p:to>
                                    </p:set>
                                    <p:animEffect transition="in" filter="wipe(down)">
                                      <p:cBhvr>
                                        <p:cTn id="45" dur="500"/>
                                        <p:tgtEl>
                                          <p:spTgt spid="1046544">
                                            <p:txEl>
                                              <p:pRg st="0" end="0"/>
                                            </p:txEl>
                                          </p:spTgt>
                                        </p:tgtEl>
                                      </p:cBhvr>
                                    </p:animEffect>
                                  </p:childTnLst>
                                </p:cTn>
                              </p:par>
                            </p:childTnLst>
                          </p:cTn>
                        </p:par>
                        <p:par>
                          <p:cTn id="46" fill="hold" nodeType="afterGroup">
                            <p:stCondLst>
                              <p:cond delay="1000"/>
                            </p:stCondLst>
                            <p:childTnLst>
                              <p:par>
                                <p:cTn id="47" presetID="22" presetClass="entr" presetSubtype="4" fill="hold" grpId="0" nodeType="afterEffect">
                                  <p:stCondLst>
                                    <p:cond delay="0"/>
                                  </p:stCondLst>
                                  <p:childTnLst>
                                    <p:set>
                                      <p:cBhvr>
                                        <p:cTn id="48" dur="1" fill="hold">
                                          <p:stCondLst>
                                            <p:cond delay="0"/>
                                          </p:stCondLst>
                                        </p:cTn>
                                        <p:tgtEl>
                                          <p:spTgt spid="1046541"/>
                                        </p:tgtEl>
                                        <p:attrNameLst>
                                          <p:attrName>style.visibility</p:attrName>
                                        </p:attrNameLst>
                                      </p:cBhvr>
                                      <p:to>
                                        <p:strVal val="visible"/>
                                      </p:to>
                                    </p:set>
                                    <p:animEffect transition="in" filter="wipe(down)">
                                      <p:cBhvr>
                                        <p:cTn id="49" dur="500"/>
                                        <p:tgtEl>
                                          <p:spTgt spid="1046541"/>
                                        </p:tgtEl>
                                      </p:cBhvr>
                                    </p:animEffect>
                                  </p:childTnLst>
                                </p:cTn>
                              </p:par>
                            </p:childTnLst>
                          </p:cTn>
                        </p:par>
                        <p:par>
                          <p:cTn id="50" fill="hold" nodeType="afterGroup">
                            <p:stCondLst>
                              <p:cond delay="1500"/>
                            </p:stCondLst>
                            <p:childTnLst>
                              <p:par>
                                <p:cTn id="51" presetID="22" presetClass="entr" presetSubtype="4" fill="hold" grpId="0" nodeType="afterEffect">
                                  <p:stCondLst>
                                    <p:cond delay="0"/>
                                  </p:stCondLst>
                                  <p:childTnLst>
                                    <p:set>
                                      <p:cBhvr>
                                        <p:cTn id="52" dur="1" fill="hold">
                                          <p:stCondLst>
                                            <p:cond delay="0"/>
                                          </p:stCondLst>
                                        </p:cTn>
                                        <p:tgtEl>
                                          <p:spTgt spid="1046547"/>
                                        </p:tgtEl>
                                        <p:attrNameLst>
                                          <p:attrName>style.visibility</p:attrName>
                                        </p:attrNameLst>
                                      </p:cBhvr>
                                      <p:to>
                                        <p:strVal val="visible"/>
                                      </p:to>
                                    </p:set>
                                    <p:animEffect transition="in" filter="wipe(down)">
                                      <p:cBhvr>
                                        <p:cTn id="53" dur="500"/>
                                        <p:tgtEl>
                                          <p:spTgt spid="104654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46532"/>
                                        </p:tgtEl>
                                        <p:attrNameLst>
                                          <p:attrName>style.visibility</p:attrName>
                                        </p:attrNameLst>
                                      </p:cBhvr>
                                      <p:to>
                                        <p:strVal val="visible"/>
                                      </p:to>
                                    </p:set>
                                    <p:animEffect transition="in" filter="wipe(down)">
                                      <p:cBhvr>
                                        <p:cTn id="58" dur="500"/>
                                        <p:tgtEl>
                                          <p:spTgt spid="1046532"/>
                                        </p:tgtEl>
                                      </p:cBhvr>
                                    </p:animEffect>
                                  </p:childTnLst>
                                </p:cTn>
                              </p:par>
                            </p:childTnLst>
                          </p:cTn>
                        </p:par>
                        <p:par>
                          <p:cTn id="59" fill="hold" nodeType="afterGroup">
                            <p:stCondLst>
                              <p:cond delay="500"/>
                            </p:stCondLst>
                            <p:childTnLst>
                              <p:par>
                                <p:cTn id="60" presetID="22" presetClass="entr" presetSubtype="4" fill="hold" nodeType="afterEffect">
                                  <p:stCondLst>
                                    <p:cond delay="0"/>
                                  </p:stCondLst>
                                  <p:childTnLst>
                                    <p:set>
                                      <p:cBhvr>
                                        <p:cTn id="61" dur="1" fill="hold">
                                          <p:stCondLst>
                                            <p:cond delay="0"/>
                                          </p:stCondLst>
                                        </p:cTn>
                                        <p:tgtEl>
                                          <p:spTgt spid="1046543">
                                            <p:txEl>
                                              <p:pRg st="0" end="0"/>
                                            </p:txEl>
                                          </p:spTgt>
                                        </p:tgtEl>
                                        <p:attrNameLst>
                                          <p:attrName>style.visibility</p:attrName>
                                        </p:attrNameLst>
                                      </p:cBhvr>
                                      <p:to>
                                        <p:strVal val="visible"/>
                                      </p:to>
                                    </p:set>
                                    <p:animEffect transition="in" filter="wipe(down)">
                                      <p:cBhvr>
                                        <p:cTn id="62" dur="500"/>
                                        <p:tgtEl>
                                          <p:spTgt spid="1046543">
                                            <p:txEl>
                                              <p:pRg st="0" end="0"/>
                                            </p:txEl>
                                          </p:spTgt>
                                        </p:tgtEl>
                                      </p:cBhvr>
                                    </p:animEffect>
                                  </p:childTnLst>
                                </p:cTn>
                              </p:par>
                            </p:childTnLst>
                          </p:cTn>
                        </p:par>
                        <p:par>
                          <p:cTn id="63" fill="hold" nodeType="afterGroup">
                            <p:stCondLst>
                              <p:cond delay="1000"/>
                            </p:stCondLst>
                            <p:childTnLst>
                              <p:par>
                                <p:cTn id="64" presetID="22" presetClass="entr" presetSubtype="4" fill="hold" grpId="0" nodeType="afterEffect">
                                  <p:stCondLst>
                                    <p:cond delay="0"/>
                                  </p:stCondLst>
                                  <p:childTnLst>
                                    <p:set>
                                      <p:cBhvr>
                                        <p:cTn id="65" dur="1" fill="hold">
                                          <p:stCondLst>
                                            <p:cond delay="0"/>
                                          </p:stCondLst>
                                        </p:cTn>
                                        <p:tgtEl>
                                          <p:spTgt spid="1046542"/>
                                        </p:tgtEl>
                                        <p:attrNameLst>
                                          <p:attrName>style.visibility</p:attrName>
                                        </p:attrNameLst>
                                      </p:cBhvr>
                                      <p:to>
                                        <p:strVal val="visible"/>
                                      </p:to>
                                    </p:set>
                                    <p:animEffect transition="in" filter="wipe(down)">
                                      <p:cBhvr>
                                        <p:cTn id="66" dur="500"/>
                                        <p:tgtEl>
                                          <p:spTgt spid="1046542"/>
                                        </p:tgtEl>
                                      </p:cBhvr>
                                    </p:animEffect>
                                  </p:childTnLst>
                                </p:cTn>
                              </p:par>
                            </p:childTnLst>
                          </p:cTn>
                        </p:par>
                        <p:par>
                          <p:cTn id="67" fill="hold" nodeType="afterGroup">
                            <p:stCondLst>
                              <p:cond delay="1500"/>
                            </p:stCondLst>
                            <p:childTnLst>
                              <p:par>
                                <p:cTn id="68" presetID="22" presetClass="entr" presetSubtype="4" fill="hold" grpId="0" nodeType="afterEffect">
                                  <p:stCondLst>
                                    <p:cond delay="0"/>
                                  </p:stCondLst>
                                  <p:childTnLst>
                                    <p:set>
                                      <p:cBhvr>
                                        <p:cTn id="69" dur="1" fill="hold">
                                          <p:stCondLst>
                                            <p:cond delay="0"/>
                                          </p:stCondLst>
                                        </p:cTn>
                                        <p:tgtEl>
                                          <p:spTgt spid="1046546"/>
                                        </p:tgtEl>
                                        <p:attrNameLst>
                                          <p:attrName>style.visibility</p:attrName>
                                        </p:attrNameLst>
                                      </p:cBhvr>
                                      <p:to>
                                        <p:strVal val="visible"/>
                                      </p:to>
                                    </p:set>
                                    <p:animEffect transition="in" filter="wipe(down)">
                                      <p:cBhvr>
                                        <p:cTn id="70" dur="500"/>
                                        <p:tgtEl>
                                          <p:spTgt spid="104654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1046549">
                                            <p:txEl>
                                              <p:pRg st="0" end="0"/>
                                            </p:txEl>
                                          </p:spTgt>
                                        </p:tgtEl>
                                        <p:attrNameLst>
                                          <p:attrName>style.visibility</p:attrName>
                                        </p:attrNameLst>
                                      </p:cBhvr>
                                      <p:to>
                                        <p:strVal val="visible"/>
                                      </p:to>
                                    </p:set>
                                    <p:animEffect transition="in" filter="wipe(left)">
                                      <p:cBhvr>
                                        <p:cTn id="75" dur="500"/>
                                        <p:tgtEl>
                                          <p:spTgt spid="1046549">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1046550">
                                            <p:txEl>
                                              <p:pRg st="0" end="0"/>
                                            </p:txEl>
                                          </p:spTgt>
                                        </p:tgtEl>
                                        <p:attrNameLst>
                                          <p:attrName>style.visibility</p:attrName>
                                        </p:attrNameLst>
                                      </p:cBhvr>
                                      <p:to>
                                        <p:strVal val="visible"/>
                                      </p:to>
                                    </p:set>
                                    <p:animEffect transition="in" filter="wipe(left)">
                                      <p:cBhvr>
                                        <p:cTn id="80" dur="500"/>
                                        <p:tgtEl>
                                          <p:spTgt spid="1046550">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046551"/>
                                        </p:tgtEl>
                                        <p:attrNameLst>
                                          <p:attrName>style.visibility</p:attrName>
                                        </p:attrNameLst>
                                      </p:cBhvr>
                                      <p:to>
                                        <p:strVal val="visible"/>
                                      </p:to>
                                    </p:set>
                                    <p:animEffect transition="in" filter="wipe(down)">
                                      <p:cBhvr>
                                        <p:cTn id="85" dur="500"/>
                                        <p:tgtEl>
                                          <p:spTgt spid="104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532" grpId="0"/>
      <p:bldP spid="1046533" grpId="0"/>
      <p:bldP spid="1046534" grpId="0"/>
      <p:bldP spid="1046535" grpId="0"/>
      <p:bldP spid="1046536" grpId="0"/>
      <p:bldP spid="1046538" grpId="0" animBg="1"/>
      <p:bldP spid="1046539" grpId="0" animBg="1"/>
      <p:bldP spid="1046540" grpId="0" animBg="1"/>
      <p:bldP spid="1046541" grpId="0" animBg="1"/>
      <p:bldP spid="1046542" grpId="0" animBg="1"/>
      <p:bldP spid="1046545" grpId="0"/>
      <p:bldP spid="1046546" grpId="0" animBg="1"/>
      <p:bldP spid="1046547" grpId="0" animBg="1"/>
      <p:bldP spid="1046548" grpId="0" animBg="1"/>
      <p:bldP spid="1046551" grpId="0"/>
    </p:bld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Number Placeholder 3"/>
          <p:cNvSpPr>
            <a:spLocks noGrp="1"/>
          </p:cNvSpPr>
          <p:nvPr>
            <p:ph type="sldNum" sz="quarter" idx="12"/>
          </p:nvPr>
        </p:nvSpPr>
        <p:spPr>
          <a:noFill/>
          <a:ln>
            <a:miter lim="800000"/>
            <a:headEnd/>
            <a:tailEnd/>
          </a:ln>
        </p:spPr>
        <p:txBody>
          <a:bodyPr/>
          <a:lstStyle/>
          <a:p>
            <a:fld id="{3235C3C8-BA56-4FE1-9E3B-261679B685CB}" type="slidenum">
              <a:rPr lang="en-US"/>
              <a:pPr/>
              <a:t>556</a:t>
            </a:fld>
            <a:endParaRPr lang="en-US"/>
          </a:p>
        </p:txBody>
      </p:sp>
      <p:sp>
        <p:nvSpPr>
          <p:cNvPr id="57139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0A24F10-C3ED-44D7-99FF-74BAED319DC1}" type="slidenum">
              <a:rPr lang="en-US" sz="1400">
                <a:latin typeface="Times New Roman" pitchFamily="18" charset="0"/>
              </a:rPr>
              <a:pPr algn="r"/>
              <a:t>556</a:t>
            </a:fld>
            <a:endParaRPr lang="en-US" sz="1400">
              <a:latin typeface="Times New Roman" pitchFamily="18" charset="0"/>
            </a:endParaRPr>
          </a:p>
        </p:txBody>
      </p:sp>
      <p:sp>
        <p:nvSpPr>
          <p:cNvPr id="571396" name="Rectangle 2"/>
          <p:cNvSpPr>
            <a:spLocks noGrp="1" noChangeArrowheads="1"/>
          </p:cNvSpPr>
          <p:nvPr>
            <p:ph type="title" idx="4294967295"/>
          </p:nvPr>
        </p:nvSpPr>
        <p:spPr>
          <a:xfrm>
            <a:off x="347663" y="395288"/>
            <a:ext cx="8564562" cy="614362"/>
          </a:xfrm>
        </p:spPr>
        <p:txBody>
          <a:bodyPr/>
          <a:lstStyle/>
          <a:p>
            <a:pPr eaLnBrk="1" hangingPunct="1"/>
            <a:r>
              <a:rPr lang="en-US" sz="2200" b="1" smtClean="0">
                <a:latin typeface="Rockwell" pitchFamily="18" charset="0"/>
              </a:rPr>
              <a:t>T9B: </a:t>
            </a:r>
            <a:r>
              <a:rPr lang="en-US" sz="1600" b="1" smtClean="0"/>
              <a:t>	Feedlines; types, losses vs. frequency, SWR concepts, matching weather 	protection, connectors.</a:t>
            </a:r>
          </a:p>
        </p:txBody>
      </p:sp>
      <p:sp>
        <p:nvSpPr>
          <p:cNvPr id="1052675"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T9B8</a:t>
            </a:r>
            <a:r>
              <a:rPr lang="en-US" sz="2000" smtClean="0">
                <a:latin typeface="Rockwell" pitchFamily="18" charset="0"/>
              </a:rPr>
              <a:t>  Coax connectors exposed to the weather should be sealed against water intrusion to prevent an increase in feedline loss.</a:t>
            </a:r>
          </a:p>
          <a:p>
            <a:pPr lvl="1" eaLnBrk="1" hangingPunct="1"/>
            <a:endParaRPr lang="en-US" sz="2000" smtClean="0">
              <a:latin typeface="Rockwell" pitchFamily="18" charset="0"/>
            </a:endParaRPr>
          </a:p>
          <a:p>
            <a:pPr lvl="1" eaLnBrk="1" hangingPunct="1"/>
            <a:r>
              <a:rPr lang="en-US" sz="1200" smtClean="0">
                <a:latin typeface="Rockwell" pitchFamily="18" charset="0"/>
              </a:rPr>
              <a:t>T9B9</a:t>
            </a:r>
            <a:r>
              <a:rPr lang="en-US" sz="2000" smtClean="0">
                <a:latin typeface="Rockwell" pitchFamily="18" charset="0"/>
              </a:rPr>
              <a:t>  A loose connection in an antenna or a feedline might cause erratic changes in SWR readings.</a:t>
            </a:r>
          </a:p>
        </p:txBody>
      </p:sp>
      <p:pic>
        <p:nvPicPr>
          <p:cNvPr id="1052676" name="Picture 4" descr="Q p163"/>
          <p:cNvPicPr>
            <a:picLocks noChangeAspect="1" noChangeArrowheads="1"/>
          </p:cNvPicPr>
          <p:nvPr/>
        </p:nvPicPr>
        <p:blipFill>
          <a:blip r:embed="rId2" cstate="print"/>
          <a:srcRect/>
          <a:stretch>
            <a:fillRect/>
          </a:stretch>
        </p:blipFill>
        <p:spPr bwMode="auto">
          <a:xfrm>
            <a:off x="5378450" y="3198813"/>
            <a:ext cx="2227263" cy="2968625"/>
          </a:xfrm>
          <a:prstGeom prst="rect">
            <a:avLst/>
          </a:prstGeom>
          <a:noFill/>
          <a:ln w="9525">
            <a:noFill/>
            <a:miter lim="800000"/>
            <a:headEnd/>
            <a:tailEnd/>
          </a:ln>
        </p:spPr>
      </p:pic>
      <p:sp>
        <p:nvSpPr>
          <p:cNvPr id="1052677" name="Text Box 5"/>
          <p:cNvSpPr txBox="1">
            <a:spLocks noChangeArrowheads="1"/>
          </p:cNvSpPr>
          <p:nvPr/>
        </p:nvSpPr>
        <p:spPr bwMode="auto">
          <a:xfrm>
            <a:off x="1422400" y="5464175"/>
            <a:ext cx="3802063" cy="581025"/>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Make sure all coax connections are tight to help minimize interference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52675">
                                            <p:txEl>
                                              <p:pRg st="0" end="0"/>
                                            </p:txEl>
                                          </p:spTgt>
                                        </p:tgtEl>
                                        <p:attrNameLst>
                                          <p:attrName>style.visibility</p:attrName>
                                        </p:attrNameLst>
                                      </p:cBhvr>
                                      <p:to>
                                        <p:strVal val="visible"/>
                                      </p:to>
                                    </p:set>
                                    <p:animEffect transition="in" filter="wipe(up)">
                                      <p:cBhvr>
                                        <p:cTn id="7" dur="500"/>
                                        <p:tgtEl>
                                          <p:spTgt spid="1052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52675">
                                            <p:txEl>
                                              <p:pRg st="2" end="2"/>
                                            </p:txEl>
                                          </p:spTgt>
                                        </p:tgtEl>
                                        <p:attrNameLst>
                                          <p:attrName>style.visibility</p:attrName>
                                        </p:attrNameLst>
                                      </p:cBhvr>
                                      <p:to>
                                        <p:strVal val="visible"/>
                                      </p:to>
                                    </p:set>
                                    <p:animEffect transition="in" filter="wipe(left)">
                                      <p:cBhvr>
                                        <p:cTn id="12" dur="500"/>
                                        <p:tgtEl>
                                          <p:spTgt spid="10526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52676"/>
                                        </p:tgtEl>
                                        <p:attrNameLst>
                                          <p:attrName>style.visibility</p:attrName>
                                        </p:attrNameLst>
                                      </p:cBhvr>
                                      <p:to>
                                        <p:strVal val="visible"/>
                                      </p:to>
                                    </p:set>
                                    <p:animEffect transition="in" filter="wipe(down)">
                                      <p:cBhvr>
                                        <p:cTn id="17" dur="500"/>
                                        <p:tgtEl>
                                          <p:spTgt spid="105267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52677"/>
                                        </p:tgtEl>
                                        <p:attrNameLst>
                                          <p:attrName>style.visibility</p:attrName>
                                        </p:attrNameLst>
                                      </p:cBhvr>
                                      <p:to>
                                        <p:strVal val="visible"/>
                                      </p:to>
                                    </p:set>
                                    <p:animEffect transition="in" filter="wipe(down)">
                                      <p:cBhvr>
                                        <p:cTn id="20" dur="500"/>
                                        <p:tgtEl>
                                          <p:spTgt spid="1052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677" grpId="0"/>
    </p:bld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lide Number Placeholder 3"/>
          <p:cNvSpPr>
            <a:spLocks noGrp="1"/>
          </p:cNvSpPr>
          <p:nvPr>
            <p:ph type="sldNum" sz="quarter" idx="12"/>
          </p:nvPr>
        </p:nvSpPr>
        <p:spPr>
          <a:noFill/>
          <a:ln>
            <a:miter lim="800000"/>
            <a:headEnd/>
            <a:tailEnd/>
          </a:ln>
        </p:spPr>
        <p:txBody>
          <a:bodyPr/>
          <a:lstStyle/>
          <a:p>
            <a:fld id="{717BB4C1-8139-40A9-89BD-D445852A6288}" type="slidenum">
              <a:rPr lang="en-US"/>
              <a:pPr/>
              <a:t>557</a:t>
            </a:fld>
            <a:endParaRPr lang="en-US"/>
          </a:p>
        </p:txBody>
      </p:sp>
      <p:sp>
        <p:nvSpPr>
          <p:cNvPr id="57241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9F8F98E-45F1-4431-8905-A466F9F9B1BF}" type="slidenum">
              <a:rPr lang="en-US" sz="1400">
                <a:latin typeface="Times New Roman" pitchFamily="18" charset="0"/>
              </a:rPr>
              <a:pPr algn="r"/>
              <a:t>557</a:t>
            </a:fld>
            <a:endParaRPr lang="en-US" sz="1400">
              <a:latin typeface="Times New Roman" pitchFamily="18" charset="0"/>
            </a:endParaRPr>
          </a:p>
        </p:txBody>
      </p:sp>
      <p:sp>
        <p:nvSpPr>
          <p:cNvPr id="572420"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T9B: </a:t>
            </a:r>
            <a:r>
              <a:rPr lang="en-US" sz="1600" b="1" smtClean="0"/>
              <a:t>	Feedlines; types, losses vs. frequency, SWR concepts, matching weather 	protection, connectors.</a:t>
            </a:r>
          </a:p>
        </p:txBody>
      </p:sp>
      <p:sp>
        <p:nvSpPr>
          <p:cNvPr id="1048579" name="Rectangle 3"/>
          <p:cNvSpPr>
            <a:spLocks noGrp="1" noChangeArrowheads="1"/>
          </p:cNvSpPr>
          <p:nvPr>
            <p:ph type="body" idx="4294967295"/>
          </p:nvPr>
        </p:nvSpPr>
        <p:spPr>
          <a:xfrm>
            <a:off x="0" y="1470025"/>
            <a:ext cx="8642350" cy="5387975"/>
          </a:xfrm>
        </p:spPr>
        <p:txBody>
          <a:bodyPr/>
          <a:lstStyle/>
          <a:p>
            <a:pPr lvl="1" eaLnBrk="1" hangingPunct="1"/>
            <a:r>
              <a:rPr lang="en-US" sz="1200" smtClean="0">
                <a:latin typeface="Rockwell" pitchFamily="18" charset="0"/>
              </a:rPr>
              <a:t>T9B10</a:t>
            </a:r>
            <a:r>
              <a:rPr lang="en-US" sz="2000" smtClean="0">
                <a:latin typeface="Rockwell" pitchFamily="18" charset="0"/>
              </a:rPr>
              <a:t>  Electrical differences exists between the smaller RG-58 and larger RG-8 coaxial cables in that RG-8 cable has less loss at a given frequency.</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T9B11</a:t>
            </a:r>
            <a:r>
              <a:rPr lang="en-US" sz="2000" smtClean="0">
                <a:latin typeface="Rockwell" pitchFamily="18" charset="0"/>
              </a:rPr>
              <a:t>  The lowest loss feedline at VHF and UHF is an Air-insulated hard line.</a:t>
            </a:r>
            <a:r>
              <a:rPr lang="en-US" sz="1200" smtClean="0">
                <a:latin typeface="Rockwell" pitchFamily="18" charset="0"/>
              </a:rPr>
              <a:t>.</a:t>
            </a:r>
            <a:endParaRPr lang="en-US" sz="2000" smtClean="0">
              <a:solidFill>
                <a:srgbClr val="FF0000"/>
              </a:solidFill>
              <a:latin typeface="Rockwell" pitchFamily="18" charset="0"/>
            </a:endParaRPr>
          </a:p>
          <a:p>
            <a:pPr lvl="1" eaLnBrk="1" hangingPunct="1"/>
            <a:endParaRPr lang="en-US" sz="2000" smtClean="0">
              <a:latin typeface="Rockwell" pitchFamily="18" charset="0"/>
            </a:endParaRPr>
          </a:p>
        </p:txBody>
      </p:sp>
      <p:sp>
        <p:nvSpPr>
          <p:cNvPr id="1048580" name="Rectangle 3"/>
          <p:cNvSpPr>
            <a:spLocks noChangeArrowheads="1"/>
          </p:cNvSpPr>
          <p:nvPr/>
        </p:nvSpPr>
        <p:spPr bwMode="auto">
          <a:xfrm>
            <a:off x="693738" y="3198813"/>
            <a:ext cx="7604125" cy="1920875"/>
          </a:xfrm>
          <a:prstGeom prst="rect">
            <a:avLst/>
          </a:prstGeom>
          <a:noFill/>
          <a:ln w="9525">
            <a:noFill/>
            <a:miter lim="800000"/>
            <a:headEnd/>
            <a:tailEnd/>
          </a:ln>
        </p:spPr>
        <p:txBody>
          <a:bodyPr/>
          <a:lstStyle/>
          <a:p>
            <a:pPr lvl="1"/>
            <a:r>
              <a:rPr lang="en-US" b="1" u="sng">
                <a:solidFill>
                  <a:srgbClr val="FF0000"/>
                </a:solidFill>
                <a:latin typeface="Rockwell" pitchFamily="18" charset="0"/>
              </a:rPr>
              <a:t>Coax Type	         Size	@ 100 MHz 	@ 400 MHz               </a:t>
            </a:r>
          </a:p>
          <a:p>
            <a:pPr lvl="1"/>
            <a:r>
              <a:rPr lang="en-US" sz="1400">
                <a:solidFill>
                  <a:srgbClr val="FF0000"/>
                </a:solidFill>
                <a:latin typeface="Rockwell" pitchFamily="18" charset="0"/>
              </a:rPr>
              <a:t>   </a:t>
            </a:r>
            <a:r>
              <a:rPr lang="en-US" sz="1600">
                <a:solidFill>
                  <a:srgbClr val="FF0000"/>
                </a:solidFill>
                <a:latin typeface="Rockwell" pitchFamily="18" charset="0"/>
              </a:rPr>
              <a:t>RG-58U	         Small</a:t>
            </a:r>
            <a:r>
              <a:rPr lang="en-US" sz="1600" baseline="30000">
                <a:solidFill>
                  <a:srgbClr val="FF0000"/>
                </a:solidFill>
                <a:latin typeface="Rockwell" pitchFamily="18" charset="0"/>
              </a:rPr>
              <a:t>	</a:t>
            </a:r>
            <a:r>
              <a:rPr lang="en-US" sz="1600">
                <a:solidFill>
                  <a:srgbClr val="FF0000"/>
                </a:solidFill>
                <a:latin typeface="Rockwell" pitchFamily="18" charset="0"/>
              </a:rPr>
              <a:t>         4.3 dB</a:t>
            </a:r>
            <a:r>
              <a:rPr lang="en-US" sz="1600" baseline="30000">
                <a:solidFill>
                  <a:srgbClr val="FF0000"/>
                </a:solidFill>
                <a:latin typeface="Rockwell" pitchFamily="18" charset="0"/>
              </a:rPr>
              <a:t>	          </a:t>
            </a:r>
            <a:r>
              <a:rPr lang="en-US" sz="1600">
                <a:solidFill>
                  <a:srgbClr val="FF0000"/>
                </a:solidFill>
                <a:latin typeface="Rockwell" pitchFamily="18" charset="0"/>
              </a:rPr>
              <a:t>9.4 dB</a:t>
            </a:r>
            <a:r>
              <a:rPr lang="en-US" sz="1600" baseline="30000">
                <a:solidFill>
                  <a:srgbClr val="FF0000"/>
                </a:solidFill>
                <a:latin typeface="Rockwell" pitchFamily="18" charset="0"/>
              </a:rPr>
              <a:t>	</a:t>
            </a:r>
          </a:p>
          <a:p>
            <a:pPr lvl="1"/>
            <a:r>
              <a:rPr lang="en-US" sz="1600">
                <a:solidFill>
                  <a:srgbClr val="FF0000"/>
                </a:solidFill>
                <a:latin typeface="Rockwell" pitchFamily="18" charset="0"/>
              </a:rPr>
              <a:t>   RG-8X	         Medium	         3.7 dB	       8.0 dB</a:t>
            </a:r>
          </a:p>
          <a:p>
            <a:pPr lvl="1"/>
            <a:r>
              <a:rPr lang="en-US" sz="1600">
                <a:solidFill>
                  <a:srgbClr val="FF0000"/>
                </a:solidFill>
                <a:latin typeface="Rockwell" pitchFamily="18" charset="0"/>
              </a:rPr>
              <a:t>   RG-8U	         Large                          1.9 dB                      4.1 dB</a:t>
            </a:r>
          </a:p>
          <a:p>
            <a:pPr lvl="1"/>
            <a:r>
              <a:rPr lang="en-US" sz="1600">
                <a:solidFill>
                  <a:srgbClr val="FF0000"/>
                </a:solidFill>
                <a:latin typeface="Rockwell" pitchFamily="18" charset="0"/>
              </a:rPr>
              <a:t>   RG-213	         Large                          1.9 dB                      4.5 dB</a:t>
            </a:r>
          </a:p>
          <a:p>
            <a:pPr lvl="1"/>
            <a:r>
              <a:rPr lang="en-US" sz="1600">
                <a:solidFill>
                  <a:srgbClr val="FF0000"/>
                </a:solidFill>
                <a:latin typeface="Rockwell" pitchFamily="18" charset="0"/>
              </a:rPr>
              <a:t>   Hardline	         Large, Rigid              0.5 dB                      1.5 dB</a:t>
            </a:r>
          </a:p>
          <a:p>
            <a:pPr lvl="1"/>
            <a:r>
              <a:rPr lang="en-US" sz="1600">
                <a:solidFill>
                  <a:srgbClr val="FF0000"/>
                </a:solidFill>
                <a:latin typeface="Rockwell" pitchFamily="18" charset="0"/>
              </a:rPr>
              <a:t>       </a:t>
            </a:r>
          </a:p>
        </p:txBody>
      </p:sp>
      <p:sp>
        <p:nvSpPr>
          <p:cNvPr id="1048581" name="Text Box 5"/>
          <p:cNvSpPr txBox="1">
            <a:spLocks noChangeArrowheads="1"/>
          </p:cNvSpPr>
          <p:nvPr/>
        </p:nvSpPr>
        <p:spPr bwMode="auto">
          <a:xfrm>
            <a:off x="1884363" y="2738438"/>
            <a:ext cx="5338762" cy="366712"/>
          </a:xfrm>
          <a:prstGeom prst="rect">
            <a:avLst/>
          </a:prstGeom>
          <a:noFill/>
          <a:ln w="12700" cap="sq">
            <a:noFill/>
            <a:miter lim="800000"/>
            <a:headEnd type="none" w="sm" len="sm"/>
            <a:tailEnd type="none" w="sm" len="sm"/>
          </a:ln>
        </p:spPr>
        <p:txBody>
          <a:bodyPr>
            <a:spAutoFit/>
          </a:bodyPr>
          <a:lstStyle/>
          <a:p>
            <a:pPr>
              <a:spcBef>
                <a:spcPct val="50000"/>
              </a:spcBef>
            </a:pPr>
            <a:r>
              <a:rPr lang="en-US">
                <a:solidFill>
                  <a:srgbClr val="FF0000"/>
                </a:solidFill>
                <a:latin typeface="Rockwell" pitchFamily="18" charset="0"/>
              </a:rPr>
              <a:t>Coax Cable Type, Size, and Loss per 100 feet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48579">
                                            <p:txEl>
                                              <p:pRg st="0" end="0"/>
                                            </p:txEl>
                                          </p:spTgt>
                                        </p:tgtEl>
                                        <p:attrNameLst>
                                          <p:attrName>style.visibility</p:attrName>
                                        </p:attrNameLst>
                                      </p:cBhvr>
                                      <p:to>
                                        <p:strVal val="visible"/>
                                      </p:to>
                                    </p:set>
                                    <p:animEffect transition="in" filter="wipe(up)">
                                      <p:cBhvr>
                                        <p:cTn id="7" dur="500"/>
                                        <p:tgtEl>
                                          <p:spTgt spid="1048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8581"/>
                                        </p:tgtEl>
                                        <p:attrNameLst>
                                          <p:attrName>style.visibility</p:attrName>
                                        </p:attrNameLst>
                                      </p:cBhvr>
                                      <p:to>
                                        <p:strVal val="visible"/>
                                      </p:to>
                                    </p:set>
                                    <p:animEffect transition="in" filter="wipe(left)">
                                      <p:cBhvr>
                                        <p:cTn id="12" dur="500"/>
                                        <p:tgtEl>
                                          <p:spTgt spid="104858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48580"/>
                                        </p:tgtEl>
                                        <p:attrNameLst>
                                          <p:attrName>style.visibility</p:attrName>
                                        </p:attrNameLst>
                                      </p:cBhvr>
                                      <p:to>
                                        <p:strVal val="visible"/>
                                      </p:to>
                                    </p:set>
                                    <p:animEffect transition="in" filter="wipe(left)">
                                      <p:cBhvr>
                                        <p:cTn id="15" dur="500"/>
                                        <p:tgtEl>
                                          <p:spTgt spid="104858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1048579">
                                            <p:txEl>
                                              <p:pRg st="9" end="9"/>
                                            </p:txEl>
                                          </p:spTgt>
                                        </p:tgtEl>
                                        <p:attrNameLst>
                                          <p:attrName>style.visibility</p:attrName>
                                        </p:attrNameLst>
                                      </p:cBhvr>
                                      <p:to>
                                        <p:strVal val="visible"/>
                                      </p:to>
                                    </p:set>
                                    <p:animEffect transition="in" filter="wipe(down)">
                                      <p:cBhvr>
                                        <p:cTn id="20" dur="500"/>
                                        <p:tgtEl>
                                          <p:spTgt spid="1048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0" grpId="0"/>
      <p:bldP spid="1048581" grpId="0"/>
    </p:bld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Number Placeholder 3"/>
          <p:cNvSpPr>
            <a:spLocks noGrp="1"/>
          </p:cNvSpPr>
          <p:nvPr>
            <p:ph type="sldNum" sz="quarter" idx="12"/>
          </p:nvPr>
        </p:nvSpPr>
        <p:spPr>
          <a:noFill/>
          <a:ln>
            <a:miter lim="800000"/>
            <a:headEnd/>
            <a:tailEnd/>
          </a:ln>
        </p:spPr>
        <p:txBody>
          <a:bodyPr/>
          <a:lstStyle/>
          <a:p>
            <a:fld id="{F187BF89-9DDC-4723-AF55-E225C324630D}" type="slidenum">
              <a:rPr lang="en-US"/>
              <a:pPr/>
              <a:t>558</a:t>
            </a:fld>
            <a:endParaRPr lang="en-US"/>
          </a:p>
        </p:txBody>
      </p:sp>
      <p:sp>
        <p:nvSpPr>
          <p:cNvPr id="57344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83C452F-B36D-47CB-B931-C3D29C133E56}" type="slidenum">
              <a:rPr lang="en-US" sz="1400">
                <a:latin typeface="Times New Roman" pitchFamily="18" charset="0"/>
              </a:rPr>
              <a:pPr algn="r"/>
              <a:t>558</a:t>
            </a:fld>
            <a:endParaRPr lang="en-US" sz="1400">
              <a:latin typeface="Times New Roman" pitchFamily="18" charset="0"/>
            </a:endParaRPr>
          </a:p>
        </p:txBody>
      </p:sp>
      <p:sp>
        <p:nvSpPr>
          <p:cNvPr id="573444"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T9B: </a:t>
            </a:r>
            <a:r>
              <a:rPr lang="en-US" sz="1600" b="1" smtClean="0"/>
              <a:t>	Feedlines; types, losses vs. frequency, SWR concepts, matching weather 	protection, connectors.</a:t>
            </a:r>
          </a:p>
        </p:txBody>
      </p:sp>
      <p:pic>
        <p:nvPicPr>
          <p:cNvPr id="573445" name="Picture 3"/>
          <p:cNvPicPr>
            <a:picLocks noChangeAspect="1" noChangeArrowheads="1"/>
          </p:cNvPicPr>
          <p:nvPr/>
        </p:nvPicPr>
        <p:blipFill>
          <a:blip r:embed="rId2" cstate="print"/>
          <a:srcRect/>
          <a:stretch>
            <a:fillRect/>
          </a:stretch>
        </p:blipFill>
        <p:spPr bwMode="auto">
          <a:xfrm>
            <a:off x="0" y="1431925"/>
            <a:ext cx="9144000" cy="542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a:xfrm>
            <a:off x="1346200" y="0"/>
            <a:ext cx="6643688" cy="3649663"/>
          </a:xfrm>
        </p:spPr>
        <p:txBody>
          <a:bodyPr lIns="0" tIns="0" rIns="0" bIns="0" anchor="ct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smtClean="0"/>
              <a:t>Element 2 Technician Class </a:t>
            </a:r>
            <a:br>
              <a:rPr lang="en-GB" sz="3600" b="1" smtClean="0"/>
            </a:br>
            <a:r>
              <a:rPr lang="en-GB" sz="3600" b="1" smtClean="0"/>
              <a:t>Question Pool</a:t>
            </a:r>
            <a:br>
              <a:rPr lang="en-GB" sz="3600" b="1" smtClean="0"/>
            </a:br>
            <a:r>
              <a:rPr lang="en-GB" sz="3600" b="1" smtClean="0"/>
              <a:t/>
            </a:r>
            <a:br>
              <a:rPr lang="en-GB" sz="3600" b="1" smtClean="0"/>
            </a:br>
            <a:r>
              <a:rPr lang="en-GB" sz="3600" b="1" smtClean="0">
                <a:solidFill>
                  <a:srgbClr val="FF3300"/>
                </a:solidFill>
              </a:rPr>
              <a:t/>
            </a:r>
            <a:br>
              <a:rPr lang="en-GB" sz="3600" b="1" smtClean="0">
                <a:solidFill>
                  <a:srgbClr val="FF3300"/>
                </a:solidFill>
              </a:rPr>
            </a:br>
            <a:r>
              <a:rPr lang="en-GB" sz="3600" b="1" smtClean="0">
                <a:solidFill>
                  <a:srgbClr val="FF3300"/>
                </a:solidFill>
              </a:rPr>
              <a:t>T9</a:t>
            </a:r>
            <a:br>
              <a:rPr lang="en-GB" sz="3600" b="1" smtClean="0">
                <a:solidFill>
                  <a:srgbClr val="FF3300"/>
                </a:solidFill>
              </a:rPr>
            </a:br>
            <a:r>
              <a:rPr lang="en-GB" sz="2800" b="1" smtClean="0">
                <a:solidFill>
                  <a:srgbClr val="FF3300"/>
                </a:solidFill>
              </a:rPr>
              <a:t>Antennas, feedlines</a:t>
            </a:r>
            <a:br>
              <a:rPr lang="en-GB" sz="2800" b="1" smtClean="0">
                <a:solidFill>
                  <a:srgbClr val="FF3300"/>
                </a:solidFill>
              </a:rPr>
            </a:br>
            <a:r>
              <a:rPr lang="en-GB" sz="2400" b="1" smtClean="0">
                <a:solidFill>
                  <a:srgbClr val="FF3300"/>
                </a:solidFill>
              </a:rPr>
              <a:t>[2 Exam Questions – 2 Groups]</a:t>
            </a:r>
          </a:p>
        </p:txBody>
      </p:sp>
      <p:sp>
        <p:nvSpPr>
          <p:cNvPr id="574467" name="Text Box 3"/>
          <p:cNvSpPr txBox="1">
            <a:spLocks noChangeArrowheads="1"/>
          </p:cNvSpPr>
          <p:nvPr/>
        </p:nvSpPr>
        <p:spPr bwMode="auto">
          <a:xfrm>
            <a:off x="2306638" y="4735513"/>
            <a:ext cx="4648200" cy="1460500"/>
          </a:xfrm>
          <a:prstGeom prst="rect">
            <a:avLst/>
          </a:prstGeom>
          <a:noFill/>
          <a:ln w="9525">
            <a:noFill/>
            <a:miter lim="800000"/>
            <a:headEnd/>
            <a:tailEnd/>
          </a:ln>
          <a:effectLst/>
        </p:spPr>
        <p:txBody>
          <a:bodyPr lIns="0" tIns="0" rIns="0" bIns="0">
            <a:spAutoFit/>
          </a:bodyPr>
          <a:lstStyle/>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Valid July 1, 2010</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Through</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June 30, 2014</a:t>
            </a:r>
          </a:p>
        </p:txBody>
      </p:sp>
      <p:pic>
        <p:nvPicPr>
          <p:cNvPr id="574468" name="Picture 4" descr="2010 Tech Q&amp;A 3D cover"/>
          <p:cNvPicPr>
            <a:picLocks noChangeAspect="1" noChangeArrowheads="1"/>
          </p:cNvPicPr>
          <p:nvPr/>
        </p:nvPicPr>
        <p:blipFill>
          <a:blip r:embed="rId3" cstate="print"/>
          <a:srcRect/>
          <a:stretch>
            <a:fillRect/>
          </a:stretch>
        </p:blipFill>
        <p:spPr bwMode="auto">
          <a:xfrm>
            <a:off x="0" y="4311650"/>
            <a:ext cx="1838325" cy="2546350"/>
          </a:xfrm>
          <a:prstGeom prst="rect">
            <a:avLst/>
          </a:prstGeom>
          <a:noFill/>
          <a:ln w="9525">
            <a:noFill/>
            <a:miter lim="800000"/>
            <a:headEnd/>
            <a:tailEnd/>
          </a:ln>
        </p:spPr>
      </p:pic>
      <p:pic>
        <p:nvPicPr>
          <p:cNvPr id="574469" name="Picture 5" descr="DIAMOND_gold"/>
          <p:cNvPicPr>
            <a:picLocks noChangeAspect="1" noChangeArrowheads="1"/>
          </p:cNvPicPr>
          <p:nvPr/>
        </p:nvPicPr>
        <p:blipFill>
          <a:blip r:embed="rId4" cstate="print"/>
          <a:srcRect/>
          <a:stretch>
            <a:fillRect/>
          </a:stretch>
        </p:blipFill>
        <p:spPr bwMode="auto">
          <a:xfrm>
            <a:off x="8021638" y="4398963"/>
            <a:ext cx="1122362" cy="2459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p:cNvSpPr>
            <a:spLocks noGrp="1"/>
          </p:cNvSpPr>
          <p:nvPr>
            <p:ph type="sldNum" sz="quarter" idx="12"/>
          </p:nvPr>
        </p:nvSpPr>
        <p:spPr>
          <a:noFill/>
          <a:ln>
            <a:miter lim="800000"/>
            <a:headEnd/>
            <a:tailEnd/>
          </a:ln>
        </p:spPr>
        <p:txBody>
          <a:bodyPr/>
          <a:lstStyle/>
          <a:p>
            <a:fld id="{518D1E03-436D-4576-BB84-028E3A0E5CB3}" type="slidenum">
              <a:rPr lang="en-US"/>
              <a:pPr/>
              <a:t>56</a:t>
            </a:fld>
            <a:endParaRPr lang="en-US"/>
          </a:p>
        </p:txBody>
      </p:sp>
      <p:sp>
        <p:nvSpPr>
          <p:cNvPr id="59395" name="Rectangle 2"/>
          <p:cNvSpPr>
            <a:spLocks noGrp="1" noChangeArrowheads="1"/>
          </p:cNvSpPr>
          <p:nvPr>
            <p:ph type="title"/>
          </p:nvPr>
        </p:nvSpPr>
        <p:spPr>
          <a:xfrm>
            <a:off x="250825" y="609600"/>
            <a:ext cx="8893175" cy="868363"/>
          </a:xfrm>
        </p:spPr>
        <p:txBody>
          <a:bodyPr/>
          <a:lstStyle/>
          <a:p>
            <a:pPr eaLnBrk="1" hangingPunct="1"/>
            <a:r>
              <a:rPr lang="en-US" smtClean="0"/>
              <a:t>T1C01 </a:t>
            </a:r>
            <a:r>
              <a:rPr lang="en-US" sz="2800" smtClean="0">
                <a:latin typeface="Rockwell" pitchFamily="18" charset="0"/>
              </a:rPr>
              <a:t>Which type of call sign has a single letter in both the prefix and suffix?</a:t>
            </a:r>
          </a:p>
        </p:txBody>
      </p:sp>
      <p:sp>
        <p:nvSpPr>
          <p:cNvPr id="636931" name="Rectangle 3"/>
          <p:cNvSpPr>
            <a:spLocks noGrp="1" noChangeArrowheads="1"/>
          </p:cNvSpPr>
          <p:nvPr>
            <p:ph type="body" idx="1"/>
          </p:nvPr>
        </p:nvSpPr>
        <p:spPr>
          <a:xfrm>
            <a:off x="1614488" y="1930400"/>
            <a:ext cx="5149850" cy="2906713"/>
          </a:xfrm>
        </p:spPr>
        <p:txBody>
          <a:bodyPr/>
          <a:lstStyle/>
          <a:p>
            <a:pPr marL="609600" indent="-609600" eaLnBrk="1" hangingPunct="1">
              <a:buFontTx/>
              <a:buAutoNum type="alphaUcPeriod"/>
            </a:pPr>
            <a:r>
              <a:rPr lang="en-US" smtClean="0"/>
              <a:t>Vanity</a:t>
            </a:r>
          </a:p>
          <a:p>
            <a:pPr marL="609600" indent="-609600" eaLnBrk="1" hangingPunct="1">
              <a:buFontTx/>
              <a:buAutoNum type="alphaUcPeriod"/>
            </a:pPr>
            <a:r>
              <a:rPr lang="en-US" smtClean="0"/>
              <a:t>Sequential</a:t>
            </a:r>
          </a:p>
          <a:p>
            <a:pPr marL="609600" indent="-609600" eaLnBrk="1" hangingPunct="1">
              <a:buFontTx/>
              <a:buAutoNum type="alphaUcPeriod"/>
            </a:pPr>
            <a:r>
              <a:rPr lang="en-US" smtClean="0"/>
              <a:t>Special event</a:t>
            </a:r>
          </a:p>
          <a:p>
            <a:pPr marL="609600" indent="-609600" eaLnBrk="1" hangingPunct="1">
              <a:buFontTx/>
              <a:buAutoNum type="alphaUcPeriod"/>
            </a:pPr>
            <a:r>
              <a:rPr lang="en-US" smtClean="0"/>
              <a:t>In-memoriam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3693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3693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Number Placeholder 5"/>
          <p:cNvSpPr>
            <a:spLocks noGrp="1"/>
          </p:cNvSpPr>
          <p:nvPr>
            <p:ph type="sldNum" sz="quarter" idx="12"/>
          </p:nvPr>
        </p:nvSpPr>
        <p:spPr>
          <a:noFill/>
          <a:ln>
            <a:miter lim="800000"/>
            <a:headEnd/>
            <a:tailEnd/>
          </a:ln>
        </p:spPr>
        <p:txBody>
          <a:bodyPr/>
          <a:lstStyle/>
          <a:p>
            <a:fld id="{FF5A0E17-BAB2-49C5-BEB6-CC1BD64F67BD}" type="slidenum">
              <a:rPr lang="en-US"/>
              <a:pPr/>
              <a:t>560</a:t>
            </a:fld>
            <a:endParaRPr lang="en-US"/>
          </a:p>
        </p:txBody>
      </p:sp>
      <p:sp>
        <p:nvSpPr>
          <p:cNvPr id="575491" name="Rectangle 2"/>
          <p:cNvSpPr>
            <a:spLocks noGrp="1" noChangeArrowheads="1"/>
          </p:cNvSpPr>
          <p:nvPr>
            <p:ph type="title"/>
          </p:nvPr>
        </p:nvSpPr>
        <p:spPr>
          <a:xfrm>
            <a:off x="0" y="741363"/>
            <a:ext cx="9144000" cy="385762"/>
          </a:xfrm>
        </p:spPr>
        <p:txBody>
          <a:bodyPr/>
          <a:lstStyle/>
          <a:p>
            <a:pPr eaLnBrk="1" hangingPunct="1">
              <a:tabLst>
                <a:tab pos="1376363" algn="l"/>
              </a:tabLst>
            </a:pPr>
            <a:r>
              <a:rPr lang="en-US" sz="3600" smtClean="0"/>
              <a:t>T9A01		</a:t>
            </a:r>
            <a:r>
              <a:rPr lang="en-US" sz="2800" smtClean="0">
                <a:latin typeface="Rockwell" pitchFamily="18" charset="0"/>
              </a:rPr>
              <a:t>What is a beam antenna?</a:t>
            </a:r>
          </a:p>
        </p:txBody>
      </p:sp>
      <p:sp>
        <p:nvSpPr>
          <p:cNvPr id="173875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An antenna built from aluminum I-beams</a:t>
            </a:r>
          </a:p>
          <a:p>
            <a:pPr marL="995363" lvl="1" indent="-533400" eaLnBrk="1" hangingPunct="1">
              <a:buFontTx/>
              <a:buAutoNum type="alphaUcPeriod"/>
            </a:pPr>
            <a:r>
              <a:rPr lang="en-US" smtClean="0">
                <a:latin typeface="Rockwell" pitchFamily="18" charset="0"/>
              </a:rPr>
              <a:t>An omnidirectional antenna invented by Clarence Beam</a:t>
            </a:r>
          </a:p>
          <a:p>
            <a:pPr marL="995363" lvl="1" indent="-533400" eaLnBrk="1" hangingPunct="1">
              <a:buFontTx/>
              <a:buAutoNum type="alphaUcPeriod"/>
            </a:pPr>
            <a:r>
              <a:rPr lang="en-US" smtClean="0">
                <a:latin typeface="Rockwell" pitchFamily="18" charset="0"/>
              </a:rPr>
              <a:t>An antenna that concentrates signals in one direction</a:t>
            </a:r>
          </a:p>
          <a:p>
            <a:pPr marL="995363" lvl="1" indent="-533400" eaLnBrk="1" hangingPunct="1">
              <a:buFontTx/>
              <a:buAutoNum type="alphaUcPeriod"/>
            </a:pPr>
            <a:r>
              <a:rPr lang="en-US" smtClean="0">
                <a:latin typeface="Rockwell" pitchFamily="18" charset="0"/>
              </a:rPr>
              <a:t>An antenna that reverses the phase of received signals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3875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3875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Number Placeholder 5"/>
          <p:cNvSpPr>
            <a:spLocks noGrp="1"/>
          </p:cNvSpPr>
          <p:nvPr>
            <p:ph type="sldNum" sz="quarter" idx="12"/>
          </p:nvPr>
        </p:nvSpPr>
        <p:spPr>
          <a:noFill/>
          <a:ln>
            <a:miter lim="800000"/>
            <a:headEnd/>
            <a:tailEnd/>
          </a:ln>
        </p:spPr>
        <p:txBody>
          <a:bodyPr/>
          <a:lstStyle/>
          <a:p>
            <a:fld id="{71C1C1AF-31D8-4E88-9312-072BDC269A48}" type="slidenum">
              <a:rPr lang="en-US"/>
              <a:pPr/>
              <a:t>561</a:t>
            </a:fld>
            <a:endParaRPr lang="en-US"/>
          </a:p>
        </p:txBody>
      </p:sp>
      <p:sp>
        <p:nvSpPr>
          <p:cNvPr id="576515"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T9A02		</a:t>
            </a:r>
            <a:r>
              <a:rPr lang="en-US" sz="2800" smtClean="0">
                <a:latin typeface="Rockwell" pitchFamily="18" charset="0"/>
              </a:rPr>
              <a:t>Which of the following is true regarding 		vertical antennas?</a:t>
            </a:r>
          </a:p>
        </p:txBody>
      </p:sp>
      <p:sp>
        <p:nvSpPr>
          <p:cNvPr id="173977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magnetic field is perpendicular to the Earth</a:t>
            </a:r>
          </a:p>
          <a:p>
            <a:pPr marL="995363" lvl="1" indent="-533400" eaLnBrk="1" hangingPunct="1">
              <a:buFontTx/>
              <a:buAutoNum type="alphaUcPeriod"/>
            </a:pPr>
            <a:r>
              <a:rPr lang="en-US" smtClean="0">
                <a:latin typeface="Rockwell" pitchFamily="18" charset="0"/>
              </a:rPr>
              <a:t>The electric field is perpendicular to the Earth</a:t>
            </a:r>
          </a:p>
          <a:p>
            <a:pPr marL="995363" lvl="1" indent="-533400" eaLnBrk="1" hangingPunct="1">
              <a:buFontTx/>
              <a:buAutoNum type="alphaUcPeriod"/>
            </a:pPr>
            <a:r>
              <a:rPr lang="en-US" smtClean="0">
                <a:latin typeface="Rockwell" pitchFamily="18" charset="0"/>
              </a:rPr>
              <a:t>The phase is inverted</a:t>
            </a:r>
          </a:p>
          <a:p>
            <a:pPr marL="995363" lvl="1" indent="-533400" eaLnBrk="1" hangingPunct="1">
              <a:buFontTx/>
              <a:buAutoNum type="alphaUcPeriod"/>
            </a:pPr>
            <a:r>
              <a:rPr lang="en-US" smtClean="0">
                <a:latin typeface="Rockwell" pitchFamily="18" charset="0"/>
              </a:rPr>
              <a:t>The phase is reversed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3977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3977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lide Number Placeholder 5"/>
          <p:cNvSpPr>
            <a:spLocks noGrp="1"/>
          </p:cNvSpPr>
          <p:nvPr>
            <p:ph type="sldNum" sz="quarter" idx="12"/>
          </p:nvPr>
        </p:nvSpPr>
        <p:spPr>
          <a:noFill/>
          <a:ln>
            <a:miter lim="800000"/>
            <a:headEnd/>
            <a:tailEnd/>
          </a:ln>
        </p:spPr>
        <p:txBody>
          <a:bodyPr/>
          <a:lstStyle/>
          <a:p>
            <a:fld id="{FB6EA1F8-879C-4512-B7DA-406796FC62FB}" type="slidenum">
              <a:rPr lang="en-US"/>
              <a:pPr/>
              <a:t>562</a:t>
            </a:fld>
            <a:endParaRPr lang="en-US"/>
          </a:p>
        </p:txBody>
      </p:sp>
      <p:sp>
        <p:nvSpPr>
          <p:cNvPr id="577539"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T9A03		</a:t>
            </a:r>
            <a:r>
              <a:rPr lang="en-US" sz="2800" smtClean="0">
                <a:latin typeface="Rockwell" pitchFamily="18" charset="0"/>
              </a:rPr>
              <a:t>Which of the following describes a simple 		dipole mounted so the conductor is parallel 		to the Earth's surface?</a:t>
            </a:r>
          </a:p>
        </p:txBody>
      </p:sp>
      <p:sp>
        <p:nvSpPr>
          <p:cNvPr id="174080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ground wave antenna</a:t>
            </a:r>
          </a:p>
          <a:p>
            <a:pPr marL="995363" lvl="1" indent="-533400" eaLnBrk="1" hangingPunct="1">
              <a:buFontTx/>
              <a:buAutoNum type="alphaUcPeriod"/>
            </a:pPr>
            <a:r>
              <a:rPr lang="en-US" smtClean="0">
                <a:latin typeface="Rockwell" pitchFamily="18" charset="0"/>
              </a:rPr>
              <a:t>A horizontally polarized antenna</a:t>
            </a:r>
          </a:p>
          <a:p>
            <a:pPr marL="995363" lvl="1" indent="-533400" eaLnBrk="1" hangingPunct="1">
              <a:buFontTx/>
              <a:buAutoNum type="alphaUcPeriod"/>
            </a:pPr>
            <a:r>
              <a:rPr lang="en-US" smtClean="0">
                <a:latin typeface="Rockwell" pitchFamily="18" charset="0"/>
              </a:rPr>
              <a:t>A rhombic antenna</a:t>
            </a:r>
          </a:p>
          <a:p>
            <a:pPr marL="995363" lvl="1" indent="-533400" eaLnBrk="1" hangingPunct="1">
              <a:buFontTx/>
              <a:buAutoNum type="alphaUcPeriod"/>
            </a:pPr>
            <a:r>
              <a:rPr lang="en-US" smtClean="0">
                <a:latin typeface="Rockwell" pitchFamily="18" charset="0"/>
              </a:rPr>
              <a:t>A vertically polarized antenna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4080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4080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lide Number Placeholder 5"/>
          <p:cNvSpPr>
            <a:spLocks noGrp="1"/>
          </p:cNvSpPr>
          <p:nvPr>
            <p:ph type="sldNum" sz="quarter" idx="12"/>
          </p:nvPr>
        </p:nvSpPr>
        <p:spPr>
          <a:noFill/>
          <a:ln>
            <a:miter lim="800000"/>
            <a:headEnd/>
            <a:tailEnd/>
          </a:ln>
        </p:spPr>
        <p:txBody>
          <a:bodyPr/>
          <a:lstStyle/>
          <a:p>
            <a:fld id="{25B40262-E934-449D-8DED-5727875D76CF}" type="slidenum">
              <a:rPr lang="en-US"/>
              <a:pPr/>
              <a:t>563</a:t>
            </a:fld>
            <a:endParaRPr lang="en-US"/>
          </a:p>
        </p:txBody>
      </p:sp>
      <p:sp>
        <p:nvSpPr>
          <p:cNvPr id="578563"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T9A04		</a:t>
            </a:r>
            <a:r>
              <a:rPr lang="en-US" sz="2800" smtClean="0">
                <a:latin typeface="Rockwell" pitchFamily="18" charset="0"/>
              </a:rPr>
              <a:t>What is a disadvantage of the "rubber 			duck" antenna supplied with most 			handheld radio transceivers?</a:t>
            </a:r>
          </a:p>
        </p:txBody>
      </p:sp>
      <p:sp>
        <p:nvSpPr>
          <p:cNvPr id="1741827" name="Rectangle 3"/>
          <p:cNvSpPr>
            <a:spLocks noGrp="1" noChangeArrowheads="1"/>
          </p:cNvSpPr>
          <p:nvPr>
            <p:ph type="body" idx="1"/>
          </p:nvPr>
        </p:nvSpPr>
        <p:spPr>
          <a:xfrm>
            <a:off x="347663" y="1778000"/>
            <a:ext cx="8410575" cy="3656013"/>
          </a:xfrm>
        </p:spPr>
        <p:txBody>
          <a:bodyPr/>
          <a:lstStyle/>
          <a:p>
            <a:pPr marL="995363" lvl="1" indent="-533400" eaLnBrk="1" hangingPunct="1">
              <a:buFontTx/>
              <a:buAutoNum type="alphaUcPeriod"/>
            </a:pPr>
            <a:r>
              <a:rPr lang="en-US" smtClean="0">
                <a:latin typeface="Rockwell" pitchFamily="18" charset="0"/>
              </a:rPr>
              <a:t>It does not transmit or receive as effectively as a full-sized antenna</a:t>
            </a:r>
          </a:p>
          <a:p>
            <a:pPr marL="995363" lvl="1" indent="-533400" eaLnBrk="1" hangingPunct="1">
              <a:buFontTx/>
              <a:buAutoNum type="alphaUcPeriod"/>
            </a:pPr>
            <a:r>
              <a:rPr lang="en-US" smtClean="0">
                <a:latin typeface="Rockwell" pitchFamily="18" charset="0"/>
              </a:rPr>
              <a:t>It transmits a circularly polarized signal</a:t>
            </a:r>
          </a:p>
          <a:p>
            <a:pPr marL="995363" lvl="1" indent="-533400" eaLnBrk="1" hangingPunct="1">
              <a:buFontTx/>
              <a:buAutoNum type="alphaUcPeriod"/>
            </a:pPr>
            <a:r>
              <a:rPr lang="en-US" smtClean="0">
                <a:latin typeface="Rockwell" pitchFamily="18" charset="0"/>
              </a:rPr>
              <a:t>If the rubber end cap is lost it will unravel very quickly</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4182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4182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Number Placeholder 5"/>
          <p:cNvSpPr>
            <a:spLocks noGrp="1"/>
          </p:cNvSpPr>
          <p:nvPr>
            <p:ph type="sldNum" sz="quarter" idx="12"/>
          </p:nvPr>
        </p:nvSpPr>
        <p:spPr>
          <a:noFill/>
          <a:ln>
            <a:miter lim="800000"/>
            <a:headEnd/>
            <a:tailEnd/>
          </a:ln>
        </p:spPr>
        <p:txBody>
          <a:bodyPr/>
          <a:lstStyle/>
          <a:p>
            <a:fld id="{CCF622E8-26C5-422A-BAB6-F0FC86B44752}" type="slidenum">
              <a:rPr lang="en-US"/>
              <a:pPr/>
              <a:t>564</a:t>
            </a:fld>
            <a:endParaRPr lang="en-US"/>
          </a:p>
        </p:txBody>
      </p:sp>
      <p:sp>
        <p:nvSpPr>
          <p:cNvPr id="579587"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T9A05		</a:t>
            </a:r>
            <a:r>
              <a:rPr lang="en-US" sz="2800" smtClean="0">
                <a:latin typeface="Rockwell" pitchFamily="18" charset="0"/>
              </a:rPr>
              <a:t>How would you change a dipole antenna to 		make it resonant on a higher frequency?</a:t>
            </a:r>
          </a:p>
        </p:txBody>
      </p:sp>
      <p:sp>
        <p:nvSpPr>
          <p:cNvPr id="1742851" name="Rectangle 3"/>
          <p:cNvSpPr>
            <a:spLocks noGrp="1" noChangeArrowheads="1"/>
          </p:cNvSpPr>
          <p:nvPr>
            <p:ph type="body" idx="1"/>
          </p:nvPr>
        </p:nvSpPr>
        <p:spPr>
          <a:xfrm>
            <a:off x="762000" y="1981200"/>
            <a:ext cx="8382000" cy="3656013"/>
          </a:xfrm>
        </p:spPr>
        <p:txBody>
          <a:bodyPr/>
          <a:lstStyle/>
          <a:p>
            <a:pPr marL="995363" lvl="1" indent="-533400" eaLnBrk="1" hangingPunct="1">
              <a:buFontTx/>
              <a:buAutoNum type="alphaUcPeriod"/>
            </a:pPr>
            <a:r>
              <a:rPr lang="en-US" smtClean="0">
                <a:latin typeface="Rockwell" pitchFamily="18" charset="0"/>
              </a:rPr>
              <a:t>Lengthen it</a:t>
            </a:r>
          </a:p>
          <a:p>
            <a:pPr marL="995363" lvl="1" indent="-533400" eaLnBrk="1" hangingPunct="1">
              <a:buFontTx/>
              <a:buAutoNum type="alphaUcPeriod"/>
            </a:pPr>
            <a:r>
              <a:rPr lang="en-US" smtClean="0">
                <a:latin typeface="Rockwell" pitchFamily="18" charset="0"/>
              </a:rPr>
              <a:t>Insert coils in series with radiating wires</a:t>
            </a:r>
          </a:p>
          <a:p>
            <a:pPr marL="995363" lvl="1" indent="-533400" eaLnBrk="1" hangingPunct="1">
              <a:buFontTx/>
              <a:buAutoNum type="alphaUcPeriod"/>
            </a:pPr>
            <a:r>
              <a:rPr lang="en-US" smtClean="0">
                <a:latin typeface="Rockwell" pitchFamily="18" charset="0"/>
              </a:rPr>
              <a:t>Shorten it</a:t>
            </a:r>
          </a:p>
          <a:p>
            <a:pPr marL="995363" lvl="1" indent="-533400" eaLnBrk="1" hangingPunct="1">
              <a:buFontTx/>
              <a:buAutoNum type="alphaUcPeriod"/>
            </a:pPr>
            <a:r>
              <a:rPr lang="en-US" smtClean="0">
                <a:latin typeface="Rockwell" pitchFamily="18" charset="0"/>
              </a:rPr>
              <a:t>Add capacity hats to the ends of the radiating wires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4285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4285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Number Placeholder 5"/>
          <p:cNvSpPr>
            <a:spLocks noGrp="1"/>
          </p:cNvSpPr>
          <p:nvPr>
            <p:ph type="sldNum" sz="quarter" idx="12"/>
          </p:nvPr>
        </p:nvSpPr>
        <p:spPr>
          <a:noFill/>
          <a:ln>
            <a:miter lim="800000"/>
            <a:headEnd/>
            <a:tailEnd/>
          </a:ln>
        </p:spPr>
        <p:txBody>
          <a:bodyPr/>
          <a:lstStyle/>
          <a:p>
            <a:fld id="{3213B604-FC23-42D8-A0BE-856EA9856D38}" type="slidenum">
              <a:rPr lang="en-US"/>
              <a:pPr/>
              <a:t>565</a:t>
            </a:fld>
            <a:endParaRPr lang="en-US"/>
          </a:p>
        </p:txBody>
      </p:sp>
      <p:sp>
        <p:nvSpPr>
          <p:cNvPr id="580611"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T9A06		</a:t>
            </a:r>
            <a:r>
              <a:rPr lang="en-US" sz="2800" smtClean="0">
                <a:latin typeface="Rockwell" pitchFamily="18" charset="0"/>
              </a:rPr>
              <a:t>What type of antennas are the quad, Yagi, 		and dish?</a:t>
            </a:r>
          </a:p>
        </p:txBody>
      </p:sp>
      <p:sp>
        <p:nvSpPr>
          <p:cNvPr id="174387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Non-resonant antennas</a:t>
            </a:r>
          </a:p>
          <a:p>
            <a:pPr marL="995363" lvl="1" indent="-533400" eaLnBrk="1" hangingPunct="1">
              <a:buFontTx/>
              <a:buAutoNum type="alphaUcPeriod"/>
            </a:pPr>
            <a:r>
              <a:rPr lang="en-US" smtClean="0">
                <a:latin typeface="Rockwell" pitchFamily="18" charset="0"/>
              </a:rPr>
              <a:t>Loop antennas</a:t>
            </a:r>
          </a:p>
          <a:p>
            <a:pPr marL="995363" lvl="1" indent="-533400" eaLnBrk="1" hangingPunct="1">
              <a:buFontTx/>
              <a:buAutoNum type="alphaUcPeriod"/>
            </a:pPr>
            <a:r>
              <a:rPr lang="en-US" smtClean="0">
                <a:latin typeface="Rockwell" pitchFamily="18" charset="0"/>
              </a:rPr>
              <a:t>Directional antennas</a:t>
            </a:r>
          </a:p>
          <a:p>
            <a:pPr marL="995363" lvl="1" indent="-533400" eaLnBrk="1" hangingPunct="1">
              <a:buFontTx/>
              <a:buAutoNum type="alphaUcPeriod"/>
            </a:pPr>
            <a:r>
              <a:rPr lang="en-US" smtClean="0">
                <a:latin typeface="Rockwell" pitchFamily="18" charset="0"/>
              </a:rPr>
              <a:t>Isotropic antennas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4387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4387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Number Placeholder 5"/>
          <p:cNvSpPr>
            <a:spLocks noGrp="1"/>
          </p:cNvSpPr>
          <p:nvPr>
            <p:ph type="sldNum" sz="quarter" idx="12"/>
          </p:nvPr>
        </p:nvSpPr>
        <p:spPr>
          <a:noFill/>
          <a:ln>
            <a:miter lim="800000"/>
            <a:headEnd/>
            <a:tailEnd/>
          </a:ln>
        </p:spPr>
        <p:txBody>
          <a:bodyPr/>
          <a:lstStyle/>
          <a:p>
            <a:fld id="{45FAC9F8-4297-4B51-B374-0D7C9CC8ADCF}" type="slidenum">
              <a:rPr lang="en-US"/>
              <a:pPr/>
              <a:t>566</a:t>
            </a:fld>
            <a:endParaRPr lang="en-US"/>
          </a:p>
        </p:txBody>
      </p:sp>
      <p:sp>
        <p:nvSpPr>
          <p:cNvPr id="58163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T9A07		</a:t>
            </a:r>
            <a:r>
              <a:rPr lang="en-US" sz="2800" smtClean="0">
                <a:latin typeface="Rockwell" pitchFamily="18" charset="0"/>
              </a:rPr>
              <a:t>What is a good reason not to use a "rubber 		duck" antenna inside your car?</a:t>
            </a:r>
          </a:p>
        </p:txBody>
      </p:sp>
      <p:sp>
        <p:nvSpPr>
          <p:cNvPr id="174489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Signals can be significantly weaker than when it is outside of the vehicle</a:t>
            </a:r>
          </a:p>
          <a:p>
            <a:pPr marL="995363" lvl="1" indent="-533400" eaLnBrk="1" hangingPunct="1">
              <a:buFontTx/>
              <a:buAutoNum type="alphaUcPeriod"/>
            </a:pPr>
            <a:r>
              <a:rPr lang="en-US" smtClean="0">
                <a:latin typeface="Rockwell" pitchFamily="18" charset="0"/>
              </a:rPr>
              <a:t>It might cause your radio to overheat</a:t>
            </a:r>
          </a:p>
          <a:p>
            <a:pPr marL="995363" lvl="1" indent="-533400" eaLnBrk="1" hangingPunct="1">
              <a:buFontTx/>
              <a:buAutoNum type="alphaUcPeriod"/>
            </a:pPr>
            <a:r>
              <a:rPr lang="en-US" smtClean="0">
                <a:latin typeface="Rockwell" pitchFamily="18" charset="0"/>
              </a:rPr>
              <a:t>The SWR might decrease, decreasing the signal strength</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4489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4489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lide Number Placeholder 5"/>
          <p:cNvSpPr>
            <a:spLocks noGrp="1"/>
          </p:cNvSpPr>
          <p:nvPr>
            <p:ph type="sldNum" sz="quarter" idx="12"/>
          </p:nvPr>
        </p:nvSpPr>
        <p:spPr>
          <a:noFill/>
          <a:ln>
            <a:miter lim="800000"/>
            <a:headEnd/>
            <a:tailEnd/>
          </a:ln>
        </p:spPr>
        <p:txBody>
          <a:bodyPr/>
          <a:lstStyle/>
          <a:p>
            <a:fld id="{671947FE-F53A-451E-AFF9-F69D235134EE}" type="slidenum">
              <a:rPr lang="en-US"/>
              <a:pPr/>
              <a:t>567</a:t>
            </a:fld>
            <a:endParaRPr lang="en-US"/>
          </a:p>
        </p:txBody>
      </p:sp>
      <p:sp>
        <p:nvSpPr>
          <p:cNvPr id="582659"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T9A08		</a:t>
            </a:r>
            <a:r>
              <a:rPr lang="en-US" sz="2800" smtClean="0">
                <a:latin typeface="Rockwell" pitchFamily="18" charset="0"/>
              </a:rPr>
              <a:t>What is the approximate length, in inches, 		of a quarter-wavelength vertical antenna 		for 146 MHz?</a:t>
            </a:r>
          </a:p>
        </p:txBody>
      </p:sp>
      <p:sp>
        <p:nvSpPr>
          <p:cNvPr id="174592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112</a:t>
            </a:r>
          </a:p>
          <a:p>
            <a:pPr marL="995363" lvl="1" indent="-533400" eaLnBrk="1" hangingPunct="1">
              <a:buFontTx/>
              <a:buAutoNum type="alphaUcPeriod"/>
            </a:pPr>
            <a:r>
              <a:rPr lang="en-US" smtClean="0">
                <a:latin typeface="Rockwell" pitchFamily="18" charset="0"/>
              </a:rPr>
              <a:t>50</a:t>
            </a:r>
          </a:p>
          <a:p>
            <a:pPr marL="995363" lvl="1" indent="-533400" eaLnBrk="1" hangingPunct="1">
              <a:buFontTx/>
              <a:buAutoNum type="alphaUcPeriod"/>
            </a:pPr>
            <a:r>
              <a:rPr lang="en-US" smtClean="0">
                <a:latin typeface="Rockwell" pitchFamily="18" charset="0"/>
              </a:rPr>
              <a:t>19</a:t>
            </a:r>
          </a:p>
          <a:p>
            <a:pPr marL="995363" lvl="1" indent="-533400" eaLnBrk="1" hangingPunct="1">
              <a:buFontTx/>
              <a:buAutoNum type="alphaUcPeriod"/>
            </a:pPr>
            <a:r>
              <a:rPr lang="en-US" smtClean="0">
                <a:latin typeface="Rockwell" pitchFamily="18" charset="0"/>
              </a:rPr>
              <a:t>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4592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4592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lide Number Placeholder 5"/>
          <p:cNvSpPr>
            <a:spLocks noGrp="1"/>
          </p:cNvSpPr>
          <p:nvPr>
            <p:ph type="sldNum" sz="quarter" idx="12"/>
          </p:nvPr>
        </p:nvSpPr>
        <p:spPr>
          <a:noFill/>
          <a:ln>
            <a:miter lim="800000"/>
            <a:headEnd/>
            <a:tailEnd/>
          </a:ln>
        </p:spPr>
        <p:txBody>
          <a:bodyPr/>
          <a:lstStyle/>
          <a:p>
            <a:fld id="{EBAE13B4-BB05-43CA-A2C9-4087AC53F662}" type="slidenum">
              <a:rPr lang="en-US"/>
              <a:pPr/>
              <a:t>568</a:t>
            </a:fld>
            <a:endParaRPr lang="en-US"/>
          </a:p>
        </p:txBody>
      </p:sp>
      <p:sp>
        <p:nvSpPr>
          <p:cNvPr id="583683" name="Rectangle 2"/>
          <p:cNvSpPr>
            <a:spLocks noGrp="1" noChangeArrowheads="1"/>
          </p:cNvSpPr>
          <p:nvPr>
            <p:ph type="title"/>
          </p:nvPr>
        </p:nvSpPr>
        <p:spPr>
          <a:xfrm>
            <a:off x="0" y="1085850"/>
            <a:ext cx="8682038" cy="385763"/>
          </a:xfrm>
        </p:spPr>
        <p:txBody>
          <a:bodyPr/>
          <a:lstStyle/>
          <a:p>
            <a:pPr eaLnBrk="1" hangingPunct="1">
              <a:tabLst>
                <a:tab pos="1376363" algn="l"/>
              </a:tabLst>
            </a:pPr>
            <a:r>
              <a:rPr lang="en-US" sz="3600" smtClean="0"/>
              <a:t>T9A09		</a:t>
            </a:r>
            <a:r>
              <a:rPr lang="en-US" sz="2800" smtClean="0">
                <a:latin typeface="Rockwell" pitchFamily="18" charset="0"/>
              </a:rPr>
              <a:t>What is the approximate length, in 			inches, of a 6 meter 1/2-wavelength wire 		dipole antenna?</a:t>
            </a:r>
          </a:p>
        </p:txBody>
      </p:sp>
      <p:sp>
        <p:nvSpPr>
          <p:cNvPr id="174694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6</a:t>
            </a:r>
          </a:p>
          <a:p>
            <a:pPr marL="995363" lvl="1" indent="-533400" eaLnBrk="1" hangingPunct="1">
              <a:buFontTx/>
              <a:buAutoNum type="alphaUcPeriod"/>
            </a:pPr>
            <a:r>
              <a:rPr lang="en-US" smtClean="0">
                <a:latin typeface="Rockwell" pitchFamily="18" charset="0"/>
              </a:rPr>
              <a:t>50</a:t>
            </a:r>
          </a:p>
          <a:p>
            <a:pPr marL="995363" lvl="1" indent="-533400" eaLnBrk="1" hangingPunct="1">
              <a:buFontTx/>
              <a:buAutoNum type="alphaUcPeriod"/>
            </a:pPr>
            <a:r>
              <a:rPr lang="en-US" smtClean="0">
                <a:latin typeface="Rockwell" pitchFamily="18" charset="0"/>
              </a:rPr>
              <a:t>112</a:t>
            </a:r>
          </a:p>
          <a:p>
            <a:pPr marL="995363" lvl="1" indent="-533400" eaLnBrk="1" hangingPunct="1">
              <a:buFontTx/>
              <a:buAutoNum type="alphaUcPeriod"/>
            </a:pPr>
            <a:r>
              <a:rPr lang="en-US" smtClean="0">
                <a:latin typeface="Rockwell" pitchFamily="18" charset="0"/>
              </a:rPr>
              <a:t>236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4694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4694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Slide Number Placeholder 5"/>
          <p:cNvSpPr>
            <a:spLocks noGrp="1"/>
          </p:cNvSpPr>
          <p:nvPr>
            <p:ph type="sldNum" sz="quarter" idx="12"/>
          </p:nvPr>
        </p:nvSpPr>
        <p:spPr>
          <a:noFill/>
          <a:ln>
            <a:miter lim="800000"/>
            <a:headEnd/>
            <a:tailEnd/>
          </a:ln>
        </p:spPr>
        <p:txBody>
          <a:bodyPr/>
          <a:lstStyle/>
          <a:p>
            <a:fld id="{14BB7D4C-80C9-4E0B-911D-27D38F766192}" type="slidenum">
              <a:rPr lang="en-US"/>
              <a:pPr/>
              <a:t>569</a:t>
            </a:fld>
            <a:endParaRPr lang="en-US"/>
          </a:p>
        </p:txBody>
      </p:sp>
      <p:sp>
        <p:nvSpPr>
          <p:cNvPr id="584707" name="Rectangle 2"/>
          <p:cNvSpPr>
            <a:spLocks noGrp="1" noChangeArrowheads="1"/>
          </p:cNvSpPr>
          <p:nvPr>
            <p:ph type="title"/>
          </p:nvPr>
        </p:nvSpPr>
        <p:spPr>
          <a:xfrm>
            <a:off x="0" y="1085850"/>
            <a:ext cx="8834438" cy="385763"/>
          </a:xfrm>
        </p:spPr>
        <p:txBody>
          <a:bodyPr/>
          <a:lstStyle/>
          <a:p>
            <a:pPr eaLnBrk="1" hangingPunct="1">
              <a:tabLst>
                <a:tab pos="1376363" algn="l"/>
              </a:tabLst>
            </a:pPr>
            <a:r>
              <a:rPr lang="en-US" sz="3600" smtClean="0"/>
              <a:t>T9A10		</a:t>
            </a:r>
            <a:r>
              <a:rPr lang="en-US" sz="2800" smtClean="0">
                <a:latin typeface="Rockwell" pitchFamily="18" charset="0"/>
              </a:rPr>
              <a:t>In which direction is the radiation 			strongest from a half-wave dipole 			antenna in free space?</a:t>
            </a:r>
          </a:p>
        </p:txBody>
      </p:sp>
      <p:sp>
        <p:nvSpPr>
          <p:cNvPr id="174797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Equally in all directions</a:t>
            </a:r>
          </a:p>
          <a:p>
            <a:pPr marL="995363" lvl="1" indent="-533400" eaLnBrk="1" hangingPunct="1">
              <a:buFontTx/>
              <a:buAutoNum type="alphaUcPeriod"/>
            </a:pPr>
            <a:r>
              <a:rPr lang="en-US" smtClean="0">
                <a:latin typeface="Rockwell" pitchFamily="18" charset="0"/>
              </a:rPr>
              <a:t>Off the ends of the antenna</a:t>
            </a:r>
          </a:p>
          <a:p>
            <a:pPr marL="995363" lvl="1" indent="-533400" eaLnBrk="1" hangingPunct="1">
              <a:buFontTx/>
              <a:buAutoNum type="alphaUcPeriod"/>
            </a:pPr>
            <a:r>
              <a:rPr lang="en-US" smtClean="0">
                <a:latin typeface="Rockwell" pitchFamily="18" charset="0"/>
              </a:rPr>
              <a:t>Broadside to the antenna</a:t>
            </a:r>
          </a:p>
          <a:p>
            <a:pPr marL="995363" lvl="1" indent="-533400" eaLnBrk="1" hangingPunct="1">
              <a:buFontTx/>
              <a:buAutoNum type="alphaUcPeriod"/>
            </a:pPr>
            <a:r>
              <a:rPr lang="en-US" smtClean="0">
                <a:latin typeface="Rockwell" pitchFamily="18" charset="0"/>
              </a:rPr>
              <a:t>In the direction of the feedline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4797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4797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a:ln>
            <a:miter lim="800000"/>
            <a:headEnd/>
            <a:tailEnd/>
          </a:ln>
        </p:spPr>
        <p:txBody>
          <a:bodyPr/>
          <a:lstStyle/>
          <a:p>
            <a:fld id="{2ECFD9C6-2467-4AF1-8888-1807A418C540}" type="slidenum">
              <a:rPr lang="en-US"/>
              <a:pPr/>
              <a:t>57</a:t>
            </a:fld>
            <a:endParaRPr lang="en-US"/>
          </a:p>
        </p:txBody>
      </p:sp>
      <p:sp>
        <p:nvSpPr>
          <p:cNvPr id="60419" name="Rectangle 2"/>
          <p:cNvSpPr>
            <a:spLocks noGrp="1" noChangeArrowheads="1"/>
          </p:cNvSpPr>
          <p:nvPr>
            <p:ph type="title"/>
          </p:nvPr>
        </p:nvSpPr>
        <p:spPr>
          <a:xfrm>
            <a:off x="228600" y="304800"/>
            <a:ext cx="8642350" cy="868363"/>
          </a:xfrm>
        </p:spPr>
        <p:txBody>
          <a:bodyPr/>
          <a:lstStyle/>
          <a:p>
            <a:pPr eaLnBrk="1" hangingPunct="1"/>
            <a:r>
              <a:rPr lang="en-US" sz="3600" smtClean="0"/>
              <a:t>T1C02 	</a:t>
            </a:r>
            <a:r>
              <a:rPr lang="en-US" sz="2800" smtClean="0">
                <a:latin typeface="Rockwell" pitchFamily="18" charset="0"/>
              </a:rPr>
              <a:t>Which of the following is a valid US 			amateur radio station call sign?</a:t>
            </a:r>
          </a:p>
        </p:txBody>
      </p:sp>
      <p:sp>
        <p:nvSpPr>
          <p:cNvPr id="637955" name="Rectangle 3"/>
          <p:cNvSpPr>
            <a:spLocks noGrp="1" noChangeArrowheads="1"/>
          </p:cNvSpPr>
          <p:nvPr>
            <p:ph type="body" idx="1"/>
          </p:nvPr>
        </p:nvSpPr>
        <p:spPr>
          <a:xfrm>
            <a:off x="1219200" y="2209800"/>
            <a:ext cx="6629400" cy="3200400"/>
          </a:xfrm>
        </p:spPr>
        <p:txBody>
          <a:bodyPr/>
          <a:lstStyle/>
          <a:p>
            <a:pPr marL="609600" indent="-609600" eaLnBrk="1" hangingPunct="1">
              <a:buFontTx/>
              <a:buAutoNum type="alphaUcPeriod"/>
            </a:pPr>
            <a:r>
              <a:rPr lang="en-US" smtClean="0"/>
              <a:t>KMA3503</a:t>
            </a:r>
          </a:p>
          <a:p>
            <a:pPr marL="609600" indent="-609600" eaLnBrk="1" hangingPunct="1">
              <a:buFontTx/>
              <a:buAutoNum type="alphaUcPeriod"/>
            </a:pPr>
            <a:r>
              <a:rPr lang="en-US" smtClean="0"/>
              <a:t>W3ABC</a:t>
            </a:r>
          </a:p>
          <a:p>
            <a:pPr marL="609600" indent="-609600" eaLnBrk="1" hangingPunct="1">
              <a:buFontTx/>
              <a:buAutoNum type="alphaUcPeriod"/>
            </a:pPr>
            <a:r>
              <a:rPr lang="en-US" smtClean="0"/>
              <a:t>KDKA</a:t>
            </a:r>
          </a:p>
          <a:p>
            <a:pPr marL="609600" indent="-609600" eaLnBrk="1" hangingPunct="1">
              <a:buFontTx/>
              <a:buAutoNum type="alphaUcPeriod"/>
            </a:pPr>
            <a:r>
              <a:rPr lang="en-US" smtClean="0"/>
              <a:t>11Q1176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3795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3795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Number Placeholder 5"/>
          <p:cNvSpPr>
            <a:spLocks noGrp="1"/>
          </p:cNvSpPr>
          <p:nvPr>
            <p:ph type="sldNum" sz="quarter" idx="12"/>
          </p:nvPr>
        </p:nvSpPr>
        <p:spPr>
          <a:noFill/>
          <a:ln>
            <a:miter lim="800000"/>
            <a:headEnd/>
            <a:tailEnd/>
          </a:ln>
        </p:spPr>
        <p:txBody>
          <a:bodyPr/>
          <a:lstStyle/>
          <a:p>
            <a:fld id="{0DACFD2D-692E-4149-9F61-02FC1601E0DC}" type="slidenum">
              <a:rPr lang="en-US"/>
              <a:pPr/>
              <a:t>570</a:t>
            </a:fld>
            <a:endParaRPr lang="en-US"/>
          </a:p>
        </p:txBody>
      </p:sp>
      <p:sp>
        <p:nvSpPr>
          <p:cNvPr id="585731"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T9A11		</a:t>
            </a:r>
            <a:r>
              <a:rPr lang="en-US" sz="2800" smtClean="0">
                <a:latin typeface="Rockwell" pitchFamily="18" charset="0"/>
              </a:rPr>
              <a:t>What is meant by the gain of an antenna?</a:t>
            </a:r>
          </a:p>
        </p:txBody>
      </p:sp>
      <p:sp>
        <p:nvSpPr>
          <p:cNvPr id="1748995" name="Rectangle 3"/>
          <p:cNvSpPr>
            <a:spLocks noGrp="1" noChangeArrowheads="1"/>
          </p:cNvSpPr>
          <p:nvPr>
            <p:ph type="body" idx="1"/>
          </p:nvPr>
        </p:nvSpPr>
        <p:spPr>
          <a:xfrm>
            <a:off x="347663" y="1662113"/>
            <a:ext cx="8486775" cy="3656012"/>
          </a:xfrm>
        </p:spPr>
        <p:txBody>
          <a:bodyPr/>
          <a:lstStyle/>
          <a:p>
            <a:pPr marL="995363" lvl="1" indent="-533400" eaLnBrk="1" hangingPunct="1">
              <a:buFontTx/>
              <a:buAutoNum type="alphaUcPeriod"/>
            </a:pPr>
            <a:r>
              <a:rPr lang="en-US" smtClean="0">
                <a:latin typeface="Rockwell" pitchFamily="18" charset="0"/>
              </a:rPr>
              <a:t>The additional power that is added to the transmitter power</a:t>
            </a:r>
          </a:p>
          <a:p>
            <a:pPr marL="995363" lvl="1" indent="-533400" eaLnBrk="1" hangingPunct="1">
              <a:buFontTx/>
              <a:buAutoNum type="alphaUcPeriod"/>
            </a:pPr>
            <a:r>
              <a:rPr lang="en-US" smtClean="0">
                <a:latin typeface="Rockwell" pitchFamily="18" charset="0"/>
              </a:rPr>
              <a:t>The additional power that is lost in the antenna when transmitting on a higher frequency</a:t>
            </a:r>
          </a:p>
          <a:p>
            <a:pPr marL="995363" lvl="1" indent="-533400" eaLnBrk="1" hangingPunct="1">
              <a:buFontTx/>
              <a:buAutoNum type="alphaUcPeriod"/>
            </a:pPr>
            <a:r>
              <a:rPr lang="en-US" smtClean="0">
                <a:latin typeface="Rockwell" pitchFamily="18" charset="0"/>
              </a:rPr>
              <a:t>The increase in signal strength in a specified direction when compared to a reference antenna</a:t>
            </a:r>
          </a:p>
          <a:p>
            <a:pPr marL="995363" lvl="1" indent="-533400" eaLnBrk="1" hangingPunct="1">
              <a:buFontTx/>
              <a:buAutoNum type="alphaUcPeriod"/>
            </a:pPr>
            <a:r>
              <a:rPr lang="en-US" smtClean="0">
                <a:latin typeface="Rockwell" pitchFamily="18" charset="0"/>
              </a:rPr>
              <a:t>The increase in impedance on receive or transmit compared to a reference antenna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4899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4899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Number Placeholder 5"/>
          <p:cNvSpPr>
            <a:spLocks noGrp="1"/>
          </p:cNvSpPr>
          <p:nvPr>
            <p:ph type="sldNum" sz="quarter" idx="12"/>
          </p:nvPr>
        </p:nvSpPr>
        <p:spPr>
          <a:noFill/>
          <a:ln>
            <a:miter lim="800000"/>
            <a:headEnd/>
            <a:tailEnd/>
          </a:ln>
        </p:spPr>
        <p:txBody>
          <a:bodyPr/>
          <a:lstStyle/>
          <a:p>
            <a:fld id="{38C93B1E-4898-460A-8DDE-3F7EFC695F04}" type="slidenum">
              <a:rPr lang="en-US"/>
              <a:pPr/>
              <a:t>571</a:t>
            </a:fld>
            <a:endParaRPr lang="en-US"/>
          </a:p>
        </p:txBody>
      </p:sp>
      <p:sp>
        <p:nvSpPr>
          <p:cNvPr id="586755" name="Rectangle 2"/>
          <p:cNvSpPr>
            <a:spLocks noGrp="1" noChangeArrowheads="1"/>
          </p:cNvSpPr>
          <p:nvPr>
            <p:ph type="title"/>
          </p:nvPr>
        </p:nvSpPr>
        <p:spPr>
          <a:xfrm>
            <a:off x="0" y="1085850"/>
            <a:ext cx="8374063" cy="385763"/>
          </a:xfrm>
        </p:spPr>
        <p:txBody>
          <a:bodyPr/>
          <a:lstStyle/>
          <a:p>
            <a:pPr eaLnBrk="1" hangingPunct="1">
              <a:tabLst>
                <a:tab pos="1376363" algn="l"/>
              </a:tabLst>
            </a:pPr>
            <a:r>
              <a:rPr lang="en-US" sz="3600" smtClean="0"/>
              <a:t>T9B01		</a:t>
            </a:r>
            <a:r>
              <a:rPr lang="en-US" sz="2800" smtClean="0">
                <a:latin typeface="Rockwell" pitchFamily="18" charset="0"/>
              </a:rPr>
              <a:t>Why is it important to have a low SWR 			in an antenna system that uses coaxial 			cable feedline?</a:t>
            </a:r>
          </a:p>
        </p:txBody>
      </p:sp>
      <p:sp>
        <p:nvSpPr>
          <p:cNvPr id="175001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To reduce television interference </a:t>
            </a:r>
          </a:p>
          <a:p>
            <a:pPr marL="995363" lvl="1" indent="-533400" eaLnBrk="1" hangingPunct="1">
              <a:buFontTx/>
              <a:buAutoNum type="alphaUcPeriod"/>
            </a:pPr>
            <a:r>
              <a:rPr lang="en-US" smtClean="0">
                <a:latin typeface="Rockwell" pitchFamily="18" charset="0"/>
              </a:rPr>
              <a:t>To allow the efficient transfer of power and reduce losses</a:t>
            </a:r>
          </a:p>
          <a:p>
            <a:pPr marL="995363" lvl="1" indent="-533400" eaLnBrk="1" hangingPunct="1">
              <a:buFontTx/>
              <a:buAutoNum type="alphaUcPeriod"/>
            </a:pPr>
            <a:r>
              <a:rPr lang="en-US" smtClean="0">
                <a:latin typeface="Rockwell" pitchFamily="18" charset="0"/>
              </a:rPr>
              <a:t>To prolong antenna life</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5001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5001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Number Placeholder 5"/>
          <p:cNvSpPr>
            <a:spLocks noGrp="1"/>
          </p:cNvSpPr>
          <p:nvPr>
            <p:ph type="sldNum" sz="quarter" idx="12"/>
          </p:nvPr>
        </p:nvSpPr>
        <p:spPr>
          <a:noFill/>
          <a:ln>
            <a:miter lim="800000"/>
            <a:headEnd/>
            <a:tailEnd/>
          </a:ln>
        </p:spPr>
        <p:txBody>
          <a:bodyPr/>
          <a:lstStyle/>
          <a:p>
            <a:fld id="{B1C52FD8-2B8A-4B09-80AD-0996008C146B}" type="slidenum">
              <a:rPr lang="en-US"/>
              <a:pPr/>
              <a:t>572</a:t>
            </a:fld>
            <a:endParaRPr lang="en-US"/>
          </a:p>
        </p:txBody>
      </p:sp>
      <p:sp>
        <p:nvSpPr>
          <p:cNvPr id="587779"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T9B02		</a:t>
            </a:r>
            <a:r>
              <a:rPr lang="en-US" sz="2800" smtClean="0">
                <a:latin typeface="Rockwell" pitchFamily="18" charset="0"/>
              </a:rPr>
              <a:t>What is the impedance of the most 			commonly used coaxial cable in typical 		amateur radio installations?</a:t>
            </a:r>
          </a:p>
        </p:txBody>
      </p:sp>
      <p:sp>
        <p:nvSpPr>
          <p:cNvPr id="175104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8 ohms</a:t>
            </a:r>
          </a:p>
          <a:p>
            <a:pPr marL="995363" lvl="1" indent="-533400" eaLnBrk="1" hangingPunct="1">
              <a:buFontTx/>
              <a:buAutoNum type="alphaUcPeriod"/>
            </a:pPr>
            <a:r>
              <a:rPr lang="en-US" smtClean="0">
                <a:latin typeface="Rockwell" pitchFamily="18" charset="0"/>
              </a:rPr>
              <a:t>50 ohms</a:t>
            </a:r>
          </a:p>
          <a:p>
            <a:pPr marL="995363" lvl="1" indent="-533400" eaLnBrk="1" hangingPunct="1">
              <a:buFontTx/>
              <a:buAutoNum type="alphaUcPeriod"/>
            </a:pPr>
            <a:r>
              <a:rPr lang="en-US" smtClean="0">
                <a:latin typeface="Rockwell" pitchFamily="18" charset="0"/>
              </a:rPr>
              <a:t>600 ohms</a:t>
            </a:r>
          </a:p>
          <a:p>
            <a:pPr marL="995363" lvl="1" indent="-533400" eaLnBrk="1" hangingPunct="1">
              <a:buFontTx/>
              <a:buAutoNum type="alphaUcPeriod"/>
            </a:pPr>
            <a:r>
              <a:rPr lang="en-US" smtClean="0">
                <a:latin typeface="Rockwell" pitchFamily="18" charset="0"/>
              </a:rPr>
              <a:t>12 ohms</a:t>
            </a:r>
          </a:p>
          <a:p>
            <a:pPr marL="995363" lvl="1" indent="-533400" eaLnBrk="1" hangingPunct="1">
              <a:buFontTx/>
              <a:buNone/>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5104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5104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Number Placeholder 5"/>
          <p:cNvSpPr>
            <a:spLocks noGrp="1"/>
          </p:cNvSpPr>
          <p:nvPr>
            <p:ph type="sldNum" sz="quarter" idx="12"/>
          </p:nvPr>
        </p:nvSpPr>
        <p:spPr>
          <a:noFill/>
          <a:ln>
            <a:miter lim="800000"/>
            <a:headEnd/>
            <a:tailEnd/>
          </a:ln>
        </p:spPr>
        <p:txBody>
          <a:bodyPr/>
          <a:lstStyle/>
          <a:p>
            <a:fld id="{24D233F3-1389-4074-B81C-30769D03CE23}" type="slidenum">
              <a:rPr lang="en-US"/>
              <a:pPr/>
              <a:t>573</a:t>
            </a:fld>
            <a:endParaRPr lang="en-US"/>
          </a:p>
        </p:txBody>
      </p:sp>
      <p:sp>
        <p:nvSpPr>
          <p:cNvPr id="588803"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T9B03		</a:t>
            </a:r>
            <a:r>
              <a:rPr lang="en-US" sz="2800" smtClean="0">
                <a:latin typeface="Rockwell" pitchFamily="18" charset="0"/>
              </a:rPr>
              <a:t>Why is coaxial cable used more often than 		any other feedline for amateur radio 			antenna systems? </a:t>
            </a:r>
          </a:p>
        </p:txBody>
      </p:sp>
      <p:sp>
        <p:nvSpPr>
          <p:cNvPr id="1752067" name="Rectangle 3"/>
          <p:cNvSpPr>
            <a:spLocks noGrp="1" noChangeArrowheads="1"/>
          </p:cNvSpPr>
          <p:nvPr>
            <p:ph type="body" idx="1"/>
          </p:nvPr>
        </p:nvSpPr>
        <p:spPr>
          <a:xfrm>
            <a:off x="0" y="1892300"/>
            <a:ext cx="8912225" cy="3656013"/>
          </a:xfrm>
        </p:spPr>
        <p:txBody>
          <a:bodyPr/>
          <a:lstStyle/>
          <a:p>
            <a:pPr marL="1487488" lvl="2" indent="-457200" eaLnBrk="1" hangingPunct="1">
              <a:buFontTx/>
              <a:buAutoNum type="alphaUcPeriod"/>
            </a:pPr>
            <a:r>
              <a:rPr lang="en-US" sz="2800" smtClean="0">
                <a:latin typeface="Rockwell" pitchFamily="18" charset="0"/>
              </a:rPr>
              <a:t>It is easy to use and requires few special installation considerations</a:t>
            </a:r>
          </a:p>
          <a:p>
            <a:pPr marL="1487488" lvl="2" indent="-457200" eaLnBrk="1" hangingPunct="1">
              <a:buFontTx/>
              <a:buAutoNum type="alphaUcPeriod"/>
            </a:pPr>
            <a:r>
              <a:rPr lang="en-US" sz="2800" smtClean="0">
                <a:latin typeface="Rockwell" pitchFamily="18" charset="0"/>
              </a:rPr>
              <a:t>It has less loss than any other type of feedline</a:t>
            </a:r>
          </a:p>
          <a:p>
            <a:pPr marL="1487488" lvl="2" indent="-457200" eaLnBrk="1" hangingPunct="1">
              <a:buFontTx/>
              <a:buAutoNum type="alphaUcPeriod"/>
            </a:pPr>
            <a:r>
              <a:rPr lang="en-US" sz="2800" smtClean="0">
                <a:latin typeface="Rockwell" pitchFamily="18" charset="0"/>
              </a:rPr>
              <a:t>It can handle more power than any other type of feedline</a:t>
            </a:r>
          </a:p>
          <a:p>
            <a:pPr marL="1487488" lvl="2" indent="-457200" eaLnBrk="1" hangingPunct="1">
              <a:buFontTx/>
              <a:buAutoNum type="alphaUcPeriod"/>
            </a:pPr>
            <a:r>
              <a:rPr lang="en-US" sz="2800" smtClean="0">
                <a:latin typeface="Rockwell" pitchFamily="18" charset="0"/>
              </a:rPr>
              <a:t>It is less expensive than any other types of feedline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5206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5206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Number Placeholder 5"/>
          <p:cNvSpPr>
            <a:spLocks noGrp="1"/>
          </p:cNvSpPr>
          <p:nvPr>
            <p:ph type="sldNum" sz="quarter" idx="12"/>
          </p:nvPr>
        </p:nvSpPr>
        <p:spPr>
          <a:noFill/>
          <a:ln>
            <a:miter lim="800000"/>
            <a:headEnd/>
            <a:tailEnd/>
          </a:ln>
        </p:spPr>
        <p:txBody>
          <a:bodyPr/>
          <a:lstStyle/>
          <a:p>
            <a:fld id="{710AC1BA-173C-407B-95D4-C4EAD7327EFF}" type="slidenum">
              <a:rPr lang="en-US"/>
              <a:pPr/>
              <a:t>574</a:t>
            </a:fld>
            <a:endParaRPr lang="en-US"/>
          </a:p>
        </p:txBody>
      </p:sp>
      <p:sp>
        <p:nvSpPr>
          <p:cNvPr id="589827" name="Rectangle 2"/>
          <p:cNvSpPr>
            <a:spLocks noGrp="1" noChangeArrowheads="1"/>
          </p:cNvSpPr>
          <p:nvPr>
            <p:ph type="title"/>
          </p:nvPr>
        </p:nvSpPr>
        <p:spPr>
          <a:xfrm>
            <a:off x="0" y="549275"/>
            <a:ext cx="9144000" cy="385763"/>
          </a:xfrm>
        </p:spPr>
        <p:txBody>
          <a:bodyPr/>
          <a:lstStyle/>
          <a:p>
            <a:pPr eaLnBrk="1" hangingPunct="1">
              <a:tabLst>
                <a:tab pos="1376363" algn="l"/>
              </a:tabLst>
            </a:pPr>
            <a:r>
              <a:rPr lang="en-US" sz="3600" smtClean="0"/>
              <a:t>T9B04		</a:t>
            </a:r>
            <a:r>
              <a:rPr lang="en-US" sz="2800" smtClean="0">
                <a:latin typeface="Rockwell" pitchFamily="18" charset="0"/>
              </a:rPr>
              <a:t>What does an antenna tuner do?</a:t>
            </a:r>
          </a:p>
        </p:txBody>
      </p:sp>
      <p:sp>
        <p:nvSpPr>
          <p:cNvPr id="1753091" name="Rectangle 3"/>
          <p:cNvSpPr>
            <a:spLocks noGrp="1" noChangeArrowheads="1"/>
          </p:cNvSpPr>
          <p:nvPr>
            <p:ph type="body" idx="1"/>
          </p:nvPr>
        </p:nvSpPr>
        <p:spPr>
          <a:xfrm>
            <a:off x="231775" y="1739900"/>
            <a:ext cx="8602663" cy="3656013"/>
          </a:xfrm>
        </p:spPr>
        <p:txBody>
          <a:bodyPr/>
          <a:lstStyle/>
          <a:p>
            <a:pPr marL="995363" lvl="1" indent="-533400" eaLnBrk="1" hangingPunct="1">
              <a:buFontTx/>
              <a:buAutoNum type="alphaUcPeriod"/>
            </a:pPr>
            <a:r>
              <a:rPr lang="en-US" smtClean="0">
                <a:latin typeface="Rockwell" pitchFamily="18" charset="0"/>
              </a:rPr>
              <a:t>It matches the antenna system impedance to the transceiver's output impedance</a:t>
            </a:r>
          </a:p>
          <a:p>
            <a:pPr marL="995363" lvl="1" indent="-533400" eaLnBrk="1" hangingPunct="1">
              <a:buFontTx/>
              <a:buAutoNum type="alphaUcPeriod"/>
            </a:pPr>
            <a:r>
              <a:rPr lang="en-US" smtClean="0">
                <a:latin typeface="Rockwell" pitchFamily="18" charset="0"/>
              </a:rPr>
              <a:t>It helps a receiver automatically tune in weak stations</a:t>
            </a:r>
          </a:p>
          <a:p>
            <a:pPr marL="995363" lvl="1" indent="-533400" eaLnBrk="1" hangingPunct="1">
              <a:buFontTx/>
              <a:buAutoNum type="alphaUcPeriod"/>
            </a:pPr>
            <a:r>
              <a:rPr lang="en-US" smtClean="0">
                <a:latin typeface="Rockwell" pitchFamily="18" charset="0"/>
              </a:rPr>
              <a:t>It allows an antenna to be used on both transmit and receive</a:t>
            </a:r>
          </a:p>
          <a:p>
            <a:pPr marL="995363" lvl="1" indent="-533400" eaLnBrk="1" hangingPunct="1">
              <a:buFontTx/>
              <a:buAutoNum type="alphaUcPeriod"/>
            </a:pPr>
            <a:r>
              <a:rPr lang="en-US" smtClean="0">
                <a:latin typeface="Rockwell" pitchFamily="18" charset="0"/>
              </a:rPr>
              <a:t>It automatically selects the proper antenna for the frequency band being used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5309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5309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Number Placeholder 5"/>
          <p:cNvSpPr>
            <a:spLocks noGrp="1"/>
          </p:cNvSpPr>
          <p:nvPr>
            <p:ph type="sldNum" sz="quarter" idx="12"/>
          </p:nvPr>
        </p:nvSpPr>
        <p:spPr>
          <a:noFill/>
          <a:ln>
            <a:miter lim="800000"/>
            <a:headEnd/>
            <a:tailEnd/>
          </a:ln>
        </p:spPr>
        <p:txBody>
          <a:bodyPr/>
          <a:lstStyle/>
          <a:p>
            <a:fld id="{643E83D3-9F99-4A18-AD2C-23838DAE25B8}" type="slidenum">
              <a:rPr lang="en-US"/>
              <a:pPr/>
              <a:t>575</a:t>
            </a:fld>
            <a:endParaRPr lang="en-US"/>
          </a:p>
        </p:txBody>
      </p:sp>
      <p:sp>
        <p:nvSpPr>
          <p:cNvPr id="590851" name="Rectangle 2"/>
          <p:cNvSpPr>
            <a:spLocks noGrp="1" noChangeArrowheads="1"/>
          </p:cNvSpPr>
          <p:nvPr>
            <p:ph type="title"/>
          </p:nvPr>
        </p:nvSpPr>
        <p:spPr>
          <a:xfrm>
            <a:off x="0" y="1085850"/>
            <a:ext cx="8489950" cy="385763"/>
          </a:xfrm>
        </p:spPr>
        <p:txBody>
          <a:bodyPr/>
          <a:lstStyle/>
          <a:p>
            <a:pPr eaLnBrk="1" hangingPunct="1">
              <a:tabLst>
                <a:tab pos="1376363" algn="l"/>
              </a:tabLst>
            </a:pPr>
            <a:r>
              <a:rPr lang="en-US" sz="3600" smtClean="0"/>
              <a:t>T9B05		</a:t>
            </a:r>
            <a:r>
              <a:rPr lang="en-US" sz="2800" smtClean="0">
                <a:latin typeface="Rockwell" pitchFamily="18" charset="0"/>
              </a:rPr>
              <a:t>What generally happens as the 				frequency of a signal passing through 			coaxial cable is increased?</a:t>
            </a:r>
          </a:p>
        </p:txBody>
      </p:sp>
      <p:sp>
        <p:nvSpPr>
          <p:cNvPr id="1754115" name="Rectangle 3"/>
          <p:cNvSpPr>
            <a:spLocks noGrp="1" noChangeArrowheads="1"/>
          </p:cNvSpPr>
          <p:nvPr>
            <p:ph type="body" idx="1"/>
          </p:nvPr>
        </p:nvSpPr>
        <p:spPr>
          <a:xfrm>
            <a:off x="762000" y="1981200"/>
            <a:ext cx="8226425" cy="3656013"/>
          </a:xfrm>
        </p:spPr>
        <p:txBody>
          <a:bodyPr/>
          <a:lstStyle/>
          <a:p>
            <a:pPr marL="995363" lvl="1" indent="-533400" eaLnBrk="1" hangingPunct="1">
              <a:buFontTx/>
              <a:buAutoNum type="alphaUcPeriod"/>
            </a:pPr>
            <a:r>
              <a:rPr lang="en-US" smtClean="0">
                <a:latin typeface="Rockwell" pitchFamily="18" charset="0"/>
              </a:rPr>
              <a:t>The apparent SWR increases</a:t>
            </a:r>
          </a:p>
          <a:p>
            <a:pPr marL="995363" lvl="1" indent="-533400" eaLnBrk="1" hangingPunct="1">
              <a:buFontTx/>
              <a:buAutoNum type="alphaUcPeriod"/>
            </a:pPr>
            <a:r>
              <a:rPr lang="en-US" smtClean="0">
                <a:latin typeface="Rockwell" pitchFamily="18" charset="0"/>
              </a:rPr>
              <a:t>The reflected power increases</a:t>
            </a:r>
          </a:p>
          <a:p>
            <a:pPr marL="995363" lvl="1" indent="-533400" eaLnBrk="1" hangingPunct="1">
              <a:buFontTx/>
              <a:buAutoNum type="alphaUcPeriod"/>
            </a:pPr>
            <a:r>
              <a:rPr lang="en-US" smtClean="0">
                <a:latin typeface="Rockwell" pitchFamily="18" charset="0"/>
              </a:rPr>
              <a:t>The characteristic impedance increases</a:t>
            </a:r>
          </a:p>
          <a:p>
            <a:pPr marL="995363" lvl="1" indent="-533400" eaLnBrk="1" hangingPunct="1">
              <a:buFontTx/>
              <a:buAutoNum type="alphaUcPeriod"/>
            </a:pPr>
            <a:r>
              <a:rPr lang="en-US" smtClean="0">
                <a:latin typeface="Rockwell" pitchFamily="18" charset="0"/>
              </a:rPr>
              <a:t>The loss increases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5411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5411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Number Placeholder 5"/>
          <p:cNvSpPr>
            <a:spLocks noGrp="1"/>
          </p:cNvSpPr>
          <p:nvPr>
            <p:ph type="sldNum" sz="quarter" idx="12"/>
          </p:nvPr>
        </p:nvSpPr>
        <p:spPr>
          <a:noFill/>
          <a:ln>
            <a:miter lim="800000"/>
            <a:headEnd/>
            <a:tailEnd/>
          </a:ln>
        </p:spPr>
        <p:txBody>
          <a:bodyPr/>
          <a:lstStyle/>
          <a:p>
            <a:fld id="{248B573D-6BDE-4EA5-89F0-7206280F2C3D}" type="slidenum">
              <a:rPr lang="en-US"/>
              <a:pPr/>
              <a:t>576</a:t>
            </a:fld>
            <a:endParaRPr lang="en-US"/>
          </a:p>
        </p:txBody>
      </p:sp>
      <p:sp>
        <p:nvSpPr>
          <p:cNvPr id="591875"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T9B06		</a:t>
            </a:r>
            <a:r>
              <a:rPr lang="en-US" sz="2800" smtClean="0">
                <a:latin typeface="Rockwell" pitchFamily="18" charset="0"/>
              </a:rPr>
              <a:t>Which of the following connectors is most 		suitable for frequencies above 400 MHz?</a:t>
            </a:r>
          </a:p>
        </p:txBody>
      </p:sp>
      <p:sp>
        <p:nvSpPr>
          <p:cNvPr id="175513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UHF (PL-259/SO-239) connector</a:t>
            </a:r>
          </a:p>
          <a:p>
            <a:pPr marL="995363" lvl="1" indent="-533400" eaLnBrk="1" hangingPunct="1">
              <a:buFontTx/>
              <a:buAutoNum type="alphaUcPeriod"/>
            </a:pPr>
            <a:r>
              <a:rPr lang="en-US" smtClean="0">
                <a:latin typeface="Rockwell" pitchFamily="18" charset="0"/>
              </a:rPr>
              <a:t>A Type N connector</a:t>
            </a:r>
          </a:p>
          <a:p>
            <a:pPr marL="995363" lvl="1" indent="-533400" eaLnBrk="1" hangingPunct="1">
              <a:buFontTx/>
              <a:buAutoNum type="alphaUcPeriod"/>
            </a:pPr>
            <a:r>
              <a:rPr lang="en-US" smtClean="0">
                <a:latin typeface="Rockwell" pitchFamily="18" charset="0"/>
              </a:rPr>
              <a:t>An RS-213 connector</a:t>
            </a:r>
          </a:p>
          <a:p>
            <a:pPr marL="995363" lvl="1" indent="-533400" eaLnBrk="1" hangingPunct="1">
              <a:buFontTx/>
              <a:buAutoNum type="alphaUcPeriod"/>
            </a:pPr>
            <a:r>
              <a:rPr lang="en-US" smtClean="0">
                <a:latin typeface="Rockwell" pitchFamily="18" charset="0"/>
              </a:rPr>
              <a:t>A DB-23 Connector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5513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5513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lide Number Placeholder 5"/>
          <p:cNvSpPr>
            <a:spLocks noGrp="1"/>
          </p:cNvSpPr>
          <p:nvPr>
            <p:ph type="sldNum" sz="quarter" idx="12"/>
          </p:nvPr>
        </p:nvSpPr>
        <p:spPr>
          <a:noFill/>
          <a:ln>
            <a:miter lim="800000"/>
            <a:headEnd/>
            <a:tailEnd/>
          </a:ln>
        </p:spPr>
        <p:txBody>
          <a:bodyPr/>
          <a:lstStyle/>
          <a:p>
            <a:fld id="{A3D83F6F-D403-43F8-BF25-382BD4DA0B81}" type="slidenum">
              <a:rPr lang="en-US"/>
              <a:pPr/>
              <a:t>577</a:t>
            </a:fld>
            <a:endParaRPr lang="en-US"/>
          </a:p>
        </p:txBody>
      </p:sp>
      <p:sp>
        <p:nvSpPr>
          <p:cNvPr id="592899"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T9B07		</a:t>
            </a:r>
            <a:r>
              <a:rPr lang="en-US" sz="2800" smtClean="0">
                <a:latin typeface="Rockwell" pitchFamily="18" charset="0"/>
              </a:rPr>
              <a:t>Which of the following is true of PL-259 		type coax connectors?</a:t>
            </a:r>
          </a:p>
        </p:txBody>
      </p:sp>
      <p:sp>
        <p:nvSpPr>
          <p:cNvPr id="17561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They are good for UHF frequencies</a:t>
            </a:r>
          </a:p>
          <a:p>
            <a:pPr marL="995363" lvl="1" indent="-533400" eaLnBrk="1" hangingPunct="1">
              <a:buFontTx/>
              <a:buAutoNum type="alphaUcPeriod"/>
            </a:pPr>
            <a:r>
              <a:rPr lang="en-US" smtClean="0">
                <a:latin typeface="Rockwell" pitchFamily="18" charset="0"/>
              </a:rPr>
              <a:t>They are water tight</a:t>
            </a:r>
          </a:p>
          <a:p>
            <a:pPr marL="995363" lvl="1" indent="-533400" eaLnBrk="1" hangingPunct="1">
              <a:buFontTx/>
              <a:buAutoNum type="alphaUcPeriod"/>
            </a:pPr>
            <a:r>
              <a:rPr lang="en-US" smtClean="0">
                <a:latin typeface="Rockwell" pitchFamily="18" charset="0"/>
              </a:rPr>
              <a:t>The are commonly used at HF frequencies</a:t>
            </a:r>
          </a:p>
          <a:p>
            <a:pPr marL="995363" lvl="1" indent="-533400" eaLnBrk="1" hangingPunct="1">
              <a:buFontTx/>
              <a:buAutoNum type="alphaUcPeriod"/>
            </a:pPr>
            <a:r>
              <a:rPr lang="en-US" smtClean="0">
                <a:latin typeface="Rockwell" pitchFamily="18" charset="0"/>
              </a:rPr>
              <a:t>They are a bayonet type connector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5616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5616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Number Placeholder 5"/>
          <p:cNvSpPr>
            <a:spLocks noGrp="1"/>
          </p:cNvSpPr>
          <p:nvPr>
            <p:ph type="sldNum" sz="quarter" idx="12"/>
          </p:nvPr>
        </p:nvSpPr>
        <p:spPr>
          <a:noFill/>
          <a:ln>
            <a:miter lim="800000"/>
            <a:headEnd/>
            <a:tailEnd/>
          </a:ln>
        </p:spPr>
        <p:txBody>
          <a:bodyPr/>
          <a:lstStyle/>
          <a:p>
            <a:fld id="{A02B8DE8-A461-4010-B658-849589E460AD}" type="slidenum">
              <a:rPr lang="en-US"/>
              <a:pPr/>
              <a:t>578</a:t>
            </a:fld>
            <a:endParaRPr lang="en-US"/>
          </a:p>
        </p:txBody>
      </p:sp>
      <p:sp>
        <p:nvSpPr>
          <p:cNvPr id="593923" name="Rectangle 2"/>
          <p:cNvSpPr>
            <a:spLocks noGrp="1" noChangeArrowheads="1"/>
          </p:cNvSpPr>
          <p:nvPr>
            <p:ph type="title"/>
          </p:nvPr>
        </p:nvSpPr>
        <p:spPr>
          <a:xfrm>
            <a:off x="0" y="1085850"/>
            <a:ext cx="8181975" cy="385763"/>
          </a:xfrm>
        </p:spPr>
        <p:txBody>
          <a:bodyPr/>
          <a:lstStyle/>
          <a:p>
            <a:pPr eaLnBrk="1" hangingPunct="1">
              <a:tabLst>
                <a:tab pos="1376363" algn="l"/>
              </a:tabLst>
            </a:pPr>
            <a:r>
              <a:rPr lang="en-US" sz="3600" smtClean="0"/>
              <a:t>T9B08		</a:t>
            </a:r>
            <a:r>
              <a:rPr lang="en-US" sz="2800" smtClean="0">
                <a:latin typeface="Rockwell" pitchFamily="18" charset="0"/>
              </a:rPr>
              <a:t>Why should coax connectors 			exposed to the weather be 				sealed against water intrusion?</a:t>
            </a:r>
          </a:p>
        </p:txBody>
      </p:sp>
      <p:sp>
        <p:nvSpPr>
          <p:cNvPr id="1757187" name="Rectangle 3"/>
          <p:cNvSpPr>
            <a:spLocks noGrp="1" noChangeArrowheads="1"/>
          </p:cNvSpPr>
          <p:nvPr>
            <p:ph type="body" idx="1"/>
          </p:nvPr>
        </p:nvSpPr>
        <p:spPr>
          <a:xfrm>
            <a:off x="193675" y="1930400"/>
            <a:ext cx="8448675" cy="3656013"/>
          </a:xfrm>
        </p:spPr>
        <p:txBody>
          <a:bodyPr/>
          <a:lstStyle/>
          <a:p>
            <a:pPr marL="995363" lvl="1" indent="-533400" eaLnBrk="1" hangingPunct="1">
              <a:buFontTx/>
              <a:buAutoNum type="alphaUcPeriod"/>
            </a:pPr>
            <a:r>
              <a:rPr lang="en-US" smtClean="0">
                <a:latin typeface="Rockwell" pitchFamily="18" charset="0"/>
              </a:rPr>
              <a:t>To prevent an increase in feedline loss</a:t>
            </a:r>
          </a:p>
          <a:p>
            <a:pPr marL="995363" lvl="1" indent="-533400" eaLnBrk="1" hangingPunct="1">
              <a:buFontTx/>
              <a:buAutoNum type="alphaUcPeriod"/>
            </a:pPr>
            <a:r>
              <a:rPr lang="en-US" smtClean="0">
                <a:latin typeface="Rockwell" pitchFamily="18" charset="0"/>
              </a:rPr>
              <a:t>To prevent interference to telephones</a:t>
            </a:r>
          </a:p>
          <a:p>
            <a:pPr marL="995363" lvl="1" indent="-533400" eaLnBrk="1" hangingPunct="1">
              <a:buFontTx/>
              <a:buAutoNum type="alphaUcPeriod"/>
            </a:pPr>
            <a:r>
              <a:rPr lang="en-US" smtClean="0">
                <a:latin typeface="Rockwell" pitchFamily="18" charset="0"/>
              </a:rPr>
              <a:t>To keep the jacket from becoming loose</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5718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5718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Number Placeholder 5"/>
          <p:cNvSpPr>
            <a:spLocks noGrp="1"/>
          </p:cNvSpPr>
          <p:nvPr>
            <p:ph type="sldNum" sz="quarter" idx="12"/>
          </p:nvPr>
        </p:nvSpPr>
        <p:spPr>
          <a:noFill/>
          <a:ln>
            <a:miter lim="800000"/>
            <a:headEnd/>
            <a:tailEnd/>
          </a:ln>
        </p:spPr>
        <p:txBody>
          <a:bodyPr/>
          <a:lstStyle/>
          <a:p>
            <a:fld id="{948967CA-9C9D-4ECA-B159-EF85550082B1}" type="slidenum">
              <a:rPr lang="en-US"/>
              <a:pPr/>
              <a:t>579</a:t>
            </a:fld>
            <a:endParaRPr lang="en-US"/>
          </a:p>
        </p:txBody>
      </p:sp>
      <p:sp>
        <p:nvSpPr>
          <p:cNvPr id="594947" name="Rectangle 2"/>
          <p:cNvSpPr>
            <a:spLocks noGrp="1" noChangeArrowheads="1"/>
          </p:cNvSpPr>
          <p:nvPr>
            <p:ph type="title"/>
          </p:nvPr>
        </p:nvSpPr>
        <p:spPr>
          <a:xfrm>
            <a:off x="0" y="893763"/>
            <a:ext cx="8412163" cy="385762"/>
          </a:xfrm>
        </p:spPr>
        <p:txBody>
          <a:bodyPr/>
          <a:lstStyle/>
          <a:p>
            <a:pPr eaLnBrk="1" hangingPunct="1">
              <a:tabLst>
                <a:tab pos="1376363" algn="l"/>
              </a:tabLst>
            </a:pPr>
            <a:r>
              <a:rPr lang="en-US" sz="3600" smtClean="0"/>
              <a:t>T9B09		</a:t>
            </a:r>
            <a:r>
              <a:rPr lang="en-US" sz="2800" smtClean="0">
                <a:latin typeface="Rockwell" pitchFamily="18" charset="0"/>
              </a:rPr>
              <a:t>What might cause erratic changes in 			SWR 	readings?</a:t>
            </a:r>
          </a:p>
        </p:txBody>
      </p:sp>
      <p:sp>
        <p:nvSpPr>
          <p:cNvPr id="175821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transmitter is being modulated</a:t>
            </a:r>
          </a:p>
          <a:p>
            <a:pPr marL="995363" lvl="1" indent="-533400" eaLnBrk="1" hangingPunct="1">
              <a:buFontTx/>
              <a:buAutoNum type="alphaUcPeriod"/>
            </a:pPr>
            <a:r>
              <a:rPr lang="en-US" smtClean="0">
                <a:latin typeface="Rockwell" pitchFamily="18" charset="0"/>
              </a:rPr>
              <a:t>A loose connection in an antenna or a feedline</a:t>
            </a:r>
          </a:p>
          <a:p>
            <a:pPr marL="995363" lvl="1" indent="-533400" eaLnBrk="1" hangingPunct="1">
              <a:buFontTx/>
              <a:buAutoNum type="alphaUcPeriod"/>
            </a:pPr>
            <a:r>
              <a:rPr lang="en-US" smtClean="0">
                <a:latin typeface="Rockwell" pitchFamily="18" charset="0"/>
              </a:rPr>
              <a:t>The transmitter is being over-modulated</a:t>
            </a:r>
          </a:p>
          <a:p>
            <a:pPr marL="995363" lvl="1" indent="-533400" eaLnBrk="1" hangingPunct="1">
              <a:buFontTx/>
              <a:buAutoNum type="alphaUcPeriod"/>
            </a:pPr>
            <a:r>
              <a:rPr lang="en-US" smtClean="0">
                <a:latin typeface="Rockwell" pitchFamily="18" charset="0"/>
              </a:rPr>
              <a:t>Interference from other stations is distorting your signal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5821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5821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p:cNvSpPr>
            <a:spLocks noGrp="1"/>
          </p:cNvSpPr>
          <p:nvPr>
            <p:ph type="sldNum" sz="quarter" idx="12"/>
          </p:nvPr>
        </p:nvSpPr>
        <p:spPr>
          <a:noFill/>
          <a:ln>
            <a:miter lim="800000"/>
            <a:headEnd/>
            <a:tailEnd/>
          </a:ln>
        </p:spPr>
        <p:txBody>
          <a:bodyPr/>
          <a:lstStyle/>
          <a:p>
            <a:fld id="{0220A240-6734-42D5-912F-F4047B336B93}" type="slidenum">
              <a:rPr lang="en-US"/>
              <a:pPr/>
              <a:t>58</a:t>
            </a:fld>
            <a:endParaRPr lang="en-US"/>
          </a:p>
        </p:txBody>
      </p:sp>
      <p:sp>
        <p:nvSpPr>
          <p:cNvPr id="61443" name="Rectangle 2"/>
          <p:cNvSpPr>
            <a:spLocks noGrp="1" noChangeArrowheads="1"/>
          </p:cNvSpPr>
          <p:nvPr>
            <p:ph type="title"/>
          </p:nvPr>
        </p:nvSpPr>
        <p:spPr>
          <a:xfrm>
            <a:off x="309563" y="625475"/>
            <a:ext cx="8642350" cy="868363"/>
          </a:xfrm>
        </p:spPr>
        <p:txBody>
          <a:bodyPr/>
          <a:lstStyle/>
          <a:p>
            <a:pPr eaLnBrk="1" hangingPunct="1"/>
            <a:r>
              <a:rPr lang="en-US" smtClean="0"/>
              <a:t>T1C03</a:t>
            </a:r>
            <a:r>
              <a:rPr lang="en-US" sz="3600" smtClean="0"/>
              <a:t>  	</a:t>
            </a:r>
            <a:r>
              <a:rPr lang="en-US" sz="2800" smtClean="0">
                <a:latin typeface="Rockwell" pitchFamily="18" charset="0"/>
              </a:rPr>
              <a:t>What types of international 					communications are permitted by an 			FCC-licensed amateur station?</a:t>
            </a:r>
          </a:p>
        </p:txBody>
      </p:sp>
      <p:sp>
        <p:nvSpPr>
          <p:cNvPr id="638979" name="Rectangle 3"/>
          <p:cNvSpPr>
            <a:spLocks noGrp="1" noChangeArrowheads="1"/>
          </p:cNvSpPr>
          <p:nvPr>
            <p:ph type="body" idx="1"/>
          </p:nvPr>
        </p:nvSpPr>
        <p:spPr>
          <a:xfrm>
            <a:off x="269875" y="1662113"/>
            <a:ext cx="8678863" cy="4646612"/>
          </a:xfrm>
        </p:spPr>
        <p:txBody>
          <a:bodyPr/>
          <a:lstStyle/>
          <a:p>
            <a:pPr marL="609600" indent="-609600" eaLnBrk="1" hangingPunct="1">
              <a:buFontTx/>
              <a:buAutoNum type="alphaUcPeriod"/>
            </a:pPr>
            <a:r>
              <a:rPr lang="en-US" sz="2800" smtClean="0">
                <a:latin typeface="Rockwell" pitchFamily="18" charset="0"/>
              </a:rPr>
              <a:t>Communications incidental to the purposes of the amateur service and remarks of a personal character</a:t>
            </a:r>
          </a:p>
          <a:p>
            <a:pPr marL="609600" indent="-609600" eaLnBrk="1" hangingPunct="1">
              <a:buFontTx/>
              <a:buAutoNum type="alphaUcPeriod"/>
            </a:pPr>
            <a:r>
              <a:rPr lang="en-US" sz="2800" smtClean="0">
                <a:latin typeface="Rockwell" pitchFamily="18" charset="0"/>
              </a:rPr>
              <a:t>Communications incidental to conducting business or remarks of a personal nature</a:t>
            </a:r>
          </a:p>
          <a:p>
            <a:pPr marL="609600" indent="-609600" eaLnBrk="1" hangingPunct="1">
              <a:buFontTx/>
              <a:buAutoNum type="alphaUcPeriod"/>
            </a:pPr>
            <a:r>
              <a:rPr lang="en-US" sz="2800" smtClean="0">
                <a:latin typeface="Rockwell" pitchFamily="18" charset="0"/>
              </a:rPr>
              <a:t>Only communications incidental to contest exchanges, all other communications are prohibited</a:t>
            </a:r>
          </a:p>
          <a:p>
            <a:pPr marL="609600" indent="-609600" eaLnBrk="1" hangingPunct="1">
              <a:buFontTx/>
              <a:buAutoNum type="alphaUcPeriod"/>
            </a:pPr>
            <a:r>
              <a:rPr lang="en-US" sz="2800" smtClean="0">
                <a:latin typeface="Rockwell" pitchFamily="18" charset="0"/>
              </a:rPr>
              <a:t>Any communications that would be permitted on an international broadcast station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3897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3897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lide Number Placeholder 5"/>
          <p:cNvSpPr>
            <a:spLocks noGrp="1"/>
          </p:cNvSpPr>
          <p:nvPr>
            <p:ph type="sldNum" sz="quarter" idx="12"/>
          </p:nvPr>
        </p:nvSpPr>
        <p:spPr>
          <a:noFill/>
          <a:ln>
            <a:miter lim="800000"/>
            <a:headEnd/>
            <a:tailEnd/>
          </a:ln>
        </p:spPr>
        <p:txBody>
          <a:bodyPr/>
          <a:lstStyle/>
          <a:p>
            <a:fld id="{13A87ACF-9E7E-4AEF-846E-E88BAC3E1744}" type="slidenum">
              <a:rPr lang="en-US"/>
              <a:pPr/>
              <a:t>580</a:t>
            </a:fld>
            <a:endParaRPr lang="en-US"/>
          </a:p>
        </p:txBody>
      </p:sp>
      <p:sp>
        <p:nvSpPr>
          <p:cNvPr id="595971" name="Rectangle 2"/>
          <p:cNvSpPr>
            <a:spLocks noGrp="1" noChangeArrowheads="1"/>
          </p:cNvSpPr>
          <p:nvPr>
            <p:ph type="title"/>
          </p:nvPr>
        </p:nvSpPr>
        <p:spPr>
          <a:xfrm>
            <a:off x="0" y="1085850"/>
            <a:ext cx="8796338" cy="385763"/>
          </a:xfrm>
        </p:spPr>
        <p:txBody>
          <a:bodyPr/>
          <a:lstStyle/>
          <a:p>
            <a:pPr eaLnBrk="1" hangingPunct="1">
              <a:tabLst>
                <a:tab pos="1376363" algn="l"/>
              </a:tabLst>
            </a:pPr>
            <a:r>
              <a:rPr lang="en-US" sz="3600" smtClean="0"/>
              <a:t>T9B10		</a:t>
            </a:r>
            <a:r>
              <a:rPr lang="en-US" sz="2800" smtClean="0">
                <a:latin typeface="Rockwell" pitchFamily="18" charset="0"/>
              </a:rPr>
              <a:t>What electrical difference exists 				between the smaller RG-58 and larger 			RG-8 coaxial cables?</a:t>
            </a:r>
          </a:p>
        </p:txBody>
      </p:sp>
      <p:sp>
        <p:nvSpPr>
          <p:cNvPr id="175923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There is no significant difference between the two types</a:t>
            </a:r>
          </a:p>
          <a:p>
            <a:pPr marL="995363" lvl="1" indent="-533400" eaLnBrk="1" hangingPunct="1">
              <a:buFontTx/>
              <a:buAutoNum type="alphaUcPeriod"/>
            </a:pPr>
            <a:r>
              <a:rPr lang="en-US" smtClean="0">
                <a:latin typeface="Rockwell" pitchFamily="18" charset="0"/>
              </a:rPr>
              <a:t>RG-58 cable has less loss at a given frequency</a:t>
            </a:r>
          </a:p>
          <a:p>
            <a:pPr marL="995363" lvl="1" indent="-533400" eaLnBrk="1" hangingPunct="1">
              <a:buFontTx/>
              <a:buAutoNum type="alphaUcPeriod"/>
            </a:pPr>
            <a:r>
              <a:rPr lang="en-US" smtClean="0">
                <a:latin typeface="Rockwell" pitchFamily="18" charset="0"/>
              </a:rPr>
              <a:t>RG-8 cable has less loss at a given frequency</a:t>
            </a:r>
          </a:p>
          <a:p>
            <a:pPr marL="995363" lvl="1" indent="-533400" eaLnBrk="1" hangingPunct="1">
              <a:buFontTx/>
              <a:buAutoNum type="alphaUcPeriod"/>
            </a:pPr>
            <a:r>
              <a:rPr lang="en-US" smtClean="0">
                <a:latin typeface="Rockwell" pitchFamily="18" charset="0"/>
              </a:rPr>
              <a:t>RG-58 cable can handle higher power levels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5923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5923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Number Placeholder 5"/>
          <p:cNvSpPr>
            <a:spLocks noGrp="1"/>
          </p:cNvSpPr>
          <p:nvPr>
            <p:ph type="sldNum" sz="quarter" idx="12"/>
          </p:nvPr>
        </p:nvSpPr>
        <p:spPr>
          <a:noFill/>
          <a:ln>
            <a:miter lim="800000"/>
            <a:headEnd/>
            <a:tailEnd/>
          </a:ln>
        </p:spPr>
        <p:txBody>
          <a:bodyPr/>
          <a:lstStyle/>
          <a:p>
            <a:fld id="{38156703-A678-424A-9A27-58C9CE4C9AD9}" type="slidenum">
              <a:rPr lang="en-US"/>
              <a:pPr/>
              <a:t>581</a:t>
            </a:fld>
            <a:endParaRPr lang="en-US"/>
          </a:p>
        </p:txBody>
      </p:sp>
      <p:sp>
        <p:nvSpPr>
          <p:cNvPr id="59699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T9B11		</a:t>
            </a:r>
            <a:r>
              <a:rPr lang="en-US" sz="2800" smtClean="0">
                <a:latin typeface="Rockwell" pitchFamily="18" charset="0"/>
              </a:rPr>
              <a:t>Which of the following types of feedline has 		the lowest loss at VHF and UHF?</a:t>
            </a:r>
          </a:p>
        </p:txBody>
      </p:sp>
      <p:sp>
        <p:nvSpPr>
          <p:cNvPr id="176025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50-ohm flexible coax</a:t>
            </a:r>
          </a:p>
          <a:p>
            <a:pPr marL="995363" lvl="1" indent="-533400" eaLnBrk="1" hangingPunct="1">
              <a:buFontTx/>
              <a:buAutoNum type="alphaUcPeriod"/>
            </a:pPr>
            <a:r>
              <a:rPr lang="en-US" smtClean="0">
                <a:latin typeface="Rockwell" pitchFamily="18" charset="0"/>
              </a:rPr>
              <a:t>Multi-conductor unbalanced cable</a:t>
            </a:r>
          </a:p>
          <a:p>
            <a:pPr marL="995363" lvl="1" indent="-533400" eaLnBrk="1" hangingPunct="1">
              <a:buFontTx/>
              <a:buAutoNum type="alphaUcPeriod"/>
            </a:pPr>
            <a:r>
              <a:rPr lang="en-US" smtClean="0">
                <a:latin typeface="Rockwell" pitchFamily="18" charset="0"/>
              </a:rPr>
              <a:t>Air-insulated hard line</a:t>
            </a:r>
          </a:p>
          <a:p>
            <a:pPr marL="995363" lvl="1" indent="-533400" eaLnBrk="1" hangingPunct="1">
              <a:buFontTx/>
              <a:buAutoNum type="alphaUcPeriod"/>
            </a:pPr>
            <a:r>
              <a:rPr lang="en-US" smtClean="0">
                <a:latin typeface="Rockwell" pitchFamily="18" charset="0"/>
              </a:rPr>
              <a:t>75-ohm flexible coax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6025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6025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309563" y="241300"/>
            <a:ext cx="8610600" cy="1219200"/>
          </a:xfrm>
        </p:spPr>
        <p:txBody>
          <a:bodyPr lIns="0" tIns="0" rIns="0" bIns="0" anchor="ctr">
            <a:spAutoFit/>
          </a:bodyPr>
          <a:lstStyle/>
          <a:p>
            <a:pPr algn="ct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smtClean="0"/>
              <a:t>Technician Licensing Class</a:t>
            </a:r>
            <a:br>
              <a:rPr lang="en-GB" b="1" smtClean="0"/>
            </a:br>
            <a:r>
              <a:rPr lang="en-GB" b="1" smtClean="0"/>
              <a:t>“T0”</a:t>
            </a:r>
          </a:p>
        </p:txBody>
      </p:sp>
      <p:sp>
        <p:nvSpPr>
          <p:cNvPr id="598019" name="Text Box 3"/>
          <p:cNvSpPr txBox="1">
            <a:spLocks noChangeArrowheads="1"/>
          </p:cNvSpPr>
          <p:nvPr/>
        </p:nvSpPr>
        <p:spPr bwMode="auto">
          <a:xfrm>
            <a:off x="3727450" y="4887913"/>
            <a:ext cx="3802063" cy="77946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latin typeface="Rockwell" pitchFamily="18" charset="0"/>
              </a:rPr>
              <a:t>Valid dates:</a:t>
            </a:r>
          </a:p>
          <a:p>
            <a:pPr algn="ctr">
              <a:spcBef>
                <a:spcPct val="50000"/>
              </a:spcBef>
            </a:pPr>
            <a:r>
              <a:rPr lang="en-US">
                <a:solidFill>
                  <a:srgbClr val="FF0000"/>
                </a:solidFill>
                <a:latin typeface="Rockwell" pitchFamily="18" charset="0"/>
              </a:rPr>
              <a:t>July 1, 2010 – June 30, 2014</a:t>
            </a:r>
          </a:p>
        </p:txBody>
      </p:sp>
      <p:pic>
        <p:nvPicPr>
          <p:cNvPr id="598020" name="Picture 4" descr="DIAMOND_gold"/>
          <p:cNvPicPr>
            <a:picLocks noChangeAspect="1" noChangeArrowheads="1"/>
          </p:cNvPicPr>
          <p:nvPr/>
        </p:nvPicPr>
        <p:blipFill>
          <a:blip r:embed="rId3" cstate="print"/>
          <a:srcRect/>
          <a:stretch>
            <a:fillRect/>
          </a:stretch>
        </p:blipFill>
        <p:spPr bwMode="auto">
          <a:xfrm>
            <a:off x="385763" y="1662113"/>
            <a:ext cx="1122362" cy="2459037"/>
          </a:xfrm>
          <a:prstGeom prst="rect">
            <a:avLst/>
          </a:prstGeom>
          <a:noFill/>
          <a:ln w="9525">
            <a:noFill/>
            <a:miter lim="800000"/>
            <a:headEnd/>
            <a:tailEnd/>
          </a:ln>
        </p:spPr>
      </p:pic>
      <p:pic>
        <p:nvPicPr>
          <p:cNvPr id="598021" name="Picture 5" descr="2010 Tech Q&amp;A 3D cover"/>
          <p:cNvPicPr>
            <a:picLocks noChangeAspect="1" noChangeArrowheads="1"/>
          </p:cNvPicPr>
          <p:nvPr/>
        </p:nvPicPr>
        <p:blipFill>
          <a:blip r:embed="rId4" cstate="print"/>
          <a:srcRect/>
          <a:stretch>
            <a:fillRect/>
          </a:stretch>
        </p:blipFill>
        <p:spPr bwMode="auto">
          <a:xfrm>
            <a:off x="0" y="4311650"/>
            <a:ext cx="1838325" cy="25463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lide Number Placeholder 5"/>
          <p:cNvSpPr>
            <a:spLocks noGrp="1"/>
          </p:cNvSpPr>
          <p:nvPr>
            <p:ph type="sldNum" sz="quarter" idx="12"/>
          </p:nvPr>
        </p:nvSpPr>
        <p:spPr>
          <a:noFill/>
          <a:ln>
            <a:miter lim="800000"/>
            <a:headEnd/>
            <a:tailEnd/>
          </a:ln>
        </p:spPr>
        <p:txBody>
          <a:bodyPr/>
          <a:lstStyle/>
          <a:p>
            <a:fld id="{917D0A7A-4543-46EE-B4D5-896FF9A0E27D}" type="slidenum">
              <a:rPr lang="en-US"/>
              <a:pPr/>
              <a:t>583</a:t>
            </a:fld>
            <a:endParaRPr lang="en-US"/>
          </a:p>
        </p:txBody>
      </p:sp>
      <p:sp>
        <p:nvSpPr>
          <p:cNvPr id="599043" name="Rectangle 2"/>
          <p:cNvSpPr>
            <a:spLocks noGrp="1" noChangeArrowheads="1"/>
          </p:cNvSpPr>
          <p:nvPr>
            <p:ph type="title"/>
          </p:nvPr>
        </p:nvSpPr>
        <p:spPr/>
        <p:txBody>
          <a:bodyPr/>
          <a:lstStyle/>
          <a:p>
            <a:pPr algn="ctr" eaLnBrk="1" hangingPunct="1"/>
            <a:r>
              <a:rPr lang="en-US" sz="2800" smtClean="0"/>
              <a:t>Amateur Radio Technician Class</a:t>
            </a:r>
            <a:br>
              <a:rPr lang="en-US" sz="2800" smtClean="0"/>
            </a:br>
            <a:r>
              <a:rPr lang="en-US" sz="2800" smtClean="0"/>
              <a:t>Element 2 Course Presentation</a:t>
            </a:r>
          </a:p>
        </p:txBody>
      </p:sp>
      <p:sp>
        <p:nvSpPr>
          <p:cNvPr id="1763331" name="Rectangle 3"/>
          <p:cNvSpPr>
            <a:spLocks noGrp="1" noChangeArrowheads="1"/>
          </p:cNvSpPr>
          <p:nvPr>
            <p:ph type="body" idx="1"/>
          </p:nvPr>
        </p:nvSpPr>
        <p:spPr/>
        <p:txBody>
          <a:bodyPr/>
          <a:lstStyle/>
          <a:p>
            <a:pPr eaLnBrk="1" hangingPunct="1">
              <a:lnSpc>
                <a:spcPct val="80000"/>
              </a:lnSpc>
            </a:pPr>
            <a:endParaRPr lang="en-US" sz="2400" b="1" smtClean="0"/>
          </a:p>
          <a:p>
            <a:pPr eaLnBrk="1" hangingPunct="1">
              <a:lnSpc>
                <a:spcPct val="80000"/>
              </a:lnSpc>
              <a:buClr>
                <a:schemeClr val="accent2"/>
              </a:buClr>
              <a:buFont typeface="Wingdings" pitchFamily="2" charset="2"/>
              <a:buChar char="Ø"/>
            </a:pPr>
            <a:r>
              <a:rPr lang="en-US" sz="1800" b="1" smtClean="0">
                <a:latin typeface="Rockwell" pitchFamily="18" charset="0"/>
              </a:rPr>
              <a:t>ELEMENT 2 SUB-ELEMENTS</a:t>
            </a:r>
          </a:p>
          <a:p>
            <a:pPr eaLnBrk="1" hangingPunct="1">
              <a:lnSpc>
                <a:spcPct val="80000"/>
              </a:lnSpc>
            </a:pPr>
            <a:endParaRPr lang="en-US" sz="1000" b="1" smtClean="0">
              <a:latin typeface="Rockwell" pitchFamily="18" charset="0"/>
            </a:endParaRPr>
          </a:p>
          <a:p>
            <a:pPr lvl="1" eaLnBrk="1" hangingPunct="1">
              <a:lnSpc>
                <a:spcPct val="80000"/>
              </a:lnSpc>
            </a:pPr>
            <a:r>
              <a:rPr lang="en-US" sz="1600" b="1" smtClean="0">
                <a:latin typeface="Rockwell" pitchFamily="18" charset="0"/>
              </a:rPr>
              <a:t>T1 - FCC Rules, descriptions and definitions for the amateur radio service, operator and station license responsibilities.</a:t>
            </a:r>
          </a:p>
          <a:p>
            <a:pPr lvl="1" eaLnBrk="1" hangingPunct="1">
              <a:lnSpc>
                <a:spcPct val="80000"/>
              </a:lnSpc>
            </a:pPr>
            <a:r>
              <a:rPr lang="en-US" sz="1600" b="1" smtClean="0">
                <a:latin typeface="Rockwell" pitchFamily="18" charset="0"/>
              </a:rPr>
              <a:t>T2 – Operating Procedures</a:t>
            </a:r>
          </a:p>
          <a:p>
            <a:pPr lvl="1" eaLnBrk="1" hangingPunct="1">
              <a:lnSpc>
                <a:spcPct val="80000"/>
              </a:lnSpc>
            </a:pPr>
            <a:r>
              <a:rPr lang="en-US" sz="1600" b="1" smtClean="0">
                <a:latin typeface="Rockwell" pitchFamily="18" charset="0"/>
              </a:rPr>
              <a:t>T3 – Radio wave characteristics, radio and electromagnetic properties, 	     propagation modes</a:t>
            </a:r>
          </a:p>
          <a:p>
            <a:pPr lvl="1" eaLnBrk="1" hangingPunct="1">
              <a:lnSpc>
                <a:spcPct val="80000"/>
              </a:lnSpc>
            </a:pPr>
            <a:r>
              <a:rPr lang="en-US" sz="1600" b="1" smtClean="0">
                <a:latin typeface="Rockwell" pitchFamily="18" charset="0"/>
              </a:rPr>
              <a:t>T4 – Amateur radio practices and station set up</a:t>
            </a:r>
          </a:p>
          <a:p>
            <a:pPr lvl="1" eaLnBrk="1" hangingPunct="1">
              <a:lnSpc>
                <a:spcPct val="80000"/>
              </a:lnSpc>
            </a:pPr>
            <a:r>
              <a:rPr lang="en-US" sz="1600" b="1" smtClean="0">
                <a:latin typeface="Rockwell" pitchFamily="18" charset="0"/>
              </a:rPr>
              <a:t>T5 – Electrical principles, math for electronics, electronic principles, Ohm’s Law</a:t>
            </a:r>
          </a:p>
          <a:p>
            <a:pPr lvl="1" eaLnBrk="1" hangingPunct="1">
              <a:lnSpc>
                <a:spcPct val="80000"/>
              </a:lnSpc>
            </a:pPr>
            <a:r>
              <a:rPr lang="en-US" sz="1600" b="1" smtClean="0">
                <a:latin typeface="Rockwell" pitchFamily="18" charset="0"/>
              </a:rPr>
              <a:t>T6 – Electrical components, semiconductors, circuit diagrams, component    functions</a:t>
            </a:r>
          </a:p>
          <a:p>
            <a:pPr lvl="1" eaLnBrk="1" hangingPunct="1">
              <a:lnSpc>
                <a:spcPct val="80000"/>
              </a:lnSpc>
            </a:pPr>
            <a:r>
              <a:rPr lang="en-US" sz="1600" b="1" smtClean="0">
                <a:latin typeface="Rockwell" pitchFamily="18" charset="0"/>
              </a:rPr>
              <a:t>T7 – Station equipment, common transmitter and receiver problems, antenna measurements and troubleshooting, basic repair and testing</a:t>
            </a:r>
          </a:p>
          <a:p>
            <a:pPr lvl="1" eaLnBrk="1" hangingPunct="1">
              <a:lnSpc>
                <a:spcPct val="80000"/>
              </a:lnSpc>
            </a:pPr>
            <a:r>
              <a:rPr lang="en-US" sz="1600" b="1" smtClean="0">
                <a:latin typeface="Rockwell" pitchFamily="18" charset="0"/>
              </a:rPr>
              <a:t>T8 – Modulation modes, amateur satellite operation, operating activities, non-voice communications</a:t>
            </a:r>
          </a:p>
          <a:p>
            <a:pPr lvl="1" eaLnBrk="1" hangingPunct="1">
              <a:lnSpc>
                <a:spcPct val="80000"/>
              </a:lnSpc>
            </a:pPr>
            <a:r>
              <a:rPr lang="en-US" sz="1600" b="1" smtClean="0">
                <a:latin typeface="Rockwell" pitchFamily="18" charset="0"/>
              </a:rPr>
              <a:t>T9 – Antennas, feedlines</a:t>
            </a:r>
          </a:p>
          <a:p>
            <a:pPr lvl="1" eaLnBrk="1" hangingPunct="1">
              <a:lnSpc>
                <a:spcPct val="80000"/>
              </a:lnSpc>
              <a:buFont typeface="Wingdings" pitchFamily="2" charset="2"/>
              <a:buChar char="Ø"/>
            </a:pPr>
            <a:r>
              <a:rPr lang="en-US" sz="1600" smtClean="0">
                <a:latin typeface="Rockwell" pitchFamily="18" charset="0"/>
              </a:rPr>
              <a:t>T0 – AC power circuits, antenna installation, RF hazards</a:t>
            </a:r>
          </a:p>
          <a:p>
            <a:pPr lvl="1" eaLnBrk="1" hangingPunct="1">
              <a:lnSpc>
                <a:spcPct val="80000"/>
              </a:lnSpc>
            </a:pPr>
            <a:endParaRPr lang="en-US" sz="1600"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763331">
                                            <p:txEl>
                                              <p:pRg st="12" end="12"/>
                                            </p:txEl>
                                          </p:spTgt>
                                        </p:tgtEl>
                                        <p:attrNameLst>
                                          <p:attrName>style.visibility</p:attrName>
                                        </p:attrNameLst>
                                      </p:cBhvr>
                                      <p:to>
                                        <p:strVal val="visible"/>
                                      </p:to>
                                    </p:set>
                                    <p:animScale>
                                      <p:cBhvr>
                                        <p:cTn id="7" dur="1000" decel="50000" fill="hold">
                                          <p:stCondLst>
                                            <p:cond delay="0"/>
                                          </p:stCondLst>
                                        </p:cTn>
                                        <p:tgtEl>
                                          <p:spTgt spid="1763331">
                                            <p:txEl>
                                              <p:pRg st="12" end="1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63331">
                                            <p:txEl>
                                              <p:pRg st="12" end="12"/>
                                            </p:txEl>
                                          </p:spTgt>
                                        </p:tgtEl>
                                        <p:attrNameLst>
                                          <p:attrName>ppt_x</p:attrName>
                                          <p:attrName>ppt_y</p:attrName>
                                        </p:attrNameLst>
                                      </p:cBhvr>
                                    </p:animMotion>
                                    <p:animEffect transition="in" filter="fade">
                                      <p:cBhvr>
                                        <p:cTn id="9" dur="1000"/>
                                        <p:tgtEl>
                                          <p:spTgt spid="176333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lide Number Placeholder 5"/>
          <p:cNvSpPr>
            <a:spLocks noGrp="1"/>
          </p:cNvSpPr>
          <p:nvPr>
            <p:ph type="sldNum" sz="quarter" idx="12"/>
          </p:nvPr>
        </p:nvSpPr>
        <p:spPr>
          <a:noFill/>
          <a:ln>
            <a:miter lim="800000"/>
            <a:headEnd/>
            <a:tailEnd/>
          </a:ln>
        </p:spPr>
        <p:txBody>
          <a:bodyPr/>
          <a:lstStyle/>
          <a:p>
            <a:fld id="{9E80B60D-6EF2-46CD-959C-847035A82DEF}" type="slidenum">
              <a:rPr lang="en-US"/>
              <a:pPr/>
              <a:t>584</a:t>
            </a:fld>
            <a:endParaRPr lang="en-US"/>
          </a:p>
        </p:txBody>
      </p:sp>
      <p:sp>
        <p:nvSpPr>
          <p:cNvPr id="600067" name="Rectangle 2"/>
          <p:cNvSpPr>
            <a:spLocks noGrp="1" noChangeArrowheads="1"/>
          </p:cNvSpPr>
          <p:nvPr>
            <p:ph type="title"/>
          </p:nvPr>
        </p:nvSpPr>
        <p:spPr>
          <a:xfrm>
            <a:off x="231775" y="549275"/>
            <a:ext cx="8912225" cy="614363"/>
          </a:xfrm>
        </p:spPr>
        <p:txBody>
          <a:bodyPr/>
          <a:lstStyle/>
          <a:p>
            <a:pPr eaLnBrk="1" hangingPunct="1"/>
            <a:r>
              <a:rPr lang="en-US" sz="2200" b="1" smtClean="0">
                <a:latin typeface="Rockwell" pitchFamily="18" charset="0"/>
              </a:rPr>
              <a:t>T0A: </a:t>
            </a:r>
            <a:r>
              <a:rPr lang="en-US" sz="1600" b="1" smtClean="0">
                <a:solidFill>
                  <a:srgbClr val="0099FF"/>
                </a:solidFill>
              </a:rPr>
              <a:t>	</a:t>
            </a:r>
            <a:r>
              <a:rPr lang="en-US" sz="1600" b="1" smtClean="0">
                <a:latin typeface="Rockwell" pitchFamily="18" charset="0"/>
              </a:rPr>
              <a:t>AC power circuits; hazardous voltages, fuses and circuit breakers, grounding, 	lightning protection, battery safety, electrical code compliance.</a:t>
            </a:r>
            <a:r>
              <a:rPr lang="en-US" sz="1600" b="1" smtClean="0">
                <a:solidFill>
                  <a:srgbClr val="0099FF"/>
                </a:solidFill>
              </a:rPr>
              <a:t>			         	</a:t>
            </a:r>
          </a:p>
        </p:txBody>
      </p:sp>
      <p:sp>
        <p:nvSpPr>
          <p:cNvPr id="1764355" name="Rectangle 3"/>
          <p:cNvSpPr>
            <a:spLocks noGrp="1" noChangeArrowheads="1"/>
          </p:cNvSpPr>
          <p:nvPr>
            <p:ph type="body" idx="1"/>
          </p:nvPr>
        </p:nvSpPr>
        <p:spPr/>
        <p:txBody>
          <a:bodyPr/>
          <a:lstStyle/>
          <a:p>
            <a:pPr lvl="1" eaLnBrk="1" hangingPunct="1"/>
            <a:r>
              <a:rPr lang="en-US" sz="1200" smtClean="0">
                <a:latin typeface="Rockwell" pitchFamily="18" charset="0"/>
              </a:rPr>
              <a:t>T0A1</a:t>
            </a:r>
            <a:r>
              <a:rPr lang="en-US" sz="2000" smtClean="0">
                <a:latin typeface="Rockwell" pitchFamily="18" charset="0"/>
              </a:rPr>
              <a:t>  A commonly accepted value for the lowest voltage that can cause a dangerous electric shock is 30 volts.</a:t>
            </a:r>
          </a:p>
          <a:p>
            <a:pPr lvl="1" eaLnBrk="1" hangingPunct="1"/>
            <a:endParaRPr lang="en-US" sz="800" smtClean="0">
              <a:latin typeface="Rockwell" pitchFamily="18" charset="0"/>
            </a:endParaRPr>
          </a:p>
          <a:p>
            <a:pPr lvl="1" eaLnBrk="1" hangingPunct="1"/>
            <a:r>
              <a:rPr lang="en-US" sz="1200" smtClean="0">
                <a:latin typeface="Rockwell" pitchFamily="18" charset="0"/>
              </a:rPr>
              <a:t>T0A2</a:t>
            </a:r>
            <a:r>
              <a:rPr lang="en-US" sz="2000" smtClean="0">
                <a:latin typeface="Rockwell" pitchFamily="18" charset="0"/>
              </a:rPr>
              <a:t>  Current flowing through the body cause a health hazard:</a:t>
            </a:r>
          </a:p>
          <a:p>
            <a:pPr lvl="3" eaLnBrk="1" hangingPunct="1">
              <a:buFont typeface="Wingdings" pitchFamily="2" charset="2"/>
              <a:buChar char="Ø"/>
            </a:pPr>
            <a:r>
              <a:rPr lang="en-US" sz="1800" smtClean="0">
                <a:latin typeface="Rockwell" pitchFamily="18" charset="0"/>
              </a:rPr>
              <a:t>By heating tissue;</a:t>
            </a:r>
          </a:p>
          <a:p>
            <a:pPr lvl="3" eaLnBrk="1" hangingPunct="1">
              <a:buFont typeface="Wingdings" pitchFamily="2" charset="2"/>
              <a:buChar char="Ø"/>
            </a:pPr>
            <a:endParaRPr lang="en-US" sz="200" smtClean="0">
              <a:latin typeface="Rockwell" pitchFamily="18" charset="0"/>
            </a:endParaRPr>
          </a:p>
          <a:p>
            <a:pPr lvl="3" eaLnBrk="1" hangingPunct="1">
              <a:buFont typeface="Wingdings" pitchFamily="2" charset="2"/>
              <a:buChar char="Ø"/>
            </a:pPr>
            <a:r>
              <a:rPr lang="en-US" sz="1800" smtClean="0">
                <a:latin typeface="Rockwell" pitchFamily="18" charset="0"/>
              </a:rPr>
              <a:t>It disrupts the electrical functions of cells;</a:t>
            </a:r>
          </a:p>
          <a:p>
            <a:pPr lvl="3" eaLnBrk="1" hangingPunct="1">
              <a:buFont typeface="Wingdings" pitchFamily="2" charset="2"/>
              <a:buChar char="Ø"/>
            </a:pPr>
            <a:endParaRPr lang="en-US" sz="200" smtClean="0">
              <a:latin typeface="Rockwell" pitchFamily="18" charset="0"/>
            </a:endParaRPr>
          </a:p>
          <a:p>
            <a:pPr lvl="3" eaLnBrk="1" hangingPunct="1">
              <a:buFont typeface="Wingdings" pitchFamily="2" charset="2"/>
              <a:buChar char="Ø"/>
            </a:pPr>
            <a:r>
              <a:rPr lang="en-US" sz="1800" smtClean="0">
                <a:latin typeface="Rockwell" pitchFamily="18" charset="0"/>
              </a:rPr>
              <a:t>It causes involuntary muscle contractions.</a:t>
            </a:r>
          </a:p>
          <a:p>
            <a:pPr lvl="1" eaLnBrk="1" hangingPunct="1">
              <a:buFont typeface="Wingdings" pitchFamily="2" charset="2"/>
              <a:buChar char="Ø"/>
            </a:pPr>
            <a:endParaRPr lang="en-US" sz="1800" smtClean="0">
              <a:latin typeface="Rockwell" pitchFamily="18" charset="0"/>
            </a:endParaRPr>
          </a:p>
          <a:p>
            <a:pPr lvl="1" eaLnBrk="1" hangingPunct="1"/>
            <a:r>
              <a:rPr lang="en-US" sz="1200" smtClean="0">
                <a:latin typeface="Rockwell" pitchFamily="18" charset="0"/>
              </a:rPr>
              <a:t>T0A3   </a:t>
            </a:r>
            <a:r>
              <a:rPr lang="en-US" sz="2000" smtClean="0">
                <a:latin typeface="Rockwell" pitchFamily="18" charset="0"/>
              </a:rPr>
              <a:t>The green wire in a three-wire electrical AC plug is safety ground.</a:t>
            </a:r>
          </a:p>
          <a:p>
            <a:pPr lvl="3" eaLnBrk="1" hangingPunct="1">
              <a:buFont typeface="Wingdings" pitchFamily="2" charset="2"/>
              <a:buChar char="Ø"/>
            </a:pPr>
            <a:endParaRPr lang="en-US" sz="1600" smtClean="0">
              <a:latin typeface="Rockwell" pitchFamily="18" charset="0"/>
            </a:endParaRPr>
          </a:p>
        </p:txBody>
      </p:sp>
      <p:grpSp>
        <p:nvGrpSpPr>
          <p:cNvPr id="2" name="Group 3"/>
          <p:cNvGrpSpPr>
            <a:grpSpLocks/>
          </p:cNvGrpSpPr>
          <p:nvPr/>
        </p:nvGrpSpPr>
        <p:grpSpPr bwMode="auto">
          <a:xfrm>
            <a:off x="2152650" y="5349875"/>
            <a:ext cx="3149600" cy="766763"/>
            <a:chOff x="1204" y="1596"/>
            <a:chExt cx="3245" cy="657"/>
          </a:xfrm>
        </p:grpSpPr>
        <p:sp>
          <p:nvSpPr>
            <p:cNvPr id="600076" name="Freeform 4"/>
            <p:cNvSpPr>
              <a:spLocks noChangeArrowheads="1"/>
            </p:cNvSpPr>
            <p:nvPr/>
          </p:nvSpPr>
          <p:spPr bwMode="auto">
            <a:xfrm>
              <a:off x="1869" y="1851"/>
              <a:ext cx="2246" cy="242"/>
            </a:xfrm>
            <a:custGeom>
              <a:avLst/>
              <a:gdLst>
                <a:gd name="T0" fmla="*/ 0 w 9906"/>
                <a:gd name="T1" fmla="*/ 32 h 1066"/>
                <a:gd name="T2" fmla="*/ 58 w 9906"/>
                <a:gd name="T3" fmla="*/ 27 h 1066"/>
                <a:gd name="T4" fmla="*/ 112 w 9906"/>
                <a:gd name="T5" fmla="*/ 16 h 1066"/>
                <a:gd name="T6" fmla="*/ 166 w 9906"/>
                <a:gd name="T7" fmla="*/ 8 h 1066"/>
                <a:gd name="T8" fmla="*/ 225 w 9906"/>
                <a:gd name="T9" fmla="*/ 1 h 1066"/>
                <a:gd name="T10" fmla="*/ 295 w 9906"/>
                <a:gd name="T11" fmla="*/ 4 h 1066"/>
                <a:gd name="T12" fmla="*/ 357 w 9906"/>
                <a:gd name="T13" fmla="*/ 11 h 1066"/>
                <a:gd name="T14" fmla="*/ 412 w 9906"/>
                <a:gd name="T15" fmla="*/ 37 h 1066"/>
                <a:gd name="T16" fmla="*/ 465 w 9906"/>
                <a:gd name="T17" fmla="*/ 48 h 1066"/>
                <a:gd name="T18" fmla="*/ 487 w 9906"/>
                <a:gd name="T19" fmla="*/ 50 h 1066"/>
                <a:gd name="T20" fmla="*/ 509 w 9906"/>
                <a:gd name="T21" fmla="*/ 55 h 1066"/>
                <a:gd name="T22" fmla="*/ 509 w 9906"/>
                <a:gd name="T23" fmla="*/ 55 h 10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06"/>
                <a:gd name="T37" fmla="*/ 0 h 1066"/>
                <a:gd name="T38" fmla="*/ 9906 w 9906"/>
                <a:gd name="T39" fmla="*/ 1066 h 10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06" h="1066">
                  <a:moveTo>
                    <a:pt x="0" y="624"/>
                  </a:moveTo>
                  <a:cubicBezTo>
                    <a:pt x="364" y="529"/>
                    <a:pt x="753" y="603"/>
                    <a:pt x="1119" y="523"/>
                  </a:cubicBezTo>
                  <a:cubicBezTo>
                    <a:pt x="1485" y="443"/>
                    <a:pt x="1813" y="385"/>
                    <a:pt x="2171" y="319"/>
                  </a:cubicBezTo>
                  <a:cubicBezTo>
                    <a:pt x="2522" y="255"/>
                    <a:pt x="2873" y="217"/>
                    <a:pt x="3222" y="149"/>
                  </a:cubicBezTo>
                  <a:cubicBezTo>
                    <a:pt x="3604" y="74"/>
                    <a:pt x="3989" y="26"/>
                    <a:pt x="4375" y="14"/>
                  </a:cubicBezTo>
                  <a:cubicBezTo>
                    <a:pt x="4827" y="0"/>
                    <a:pt x="5278" y="0"/>
                    <a:pt x="5732" y="82"/>
                  </a:cubicBezTo>
                  <a:cubicBezTo>
                    <a:pt x="6134" y="154"/>
                    <a:pt x="6537" y="228"/>
                    <a:pt x="6953" y="217"/>
                  </a:cubicBezTo>
                  <a:cubicBezTo>
                    <a:pt x="7369" y="206"/>
                    <a:pt x="7629" y="624"/>
                    <a:pt x="8005" y="726"/>
                  </a:cubicBezTo>
                  <a:cubicBezTo>
                    <a:pt x="8349" y="819"/>
                    <a:pt x="8719" y="804"/>
                    <a:pt x="9056" y="930"/>
                  </a:cubicBezTo>
                  <a:lnTo>
                    <a:pt x="9464" y="964"/>
                  </a:lnTo>
                  <a:lnTo>
                    <a:pt x="9905" y="1065"/>
                  </a:lnTo>
                </a:path>
              </a:pathLst>
            </a:custGeom>
            <a:noFill/>
            <a:ln w="164520">
              <a:solidFill>
                <a:srgbClr val="663300"/>
              </a:solidFill>
              <a:round/>
              <a:headEnd/>
              <a:tailEnd/>
            </a:ln>
          </p:spPr>
          <p:txBody>
            <a:bodyPr/>
            <a:lstStyle/>
            <a:p>
              <a:endParaRPr lang="en-US"/>
            </a:p>
          </p:txBody>
        </p:sp>
        <p:sp>
          <p:nvSpPr>
            <p:cNvPr id="600077" name="Freeform 5"/>
            <p:cNvSpPr>
              <a:spLocks noChangeArrowheads="1"/>
            </p:cNvSpPr>
            <p:nvPr/>
          </p:nvSpPr>
          <p:spPr bwMode="auto">
            <a:xfrm>
              <a:off x="1469" y="1692"/>
              <a:ext cx="385" cy="262"/>
            </a:xfrm>
            <a:custGeom>
              <a:avLst/>
              <a:gdLst>
                <a:gd name="T0" fmla="*/ 87 w 1697"/>
                <a:gd name="T1" fmla="*/ 59 h 1155"/>
                <a:gd name="T2" fmla="*/ 5 w 1697"/>
                <a:gd name="T3" fmla="*/ 7 h 1155"/>
                <a:gd name="T4" fmla="*/ 0 w 1697"/>
                <a:gd name="T5" fmla="*/ 0 h 1155"/>
                <a:gd name="T6" fmla="*/ 0 60000 65536"/>
                <a:gd name="T7" fmla="*/ 0 60000 65536"/>
                <a:gd name="T8" fmla="*/ 0 60000 65536"/>
                <a:gd name="T9" fmla="*/ 0 w 1697"/>
                <a:gd name="T10" fmla="*/ 0 h 1155"/>
                <a:gd name="T11" fmla="*/ 1697 w 1697"/>
                <a:gd name="T12" fmla="*/ 1155 h 1155"/>
              </a:gdLst>
              <a:ahLst/>
              <a:cxnLst>
                <a:cxn ang="T6">
                  <a:pos x="T0" y="T1"/>
                </a:cxn>
                <a:cxn ang="T7">
                  <a:pos x="T2" y="T3"/>
                </a:cxn>
                <a:cxn ang="T8">
                  <a:pos x="T4" y="T5"/>
                </a:cxn>
              </a:cxnLst>
              <a:rect l="T9" t="T10" r="T11" b="T12"/>
              <a:pathLst>
                <a:path w="1697" h="1155">
                  <a:moveTo>
                    <a:pt x="1696" y="1154"/>
                  </a:moveTo>
                  <a:cubicBezTo>
                    <a:pt x="1046" y="1116"/>
                    <a:pt x="692" y="346"/>
                    <a:pt x="103" y="128"/>
                  </a:cubicBezTo>
                  <a:lnTo>
                    <a:pt x="0" y="0"/>
                  </a:lnTo>
                </a:path>
              </a:pathLst>
            </a:custGeom>
            <a:noFill/>
            <a:ln w="54720">
              <a:solidFill>
                <a:srgbClr val="000000"/>
              </a:solidFill>
              <a:round/>
              <a:headEnd/>
              <a:tailEnd/>
            </a:ln>
          </p:spPr>
          <p:txBody>
            <a:bodyPr/>
            <a:lstStyle/>
            <a:p>
              <a:endParaRPr lang="en-US"/>
            </a:p>
          </p:txBody>
        </p:sp>
        <p:sp>
          <p:nvSpPr>
            <p:cNvPr id="600078" name="Freeform 6"/>
            <p:cNvSpPr>
              <a:spLocks noChangeArrowheads="1"/>
            </p:cNvSpPr>
            <p:nvPr/>
          </p:nvSpPr>
          <p:spPr bwMode="auto">
            <a:xfrm>
              <a:off x="1485" y="2008"/>
              <a:ext cx="385" cy="191"/>
            </a:xfrm>
            <a:custGeom>
              <a:avLst/>
              <a:gdLst>
                <a:gd name="T0" fmla="*/ 87 w 1697"/>
                <a:gd name="T1" fmla="*/ 4 h 842"/>
                <a:gd name="T2" fmla="*/ 25 w 1697"/>
                <a:gd name="T3" fmla="*/ 32 h 842"/>
                <a:gd name="T4" fmla="*/ 7 w 1697"/>
                <a:gd name="T5" fmla="*/ 38 h 842"/>
                <a:gd name="T6" fmla="*/ 0 w 1697"/>
                <a:gd name="T7" fmla="*/ 43 h 842"/>
                <a:gd name="T8" fmla="*/ 0 60000 65536"/>
                <a:gd name="T9" fmla="*/ 0 60000 65536"/>
                <a:gd name="T10" fmla="*/ 0 60000 65536"/>
                <a:gd name="T11" fmla="*/ 0 60000 65536"/>
                <a:gd name="T12" fmla="*/ 0 w 1697"/>
                <a:gd name="T13" fmla="*/ 0 h 842"/>
                <a:gd name="T14" fmla="*/ 1697 w 1697"/>
                <a:gd name="T15" fmla="*/ 842 h 842"/>
              </a:gdLst>
              <a:ahLst/>
              <a:cxnLst>
                <a:cxn ang="T8">
                  <a:pos x="T0" y="T1"/>
                </a:cxn>
                <a:cxn ang="T9">
                  <a:pos x="T2" y="T3"/>
                </a:cxn>
                <a:cxn ang="T10">
                  <a:pos x="T4" y="T5"/>
                </a:cxn>
                <a:cxn ang="T11">
                  <a:pos x="T6" y="T7"/>
                </a:cxn>
              </a:cxnLst>
              <a:rect l="T12" t="T13" r="T14" b="T15"/>
              <a:pathLst>
                <a:path w="1697" h="842">
                  <a:moveTo>
                    <a:pt x="1696" y="74"/>
                  </a:moveTo>
                  <a:cubicBezTo>
                    <a:pt x="1289" y="0"/>
                    <a:pt x="876" y="178"/>
                    <a:pt x="495" y="624"/>
                  </a:cubicBezTo>
                  <a:lnTo>
                    <a:pt x="142" y="734"/>
                  </a:lnTo>
                  <a:lnTo>
                    <a:pt x="0" y="841"/>
                  </a:lnTo>
                </a:path>
              </a:pathLst>
            </a:custGeom>
            <a:noFill/>
            <a:ln w="54720">
              <a:solidFill>
                <a:srgbClr val="008000"/>
              </a:solidFill>
              <a:round/>
              <a:headEnd/>
              <a:tailEnd/>
            </a:ln>
          </p:spPr>
          <p:txBody>
            <a:bodyPr/>
            <a:lstStyle/>
            <a:p>
              <a:endParaRPr lang="en-US"/>
            </a:p>
          </p:txBody>
        </p:sp>
        <p:sp>
          <p:nvSpPr>
            <p:cNvPr id="600079" name="Freeform 7"/>
            <p:cNvSpPr>
              <a:spLocks noChangeArrowheads="1"/>
            </p:cNvSpPr>
            <p:nvPr/>
          </p:nvSpPr>
          <p:spPr bwMode="auto">
            <a:xfrm>
              <a:off x="1308" y="1915"/>
              <a:ext cx="547" cy="93"/>
            </a:xfrm>
            <a:custGeom>
              <a:avLst/>
              <a:gdLst>
                <a:gd name="T0" fmla="*/ 124 w 2410"/>
                <a:gd name="T1" fmla="*/ 16 h 411"/>
                <a:gd name="T2" fmla="*/ 32 w 2410"/>
                <a:gd name="T3" fmla="*/ 12 h 411"/>
                <a:gd name="T4" fmla="*/ 3 w 2410"/>
                <a:gd name="T5" fmla="*/ 2 h 411"/>
                <a:gd name="T6" fmla="*/ 0 w 2410"/>
                <a:gd name="T7" fmla="*/ 0 h 411"/>
                <a:gd name="T8" fmla="*/ 0 60000 65536"/>
                <a:gd name="T9" fmla="*/ 0 60000 65536"/>
                <a:gd name="T10" fmla="*/ 0 60000 65536"/>
                <a:gd name="T11" fmla="*/ 0 60000 65536"/>
                <a:gd name="T12" fmla="*/ 0 w 2410"/>
                <a:gd name="T13" fmla="*/ 0 h 411"/>
                <a:gd name="T14" fmla="*/ 2410 w 2410"/>
                <a:gd name="T15" fmla="*/ 411 h 411"/>
              </a:gdLst>
              <a:ahLst/>
              <a:cxnLst>
                <a:cxn ang="T8">
                  <a:pos x="T0" y="T1"/>
                </a:cxn>
                <a:cxn ang="T9">
                  <a:pos x="T2" y="T3"/>
                </a:cxn>
                <a:cxn ang="T10">
                  <a:pos x="T4" y="T5"/>
                </a:cxn>
                <a:cxn ang="T11">
                  <a:pos x="T6" y="T7"/>
                </a:cxn>
              </a:cxnLst>
              <a:rect l="T12" t="T13" r="T14" b="T15"/>
              <a:pathLst>
                <a:path w="2410" h="411">
                  <a:moveTo>
                    <a:pt x="2409" y="305"/>
                  </a:moveTo>
                  <a:cubicBezTo>
                    <a:pt x="1819" y="336"/>
                    <a:pt x="1185" y="410"/>
                    <a:pt x="631" y="238"/>
                  </a:cubicBezTo>
                  <a:lnTo>
                    <a:pt x="57" y="34"/>
                  </a:lnTo>
                  <a:lnTo>
                    <a:pt x="0" y="0"/>
                  </a:lnTo>
                </a:path>
              </a:pathLst>
            </a:custGeom>
            <a:noFill/>
            <a:ln w="54720">
              <a:solidFill>
                <a:srgbClr val="FFFFFF"/>
              </a:solidFill>
              <a:round/>
              <a:headEnd/>
              <a:tailEnd/>
            </a:ln>
          </p:spPr>
          <p:txBody>
            <a:bodyPr/>
            <a:lstStyle/>
            <a:p>
              <a:endParaRPr lang="en-US"/>
            </a:p>
          </p:txBody>
        </p:sp>
        <p:sp>
          <p:nvSpPr>
            <p:cNvPr id="600080" name="AutoShape 8"/>
            <p:cNvSpPr>
              <a:spLocks noChangeArrowheads="1"/>
            </p:cNvSpPr>
            <p:nvPr/>
          </p:nvSpPr>
          <p:spPr bwMode="auto">
            <a:xfrm>
              <a:off x="4108" y="1938"/>
              <a:ext cx="177" cy="308"/>
            </a:xfrm>
            <a:prstGeom prst="roundRect">
              <a:avLst>
                <a:gd name="adj" fmla="val 565"/>
              </a:avLst>
            </a:prstGeom>
            <a:solidFill>
              <a:srgbClr val="663300"/>
            </a:solidFill>
            <a:ln w="9525">
              <a:solidFill>
                <a:srgbClr val="000000"/>
              </a:solidFill>
              <a:round/>
              <a:headEnd/>
              <a:tailEnd/>
            </a:ln>
          </p:spPr>
          <p:txBody>
            <a:bodyPr anchor="ctr"/>
            <a:lstStyle/>
            <a:p>
              <a:pPr algn="ctr"/>
              <a:endParaRPr lang="en-US"/>
            </a:p>
          </p:txBody>
        </p:sp>
        <p:sp>
          <p:nvSpPr>
            <p:cNvPr id="600081" name="AutoShape 9"/>
            <p:cNvSpPr>
              <a:spLocks noChangeArrowheads="1"/>
            </p:cNvSpPr>
            <p:nvPr/>
          </p:nvSpPr>
          <p:spPr bwMode="auto">
            <a:xfrm>
              <a:off x="4285" y="1992"/>
              <a:ext cx="162" cy="85"/>
            </a:xfrm>
            <a:prstGeom prst="roundRect">
              <a:avLst>
                <a:gd name="adj" fmla="val 1190"/>
              </a:avLst>
            </a:prstGeom>
            <a:solidFill>
              <a:srgbClr val="FFCC99"/>
            </a:solidFill>
            <a:ln w="9525">
              <a:solidFill>
                <a:srgbClr val="000000"/>
              </a:solidFill>
              <a:round/>
              <a:headEnd/>
              <a:tailEnd/>
            </a:ln>
          </p:spPr>
          <p:txBody>
            <a:bodyPr anchor="ctr"/>
            <a:lstStyle/>
            <a:p>
              <a:pPr algn="ctr"/>
              <a:endParaRPr lang="en-US"/>
            </a:p>
          </p:txBody>
        </p:sp>
        <p:sp>
          <p:nvSpPr>
            <p:cNvPr id="600082" name="AutoShape 10"/>
            <p:cNvSpPr>
              <a:spLocks noChangeArrowheads="1"/>
            </p:cNvSpPr>
            <p:nvPr/>
          </p:nvSpPr>
          <p:spPr bwMode="auto">
            <a:xfrm>
              <a:off x="4288" y="2154"/>
              <a:ext cx="162" cy="39"/>
            </a:xfrm>
            <a:prstGeom prst="roundRect">
              <a:avLst>
                <a:gd name="adj" fmla="val 2630"/>
              </a:avLst>
            </a:prstGeom>
            <a:solidFill>
              <a:srgbClr val="FFCC99"/>
            </a:solidFill>
            <a:ln w="9525">
              <a:solidFill>
                <a:srgbClr val="000000"/>
              </a:solidFill>
              <a:round/>
              <a:headEnd/>
              <a:tailEnd/>
            </a:ln>
          </p:spPr>
          <p:txBody>
            <a:bodyPr anchor="ctr"/>
            <a:lstStyle/>
            <a:p>
              <a:pPr algn="ctr"/>
              <a:endParaRPr lang="en-US"/>
            </a:p>
          </p:txBody>
        </p:sp>
        <p:sp>
          <p:nvSpPr>
            <p:cNvPr id="600083" name="Freeform 11"/>
            <p:cNvSpPr>
              <a:spLocks noChangeArrowheads="1"/>
            </p:cNvSpPr>
            <p:nvPr/>
          </p:nvSpPr>
          <p:spPr bwMode="auto">
            <a:xfrm>
              <a:off x="1408" y="1596"/>
              <a:ext cx="62" cy="96"/>
            </a:xfrm>
            <a:custGeom>
              <a:avLst/>
              <a:gdLst>
                <a:gd name="T0" fmla="*/ 14 w 272"/>
                <a:gd name="T1" fmla="*/ 22 h 425"/>
                <a:gd name="T2" fmla="*/ 4 w 272"/>
                <a:gd name="T3" fmla="*/ 10 h 425"/>
                <a:gd name="T4" fmla="*/ 0 w 272"/>
                <a:gd name="T5" fmla="*/ 0 h 425"/>
                <a:gd name="T6" fmla="*/ 0 60000 65536"/>
                <a:gd name="T7" fmla="*/ 0 60000 65536"/>
                <a:gd name="T8" fmla="*/ 0 60000 65536"/>
                <a:gd name="T9" fmla="*/ 0 w 272"/>
                <a:gd name="T10" fmla="*/ 0 h 425"/>
                <a:gd name="T11" fmla="*/ 272 w 272"/>
                <a:gd name="T12" fmla="*/ 425 h 425"/>
              </a:gdLst>
              <a:ahLst/>
              <a:cxnLst>
                <a:cxn ang="T6">
                  <a:pos x="T0" y="T1"/>
                </a:cxn>
                <a:cxn ang="T7">
                  <a:pos x="T2" y="T3"/>
                </a:cxn>
                <a:cxn ang="T8">
                  <a:pos x="T4" y="T5"/>
                </a:cxn>
              </a:cxnLst>
              <a:rect l="T9" t="T10" r="T11" b="T12"/>
              <a:pathLst>
                <a:path w="272" h="425">
                  <a:moveTo>
                    <a:pt x="271" y="424"/>
                  </a:moveTo>
                  <a:lnTo>
                    <a:pt x="68" y="191"/>
                  </a:lnTo>
                  <a:lnTo>
                    <a:pt x="0" y="0"/>
                  </a:lnTo>
                </a:path>
              </a:pathLst>
            </a:custGeom>
            <a:noFill/>
            <a:ln w="36720">
              <a:solidFill>
                <a:srgbClr val="FFCC99"/>
              </a:solidFill>
              <a:round/>
              <a:headEnd/>
              <a:tailEnd/>
            </a:ln>
          </p:spPr>
          <p:txBody>
            <a:bodyPr/>
            <a:lstStyle/>
            <a:p>
              <a:endParaRPr lang="en-US"/>
            </a:p>
          </p:txBody>
        </p:sp>
        <p:sp>
          <p:nvSpPr>
            <p:cNvPr id="600084" name="Freeform 12"/>
            <p:cNvSpPr>
              <a:spLocks noChangeArrowheads="1"/>
            </p:cNvSpPr>
            <p:nvPr/>
          </p:nvSpPr>
          <p:spPr bwMode="auto">
            <a:xfrm>
              <a:off x="1204" y="1854"/>
              <a:ext cx="100" cy="66"/>
            </a:xfrm>
            <a:custGeom>
              <a:avLst/>
              <a:gdLst>
                <a:gd name="T0" fmla="*/ 23 w 442"/>
                <a:gd name="T1" fmla="*/ 15 h 289"/>
                <a:gd name="T2" fmla="*/ 7 w 442"/>
                <a:gd name="T3" fmla="*/ 5 h 289"/>
                <a:gd name="T4" fmla="*/ 0 w 442"/>
                <a:gd name="T5" fmla="*/ 0 h 289"/>
                <a:gd name="T6" fmla="*/ 0 60000 65536"/>
                <a:gd name="T7" fmla="*/ 0 60000 65536"/>
                <a:gd name="T8" fmla="*/ 0 60000 65536"/>
                <a:gd name="T9" fmla="*/ 0 w 442"/>
                <a:gd name="T10" fmla="*/ 0 h 289"/>
                <a:gd name="T11" fmla="*/ 442 w 442"/>
                <a:gd name="T12" fmla="*/ 289 h 289"/>
              </a:gdLst>
              <a:ahLst/>
              <a:cxnLst>
                <a:cxn ang="T6">
                  <a:pos x="T0" y="T1"/>
                </a:cxn>
                <a:cxn ang="T7">
                  <a:pos x="T2" y="T3"/>
                </a:cxn>
                <a:cxn ang="T8">
                  <a:pos x="T4" y="T5"/>
                </a:cxn>
              </a:cxnLst>
              <a:rect l="T9" t="T10" r="T11" b="T12"/>
              <a:pathLst>
                <a:path w="442" h="289">
                  <a:moveTo>
                    <a:pt x="441" y="288"/>
                  </a:moveTo>
                  <a:lnTo>
                    <a:pt x="146" y="96"/>
                  </a:lnTo>
                  <a:lnTo>
                    <a:pt x="0" y="0"/>
                  </a:lnTo>
                </a:path>
              </a:pathLst>
            </a:custGeom>
            <a:noFill/>
            <a:ln w="36720">
              <a:solidFill>
                <a:srgbClr val="FFCC99"/>
              </a:solidFill>
              <a:round/>
              <a:headEnd/>
              <a:tailEnd/>
            </a:ln>
          </p:spPr>
          <p:txBody>
            <a:bodyPr/>
            <a:lstStyle/>
            <a:p>
              <a:endParaRPr lang="en-US"/>
            </a:p>
          </p:txBody>
        </p:sp>
        <p:sp>
          <p:nvSpPr>
            <p:cNvPr id="600085" name="Freeform 13"/>
            <p:cNvSpPr>
              <a:spLocks noChangeArrowheads="1"/>
            </p:cNvSpPr>
            <p:nvPr/>
          </p:nvSpPr>
          <p:spPr bwMode="auto">
            <a:xfrm>
              <a:off x="1388" y="2200"/>
              <a:ext cx="96" cy="54"/>
            </a:xfrm>
            <a:custGeom>
              <a:avLst/>
              <a:gdLst>
                <a:gd name="T0" fmla="*/ 22 w 425"/>
                <a:gd name="T1" fmla="*/ 0 h 239"/>
                <a:gd name="T2" fmla="*/ 5 w 425"/>
                <a:gd name="T3" fmla="*/ 8 h 239"/>
                <a:gd name="T4" fmla="*/ 0 w 425"/>
                <a:gd name="T5" fmla="*/ 12 h 239"/>
                <a:gd name="T6" fmla="*/ 0 60000 65536"/>
                <a:gd name="T7" fmla="*/ 0 60000 65536"/>
                <a:gd name="T8" fmla="*/ 0 60000 65536"/>
                <a:gd name="T9" fmla="*/ 0 w 425"/>
                <a:gd name="T10" fmla="*/ 0 h 239"/>
                <a:gd name="T11" fmla="*/ 425 w 425"/>
                <a:gd name="T12" fmla="*/ 239 h 239"/>
              </a:gdLst>
              <a:ahLst/>
              <a:cxnLst>
                <a:cxn ang="T6">
                  <a:pos x="T0" y="T1"/>
                </a:cxn>
                <a:cxn ang="T7">
                  <a:pos x="T2" y="T3"/>
                </a:cxn>
                <a:cxn ang="T8">
                  <a:pos x="T4" y="T5"/>
                </a:cxn>
              </a:cxnLst>
              <a:rect l="T9" t="T10" r="T11" b="T12"/>
              <a:pathLst>
                <a:path w="425" h="239">
                  <a:moveTo>
                    <a:pt x="424" y="0"/>
                  </a:moveTo>
                  <a:lnTo>
                    <a:pt x="91" y="159"/>
                  </a:lnTo>
                  <a:lnTo>
                    <a:pt x="0" y="238"/>
                  </a:lnTo>
                </a:path>
              </a:pathLst>
            </a:custGeom>
            <a:noFill/>
            <a:ln w="36720">
              <a:solidFill>
                <a:srgbClr val="FFCC99"/>
              </a:solidFill>
              <a:round/>
              <a:headEnd/>
              <a:tailEnd/>
            </a:ln>
          </p:spPr>
          <p:txBody>
            <a:bodyPr/>
            <a:lstStyle/>
            <a:p>
              <a:endParaRPr lang="en-US"/>
            </a:p>
          </p:txBody>
        </p:sp>
      </p:grpSp>
      <p:sp>
        <p:nvSpPr>
          <p:cNvPr id="1062918" name="Text Box 6"/>
          <p:cNvSpPr txBox="1">
            <a:spLocks noChangeArrowheads="1"/>
          </p:cNvSpPr>
          <p:nvPr/>
        </p:nvSpPr>
        <p:spPr bwMode="auto">
          <a:xfrm>
            <a:off x="385763" y="5272088"/>
            <a:ext cx="1306512" cy="942975"/>
          </a:xfrm>
          <a:prstGeom prst="rect">
            <a:avLst/>
          </a:prstGeom>
          <a:noFill/>
          <a:ln w="12700" cap="sq">
            <a:noFill/>
            <a:miter lim="800000"/>
            <a:headEnd type="none" w="sm" len="sm"/>
            <a:tailEnd type="none" w="sm" len="sm"/>
          </a:ln>
        </p:spPr>
        <p:txBody>
          <a:bodyPr>
            <a:spAutoFit/>
          </a:bodyPr>
          <a:lstStyle/>
          <a:p>
            <a:pPr>
              <a:spcBef>
                <a:spcPct val="50000"/>
              </a:spcBef>
            </a:pPr>
            <a:r>
              <a:rPr lang="en-US" sz="1400">
                <a:solidFill>
                  <a:srgbClr val="FF0000"/>
                </a:solidFill>
                <a:latin typeface="Rockwell" pitchFamily="18" charset="0"/>
              </a:rPr>
              <a:t>Hot (Live)</a:t>
            </a:r>
          </a:p>
          <a:p>
            <a:pPr>
              <a:spcBef>
                <a:spcPct val="50000"/>
              </a:spcBef>
            </a:pPr>
            <a:r>
              <a:rPr lang="en-US" sz="1400">
                <a:solidFill>
                  <a:srgbClr val="FF0000"/>
                </a:solidFill>
                <a:latin typeface="Rockwell" pitchFamily="18" charset="0"/>
              </a:rPr>
              <a:t>Neutral</a:t>
            </a:r>
          </a:p>
          <a:p>
            <a:pPr>
              <a:spcBef>
                <a:spcPct val="50000"/>
              </a:spcBef>
            </a:pPr>
            <a:r>
              <a:rPr lang="en-US" sz="1400">
                <a:solidFill>
                  <a:srgbClr val="FF0000"/>
                </a:solidFill>
                <a:latin typeface="Rockwell" pitchFamily="18" charset="0"/>
              </a:rPr>
              <a:t>Ground</a:t>
            </a:r>
          </a:p>
        </p:txBody>
      </p:sp>
      <p:sp>
        <p:nvSpPr>
          <p:cNvPr id="1062932" name="Line 20"/>
          <p:cNvSpPr>
            <a:spLocks noChangeShapeType="1"/>
          </p:cNvSpPr>
          <p:nvPr/>
        </p:nvSpPr>
        <p:spPr bwMode="auto">
          <a:xfrm>
            <a:off x="1308100" y="5426075"/>
            <a:ext cx="1036638" cy="0"/>
          </a:xfrm>
          <a:prstGeom prst="line">
            <a:avLst/>
          </a:prstGeom>
          <a:noFill/>
          <a:ln w="28575" cap="sq">
            <a:solidFill>
              <a:srgbClr val="FF0000"/>
            </a:solidFill>
            <a:round/>
            <a:headEnd type="none" w="sm" len="sm"/>
            <a:tailEnd type="triangle" w="med" len="med"/>
          </a:ln>
        </p:spPr>
        <p:txBody>
          <a:bodyPr wrap="none"/>
          <a:lstStyle/>
          <a:p>
            <a:endParaRPr lang="en-US"/>
          </a:p>
        </p:txBody>
      </p:sp>
      <p:sp>
        <p:nvSpPr>
          <p:cNvPr id="1062933" name="Line 21"/>
          <p:cNvSpPr>
            <a:spLocks noChangeShapeType="1"/>
          </p:cNvSpPr>
          <p:nvPr/>
        </p:nvSpPr>
        <p:spPr bwMode="auto">
          <a:xfrm flipV="1">
            <a:off x="1116013" y="5694363"/>
            <a:ext cx="1036637" cy="39687"/>
          </a:xfrm>
          <a:prstGeom prst="line">
            <a:avLst/>
          </a:prstGeom>
          <a:noFill/>
          <a:ln w="28575" cap="sq">
            <a:solidFill>
              <a:srgbClr val="FF0000"/>
            </a:solidFill>
            <a:round/>
            <a:headEnd type="none" w="sm" len="sm"/>
            <a:tailEnd type="triangle" w="med" len="med"/>
          </a:ln>
        </p:spPr>
        <p:txBody>
          <a:bodyPr wrap="none"/>
          <a:lstStyle/>
          <a:p>
            <a:endParaRPr lang="en-US"/>
          </a:p>
        </p:txBody>
      </p:sp>
      <p:sp>
        <p:nvSpPr>
          <p:cNvPr id="1062934" name="Line 22"/>
          <p:cNvSpPr>
            <a:spLocks noChangeShapeType="1"/>
          </p:cNvSpPr>
          <p:nvPr/>
        </p:nvSpPr>
        <p:spPr bwMode="auto">
          <a:xfrm>
            <a:off x="1154113" y="6078538"/>
            <a:ext cx="1190625" cy="0"/>
          </a:xfrm>
          <a:prstGeom prst="line">
            <a:avLst/>
          </a:prstGeom>
          <a:noFill/>
          <a:ln w="28575" cap="sq">
            <a:solidFill>
              <a:srgbClr val="FF0000"/>
            </a:solidFill>
            <a:round/>
            <a:headEnd type="none" w="sm" len="sm"/>
            <a:tailEnd type="triangle" w="med" len="med"/>
          </a:ln>
        </p:spPr>
        <p:txBody>
          <a:bodyPr wrap="none"/>
          <a:lstStyle/>
          <a:p>
            <a:endParaRPr lang="en-US"/>
          </a:p>
        </p:txBody>
      </p:sp>
      <p:pic>
        <p:nvPicPr>
          <p:cNvPr id="1062916" name="Picture 4" descr="Q p166a"/>
          <p:cNvPicPr>
            <a:picLocks noChangeAspect="1" noChangeArrowheads="1"/>
          </p:cNvPicPr>
          <p:nvPr/>
        </p:nvPicPr>
        <p:blipFill>
          <a:blip r:embed="rId2" cstate="print"/>
          <a:srcRect/>
          <a:stretch>
            <a:fillRect/>
          </a:stretch>
        </p:blipFill>
        <p:spPr bwMode="auto">
          <a:xfrm>
            <a:off x="5570538" y="5041900"/>
            <a:ext cx="3151187" cy="1417638"/>
          </a:xfrm>
          <a:prstGeom prst="rect">
            <a:avLst/>
          </a:prstGeom>
          <a:noFill/>
          <a:ln w="9525">
            <a:noFill/>
            <a:miter lim="800000"/>
            <a:headEnd/>
            <a:tailEnd/>
          </a:ln>
        </p:spPr>
      </p:pic>
      <p:sp>
        <p:nvSpPr>
          <p:cNvPr id="1062919" name="Text Box 7"/>
          <p:cNvSpPr txBox="1">
            <a:spLocks noChangeArrowheads="1"/>
          </p:cNvSpPr>
          <p:nvPr/>
        </p:nvSpPr>
        <p:spPr bwMode="auto">
          <a:xfrm>
            <a:off x="6300788" y="6386513"/>
            <a:ext cx="2571750"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AC Line Connections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64355">
                                            <p:txEl>
                                              <p:pRg st="0" end="0"/>
                                            </p:txEl>
                                          </p:spTgt>
                                        </p:tgtEl>
                                        <p:attrNameLst>
                                          <p:attrName>style.visibility</p:attrName>
                                        </p:attrNameLst>
                                      </p:cBhvr>
                                      <p:to>
                                        <p:strVal val="visible"/>
                                      </p:to>
                                    </p:set>
                                    <p:animEffect transition="in" filter="wipe(up)">
                                      <p:cBhvr>
                                        <p:cTn id="7" dur="500"/>
                                        <p:tgtEl>
                                          <p:spTgt spid="17643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64355">
                                            <p:txEl>
                                              <p:pRg st="2" end="2"/>
                                            </p:txEl>
                                          </p:spTgt>
                                        </p:tgtEl>
                                        <p:attrNameLst>
                                          <p:attrName>style.visibility</p:attrName>
                                        </p:attrNameLst>
                                      </p:cBhvr>
                                      <p:to>
                                        <p:strVal val="visible"/>
                                      </p:to>
                                    </p:set>
                                    <p:animEffect transition="in" filter="wipe(left)">
                                      <p:cBhvr>
                                        <p:cTn id="12" dur="500"/>
                                        <p:tgtEl>
                                          <p:spTgt spid="17643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64355">
                                            <p:txEl>
                                              <p:pRg st="3" end="3"/>
                                            </p:txEl>
                                          </p:spTgt>
                                        </p:tgtEl>
                                        <p:attrNameLst>
                                          <p:attrName>style.visibility</p:attrName>
                                        </p:attrNameLst>
                                      </p:cBhvr>
                                      <p:to>
                                        <p:strVal val="visible"/>
                                      </p:to>
                                    </p:set>
                                    <p:animEffect transition="in" filter="wipe(left)">
                                      <p:cBhvr>
                                        <p:cTn id="17" dur="500"/>
                                        <p:tgtEl>
                                          <p:spTgt spid="176435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64355">
                                            <p:txEl>
                                              <p:pRg st="5" end="5"/>
                                            </p:txEl>
                                          </p:spTgt>
                                        </p:tgtEl>
                                        <p:attrNameLst>
                                          <p:attrName>style.visibility</p:attrName>
                                        </p:attrNameLst>
                                      </p:cBhvr>
                                      <p:to>
                                        <p:strVal val="visible"/>
                                      </p:to>
                                    </p:set>
                                    <p:animEffect transition="in" filter="wipe(left)">
                                      <p:cBhvr>
                                        <p:cTn id="22" dur="500"/>
                                        <p:tgtEl>
                                          <p:spTgt spid="176435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764355">
                                            <p:txEl>
                                              <p:pRg st="7" end="7"/>
                                            </p:txEl>
                                          </p:spTgt>
                                        </p:tgtEl>
                                        <p:attrNameLst>
                                          <p:attrName>style.visibility</p:attrName>
                                        </p:attrNameLst>
                                      </p:cBhvr>
                                      <p:to>
                                        <p:strVal val="visible"/>
                                      </p:to>
                                    </p:set>
                                    <p:animEffect transition="in" filter="wipe(left)">
                                      <p:cBhvr>
                                        <p:cTn id="27" dur="500"/>
                                        <p:tgtEl>
                                          <p:spTgt spid="1764355">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764355">
                                            <p:txEl>
                                              <p:pRg st="9" end="9"/>
                                            </p:txEl>
                                          </p:spTgt>
                                        </p:tgtEl>
                                        <p:attrNameLst>
                                          <p:attrName>style.visibility</p:attrName>
                                        </p:attrNameLst>
                                      </p:cBhvr>
                                      <p:to>
                                        <p:strVal val="visible"/>
                                      </p:to>
                                    </p:set>
                                    <p:animEffect transition="in" filter="wipe(left)">
                                      <p:cBhvr>
                                        <p:cTn id="32" dur="500"/>
                                        <p:tgtEl>
                                          <p:spTgt spid="1764355">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62918"/>
                                        </p:tgtEl>
                                        <p:attrNameLst>
                                          <p:attrName>style.visibility</p:attrName>
                                        </p:attrNameLst>
                                      </p:cBhvr>
                                      <p:to>
                                        <p:strVal val="visible"/>
                                      </p:to>
                                    </p:set>
                                    <p:animEffect transition="in" filter="wipe(left)">
                                      <p:cBhvr>
                                        <p:cTn id="42" dur="500"/>
                                        <p:tgtEl>
                                          <p:spTgt spid="1062918"/>
                                        </p:tgtEl>
                                      </p:cBhvr>
                                    </p:animEffect>
                                  </p:childTnLst>
                                </p:cTn>
                              </p:par>
                            </p:childTnLst>
                          </p:cTn>
                        </p:par>
                        <p:par>
                          <p:cTn id="43" fill="hold" nodeType="afterGroup">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062932"/>
                                        </p:tgtEl>
                                        <p:attrNameLst>
                                          <p:attrName>style.visibility</p:attrName>
                                        </p:attrNameLst>
                                      </p:cBhvr>
                                      <p:to>
                                        <p:strVal val="visible"/>
                                      </p:to>
                                    </p:set>
                                    <p:animEffect transition="in" filter="wipe(left)">
                                      <p:cBhvr>
                                        <p:cTn id="46" dur="500"/>
                                        <p:tgtEl>
                                          <p:spTgt spid="1062932"/>
                                        </p:tgtEl>
                                      </p:cBhvr>
                                    </p:animEffect>
                                  </p:childTnLst>
                                </p:cTn>
                              </p:par>
                            </p:childTnLst>
                          </p:cTn>
                        </p:par>
                        <p:par>
                          <p:cTn id="47" fill="hold" nodeType="afterGroup">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062933"/>
                                        </p:tgtEl>
                                        <p:attrNameLst>
                                          <p:attrName>style.visibility</p:attrName>
                                        </p:attrNameLst>
                                      </p:cBhvr>
                                      <p:to>
                                        <p:strVal val="visible"/>
                                      </p:to>
                                    </p:set>
                                    <p:animEffect transition="in" filter="wipe(left)">
                                      <p:cBhvr>
                                        <p:cTn id="50" dur="500"/>
                                        <p:tgtEl>
                                          <p:spTgt spid="1062933"/>
                                        </p:tgtEl>
                                      </p:cBhvr>
                                    </p:animEffect>
                                  </p:childTnLst>
                                </p:cTn>
                              </p:par>
                            </p:childTnLst>
                          </p:cTn>
                        </p:par>
                        <p:par>
                          <p:cTn id="51" fill="hold" nodeType="afterGroup">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1062934"/>
                                        </p:tgtEl>
                                        <p:attrNameLst>
                                          <p:attrName>style.visibility</p:attrName>
                                        </p:attrNameLst>
                                      </p:cBhvr>
                                      <p:to>
                                        <p:strVal val="visible"/>
                                      </p:to>
                                    </p:set>
                                    <p:animEffect transition="in" filter="wipe(left)">
                                      <p:cBhvr>
                                        <p:cTn id="54" dur="500"/>
                                        <p:tgtEl>
                                          <p:spTgt spid="106293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nodeType="clickEffect">
                                  <p:stCondLst>
                                    <p:cond delay="0"/>
                                  </p:stCondLst>
                                  <p:childTnLst>
                                    <p:set>
                                      <p:cBhvr>
                                        <p:cTn id="58" dur="1" fill="hold">
                                          <p:stCondLst>
                                            <p:cond delay="0"/>
                                          </p:stCondLst>
                                        </p:cTn>
                                        <p:tgtEl>
                                          <p:spTgt spid="1062916"/>
                                        </p:tgtEl>
                                        <p:attrNameLst>
                                          <p:attrName>style.visibility</p:attrName>
                                        </p:attrNameLst>
                                      </p:cBhvr>
                                      <p:to>
                                        <p:strVal val="visible"/>
                                      </p:to>
                                    </p:set>
                                    <p:animEffect transition="in" filter="wipe(down)">
                                      <p:cBhvr>
                                        <p:cTn id="59" dur="500"/>
                                        <p:tgtEl>
                                          <p:spTgt spid="1062916"/>
                                        </p:tgtEl>
                                      </p:cBhvr>
                                    </p:animEffect>
                                  </p:childTnLst>
                                </p:cTn>
                              </p:par>
                              <p:par>
                                <p:cTn id="60" presetID="22" presetClass="entr" presetSubtype="4" fill="hold" nodeType="withEffect">
                                  <p:stCondLst>
                                    <p:cond delay="0"/>
                                  </p:stCondLst>
                                  <p:childTnLst>
                                    <p:set>
                                      <p:cBhvr>
                                        <p:cTn id="61" dur="1" fill="hold">
                                          <p:stCondLst>
                                            <p:cond delay="0"/>
                                          </p:stCondLst>
                                        </p:cTn>
                                        <p:tgtEl>
                                          <p:spTgt spid="1062919">
                                            <p:txEl>
                                              <p:pRg st="0" end="0"/>
                                            </p:txEl>
                                          </p:spTgt>
                                        </p:tgtEl>
                                        <p:attrNameLst>
                                          <p:attrName>style.visibility</p:attrName>
                                        </p:attrNameLst>
                                      </p:cBhvr>
                                      <p:to>
                                        <p:strVal val="visible"/>
                                      </p:to>
                                    </p:set>
                                    <p:animEffect transition="in" filter="wipe(down)">
                                      <p:cBhvr>
                                        <p:cTn id="62" dur="500"/>
                                        <p:tgtEl>
                                          <p:spTgt spid="10629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918" grpId="0"/>
      <p:bldP spid="1062932" grpId="0" animBg="1"/>
      <p:bldP spid="1062933" grpId="0" animBg="1"/>
      <p:bldP spid="1062934" grpId="0" animBg="1"/>
    </p:bld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Slide Number Placeholder 3"/>
          <p:cNvSpPr>
            <a:spLocks noGrp="1"/>
          </p:cNvSpPr>
          <p:nvPr>
            <p:ph type="sldNum" sz="quarter" idx="12"/>
          </p:nvPr>
        </p:nvSpPr>
        <p:spPr>
          <a:noFill/>
          <a:ln>
            <a:miter lim="800000"/>
            <a:headEnd/>
            <a:tailEnd/>
          </a:ln>
        </p:spPr>
        <p:txBody>
          <a:bodyPr/>
          <a:lstStyle/>
          <a:p>
            <a:fld id="{CE575E01-E1D9-4560-BCC0-0AB5D40488B6}" type="slidenum">
              <a:rPr lang="en-US"/>
              <a:pPr/>
              <a:t>585</a:t>
            </a:fld>
            <a:endParaRPr lang="en-US"/>
          </a:p>
        </p:txBody>
      </p:sp>
      <p:sp>
        <p:nvSpPr>
          <p:cNvPr id="60109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C4CFAA0-A2E5-41B7-8552-33B1E8747B53}" type="slidenum">
              <a:rPr lang="en-US" sz="1400">
                <a:latin typeface="Times New Roman" pitchFamily="18" charset="0"/>
              </a:rPr>
              <a:pPr algn="r"/>
              <a:t>585</a:t>
            </a:fld>
            <a:endParaRPr lang="en-US" sz="1400">
              <a:latin typeface="Times New Roman" pitchFamily="18" charset="0"/>
            </a:endParaRPr>
          </a:p>
        </p:txBody>
      </p:sp>
      <p:sp>
        <p:nvSpPr>
          <p:cNvPr id="601092" name="Rectangle 2"/>
          <p:cNvSpPr>
            <a:spLocks noGrp="1" noChangeArrowheads="1"/>
          </p:cNvSpPr>
          <p:nvPr>
            <p:ph type="title" idx="4294967295"/>
          </p:nvPr>
        </p:nvSpPr>
        <p:spPr>
          <a:xfrm>
            <a:off x="231775" y="663575"/>
            <a:ext cx="8718550" cy="614363"/>
          </a:xfrm>
        </p:spPr>
        <p:txBody>
          <a:bodyPr/>
          <a:lstStyle/>
          <a:p>
            <a:pPr eaLnBrk="1" hangingPunct="1"/>
            <a:r>
              <a:rPr lang="en-US" sz="2200" b="1" smtClean="0">
                <a:latin typeface="Rockwell" pitchFamily="18" charset="0"/>
              </a:rPr>
              <a:t>T0A: </a:t>
            </a:r>
            <a:r>
              <a:rPr lang="en-US" sz="1600" b="1" smtClean="0">
                <a:solidFill>
                  <a:srgbClr val="0099FF"/>
                </a:solidFill>
              </a:rPr>
              <a:t>	</a:t>
            </a:r>
            <a:r>
              <a:rPr lang="en-US" sz="1600" b="1" smtClean="0">
                <a:latin typeface="Rockwell" pitchFamily="18" charset="0"/>
              </a:rPr>
              <a:t>AC power circuits; hazardous voltages, fuses and circuit breakers, 	grounding, lightning protection, battery safety, electrical code compliance.</a:t>
            </a:r>
            <a:r>
              <a:rPr lang="en-US" sz="1600" b="1" smtClean="0">
                <a:solidFill>
                  <a:srgbClr val="0099FF"/>
                </a:solidFill>
              </a:rPr>
              <a:t>			         	</a:t>
            </a:r>
          </a:p>
        </p:txBody>
      </p:sp>
      <p:sp>
        <p:nvSpPr>
          <p:cNvPr id="1063939" name="Rectangle 3"/>
          <p:cNvSpPr>
            <a:spLocks noGrp="1" noChangeArrowheads="1"/>
          </p:cNvSpPr>
          <p:nvPr>
            <p:ph type="body" idx="4294967295"/>
          </p:nvPr>
        </p:nvSpPr>
        <p:spPr>
          <a:xfrm>
            <a:off x="0" y="1508125"/>
            <a:ext cx="9144000" cy="4962525"/>
          </a:xfrm>
        </p:spPr>
        <p:txBody>
          <a:bodyPr/>
          <a:lstStyle/>
          <a:p>
            <a:pPr lvl="1" eaLnBrk="1" hangingPunct="1"/>
            <a:r>
              <a:rPr lang="en-US" sz="1200" smtClean="0">
                <a:latin typeface="Rockwell" pitchFamily="18" charset="0"/>
              </a:rPr>
              <a:t>T0A4</a:t>
            </a:r>
            <a:r>
              <a:rPr lang="en-US" sz="2000" smtClean="0">
                <a:latin typeface="Rockwell" pitchFamily="18" charset="0"/>
              </a:rPr>
              <a:t>  The purpose of a fuse in an electrical circuit is to interrupt power in case of overload.</a:t>
            </a:r>
          </a:p>
        </p:txBody>
      </p:sp>
      <p:pic>
        <p:nvPicPr>
          <p:cNvPr id="1063940" name="Picture 4" descr="Q p167"/>
          <p:cNvPicPr>
            <a:picLocks noChangeAspect="1" noChangeArrowheads="1"/>
          </p:cNvPicPr>
          <p:nvPr/>
        </p:nvPicPr>
        <p:blipFill>
          <a:blip r:embed="rId2" cstate="print"/>
          <a:srcRect/>
          <a:stretch>
            <a:fillRect/>
          </a:stretch>
        </p:blipFill>
        <p:spPr bwMode="auto">
          <a:xfrm>
            <a:off x="1460500" y="4119563"/>
            <a:ext cx="6107113" cy="2193925"/>
          </a:xfrm>
          <a:prstGeom prst="rect">
            <a:avLst/>
          </a:prstGeom>
          <a:noFill/>
          <a:ln w="9525">
            <a:noFill/>
            <a:miter lim="800000"/>
            <a:headEnd/>
            <a:tailEnd/>
          </a:ln>
        </p:spPr>
      </p:pic>
      <p:sp>
        <p:nvSpPr>
          <p:cNvPr id="1063941" name="Text Box 5"/>
          <p:cNvSpPr txBox="1">
            <a:spLocks noChangeArrowheads="1"/>
          </p:cNvSpPr>
          <p:nvPr/>
        </p:nvSpPr>
        <p:spPr bwMode="auto">
          <a:xfrm>
            <a:off x="2074863" y="6348413"/>
            <a:ext cx="5146675"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Place the fuses as close to the battery as possible</a:t>
            </a:r>
          </a:p>
        </p:txBody>
      </p:sp>
      <p:sp>
        <p:nvSpPr>
          <p:cNvPr id="1063942" name="Text Box 6"/>
          <p:cNvSpPr txBox="1">
            <a:spLocks noChangeArrowheads="1"/>
          </p:cNvSpPr>
          <p:nvPr/>
        </p:nvSpPr>
        <p:spPr bwMode="auto">
          <a:xfrm>
            <a:off x="7299325" y="3697288"/>
            <a:ext cx="960438"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Fuses</a:t>
            </a:r>
          </a:p>
        </p:txBody>
      </p:sp>
      <p:sp>
        <p:nvSpPr>
          <p:cNvPr id="1063943" name="Line 7"/>
          <p:cNvSpPr>
            <a:spLocks noChangeShapeType="1"/>
          </p:cNvSpPr>
          <p:nvPr/>
        </p:nvSpPr>
        <p:spPr bwMode="auto">
          <a:xfrm flipH="1">
            <a:off x="5838825" y="3929063"/>
            <a:ext cx="1498600" cy="1497012"/>
          </a:xfrm>
          <a:prstGeom prst="line">
            <a:avLst/>
          </a:prstGeom>
          <a:noFill/>
          <a:ln w="38100" cap="sq">
            <a:solidFill>
              <a:srgbClr val="FF0000"/>
            </a:solidFill>
            <a:round/>
            <a:headEnd type="none" w="sm" len="sm"/>
            <a:tailEnd type="triangle" w="med" len="med"/>
          </a:ln>
        </p:spPr>
        <p:txBody>
          <a:bodyPr wrap="none"/>
          <a:lstStyle/>
          <a:p>
            <a:endParaRPr lang="en-US"/>
          </a:p>
        </p:txBody>
      </p:sp>
      <p:pic>
        <p:nvPicPr>
          <p:cNvPr id="1063944" name="Picture 8" descr="Slo-blo fuse"/>
          <p:cNvPicPr>
            <a:picLocks noChangeAspect="1" noChangeArrowheads="1"/>
          </p:cNvPicPr>
          <p:nvPr/>
        </p:nvPicPr>
        <p:blipFill>
          <a:blip r:embed="rId3" cstate="print"/>
          <a:srcRect/>
          <a:stretch>
            <a:fillRect/>
          </a:stretch>
        </p:blipFill>
        <p:spPr bwMode="auto">
          <a:xfrm>
            <a:off x="1614488" y="2622550"/>
            <a:ext cx="1497012" cy="749300"/>
          </a:xfrm>
          <a:prstGeom prst="rect">
            <a:avLst/>
          </a:prstGeom>
          <a:noFill/>
          <a:ln w="9525">
            <a:noFill/>
            <a:miter lim="800000"/>
            <a:headEnd/>
            <a:tailEnd/>
          </a:ln>
        </p:spPr>
      </p:pic>
      <p:pic>
        <p:nvPicPr>
          <p:cNvPr id="1063945" name="Picture 9" descr="Auto Fuse"/>
          <p:cNvPicPr>
            <a:picLocks noChangeAspect="1" noChangeArrowheads="1"/>
          </p:cNvPicPr>
          <p:nvPr/>
        </p:nvPicPr>
        <p:blipFill>
          <a:blip r:embed="rId4" cstate="print"/>
          <a:srcRect/>
          <a:stretch>
            <a:fillRect/>
          </a:stretch>
        </p:blipFill>
        <p:spPr bwMode="auto">
          <a:xfrm>
            <a:off x="4610100" y="2660650"/>
            <a:ext cx="846138" cy="846138"/>
          </a:xfrm>
          <a:prstGeom prst="rect">
            <a:avLst/>
          </a:prstGeom>
          <a:noFill/>
          <a:ln w="9525">
            <a:noFill/>
            <a:miter lim="800000"/>
            <a:headEnd/>
            <a:tailEnd/>
          </a:ln>
        </p:spPr>
      </p:pic>
      <p:sp>
        <p:nvSpPr>
          <p:cNvPr id="1063946" name="Text Box 10"/>
          <p:cNvSpPr txBox="1">
            <a:spLocks noChangeArrowheads="1"/>
          </p:cNvSpPr>
          <p:nvPr/>
        </p:nvSpPr>
        <p:spPr bwMode="auto">
          <a:xfrm>
            <a:off x="3035300" y="3236913"/>
            <a:ext cx="1268413" cy="244475"/>
          </a:xfrm>
          <a:prstGeom prst="rect">
            <a:avLst/>
          </a:prstGeom>
          <a:noFill/>
          <a:ln w="12700" cap="sq">
            <a:noFill/>
            <a:miter lim="800000"/>
            <a:headEnd type="none" w="sm" len="sm"/>
            <a:tailEnd type="none" w="sm" len="sm"/>
          </a:ln>
        </p:spPr>
        <p:txBody>
          <a:bodyPr>
            <a:spAutoFit/>
          </a:bodyPr>
          <a:lstStyle/>
          <a:p>
            <a:pPr>
              <a:spcBef>
                <a:spcPct val="50000"/>
              </a:spcBef>
            </a:pPr>
            <a:r>
              <a:rPr lang="en-US" sz="1000">
                <a:solidFill>
                  <a:srgbClr val="FF0000"/>
                </a:solidFill>
                <a:latin typeface="Rockwell" pitchFamily="18" charset="0"/>
              </a:rPr>
              <a:t>Slow-Blow fuse</a:t>
            </a:r>
          </a:p>
        </p:txBody>
      </p:sp>
      <p:sp>
        <p:nvSpPr>
          <p:cNvPr id="1063947" name="Text Box 11"/>
          <p:cNvSpPr txBox="1">
            <a:spLocks noChangeArrowheads="1"/>
          </p:cNvSpPr>
          <p:nvPr/>
        </p:nvSpPr>
        <p:spPr bwMode="auto">
          <a:xfrm>
            <a:off x="5454650" y="3352800"/>
            <a:ext cx="1574800" cy="244475"/>
          </a:xfrm>
          <a:prstGeom prst="rect">
            <a:avLst/>
          </a:prstGeom>
          <a:noFill/>
          <a:ln w="12700" cap="sq">
            <a:noFill/>
            <a:miter lim="800000"/>
            <a:headEnd type="none" w="sm" len="sm"/>
            <a:tailEnd type="none" w="sm" len="sm"/>
          </a:ln>
        </p:spPr>
        <p:txBody>
          <a:bodyPr>
            <a:spAutoFit/>
          </a:bodyPr>
          <a:lstStyle/>
          <a:p>
            <a:pPr>
              <a:spcBef>
                <a:spcPct val="50000"/>
              </a:spcBef>
            </a:pPr>
            <a:r>
              <a:rPr lang="en-US" sz="1000">
                <a:solidFill>
                  <a:srgbClr val="FF0000"/>
                </a:solidFill>
                <a:latin typeface="Rockwell" pitchFamily="18" charset="0"/>
              </a:rPr>
              <a:t>Automobile fuse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63939">
                                            <p:txEl>
                                              <p:pRg st="0" end="0"/>
                                            </p:txEl>
                                          </p:spTgt>
                                        </p:tgtEl>
                                        <p:attrNameLst>
                                          <p:attrName>style.visibility</p:attrName>
                                        </p:attrNameLst>
                                      </p:cBhvr>
                                      <p:to>
                                        <p:strVal val="visible"/>
                                      </p:to>
                                    </p:set>
                                    <p:animEffect transition="in" filter="wipe(up)">
                                      <p:cBhvr>
                                        <p:cTn id="7" dur="500"/>
                                        <p:tgtEl>
                                          <p:spTgt spid="1063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63944"/>
                                        </p:tgtEl>
                                        <p:attrNameLst>
                                          <p:attrName>style.visibility</p:attrName>
                                        </p:attrNameLst>
                                      </p:cBhvr>
                                      <p:to>
                                        <p:strVal val="visible"/>
                                      </p:to>
                                    </p:set>
                                    <p:animEffect transition="in" filter="wipe(left)">
                                      <p:cBhvr>
                                        <p:cTn id="12" dur="500"/>
                                        <p:tgtEl>
                                          <p:spTgt spid="106394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63946"/>
                                        </p:tgtEl>
                                        <p:attrNameLst>
                                          <p:attrName>style.visibility</p:attrName>
                                        </p:attrNameLst>
                                      </p:cBhvr>
                                      <p:to>
                                        <p:strVal val="visible"/>
                                      </p:to>
                                    </p:set>
                                    <p:animEffect transition="in" filter="wipe(left)">
                                      <p:cBhvr>
                                        <p:cTn id="15" dur="500"/>
                                        <p:tgtEl>
                                          <p:spTgt spid="1063946"/>
                                        </p:tgtEl>
                                      </p:cBhvr>
                                    </p:animEffect>
                                  </p:childTnLst>
                                </p:cTn>
                              </p:par>
                              <p:par>
                                <p:cTn id="16" presetID="22" presetClass="entr" presetSubtype="2" fill="hold" nodeType="withEffect">
                                  <p:stCondLst>
                                    <p:cond delay="0"/>
                                  </p:stCondLst>
                                  <p:childTnLst>
                                    <p:set>
                                      <p:cBhvr>
                                        <p:cTn id="17" dur="1" fill="hold">
                                          <p:stCondLst>
                                            <p:cond delay="0"/>
                                          </p:stCondLst>
                                        </p:cTn>
                                        <p:tgtEl>
                                          <p:spTgt spid="1063945"/>
                                        </p:tgtEl>
                                        <p:attrNameLst>
                                          <p:attrName>style.visibility</p:attrName>
                                        </p:attrNameLst>
                                      </p:cBhvr>
                                      <p:to>
                                        <p:strVal val="visible"/>
                                      </p:to>
                                    </p:set>
                                    <p:animEffect transition="in" filter="wipe(right)">
                                      <p:cBhvr>
                                        <p:cTn id="18" dur="500"/>
                                        <p:tgtEl>
                                          <p:spTgt spid="106394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063947"/>
                                        </p:tgtEl>
                                        <p:attrNameLst>
                                          <p:attrName>style.visibility</p:attrName>
                                        </p:attrNameLst>
                                      </p:cBhvr>
                                      <p:to>
                                        <p:strVal val="visible"/>
                                      </p:to>
                                    </p:set>
                                    <p:animEffect transition="in" filter="wipe(right)">
                                      <p:cBhvr>
                                        <p:cTn id="21" dur="500"/>
                                        <p:tgtEl>
                                          <p:spTgt spid="106394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1063940"/>
                                        </p:tgtEl>
                                        <p:attrNameLst>
                                          <p:attrName>style.visibility</p:attrName>
                                        </p:attrNameLst>
                                      </p:cBhvr>
                                      <p:to>
                                        <p:strVal val="visible"/>
                                      </p:to>
                                    </p:set>
                                    <p:animEffect transition="in" filter="wipe(down)">
                                      <p:cBhvr>
                                        <p:cTn id="26" dur="500"/>
                                        <p:tgtEl>
                                          <p:spTgt spid="10639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63941"/>
                                        </p:tgtEl>
                                        <p:attrNameLst>
                                          <p:attrName>style.visibility</p:attrName>
                                        </p:attrNameLst>
                                      </p:cBhvr>
                                      <p:to>
                                        <p:strVal val="visible"/>
                                      </p:to>
                                    </p:set>
                                    <p:animEffect transition="in" filter="wipe(down)">
                                      <p:cBhvr>
                                        <p:cTn id="29" dur="500"/>
                                        <p:tgtEl>
                                          <p:spTgt spid="1063941"/>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063942"/>
                                        </p:tgtEl>
                                        <p:attrNameLst>
                                          <p:attrName>style.visibility</p:attrName>
                                        </p:attrNameLst>
                                      </p:cBhvr>
                                      <p:to>
                                        <p:strVal val="visible"/>
                                      </p:to>
                                    </p:set>
                                    <p:animEffect transition="in" filter="wipe(right)">
                                      <p:cBhvr>
                                        <p:cTn id="32" dur="500"/>
                                        <p:tgtEl>
                                          <p:spTgt spid="1063942"/>
                                        </p:tgtEl>
                                      </p:cBhvr>
                                    </p:animEffect>
                                  </p:childTnLst>
                                </p:cTn>
                              </p:par>
                            </p:childTnLst>
                          </p:cTn>
                        </p:par>
                        <p:par>
                          <p:cTn id="33" fill="hold" nodeType="afterGroup">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1063943"/>
                                        </p:tgtEl>
                                        <p:attrNameLst>
                                          <p:attrName>style.visibility</p:attrName>
                                        </p:attrNameLst>
                                      </p:cBhvr>
                                      <p:to>
                                        <p:strVal val="visible"/>
                                      </p:to>
                                    </p:set>
                                    <p:animEffect transition="in" filter="wipe(up)">
                                      <p:cBhvr>
                                        <p:cTn id="36" dur="500"/>
                                        <p:tgtEl>
                                          <p:spTgt spid="1063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941" grpId="0"/>
      <p:bldP spid="1063942" grpId="0"/>
      <p:bldP spid="1063943" grpId="0" animBg="1"/>
      <p:bldP spid="1063946" grpId="0"/>
      <p:bldP spid="1063947" grpId="0"/>
    </p:bld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Slide Number Placeholder 5"/>
          <p:cNvSpPr>
            <a:spLocks noGrp="1"/>
          </p:cNvSpPr>
          <p:nvPr>
            <p:ph type="sldNum" sz="quarter" idx="12"/>
          </p:nvPr>
        </p:nvSpPr>
        <p:spPr>
          <a:noFill/>
          <a:ln>
            <a:miter lim="800000"/>
            <a:headEnd/>
            <a:tailEnd/>
          </a:ln>
        </p:spPr>
        <p:txBody>
          <a:bodyPr/>
          <a:lstStyle/>
          <a:p>
            <a:fld id="{CA8822AE-B888-434E-B899-54D617C1742A}" type="slidenum">
              <a:rPr lang="en-US"/>
              <a:pPr/>
              <a:t>586</a:t>
            </a:fld>
            <a:endParaRPr lang="en-US"/>
          </a:p>
        </p:txBody>
      </p:sp>
      <p:sp>
        <p:nvSpPr>
          <p:cNvPr id="602115" name="Rectangle 2"/>
          <p:cNvSpPr>
            <a:spLocks noGrp="1" noChangeArrowheads="1"/>
          </p:cNvSpPr>
          <p:nvPr>
            <p:ph type="title"/>
          </p:nvPr>
        </p:nvSpPr>
        <p:spPr>
          <a:xfrm>
            <a:off x="231775" y="549275"/>
            <a:ext cx="8912225" cy="614363"/>
          </a:xfrm>
        </p:spPr>
        <p:txBody>
          <a:bodyPr/>
          <a:lstStyle/>
          <a:p>
            <a:pPr eaLnBrk="1" hangingPunct="1"/>
            <a:r>
              <a:rPr lang="en-US" sz="2200" b="1" smtClean="0">
                <a:latin typeface="Rockwell" pitchFamily="18" charset="0"/>
              </a:rPr>
              <a:t>T0A: </a:t>
            </a:r>
            <a:r>
              <a:rPr lang="en-US" sz="1600" b="1" smtClean="0">
                <a:solidFill>
                  <a:srgbClr val="0099FF"/>
                </a:solidFill>
              </a:rPr>
              <a:t>	</a:t>
            </a:r>
            <a:r>
              <a:rPr lang="en-US" sz="1600" b="1" smtClean="0">
                <a:latin typeface="Rockwell" pitchFamily="18" charset="0"/>
              </a:rPr>
              <a:t>AC power circuits; hazardous voltages, fuses and circuit breakers, grounding, 	lightning protection, battery safety, electrical code compliance.</a:t>
            </a:r>
            <a:r>
              <a:rPr lang="en-US" sz="1600" b="1" smtClean="0">
                <a:solidFill>
                  <a:srgbClr val="0099FF"/>
                </a:solidFill>
              </a:rPr>
              <a:t>			         	</a:t>
            </a:r>
          </a:p>
        </p:txBody>
      </p:sp>
      <p:sp>
        <p:nvSpPr>
          <p:cNvPr id="1766403" name="Rectangle 3"/>
          <p:cNvSpPr>
            <a:spLocks noGrp="1" noChangeArrowheads="1"/>
          </p:cNvSpPr>
          <p:nvPr>
            <p:ph type="body" idx="1"/>
          </p:nvPr>
        </p:nvSpPr>
        <p:spPr>
          <a:xfrm>
            <a:off x="0" y="1470025"/>
            <a:ext cx="8642350" cy="5387975"/>
          </a:xfrm>
        </p:spPr>
        <p:txBody>
          <a:bodyPr/>
          <a:lstStyle/>
          <a:p>
            <a:pPr lvl="1" eaLnBrk="1" hangingPunct="1"/>
            <a:r>
              <a:rPr lang="en-US" sz="1200" smtClean="0">
                <a:latin typeface="Rockwell" pitchFamily="18" charset="0"/>
              </a:rPr>
              <a:t>T0A5</a:t>
            </a:r>
            <a:r>
              <a:rPr lang="en-US" sz="2000" smtClean="0">
                <a:latin typeface="Rockwell" pitchFamily="18" charset="0"/>
              </a:rPr>
              <a:t>  It is unwise to install a 20-ampere fuse in the place of a 5-ampere fuse because excessive current could cause a fire.</a:t>
            </a:r>
          </a:p>
          <a:p>
            <a:pPr lvl="1" eaLnBrk="1" hangingPunct="1"/>
            <a:r>
              <a:rPr lang="en-US" sz="1200" smtClean="0">
                <a:latin typeface="Rockwell" pitchFamily="18" charset="0"/>
              </a:rPr>
              <a:t>T0A6</a:t>
            </a:r>
            <a:r>
              <a:rPr lang="en-US" sz="2000" smtClean="0">
                <a:latin typeface="Rockwell" pitchFamily="18" charset="0"/>
              </a:rPr>
              <a:t>  A good way to guard against electrical shock at your station:</a:t>
            </a:r>
          </a:p>
          <a:p>
            <a:pPr lvl="3" eaLnBrk="1" hangingPunct="1"/>
            <a:r>
              <a:rPr lang="en-US" sz="1600" smtClean="0">
                <a:solidFill>
                  <a:srgbClr val="FF0000"/>
                </a:solidFill>
                <a:latin typeface="Rockwell" pitchFamily="18" charset="0"/>
              </a:rPr>
              <a:t>Use three-wire cords and plugs for all AC powered equipment;</a:t>
            </a:r>
          </a:p>
          <a:p>
            <a:pPr lvl="1" eaLnBrk="1" hangingPunct="1">
              <a:buFontTx/>
              <a:buNone/>
            </a:pPr>
            <a:endParaRPr lang="en-US" sz="2000" smtClean="0">
              <a:solidFill>
                <a:srgbClr val="FF0000"/>
              </a:solidFill>
              <a:latin typeface="Rockwell" pitchFamily="18" charset="0"/>
            </a:endParaRPr>
          </a:p>
        </p:txBody>
      </p:sp>
      <p:grpSp>
        <p:nvGrpSpPr>
          <p:cNvPr id="3" name="Group 3"/>
          <p:cNvGrpSpPr>
            <a:grpSpLocks/>
          </p:cNvGrpSpPr>
          <p:nvPr/>
        </p:nvGrpSpPr>
        <p:grpSpPr bwMode="auto">
          <a:xfrm>
            <a:off x="1038225" y="3006725"/>
            <a:ext cx="2879725" cy="806450"/>
            <a:chOff x="1204" y="1596"/>
            <a:chExt cx="3245" cy="657"/>
          </a:xfrm>
        </p:grpSpPr>
        <p:sp>
          <p:nvSpPr>
            <p:cNvPr id="602948" name="Freeform 4"/>
            <p:cNvSpPr>
              <a:spLocks noChangeArrowheads="1"/>
            </p:cNvSpPr>
            <p:nvPr/>
          </p:nvSpPr>
          <p:spPr bwMode="auto">
            <a:xfrm>
              <a:off x="1869" y="1851"/>
              <a:ext cx="2246" cy="242"/>
            </a:xfrm>
            <a:custGeom>
              <a:avLst/>
              <a:gdLst>
                <a:gd name="T0" fmla="*/ 0 w 9906"/>
                <a:gd name="T1" fmla="*/ 32 h 1066"/>
                <a:gd name="T2" fmla="*/ 58 w 9906"/>
                <a:gd name="T3" fmla="*/ 27 h 1066"/>
                <a:gd name="T4" fmla="*/ 112 w 9906"/>
                <a:gd name="T5" fmla="*/ 16 h 1066"/>
                <a:gd name="T6" fmla="*/ 166 w 9906"/>
                <a:gd name="T7" fmla="*/ 8 h 1066"/>
                <a:gd name="T8" fmla="*/ 225 w 9906"/>
                <a:gd name="T9" fmla="*/ 1 h 1066"/>
                <a:gd name="T10" fmla="*/ 295 w 9906"/>
                <a:gd name="T11" fmla="*/ 4 h 1066"/>
                <a:gd name="T12" fmla="*/ 357 w 9906"/>
                <a:gd name="T13" fmla="*/ 11 h 1066"/>
                <a:gd name="T14" fmla="*/ 412 w 9906"/>
                <a:gd name="T15" fmla="*/ 37 h 1066"/>
                <a:gd name="T16" fmla="*/ 465 w 9906"/>
                <a:gd name="T17" fmla="*/ 48 h 1066"/>
                <a:gd name="T18" fmla="*/ 487 w 9906"/>
                <a:gd name="T19" fmla="*/ 50 h 1066"/>
                <a:gd name="T20" fmla="*/ 509 w 9906"/>
                <a:gd name="T21" fmla="*/ 55 h 1066"/>
                <a:gd name="T22" fmla="*/ 509 w 9906"/>
                <a:gd name="T23" fmla="*/ 55 h 10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06"/>
                <a:gd name="T37" fmla="*/ 0 h 1066"/>
                <a:gd name="T38" fmla="*/ 9906 w 9906"/>
                <a:gd name="T39" fmla="*/ 1066 h 10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06" h="1066">
                  <a:moveTo>
                    <a:pt x="0" y="624"/>
                  </a:moveTo>
                  <a:cubicBezTo>
                    <a:pt x="364" y="529"/>
                    <a:pt x="753" y="603"/>
                    <a:pt x="1119" y="523"/>
                  </a:cubicBezTo>
                  <a:cubicBezTo>
                    <a:pt x="1485" y="443"/>
                    <a:pt x="1813" y="385"/>
                    <a:pt x="2171" y="319"/>
                  </a:cubicBezTo>
                  <a:cubicBezTo>
                    <a:pt x="2522" y="255"/>
                    <a:pt x="2873" y="217"/>
                    <a:pt x="3222" y="149"/>
                  </a:cubicBezTo>
                  <a:cubicBezTo>
                    <a:pt x="3604" y="74"/>
                    <a:pt x="3989" y="26"/>
                    <a:pt x="4375" y="14"/>
                  </a:cubicBezTo>
                  <a:cubicBezTo>
                    <a:pt x="4827" y="0"/>
                    <a:pt x="5278" y="0"/>
                    <a:pt x="5732" y="82"/>
                  </a:cubicBezTo>
                  <a:cubicBezTo>
                    <a:pt x="6134" y="154"/>
                    <a:pt x="6537" y="228"/>
                    <a:pt x="6953" y="217"/>
                  </a:cubicBezTo>
                  <a:cubicBezTo>
                    <a:pt x="7369" y="206"/>
                    <a:pt x="7629" y="624"/>
                    <a:pt x="8005" y="726"/>
                  </a:cubicBezTo>
                  <a:cubicBezTo>
                    <a:pt x="8349" y="819"/>
                    <a:pt x="8719" y="804"/>
                    <a:pt x="9056" y="930"/>
                  </a:cubicBezTo>
                  <a:lnTo>
                    <a:pt x="9464" y="964"/>
                  </a:lnTo>
                  <a:lnTo>
                    <a:pt x="9905" y="1065"/>
                  </a:lnTo>
                </a:path>
              </a:pathLst>
            </a:custGeom>
            <a:noFill/>
            <a:ln w="164520">
              <a:solidFill>
                <a:srgbClr val="663300"/>
              </a:solidFill>
              <a:round/>
              <a:headEnd/>
              <a:tailEnd/>
            </a:ln>
          </p:spPr>
          <p:txBody>
            <a:bodyPr/>
            <a:lstStyle/>
            <a:p>
              <a:endParaRPr lang="en-US"/>
            </a:p>
          </p:txBody>
        </p:sp>
        <p:sp>
          <p:nvSpPr>
            <p:cNvPr id="602949" name="Freeform 5"/>
            <p:cNvSpPr>
              <a:spLocks noChangeArrowheads="1"/>
            </p:cNvSpPr>
            <p:nvPr/>
          </p:nvSpPr>
          <p:spPr bwMode="auto">
            <a:xfrm>
              <a:off x="1469" y="1692"/>
              <a:ext cx="385" cy="262"/>
            </a:xfrm>
            <a:custGeom>
              <a:avLst/>
              <a:gdLst>
                <a:gd name="T0" fmla="*/ 87 w 1697"/>
                <a:gd name="T1" fmla="*/ 59 h 1155"/>
                <a:gd name="T2" fmla="*/ 5 w 1697"/>
                <a:gd name="T3" fmla="*/ 7 h 1155"/>
                <a:gd name="T4" fmla="*/ 0 w 1697"/>
                <a:gd name="T5" fmla="*/ 0 h 1155"/>
                <a:gd name="T6" fmla="*/ 0 60000 65536"/>
                <a:gd name="T7" fmla="*/ 0 60000 65536"/>
                <a:gd name="T8" fmla="*/ 0 60000 65536"/>
                <a:gd name="T9" fmla="*/ 0 w 1697"/>
                <a:gd name="T10" fmla="*/ 0 h 1155"/>
                <a:gd name="T11" fmla="*/ 1697 w 1697"/>
                <a:gd name="T12" fmla="*/ 1155 h 1155"/>
              </a:gdLst>
              <a:ahLst/>
              <a:cxnLst>
                <a:cxn ang="T6">
                  <a:pos x="T0" y="T1"/>
                </a:cxn>
                <a:cxn ang="T7">
                  <a:pos x="T2" y="T3"/>
                </a:cxn>
                <a:cxn ang="T8">
                  <a:pos x="T4" y="T5"/>
                </a:cxn>
              </a:cxnLst>
              <a:rect l="T9" t="T10" r="T11" b="T12"/>
              <a:pathLst>
                <a:path w="1697" h="1155">
                  <a:moveTo>
                    <a:pt x="1696" y="1154"/>
                  </a:moveTo>
                  <a:cubicBezTo>
                    <a:pt x="1046" y="1116"/>
                    <a:pt x="692" y="346"/>
                    <a:pt x="103" y="128"/>
                  </a:cubicBezTo>
                  <a:lnTo>
                    <a:pt x="0" y="0"/>
                  </a:lnTo>
                </a:path>
              </a:pathLst>
            </a:custGeom>
            <a:noFill/>
            <a:ln w="54720">
              <a:solidFill>
                <a:srgbClr val="000000"/>
              </a:solidFill>
              <a:round/>
              <a:headEnd/>
              <a:tailEnd/>
            </a:ln>
          </p:spPr>
          <p:txBody>
            <a:bodyPr/>
            <a:lstStyle/>
            <a:p>
              <a:endParaRPr lang="en-US"/>
            </a:p>
          </p:txBody>
        </p:sp>
        <p:sp>
          <p:nvSpPr>
            <p:cNvPr id="602950" name="Freeform 6"/>
            <p:cNvSpPr>
              <a:spLocks noChangeArrowheads="1"/>
            </p:cNvSpPr>
            <p:nvPr/>
          </p:nvSpPr>
          <p:spPr bwMode="auto">
            <a:xfrm>
              <a:off x="1485" y="2008"/>
              <a:ext cx="385" cy="191"/>
            </a:xfrm>
            <a:custGeom>
              <a:avLst/>
              <a:gdLst>
                <a:gd name="T0" fmla="*/ 87 w 1697"/>
                <a:gd name="T1" fmla="*/ 4 h 842"/>
                <a:gd name="T2" fmla="*/ 25 w 1697"/>
                <a:gd name="T3" fmla="*/ 32 h 842"/>
                <a:gd name="T4" fmla="*/ 7 w 1697"/>
                <a:gd name="T5" fmla="*/ 38 h 842"/>
                <a:gd name="T6" fmla="*/ 0 w 1697"/>
                <a:gd name="T7" fmla="*/ 43 h 842"/>
                <a:gd name="T8" fmla="*/ 0 60000 65536"/>
                <a:gd name="T9" fmla="*/ 0 60000 65536"/>
                <a:gd name="T10" fmla="*/ 0 60000 65536"/>
                <a:gd name="T11" fmla="*/ 0 60000 65536"/>
                <a:gd name="T12" fmla="*/ 0 w 1697"/>
                <a:gd name="T13" fmla="*/ 0 h 842"/>
                <a:gd name="T14" fmla="*/ 1697 w 1697"/>
                <a:gd name="T15" fmla="*/ 842 h 842"/>
              </a:gdLst>
              <a:ahLst/>
              <a:cxnLst>
                <a:cxn ang="T8">
                  <a:pos x="T0" y="T1"/>
                </a:cxn>
                <a:cxn ang="T9">
                  <a:pos x="T2" y="T3"/>
                </a:cxn>
                <a:cxn ang="T10">
                  <a:pos x="T4" y="T5"/>
                </a:cxn>
                <a:cxn ang="T11">
                  <a:pos x="T6" y="T7"/>
                </a:cxn>
              </a:cxnLst>
              <a:rect l="T12" t="T13" r="T14" b="T15"/>
              <a:pathLst>
                <a:path w="1697" h="842">
                  <a:moveTo>
                    <a:pt x="1696" y="74"/>
                  </a:moveTo>
                  <a:cubicBezTo>
                    <a:pt x="1289" y="0"/>
                    <a:pt x="876" y="178"/>
                    <a:pt x="495" y="624"/>
                  </a:cubicBezTo>
                  <a:lnTo>
                    <a:pt x="142" y="734"/>
                  </a:lnTo>
                  <a:lnTo>
                    <a:pt x="0" y="841"/>
                  </a:lnTo>
                </a:path>
              </a:pathLst>
            </a:custGeom>
            <a:noFill/>
            <a:ln w="54720">
              <a:solidFill>
                <a:srgbClr val="008000"/>
              </a:solidFill>
              <a:round/>
              <a:headEnd/>
              <a:tailEnd/>
            </a:ln>
          </p:spPr>
          <p:txBody>
            <a:bodyPr/>
            <a:lstStyle/>
            <a:p>
              <a:endParaRPr lang="en-US"/>
            </a:p>
          </p:txBody>
        </p:sp>
        <p:sp>
          <p:nvSpPr>
            <p:cNvPr id="602951" name="Freeform 7"/>
            <p:cNvSpPr>
              <a:spLocks noChangeArrowheads="1"/>
            </p:cNvSpPr>
            <p:nvPr/>
          </p:nvSpPr>
          <p:spPr bwMode="auto">
            <a:xfrm>
              <a:off x="1308" y="1915"/>
              <a:ext cx="547" cy="93"/>
            </a:xfrm>
            <a:custGeom>
              <a:avLst/>
              <a:gdLst>
                <a:gd name="T0" fmla="*/ 124 w 2410"/>
                <a:gd name="T1" fmla="*/ 16 h 411"/>
                <a:gd name="T2" fmla="*/ 32 w 2410"/>
                <a:gd name="T3" fmla="*/ 12 h 411"/>
                <a:gd name="T4" fmla="*/ 3 w 2410"/>
                <a:gd name="T5" fmla="*/ 2 h 411"/>
                <a:gd name="T6" fmla="*/ 0 w 2410"/>
                <a:gd name="T7" fmla="*/ 0 h 411"/>
                <a:gd name="T8" fmla="*/ 0 60000 65536"/>
                <a:gd name="T9" fmla="*/ 0 60000 65536"/>
                <a:gd name="T10" fmla="*/ 0 60000 65536"/>
                <a:gd name="T11" fmla="*/ 0 60000 65536"/>
                <a:gd name="T12" fmla="*/ 0 w 2410"/>
                <a:gd name="T13" fmla="*/ 0 h 411"/>
                <a:gd name="T14" fmla="*/ 2410 w 2410"/>
                <a:gd name="T15" fmla="*/ 411 h 411"/>
              </a:gdLst>
              <a:ahLst/>
              <a:cxnLst>
                <a:cxn ang="T8">
                  <a:pos x="T0" y="T1"/>
                </a:cxn>
                <a:cxn ang="T9">
                  <a:pos x="T2" y="T3"/>
                </a:cxn>
                <a:cxn ang="T10">
                  <a:pos x="T4" y="T5"/>
                </a:cxn>
                <a:cxn ang="T11">
                  <a:pos x="T6" y="T7"/>
                </a:cxn>
              </a:cxnLst>
              <a:rect l="T12" t="T13" r="T14" b="T15"/>
              <a:pathLst>
                <a:path w="2410" h="411">
                  <a:moveTo>
                    <a:pt x="2409" y="305"/>
                  </a:moveTo>
                  <a:cubicBezTo>
                    <a:pt x="1819" y="336"/>
                    <a:pt x="1185" y="410"/>
                    <a:pt x="631" y="238"/>
                  </a:cubicBezTo>
                  <a:lnTo>
                    <a:pt x="57" y="34"/>
                  </a:lnTo>
                  <a:lnTo>
                    <a:pt x="0" y="0"/>
                  </a:lnTo>
                </a:path>
              </a:pathLst>
            </a:custGeom>
            <a:noFill/>
            <a:ln w="54720">
              <a:solidFill>
                <a:srgbClr val="FFFFFF"/>
              </a:solidFill>
              <a:round/>
              <a:headEnd/>
              <a:tailEnd/>
            </a:ln>
          </p:spPr>
          <p:txBody>
            <a:bodyPr/>
            <a:lstStyle/>
            <a:p>
              <a:endParaRPr lang="en-US"/>
            </a:p>
          </p:txBody>
        </p:sp>
        <p:sp>
          <p:nvSpPr>
            <p:cNvPr id="602952" name="AutoShape 8"/>
            <p:cNvSpPr>
              <a:spLocks noChangeArrowheads="1"/>
            </p:cNvSpPr>
            <p:nvPr/>
          </p:nvSpPr>
          <p:spPr bwMode="auto">
            <a:xfrm>
              <a:off x="4108" y="1938"/>
              <a:ext cx="177" cy="308"/>
            </a:xfrm>
            <a:prstGeom prst="roundRect">
              <a:avLst>
                <a:gd name="adj" fmla="val 565"/>
              </a:avLst>
            </a:prstGeom>
            <a:solidFill>
              <a:srgbClr val="663300"/>
            </a:solidFill>
            <a:ln w="9525">
              <a:solidFill>
                <a:srgbClr val="000000"/>
              </a:solidFill>
              <a:round/>
              <a:headEnd/>
              <a:tailEnd/>
            </a:ln>
          </p:spPr>
          <p:txBody>
            <a:bodyPr anchor="ctr"/>
            <a:lstStyle/>
            <a:p>
              <a:pPr algn="ctr"/>
              <a:endParaRPr lang="en-US"/>
            </a:p>
          </p:txBody>
        </p:sp>
        <p:sp>
          <p:nvSpPr>
            <p:cNvPr id="602953" name="AutoShape 9"/>
            <p:cNvSpPr>
              <a:spLocks noChangeArrowheads="1"/>
            </p:cNvSpPr>
            <p:nvPr/>
          </p:nvSpPr>
          <p:spPr bwMode="auto">
            <a:xfrm>
              <a:off x="4285" y="1992"/>
              <a:ext cx="162" cy="85"/>
            </a:xfrm>
            <a:prstGeom prst="roundRect">
              <a:avLst>
                <a:gd name="adj" fmla="val 1190"/>
              </a:avLst>
            </a:prstGeom>
            <a:solidFill>
              <a:srgbClr val="FFCC99"/>
            </a:solidFill>
            <a:ln w="9525">
              <a:solidFill>
                <a:srgbClr val="000000"/>
              </a:solidFill>
              <a:round/>
              <a:headEnd/>
              <a:tailEnd/>
            </a:ln>
          </p:spPr>
          <p:txBody>
            <a:bodyPr anchor="ctr"/>
            <a:lstStyle/>
            <a:p>
              <a:pPr algn="ctr"/>
              <a:endParaRPr lang="en-US"/>
            </a:p>
          </p:txBody>
        </p:sp>
        <p:sp>
          <p:nvSpPr>
            <p:cNvPr id="602954" name="AutoShape 10"/>
            <p:cNvSpPr>
              <a:spLocks noChangeArrowheads="1"/>
            </p:cNvSpPr>
            <p:nvPr/>
          </p:nvSpPr>
          <p:spPr bwMode="auto">
            <a:xfrm>
              <a:off x="4288" y="2154"/>
              <a:ext cx="162" cy="39"/>
            </a:xfrm>
            <a:prstGeom prst="roundRect">
              <a:avLst>
                <a:gd name="adj" fmla="val 2630"/>
              </a:avLst>
            </a:prstGeom>
            <a:solidFill>
              <a:srgbClr val="FFCC99"/>
            </a:solidFill>
            <a:ln w="9525">
              <a:solidFill>
                <a:srgbClr val="000000"/>
              </a:solidFill>
              <a:round/>
              <a:headEnd/>
              <a:tailEnd/>
            </a:ln>
          </p:spPr>
          <p:txBody>
            <a:bodyPr anchor="ctr"/>
            <a:lstStyle/>
            <a:p>
              <a:pPr algn="ctr"/>
              <a:endParaRPr lang="en-US"/>
            </a:p>
          </p:txBody>
        </p:sp>
        <p:sp>
          <p:nvSpPr>
            <p:cNvPr id="602955" name="Freeform 11"/>
            <p:cNvSpPr>
              <a:spLocks noChangeArrowheads="1"/>
            </p:cNvSpPr>
            <p:nvPr/>
          </p:nvSpPr>
          <p:spPr bwMode="auto">
            <a:xfrm>
              <a:off x="1408" y="1596"/>
              <a:ext cx="62" cy="96"/>
            </a:xfrm>
            <a:custGeom>
              <a:avLst/>
              <a:gdLst>
                <a:gd name="T0" fmla="*/ 14 w 272"/>
                <a:gd name="T1" fmla="*/ 22 h 425"/>
                <a:gd name="T2" fmla="*/ 4 w 272"/>
                <a:gd name="T3" fmla="*/ 10 h 425"/>
                <a:gd name="T4" fmla="*/ 0 w 272"/>
                <a:gd name="T5" fmla="*/ 0 h 425"/>
                <a:gd name="T6" fmla="*/ 0 60000 65536"/>
                <a:gd name="T7" fmla="*/ 0 60000 65536"/>
                <a:gd name="T8" fmla="*/ 0 60000 65536"/>
                <a:gd name="T9" fmla="*/ 0 w 272"/>
                <a:gd name="T10" fmla="*/ 0 h 425"/>
                <a:gd name="T11" fmla="*/ 272 w 272"/>
                <a:gd name="T12" fmla="*/ 425 h 425"/>
              </a:gdLst>
              <a:ahLst/>
              <a:cxnLst>
                <a:cxn ang="T6">
                  <a:pos x="T0" y="T1"/>
                </a:cxn>
                <a:cxn ang="T7">
                  <a:pos x="T2" y="T3"/>
                </a:cxn>
                <a:cxn ang="T8">
                  <a:pos x="T4" y="T5"/>
                </a:cxn>
              </a:cxnLst>
              <a:rect l="T9" t="T10" r="T11" b="T12"/>
              <a:pathLst>
                <a:path w="272" h="425">
                  <a:moveTo>
                    <a:pt x="271" y="424"/>
                  </a:moveTo>
                  <a:lnTo>
                    <a:pt x="68" y="191"/>
                  </a:lnTo>
                  <a:lnTo>
                    <a:pt x="0" y="0"/>
                  </a:lnTo>
                </a:path>
              </a:pathLst>
            </a:custGeom>
            <a:noFill/>
            <a:ln w="36720">
              <a:solidFill>
                <a:srgbClr val="FFCC99"/>
              </a:solidFill>
              <a:round/>
              <a:headEnd/>
              <a:tailEnd/>
            </a:ln>
          </p:spPr>
          <p:txBody>
            <a:bodyPr/>
            <a:lstStyle/>
            <a:p>
              <a:endParaRPr lang="en-US"/>
            </a:p>
          </p:txBody>
        </p:sp>
        <p:sp>
          <p:nvSpPr>
            <p:cNvPr id="602956" name="Freeform 12"/>
            <p:cNvSpPr>
              <a:spLocks noChangeArrowheads="1"/>
            </p:cNvSpPr>
            <p:nvPr/>
          </p:nvSpPr>
          <p:spPr bwMode="auto">
            <a:xfrm>
              <a:off x="1204" y="1854"/>
              <a:ext cx="100" cy="66"/>
            </a:xfrm>
            <a:custGeom>
              <a:avLst/>
              <a:gdLst>
                <a:gd name="T0" fmla="*/ 23 w 442"/>
                <a:gd name="T1" fmla="*/ 15 h 289"/>
                <a:gd name="T2" fmla="*/ 7 w 442"/>
                <a:gd name="T3" fmla="*/ 5 h 289"/>
                <a:gd name="T4" fmla="*/ 0 w 442"/>
                <a:gd name="T5" fmla="*/ 0 h 289"/>
                <a:gd name="T6" fmla="*/ 0 60000 65536"/>
                <a:gd name="T7" fmla="*/ 0 60000 65536"/>
                <a:gd name="T8" fmla="*/ 0 60000 65536"/>
                <a:gd name="T9" fmla="*/ 0 w 442"/>
                <a:gd name="T10" fmla="*/ 0 h 289"/>
                <a:gd name="T11" fmla="*/ 442 w 442"/>
                <a:gd name="T12" fmla="*/ 289 h 289"/>
              </a:gdLst>
              <a:ahLst/>
              <a:cxnLst>
                <a:cxn ang="T6">
                  <a:pos x="T0" y="T1"/>
                </a:cxn>
                <a:cxn ang="T7">
                  <a:pos x="T2" y="T3"/>
                </a:cxn>
                <a:cxn ang="T8">
                  <a:pos x="T4" y="T5"/>
                </a:cxn>
              </a:cxnLst>
              <a:rect l="T9" t="T10" r="T11" b="T12"/>
              <a:pathLst>
                <a:path w="442" h="289">
                  <a:moveTo>
                    <a:pt x="441" y="288"/>
                  </a:moveTo>
                  <a:lnTo>
                    <a:pt x="146" y="96"/>
                  </a:lnTo>
                  <a:lnTo>
                    <a:pt x="0" y="0"/>
                  </a:lnTo>
                </a:path>
              </a:pathLst>
            </a:custGeom>
            <a:noFill/>
            <a:ln w="36720">
              <a:solidFill>
                <a:srgbClr val="FFCC99"/>
              </a:solidFill>
              <a:round/>
              <a:headEnd/>
              <a:tailEnd/>
            </a:ln>
          </p:spPr>
          <p:txBody>
            <a:bodyPr/>
            <a:lstStyle/>
            <a:p>
              <a:endParaRPr lang="en-US"/>
            </a:p>
          </p:txBody>
        </p:sp>
        <p:sp>
          <p:nvSpPr>
            <p:cNvPr id="602957" name="Freeform 13"/>
            <p:cNvSpPr>
              <a:spLocks noChangeArrowheads="1"/>
            </p:cNvSpPr>
            <p:nvPr/>
          </p:nvSpPr>
          <p:spPr bwMode="auto">
            <a:xfrm>
              <a:off x="1388" y="2200"/>
              <a:ext cx="96" cy="54"/>
            </a:xfrm>
            <a:custGeom>
              <a:avLst/>
              <a:gdLst>
                <a:gd name="T0" fmla="*/ 22 w 425"/>
                <a:gd name="T1" fmla="*/ 0 h 239"/>
                <a:gd name="T2" fmla="*/ 5 w 425"/>
                <a:gd name="T3" fmla="*/ 8 h 239"/>
                <a:gd name="T4" fmla="*/ 0 w 425"/>
                <a:gd name="T5" fmla="*/ 12 h 239"/>
                <a:gd name="T6" fmla="*/ 0 60000 65536"/>
                <a:gd name="T7" fmla="*/ 0 60000 65536"/>
                <a:gd name="T8" fmla="*/ 0 60000 65536"/>
                <a:gd name="T9" fmla="*/ 0 w 425"/>
                <a:gd name="T10" fmla="*/ 0 h 239"/>
                <a:gd name="T11" fmla="*/ 425 w 425"/>
                <a:gd name="T12" fmla="*/ 239 h 239"/>
              </a:gdLst>
              <a:ahLst/>
              <a:cxnLst>
                <a:cxn ang="T6">
                  <a:pos x="T0" y="T1"/>
                </a:cxn>
                <a:cxn ang="T7">
                  <a:pos x="T2" y="T3"/>
                </a:cxn>
                <a:cxn ang="T8">
                  <a:pos x="T4" y="T5"/>
                </a:cxn>
              </a:cxnLst>
              <a:rect l="T9" t="T10" r="T11" b="T12"/>
              <a:pathLst>
                <a:path w="425" h="239">
                  <a:moveTo>
                    <a:pt x="424" y="0"/>
                  </a:moveTo>
                  <a:lnTo>
                    <a:pt x="91" y="159"/>
                  </a:lnTo>
                  <a:lnTo>
                    <a:pt x="0" y="238"/>
                  </a:lnTo>
                </a:path>
              </a:pathLst>
            </a:custGeom>
            <a:noFill/>
            <a:ln w="36720">
              <a:solidFill>
                <a:srgbClr val="FFCC99"/>
              </a:solidFill>
              <a:round/>
              <a:headEnd/>
              <a:tailEnd/>
            </a:ln>
          </p:spPr>
          <p:txBody>
            <a:bodyPr/>
            <a:lstStyle/>
            <a:p>
              <a:endParaRPr lang="en-US"/>
            </a:p>
          </p:txBody>
        </p:sp>
      </p:grpSp>
      <p:pic>
        <p:nvPicPr>
          <p:cNvPr id="1062720" name="Picture 832" descr="3 prong socket"/>
          <p:cNvPicPr>
            <a:picLocks noChangeAspect="1" noChangeArrowheads="1"/>
          </p:cNvPicPr>
          <p:nvPr/>
        </p:nvPicPr>
        <p:blipFill>
          <a:blip r:embed="rId2" cstate="print"/>
          <a:srcRect/>
          <a:stretch>
            <a:fillRect/>
          </a:stretch>
        </p:blipFill>
        <p:spPr bwMode="auto">
          <a:xfrm>
            <a:off x="4572000" y="3006725"/>
            <a:ext cx="806450" cy="1150938"/>
          </a:xfrm>
          <a:prstGeom prst="rect">
            <a:avLst/>
          </a:prstGeom>
          <a:noFill/>
          <a:ln w="9525">
            <a:noFill/>
            <a:miter lim="800000"/>
            <a:headEnd/>
            <a:tailEnd/>
          </a:ln>
        </p:spPr>
      </p:pic>
      <p:pic>
        <p:nvPicPr>
          <p:cNvPr id="1062721" name="Picture 833" descr="3 prong plug"/>
          <p:cNvPicPr>
            <a:picLocks noChangeAspect="1" noChangeArrowheads="1"/>
          </p:cNvPicPr>
          <p:nvPr/>
        </p:nvPicPr>
        <p:blipFill>
          <a:blip r:embed="rId3" cstate="print"/>
          <a:srcRect/>
          <a:stretch>
            <a:fillRect/>
          </a:stretch>
        </p:blipFill>
        <p:spPr bwMode="auto">
          <a:xfrm>
            <a:off x="6530975" y="3006725"/>
            <a:ext cx="690563" cy="1152525"/>
          </a:xfrm>
          <a:prstGeom prst="rect">
            <a:avLst/>
          </a:prstGeom>
          <a:noFill/>
          <a:ln w="9525">
            <a:noFill/>
            <a:miter lim="800000"/>
            <a:headEnd/>
            <a:tailEnd/>
          </a:ln>
        </p:spPr>
      </p:pic>
      <p:grpSp>
        <p:nvGrpSpPr>
          <p:cNvPr id="2" name="Group 3"/>
          <p:cNvGrpSpPr>
            <a:grpSpLocks/>
          </p:cNvGrpSpPr>
          <p:nvPr/>
        </p:nvGrpSpPr>
        <p:grpSpPr bwMode="auto">
          <a:xfrm>
            <a:off x="1614488" y="4043363"/>
            <a:ext cx="5838825" cy="2611437"/>
            <a:chOff x="593" y="1119"/>
            <a:chExt cx="4360" cy="2292"/>
          </a:xfrm>
        </p:grpSpPr>
        <p:sp>
          <p:nvSpPr>
            <p:cNvPr id="602121" name="Freeform 4"/>
            <p:cNvSpPr>
              <a:spLocks noChangeArrowheads="1"/>
            </p:cNvSpPr>
            <p:nvPr/>
          </p:nvSpPr>
          <p:spPr bwMode="auto">
            <a:xfrm>
              <a:off x="1705" y="1931"/>
              <a:ext cx="2484" cy="1303"/>
            </a:xfrm>
            <a:custGeom>
              <a:avLst/>
              <a:gdLst>
                <a:gd name="T0" fmla="*/ 563 w 10955"/>
                <a:gd name="T1" fmla="*/ 0 h 5745"/>
                <a:gd name="T2" fmla="*/ 563 w 10955"/>
                <a:gd name="T3" fmla="*/ 296 h 5745"/>
                <a:gd name="T4" fmla="*/ 0 w 10955"/>
                <a:gd name="T5" fmla="*/ 296 h 5745"/>
                <a:gd name="T6" fmla="*/ 0 w 10955"/>
                <a:gd name="T7" fmla="*/ 0 h 5745"/>
                <a:gd name="T8" fmla="*/ 563 w 10955"/>
                <a:gd name="T9" fmla="*/ 0 h 5745"/>
                <a:gd name="T10" fmla="*/ 0 60000 65536"/>
                <a:gd name="T11" fmla="*/ 0 60000 65536"/>
                <a:gd name="T12" fmla="*/ 0 60000 65536"/>
                <a:gd name="T13" fmla="*/ 0 60000 65536"/>
                <a:gd name="T14" fmla="*/ 0 60000 65536"/>
                <a:gd name="T15" fmla="*/ 0 w 10955"/>
                <a:gd name="T16" fmla="*/ 0 h 5745"/>
                <a:gd name="T17" fmla="*/ 10955 w 10955"/>
                <a:gd name="T18" fmla="*/ 5745 h 5745"/>
              </a:gdLst>
              <a:ahLst/>
              <a:cxnLst>
                <a:cxn ang="T10">
                  <a:pos x="T0" y="T1"/>
                </a:cxn>
                <a:cxn ang="T11">
                  <a:pos x="T2" y="T3"/>
                </a:cxn>
                <a:cxn ang="T12">
                  <a:pos x="T4" y="T5"/>
                </a:cxn>
                <a:cxn ang="T13">
                  <a:pos x="T6" y="T7"/>
                </a:cxn>
                <a:cxn ang="T14">
                  <a:pos x="T8" y="T9"/>
                </a:cxn>
              </a:cxnLst>
              <a:rect l="T15" t="T16" r="T17" b="T18"/>
              <a:pathLst>
                <a:path w="10955" h="5745">
                  <a:moveTo>
                    <a:pt x="10954" y="0"/>
                  </a:moveTo>
                  <a:lnTo>
                    <a:pt x="10954" y="5744"/>
                  </a:lnTo>
                  <a:lnTo>
                    <a:pt x="0" y="5744"/>
                  </a:lnTo>
                  <a:lnTo>
                    <a:pt x="0" y="0"/>
                  </a:lnTo>
                  <a:lnTo>
                    <a:pt x="10954" y="0"/>
                  </a:lnTo>
                </a:path>
              </a:pathLst>
            </a:custGeom>
            <a:solidFill>
              <a:srgbClr val="969696"/>
            </a:solidFill>
            <a:ln w="12600">
              <a:solidFill>
                <a:srgbClr val="333333"/>
              </a:solidFill>
              <a:round/>
              <a:headEnd/>
              <a:tailEnd/>
            </a:ln>
          </p:spPr>
          <p:txBody>
            <a:bodyPr anchor="ctr"/>
            <a:lstStyle/>
            <a:p>
              <a:endParaRPr lang="en-US"/>
            </a:p>
          </p:txBody>
        </p:sp>
        <p:sp>
          <p:nvSpPr>
            <p:cNvPr id="602122" name="Freeform 5"/>
            <p:cNvSpPr>
              <a:spLocks noChangeArrowheads="1"/>
            </p:cNvSpPr>
            <p:nvPr/>
          </p:nvSpPr>
          <p:spPr bwMode="auto">
            <a:xfrm>
              <a:off x="1829" y="2074"/>
              <a:ext cx="2215" cy="188"/>
            </a:xfrm>
            <a:custGeom>
              <a:avLst/>
              <a:gdLst>
                <a:gd name="T0" fmla="*/ 0 w 9769"/>
                <a:gd name="T1" fmla="*/ 0 h 830"/>
                <a:gd name="T2" fmla="*/ 502 w 9769"/>
                <a:gd name="T3" fmla="*/ 0 h 830"/>
                <a:gd name="T4" fmla="*/ 502 w 9769"/>
                <a:gd name="T5" fmla="*/ 43 h 830"/>
                <a:gd name="T6" fmla="*/ 0 w 9769"/>
                <a:gd name="T7" fmla="*/ 43 h 830"/>
                <a:gd name="T8" fmla="*/ 0 w 9769"/>
                <a:gd name="T9" fmla="*/ 0 h 830"/>
                <a:gd name="T10" fmla="*/ 0 60000 65536"/>
                <a:gd name="T11" fmla="*/ 0 60000 65536"/>
                <a:gd name="T12" fmla="*/ 0 60000 65536"/>
                <a:gd name="T13" fmla="*/ 0 60000 65536"/>
                <a:gd name="T14" fmla="*/ 0 60000 65536"/>
                <a:gd name="T15" fmla="*/ 0 w 9769"/>
                <a:gd name="T16" fmla="*/ 0 h 830"/>
                <a:gd name="T17" fmla="*/ 9769 w 9769"/>
                <a:gd name="T18" fmla="*/ 830 h 830"/>
              </a:gdLst>
              <a:ahLst/>
              <a:cxnLst>
                <a:cxn ang="T10">
                  <a:pos x="T0" y="T1"/>
                </a:cxn>
                <a:cxn ang="T11">
                  <a:pos x="T2" y="T3"/>
                </a:cxn>
                <a:cxn ang="T12">
                  <a:pos x="T4" y="T5"/>
                </a:cxn>
                <a:cxn ang="T13">
                  <a:pos x="T6" y="T7"/>
                </a:cxn>
                <a:cxn ang="T14">
                  <a:pos x="T8" y="T9"/>
                </a:cxn>
              </a:cxnLst>
              <a:rect l="T15" t="T16" r="T17" b="T18"/>
              <a:pathLst>
                <a:path w="9769" h="830">
                  <a:moveTo>
                    <a:pt x="0" y="0"/>
                  </a:moveTo>
                  <a:lnTo>
                    <a:pt x="9768" y="0"/>
                  </a:lnTo>
                  <a:lnTo>
                    <a:pt x="9768" y="829"/>
                  </a:lnTo>
                  <a:lnTo>
                    <a:pt x="0" y="829"/>
                  </a:lnTo>
                  <a:lnTo>
                    <a:pt x="0" y="0"/>
                  </a:lnTo>
                </a:path>
              </a:pathLst>
            </a:custGeom>
            <a:solidFill>
              <a:srgbClr val="FF9900"/>
            </a:solidFill>
            <a:ln w="12600">
              <a:solidFill>
                <a:srgbClr val="333333"/>
              </a:solidFill>
              <a:round/>
              <a:headEnd/>
              <a:tailEnd/>
            </a:ln>
          </p:spPr>
          <p:txBody>
            <a:bodyPr anchor="ctr"/>
            <a:lstStyle/>
            <a:p>
              <a:endParaRPr lang="en-US"/>
            </a:p>
          </p:txBody>
        </p:sp>
        <p:sp>
          <p:nvSpPr>
            <p:cNvPr id="602123" name="Freeform 6"/>
            <p:cNvSpPr>
              <a:spLocks noChangeArrowheads="1"/>
            </p:cNvSpPr>
            <p:nvPr/>
          </p:nvSpPr>
          <p:spPr bwMode="auto">
            <a:xfrm>
              <a:off x="3429" y="2101"/>
              <a:ext cx="143" cy="133"/>
            </a:xfrm>
            <a:custGeom>
              <a:avLst/>
              <a:gdLst>
                <a:gd name="T0" fmla="*/ 0 w 632"/>
                <a:gd name="T1" fmla="*/ 0 h 585"/>
                <a:gd name="T2" fmla="*/ 32 w 632"/>
                <a:gd name="T3" fmla="*/ 0 h 585"/>
                <a:gd name="T4" fmla="*/ 32 w 632"/>
                <a:gd name="T5" fmla="*/ 30 h 585"/>
                <a:gd name="T6" fmla="*/ 0 w 632"/>
                <a:gd name="T7" fmla="*/ 30 h 585"/>
                <a:gd name="T8" fmla="*/ 0 w 632"/>
                <a:gd name="T9" fmla="*/ 0 h 585"/>
                <a:gd name="T10" fmla="*/ 0 60000 65536"/>
                <a:gd name="T11" fmla="*/ 0 60000 65536"/>
                <a:gd name="T12" fmla="*/ 0 60000 65536"/>
                <a:gd name="T13" fmla="*/ 0 60000 65536"/>
                <a:gd name="T14" fmla="*/ 0 60000 65536"/>
                <a:gd name="T15" fmla="*/ 0 w 632"/>
                <a:gd name="T16" fmla="*/ 0 h 585"/>
                <a:gd name="T17" fmla="*/ 632 w 632"/>
                <a:gd name="T18" fmla="*/ 585 h 585"/>
              </a:gdLst>
              <a:ahLst/>
              <a:cxnLst>
                <a:cxn ang="T10">
                  <a:pos x="T0" y="T1"/>
                </a:cxn>
                <a:cxn ang="T11">
                  <a:pos x="T2" y="T3"/>
                </a:cxn>
                <a:cxn ang="T12">
                  <a:pos x="T4" y="T5"/>
                </a:cxn>
                <a:cxn ang="T13">
                  <a:pos x="T6" y="T7"/>
                </a:cxn>
                <a:cxn ang="T14">
                  <a:pos x="T8" y="T9"/>
                </a:cxn>
              </a:cxnLst>
              <a:rect l="T15" t="T16" r="T17" b="T18"/>
              <a:pathLst>
                <a:path w="632" h="585">
                  <a:moveTo>
                    <a:pt x="0" y="0"/>
                  </a:moveTo>
                  <a:lnTo>
                    <a:pt x="631" y="0"/>
                  </a:lnTo>
                  <a:lnTo>
                    <a:pt x="631" y="584"/>
                  </a:lnTo>
                  <a:lnTo>
                    <a:pt x="0" y="584"/>
                  </a:lnTo>
                  <a:lnTo>
                    <a:pt x="0" y="0"/>
                  </a:lnTo>
                </a:path>
              </a:pathLst>
            </a:custGeom>
            <a:solidFill>
              <a:srgbClr val="000000"/>
            </a:solidFill>
            <a:ln w="12600">
              <a:solidFill>
                <a:srgbClr val="333333"/>
              </a:solidFill>
              <a:round/>
              <a:headEnd/>
              <a:tailEnd/>
            </a:ln>
          </p:spPr>
          <p:txBody>
            <a:bodyPr anchor="ctr"/>
            <a:lstStyle/>
            <a:p>
              <a:endParaRPr lang="en-US"/>
            </a:p>
          </p:txBody>
        </p:sp>
        <p:sp>
          <p:nvSpPr>
            <p:cNvPr id="602124" name="AutoShape 7"/>
            <p:cNvSpPr>
              <a:spLocks noChangeArrowheads="1"/>
            </p:cNvSpPr>
            <p:nvPr/>
          </p:nvSpPr>
          <p:spPr bwMode="auto">
            <a:xfrm>
              <a:off x="1831" y="2452"/>
              <a:ext cx="33" cy="55"/>
            </a:xfrm>
            <a:prstGeom prst="roundRect">
              <a:avLst>
                <a:gd name="adj" fmla="val 3125"/>
              </a:avLst>
            </a:prstGeom>
            <a:solidFill>
              <a:srgbClr val="996633"/>
            </a:solidFill>
            <a:ln w="12600">
              <a:solidFill>
                <a:srgbClr val="333333"/>
              </a:solidFill>
              <a:round/>
              <a:headEnd/>
              <a:tailEnd/>
            </a:ln>
          </p:spPr>
          <p:txBody>
            <a:bodyPr anchor="ctr"/>
            <a:lstStyle/>
            <a:p>
              <a:pPr algn="ctr"/>
              <a:endParaRPr lang="en-US" sz="1600">
                <a:solidFill>
                  <a:srgbClr val="FF0000"/>
                </a:solidFill>
                <a:latin typeface="Rockwell" pitchFamily="18" charset="0"/>
              </a:endParaRPr>
            </a:p>
          </p:txBody>
        </p:sp>
        <p:sp>
          <p:nvSpPr>
            <p:cNvPr id="602125" name="AutoShape 8"/>
            <p:cNvSpPr>
              <a:spLocks noChangeArrowheads="1"/>
            </p:cNvSpPr>
            <p:nvPr/>
          </p:nvSpPr>
          <p:spPr bwMode="auto">
            <a:xfrm>
              <a:off x="1938" y="2452"/>
              <a:ext cx="261" cy="54"/>
            </a:xfrm>
            <a:prstGeom prst="roundRect">
              <a:avLst>
                <a:gd name="adj" fmla="val 1852"/>
              </a:avLst>
            </a:prstGeom>
            <a:solidFill>
              <a:srgbClr val="996633"/>
            </a:solidFill>
            <a:ln w="12600">
              <a:solidFill>
                <a:srgbClr val="333333"/>
              </a:solidFill>
              <a:round/>
              <a:headEnd/>
              <a:tailEnd/>
            </a:ln>
          </p:spPr>
          <p:txBody>
            <a:bodyPr anchor="ctr"/>
            <a:lstStyle/>
            <a:p>
              <a:pPr algn="ctr"/>
              <a:endParaRPr lang="en-US" sz="1600">
                <a:solidFill>
                  <a:srgbClr val="FF0000"/>
                </a:solidFill>
                <a:latin typeface="Rockwell" pitchFamily="18" charset="0"/>
              </a:endParaRPr>
            </a:p>
          </p:txBody>
        </p:sp>
        <p:sp>
          <p:nvSpPr>
            <p:cNvPr id="602126" name="AutoShape 9"/>
            <p:cNvSpPr>
              <a:spLocks noChangeArrowheads="1"/>
            </p:cNvSpPr>
            <p:nvPr/>
          </p:nvSpPr>
          <p:spPr bwMode="auto">
            <a:xfrm>
              <a:off x="2270" y="2448"/>
              <a:ext cx="571" cy="65"/>
            </a:xfrm>
            <a:prstGeom prst="roundRect">
              <a:avLst>
                <a:gd name="adj" fmla="val 1560"/>
              </a:avLst>
            </a:prstGeom>
            <a:solidFill>
              <a:srgbClr val="996633"/>
            </a:solidFill>
            <a:ln w="12600">
              <a:solidFill>
                <a:srgbClr val="333333"/>
              </a:solidFill>
              <a:round/>
              <a:headEnd/>
              <a:tailEnd/>
            </a:ln>
          </p:spPr>
          <p:txBody>
            <a:bodyPr anchor="ctr"/>
            <a:lstStyle/>
            <a:p>
              <a:pPr algn="ctr"/>
              <a:endParaRPr lang="en-US" sz="1600">
                <a:solidFill>
                  <a:srgbClr val="FF0000"/>
                </a:solidFill>
                <a:latin typeface="Rockwell" pitchFamily="18" charset="0"/>
              </a:endParaRPr>
            </a:p>
          </p:txBody>
        </p:sp>
        <p:sp>
          <p:nvSpPr>
            <p:cNvPr id="602127" name="AutoShape 10"/>
            <p:cNvSpPr>
              <a:spLocks noChangeArrowheads="1"/>
            </p:cNvSpPr>
            <p:nvPr/>
          </p:nvSpPr>
          <p:spPr bwMode="auto">
            <a:xfrm>
              <a:off x="2915" y="2451"/>
              <a:ext cx="491" cy="59"/>
            </a:xfrm>
            <a:prstGeom prst="roundRect">
              <a:avLst>
                <a:gd name="adj" fmla="val 1722"/>
              </a:avLst>
            </a:prstGeom>
            <a:solidFill>
              <a:srgbClr val="996633"/>
            </a:solidFill>
            <a:ln w="12600">
              <a:solidFill>
                <a:srgbClr val="333333"/>
              </a:solidFill>
              <a:round/>
              <a:headEnd/>
              <a:tailEnd/>
            </a:ln>
          </p:spPr>
          <p:txBody>
            <a:bodyPr anchor="ctr"/>
            <a:lstStyle/>
            <a:p>
              <a:pPr algn="ctr"/>
              <a:endParaRPr lang="en-US" sz="1600">
                <a:solidFill>
                  <a:srgbClr val="FF0000"/>
                </a:solidFill>
                <a:latin typeface="Rockwell" pitchFamily="18" charset="0"/>
              </a:endParaRPr>
            </a:p>
          </p:txBody>
        </p:sp>
        <p:sp>
          <p:nvSpPr>
            <p:cNvPr id="602128" name="AutoShape 11"/>
            <p:cNvSpPr>
              <a:spLocks noChangeArrowheads="1"/>
            </p:cNvSpPr>
            <p:nvPr/>
          </p:nvSpPr>
          <p:spPr bwMode="auto">
            <a:xfrm>
              <a:off x="3479" y="2451"/>
              <a:ext cx="427" cy="56"/>
            </a:xfrm>
            <a:prstGeom prst="roundRect">
              <a:avLst>
                <a:gd name="adj" fmla="val 1782"/>
              </a:avLst>
            </a:prstGeom>
            <a:solidFill>
              <a:srgbClr val="996633"/>
            </a:solidFill>
            <a:ln w="12600">
              <a:solidFill>
                <a:srgbClr val="333333"/>
              </a:solidFill>
              <a:round/>
              <a:headEnd/>
              <a:tailEnd/>
            </a:ln>
          </p:spPr>
          <p:txBody>
            <a:bodyPr anchor="ctr"/>
            <a:lstStyle/>
            <a:p>
              <a:pPr algn="ctr"/>
              <a:endParaRPr lang="en-US" sz="1600">
                <a:solidFill>
                  <a:srgbClr val="FF0000"/>
                </a:solidFill>
                <a:latin typeface="Rockwell" pitchFamily="18" charset="0"/>
              </a:endParaRPr>
            </a:p>
          </p:txBody>
        </p:sp>
        <p:sp>
          <p:nvSpPr>
            <p:cNvPr id="602129" name="Freeform 12"/>
            <p:cNvSpPr>
              <a:spLocks noChangeArrowheads="1"/>
            </p:cNvSpPr>
            <p:nvPr/>
          </p:nvSpPr>
          <p:spPr bwMode="auto">
            <a:xfrm>
              <a:off x="3672" y="2820"/>
              <a:ext cx="393" cy="268"/>
            </a:xfrm>
            <a:custGeom>
              <a:avLst/>
              <a:gdLst>
                <a:gd name="T0" fmla="*/ 89 w 1734"/>
                <a:gd name="T1" fmla="*/ 0 h 1184"/>
                <a:gd name="T2" fmla="*/ 89 w 1734"/>
                <a:gd name="T3" fmla="*/ 61 h 1184"/>
                <a:gd name="T4" fmla="*/ 0 w 1734"/>
                <a:gd name="T5" fmla="*/ 61 h 1184"/>
                <a:gd name="T6" fmla="*/ 0 w 1734"/>
                <a:gd name="T7" fmla="*/ 0 h 1184"/>
                <a:gd name="T8" fmla="*/ 1 w 1734"/>
                <a:gd name="T9" fmla="*/ 0 h 1184"/>
                <a:gd name="T10" fmla="*/ 88 w 1734"/>
                <a:gd name="T11" fmla="*/ 0 h 1184"/>
                <a:gd name="T12" fmla="*/ 88 w 1734"/>
                <a:gd name="T13" fmla="*/ 60 h 1184"/>
                <a:gd name="T14" fmla="*/ 1 w 1734"/>
                <a:gd name="T15" fmla="*/ 60 h 1184"/>
                <a:gd name="T16" fmla="*/ 1 w 1734"/>
                <a:gd name="T17" fmla="*/ 0 h 1184"/>
                <a:gd name="T18" fmla="*/ 1 w 1734"/>
                <a:gd name="T19" fmla="*/ 1 h 1184"/>
                <a:gd name="T20" fmla="*/ 88 w 1734"/>
                <a:gd name="T21" fmla="*/ 1 h 1184"/>
                <a:gd name="T22" fmla="*/ 88 w 1734"/>
                <a:gd name="T23" fmla="*/ 59 h 1184"/>
                <a:gd name="T24" fmla="*/ 1 w 1734"/>
                <a:gd name="T25" fmla="*/ 59 h 1184"/>
                <a:gd name="T26" fmla="*/ 1 w 1734"/>
                <a:gd name="T27" fmla="*/ 1 h 1184"/>
                <a:gd name="T28" fmla="*/ 2 w 1734"/>
                <a:gd name="T29" fmla="*/ 2 h 1184"/>
                <a:gd name="T30" fmla="*/ 87 w 1734"/>
                <a:gd name="T31" fmla="*/ 2 h 1184"/>
                <a:gd name="T32" fmla="*/ 87 w 1734"/>
                <a:gd name="T33" fmla="*/ 58 h 1184"/>
                <a:gd name="T34" fmla="*/ 2 w 1734"/>
                <a:gd name="T35" fmla="*/ 58 h 1184"/>
                <a:gd name="T36" fmla="*/ 2 w 1734"/>
                <a:gd name="T37" fmla="*/ 2 h 1184"/>
                <a:gd name="T38" fmla="*/ 3 w 1734"/>
                <a:gd name="T39" fmla="*/ 3 h 1184"/>
                <a:gd name="T40" fmla="*/ 86 w 1734"/>
                <a:gd name="T41" fmla="*/ 3 h 1184"/>
                <a:gd name="T42" fmla="*/ 86 w 1734"/>
                <a:gd name="T43" fmla="*/ 58 h 1184"/>
                <a:gd name="T44" fmla="*/ 3 w 1734"/>
                <a:gd name="T45" fmla="*/ 58 h 1184"/>
                <a:gd name="T46" fmla="*/ 3 w 1734"/>
                <a:gd name="T47" fmla="*/ 3 h 1184"/>
                <a:gd name="T48" fmla="*/ 89 w 1734"/>
                <a:gd name="T49" fmla="*/ 0 h 11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34"/>
                <a:gd name="T76" fmla="*/ 0 h 1184"/>
                <a:gd name="T77" fmla="*/ 1734 w 1734"/>
                <a:gd name="T78" fmla="*/ 1184 h 11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34" h="1184">
                  <a:moveTo>
                    <a:pt x="1733" y="0"/>
                  </a:moveTo>
                  <a:lnTo>
                    <a:pt x="1733" y="1183"/>
                  </a:lnTo>
                  <a:lnTo>
                    <a:pt x="0" y="1183"/>
                  </a:lnTo>
                  <a:lnTo>
                    <a:pt x="0" y="0"/>
                  </a:lnTo>
                  <a:lnTo>
                    <a:pt x="15" y="11"/>
                  </a:lnTo>
                  <a:lnTo>
                    <a:pt x="1722" y="11"/>
                  </a:lnTo>
                  <a:lnTo>
                    <a:pt x="1722" y="1167"/>
                  </a:lnTo>
                  <a:lnTo>
                    <a:pt x="15" y="1167"/>
                  </a:lnTo>
                  <a:lnTo>
                    <a:pt x="15" y="11"/>
                  </a:lnTo>
                  <a:lnTo>
                    <a:pt x="26" y="26"/>
                  </a:lnTo>
                  <a:lnTo>
                    <a:pt x="1707" y="26"/>
                  </a:lnTo>
                  <a:lnTo>
                    <a:pt x="1707" y="1153"/>
                  </a:lnTo>
                  <a:lnTo>
                    <a:pt x="26" y="1153"/>
                  </a:lnTo>
                  <a:lnTo>
                    <a:pt x="26" y="26"/>
                  </a:lnTo>
                  <a:lnTo>
                    <a:pt x="45" y="42"/>
                  </a:lnTo>
                  <a:lnTo>
                    <a:pt x="1691" y="42"/>
                  </a:lnTo>
                  <a:lnTo>
                    <a:pt x="1691" y="1141"/>
                  </a:lnTo>
                  <a:lnTo>
                    <a:pt x="45" y="1141"/>
                  </a:lnTo>
                  <a:lnTo>
                    <a:pt x="45" y="42"/>
                  </a:lnTo>
                  <a:lnTo>
                    <a:pt x="58" y="53"/>
                  </a:lnTo>
                  <a:lnTo>
                    <a:pt x="1676" y="53"/>
                  </a:lnTo>
                  <a:lnTo>
                    <a:pt x="1676" y="1125"/>
                  </a:lnTo>
                  <a:lnTo>
                    <a:pt x="58" y="1125"/>
                  </a:lnTo>
                  <a:lnTo>
                    <a:pt x="58" y="53"/>
                  </a:lnTo>
                  <a:lnTo>
                    <a:pt x="1733" y="0"/>
                  </a:lnTo>
                </a:path>
              </a:pathLst>
            </a:custGeom>
            <a:solidFill>
              <a:srgbClr val="FF9900"/>
            </a:solidFill>
            <a:ln w="12600">
              <a:solidFill>
                <a:srgbClr val="333333"/>
              </a:solidFill>
              <a:round/>
              <a:headEnd/>
              <a:tailEnd/>
            </a:ln>
          </p:spPr>
          <p:txBody>
            <a:bodyPr anchor="ctr"/>
            <a:lstStyle/>
            <a:p>
              <a:endParaRPr lang="en-US"/>
            </a:p>
          </p:txBody>
        </p:sp>
        <p:sp>
          <p:nvSpPr>
            <p:cNvPr id="602130" name="Freeform 13"/>
            <p:cNvSpPr>
              <a:spLocks noChangeArrowheads="1"/>
            </p:cNvSpPr>
            <p:nvPr/>
          </p:nvSpPr>
          <p:spPr bwMode="auto">
            <a:xfrm>
              <a:off x="2533" y="2820"/>
              <a:ext cx="539" cy="268"/>
            </a:xfrm>
            <a:custGeom>
              <a:avLst/>
              <a:gdLst>
                <a:gd name="T0" fmla="*/ 122 w 2377"/>
                <a:gd name="T1" fmla="*/ 0 h 1184"/>
                <a:gd name="T2" fmla="*/ 122 w 2377"/>
                <a:gd name="T3" fmla="*/ 61 h 1184"/>
                <a:gd name="T4" fmla="*/ 0 w 2377"/>
                <a:gd name="T5" fmla="*/ 61 h 1184"/>
                <a:gd name="T6" fmla="*/ 0 w 2377"/>
                <a:gd name="T7" fmla="*/ 0 h 1184"/>
                <a:gd name="T8" fmla="*/ 1 w 2377"/>
                <a:gd name="T9" fmla="*/ 0 h 1184"/>
                <a:gd name="T10" fmla="*/ 121 w 2377"/>
                <a:gd name="T11" fmla="*/ 0 h 1184"/>
                <a:gd name="T12" fmla="*/ 121 w 2377"/>
                <a:gd name="T13" fmla="*/ 60 h 1184"/>
                <a:gd name="T14" fmla="*/ 1 w 2377"/>
                <a:gd name="T15" fmla="*/ 60 h 1184"/>
                <a:gd name="T16" fmla="*/ 1 w 2377"/>
                <a:gd name="T17" fmla="*/ 0 h 1184"/>
                <a:gd name="T18" fmla="*/ 2 w 2377"/>
                <a:gd name="T19" fmla="*/ 1 h 1184"/>
                <a:gd name="T20" fmla="*/ 121 w 2377"/>
                <a:gd name="T21" fmla="*/ 1 h 1184"/>
                <a:gd name="T22" fmla="*/ 121 w 2377"/>
                <a:gd name="T23" fmla="*/ 59 h 1184"/>
                <a:gd name="T24" fmla="*/ 2 w 2377"/>
                <a:gd name="T25" fmla="*/ 59 h 1184"/>
                <a:gd name="T26" fmla="*/ 2 w 2377"/>
                <a:gd name="T27" fmla="*/ 1 h 1184"/>
                <a:gd name="T28" fmla="*/ 2 w 2377"/>
                <a:gd name="T29" fmla="*/ 2 h 1184"/>
                <a:gd name="T30" fmla="*/ 120 w 2377"/>
                <a:gd name="T31" fmla="*/ 2 h 1184"/>
                <a:gd name="T32" fmla="*/ 120 w 2377"/>
                <a:gd name="T33" fmla="*/ 58 h 1184"/>
                <a:gd name="T34" fmla="*/ 2 w 2377"/>
                <a:gd name="T35" fmla="*/ 58 h 1184"/>
                <a:gd name="T36" fmla="*/ 2 w 2377"/>
                <a:gd name="T37" fmla="*/ 2 h 1184"/>
                <a:gd name="T38" fmla="*/ 3 w 2377"/>
                <a:gd name="T39" fmla="*/ 3 h 1184"/>
                <a:gd name="T40" fmla="*/ 119 w 2377"/>
                <a:gd name="T41" fmla="*/ 3 h 1184"/>
                <a:gd name="T42" fmla="*/ 119 w 2377"/>
                <a:gd name="T43" fmla="*/ 58 h 1184"/>
                <a:gd name="T44" fmla="*/ 3 w 2377"/>
                <a:gd name="T45" fmla="*/ 58 h 1184"/>
                <a:gd name="T46" fmla="*/ 3 w 2377"/>
                <a:gd name="T47" fmla="*/ 3 h 1184"/>
                <a:gd name="T48" fmla="*/ 122 w 2377"/>
                <a:gd name="T49" fmla="*/ 0 h 11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77"/>
                <a:gd name="T76" fmla="*/ 0 h 1184"/>
                <a:gd name="T77" fmla="*/ 2377 w 2377"/>
                <a:gd name="T78" fmla="*/ 1184 h 11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77" h="1184">
                  <a:moveTo>
                    <a:pt x="2376" y="0"/>
                  </a:moveTo>
                  <a:lnTo>
                    <a:pt x="2376" y="1183"/>
                  </a:lnTo>
                  <a:lnTo>
                    <a:pt x="0" y="1183"/>
                  </a:lnTo>
                  <a:lnTo>
                    <a:pt x="0" y="0"/>
                  </a:lnTo>
                  <a:lnTo>
                    <a:pt x="15" y="11"/>
                  </a:lnTo>
                  <a:lnTo>
                    <a:pt x="2360" y="11"/>
                  </a:lnTo>
                  <a:lnTo>
                    <a:pt x="2360" y="1167"/>
                  </a:lnTo>
                  <a:lnTo>
                    <a:pt x="15" y="1167"/>
                  </a:lnTo>
                  <a:lnTo>
                    <a:pt x="15" y="11"/>
                  </a:lnTo>
                  <a:lnTo>
                    <a:pt x="30" y="26"/>
                  </a:lnTo>
                  <a:lnTo>
                    <a:pt x="2346" y="26"/>
                  </a:lnTo>
                  <a:lnTo>
                    <a:pt x="2346" y="1153"/>
                  </a:lnTo>
                  <a:lnTo>
                    <a:pt x="30" y="1153"/>
                  </a:lnTo>
                  <a:lnTo>
                    <a:pt x="30" y="26"/>
                  </a:lnTo>
                  <a:lnTo>
                    <a:pt x="45" y="42"/>
                  </a:lnTo>
                  <a:lnTo>
                    <a:pt x="2329" y="42"/>
                  </a:lnTo>
                  <a:lnTo>
                    <a:pt x="2329" y="1141"/>
                  </a:lnTo>
                  <a:lnTo>
                    <a:pt x="45" y="1141"/>
                  </a:lnTo>
                  <a:lnTo>
                    <a:pt x="45" y="42"/>
                  </a:lnTo>
                  <a:lnTo>
                    <a:pt x="60" y="53"/>
                  </a:lnTo>
                  <a:lnTo>
                    <a:pt x="2315" y="53"/>
                  </a:lnTo>
                  <a:lnTo>
                    <a:pt x="2315" y="1125"/>
                  </a:lnTo>
                  <a:lnTo>
                    <a:pt x="60" y="1125"/>
                  </a:lnTo>
                  <a:lnTo>
                    <a:pt x="60" y="53"/>
                  </a:lnTo>
                  <a:lnTo>
                    <a:pt x="2376" y="0"/>
                  </a:lnTo>
                </a:path>
              </a:pathLst>
            </a:custGeom>
            <a:solidFill>
              <a:srgbClr val="FF9900"/>
            </a:solidFill>
            <a:ln w="12600">
              <a:solidFill>
                <a:srgbClr val="333333"/>
              </a:solidFill>
              <a:round/>
              <a:headEnd/>
              <a:tailEnd/>
            </a:ln>
          </p:spPr>
          <p:txBody>
            <a:bodyPr anchor="ctr"/>
            <a:lstStyle/>
            <a:p>
              <a:endParaRPr lang="en-US"/>
            </a:p>
          </p:txBody>
        </p:sp>
        <p:sp>
          <p:nvSpPr>
            <p:cNvPr id="602131" name="Freeform 14"/>
            <p:cNvSpPr>
              <a:spLocks noChangeArrowheads="1"/>
            </p:cNvSpPr>
            <p:nvPr/>
          </p:nvSpPr>
          <p:spPr bwMode="auto">
            <a:xfrm>
              <a:off x="907" y="2114"/>
              <a:ext cx="424" cy="267"/>
            </a:xfrm>
            <a:custGeom>
              <a:avLst/>
              <a:gdLst>
                <a:gd name="T0" fmla="*/ 96 w 1869"/>
                <a:gd name="T1" fmla="*/ 61 h 1176"/>
                <a:gd name="T2" fmla="*/ 96 w 1869"/>
                <a:gd name="T3" fmla="*/ 55 h 1176"/>
                <a:gd name="T4" fmla="*/ 96 w 1869"/>
                <a:gd name="T5" fmla="*/ 53 h 1176"/>
                <a:gd name="T6" fmla="*/ 96 w 1869"/>
                <a:gd name="T7" fmla="*/ 50 h 1176"/>
                <a:gd name="T8" fmla="*/ 95 w 1869"/>
                <a:gd name="T9" fmla="*/ 48 h 1176"/>
                <a:gd name="T10" fmla="*/ 94 w 1869"/>
                <a:gd name="T11" fmla="*/ 46 h 1176"/>
                <a:gd name="T12" fmla="*/ 93 w 1869"/>
                <a:gd name="T13" fmla="*/ 44 h 1176"/>
                <a:gd name="T14" fmla="*/ 91 w 1869"/>
                <a:gd name="T15" fmla="*/ 42 h 1176"/>
                <a:gd name="T16" fmla="*/ 87 w 1869"/>
                <a:gd name="T17" fmla="*/ 37 h 1176"/>
                <a:gd name="T18" fmla="*/ 82 w 1869"/>
                <a:gd name="T19" fmla="*/ 33 h 1176"/>
                <a:gd name="T20" fmla="*/ 77 w 1869"/>
                <a:gd name="T21" fmla="*/ 29 h 1176"/>
                <a:gd name="T22" fmla="*/ 72 w 1869"/>
                <a:gd name="T23" fmla="*/ 25 h 1176"/>
                <a:gd name="T24" fmla="*/ 67 w 1869"/>
                <a:gd name="T25" fmla="*/ 21 h 1176"/>
                <a:gd name="T26" fmla="*/ 61 w 1869"/>
                <a:gd name="T27" fmla="*/ 18 h 1176"/>
                <a:gd name="T28" fmla="*/ 56 w 1869"/>
                <a:gd name="T29" fmla="*/ 15 h 1176"/>
                <a:gd name="T30" fmla="*/ 50 w 1869"/>
                <a:gd name="T31" fmla="*/ 12 h 1176"/>
                <a:gd name="T32" fmla="*/ 44 w 1869"/>
                <a:gd name="T33" fmla="*/ 9 h 1176"/>
                <a:gd name="T34" fmla="*/ 38 w 1869"/>
                <a:gd name="T35" fmla="*/ 7 h 1176"/>
                <a:gd name="T36" fmla="*/ 32 w 1869"/>
                <a:gd name="T37" fmla="*/ 5 h 1176"/>
                <a:gd name="T38" fmla="*/ 26 w 1869"/>
                <a:gd name="T39" fmla="*/ 3 h 1176"/>
                <a:gd name="T40" fmla="*/ 19 w 1869"/>
                <a:gd name="T41" fmla="*/ 2 h 1176"/>
                <a:gd name="T42" fmla="*/ 13 w 1869"/>
                <a:gd name="T43" fmla="*/ 1 h 1176"/>
                <a:gd name="T44" fmla="*/ 7 w 1869"/>
                <a:gd name="T45" fmla="*/ 0 h 1176"/>
                <a:gd name="T46" fmla="*/ 0 w 1869"/>
                <a:gd name="T47" fmla="*/ 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69"/>
                <a:gd name="T73" fmla="*/ 0 h 1176"/>
                <a:gd name="T74" fmla="*/ 1869 w 186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69" h="1176">
                  <a:moveTo>
                    <a:pt x="1868" y="1175"/>
                  </a:moveTo>
                  <a:lnTo>
                    <a:pt x="1868" y="1070"/>
                  </a:lnTo>
                  <a:lnTo>
                    <a:pt x="1868" y="1025"/>
                  </a:lnTo>
                  <a:lnTo>
                    <a:pt x="1861" y="978"/>
                  </a:lnTo>
                  <a:lnTo>
                    <a:pt x="1845" y="936"/>
                  </a:lnTo>
                  <a:lnTo>
                    <a:pt x="1826" y="893"/>
                  </a:lnTo>
                  <a:lnTo>
                    <a:pt x="1803" y="855"/>
                  </a:lnTo>
                  <a:lnTo>
                    <a:pt x="1776" y="820"/>
                  </a:lnTo>
                  <a:lnTo>
                    <a:pt x="1688" y="728"/>
                  </a:lnTo>
                  <a:lnTo>
                    <a:pt x="1595" y="642"/>
                  </a:lnTo>
                  <a:lnTo>
                    <a:pt x="1502" y="557"/>
                  </a:lnTo>
                  <a:lnTo>
                    <a:pt x="1402" y="481"/>
                  </a:lnTo>
                  <a:lnTo>
                    <a:pt x="1302" y="407"/>
                  </a:lnTo>
                  <a:lnTo>
                    <a:pt x="1194" y="342"/>
                  </a:lnTo>
                  <a:lnTo>
                    <a:pt x="1087" y="280"/>
                  </a:lnTo>
                  <a:lnTo>
                    <a:pt x="970" y="226"/>
                  </a:lnTo>
                  <a:lnTo>
                    <a:pt x="857" y="176"/>
                  </a:lnTo>
                  <a:lnTo>
                    <a:pt x="740" y="130"/>
                  </a:lnTo>
                  <a:lnTo>
                    <a:pt x="620" y="96"/>
                  </a:lnTo>
                  <a:lnTo>
                    <a:pt x="496" y="60"/>
                  </a:lnTo>
                  <a:lnTo>
                    <a:pt x="372" y="38"/>
                  </a:lnTo>
                  <a:lnTo>
                    <a:pt x="249" y="19"/>
                  </a:lnTo>
                  <a:lnTo>
                    <a:pt x="126" y="6"/>
                  </a:lnTo>
                  <a:lnTo>
                    <a:pt x="0" y="0"/>
                  </a:lnTo>
                </a:path>
              </a:pathLst>
            </a:custGeom>
            <a:noFill/>
            <a:ln w="12600">
              <a:solidFill>
                <a:srgbClr val="333333"/>
              </a:solidFill>
              <a:round/>
              <a:headEnd/>
              <a:tailEnd/>
            </a:ln>
          </p:spPr>
          <p:txBody>
            <a:bodyPr/>
            <a:lstStyle/>
            <a:p>
              <a:endParaRPr lang="en-US"/>
            </a:p>
          </p:txBody>
        </p:sp>
        <p:sp>
          <p:nvSpPr>
            <p:cNvPr id="602132" name="Line 15"/>
            <p:cNvSpPr>
              <a:spLocks noChangeShapeType="1"/>
            </p:cNvSpPr>
            <p:nvPr/>
          </p:nvSpPr>
          <p:spPr bwMode="auto">
            <a:xfrm>
              <a:off x="1333" y="2302"/>
              <a:ext cx="58" cy="1"/>
            </a:xfrm>
            <a:prstGeom prst="line">
              <a:avLst/>
            </a:prstGeom>
            <a:noFill/>
            <a:ln w="12600">
              <a:solidFill>
                <a:srgbClr val="333333"/>
              </a:solidFill>
              <a:round/>
              <a:headEnd/>
              <a:tailEnd/>
            </a:ln>
          </p:spPr>
          <p:txBody>
            <a:bodyPr/>
            <a:lstStyle/>
            <a:p>
              <a:endParaRPr lang="en-US"/>
            </a:p>
          </p:txBody>
        </p:sp>
        <p:sp>
          <p:nvSpPr>
            <p:cNvPr id="602133" name="Freeform 16"/>
            <p:cNvSpPr>
              <a:spLocks noChangeArrowheads="1"/>
            </p:cNvSpPr>
            <p:nvPr/>
          </p:nvSpPr>
          <p:spPr bwMode="auto">
            <a:xfrm>
              <a:off x="1333" y="2433"/>
              <a:ext cx="58" cy="748"/>
            </a:xfrm>
            <a:custGeom>
              <a:avLst/>
              <a:gdLst>
                <a:gd name="T0" fmla="*/ 13 w 255"/>
                <a:gd name="T1" fmla="*/ 0 h 3300"/>
                <a:gd name="T2" fmla="*/ 13 w 255"/>
                <a:gd name="T3" fmla="*/ 170 h 3300"/>
                <a:gd name="T4" fmla="*/ 0 w 255"/>
                <a:gd name="T5" fmla="*/ 170 h 3300"/>
                <a:gd name="T6" fmla="*/ 0 w 255"/>
                <a:gd name="T7" fmla="*/ 0 h 3300"/>
                <a:gd name="T8" fmla="*/ 13 w 255"/>
                <a:gd name="T9" fmla="*/ 0 h 3300"/>
                <a:gd name="T10" fmla="*/ 0 60000 65536"/>
                <a:gd name="T11" fmla="*/ 0 60000 65536"/>
                <a:gd name="T12" fmla="*/ 0 60000 65536"/>
                <a:gd name="T13" fmla="*/ 0 60000 65536"/>
                <a:gd name="T14" fmla="*/ 0 60000 65536"/>
                <a:gd name="T15" fmla="*/ 0 w 255"/>
                <a:gd name="T16" fmla="*/ 0 h 3300"/>
                <a:gd name="T17" fmla="*/ 255 w 255"/>
                <a:gd name="T18" fmla="*/ 3300 h 3300"/>
              </a:gdLst>
              <a:ahLst/>
              <a:cxnLst>
                <a:cxn ang="T10">
                  <a:pos x="T0" y="T1"/>
                </a:cxn>
                <a:cxn ang="T11">
                  <a:pos x="T2" y="T3"/>
                </a:cxn>
                <a:cxn ang="T12">
                  <a:pos x="T4" y="T5"/>
                </a:cxn>
                <a:cxn ang="T13">
                  <a:pos x="T6" y="T7"/>
                </a:cxn>
                <a:cxn ang="T14">
                  <a:pos x="T8" y="T9"/>
                </a:cxn>
              </a:cxnLst>
              <a:rect l="T15" t="T16" r="T17" b="T18"/>
              <a:pathLst>
                <a:path w="255" h="3300">
                  <a:moveTo>
                    <a:pt x="254" y="0"/>
                  </a:moveTo>
                  <a:lnTo>
                    <a:pt x="254" y="3299"/>
                  </a:lnTo>
                  <a:lnTo>
                    <a:pt x="0" y="3299"/>
                  </a:lnTo>
                  <a:lnTo>
                    <a:pt x="0" y="0"/>
                  </a:lnTo>
                  <a:lnTo>
                    <a:pt x="254" y="0"/>
                  </a:lnTo>
                </a:path>
              </a:pathLst>
            </a:custGeom>
            <a:solidFill>
              <a:srgbClr val="996633"/>
            </a:solidFill>
            <a:ln w="12600">
              <a:solidFill>
                <a:srgbClr val="333333"/>
              </a:solidFill>
              <a:round/>
              <a:headEnd/>
              <a:tailEnd/>
            </a:ln>
          </p:spPr>
          <p:txBody>
            <a:bodyPr anchor="ctr"/>
            <a:lstStyle/>
            <a:p>
              <a:endParaRPr lang="en-US"/>
            </a:p>
          </p:txBody>
        </p:sp>
        <p:sp>
          <p:nvSpPr>
            <p:cNvPr id="602134" name="Line 17"/>
            <p:cNvSpPr>
              <a:spLocks noChangeShapeType="1"/>
            </p:cNvSpPr>
            <p:nvPr/>
          </p:nvSpPr>
          <p:spPr bwMode="auto">
            <a:xfrm flipV="1">
              <a:off x="1391" y="2300"/>
              <a:ext cx="1" cy="81"/>
            </a:xfrm>
            <a:prstGeom prst="line">
              <a:avLst/>
            </a:prstGeom>
            <a:noFill/>
            <a:ln w="12600">
              <a:solidFill>
                <a:srgbClr val="333333"/>
              </a:solidFill>
              <a:round/>
              <a:headEnd/>
              <a:tailEnd/>
            </a:ln>
          </p:spPr>
          <p:txBody>
            <a:bodyPr/>
            <a:lstStyle/>
            <a:p>
              <a:endParaRPr lang="en-US"/>
            </a:p>
          </p:txBody>
        </p:sp>
        <p:sp>
          <p:nvSpPr>
            <p:cNvPr id="602135" name="Line 18"/>
            <p:cNvSpPr>
              <a:spLocks noChangeShapeType="1"/>
            </p:cNvSpPr>
            <p:nvPr/>
          </p:nvSpPr>
          <p:spPr bwMode="auto">
            <a:xfrm>
              <a:off x="1333" y="2302"/>
              <a:ext cx="1" cy="79"/>
            </a:xfrm>
            <a:prstGeom prst="line">
              <a:avLst/>
            </a:prstGeom>
            <a:noFill/>
            <a:ln w="12600">
              <a:solidFill>
                <a:srgbClr val="333333"/>
              </a:solidFill>
              <a:round/>
              <a:headEnd/>
              <a:tailEnd/>
            </a:ln>
          </p:spPr>
          <p:txBody>
            <a:bodyPr/>
            <a:lstStyle/>
            <a:p>
              <a:endParaRPr lang="en-US"/>
            </a:p>
          </p:txBody>
        </p:sp>
        <p:sp>
          <p:nvSpPr>
            <p:cNvPr id="602136" name="Line 19"/>
            <p:cNvSpPr>
              <a:spLocks noChangeShapeType="1"/>
            </p:cNvSpPr>
            <p:nvPr/>
          </p:nvSpPr>
          <p:spPr bwMode="auto">
            <a:xfrm flipV="1">
              <a:off x="1619" y="2451"/>
              <a:ext cx="11" cy="12"/>
            </a:xfrm>
            <a:prstGeom prst="line">
              <a:avLst/>
            </a:prstGeom>
            <a:noFill/>
            <a:ln w="12600">
              <a:solidFill>
                <a:srgbClr val="333333"/>
              </a:solidFill>
              <a:round/>
              <a:headEnd/>
              <a:tailEnd/>
            </a:ln>
          </p:spPr>
          <p:txBody>
            <a:bodyPr/>
            <a:lstStyle/>
            <a:p>
              <a:endParaRPr lang="en-US"/>
            </a:p>
          </p:txBody>
        </p:sp>
        <p:sp>
          <p:nvSpPr>
            <p:cNvPr id="602137" name="Line 20"/>
            <p:cNvSpPr>
              <a:spLocks noChangeShapeType="1"/>
            </p:cNvSpPr>
            <p:nvPr/>
          </p:nvSpPr>
          <p:spPr bwMode="auto">
            <a:xfrm flipH="1">
              <a:off x="1532" y="2451"/>
              <a:ext cx="41" cy="39"/>
            </a:xfrm>
            <a:prstGeom prst="line">
              <a:avLst/>
            </a:prstGeom>
            <a:noFill/>
            <a:ln w="12600">
              <a:solidFill>
                <a:srgbClr val="333333"/>
              </a:solidFill>
              <a:round/>
              <a:headEnd/>
              <a:tailEnd/>
            </a:ln>
          </p:spPr>
          <p:txBody>
            <a:bodyPr/>
            <a:lstStyle/>
            <a:p>
              <a:endParaRPr lang="en-US"/>
            </a:p>
          </p:txBody>
        </p:sp>
        <p:sp>
          <p:nvSpPr>
            <p:cNvPr id="602138" name="Line 21"/>
            <p:cNvSpPr>
              <a:spLocks noChangeShapeType="1"/>
            </p:cNvSpPr>
            <p:nvPr/>
          </p:nvSpPr>
          <p:spPr bwMode="auto">
            <a:xfrm flipV="1">
              <a:off x="1504" y="2448"/>
              <a:ext cx="41" cy="42"/>
            </a:xfrm>
            <a:prstGeom prst="line">
              <a:avLst/>
            </a:prstGeom>
            <a:noFill/>
            <a:ln w="12600">
              <a:solidFill>
                <a:srgbClr val="333333"/>
              </a:solidFill>
              <a:round/>
              <a:headEnd/>
              <a:tailEnd/>
            </a:ln>
          </p:spPr>
          <p:txBody>
            <a:bodyPr/>
            <a:lstStyle/>
            <a:p>
              <a:endParaRPr lang="en-US"/>
            </a:p>
          </p:txBody>
        </p:sp>
        <p:sp>
          <p:nvSpPr>
            <p:cNvPr id="602139" name="Line 22"/>
            <p:cNvSpPr>
              <a:spLocks noChangeShapeType="1"/>
            </p:cNvSpPr>
            <p:nvPr/>
          </p:nvSpPr>
          <p:spPr bwMode="auto">
            <a:xfrm flipH="1">
              <a:off x="1475" y="2449"/>
              <a:ext cx="42" cy="40"/>
            </a:xfrm>
            <a:prstGeom prst="line">
              <a:avLst/>
            </a:prstGeom>
            <a:noFill/>
            <a:ln w="12600">
              <a:solidFill>
                <a:srgbClr val="333333"/>
              </a:solidFill>
              <a:round/>
              <a:headEnd/>
              <a:tailEnd/>
            </a:ln>
          </p:spPr>
          <p:txBody>
            <a:bodyPr/>
            <a:lstStyle/>
            <a:p>
              <a:endParaRPr lang="en-US"/>
            </a:p>
          </p:txBody>
        </p:sp>
        <p:sp>
          <p:nvSpPr>
            <p:cNvPr id="602140" name="Line 23"/>
            <p:cNvSpPr>
              <a:spLocks noChangeShapeType="1"/>
            </p:cNvSpPr>
            <p:nvPr/>
          </p:nvSpPr>
          <p:spPr bwMode="auto">
            <a:xfrm flipV="1">
              <a:off x="1448" y="2446"/>
              <a:ext cx="41" cy="43"/>
            </a:xfrm>
            <a:prstGeom prst="line">
              <a:avLst/>
            </a:prstGeom>
            <a:noFill/>
            <a:ln w="12600">
              <a:solidFill>
                <a:srgbClr val="333333"/>
              </a:solidFill>
              <a:round/>
              <a:headEnd/>
              <a:tailEnd/>
            </a:ln>
          </p:spPr>
          <p:txBody>
            <a:bodyPr/>
            <a:lstStyle/>
            <a:p>
              <a:endParaRPr lang="en-US"/>
            </a:p>
          </p:txBody>
        </p:sp>
        <p:sp>
          <p:nvSpPr>
            <p:cNvPr id="602141" name="Line 24"/>
            <p:cNvSpPr>
              <a:spLocks noChangeShapeType="1"/>
            </p:cNvSpPr>
            <p:nvPr/>
          </p:nvSpPr>
          <p:spPr bwMode="auto">
            <a:xfrm flipH="1">
              <a:off x="1418" y="2445"/>
              <a:ext cx="45" cy="41"/>
            </a:xfrm>
            <a:prstGeom prst="line">
              <a:avLst/>
            </a:prstGeom>
            <a:noFill/>
            <a:ln w="12600">
              <a:solidFill>
                <a:srgbClr val="333333"/>
              </a:solidFill>
              <a:round/>
              <a:headEnd/>
              <a:tailEnd/>
            </a:ln>
          </p:spPr>
          <p:txBody>
            <a:bodyPr/>
            <a:lstStyle/>
            <a:p>
              <a:endParaRPr lang="en-US"/>
            </a:p>
          </p:txBody>
        </p:sp>
        <p:sp>
          <p:nvSpPr>
            <p:cNvPr id="602142" name="Line 25"/>
            <p:cNvSpPr>
              <a:spLocks noChangeShapeType="1"/>
            </p:cNvSpPr>
            <p:nvPr/>
          </p:nvSpPr>
          <p:spPr bwMode="auto">
            <a:xfrm flipV="1">
              <a:off x="1393" y="2441"/>
              <a:ext cx="42" cy="45"/>
            </a:xfrm>
            <a:prstGeom prst="line">
              <a:avLst/>
            </a:prstGeom>
            <a:noFill/>
            <a:ln w="12600">
              <a:solidFill>
                <a:srgbClr val="333333"/>
              </a:solidFill>
              <a:round/>
              <a:headEnd/>
              <a:tailEnd/>
            </a:ln>
          </p:spPr>
          <p:txBody>
            <a:bodyPr/>
            <a:lstStyle/>
            <a:p>
              <a:endParaRPr lang="en-US"/>
            </a:p>
          </p:txBody>
        </p:sp>
        <p:sp>
          <p:nvSpPr>
            <p:cNvPr id="602143" name="Line 26"/>
            <p:cNvSpPr>
              <a:spLocks noChangeShapeType="1"/>
            </p:cNvSpPr>
            <p:nvPr/>
          </p:nvSpPr>
          <p:spPr bwMode="auto">
            <a:xfrm flipH="1">
              <a:off x="1364" y="2439"/>
              <a:ext cx="46" cy="44"/>
            </a:xfrm>
            <a:prstGeom prst="line">
              <a:avLst/>
            </a:prstGeom>
            <a:noFill/>
            <a:ln w="12600">
              <a:solidFill>
                <a:srgbClr val="333333"/>
              </a:solidFill>
              <a:round/>
              <a:headEnd/>
              <a:tailEnd/>
            </a:ln>
          </p:spPr>
          <p:txBody>
            <a:bodyPr/>
            <a:lstStyle/>
            <a:p>
              <a:endParaRPr lang="en-US"/>
            </a:p>
          </p:txBody>
        </p:sp>
        <p:sp>
          <p:nvSpPr>
            <p:cNvPr id="602144" name="Line 27"/>
            <p:cNvSpPr>
              <a:spLocks noChangeShapeType="1"/>
            </p:cNvSpPr>
            <p:nvPr/>
          </p:nvSpPr>
          <p:spPr bwMode="auto">
            <a:xfrm flipV="1">
              <a:off x="1345" y="2432"/>
              <a:ext cx="41" cy="44"/>
            </a:xfrm>
            <a:prstGeom prst="line">
              <a:avLst/>
            </a:prstGeom>
            <a:noFill/>
            <a:ln w="12600">
              <a:solidFill>
                <a:srgbClr val="333333"/>
              </a:solidFill>
              <a:round/>
              <a:headEnd/>
              <a:tailEnd/>
            </a:ln>
          </p:spPr>
          <p:txBody>
            <a:bodyPr/>
            <a:lstStyle/>
            <a:p>
              <a:endParaRPr lang="en-US"/>
            </a:p>
          </p:txBody>
        </p:sp>
        <p:sp>
          <p:nvSpPr>
            <p:cNvPr id="602145" name="Line 28"/>
            <p:cNvSpPr>
              <a:spLocks noChangeShapeType="1"/>
            </p:cNvSpPr>
            <p:nvPr/>
          </p:nvSpPr>
          <p:spPr bwMode="auto">
            <a:xfrm flipH="1">
              <a:off x="1334" y="2433"/>
              <a:ext cx="23" cy="22"/>
            </a:xfrm>
            <a:prstGeom prst="line">
              <a:avLst/>
            </a:prstGeom>
            <a:noFill/>
            <a:ln w="12600">
              <a:solidFill>
                <a:srgbClr val="333333"/>
              </a:solidFill>
              <a:round/>
              <a:headEnd/>
              <a:tailEnd/>
            </a:ln>
          </p:spPr>
          <p:txBody>
            <a:bodyPr/>
            <a:lstStyle/>
            <a:p>
              <a:endParaRPr lang="en-US"/>
            </a:p>
          </p:txBody>
        </p:sp>
        <p:sp>
          <p:nvSpPr>
            <p:cNvPr id="602146" name="Line 29"/>
            <p:cNvSpPr>
              <a:spLocks noChangeShapeType="1"/>
            </p:cNvSpPr>
            <p:nvPr/>
          </p:nvSpPr>
          <p:spPr bwMode="auto">
            <a:xfrm flipV="1">
              <a:off x="1619" y="2452"/>
              <a:ext cx="39" cy="41"/>
            </a:xfrm>
            <a:prstGeom prst="line">
              <a:avLst/>
            </a:prstGeom>
            <a:noFill/>
            <a:ln w="12600">
              <a:solidFill>
                <a:srgbClr val="333333"/>
              </a:solidFill>
              <a:round/>
              <a:headEnd/>
              <a:tailEnd/>
            </a:ln>
          </p:spPr>
          <p:txBody>
            <a:bodyPr/>
            <a:lstStyle/>
            <a:p>
              <a:endParaRPr lang="en-US"/>
            </a:p>
          </p:txBody>
        </p:sp>
        <p:sp>
          <p:nvSpPr>
            <p:cNvPr id="602147" name="Line 30"/>
            <p:cNvSpPr>
              <a:spLocks noChangeShapeType="1"/>
            </p:cNvSpPr>
            <p:nvPr/>
          </p:nvSpPr>
          <p:spPr bwMode="auto">
            <a:xfrm flipH="1">
              <a:off x="1647" y="2455"/>
              <a:ext cx="41" cy="38"/>
            </a:xfrm>
            <a:prstGeom prst="line">
              <a:avLst/>
            </a:prstGeom>
            <a:noFill/>
            <a:ln w="12600">
              <a:solidFill>
                <a:srgbClr val="333333"/>
              </a:solidFill>
              <a:round/>
              <a:headEnd/>
              <a:tailEnd/>
            </a:ln>
          </p:spPr>
          <p:txBody>
            <a:bodyPr/>
            <a:lstStyle/>
            <a:p>
              <a:endParaRPr lang="en-US"/>
            </a:p>
          </p:txBody>
        </p:sp>
        <p:sp>
          <p:nvSpPr>
            <p:cNvPr id="602148" name="Freeform 31"/>
            <p:cNvSpPr>
              <a:spLocks noChangeArrowheads="1"/>
            </p:cNvSpPr>
            <p:nvPr/>
          </p:nvSpPr>
          <p:spPr bwMode="auto">
            <a:xfrm>
              <a:off x="1677" y="2455"/>
              <a:ext cx="40" cy="40"/>
            </a:xfrm>
            <a:custGeom>
              <a:avLst/>
              <a:gdLst>
                <a:gd name="T0" fmla="*/ 0 w 175"/>
                <a:gd name="T1" fmla="*/ 9 h 175"/>
                <a:gd name="T2" fmla="*/ 7 w 175"/>
                <a:gd name="T3" fmla="*/ 3 h 175"/>
                <a:gd name="T4" fmla="*/ 9 w 175"/>
                <a:gd name="T5" fmla="*/ 0 h 175"/>
                <a:gd name="T6" fmla="*/ 0 60000 65536"/>
                <a:gd name="T7" fmla="*/ 0 60000 65536"/>
                <a:gd name="T8" fmla="*/ 0 60000 65536"/>
                <a:gd name="T9" fmla="*/ 0 w 175"/>
                <a:gd name="T10" fmla="*/ 0 h 175"/>
                <a:gd name="T11" fmla="*/ 175 w 175"/>
                <a:gd name="T12" fmla="*/ 175 h 175"/>
              </a:gdLst>
              <a:ahLst/>
              <a:cxnLst>
                <a:cxn ang="T6">
                  <a:pos x="T0" y="T1"/>
                </a:cxn>
                <a:cxn ang="T7">
                  <a:pos x="T2" y="T3"/>
                </a:cxn>
                <a:cxn ang="T8">
                  <a:pos x="T4" y="T5"/>
                </a:cxn>
              </a:cxnLst>
              <a:rect l="T9" t="T10" r="T11" b="T12"/>
              <a:pathLst>
                <a:path w="175" h="175">
                  <a:moveTo>
                    <a:pt x="0" y="174"/>
                  </a:moveTo>
                  <a:lnTo>
                    <a:pt x="127" y="47"/>
                  </a:lnTo>
                  <a:lnTo>
                    <a:pt x="174" y="0"/>
                  </a:lnTo>
                </a:path>
              </a:pathLst>
            </a:custGeom>
            <a:noFill/>
            <a:ln w="12600">
              <a:solidFill>
                <a:srgbClr val="333333"/>
              </a:solidFill>
              <a:round/>
              <a:headEnd/>
              <a:tailEnd/>
            </a:ln>
          </p:spPr>
          <p:txBody>
            <a:bodyPr/>
            <a:lstStyle/>
            <a:p>
              <a:endParaRPr lang="en-US"/>
            </a:p>
          </p:txBody>
        </p:sp>
        <p:sp>
          <p:nvSpPr>
            <p:cNvPr id="602149" name="Freeform 32"/>
            <p:cNvSpPr>
              <a:spLocks noChangeArrowheads="1"/>
            </p:cNvSpPr>
            <p:nvPr/>
          </p:nvSpPr>
          <p:spPr bwMode="auto">
            <a:xfrm>
              <a:off x="1704" y="2455"/>
              <a:ext cx="40" cy="41"/>
            </a:xfrm>
            <a:custGeom>
              <a:avLst/>
              <a:gdLst>
                <a:gd name="T0" fmla="*/ 0 w 175"/>
                <a:gd name="T1" fmla="*/ 9 h 179"/>
                <a:gd name="T2" fmla="*/ 0 w 175"/>
                <a:gd name="T3" fmla="*/ 9 h 179"/>
                <a:gd name="T4" fmla="*/ 0 w 175"/>
                <a:gd name="T5" fmla="*/ 9 h 179"/>
                <a:gd name="T6" fmla="*/ 9 w 175"/>
                <a:gd name="T7" fmla="*/ 0 h 179"/>
                <a:gd name="T8" fmla="*/ 0 60000 65536"/>
                <a:gd name="T9" fmla="*/ 0 60000 65536"/>
                <a:gd name="T10" fmla="*/ 0 60000 65536"/>
                <a:gd name="T11" fmla="*/ 0 60000 65536"/>
                <a:gd name="T12" fmla="*/ 0 w 175"/>
                <a:gd name="T13" fmla="*/ 0 h 179"/>
                <a:gd name="T14" fmla="*/ 175 w 175"/>
                <a:gd name="T15" fmla="*/ 179 h 179"/>
              </a:gdLst>
              <a:ahLst/>
              <a:cxnLst>
                <a:cxn ang="T8">
                  <a:pos x="T0" y="T1"/>
                </a:cxn>
                <a:cxn ang="T9">
                  <a:pos x="T2" y="T3"/>
                </a:cxn>
                <a:cxn ang="T10">
                  <a:pos x="T4" y="T5"/>
                </a:cxn>
                <a:cxn ang="T11">
                  <a:pos x="T6" y="T7"/>
                </a:cxn>
              </a:cxnLst>
              <a:rect l="T12" t="T13" r="T14" b="T15"/>
              <a:pathLst>
                <a:path w="175" h="179">
                  <a:moveTo>
                    <a:pt x="4" y="174"/>
                  </a:moveTo>
                  <a:lnTo>
                    <a:pt x="0" y="178"/>
                  </a:lnTo>
                  <a:lnTo>
                    <a:pt x="4" y="174"/>
                  </a:lnTo>
                  <a:lnTo>
                    <a:pt x="174" y="0"/>
                  </a:lnTo>
                </a:path>
              </a:pathLst>
            </a:custGeom>
            <a:noFill/>
            <a:ln w="12600">
              <a:solidFill>
                <a:srgbClr val="333333"/>
              </a:solidFill>
              <a:round/>
              <a:headEnd/>
              <a:tailEnd/>
            </a:ln>
          </p:spPr>
          <p:txBody>
            <a:bodyPr/>
            <a:lstStyle/>
            <a:p>
              <a:endParaRPr lang="en-US"/>
            </a:p>
          </p:txBody>
        </p:sp>
        <p:sp>
          <p:nvSpPr>
            <p:cNvPr id="602150" name="Line 33"/>
            <p:cNvSpPr>
              <a:spLocks noChangeShapeType="1"/>
            </p:cNvSpPr>
            <p:nvPr/>
          </p:nvSpPr>
          <p:spPr bwMode="auto">
            <a:xfrm flipH="1">
              <a:off x="1732" y="2457"/>
              <a:ext cx="41" cy="39"/>
            </a:xfrm>
            <a:prstGeom prst="line">
              <a:avLst/>
            </a:prstGeom>
            <a:noFill/>
            <a:ln w="12600">
              <a:solidFill>
                <a:srgbClr val="333333"/>
              </a:solidFill>
              <a:round/>
              <a:headEnd/>
              <a:tailEnd/>
            </a:ln>
          </p:spPr>
          <p:txBody>
            <a:bodyPr/>
            <a:lstStyle/>
            <a:p>
              <a:endParaRPr lang="en-US"/>
            </a:p>
          </p:txBody>
        </p:sp>
        <p:sp>
          <p:nvSpPr>
            <p:cNvPr id="602151" name="Line 34"/>
            <p:cNvSpPr>
              <a:spLocks noChangeShapeType="1"/>
            </p:cNvSpPr>
            <p:nvPr/>
          </p:nvSpPr>
          <p:spPr bwMode="auto">
            <a:xfrm flipV="1">
              <a:off x="1762" y="2456"/>
              <a:ext cx="39" cy="41"/>
            </a:xfrm>
            <a:prstGeom prst="line">
              <a:avLst/>
            </a:prstGeom>
            <a:noFill/>
            <a:ln w="12600">
              <a:solidFill>
                <a:srgbClr val="333333"/>
              </a:solidFill>
              <a:round/>
              <a:headEnd/>
              <a:tailEnd/>
            </a:ln>
          </p:spPr>
          <p:txBody>
            <a:bodyPr/>
            <a:lstStyle/>
            <a:p>
              <a:endParaRPr lang="en-US"/>
            </a:p>
          </p:txBody>
        </p:sp>
        <p:sp>
          <p:nvSpPr>
            <p:cNvPr id="602152" name="Line 35"/>
            <p:cNvSpPr>
              <a:spLocks noChangeShapeType="1"/>
            </p:cNvSpPr>
            <p:nvPr/>
          </p:nvSpPr>
          <p:spPr bwMode="auto">
            <a:xfrm flipH="1">
              <a:off x="1790" y="2457"/>
              <a:ext cx="41" cy="39"/>
            </a:xfrm>
            <a:prstGeom prst="line">
              <a:avLst/>
            </a:prstGeom>
            <a:noFill/>
            <a:ln w="12600">
              <a:solidFill>
                <a:srgbClr val="333333"/>
              </a:solidFill>
              <a:round/>
              <a:headEnd/>
              <a:tailEnd/>
            </a:ln>
          </p:spPr>
          <p:txBody>
            <a:bodyPr/>
            <a:lstStyle/>
            <a:p>
              <a:endParaRPr lang="en-US"/>
            </a:p>
          </p:txBody>
        </p:sp>
        <p:sp>
          <p:nvSpPr>
            <p:cNvPr id="602153" name="Line 36"/>
            <p:cNvSpPr>
              <a:spLocks noChangeShapeType="1"/>
            </p:cNvSpPr>
            <p:nvPr/>
          </p:nvSpPr>
          <p:spPr bwMode="auto">
            <a:xfrm flipV="1">
              <a:off x="1819" y="2457"/>
              <a:ext cx="40" cy="41"/>
            </a:xfrm>
            <a:prstGeom prst="line">
              <a:avLst/>
            </a:prstGeom>
            <a:noFill/>
            <a:ln w="12600">
              <a:solidFill>
                <a:srgbClr val="333333"/>
              </a:solidFill>
              <a:round/>
              <a:headEnd/>
              <a:tailEnd/>
            </a:ln>
          </p:spPr>
          <p:txBody>
            <a:bodyPr/>
            <a:lstStyle/>
            <a:p>
              <a:endParaRPr lang="en-US"/>
            </a:p>
          </p:txBody>
        </p:sp>
        <p:sp>
          <p:nvSpPr>
            <p:cNvPr id="602154" name="Line 37"/>
            <p:cNvSpPr>
              <a:spLocks noChangeShapeType="1"/>
            </p:cNvSpPr>
            <p:nvPr/>
          </p:nvSpPr>
          <p:spPr bwMode="auto">
            <a:xfrm flipH="1">
              <a:off x="1846" y="2475"/>
              <a:ext cx="25" cy="23"/>
            </a:xfrm>
            <a:prstGeom prst="line">
              <a:avLst/>
            </a:prstGeom>
            <a:noFill/>
            <a:ln w="12600">
              <a:solidFill>
                <a:srgbClr val="333333"/>
              </a:solidFill>
              <a:round/>
              <a:headEnd/>
              <a:tailEnd/>
            </a:ln>
          </p:spPr>
          <p:txBody>
            <a:bodyPr/>
            <a:lstStyle/>
            <a:p>
              <a:endParaRPr lang="en-US"/>
            </a:p>
          </p:txBody>
        </p:sp>
        <p:sp>
          <p:nvSpPr>
            <p:cNvPr id="602155" name="Line 38"/>
            <p:cNvSpPr>
              <a:spLocks noChangeShapeType="1"/>
            </p:cNvSpPr>
            <p:nvPr/>
          </p:nvSpPr>
          <p:spPr bwMode="auto">
            <a:xfrm flipH="1" flipV="1">
              <a:off x="1608" y="2478"/>
              <a:ext cx="15" cy="15"/>
            </a:xfrm>
            <a:prstGeom prst="line">
              <a:avLst/>
            </a:prstGeom>
            <a:noFill/>
            <a:ln w="12600">
              <a:solidFill>
                <a:srgbClr val="333333"/>
              </a:solidFill>
              <a:round/>
              <a:headEnd/>
              <a:tailEnd/>
            </a:ln>
          </p:spPr>
          <p:txBody>
            <a:bodyPr/>
            <a:lstStyle/>
            <a:p>
              <a:endParaRPr lang="en-US"/>
            </a:p>
          </p:txBody>
        </p:sp>
        <p:sp>
          <p:nvSpPr>
            <p:cNvPr id="602156" name="Line 39"/>
            <p:cNvSpPr>
              <a:spLocks noChangeShapeType="1"/>
            </p:cNvSpPr>
            <p:nvPr/>
          </p:nvSpPr>
          <p:spPr bwMode="auto">
            <a:xfrm flipH="1" flipV="1">
              <a:off x="1549" y="2450"/>
              <a:ext cx="21" cy="20"/>
            </a:xfrm>
            <a:prstGeom prst="line">
              <a:avLst/>
            </a:prstGeom>
            <a:noFill/>
            <a:ln w="12600">
              <a:solidFill>
                <a:srgbClr val="333333"/>
              </a:solidFill>
              <a:round/>
              <a:headEnd/>
              <a:tailEnd/>
            </a:ln>
          </p:spPr>
          <p:txBody>
            <a:bodyPr/>
            <a:lstStyle/>
            <a:p>
              <a:endParaRPr lang="en-US"/>
            </a:p>
          </p:txBody>
        </p:sp>
        <p:sp>
          <p:nvSpPr>
            <p:cNvPr id="602157" name="Line 40"/>
            <p:cNvSpPr>
              <a:spLocks noChangeShapeType="1"/>
            </p:cNvSpPr>
            <p:nvPr/>
          </p:nvSpPr>
          <p:spPr bwMode="auto">
            <a:xfrm>
              <a:off x="1519" y="2449"/>
              <a:ext cx="40" cy="40"/>
            </a:xfrm>
            <a:prstGeom prst="line">
              <a:avLst/>
            </a:prstGeom>
            <a:noFill/>
            <a:ln w="12600">
              <a:solidFill>
                <a:srgbClr val="333333"/>
              </a:solidFill>
              <a:round/>
              <a:headEnd/>
              <a:tailEnd/>
            </a:ln>
          </p:spPr>
          <p:txBody>
            <a:bodyPr/>
            <a:lstStyle/>
            <a:p>
              <a:endParaRPr lang="en-US"/>
            </a:p>
          </p:txBody>
        </p:sp>
        <p:sp>
          <p:nvSpPr>
            <p:cNvPr id="602158" name="Line 41"/>
            <p:cNvSpPr>
              <a:spLocks noChangeShapeType="1"/>
            </p:cNvSpPr>
            <p:nvPr/>
          </p:nvSpPr>
          <p:spPr bwMode="auto">
            <a:xfrm flipH="1" flipV="1">
              <a:off x="1488" y="2445"/>
              <a:ext cx="45" cy="46"/>
            </a:xfrm>
            <a:prstGeom prst="line">
              <a:avLst/>
            </a:prstGeom>
            <a:noFill/>
            <a:ln w="12600">
              <a:solidFill>
                <a:srgbClr val="333333"/>
              </a:solidFill>
              <a:round/>
              <a:headEnd/>
              <a:tailEnd/>
            </a:ln>
          </p:spPr>
          <p:txBody>
            <a:bodyPr/>
            <a:lstStyle/>
            <a:p>
              <a:endParaRPr lang="en-US"/>
            </a:p>
          </p:txBody>
        </p:sp>
        <p:sp>
          <p:nvSpPr>
            <p:cNvPr id="602159" name="Line 42"/>
            <p:cNvSpPr>
              <a:spLocks noChangeShapeType="1"/>
            </p:cNvSpPr>
            <p:nvPr/>
          </p:nvSpPr>
          <p:spPr bwMode="auto">
            <a:xfrm>
              <a:off x="1457" y="2445"/>
              <a:ext cx="45" cy="45"/>
            </a:xfrm>
            <a:prstGeom prst="line">
              <a:avLst/>
            </a:prstGeom>
            <a:noFill/>
            <a:ln w="12600">
              <a:solidFill>
                <a:srgbClr val="333333"/>
              </a:solidFill>
              <a:round/>
              <a:headEnd/>
              <a:tailEnd/>
            </a:ln>
          </p:spPr>
          <p:txBody>
            <a:bodyPr/>
            <a:lstStyle/>
            <a:p>
              <a:endParaRPr lang="en-US"/>
            </a:p>
          </p:txBody>
        </p:sp>
        <p:sp>
          <p:nvSpPr>
            <p:cNvPr id="602160" name="Line 43"/>
            <p:cNvSpPr>
              <a:spLocks noChangeShapeType="1"/>
            </p:cNvSpPr>
            <p:nvPr/>
          </p:nvSpPr>
          <p:spPr bwMode="auto">
            <a:xfrm flipH="1" flipV="1">
              <a:off x="1423" y="2441"/>
              <a:ext cx="50" cy="49"/>
            </a:xfrm>
            <a:prstGeom prst="line">
              <a:avLst/>
            </a:prstGeom>
            <a:noFill/>
            <a:ln w="12600">
              <a:solidFill>
                <a:srgbClr val="333333"/>
              </a:solidFill>
              <a:round/>
              <a:headEnd/>
              <a:tailEnd/>
            </a:ln>
          </p:spPr>
          <p:txBody>
            <a:bodyPr/>
            <a:lstStyle/>
            <a:p>
              <a:endParaRPr lang="en-US"/>
            </a:p>
          </p:txBody>
        </p:sp>
        <p:sp>
          <p:nvSpPr>
            <p:cNvPr id="602161" name="Line 44"/>
            <p:cNvSpPr>
              <a:spLocks noChangeShapeType="1"/>
            </p:cNvSpPr>
            <p:nvPr/>
          </p:nvSpPr>
          <p:spPr bwMode="auto">
            <a:xfrm>
              <a:off x="1387" y="2433"/>
              <a:ext cx="55" cy="54"/>
            </a:xfrm>
            <a:prstGeom prst="line">
              <a:avLst/>
            </a:prstGeom>
            <a:noFill/>
            <a:ln w="12600">
              <a:solidFill>
                <a:srgbClr val="333333"/>
              </a:solidFill>
              <a:round/>
              <a:headEnd/>
              <a:tailEnd/>
            </a:ln>
          </p:spPr>
          <p:txBody>
            <a:bodyPr/>
            <a:lstStyle/>
            <a:p>
              <a:endParaRPr lang="en-US"/>
            </a:p>
          </p:txBody>
        </p:sp>
        <p:sp>
          <p:nvSpPr>
            <p:cNvPr id="602162" name="Line 45"/>
            <p:cNvSpPr>
              <a:spLocks noChangeShapeType="1"/>
            </p:cNvSpPr>
            <p:nvPr/>
          </p:nvSpPr>
          <p:spPr bwMode="auto">
            <a:xfrm flipH="1" flipV="1">
              <a:off x="1357" y="2432"/>
              <a:ext cx="54" cy="55"/>
            </a:xfrm>
            <a:prstGeom prst="line">
              <a:avLst/>
            </a:prstGeom>
            <a:noFill/>
            <a:ln w="12600">
              <a:solidFill>
                <a:srgbClr val="333333"/>
              </a:solidFill>
              <a:round/>
              <a:headEnd/>
              <a:tailEnd/>
            </a:ln>
          </p:spPr>
          <p:txBody>
            <a:bodyPr/>
            <a:lstStyle/>
            <a:p>
              <a:endParaRPr lang="en-US"/>
            </a:p>
          </p:txBody>
        </p:sp>
        <p:sp>
          <p:nvSpPr>
            <p:cNvPr id="602163" name="Line 46"/>
            <p:cNvSpPr>
              <a:spLocks noChangeShapeType="1"/>
            </p:cNvSpPr>
            <p:nvPr/>
          </p:nvSpPr>
          <p:spPr bwMode="auto">
            <a:xfrm>
              <a:off x="1333" y="2438"/>
              <a:ext cx="46" cy="46"/>
            </a:xfrm>
            <a:prstGeom prst="line">
              <a:avLst/>
            </a:prstGeom>
            <a:noFill/>
            <a:ln w="12600">
              <a:solidFill>
                <a:srgbClr val="333333"/>
              </a:solidFill>
              <a:round/>
              <a:headEnd/>
              <a:tailEnd/>
            </a:ln>
          </p:spPr>
          <p:txBody>
            <a:bodyPr/>
            <a:lstStyle/>
            <a:p>
              <a:endParaRPr lang="en-US"/>
            </a:p>
          </p:txBody>
        </p:sp>
        <p:sp>
          <p:nvSpPr>
            <p:cNvPr id="602164" name="Line 47"/>
            <p:cNvSpPr>
              <a:spLocks noChangeShapeType="1"/>
            </p:cNvSpPr>
            <p:nvPr/>
          </p:nvSpPr>
          <p:spPr bwMode="auto">
            <a:xfrm>
              <a:off x="1620" y="2462"/>
              <a:ext cx="32" cy="32"/>
            </a:xfrm>
            <a:prstGeom prst="line">
              <a:avLst/>
            </a:prstGeom>
            <a:noFill/>
            <a:ln w="12600">
              <a:solidFill>
                <a:srgbClr val="333333"/>
              </a:solidFill>
              <a:round/>
              <a:headEnd/>
              <a:tailEnd/>
            </a:ln>
          </p:spPr>
          <p:txBody>
            <a:bodyPr/>
            <a:lstStyle/>
            <a:p>
              <a:endParaRPr lang="en-US"/>
            </a:p>
          </p:txBody>
        </p:sp>
        <p:sp>
          <p:nvSpPr>
            <p:cNvPr id="602165" name="Line 48"/>
            <p:cNvSpPr>
              <a:spLocks noChangeShapeType="1"/>
            </p:cNvSpPr>
            <p:nvPr/>
          </p:nvSpPr>
          <p:spPr bwMode="auto">
            <a:xfrm flipH="1" flipV="1">
              <a:off x="1640" y="2451"/>
              <a:ext cx="44" cy="44"/>
            </a:xfrm>
            <a:prstGeom prst="line">
              <a:avLst/>
            </a:prstGeom>
            <a:noFill/>
            <a:ln w="12600">
              <a:solidFill>
                <a:srgbClr val="333333"/>
              </a:solidFill>
              <a:round/>
              <a:headEnd/>
              <a:tailEnd/>
            </a:ln>
          </p:spPr>
          <p:txBody>
            <a:bodyPr/>
            <a:lstStyle/>
            <a:p>
              <a:endParaRPr lang="en-US"/>
            </a:p>
          </p:txBody>
        </p:sp>
        <p:sp>
          <p:nvSpPr>
            <p:cNvPr id="602166" name="Line 49"/>
            <p:cNvSpPr>
              <a:spLocks noChangeShapeType="1"/>
            </p:cNvSpPr>
            <p:nvPr/>
          </p:nvSpPr>
          <p:spPr bwMode="auto">
            <a:xfrm>
              <a:off x="1705" y="2488"/>
              <a:ext cx="7" cy="7"/>
            </a:xfrm>
            <a:prstGeom prst="line">
              <a:avLst/>
            </a:prstGeom>
            <a:noFill/>
            <a:ln w="12600">
              <a:solidFill>
                <a:srgbClr val="333333"/>
              </a:solidFill>
              <a:round/>
              <a:headEnd/>
              <a:tailEnd/>
            </a:ln>
          </p:spPr>
          <p:txBody>
            <a:bodyPr/>
            <a:lstStyle/>
            <a:p>
              <a:endParaRPr lang="en-US"/>
            </a:p>
          </p:txBody>
        </p:sp>
        <p:sp>
          <p:nvSpPr>
            <p:cNvPr id="602167" name="Line 50"/>
            <p:cNvSpPr>
              <a:spLocks noChangeShapeType="1"/>
            </p:cNvSpPr>
            <p:nvPr/>
          </p:nvSpPr>
          <p:spPr bwMode="auto">
            <a:xfrm flipH="1" flipV="1">
              <a:off x="1669" y="2453"/>
              <a:ext cx="37" cy="36"/>
            </a:xfrm>
            <a:prstGeom prst="line">
              <a:avLst/>
            </a:prstGeom>
            <a:noFill/>
            <a:ln w="12600">
              <a:solidFill>
                <a:srgbClr val="333333"/>
              </a:solidFill>
              <a:round/>
              <a:headEnd/>
              <a:tailEnd/>
            </a:ln>
          </p:spPr>
          <p:txBody>
            <a:bodyPr/>
            <a:lstStyle/>
            <a:p>
              <a:endParaRPr lang="en-US"/>
            </a:p>
          </p:txBody>
        </p:sp>
        <p:sp>
          <p:nvSpPr>
            <p:cNvPr id="602168" name="Line 51"/>
            <p:cNvSpPr>
              <a:spLocks noChangeShapeType="1"/>
            </p:cNvSpPr>
            <p:nvPr/>
          </p:nvSpPr>
          <p:spPr bwMode="auto">
            <a:xfrm>
              <a:off x="1705" y="2458"/>
              <a:ext cx="37" cy="38"/>
            </a:xfrm>
            <a:prstGeom prst="line">
              <a:avLst/>
            </a:prstGeom>
            <a:noFill/>
            <a:ln w="12600">
              <a:solidFill>
                <a:srgbClr val="333333"/>
              </a:solidFill>
              <a:round/>
              <a:headEnd/>
              <a:tailEnd/>
            </a:ln>
          </p:spPr>
          <p:txBody>
            <a:bodyPr/>
            <a:lstStyle/>
            <a:p>
              <a:endParaRPr lang="en-US"/>
            </a:p>
          </p:txBody>
        </p:sp>
        <p:sp>
          <p:nvSpPr>
            <p:cNvPr id="602169" name="Line 52"/>
            <p:cNvSpPr>
              <a:spLocks noChangeShapeType="1"/>
            </p:cNvSpPr>
            <p:nvPr/>
          </p:nvSpPr>
          <p:spPr bwMode="auto">
            <a:xfrm flipH="1" flipV="1">
              <a:off x="1699" y="2454"/>
              <a:ext cx="7" cy="5"/>
            </a:xfrm>
            <a:prstGeom prst="line">
              <a:avLst/>
            </a:prstGeom>
            <a:noFill/>
            <a:ln w="12600">
              <a:solidFill>
                <a:srgbClr val="333333"/>
              </a:solidFill>
              <a:round/>
              <a:headEnd/>
              <a:tailEnd/>
            </a:ln>
          </p:spPr>
          <p:txBody>
            <a:bodyPr/>
            <a:lstStyle/>
            <a:p>
              <a:endParaRPr lang="en-US"/>
            </a:p>
          </p:txBody>
        </p:sp>
        <p:sp>
          <p:nvSpPr>
            <p:cNvPr id="602170" name="Line 53"/>
            <p:cNvSpPr>
              <a:spLocks noChangeShapeType="1"/>
            </p:cNvSpPr>
            <p:nvPr/>
          </p:nvSpPr>
          <p:spPr bwMode="auto">
            <a:xfrm>
              <a:off x="1732" y="2455"/>
              <a:ext cx="41" cy="41"/>
            </a:xfrm>
            <a:prstGeom prst="line">
              <a:avLst/>
            </a:prstGeom>
            <a:noFill/>
            <a:ln w="12600">
              <a:solidFill>
                <a:srgbClr val="333333"/>
              </a:solidFill>
              <a:round/>
              <a:headEnd/>
              <a:tailEnd/>
            </a:ln>
          </p:spPr>
          <p:txBody>
            <a:bodyPr/>
            <a:lstStyle/>
            <a:p>
              <a:endParaRPr lang="en-US"/>
            </a:p>
          </p:txBody>
        </p:sp>
        <p:sp>
          <p:nvSpPr>
            <p:cNvPr id="602171" name="Line 54"/>
            <p:cNvSpPr>
              <a:spLocks noChangeShapeType="1"/>
            </p:cNvSpPr>
            <p:nvPr/>
          </p:nvSpPr>
          <p:spPr bwMode="auto">
            <a:xfrm flipH="1" flipV="1">
              <a:off x="1760" y="2455"/>
              <a:ext cx="43" cy="43"/>
            </a:xfrm>
            <a:prstGeom prst="line">
              <a:avLst/>
            </a:prstGeom>
            <a:noFill/>
            <a:ln w="12600">
              <a:solidFill>
                <a:srgbClr val="333333"/>
              </a:solidFill>
              <a:round/>
              <a:headEnd/>
              <a:tailEnd/>
            </a:ln>
          </p:spPr>
          <p:txBody>
            <a:bodyPr/>
            <a:lstStyle/>
            <a:p>
              <a:endParaRPr lang="en-US"/>
            </a:p>
          </p:txBody>
        </p:sp>
        <p:sp>
          <p:nvSpPr>
            <p:cNvPr id="602172" name="Line 55"/>
            <p:cNvSpPr>
              <a:spLocks noChangeShapeType="1"/>
            </p:cNvSpPr>
            <p:nvPr/>
          </p:nvSpPr>
          <p:spPr bwMode="auto">
            <a:xfrm>
              <a:off x="1791" y="2457"/>
              <a:ext cx="41" cy="41"/>
            </a:xfrm>
            <a:prstGeom prst="line">
              <a:avLst/>
            </a:prstGeom>
            <a:noFill/>
            <a:ln w="12600">
              <a:solidFill>
                <a:srgbClr val="333333"/>
              </a:solidFill>
              <a:round/>
              <a:headEnd/>
              <a:tailEnd/>
            </a:ln>
          </p:spPr>
          <p:txBody>
            <a:bodyPr/>
            <a:lstStyle/>
            <a:p>
              <a:endParaRPr lang="en-US"/>
            </a:p>
          </p:txBody>
        </p:sp>
        <p:sp>
          <p:nvSpPr>
            <p:cNvPr id="602173" name="Line 56"/>
            <p:cNvSpPr>
              <a:spLocks noChangeShapeType="1"/>
            </p:cNvSpPr>
            <p:nvPr/>
          </p:nvSpPr>
          <p:spPr bwMode="auto">
            <a:xfrm flipH="1" flipV="1">
              <a:off x="1819" y="2456"/>
              <a:ext cx="44" cy="43"/>
            </a:xfrm>
            <a:prstGeom prst="line">
              <a:avLst/>
            </a:prstGeom>
            <a:noFill/>
            <a:ln w="12600">
              <a:solidFill>
                <a:srgbClr val="333333"/>
              </a:solidFill>
              <a:round/>
              <a:headEnd/>
              <a:tailEnd/>
            </a:ln>
          </p:spPr>
          <p:txBody>
            <a:bodyPr/>
            <a:lstStyle/>
            <a:p>
              <a:endParaRPr lang="en-US"/>
            </a:p>
          </p:txBody>
        </p:sp>
        <p:sp>
          <p:nvSpPr>
            <p:cNvPr id="602174" name="Line 57"/>
            <p:cNvSpPr>
              <a:spLocks noChangeShapeType="1"/>
            </p:cNvSpPr>
            <p:nvPr/>
          </p:nvSpPr>
          <p:spPr bwMode="auto">
            <a:xfrm>
              <a:off x="1850" y="2457"/>
              <a:ext cx="20" cy="21"/>
            </a:xfrm>
            <a:prstGeom prst="line">
              <a:avLst/>
            </a:prstGeom>
            <a:noFill/>
            <a:ln w="12600">
              <a:solidFill>
                <a:srgbClr val="333333"/>
              </a:solidFill>
              <a:round/>
              <a:headEnd/>
              <a:tailEnd/>
            </a:ln>
          </p:spPr>
          <p:txBody>
            <a:bodyPr/>
            <a:lstStyle/>
            <a:p>
              <a:endParaRPr lang="en-US"/>
            </a:p>
          </p:txBody>
        </p:sp>
        <p:sp>
          <p:nvSpPr>
            <p:cNvPr id="602175" name="Line 58"/>
            <p:cNvSpPr>
              <a:spLocks noChangeShapeType="1"/>
            </p:cNvSpPr>
            <p:nvPr/>
          </p:nvSpPr>
          <p:spPr bwMode="auto">
            <a:xfrm flipH="1">
              <a:off x="1603" y="2492"/>
              <a:ext cx="34" cy="1"/>
            </a:xfrm>
            <a:prstGeom prst="line">
              <a:avLst/>
            </a:prstGeom>
            <a:noFill/>
            <a:ln w="12600">
              <a:solidFill>
                <a:srgbClr val="333333"/>
              </a:solidFill>
              <a:round/>
              <a:headEnd/>
              <a:tailEnd/>
            </a:ln>
          </p:spPr>
          <p:txBody>
            <a:bodyPr/>
            <a:lstStyle/>
            <a:p>
              <a:endParaRPr lang="en-US"/>
            </a:p>
          </p:txBody>
        </p:sp>
        <p:sp>
          <p:nvSpPr>
            <p:cNvPr id="602176" name="Freeform 59"/>
            <p:cNvSpPr>
              <a:spLocks noChangeArrowheads="1"/>
            </p:cNvSpPr>
            <p:nvPr/>
          </p:nvSpPr>
          <p:spPr bwMode="auto">
            <a:xfrm>
              <a:off x="1636" y="2492"/>
              <a:ext cx="234" cy="14"/>
            </a:xfrm>
            <a:custGeom>
              <a:avLst/>
              <a:gdLst>
                <a:gd name="T0" fmla="*/ 0 w 1032"/>
                <a:gd name="T1" fmla="*/ 0 h 62"/>
                <a:gd name="T2" fmla="*/ 13 w 1032"/>
                <a:gd name="T3" fmla="*/ 1 h 62"/>
                <a:gd name="T4" fmla="*/ 25 w 1032"/>
                <a:gd name="T5" fmla="*/ 2 h 62"/>
                <a:gd name="T6" fmla="*/ 36 w 1032"/>
                <a:gd name="T7" fmla="*/ 2 h 62"/>
                <a:gd name="T8" fmla="*/ 45 w 1032"/>
                <a:gd name="T9" fmla="*/ 2 h 62"/>
                <a:gd name="T10" fmla="*/ 51 w 1032"/>
                <a:gd name="T11" fmla="*/ 3 h 62"/>
                <a:gd name="T12" fmla="*/ 53 w 1032"/>
                <a:gd name="T13" fmla="*/ 3 h 62"/>
                <a:gd name="T14" fmla="*/ 0 60000 65536"/>
                <a:gd name="T15" fmla="*/ 0 60000 65536"/>
                <a:gd name="T16" fmla="*/ 0 60000 65536"/>
                <a:gd name="T17" fmla="*/ 0 60000 65536"/>
                <a:gd name="T18" fmla="*/ 0 60000 65536"/>
                <a:gd name="T19" fmla="*/ 0 60000 65536"/>
                <a:gd name="T20" fmla="*/ 0 60000 65536"/>
                <a:gd name="T21" fmla="*/ 0 w 1032"/>
                <a:gd name="T22" fmla="*/ 0 h 62"/>
                <a:gd name="T23" fmla="*/ 1032 w 1032"/>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62">
                  <a:moveTo>
                    <a:pt x="0" y="0"/>
                  </a:moveTo>
                  <a:lnTo>
                    <a:pt x="250" y="22"/>
                  </a:lnTo>
                  <a:lnTo>
                    <a:pt x="485" y="34"/>
                  </a:lnTo>
                  <a:lnTo>
                    <a:pt x="701" y="42"/>
                  </a:lnTo>
                  <a:lnTo>
                    <a:pt x="874" y="50"/>
                  </a:lnTo>
                  <a:lnTo>
                    <a:pt x="990" y="61"/>
                  </a:lnTo>
                  <a:lnTo>
                    <a:pt x="1031" y="61"/>
                  </a:lnTo>
                </a:path>
              </a:pathLst>
            </a:custGeom>
            <a:noFill/>
            <a:ln w="12600">
              <a:solidFill>
                <a:srgbClr val="333333"/>
              </a:solidFill>
              <a:round/>
              <a:headEnd/>
              <a:tailEnd/>
            </a:ln>
          </p:spPr>
          <p:txBody>
            <a:bodyPr/>
            <a:lstStyle/>
            <a:p>
              <a:endParaRPr lang="en-US"/>
            </a:p>
          </p:txBody>
        </p:sp>
        <p:sp>
          <p:nvSpPr>
            <p:cNvPr id="602177" name="Line 60"/>
            <p:cNvSpPr>
              <a:spLocks noChangeShapeType="1"/>
            </p:cNvSpPr>
            <p:nvPr/>
          </p:nvSpPr>
          <p:spPr bwMode="auto">
            <a:xfrm flipH="1" flipV="1">
              <a:off x="1332" y="2432"/>
              <a:ext cx="3" cy="17"/>
            </a:xfrm>
            <a:prstGeom prst="line">
              <a:avLst/>
            </a:prstGeom>
            <a:noFill/>
            <a:ln w="12600">
              <a:solidFill>
                <a:srgbClr val="333333"/>
              </a:solidFill>
              <a:round/>
              <a:headEnd/>
              <a:tailEnd/>
            </a:ln>
          </p:spPr>
          <p:txBody>
            <a:bodyPr/>
            <a:lstStyle/>
            <a:p>
              <a:endParaRPr lang="en-US"/>
            </a:p>
          </p:txBody>
        </p:sp>
        <p:sp>
          <p:nvSpPr>
            <p:cNvPr id="602178" name="Freeform 61"/>
            <p:cNvSpPr>
              <a:spLocks noChangeArrowheads="1"/>
            </p:cNvSpPr>
            <p:nvPr/>
          </p:nvSpPr>
          <p:spPr bwMode="auto">
            <a:xfrm>
              <a:off x="1334" y="2448"/>
              <a:ext cx="225" cy="43"/>
            </a:xfrm>
            <a:custGeom>
              <a:avLst/>
              <a:gdLst>
                <a:gd name="T0" fmla="*/ 0 w 991"/>
                <a:gd name="T1" fmla="*/ 0 h 190"/>
                <a:gd name="T2" fmla="*/ 0 w 991"/>
                <a:gd name="T3" fmla="*/ 2 h 190"/>
                <a:gd name="T4" fmla="*/ 1 w 991"/>
                <a:gd name="T5" fmla="*/ 4 h 190"/>
                <a:gd name="T6" fmla="*/ 2 w 991"/>
                <a:gd name="T7" fmla="*/ 5 h 190"/>
                <a:gd name="T8" fmla="*/ 2 w 991"/>
                <a:gd name="T9" fmla="*/ 6 h 190"/>
                <a:gd name="T10" fmla="*/ 4 w 991"/>
                <a:gd name="T11" fmla="*/ 7 h 190"/>
                <a:gd name="T12" fmla="*/ 5 w 991"/>
                <a:gd name="T13" fmla="*/ 7 h 190"/>
                <a:gd name="T14" fmla="*/ 6 w 991"/>
                <a:gd name="T15" fmla="*/ 8 h 190"/>
                <a:gd name="T16" fmla="*/ 8 w 991"/>
                <a:gd name="T17" fmla="*/ 8 h 190"/>
                <a:gd name="T18" fmla="*/ 10 w 991"/>
                <a:gd name="T19" fmla="*/ 8 h 190"/>
                <a:gd name="T20" fmla="*/ 13 w 991"/>
                <a:gd name="T21" fmla="*/ 9 h 190"/>
                <a:gd name="T22" fmla="*/ 17 w 991"/>
                <a:gd name="T23" fmla="*/ 9 h 190"/>
                <a:gd name="T24" fmla="*/ 22 w 991"/>
                <a:gd name="T25" fmla="*/ 9 h 190"/>
                <a:gd name="T26" fmla="*/ 28 w 991"/>
                <a:gd name="T27" fmla="*/ 9 h 190"/>
                <a:gd name="T28" fmla="*/ 35 w 991"/>
                <a:gd name="T29" fmla="*/ 10 h 190"/>
                <a:gd name="T30" fmla="*/ 45 w 991"/>
                <a:gd name="T31" fmla="*/ 10 h 190"/>
                <a:gd name="T32" fmla="*/ 51 w 991"/>
                <a:gd name="T33" fmla="*/ 1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1"/>
                <a:gd name="T52" fmla="*/ 0 h 190"/>
                <a:gd name="T53" fmla="*/ 991 w 991"/>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1" h="190">
                  <a:moveTo>
                    <a:pt x="0" y="0"/>
                  </a:moveTo>
                  <a:lnTo>
                    <a:pt x="7" y="46"/>
                  </a:lnTo>
                  <a:lnTo>
                    <a:pt x="15" y="81"/>
                  </a:lnTo>
                  <a:lnTo>
                    <a:pt x="31" y="108"/>
                  </a:lnTo>
                  <a:lnTo>
                    <a:pt x="45" y="123"/>
                  </a:lnTo>
                  <a:lnTo>
                    <a:pt x="69" y="139"/>
                  </a:lnTo>
                  <a:lnTo>
                    <a:pt x="92" y="146"/>
                  </a:lnTo>
                  <a:lnTo>
                    <a:pt x="123" y="151"/>
                  </a:lnTo>
                  <a:lnTo>
                    <a:pt x="154" y="155"/>
                  </a:lnTo>
                  <a:lnTo>
                    <a:pt x="196" y="158"/>
                  </a:lnTo>
                  <a:lnTo>
                    <a:pt x="250" y="166"/>
                  </a:lnTo>
                  <a:lnTo>
                    <a:pt x="323" y="170"/>
                  </a:lnTo>
                  <a:lnTo>
                    <a:pt x="420" y="174"/>
                  </a:lnTo>
                  <a:lnTo>
                    <a:pt x="540" y="181"/>
                  </a:lnTo>
                  <a:lnTo>
                    <a:pt x="685" y="186"/>
                  </a:lnTo>
                  <a:lnTo>
                    <a:pt x="871" y="189"/>
                  </a:lnTo>
                  <a:lnTo>
                    <a:pt x="990" y="189"/>
                  </a:lnTo>
                </a:path>
              </a:pathLst>
            </a:custGeom>
            <a:noFill/>
            <a:ln w="12600">
              <a:solidFill>
                <a:srgbClr val="333333"/>
              </a:solidFill>
              <a:round/>
              <a:headEnd/>
              <a:tailEnd/>
            </a:ln>
          </p:spPr>
          <p:txBody>
            <a:bodyPr/>
            <a:lstStyle/>
            <a:p>
              <a:endParaRPr lang="en-US"/>
            </a:p>
          </p:txBody>
        </p:sp>
        <p:sp>
          <p:nvSpPr>
            <p:cNvPr id="602179" name="Freeform 62"/>
            <p:cNvSpPr>
              <a:spLocks noChangeArrowheads="1"/>
            </p:cNvSpPr>
            <p:nvPr/>
          </p:nvSpPr>
          <p:spPr bwMode="auto">
            <a:xfrm>
              <a:off x="1623" y="2451"/>
              <a:ext cx="247" cy="14"/>
            </a:xfrm>
            <a:custGeom>
              <a:avLst/>
              <a:gdLst>
                <a:gd name="T0" fmla="*/ 0 w 1090"/>
                <a:gd name="T1" fmla="*/ 0 h 63"/>
                <a:gd name="T2" fmla="*/ 13 w 1090"/>
                <a:gd name="T3" fmla="*/ 1 h 63"/>
                <a:gd name="T4" fmla="*/ 33 w 1090"/>
                <a:gd name="T5" fmla="*/ 2 h 63"/>
                <a:gd name="T6" fmla="*/ 56 w 1090"/>
                <a:gd name="T7" fmla="*/ 3 h 63"/>
                <a:gd name="T8" fmla="*/ 0 60000 65536"/>
                <a:gd name="T9" fmla="*/ 0 60000 65536"/>
                <a:gd name="T10" fmla="*/ 0 60000 65536"/>
                <a:gd name="T11" fmla="*/ 0 60000 65536"/>
                <a:gd name="T12" fmla="*/ 0 w 1090"/>
                <a:gd name="T13" fmla="*/ 0 h 63"/>
                <a:gd name="T14" fmla="*/ 1090 w 1090"/>
                <a:gd name="T15" fmla="*/ 63 h 63"/>
              </a:gdLst>
              <a:ahLst/>
              <a:cxnLst>
                <a:cxn ang="T8">
                  <a:pos x="T0" y="T1"/>
                </a:cxn>
                <a:cxn ang="T9">
                  <a:pos x="T2" y="T3"/>
                </a:cxn>
                <a:cxn ang="T10">
                  <a:pos x="T4" y="T5"/>
                </a:cxn>
                <a:cxn ang="T11">
                  <a:pos x="T6" y="T7"/>
                </a:cxn>
              </a:cxnLst>
              <a:rect l="T12" t="T13" r="T14" b="T15"/>
              <a:pathLst>
                <a:path w="1090" h="63">
                  <a:moveTo>
                    <a:pt x="0" y="0"/>
                  </a:moveTo>
                  <a:lnTo>
                    <a:pt x="250" y="22"/>
                  </a:lnTo>
                  <a:lnTo>
                    <a:pt x="647" y="38"/>
                  </a:lnTo>
                  <a:lnTo>
                    <a:pt x="1089" y="62"/>
                  </a:lnTo>
                </a:path>
              </a:pathLst>
            </a:custGeom>
            <a:noFill/>
            <a:ln w="12600">
              <a:solidFill>
                <a:srgbClr val="333333"/>
              </a:solidFill>
              <a:round/>
              <a:headEnd/>
              <a:tailEnd/>
            </a:ln>
          </p:spPr>
          <p:txBody>
            <a:bodyPr/>
            <a:lstStyle/>
            <a:p>
              <a:endParaRPr lang="en-US"/>
            </a:p>
          </p:txBody>
        </p:sp>
        <p:sp>
          <p:nvSpPr>
            <p:cNvPr id="602180" name="Line 63"/>
            <p:cNvSpPr>
              <a:spLocks noChangeShapeType="1"/>
            </p:cNvSpPr>
            <p:nvPr/>
          </p:nvSpPr>
          <p:spPr bwMode="auto">
            <a:xfrm flipH="1" flipV="1">
              <a:off x="1390" y="2432"/>
              <a:ext cx="15" cy="7"/>
            </a:xfrm>
            <a:prstGeom prst="line">
              <a:avLst/>
            </a:prstGeom>
            <a:noFill/>
            <a:ln w="12600">
              <a:solidFill>
                <a:srgbClr val="333333"/>
              </a:solidFill>
              <a:round/>
              <a:headEnd/>
              <a:tailEnd/>
            </a:ln>
          </p:spPr>
          <p:txBody>
            <a:bodyPr/>
            <a:lstStyle/>
            <a:p>
              <a:endParaRPr lang="en-US"/>
            </a:p>
          </p:txBody>
        </p:sp>
        <p:sp>
          <p:nvSpPr>
            <p:cNvPr id="602181" name="Freeform 64"/>
            <p:cNvSpPr>
              <a:spLocks noChangeArrowheads="1"/>
            </p:cNvSpPr>
            <p:nvPr/>
          </p:nvSpPr>
          <p:spPr bwMode="auto">
            <a:xfrm>
              <a:off x="1404" y="2438"/>
              <a:ext cx="172" cy="14"/>
            </a:xfrm>
            <a:custGeom>
              <a:avLst/>
              <a:gdLst>
                <a:gd name="T0" fmla="*/ 0 w 759"/>
                <a:gd name="T1" fmla="*/ 0 h 63"/>
                <a:gd name="T2" fmla="*/ 6 w 759"/>
                <a:gd name="T3" fmla="*/ 1 h 63"/>
                <a:gd name="T4" fmla="*/ 16 w 759"/>
                <a:gd name="T5" fmla="*/ 2 h 63"/>
                <a:gd name="T6" fmla="*/ 29 w 759"/>
                <a:gd name="T7" fmla="*/ 2 h 63"/>
                <a:gd name="T8" fmla="*/ 39 w 759"/>
                <a:gd name="T9" fmla="*/ 3 h 63"/>
                <a:gd name="T10" fmla="*/ 0 60000 65536"/>
                <a:gd name="T11" fmla="*/ 0 60000 65536"/>
                <a:gd name="T12" fmla="*/ 0 60000 65536"/>
                <a:gd name="T13" fmla="*/ 0 60000 65536"/>
                <a:gd name="T14" fmla="*/ 0 60000 65536"/>
                <a:gd name="T15" fmla="*/ 0 w 759"/>
                <a:gd name="T16" fmla="*/ 0 h 63"/>
                <a:gd name="T17" fmla="*/ 759 w 759"/>
                <a:gd name="T18" fmla="*/ 63 h 63"/>
              </a:gdLst>
              <a:ahLst/>
              <a:cxnLst>
                <a:cxn ang="T10">
                  <a:pos x="T0" y="T1"/>
                </a:cxn>
                <a:cxn ang="T11">
                  <a:pos x="T2" y="T3"/>
                </a:cxn>
                <a:cxn ang="T12">
                  <a:pos x="T4" y="T5"/>
                </a:cxn>
                <a:cxn ang="T13">
                  <a:pos x="T6" y="T7"/>
                </a:cxn>
                <a:cxn ang="T14">
                  <a:pos x="T8" y="T9"/>
                </a:cxn>
              </a:cxnLst>
              <a:rect l="T15" t="T16" r="T17" b="T18"/>
              <a:pathLst>
                <a:path w="759" h="63">
                  <a:moveTo>
                    <a:pt x="0" y="0"/>
                  </a:moveTo>
                  <a:lnTo>
                    <a:pt x="122" y="19"/>
                  </a:lnTo>
                  <a:lnTo>
                    <a:pt x="312" y="35"/>
                  </a:lnTo>
                  <a:lnTo>
                    <a:pt x="562" y="46"/>
                  </a:lnTo>
                  <a:lnTo>
                    <a:pt x="758" y="62"/>
                  </a:lnTo>
                </a:path>
              </a:pathLst>
            </a:custGeom>
            <a:noFill/>
            <a:ln w="12600">
              <a:solidFill>
                <a:srgbClr val="333333"/>
              </a:solidFill>
              <a:round/>
              <a:headEnd/>
              <a:tailEnd/>
            </a:ln>
          </p:spPr>
          <p:txBody>
            <a:bodyPr/>
            <a:lstStyle/>
            <a:p>
              <a:endParaRPr lang="en-US"/>
            </a:p>
          </p:txBody>
        </p:sp>
        <p:sp>
          <p:nvSpPr>
            <p:cNvPr id="602182" name="Freeform 65"/>
            <p:cNvSpPr>
              <a:spLocks noChangeArrowheads="1"/>
            </p:cNvSpPr>
            <p:nvPr/>
          </p:nvSpPr>
          <p:spPr bwMode="auto">
            <a:xfrm>
              <a:off x="1557" y="2472"/>
              <a:ext cx="14" cy="61"/>
            </a:xfrm>
            <a:custGeom>
              <a:avLst/>
              <a:gdLst>
                <a:gd name="T0" fmla="*/ 3 w 63"/>
                <a:gd name="T1" fmla="*/ 0 h 271"/>
                <a:gd name="T2" fmla="*/ 2 w 63"/>
                <a:gd name="T3" fmla="*/ 2 h 271"/>
                <a:gd name="T4" fmla="*/ 1 w 63"/>
                <a:gd name="T5" fmla="*/ 4 h 271"/>
                <a:gd name="T6" fmla="*/ 0 w 63"/>
                <a:gd name="T7" fmla="*/ 6 h 271"/>
                <a:gd name="T8" fmla="*/ 0 w 63"/>
                <a:gd name="T9" fmla="*/ 8 h 271"/>
                <a:gd name="T10" fmla="*/ 1 w 63"/>
                <a:gd name="T11" fmla="*/ 10 h 271"/>
                <a:gd name="T12" fmla="*/ 2 w 63"/>
                <a:gd name="T13" fmla="*/ 12 h 271"/>
                <a:gd name="T14" fmla="*/ 3 w 63"/>
                <a:gd name="T15" fmla="*/ 14 h 271"/>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271"/>
                <a:gd name="T26" fmla="*/ 63 w 63"/>
                <a:gd name="T27" fmla="*/ 271 h 2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271">
                  <a:moveTo>
                    <a:pt x="62" y="0"/>
                  </a:moveTo>
                  <a:lnTo>
                    <a:pt x="34" y="34"/>
                  </a:lnTo>
                  <a:lnTo>
                    <a:pt x="14" y="73"/>
                  </a:lnTo>
                  <a:lnTo>
                    <a:pt x="0" y="115"/>
                  </a:lnTo>
                  <a:lnTo>
                    <a:pt x="0" y="154"/>
                  </a:lnTo>
                  <a:lnTo>
                    <a:pt x="14" y="197"/>
                  </a:lnTo>
                  <a:lnTo>
                    <a:pt x="34" y="235"/>
                  </a:lnTo>
                  <a:lnTo>
                    <a:pt x="62" y="270"/>
                  </a:lnTo>
                </a:path>
              </a:pathLst>
            </a:custGeom>
            <a:noFill/>
            <a:ln w="12600">
              <a:solidFill>
                <a:srgbClr val="333333"/>
              </a:solidFill>
              <a:round/>
              <a:headEnd/>
              <a:tailEnd/>
            </a:ln>
          </p:spPr>
          <p:txBody>
            <a:bodyPr/>
            <a:lstStyle/>
            <a:p>
              <a:endParaRPr lang="en-US"/>
            </a:p>
          </p:txBody>
        </p:sp>
        <p:sp>
          <p:nvSpPr>
            <p:cNvPr id="602183" name="Freeform 66"/>
            <p:cNvSpPr>
              <a:spLocks noChangeArrowheads="1"/>
            </p:cNvSpPr>
            <p:nvPr/>
          </p:nvSpPr>
          <p:spPr bwMode="auto">
            <a:xfrm>
              <a:off x="1567" y="2410"/>
              <a:ext cx="15" cy="62"/>
            </a:xfrm>
            <a:custGeom>
              <a:avLst/>
              <a:gdLst>
                <a:gd name="T0" fmla="*/ 0 w 64"/>
                <a:gd name="T1" fmla="*/ 14 h 274"/>
                <a:gd name="T2" fmla="*/ 2 w 64"/>
                <a:gd name="T3" fmla="*/ 12 h 274"/>
                <a:gd name="T4" fmla="*/ 3 w 64"/>
                <a:gd name="T5" fmla="*/ 10 h 274"/>
                <a:gd name="T6" fmla="*/ 4 w 64"/>
                <a:gd name="T7" fmla="*/ 8 h 274"/>
                <a:gd name="T8" fmla="*/ 4 w 64"/>
                <a:gd name="T9" fmla="*/ 6 h 274"/>
                <a:gd name="T10" fmla="*/ 3 w 64"/>
                <a:gd name="T11" fmla="*/ 4 h 274"/>
                <a:gd name="T12" fmla="*/ 2 w 64"/>
                <a:gd name="T13" fmla="*/ 2 h 274"/>
                <a:gd name="T14" fmla="*/ 0 w 64"/>
                <a:gd name="T15" fmla="*/ 0 h 274"/>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274"/>
                <a:gd name="T26" fmla="*/ 64 w 64"/>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274">
                  <a:moveTo>
                    <a:pt x="0" y="273"/>
                  </a:moveTo>
                  <a:lnTo>
                    <a:pt x="32" y="235"/>
                  </a:lnTo>
                  <a:lnTo>
                    <a:pt x="55" y="196"/>
                  </a:lnTo>
                  <a:lnTo>
                    <a:pt x="63" y="153"/>
                  </a:lnTo>
                  <a:lnTo>
                    <a:pt x="63" y="115"/>
                  </a:lnTo>
                  <a:lnTo>
                    <a:pt x="55" y="72"/>
                  </a:lnTo>
                  <a:lnTo>
                    <a:pt x="32" y="31"/>
                  </a:lnTo>
                  <a:lnTo>
                    <a:pt x="0" y="0"/>
                  </a:lnTo>
                </a:path>
              </a:pathLst>
            </a:custGeom>
            <a:noFill/>
            <a:ln w="12600">
              <a:solidFill>
                <a:srgbClr val="333333"/>
              </a:solidFill>
              <a:round/>
              <a:headEnd/>
              <a:tailEnd/>
            </a:ln>
          </p:spPr>
          <p:txBody>
            <a:bodyPr/>
            <a:lstStyle/>
            <a:p>
              <a:endParaRPr lang="en-US"/>
            </a:p>
          </p:txBody>
        </p:sp>
        <p:sp>
          <p:nvSpPr>
            <p:cNvPr id="602184" name="Freeform 67"/>
            <p:cNvSpPr>
              <a:spLocks noChangeArrowheads="1"/>
            </p:cNvSpPr>
            <p:nvPr/>
          </p:nvSpPr>
          <p:spPr bwMode="auto">
            <a:xfrm>
              <a:off x="1604" y="2472"/>
              <a:ext cx="14" cy="61"/>
            </a:xfrm>
            <a:custGeom>
              <a:avLst/>
              <a:gdLst>
                <a:gd name="T0" fmla="*/ 3 w 63"/>
                <a:gd name="T1" fmla="*/ 0 h 271"/>
                <a:gd name="T2" fmla="*/ 2 w 63"/>
                <a:gd name="T3" fmla="*/ 2 h 271"/>
                <a:gd name="T4" fmla="*/ 0 w 63"/>
                <a:gd name="T5" fmla="*/ 4 h 271"/>
                <a:gd name="T6" fmla="*/ 0 w 63"/>
                <a:gd name="T7" fmla="*/ 6 h 271"/>
                <a:gd name="T8" fmla="*/ 0 w 63"/>
                <a:gd name="T9" fmla="*/ 8 h 271"/>
                <a:gd name="T10" fmla="*/ 0 w 63"/>
                <a:gd name="T11" fmla="*/ 10 h 271"/>
                <a:gd name="T12" fmla="*/ 2 w 63"/>
                <a:gd name="T13" fmla="*/ 12 h 271"/>
                <a:gd name="T14" fmla="*/ 3 w 63"/>
                <a:gd name="T15" fmla="*/ 14 h 271"/>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271"/>
                <a:gd name="T26" fmla="*/ 63 w 63"/>
                <a:gd name="T27" fmla="*/ 271 h 2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271">
                  <a:moveTo>
                    <a:pt x="62" y="0"/>
                  </a:moveTo>
                  <a:lnTo>
                    <a:pt x="31" y="34"/>
                  </a:lnTo>
                  <a:lnTo>
                    <a:pt x="8" y="73"/>
                  </a:lnTo>
                  <a:lnTo>
                    <a:pt x="0" y="115"/>
                  </a:lnTo>
                  <a:lnTo>
                    <a:pt x="0" y="154"/>
                  </a:lnTo>
                  <a:lnTo>
                    <a:pt x="8" y="197"/>
                  </a:lnTo>
                  <a:lnTo>
                    <a:pt x="31" y="235"/>
                  </a:lnTo>
                  <a:lnTo>
                    <a:pt x="62" y="270"/>
                  </a:lnTo>
                </a:path>
              </a:pathLst>
            </a:custGeom>
            <a:noFill/>
            <a:ln w="12600">
              <a:solidFill>
                <a:srgbClr val="333333"/>
              </a:solidFill>
              <a:round/>
              <a:headEnd/>
              <a:tailEnd/>
            </a:ln>
          </p:spPr>
          <p:txBody>
            <a:bodyPr/>
            <a:lstStyle/>
            <a:p>
              <a:endParaRPr lang="en-US"/>
            </a:p>
          </p:txBody>
        </p:sp>
        <p:sp>
          <p:nvSpPr>
            <p:cNvPr id="602185" name="Freeform 68"/>
            <p:cNvSpPr>
              <a:spLocks noChangeArrowheads="1"/>
            </p:cNvSpPr>
            <p:nvPr/>
          </p:nvSpPr>
          <p:spPr bwMode="auto">
            <a:xfrm>
              <a:off x="1615" y="2410"/>
              <a:ext cx="14" cy="62"/>
            </a:xfrm>
            <a:custGeom>
              <a:avLst/>
              <a:gdLst>
                <a:gd name="T0" fmla="*/ 0 w 63"/>
                <a:gd name="T1" fmla="*/ 14 h 274"/>
                <a:gd name="T2" fmla="*/ 1 w 63"/>
                <a:gd name="T3" fmla="*/ 12 h 274"/>
                <a:gd name="T4" fmla="*/ 2 w 63"/>
                <a:gd name="T5" fmla="*/ 10 h 274"/>
                <a:gd name="T6" fmla="*/ 3 w 63"/>
                <a:gd name="T7" fmla="*/ 8 h 274"/>
                <a:gd name="T8" fmla="*/ 3 w 63"/>
                <a:gd name="T9" fmla="*/ 6 h 274"/>
                <a:gd name="T10" fmla="*/ 2 w 63"/>
                <a:gd name="T11" fmla="*/ 4 h 274"/>
                <a:gd name="T12" fmla="*/ 1 w 63"/>
                <a:gd name="T13" fmla="*/ 2 h 274"/>
                <a:gd name="T14" fmla="*/ 0 w 63"/>
                <a:gd name="T15" fmla="*/ 0 h 274"/>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274"/>
                <a:gd name="T26" fmla="*/ 63 w 63"/>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274">
                  <a:moveTo>
                    <a:pt x="0" y="273"/>
                  </a:moveTo>
                  <a:lnTo>
                    <a:pt x="23" y="235"/>
                  </a:lnTo>
                  <a:lnTo>
                    <a:pt x="46" y="196"/>
                  </a:lnTo>
                  <a:lnTo>
                    <a:pt x="62" y="153"/>
                  </a:lnTo>
                  <a:lnTo>
                    <a:pt x="62" y="115"/>
                  </a:lnTo>
                  <a:lnTo>
                    <a:pt x="46" y="72"/>
                  </a:lnTo>
                  <a:lnTo>
                    <a:pt x="23" y="31"/>
                  </a:lnTo>
                  <a:lnTo>
                    <a:pt x="0" y="0"/>
                  </a:lnTo>
                </a:path>
              </a:pathLst>
            </a:custGeom>
            <a:noFill/>
            <a:ln w="12600">
              <a:solidFill>
                <a:srgbClr val="333333"/>
              </a:solidFill>
              <a:round/>
              <a:headEnd/>
              <a:tailEnd/>
            </a:ln>
          </p:spPr>
          <p:txBody>
            <a:bodyPr/>
            <a:lstStyle/>
            <a:p>
              <a:endParaRPr lang="en-US"/>
            </a:p>
          </p:txBody>
        </p:sp>
        <p:sp>
          <p:nvSpPr>
            <p:cNvPr id="602186" name="Freeform 69"/>
            <p:cNvSpPr>
              <a:spLocks noChangeArrowheads="1"/>
            </p:cNvSpPr>
            <p:nvPr/>
          </p:nvSpPr>
          <p:spPr bwMode="auto">
            <a:xfrm>
              <a:off x="913" y="2512"/>
              <a:ext cx="646" cy="15"/>
            </a:xfrm>
            <a:custGeom>
              <a:avLst/>
              <a:gdLst>
                <a:gd name="T0" fmla="*/ 147 w 2848"/>
                <a:gd name="T1" fmla="*/ 1 h 64"/>
                <a:gd name="T2" fmla="*/ 142 w 2848"/>
                <a:gd name="T3" fmla="*/ 0 h 64"/>
                <a:gd name="T4" fmla="*/ 139 w 2848"/>
                <a:gd name="T5" fmla="*/ 0 h 64"/>
                <a:gd name="T6" fmla="*/ 137 w 2848"/>
                <a:gd name="T7" fmla="*/ 0 h 64"/>
                <a:gd name="T8" fmla="*/ 135 w 2848"/>
                <a:gd name="T9" fmla="*/ 0 h 64"/>
                <a:gd name="T10" fmla="*/ 132 w 2848"/>
                <a:gd name="T11" fmla="*/ 1 h 64"/>
                <a:gd name="T12" fmla="*/ 130 w 2848"/>
                <a:gd name="T13" fmla="*/ 1 h 64"/>
                <a:gd name="T14" fmla="*/ 129 w 2848"/>
                <a:gd name="T15" fmla="*/ 2 h 64"/>
                <a:gd name="T16" fmla="*/ 127 w 2848"/>
                <a:gd name="T17" fmla="*/ 2 h 64"/>
                <a:gd name="T18" fmla="*/ 125 w 2848"/>
                <a:gd name="T19" fmla="*/ 2 h 64"/>
                <a:gd name="T20" fmla="*/ 122 w 2848"/>
                <a:gd name="T21" fmla="*/ 3 h 64"/>
                <a:gd name="T22" fmla="*/ 120 w 2848"/>
                <a:gd name="T23" fmla="*/ 3 h 64"/>
                <a:gd name="T24" fmla="*/ 117 w 2848"/>
                <a:gd name="T25" fmla="*/ 4 h 64"/>
                <a:gd name="T26" fmla="*/ 115 w 2848"/>
                <a:gd name="T27" fmla="*/ 4 h 64"/>
                <a:gd name="T28" fmla="*/ 113 w 2848"/>
                <a:gd name="T29" fmla="*/ 4 h 64"/>
                <a:gd name="T30" fmla="*/ 110 w 2848"/>
                <a:gd name="T31" fmla="*/ 4 h 64"/>
                <a:gd name="T32" fmla="*/ 108 w 2848"/>
                <a:gd name="T33" fmla="*/ 3 h 64"/>
                <a:gd name="T34" fmla="*/ 105 w 2848"/>
                <a:gd name="T35" fmla="*/ 3 h 64"/>
                <a:gd name="T36" fmla="*/ 102 w 2848"/>
                <a:gd name="T37" fmla="*/ 3 h 64"/>
                <a:gd name="T38" fmla="*/ 99 w 2848"/>
                <a:gd name="T39" fmla="*/ 2 h 64"/>
                <a:gd name="T40" fmla="*/ 96 w 2848"/>
                <a:gd name="T41" fmla="*/ 2 h 64"/>
                <a:gd name="T42" fmla="*/ 93 w 2848"/>
                <a:gd name="T43" fmla="*/ 2 h 64"/>
                <a:gd name="T44" fmla="*/ 90 w 2848"/>
                <a:gd name="T45" fmla="*/ 1 h 64"/>
                <a:gd name="T46" fmla="*/ 87 w 2848"/>
                <a:gd name="T47" fmla="*/ 1 h 64"/>
                <a:gd name="T48" fmla="*/ 85 w 2848"/>
                <a:gd name="T49" fmla="*/ 1 h 64"/>
                <a:gd name="T50" fmla="*/ 82 w 2848"/>
                <a:gd name="T51" fmla="*/ 1 h 64"/>
                <a:gd name="T52" fmla="*/ 80 w 2848"/>
                <a:gd name="T53" fmla="*/ 1 h 64"/>
                <a:gd name="T54" fmla="*/ 78 w 2848"/>
                <a:gd name="T55" fmla="*/ 2 h 64"/>
                <a:gd name="T56" fmla="*/ 75 w 2848"/>
                <a:gd name="T57" fmla="*/ 2 h 64"/>
                <a:gd name="T58" fmla="*/ 73 w 2848"/>
                <a:gd name="T59" fmla="*/ 2 h 64"/>
                <a:gd name="T60" fmla="*/ 71 w 2848"/>
                <a:gd name="T61" fmla="*/ 3 h 64"/>
                <a:gd name="T62" fmla="*/ 69 w 2848"/>
                <a:gd name="T63" fmla="*/ 3 h 64"/>
                <a:gd name="T64" fmla="*/ 66 w 2848"/>
                <a:gd name="T65" fmla="*/ 4 h 64"/>
                <a:gd name="T66" fmla="*/ 63 w 2848"/>
                <a:gd name="T67" fmla="*/ 4 h 64"/>
                <a:gd name="T68" fmla="*/ 60 w 2848"/>
                <a:gd name="T69" fmla="*/ 4 h 64"/>
                <a:gd name="T70" fmla="*/ 56 w 2848"/>
                <a:gd name="T71" fmla="*/ 3 h 64"/>
                <a:gd name="T72" fmla="*/ 53 w 2848"/>
                <a:gd name="T73" fmla="*/ 3 h 64"/>
                <a:gd name="T74" fmla="*/ 49 w 2848"/>
                <a:gd name="T75" fmla="*/ 2 h 64"/>
                <a:gd name="T76" fmla="*/ 44 w 2848"/>
                <a:gd name="T77" fmla="*/ 2 h 64"/>
                <a:gd name="T78" fmla="*/ 40 w 2848"/>
                <a:gd name="T79" fmla="*/ 2 h 64"/>
                <a:gd name="T80" fmla="*/ 35 w 2848"/>
                <a:gd name="T81" fmla="*/ 2 h 64"/>
                <a:gd name="T82" fmla="*/ 30 w 2848"/>
                <a:gd name="T83" fmla="*/ 2 h 64"/>
                <a:gd name="T84" fmla="*/ 24 w 2848"/>
                <a:gd name="T85" fmla="*/ 2 h 64"/>
                <a:gd name="T86" fmla="*/ 20 w 2848"/>
                <a:gd name="T87" fmla="*/ 2 h 64"/>
                <a:gd name="T88" fmla="*/ 14 w 2848"/>
                <a:gd name="T89" fmla="*/ 2 h 64"/>
                <a:gd name="T90" fmla="*/ 9 w 2848"/>
                <a:gd name="T91" fmla="*/ 2 h 64"/>
                <a:gd name="T92" fmla="*/ 3 w 2848"/>
                <a:gd name="T93" fmla="*/ 2 h 64"/>
                <a:gd name="T94" fmla="*/ 0 w 2848"/>
                <a:gd name="T95" fmla="*/ 1 h 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48"/>
                <a:gd name="T145" fmla="*/ 0 h 64"/>
                <a:gd name="T146" fmla="*/ 2848 w 2848"/>
                <a:gd name="T147" fmla="*/ 64 h 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48" h="64">
                  <a:moveTo>
                    <a:pt x="2847" y="11"/>
                  </a:moveTo>
                  <a:lnTo>
                    <a:pt x="2755" y="4"/>
                  </a:lnTo>
                  <a:lnTo>
                    <a:pt x="2705" y="0"/>
                  </a:lnTo>
                  <a:lnTo>
                    <a:pt x="2659" y="4"/>
                  </a:lnTo>
                  <a:lnTo>
                    <a:pt x="2613" y="4"/>
                  </a:lnTo>
                  <a:lnTo>
                    <a:pt x="2575" y="11"/>
                  </a:lnTo>
                  <a:lnTo>
                    <a:pt x="2535" y="23"/>
                  </a:lnTo>
                  <a:lnTo>
                    <a:pt x="2500" y="28"/>
                  </a:lnTo>
                  <a:lnTo>
                    <a:pt x="2458" y="35"/>
                  </a:lnTo>
                  <a:lnTo>
                    <a:pt x="2419" y="43"/>
                  </a:lnTo>
                  <a:lnTo>
                    <a:pt x="2378" y="51"/>
                  </a:lnTo>
                  <a:lnTo>
                    <a:pt x="2331" y="54"/>
                  </a:lnTo>
                  <a:lnTo>
                    <a:pt x="2285" y="63"/>
                  </a:lnTo>
                  <a:lnTo>
                    <a:pt x="2239" y="63"/>
                  </a:lnTo>
                  <a:lnTo>
                    <a:pt x="2189" y="63"/>
                  </a:lnTo>
                  <a:lnTo>
                    <a:pt x="2139" y="63"/>
                  </a:lnTo>
                  <a:lnTo>
                    <a:pt x="2089" y="54"/>
                  </a:lnTo>
                  <a:lnTo>
                    <a:pt x="2031" y="51"/>
                  </a:lnTo>
                  <a:lnTo>
                    <a:pt x="1976" y="47"/>
                  </a:lnTo>
                  <a:lnTo>
                    <a:pt x="1919" y="43"/>
                  </a:lnTo>
                  <a:lnTo>
                    <a:pt x="1861" y="35"/>
                  </a:lnTo>
                  <a:lnTo>
                    <a:pt x="1804" y="28"/>
                  </a:lnTo>
                  <a:lnTo>
                    <a:pt x="1750" y="23"/>
                  </a:lnTo>
                  <a:lnTo>
                    <a:pt x="1696" y="23"/>
                  </a:lnTo>
                  <a:lnTo>
                    <a:pt x="1645" y="23"/>
                  </a:lnTo>
                  <a:lnTo>
                    <a:pt x="1596" y="23"/>
                  </a:lnTo>
                  <a:lnTo>
                    <a:pt x="1553" y="23"/>
                  </a:lnTo>
                  <a:lnTo>
                    <a:pt x="1507" y="28"/>
                  </a:lnTo>
                  <a:lnTo>
                    <a:pt x="1465" y="35"/>
                  </a:lnTo>
                  <a:lnTo>
                    <a:pt x="1422" y="43"/>
                  </a:lnTo>
                  <a:lnTo>
                    <a:pt x="1380" y="51"/>
                  </a:lnTo>
                  <a:lnTo>
                    <a:pt x="1334" y="54"/>
                  </a:lnTo>
                  <a:lnTo>
                    <a:pt x="1283" y="63"/>
                  </a:lnTo>
                  <a:lnTo>
                    <a:pt x="1230" y="63"/>
                  </a:lnTo>
                  <a:lnTo>
                    <a:pt x="1164" y="63"/>
                  </a:lnTo>
                  <a:lnTo>
                    <a:pt x="1099" y="54"/>
                  </a:lnTo>
                  <a:lnTo>
                    <a:pt x="1022" y="51"/>
                  </a:lnTo>
                  <a:lnTo>
                    <a:pt x="944" y="43"/>
                  </a:lnTo>
                  <a:lnTo>
                    <a:pt x="859" y="35"/>
                  </a:lnTo>
                  <a:lnTo>
                    <a:pt x="771" y="31"/>
                  </a:lnTo>
                  <a:lnTo>
                    <a:pt x="674" y="28"/>
                  </a:lnTo>
                  <a:lnTo>
                    <a:pt x="578" y="28"/>
                  </a:lnTo>
                  <a:lnTo>
                    <a:pt x="478" y="31"/>
                  </a:lnTo>
                  <a:lnTo>
                    <a:pt x="378" y="35"/>
                  </a:lnTo>
                  <a:lnTo>
                    <a:pt x="274" y="35"/>
                  </a:lnTo>
                  <a:lnTo>
                    <a:pt x="170" y="35"/>
                  </a:lnTo>
                  <a:lnTo>
                    <a:pt x="65" y="28"/>
                  </a:lnTo>
                  <a:lnTo>
                    <a:pt x="0" y="15"/>
                  </a:lnTo>
                </a:path>
              </a:pathLst>
            </a:custGeom>
            <a:noFill/>
            <a:ln w="12600">
              <a:solidFill>
                <a:srgbClr val="333333"/>
              </a:solidFill>
              <a:round/>
              <a:headEnd/>
              <a:tailEnd/>
            </a:ln>
          </p:spPr>
          <p:txBody>
            <a:bodyPr/>
            <a:lstStyle/>
            <a:p>
              <a:endParaRPr lang="en-US"/>
            </a:p>
          </p:txBody>
        </p:sp>
        <p:sp>
          <p:nvSpPr>
            <p:cNvPr id="602187" name="Freeform 70"/>
            <p:cNvSpPr>
              <a:spLocks noChangeArrowheads="1"/>
            </p:cNvSpPr>
            <p:nvPr/>
          </p:nvSpPr>
          <p:spPr bwMode="auto">
            <a:xfrm>
              <a:off x="4395" y="3150"/>
              <a:ext cx="21" cy="89"/>
            </a:xfrm>
            <a:custGeom>
              <a:avLst/>
              <a:gdLst>
                <a:gd name="T0" fmla="*/ 5 w 91"/>
                <a:gd name="T1" fmla="*/ 0 h 391"/>
                <a:gd name="T2" fmla="*/ 3 w 91"/>
                <a:gd name="T3" fmla="*/ 1 h 391"/>
                <a:gd name="T4" fmla="*/ 2 w 91"/>
                <a:gd name="T5" fmla="*/ 3 h 391"/>
                <a:gd name="T6" fmla="*/ 1 w 91"/>
                <a:gd name="T7" fmla="*/ 6 h 391"/>
                <a:gd name="T8" fmla="*/ 0 w 91"/>
                <a:gd name="T9" fmla="*/ 9 h 391"/>
                <a:gd name="T10" fmla="*/ 0 w 91"/>
                <a:gd name="T11" fmla="*/ 11 h 391"/>
                <a:gd name="T12" fmla="*/ 1 w 91"/>
                <a:gd name="T13" fmla="*/ 15 h 391"/>
                <a:gd name="T14" fmla="*/ 2 w 91"/>
                <a:gd name="T15" fmla="*/ 17 h 391"/>
                <a:gd name="T16" fmla="*/ 3 w 91"/>
                <a:gd name="T17" fmla="*/ 19 h 391"/>
                <a:gd name="T18" fmla="*/ 5 w 91"/>
                <a:gd name="T19" fmla="*/ 2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391"/>
                <a:gd name="T32" fmla="*/ 91 w 91"/>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391">
                  <a:moveTo>
                    <a:pt x="90" y="0"/>
                  </a:moveTo>
                  <a:lnTo>
                    <a:pt x="63" y="27"/>
                  </a:lnTo>
                  <a:lnTo>
                    <a:pt x="39" y="62"/>
                  </a:lnTo>
                  <a:lnTo>
                    <a:pt x="15" y="112"/>
                  </a:lnTo>
                  <a:lnTo>
                    <a:pt x="0" y="170"/>
                  </a:lnTo>
                  <a:lnTo>
                    <a:pt x="0" y="221"/>
                  </a:lnTo>
                  <a:lnTo>
                    <a:pt x="15" y="281"/>
                  </a:lnTo>
                  <a:lnTo>
                    <a:pt x="39" y="332"/>
                  </a:lnTo>
                  <a:lnTo>
                    <a:pt x="63" y="367"/>
                  </a:lnTo>
                  <a:lnTo>
                    <a:pt x="90" y="390"/>
                  </a:lnTo>
                </a:path>
              </a:pathLst>
            </a:custGeom>
            <a:noFill/>
            <a:ln w="12600">
              <a:solidFill>
                <a:srgbClr val="333333"/>
              </a:solidFill>
              <a:round/>
              <a:headEnd/>
              <a:tailEnd/>
            </a:ln>
          </p:spPr>
          <p:txBody>
            <a:bodyPr/>
            <a:lstStyle/>
            <a:p>
              <a:endParaRPr lang="en-US"/>
            </a:p>
          </p:txBody>
        </p:sp>
        <p:sp>
          <p:nvSpPr>
            <p:cNvPr id="602188" name="Freeform 71"/>
            <p:cNvSpPr>
              <a:spLocks noChangeArrowheads="1"/>
            </p:cNvSpPr>
            <p:nvPr/>
          </p:nvSpPr>
          <p:spPr bwMode="auto">
            <a:xfrm>
              <a:off x="4434" y="3181"/>
              <a:ext cx="31" cy="39"/>
            </a:xfrm>
            <a:custGeom>
              <a:avLst/>
              <a:gdLst>
                <a:gd name="T0" fmla="*/ 7 w 137"/>
                <a:gd name="T1" fmla="*/ 2 h 171"/>
                <a:gd name="T2" fmla="*/ 6 w 137"/>
                <a:gd name="T3" fmla="*/ 1 h 171"/>
                <a:gd name="T4" fmla="*/ 5 w 137"/>
                <a:gd name="T5" fmla="*/ 0 h 171"/>
                <a:gd name="T6" fmla="*/ 3 w 137"/>
                <a:gd name="T7" fmla="*/ 0 h 171"/>
                <a:gd name="T8" fmla="*/ 1 w 137"/>
                <a:gd name="T9" fmla="*/ 1 h 171"/>
                <a:gd name="T10" fmla="*/ 0 w 137"/>
                <a:gd name="T11" fmla="*/ 2 h 171"/>
                <a:gd name="T12" fmla="*/ 1 w 137"/>
                <a:gd name="T13" fmla="*/ 3 h 171"/>
                <a:gd name="T14" fmla="*/ 2 w 137"/>
                <a:gd name="T15" fmla="*/ 4 h 171"/>
                <a:gd name="T16" fmla="*/ 5 w 137"/>
                <a:gd name="T17" fmla="*/ 4 h 171"/>
                <a:gd name="T18" fmla="*/ 6 w 137"/>
                <a:gd name="T19" fmla="*/ 5 h 171"/>
                <a:gd name="T20" fmla="*/ 7 w 137"/>
                <a:gd name="T21" fmla="*/ 6 h 171"/>
                <a:gd name="T22" fmla="*/ 7 w 137"/>
                <a:gd name="T23" fmla="*/ 7 h 171"/>
                <a:gd name="T24" fmla="*/ 6 w 137"/>
                <a:gd name="T25" fmla="*/ 8 h 171"/>
                <a:gd name="T26" fmla="*/ 5 w 137"/>
                <a:gd name="T27" fmla="*/ 9 h 171"/>
                <a:gd name="T28" fmla="*/ 3 w 137"/>
                <a:gd name="T29" fmla="*/ 9 h 171"/>
                <a:gd name="T30" fmla="*/ 1 w 137"/>
                <a:gd name="T31" fmla="*/ 8 h 171"/>
                <a:gd name="T32" fmla="*/ 0 w 137"/>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171"/>
                <a:gd name="T53" fmla="*/ 137 w 137"/>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171">
                  <a:moveTo>
                    <a:pt x="136" y="35"/>
                  </a:moveTo>
                  <a:lnTo>
                    <a:pt x="120" y="11"/>
                  </a:lnTo>
                  <a:lnTo>
                    <a:pt x="90" y="0"/>
                  </a:lnTo>
                  <a:lnTo>
                    <a:pt x="51" y="0"/>
                  </a:lnTo>
                  <a:lnTo>
                    <a:pt x="16" y="11"/>
                  </a:lnTo>
                  <a:lnTo>
                    <a:pt x="0" y="35"/>
                  </a:lnTo>
                  <a:lnTo>
                    <a:pt x="16" y="57"/>
                  </a:lnTo>
                  <a:lnTo>
                    <a:pt x="39" y="73"/>
                  </a:lnTo>
                  <a:lnTo>
                    <a:pt x="101" y="85"/>
                  </a:lnTo>
                  <a:lnTo>
                    <a:pt x="120" y="97"/>
                  </a:lnTo>
                  <a:lnTo>
                    <a:pt x="136" y="120"/>
                  </a:lnTo>
                  <a:lnTo>
                    <a:pt x="136" y="135"/>
                  </a:lnTo>
                  <a:lnTo>
                    <a:pt x="120" y="159"/>
                  </a:lnTo>
                  <a:lnTo>
                    <a:pt x="90" y="170"/>
                  </a:lnTo>
                  <a:lnTo>
                    <a:pt x="51" y="170"/>
                  </a:lnTo>
                  <a:lnTo>
                    <a:pt x="16" y="159"/>
                  </a:lnTo>
                  <a:lnTo>
                    <a:pt x="0" y="135"/>
                  </a:lnTo>
                </a:path>
              </a:pathLst>
            </a:custGeom>
            <a:noFill/>
            <a:ln w="12600">
              <a:solidFill>
                <a:srgbClr val="333333"/>
              </a:solidFill>
              <a:round/>
              <a:headEnd/>
              <a:tailEnd/>
            </a:ln>
          </p:spPr>
          <p:txBody>
            <a:bodyPr/>
            <a:lstStyle/>
            <a:p>
              <a:endParaRPr lang="en-US"/>
            </a:p>
          </p:txBody>
        </p:sp>
        <p:sp>
          <p:nvSpPr>
            <p:cNvPr id="602189" name="Freeform 72"/>
            <p:cNvSpPr>
              <a:spLocks noChangeArrowheads="1"/>
            </p:cNvSpPr>
            <p:nvPr/>
          </p:nvSpPr>
          <p:spPr bwMode="auto">
            <a:xfrm>
              <a:off x="4481" y="3181"/>
              <a:ext cx="33" cy="39"/>
            </a:xfrm>
            <a:custGeom>
              <a:avLst/>
              <a:gdLst>
                <a:gd name="T0" fmla="*/ 0 w 147"/>
                <a:gd name="T1" fmla="*/ 4 h 171"/>
                <a:gd name="T2" fmla="*/ 7 w 147"/>
                <a:gd name="T3" fmla="*/ 4 h 171"/>
                <a:gd name="T4" fmla="*/ 7 w 147"/>
                <a:gd name="T5" fmla="*/ 2 h 171"/>
                <a:gd name="T6" fmla="*/ 7 w 147"/>
                <a:gd name="T7" fmla="*/ 1 h 171"/>
                <a:gd name="T8" fmla="*/ 6 w 147"/>
                <a:gd name="T9" fmla="*/ 1 h 171"/>
                <a:gd name="T10" fmla="*/ 5 w 147"/>
                <a:gd name="T11" fmla="*/ 0 h 171"/>
                <a:gd name="T12" fmla="*/ 3 w 147"/>
                <a:gd name="T13" fmla="*/ 0 h 171"/>
                <a:gd name="T14" fmla="*/ 2 w 147"/>
                <a:gd name="T15" fmla="*/ 1 h 171"/>
                <a:gd name="T16" fmla="*/ 0 w 147"/>
                <a:gd name="T17" fmla="*/ 2 h 171"/>
                <a:gd name="T18" fmla="*/ 0 w 147"/>
                <a:gd name="T19" fmla="*/ 4 h 171"/>
                <a:gd name="T20" fmla="*/ 0 w 147"/>
                <a:gd name="T21" fmla="*/ 5 h 171"/>
                <a:gd name="T22" fmla="*/ 0 w 147"/>
                <a:gd name="T23" fmla="*/ 7 h 171"/>
                <a:gd name="T24" fmla="*/ 2 w 147"/>
                <a:gd name="T25" fmla="*/ 8 h 171"/>
                <a:gd name="T26" fmla="*/ 3 w 147"/>
                <a:gd name="T27" fmla="*/ 9 h 171"/>
                <a:gd name="T28" fmla="*/ 5 w 147"/>
                <a:gd name="T29" fmla="*/ 9 h 171"/>
                <a:gd name="T30" fmla="*/ 6 w 147"/>
                <a:gd name="T31" fmla="*/ 8 h 171"/>
                <a:gd name="T32" fmla="*/ 7 w 147"/>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7"/>
                <a:gd name="T52" fmla="*/ 0 h 171"/>
                <a:gd name="T53" fmla="*/ 147 w 147"/>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7" h="171">
                  <a:moveTo>
                    <a:pt x="0" y="73"/>
                  </a:moveTo>
                  <a:lnTo>
                    <a:pt x="146" y="73"/>
                  </a:lnTo>
                  <a:lnTo>
                    <a:pt x="146" y="46"/>
                  </a:lnTo>
                  <a:lnTo>
                    <a:pt x="135" y="23"/>
                  </a:lnTo>
                  <a:lnTo>
                    <a:pt x="122" y="11"/>
                  </a:lnTo>
                  <a:lnTo>
                    <a:pt x="96" y="0"/>
                  </a:lnTo>
                  <a:lnTo>
                    <a:pt x="60" y="0"/>
                  </a:lnTo>
                  <a:lnTo>
                    <a:pt x="34" y="11"/>
                  </a:lnTo>
                  <a:lnTo>
                    <a:pt x="11" y="35"/>
                  </a:lnTo>
                  <a:lnTo>
                    <a:pt x="0" y="73"/>
                  </a:lnTo>
                  <a:lnTo>
                    <a:pt x="0" y="97"/>
                  </a:lnTo>
                  <a:lnTo>
                    <a:pt x="11" y="135"/>
                  </a:lnTo>
                  <a:lnTo>
                    <a:pt x="34" y="159"/>
                  </a:lnTo>
                  <a:lnTo>
                    <a:pt x="60" y="170"/>
                  </a:lnTo>
                  <a:lnTo>
                    <a:pt x="96" y="170"/>
                  </a:lnTo>
                  <a:lnTo>
                    <a:pt x="122" y="159"/>
                  </a:lnTo>
                  <a:lnTo>
                    <a:pt x="146" y="135"/>
                  </a:lnTo>
                </a:path>
              </a:pathLst>
            </a:custGeom>
            <a:noFill/>
            <a:ln w="12600">
              <a:solidFill>
                <a:srgbClr val="333333"/>
              </a:solidFill>
              <a:round/>
              <a:headEnd/>
              <a:tailEnd/>
            </a:ln>
          </p:spPr>
          <p:txBody>
            <a:bodyPr/>
            <a:lstStyle/>
            <a:p>
              <a:endParaRPr lang="en-US"/>
            </a:p>
          </p:txBody>
        </p:sp>
        <p:sp>
          <p:nvSpPr>
            <p:cNvPr id="602190" name="Freeform 73"/>
            <p:cNvSpPr>
              <a:spLocks noChangeArrowheads="1"/>
            </p:cNvSpPr>
            <p:nvPr/>
          </p:nvSpPr>
          <p:spPr bwMode="auto">
            <a:xfrm>
              <a:off x="4531" y="3181"/>
              <a:ext cx="34" cy="39"/>
            </a:xfrm>
            <a:custGeom>
              <a:avLst/>
              <a:gdLst>
                <a:gd name="T0" fmla="*/ 0 w 149"/>
                <a:gd name="T1" fmla="*/ 4 h 171"/>
                <a:gd name="T2" fmla="*/ 8 w 149"/>
                <a:gd name="T3" fmla="*/ 4 h 171"/>
                <a:gd name="T4" fmla="*/ 8 w 149"/>
                <a:gd name="T5" fmla="*/ 2 h 171"/>
                <a:gd name="T6" fmla="*/ 7 w 149"/>
                <a:gd name="T7" fmla="*/ 1 h 171"/>
                <a:gd name="T8" fmla="*/ 6 w 149"/>
                <a:gd name="T9" fmla="*/ 1 h 171"/>
                <a:gd name="T10" fmla="*/ 5 w 149"/>
                <a:gd name="T11" fmla="*/ 0 h 171"/>
                <a:gd name="T12" fmla="*/ 3 w 149"/>
                <a:gd name="T13" fmla="*/ 0 h 171"/>
                <a:gd name="T14" fmla="*/ 2 w 149"/>
                <a:gd name="T15" fmla="*/ 1 h 171"/>
                <a:gd name="T16" fmla="*/ 1 w 149"/>
                <a:gd name="T17" fmla="*/ 2 h 171"/>
                <a:gd name="T18" fmla="*/ 0 w 149"/>
                <a:gd name="T19" fmla="*/ 4 h 171"/>
                <a:gd name="T20" fmla="*/ 0 w 149"/>
                <a:gd name="T21" fmla="*/ 5 h 171"/>
                <a:gd name="T22" fmla="*/ 1 w 149"/>
                <a:gd name="T23" fmla="*/ 7 h 171"/>
                <a:gd name="T24" fmla="*/ 2 w 149"/>
                <a:gd name="T25" fmla="*/ 8 h 171"/>
                <a:gd name="T26" fmla="*/ 3 w 149"/>
                <a:gd name="T27" fmla="*/ 9 h 171"/>
                <a:gd name="T28" fmla="*/ 5 w 149"/>
                <a:gd name="T29" fmla="*/ 9 h 171"/>
                <a:gd name="T30" fmla="*/ 6 w 149"/>
                <a:gd name="T31" fmla="*/ 8 h 171"/>
                <a:gd name="T32" fmla="*/ 8 w 149"/>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171"/>
                <a:gd name="T53" fmla="*/ 149 w 149"/>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171">
                  <a:moveTo>
                    <a:pt x="0" y="73"/>
                  </a:moveTo>
                  <a:lnTo>
                    <a:pt x="148" y="73"/>
                  </a:lnTo>
                  <a:lnTo>
                    <a:pt x="148" y="46"/>
                  </a:lnTo>
                  <a:lnTo>
                    <a:pt x="136" y="23"/>
                  </a:lnTo>
                  <a:lnTo>
                    <a:pt x="120" y="11"/>
                  </a:lnTo>
                  <a:lnTo>
                    <a:pt x="96" y="0"/>
                  </a:lnTo>
                  <a:lnTo>
                    <a:pt x="62" y="0"/>
                  </a:lnTo>
                  <a:lnTo>
                    <a:pt x="39" y="11"/>
                  </a:lnTo>
                  <a:lnTo>
                    <a:pt x="12" y="35"/>
                  </a:lnTo>
                  <a:lnTo>
                    <a:pt x="0" y="73"/>
                  </a:lnTo>
                  <a:lnTo>
                    <a:pt x="0" y="97"/>
                  </a:lnTo>
                  <a:lnTo>
                    <a:pt x="12" y="135"/>
                  </a:lnTo>
                  <a:lnTo>
                    <a:pt x="39" y="159"/>
                  </a:lnTo>
                  <a:lnTo>
                    <a:pt x="62" y="170"/>
                  </a:lnTo>
                  <a:lnTo>
                    <a:pt x="96" y="170"/>
                  </a:lnTo>
                  <a:lnTo>
                    <a:pt x="120" y="159"/>
                  </a:lnTo>
                  <a:lnTo>
                    <a:pt x="148" y="135"/>
                  </a:lnTo>
                </a:path>
              </a:pathLst>
            </a:custGeom>
            <a:noFill/>
            <a:ln w="12600">
              <a:solidFill>
                <a:srgbClr val="333333"/>
              </a:solidFill>
              <a:round/>
              <a:headEnd/>
              <a:tailEnd/>
            </a:ln>
          </p:spPr>
          <p:txBody>
            <a:bodyPr/>
            <a:lstStyle/>
            <a:p>
              <a:endParaRPr lang="en-US"/>
            </a:p>
          </p:txBody>
        </p:sp>
        <p:sp>
          <p:nvSpPr>
            <p:cNvPr id="602191" name="Line 74"/>
            <p:cNvSpPr>
              <a:spLocks noChangeShapeType="1"/>
            </p:cNvSpPr>
            <p:nvPr/>
          </p:nvSpPr>
          <p:spPr bwMode="auto">
            <a:xfrm flipV="1">
              <a:off x="4627" y="3161"/>
              <a:ext cx="1" cy="48"/>
            </a:xfrm>
            <a:prstGeom prst="line">
              <a:avLst/>
            </a:prstGeom>
            <a:noFill/>
            <a:ln w="12600">
              <a:solidFill>
                <a:srgbClr val="333333"/>
              </a:solidFill>
              <a:round/>
              <a:headEnd/>
              <a:tailEnd/>
            </a:ln>
          </p:spPr>
          <p:txBody>
            <a:bodyPr/>
            <a:lstStyle/>
            <a:p>
              <a:endParaRPr lang="en-US"/>
            </a:p>
          </p:txBody>
        </p:sp>
        <p:sp>
          <p:nvSpPr>
            <p:cNvPr id="602192" name="Freeform 75"/>
            <p:cNvSpPr>
              <a:spLocks noChangeArrowheads="1"/>
            </p:cNvSpPr>
            <p:nvPr/>
          </p:nvSpPr>
          <p:spPr bwMode="auto">
            <a:xfrm>
              <a:off x="4627" y="3208"/>
              <a:ext cx="14" cy="14"/>
            </a:xfrm>
            <a:custGeom>
              <a:avLst/>
              <a:gdLst>
                <a:gd name="T0" fmla="*/ 0 w 63"/>
                <a:gd name="T1" fmla="*/ 0 h 63"/>
                <a:gd name="T2" fmla="*/ 1 w 63"/>
                <a:gd name="T3" fmla="*/ 2 h 63"/>
                <a:gd name="T4" fmla="*/ 2 w 63"/>
                <a:gd name="T5" fmla="*/ 3 h 63"/>
                <a:gd name="T6" fmla="*/ 3 w 63"/>
                <a:gd name="T7" fmla="*/ 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0" y="0"/>
                  </a:moveTo>
                  <a:lnTo>
                    <a:pt x="15" y="45"/>
                  </a:lnTo>
                  <a:lnTo>
                    <a:pt x="38" y="62"/>
                  </a:lnTo>
                  <a:lnTo>
                    <a:pt x="62" y="62"/>
                  </a:lnTo>
                </a:path>
              </a:pathLst>
            </a:custGeom>
            <a:noFill/>
            <a:ln w="12600">
              <a:solidFill>
                <a:srgbClr val="333333"/>
              </a:solidFill>
              <a:round/>
              <a:headEnd/>
              <a:tailEnd/>
            </a:ln>
          </p:spPr>
          <p:txBody>
            <a:bodyPr/>
            <a:lstStyle/>
            <a:p>
              <a:endParaRPr lang="en-US"/>
            </a:p>
          </p:txBody>
        </p:sp>
        <p:sp>
          <p:nvSpPr>
            <p:cNvPr id="602193" name="Line 76"/>
            <p:cNvSpPr>
              <a:spLocks noChangeShapeType="1"/>
            </p:cNvSpPr>
            <p:nvPr/>
          </p:nvSpPr>
          <p:spPr bwMode="auto">
            <a:xfrm flipH="1">
              <a:off x="4618" y="3181"/>
              <a:ext cx="21" cy="1"/>
            </a:xfrm>
            <a:prstGeom prst="line">
              <a:avLst/>
            </a:prstGeom>
            <a:noFill/>
            <a:ln w="12600">
              <a:solidFill>
                <a:srgbClr val="333333"/>
              </a:solidFill>
              <a:round/>
              <a:headEnd/>
              <a:tailEnd/>
            </a:ln>
          </p:spPr>
          <p:txBody>
            <a:bodyPr/>
            <a:lstStyle/>
            <a:p>
              <a:endParaRPr lang="en-US"/>
            </a:p>
          </p:txBody>
        </p:sp>
        <p:sp>
          <p:nvSpPr>
            <p:cNvPr id="602194" name="Freeform 77"/>
            <p:cNvSpPr>
              <a:spLocks noChangeArrowheads="1"/>
            </p:cNvSpPr>
            <p:nvPr/>
          </p:nvSpPr>
          <p:spPr bwMode="auto">
            <a:xfrm>
              <a:off x="4659" y="3181"/>
              <a:ext cx="32" cy="39"/>
            </a:xfrm>
            <a:custGeom>
              <a:avLst/>
              <a:gdLst>
                <a:gd name="T0" fmla="*/ 0 w 143"/>
                <a:gd name="T1" fmla="*/ 4 h 171"/>
                <a:gd name="T2" fmla="*/ 7 w 143"/>
                <a:gd name="T3" fmla="*/ 4 h 171"/>
                <a:gd name="T4" fmla="*/ 7 w 143"/>
                <a:gd name="T5" fmla="*/ 2 h 171"/>
                <a:gd name="T6" fmla="*/ 6 w 143"/>
                <a:gd name="T7" fmla="*/ 1 h 171"/>
                <a:gd name="T8" fmla="*/ 6 w 143"/>
                <a:gd name="T9" fmla="*/ 1 h 171"/>
                <a:gd name="T10" fmla="*/ 5 w 143"/>
                <a:gd name="T11" fmla="*/ 0 h 171"/>
                <a:gd name="T12" fmla="*/ 3 w 143"/>
                <a:gd name="T13" fmla="*/ 0 h 171"/>
                <a:gd name="T14" fmla="*/ 2 w 143"/>
                <a:gd name="T15" fmla="*/ 1 h 171"/>
                <a:gd name="T16" fmla="*/ 1 w 143"/>
                <a:gd name="T17" fmla="*/ 2 h 171"/>
                <a:gd name="T18" fmla="*/ 0 w 143"/>
                <a:gd name="T19" fmla="*/ 4 h 171"/>
                <a:gd name="T20" fmla="*/ 0 w 143"/>
                <a:gd name="T21" fmla="*/ 5 h 171"/>
                <a:gd name="T22" fmla="*/ 1 w 143"/>
                <a:gd name="T23" fmla="*/ 7 h 171"/>
                <a:gd name="T24" fmla="*/ 2 w 143"/>
                <a:gd name="T25" fmla="*/ 8 h 171"/>
                <a:gd name="T26" fmla="*/ 3 w 143"/>
                <a:gd name="T27" fmla="*/ 9 h 171"/>
                <a:gd name="T28" fmla="*/ 5 w 143"/>
                <a:gd name="T29" fmla="*/ 9 h 171"/>
                <a:gd name="T30" fmla="*/ 6 w 143"/>
                <a:gd name="T31" fmla="*/ 8 h 171"/>
                <a:gd name="T32" fmla="*/ 7 w 143"/>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3"/>
                <a:gd name="T52" fmla="*/ 0 h 171"/>
                <a:gd name="T53" fmla="*/ 143 w 143"/>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3" h="171">
                  <a:moveTo>
                    <a:pt x="0" y="73"/>
                  </a:moveTo>
                  <a:lnTo>
                    <a:pt x="142" y="73"/>
                  </a:lnTo>
                  <a:lnTo>
                    <a:pt x="142" y="46"/>
                  </a:lnTo>
                  <a:lnTo>
                    <a:pt x="131" y="23"/>
                  </a:lnTo>
                  <a:lnTo>
                    <a:pt x="120" y="11"/>
                  </a:lnTo>
                  <a:lnTo>
                    <a:pt x="92" y="0"/>
                  </a:lnTo>
                  <a:lnTo>
                    <a:pt x="61" y="0"/>
                  </a:lnTo>
                  <a:lnTo>
                    <a:pt x="34" y="11"/>
                  </a:lnTo>
                  <a:lnTo>
                    <a:pt x="12" y="35"/>
                  </a:lnTo>
                  <a:lnTo>
                    <a:pt x="0" y="73"/>
                  </a:lnTo>
                  <a:lnTo>
                    <a:pt x="0" y="97"/>
                  </a:lnTo>
                  <a:lnTo>
                    <a:pt x="12" y="135"/>
                  </a:lnTo>
                  <a:lnTo>
                    <a:pt x="34" y="159"/>
                  </a:lnTo>
                  <a:lnTo>
                    <a:pt x="61" y="170"/>
                  </a:lnTo>
                  <a:lnTo>
                    <a:pt x="92" y="170"/>
                  </a:lnTo>
                  <a:lnTo>
                    <a:pt x="120" y="159"/>
                  </a:lnTo>
                  <a:lnTo>
                    <a:pt x="142" y="135"/>
                  </a:lnTo>
                </a:path>
              </a:pathLst>
            </a:custGeom>
            <a:noFill/>
            <a:ln w="12600">
              <a:solidFill>
                <a:srgbClr val="333333"/>
              </a:solidFill>
              <a:round/>
              <a:headEnd/>
              <a:tailEnd/>
            </a:ln>
          </p:spPr>
          <p:txBody>
            <a:bodyPr/>
            <a:lstStyle/>
            <a:p>
              <a:endParaRPr lang="en-US"/>
            </a:p>
          </p:txBody>
        </p:sp>
        <p:sp>
          <p:nvSpPr>
            <p:cNvPr id="602195" name="Line 78"/>
            <p:cNvSpPr>
              <a:spLocks noChangeShapeType="1"/>
            </p:cNvSpPr>
            <p:nvPr/>
          </p:nvSpPr>
          <p:spPr bwMode="auto">
            <a:xfrm flipV="1">
              <a:off x="4708" y="3180"/>
              <a:ext cx="30" cy="40"/>
            </a:xfrm>
            <a:prstGeom prst="line">
              <a:avLst/>
            </a:prstGeom>
            <a:noFill/>
            <a:ln w="12600">
              <a:solidFill>
                <a:srgbClr val="333333"/>
              </a:solidFill>
              <a:round/>
              <a:headEnd/>
              <a:tailEnd/>
            </a:ln>
          </p:spPr>
          <p:txBody>
            <a:bodyPr/>
            <a:lstStyle/>
            <a:p>
              <a:endParaRPr lang="en-US"/>
            </a:p>
          </p:txBody>
        </p:sp>
        <p:sp>
          <p:nvSpPr>
            <p:cNvPr id="602196" name="Line 79"/>
            <p:cNvSpPr>
              <a:spLocks noChangeShapeType="1"/>
            </p:cNvSpPr>
            <p:nvPr/>
          </p:nvSpPr>
          <p:spPr bwMode="auto">
            <a:xfrm>
              <a:off x="4708" y="3181"/>
              <a:ext cx="30" cy="38"/>
            </a:xfrm>
            <a:prstGeom prst="line">
              <a:avLst/>
            </a:prstGeom>
            <a:noFill/>
            <a:ln w="12600">
              <a:solidFill>
                <a:srgbClr val="333333"/>
              </a:solidFill>
              <a:round/>
              <a:headEnd/>
              <a:tailEnd/>
            </a:ln>
          </p:spPr>
          <p:txBody>
            <a:bodyPr/>
            <a:lstStyle/>
            <a:p>
              <a:endParaRPr lang="en-US"/>
            </a:p>
          </p:txBody>
        </p:sp>
        <p:sp>
          <p:nvSpPr>
            <p:cNvPr id="602197" name="Line 80"/>
            <p:cNvSpPr>
              <a:spLocks noChangeShapeType="1"/>
            </p:cNvSpPr>
            <p:nvPr/>
          </p:nvSpPr>
          <p:spPr bwMode="auto">
            <a:xfrm flipV="1">
              <a:off x="4762" y="3161"/>
              <a:ext cx="1" cy="48"/>
            </a:xfrm>
            <a:prstGeom prst="line">
              <a:avLst/>
            </a:prstGeom>
            <a:noFill/>
            <a:ln w="12600">
              <a:solidFill>
                <a:srgbClr val="333333"/>
              </a:solidFill>
              <a:round/>
              <a:headEnd/>
              <a:tailEnd/>
            </a:ln>
          </p:spPr>
          <p:txBody>
            <a:bodyPr/>
            <a:lstStyle/>
            <a:p>
              <a:endParaRPr lang="en-US"/>
            </a:p>
          </p:txBody>
        </p:sp>
        <p:sp>
          <p:nvSpPr>
            <p:cNvPr id="602198" name="Freeform 81"/>
            <p:cNvSpPr>
              <a:spLocks noChangeArrowheads="1"/>
            </p:cNvSpPr>
            <p:nvPr/>
          </p:nvSpPr>
          <p:spPr bwMode="auto">
            <a:xfrm>
              <a:off x="4762" y="3208"/>
              <a:ext cx="14" cy="14"/>
            </a:xfrm>
            <a:custGeom>
              <a:avLst/>
              <a:gdLst>
                <a:gd name="T0" fmla="*/ 0 w 62"/>
                <a:gd name="T1" fmla="*/ 0 h 63"/>
                <a:gd name="T2" fmla="*/ 0 w 62"/>
                <a:gd name="T3" fmla="*/ 2 h 63"/>
                <a:gd name="T4" fmla="*/ 2 w 62"/>
                <a:gd name="T5" fmla="*/ 3 h 63"/>
                <a:gd name="T6" fmla="*/ 3 w 62"/>
                <a:gd name="T7" fmla="*/ 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0"/>
                  </a:moveTo>
                  <a:lnTo>
                    <a:pt x="11" y="45"/>
                  </a:lnTo>
                  <a:lnTo>
                    <a:pt x="38" y="62"/>
                  </a:lnTo>
                  <a:lnTo>
                    <a:pt x="61" y="62"/>
                  </a:lnTo>
                </a:path>
              </a:pathLst>
            </a:custGeom>
            <a:noFill/>
            <a:ln w="12600">
              <a:solidFill>
                <a:srgbClr val="333333"/>
              </a:solidFill>
              <a:round/>
              <a:headEnd/>
              <a:tailEnd/>
            </a:ln>
          </p:spPr>
          <p:txBody>
            <a:bodyPr/>
            <a:lstStyle/>
            <a:p>
              <a:endParaRPr lang="en-US"/>
            </a:p>
          </p:txBody>
        </p:sp>
        <p:sp>
          <p:nvSpPr>
            <p:cNvPr id="602199" name="Line 82"/>
            <p:cNvSpPr>
              <a:spLocks noChangeShapeType="1"/>
            </p:cNvSpPr>
            <p:nvPr/>
          </p:nvSpPr>
          <p:spPr bwMode="auto">
            <a:xfrm flipH="1">
              <a:off x="4755" y="3181"/>
              <a:ext cx="20" cy="1"/>
            </a:xfrm>
            <a:prstGeom prst="line">
              <a:avLst/>
            </a:prstGeom>
            <a:noFill/>
            <a:ln w="12600">
              <a:solidFill>
                <a:srgbClr val="333333"/>
              </a:solidFill>
              <a:round/>
              <a:headEnd/>
              <a:tailEnd/>
            </a:ln>
          </p:spPr>
          <p:txBody>
            <a:bodyPr/>
            <a:lstStyle/>
            <a:p>
              <a:endParaRPr lang="en-US"/>
            </a:p>
          </p:txBody>
        </p:sp>
        <p:sp>
          <p:nvSpPr>
            <p:cNvPr id="602200" name="Freeform 83"/>
            <p:cNvSpPr>
              <a:spLocks noChangeArrowheads="1"/>
            </p:cNvSpPr>
            <p:nvPr/>
          </p:nvSpPr>
          <p:spPr bwMode="auto">
            <a:xfrm>
              <a:off x="4793" y="3150"/>
              <a:ext cx="19" cy="89"/>
            </a:xfrm>
            <a:custGeom>
              <a:avLst/>
              <a:gdLst>
                <a:gd name="T0" fmla="*/ 0 w 85"/>
                <a:gd name="T1" fmla="*/ 0 h 391"/>
                <a:gd name="T2" fmla="*/ 1 w 85"/>
                <a:gd name="T3" fmla="*/ 1 h 391"/>
                <a:gd name="T4" fmla="*/ 2 w 85"/>
                <a:gd name="T5" fmla="*/ 3 h 391"/>
                <a:gd name="T6" fmla="*/ 4 w 85"/>
                <a:gd name="T7" fmla="*/ 6 h 391"/>
                <a:gd name="T8" fmla="*/ 4 w 85"/>
                <a:gd name="T9" fmla="*/ 9 h 391"/>
                <a:gd name="T10" fmla="*/ 4 w 85"/>
                <a:gd name="T11" fmla="*/ 11 h 391"/>
                <a:gd name="T12" fmla="*/ 4 w 85"/>
                <a:gd name="T13" fmla="*/ 15 h 391"/>
                <a:gd name="T14" fmla="*/ 2 w 85"/>
                <a:gd name="T15" fmla="*/ 17 h 391"/>
                <a:gd name="T16" fmla="*/ 1 w 85"/>
                <a:gd name="T17" fmla="*/ 19 h 391"/>
                <a:gd name="T18" fmla="*/ 0 w 85"/>
                <a:gd name="T19" fmla="*/ 2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91"/>
                <a:gd name="T32" fmla="*/ 85 w 85"/>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91">
                  <a:moveTo>
                    <a:pt x="0" y="0"/>
                  </a:moveTo>
                  <a:lnTo>
                    <a:pt x="27" y="27"/>
                  </a:lnTo>
                  <a:lnTo>
                    <a:pt x="46" y="62"/>
                  </a:lnTo>
                  <a:lnTo>
                    <a:pt x="73" y="112"/>
                  </a:lnTo>
                  <a:lnTo>
                    <a:pt x="84" y="170"/>
                  </a:lnTo>
                  <a:lnTo>
                    <a:pt x="84" y="221"/>
                  </a:lnTo>
                  <a:lnTo>
                    <a:pt x="73" y="281"/>
                  </a:lnTo>
                  <a:lnTo>
                    <a:pt x="46" y="332"/>
                  </a:lnTo>
                  <a:lnTo>
                    <a:pt x="27" y="367"/>
                  </a:lnTo>
                  <a:lnTo>
                    <a:pt x="0" y="390"/>
                  </a:lnTo>
                </a:path>
              </a:pathLst>
            </a:custGeom>
            <a:noFill/>
            <a:ln w="12600">
              <a:solidFill>
                <a:srgbClr val="333333"/>
              </a:solidFill>
              <a:round/>
              <a:headEnd/>
              <a:tailEnd/>
            </a:ln>
          </p:spPr>
          <p:txBody>
            <a:bodyPr/>
            <a:lstStyle/>
            <a:p>
              <a:endParaRPr lang="en-US"/>
            </a:p>
          </p:txBody>
        </p:sp>
        <p:sp>
          <p:nvSpPr>
            <p:cNvPr id="602201" name="Line 84"/>
            <p:cNvSpPr>
              <a:spLocks noChangeShapeType="1"/>
            </p:cNvSpPr>
            <p:nvPr/>
          </p:nvSpPr>
          <p:spPr bwMode="auto">
            <a:xfrm flipV="1">
              <a:off x="1554" y="2338"/>
              <a:ext cx="25" cy="74"/>
            </a:xfrm>
            <a:prstGeom prst="line">
              <a:avLst/>
            </a:prstGeom>
            <a:noFill/>
            <a:ln w="12600">
              <a:solidFill>
                <a:srgbClr val="333333"/>
              </a:solidFill>
              <a:round/>
              <a:headEnd/>
              <a:tailEnd/>
            </a:ln>
          </p:spPr>
          <p:txBody>
            <a:bodyPr/>
            <a:lstStyle/>
            <a:p>
              <a:endParaRPr lang="en-US"/>
            </a:p>
          </p:txBody>
        </p:sp>
        <p:sp>
          <p:nvSpPr>
            <p:cNvPr id="602202" name="Line 85"/>
            <p:cNvSpPr>
              <a:spLocks noChangeShapeType="1"/>
            </p:cNvSpPr>
            <p:nvPr/>
          </p:nvSpPr>
          <p:spPr bwMode="auto">
            <a:xfrm>
              <a:off x="1538" y="2336"/>
              <a:ext cx="16" cy="75"/>
            </a:xfrm>
            <a:prstGeom prst="line">
              <a:avLst/>
            </a:prstGeom>
            <a:noFill/>
            <a:ln w="12600">
              <a:solidFill>
                <a:srgbClr val="333333"/>
              </a:solidFill>
              <a:round/>
              <a:headEnd/>
              <a:tailEnd/>
            </a:ln>
          </p:spPr>
          <p:txBody>
            <a:bodyPr/>
            <a:lstStyle/>
            <a:p>
              <a:endParaRPr lang="en-US"/>
            </a:p>
          </p:txBody>
        </p:sp>
        <p:sp>
          <p:nvSpPr>
            <p:cNvPr id="602203" name="Freeform 86"/>
            <p:cNvSpPr>
              <a:spLocks noChangeArrowheads="1"/>
            </p:cNvSpPr>
            <p:nvPr/>
          </p:nvSpPr>
          <p:spPr bwMode="auto">
            <a:xfrm>
              <a:off x="1538" y="2336"/>
              <a:ext cx="41" cy="14"/>
            </a:xfrm>
            <a:custGeom>
              <a:avLst/>
              <a:gdLst>
                <a:gd name="T0" fmla="*/ 1 w 179"/>
                <a:gd name="T1" fmla="*/ 2 h 63"/>
                <a:gd name="T2" fmla="*/ 0 w 179"/>
                <a:gd name="T3" fmla="*/ 0 h 63"/>
                <a:gd name="T4" fmla="*/ 1 w 179"/>
                <a:gd name="T5" fmla="*/ 2 h 63"/>
                <a:gd name="T6" fmla="*/ 3 w 179"/>
                <a:gd name="T7" fmla="*/ 2 h 63"/>
                <a:gd name="T8" fmla="*/ 5 w 179"/>
                <a:gd name="T9" fmla="*/ 3 h 63"/>
                <a:gd name="T10" fmla="*/ 6 w 179"/>
                <a:gd name="T11" fmla="*/ 3 h 63"/>
                <a:gd name="T12" fmla="*/ 8 w 179"/>
                <a:gd name="T13" fmla="*/ 2 h 63"/>
                <a:gd name="T14" fmla="*/ 9 w 179"/>
                <a:gd name="T15" fmla="*/ 1 h 63"/>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63"/>
                <a:gd name="T26" fmla="*/ 179 w 179"/>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63">
                  <a:moveTo>
                    <a:pt x="27" y="31"/>
                  </a:moveTo>
                  <a:lnTo>
                    <a:pt x="0" y="0"/>
                  </a:lnTo>
                  <a:lnTo>
                    <a:pt x="27" y="31"/>
                  </a:lnTo>
                  <a:lnTo>
                    <a:pt x="58" y="47"/>
                  </a:lnTo>
                  <a:lnTo>
                    <a:pt x="88" y="62"/>
                  </a:lnTo>
                  <a:lnTo>
                    <a:pt x="120" y="62"/>
                  </a:lnTo>
                  <a:lnTo>
                    <a:pt x="150" y="43"/>
                  </a:lnTo>
                  <a:lnTo>
                    <a:pt x="178" y="15"/>
                  </a:lnTo>
                </a:path>
              </a:pathLst>
            </a:custGeom>
            <a:noFill/>
            <a:ln w="12600">
              <a:solidFill>
                <a:srgbClr val="333333"/>
              </a:solidFill>
              <a:round/>
              <a:headEnd/>
              <a:tailEnd/>
            </a:ln>
          </p:spPr>
          <p:txBody>
            <a:bodyPr/>
            <a:lstStyle/>
            <a:p>
              <a:endParaRPr lang="en-US"/>
            </a:p>
          </p:txBody>
        </p:sp>
        <p:sp>
          <p:nvSpPr>
            <p:cNvPr id="602204" name="Freeform 87"/>
            <p:cNvSpPr>
              <a:spLocks noChangeArrowheads="1"/>
            </p:cNvSpPr>
            <p:nvPr/>
          </p:nvSpPr>
          <p:spPr bwMode="auto">
            <a:xfrm>
              <a:off x="1542" y="2342"/>
              <a:ext cx="33" cy="59"/>
            </a:xfrm>
            <a:custGeom>
              <a:avLst/>
              <a:gdLst>
                <a:gd name="T0" fmla="*/ 8 w 144"/>
                <a:gd name="T1" fmla="*/ 0 h 262"/>
                <a:gd name="T2" fmla="*/ 3 w 144"/>
                <a:gd name="T3" fmla="*/ 13 h 262"/>
                <a:gd name="T4" fmla="*/ 0 w 144"/>
                <a:gd name="T5" fmla="*/ 0 h 262"/>
                <a:gd name="T6" fmla="*/ 2 w 144"/>
                <a:gd name="T7" fmla="*/ 1 h 262"/>
                <a:gd name="T8" fmla="*/ 4 w 144"/>
                <a:gd name="T9" fmla="*/ 1 h 262"/>
                <a:gd name="T10" fmla="*/ 6 w 144"/>
                <a:gd name="T11" fmla="*/ 1 h 262"/>
                <a:gd name="T12" fmla="*/ 8 w 144"/>
                <a:gd name="T13" fmla="*/ 0 h 262"/>
                <a:gd name="T14" fmla="*/ 6 w 144"/>
                <a:gd name="T15" fmla="*/ 1 h 262"/>
                <a:gd name="T16" fmla="*/ 3 w 144"/>
                <a:gd name="T17" fmla="*/ 11 h 262"/>
                <a:gd name="T18" fmla="*/ 1 w 144"/>
                <a:gd name="T19" fmla="*/ 1 h 262"/>
                <a:gd name="T20" fmla="*/ 3 w 144"/>
                <a:gd name="T21" fmla="*/ 2 h 262"/>
                <a:gd name="T22" fmla="*/ 4 w 144"/>
                <a:gd name="T23" fmla="*/ 2 h 262"/>
                <a:gd name="T24" fmla="*/ 5 w 144"/>
                <a:gd name="T25" fmla="*/ 2 h 262"/>
                <a:gd name="T26" fmla="*/ 6 w 144"/>
                <a:gd name="T27" fmla="*/ 1 h 262"/>
                <a:gd name="T28" fmla="*/ 6 w 144"/>
                <a:gd name="T29" fmla="*/ 2 h 262"/>
                <a:gd name="T30" fmla="*/ 3 w 144"/>
                <a:gd name="T31" fmla="*/ 9 h 262"/>
                <a:gd name="T32" fmla="*/ 2 w 144"/>
                <a:gd name="T33" fmla="*/ 2 h 262"/>
                <a:gd name="T34" fmla="*/ 4 w 144"/>
                <a:gd name="T35" fmla="*/ 2 h 262"/>
                <a:gd name="T36" fmla="*/ 6 w 144"/>
                <a:gd name="T37" fmla="*/ 2 h 262"/>
                <a:gd name="T38" fmla="*/ 5 w 144"/>
                <a:gd name="T39" fmla="*/ 3 h 262"/>
                <a:gd name="T40" fmla="*/ 3 w 144"/>
                <a:gd name="T41" fmla="*/ 7 h 262"/>
                <a:gd name="T42" fmla="*/ 3 w 144"/>
                <a:gd name="T43" fmla="*/ 2 h 262"/>
                <a:gd name="T44" fmla="*/ 5 w 144"/>
                <a:gd name="T45" fmla="*/ 3 h 262"/>
                <a:gd name="T46" fmla="*/ 4 w 144"/>
                <a:gd name="T47" fmla="*/ 3 h 262"/>
                <a:gd name="T48" fmla="*/ 3 w 144"/>
                <a:gd name="T49" fmla="*/ 5 h 262"/>
                <a:gd name="T50" fmla="*/ 3 w 144"/>
                <a:gd name="T51" fmla="*/ 3 h 262"/>
                <a:gd name="T52" fmla="*/ 4 w 144"/>
                <a:gd name="T53" fmla="*/ 3 h 2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4"/>
                <a:gd name="T82" fmla="*/ 0 h 262"/>
                <a:gd name="T83" fmla="*/ 144 w 144"/>
                <a:gd name="T84" fmla="*/ 262 h 2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4" h="262">
                  <a:moveTo>
                    <a:pt x="143" y="6"/>
                  </a:moveTo>
                  <a:lnTo>
                    <a:pt x="57" y="261"/>
                  </a:lnTo>
                  <a:lnTo>
                    <a:pt x="0" y="0"/>
                  </a:lnTo>
                  <a:lnTo>
                    <a:pt x="34" y="14"/>
                  </a:lnTo>
                  <a:lnTo>
                    <a:pt x="73" y="22"/>
                  </a:lnTo>
                  <a:lnTo>
                    <a:pt x="104" y="19"/>
                  </a:lnTo>
                  <a:lnTo>
                    <a:pt x="143" y="6"/>
                  </a:lnTo>
                  <a:lnTo>
                    <a:pt x="123" y="25"/>
                  </a:lnTo>
                  <a:lnTo>
                    <a:pt x="57" y="223"/>
                  </a:lnTo>
                  <a:lnTo>
                    <a:pt x="14" y="19"/>
                  </a:lnTo>
                  <a:lnTo>
                    <a:pt x="47" y="30"/>
                  </a:lnTo>
                  <a:lnTo>
                    <a:pt x="69" y="30"/>
                  </a:lnTo>
                  <a:lnTo>
                    <a:pt x="96" y="30"/>
                  </a:lnTo>
                  <a:lnTo>
                    <a:pt x="123" y="25"/>
                  </a:lnTo>
                  <a:lnTo>
                    <a:pt x="104" y="42"/>
                  </a:lnTo>
                  <a:lnTo>
                    <a:pt x="61" y="180"/>
                  </a:lnTo>
                  <a:lnTo>
                    <a:pt x="31" y="38"/>
                  </a:lnTo>
                  <a:lnTo>
                    <a:pt x="69" y="45"/>
                  </a:lnTo>
                  <a:lnTo>
                    <a:pt x="104" y="42"/>
                  </a:lnTo>
                  <a:lnTo>
                    <a:pt x="92" y="53"/>
                  </a:lnTo>
                  <a:lnTo>
                    <a:pt x="61" y="134"/>
                  </a:lnTo>
                  <a:lnTo>
                    <a:pt x="47" y="49"/>
                  </a:lnTo>
                  <a:lnTo>
                    <a:pt x="92" y="53"/>
                  </a:lnTo>
                  <a:lnTo>
                    <a:pt x="77" y="64"/>
                  </a:lnTo>
                  <a:lnTo>
                    <a:pt x="66" y="92"/>
                  </a:lnTo>
                  <a:lnTo>
                    <a:pt x="61" y="64"/>
                  </a:lnTo>
                  <a:lnTo>
                    <a:pt x="77" y="64"/>
                  </a:lnTo>
                </a:path>
              </a:pathLst>
            </a:custGeom>
            <a:noFill/>
            <a:ln w="12600">
              <a:solidFill>
                <a:srgbClr val="333333"/>
              </a:solidFill>
              <a:round/>
              <a:headEnd/>
              <a:tailEnd/>
            </a:ln>
          </p:spPr>
          <p:txBody>
            <a:bodyPr/>
            <a:lstStyle/>
            <a:p>
              <a:endParaRPr lang="en-US"/>
            </a:p>
          </p:txBody>
        </p:sp>
        <p:sp>
          <p:nvSpPr>
            <p:cNvPr id="602205" name="Freeform 88"/>
            <p:cNvSpPr>
              <a:spLocks noChangeArrowheads="1"/>
            </p:cNvSpPr>
            <p:nvPr/>
          </p:nvSpPr>
          <p:spPr bwMode="auto">
            <a:xfrm>
              <a:off x="1427" y="2328"/>
              <a:ext cx="49" cy="76"/>
            </a:xfrm>
            <a:custGeom>
              <a:avLst/>
              <a:gdLst>
                <a:gd name="T0" fmla="*/ 11 w 214"/>
                <a:gd name="T1" fmla="*/ 4 h 337"/>
                <a:gd name="T2" fmla="*/ 0 w 214"/>
                <a:gd name="T3" fmla="*/ 17 h 337"/>
                <a:gd name="T4" fmla="*/ 3 w 214"/>
                <a:gd name="T5" fmla="*/ 0 h 337"/>
                <a:gd name="T6" fmla="*/ 4 w 214"/>
                <a:gd name="T7" fmla="*/ 1 h 337"/>
                <a:gd name="T8" fmla="*/ 5 w 214"/>
                <a:gd name="T9" fmla="*/ 2 h 337"/>
                <a:gd name="T10" fmla="*/ 6 w 214"/>
                <a:gd name="T11" fmla="*/ 3 h 337"/>
                <a:gd name="T12" fmla="*/ 8 w 214"/>
                <a:gd name="T13" fmla="*/ 4 h 337"/>
                <a:gd name="T14" fmla="*/ 10 w 214"/>
                <a:gd name="T15" fmla="*/ 4 h 337"/>
                <a:gd name="T16" fmla="*/ 11 w 214"/>
                <a:gd name="T17" fmla="*/ 4 h 337"/>
                <a:gd name="T18" fmla="*/ 10 w 214"/>
                <a:gd name="T19" fmla="*/ 5 h 337"/>
                <a:gd name="T20" fmla="*/ 1 w 214"/>
                <a:gd name="T21" fmla="*/ 15 h 337"/>
                <a:gd name="T22" fmla="*/ 3 w 214"/>
                <a:gd name="T23" fmla="*/ 2 h 337"/>
                <a:gd name="T24" fmla="*/ 4 w 214"/>
                <a:gd name="T25" fmla="*/ 3 h 337"/>
                <a:gd name="T26" fmla="*/ 6 w 214"/>
                <a:gd name="T27" fmla="*/ 4 h 337"/>
                <a:gd name="T28" fmla="*/ 8 w 214"/>
                <a:gd name="T29" fmla="*/ 4 h 337"/>
                <a:gd name="T30" fmla="*/ 10 w 214"/>
                <a:gd name="T31" fmla="*/ 5 h 337"/>
                <a:gd name="T32" fmla="*/ 8 w 214"/>
                <a:gd name="T33" fmla="*/ 5 h 337"/>
                <a:gd name="T34" fmla="*/ 2 w 214"/>
                <a:gd name="T35" fmla="*/ 13 h 337"/>
                <a:gd name="T36" fmla="*/ 3 w 214"/>
                <a:gd name="T37" fmla="*/ 3 h 337"/>
                <a:gd name="T38" fmla="*/ 4 w 214"/>
                <a:gd name="T39" fmla="*/ 4 h 337"/>
                <a:gd name="T40" fmla="*/ 6 w 214"/>
                <a:gd name="T41" fmla="*/ 4 h 337"/>
                <a:gd name="T42" fmla="*/ 7 w 214"/>
                <a:gd name="T43" fmla="*/ 5 h 337"/>
                <a:gd name="T44" fmla="*/ 8 w 214"/>
                <a:gd name="T45" fmla="*/ 5 h 337"/>
                <a:gd name="T46" fmla="*/ 8 w 214"/>
                <a:gd name="T47" fmla="*/ 5 h 337"/>
                <a:gd name="T48" fmla="*/ 3 w 214"/>
                <a:gd name="T49" fmla="*/ 11 h 337"/>
                <a:gd name="T50" fmla="*/ 4 w 214"/>
                <a:gd name="T51" fmla="*/ 4 h 337"/>
                <a:gd name="T52" fmla="*/ 6 w 214"/>
                <a:gd name="T53" fmla="*/ 5 h 337"/>
                <a:gd name="T54" fmla="*/ 8 w 214"/>
                <a:gd name="T55" fmla="*/ 5 h 337"/>
                <a:gd name="T56" fmla="*/ 6 w 214"/>
                <a:gd name="T57" fmla="*/ 6 h 337"/>
                <a:gd name="T58" fmla="*/ 3 w 214"/>
                <a:gd name="T59" fmla="*/ 9 h 337"/>
                <a:gd name="T60" fmla="*/ 4 w 214"/>
                <a:gd name="T61" fmla="*/ 5 h 337"/>
                <a:gd name="T62" fmla="*/ 6 w 214"/>
                <a:gd name="T63" fmla="*/ 6 h 337"/>
                <a:gd name="T64" fmla="*/ 5 w 214"/>
                <a:gd name="T65" fmla="*/ 6 h 337"/>
                <a:gd name="T66" fmla="*/ 4 w 214"/>
                <a:gd name="T67" fmla="*/ 7 h 337"/>
                <a:gd name="T68" fmla="*/ 5 w 214"/>
                <a:gd name="T69" fmla="*/ 6 h 337"/>
                <a:gd name="T70" fmla="*/ 5 w 214"/>
                <a:gd name="T71" fmla="*/ 6 h 3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337"/>
                <a:gd name="T110" fmla="*/ 214 w 214"/>
                <a:gd name="T111" fmla="*/ 337 h 3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337">
                  <a:moveTo>
                    <a:pt x="213" y="69"/>
                  </a:moveTo>
                  <a:lnTo>
                    <a:pt x="0" y="336"/>
                  </a:lnTo>
                  <a:lnTo>
                    <a:pt x="51" y="0"/>
                  </a:lnTo>
                  <a:lnTo>
                    <a:pt x="70" y="27"/>
                  </a:lnTo>
                  <a:lnTo>
                    <a:pt x="94" y="47"/>
                  </a:lnTo>
                  <a:lnTo>
                    <a:pt x="120" y="62"/>
                  </a:lnTo>
                  <a:lnTo>
                    <a:pt x="151" y="77"/>
                  </a:lnTo>
                  <a:lnTo>
                    <a:pt x="182" y="77"/>
                  </a:lnTo>
                  <a:lnTo>
                    <a:pt x="213" y="69"/>
                  </a:lnTo>
                  <a:lnTo>
                    <a:pt x="191" y="88"/>
                  </a:lnTo>
                  <a:lnTo>
                    <a:pt x="16" y="298"/>
                  </a:lnTo>
                  <a:lnTo>
                    <a:pt x="58" y="31"/>
                  </a:lnTo>
                  <a:lnTo>
                    <a:pt x="82" y="53"/>
                  </a:lnTo>
                  <a:lnTo>
                    <a:pt x="116" y="77"/>
                  </a:lnTo>
                  <a:lnTo>
                    <a:pt x="151" y="85"/>
                  </a:lnTo>
                  <a:lnTo>
                    <a:pt x="191" y="88"/>
                  </a:lnTo>
                  <a:lnTo>
                    <a:pt x="163" y="96"/>
                  </a:lnTo>
                  <a:lnTo>
                    <a:pt x="35" y="259"/>
                  </a:lnTo>
                  <a:lnTo>
                    <a:pt x="66" y="53"/>
                  </a:lnTo>
                  <a:lnTo>
                    <a:pt x="85" y="73"/>
                  </a:lnTo>
                  <a:lnTo>
                    <a:pt x="113" y="85"/>
                  </a:lnTo>
                  <a:lnTo>
                    <a:pt x="136" y="93"/>
                  </a:lnTo>
                  <a:lnTo>
                    <a:pt x="163" y="96"/>
                  </a:lnTo>
                  <a:lnTo>
                    <a:pt x="143" y="107"/>
                  </a:lnTo>
                  <a:lnTo>
                    <a:pt x="51" y="220"/>
                  </a:lnTo>
                  <a:lnTo>
                    <a:pt x="74" y="77"/>
                  </a:lnTo>
                  <a:lnTo>
                    <a:pt x="109" y="93"/>
                  </a:lnTo>
                  <a:lnTo>
                    <a:pt x="143" y="107"/>
                  </a:lnTo>
                  <a:lnTo>
                    <a:pt x="124" y="112"/>
                  </a:lnTo>
                  <a:lnTo>
                    <a:pt x="66" y="181"/>
                  </a:lnTo>
                  <a:lnTo>
                    <a:pt x="82" y="93"/>
                  </a:lnTo>
                  <a:lnTo>
                    <a:pt x="124" y="112"/>
                  </a:lnTo>
                  <a:lnTo>
                    <a:pt x="105" y="120"/>
                  </a:lnTo>
                  <a:lnTo>
                    <a:pt x="85" y="139"/>
                  </a:lnTo>
                  <a:lnTo>
                    <a:pt x="94" y="112"/>
                  </a:lnTo>
                  <a:lnTo>
                    <a:pt x="105" y="120"/>
                  </a:lnTo>
                </a:path>
              </a:pathLst>
            </a:custGeom>
            <a:noFill/>
            <a:ln w="12600">
              <a:solidFill>
                <a:srgbClr val="333333"/>
              </a:solidFill>
              <a:round/>
              <a:headEnd/>
              <a:tailEnd/>
            </a:ln>
          </p:spPr>
          <p:txBody>
            <a:bodyPr/>
            <a:lstStyle/>
            <a:p>
              <a:endParaRPr lang="en-US"/>
            </a:p>
          </p:txBody>
        </p:sp>
        <p:sp>
          <p:nvSpPr>
            <p:cNvPr id="602206" name="Freeform 89"/>
            <p:cNvSpPr>
              <a:spLocks noChangeArrowheads="1"/>
            </p:cNvSpPr>
            <p:nvPr/>
          </p:nvSpPr>
          <p:spPr bwMode="auto">
            <a:xfrm>
              <a:off x="1560" y="1435"/>
              <a:ext cx="81" cy="957"/>
            </a:xfrm>
            <a:custGeom>
              <a:avLst/>
              <a:gdLst>
                <a:gd name="T0" fmla="*/ 0 w 356"/>
                <a:gd name="T1" fmla="*/ 217 h 4219"/>
                <a:gd name="T2" fmla="*/ 0 w 356"/>
                <a:gd name="T3" fmla="*/ 188 h 4219"/>
                <a:gd name="T4" fmla="*/ 1 w 356"/>
                <a:gd name="T5" fmla="*/ 165 h 4219"/>
                <a:gd name="T6" fmla="*/ 2 w 356"/>
                <a:gd name="T7" fmla="*/ 145 h 4219"/>
                <a:gd name="T8" fmla="*/ 3 w 356"/>
                <a:gd name="T9" fmla="*/ 125 h 4219"/>
                <a:gd name="T10" fmla="*/ 5 w 356"/>
                <a:gd name="T11" fmla="*/ 103 h 4219"/>
                <a:gd name="T12" fmla="*/ 8 w 356"/>
                <a:gd name="T13" fmla="*/ 77 h 4219"/>
                <a:gd name="T14" fmla="*/ 13 w 356"/>
                <a:gd name="T15" fmla="*/ 43 h 4219"/>
                <a:gd name="T16" fmla="*/ 18 w 356"/>
                <a:gd name="T17" fmla="*/ 0 h 4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6"/>
                <a:gd name="T28" fmla="*/ 0 h 4219"/>
                <a:gd name="T29" fmla="*/ 356 w 356"/>
                <a:gd name="T30" fmla="*/ 4219 h 42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6" h="4219">
                  <a:moveTo>
                    <a:pt x="0" y="4218"/>
                  </a:moveTo>
                  <a:lnTo>
                    <a:pt x="8" y="3660"/>
                  </a:lnTo>
                  <a:lnTo>
                    <a:pt x="15" y="3208"/>
                  </a:lnTo>
                  <a:lnTo>
                    <a:pt x="31" y="2816"/>
                  </a:lnTo>
                  <a:lnTo>
                    <a:pt x="58" y="2431"/>
                  </a:lnTo>
                  <a:lnTo>
                    <a:pt x="100" y="2006"/>
                  </a:lnTo>
                  <a:lnTo>
                    <a:pt x="162" y="1495"/>
                  </a:lnTo>
                  <a:lnTo>
                    <a:pt x="244" y="843"/>
                  </a:lnTo>
                  <a:lnTo>
                    <a:pt x="355" y="0"/>
                  </a:lnTo>
                </a:path>
              </a:pathLst>
            </a:custGeom>
            <a:noFill/>
            <a:ln w="12600">
              <a:solidFill>
                <a:srgbClr val="333333"/>
              </a:solidFill>
              <a:round/>
              <a:headEnd/>
              <a:tailEnd/>
            </a:ln>
          </p:spPr>
          <p:txBody>
            <a:bodyPr/>
            <a:lstStyle/>
            <a:p>
              <a:endParaRPr lang="en-US"/>
            </a:p>
          </p:txBody>
        </p:sp>
        <p:sp>
          <p:nvSpPr>
            <p:cNvPr id="602207" name="Line 90"/>
            <p:cNvSpPr>
              <a:spLocks noChangeShapeType="1"/>
            </p:cNvSpPr>
            <p:nvPr/>
          </p:nvSpPr>
          <p:spPr bwMode="auto">
            <a:xfrm flipH="1">
              <a:off x="1425" y="2388"/>
              <a:ext cx="14" cy="16"/>
            </a:xfrm>
            <a:prstGeom prst="line">
              <a:avLst/>
            </a:prstGeom>
            <a:noFill/>
            <a:ln w="12600">
              <a:solidFill>
                <a:srgbClr val="333333"/>
              </a:solidFill>
              <a:round/>
              <a:headEnd/>
              <a:tailEnd/>
            </a:ln>
          </p:spPr>
          <p:txBody>
            <a:bodyPr/>
            <a:lstStyle/>
            <a:p>
              <a:endParaRPr lang="en-US"/>
            </a:p>
          </p:txBody>
        </p:sp>
        <p:sp>
          <p:nvSpPr>
            <p:cNvPr id="602208" name="Freeform 91"/>
            <p:cNvSpPr>
              <a:spLocks noChangeArrowheads="1"/>
            </p:cNvSpPr>
            <p:nvPr/>
          </p:nvSpPr>
          <p:spPr bwMode="auto">
            <a:xfrm>
              <a:off x="1333" y="1717"/>
              <a:ext cx="126" cy="672"/>
            </a:xfrm>
            <a:custGeom>
              <a:avLst/>
              <a:gdLst>
                <a:gd name="T0" fmla="*/ 24 w 555"/>
                <a:gd name="T1" fmla="*/ 152 h 2963"/>
                <a:gd name="T2" fmla="*/ 26 w 555"/>
                <a:gd name="T3" fmla="*/ 148 h 2963"/>
                <a:gd name="T4" fmla="*/ 27 w 555"/>
                <a:gd name="T5" fmla="*/ 142 h 2963"/>
                <a:gd name="T6" fmla="*/ 28 w 555"/>
                <a:gd name="T7" fmla="*/ 136 h 2963"/>
                <a:gd name="T8" fmla="*/ 29 w 555"/>
                <a:gd name="T9" fmla="*/ 128 h 2963"/>
                <a:gd name="T10" fmla="*/ 28 w 555"/>
                <a:gd name="T11" fmla="*/ 119 h 2963"/>
                <a:gd name="T12" fmla="*/ 27 w 555"/>
                <a:gd name="T13" fmla="*/ 109 h 2963"/>
                <a:gd name="T14" fmla="*/ 26 w 555"/>
                <a:gd name="T15" fmla="*/ 98 h 2963"/>
                <a:gd name="T16" fmla="*/ 24 w 555"/>
                <a:gd name="T17" fmla="*/ 86 h 2963"/>
                <a:gd name="T18" fmla="*/ 21 w 555"/>
                <a:gd name="T19" fmla="*/ 74 h 2963"/>
                <a:gd name="T20" fmla="*/ 18 w 555"/>
                <a:gd name="T21" fmla="*/ 60 h 2963"/>
                <a:gd name="T22" fmla="*/ 14 w 555"/>
                <a:gd name="T23" fmla="*/ 47 h 2963"/>
                <a:gd name="T24" fmla="*/ 11 w 555"/>
                <a:gd name="T25" fmla="*/ 34 h 2963"/>
                <a:gd name="T26" fmla="*/ 7 w 555"/>
                <a:gd name="T27" fmla="*/ 22 h 2963"/>
                <a:gd name="T28" fmla="*/ 3 w 555"/>
                <a:gd name="T29" fmla="*/ 10 h 2963"/>
                <a:gd name="T30" fmla="*/ 0 w 555"/>
                <a:gd name="T31" fmla="*/ 0 h 29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5"/>
                <a:gd name="T49" fmla="*/ 0 h 2963"/>
                <a:gd name="T50" fmla="*/ 555 w 555"/>
                <a:gd name="T51" fmla="*/ 2963 h 29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5" h="2963">
                  <a:moveTo>
                    <a:pt x="462" y="2962"/>
                  </a:moveTo>
                  <a:lnTo>
                    <a:pt x="505" y="2875"/>
                  </a:lnTo>
                  <a:lnTo>
                    <a:pt x="535" y="2766"/>
                  </a:lnTo>
                  <a:lnTo>
                    <a:pt x="550" y="2640"/>
                  </a:lnTo>
                  <a:lnTo>
                    <a:pt x="554" y="2489"/>
                  </a:lnTo>
                  <a:lnTo>
                    <a:pt x="550" y="2318"/>
                  </a:lnTo>
                  <a:lnTo>
                    <a:pt x="531" y="2126"/>
                  </a:lnTo>
                  <a:lnTo>
                    <a:pt x="496" y="1914"/>
                  </a:lnTo>
                  <a:lnTo>
                    <a:pt x="458" y="1679"/>
                  </a:lnTo>
                  <a:lnTo>
                    <a:pt x="404" y="1433"/>
                  </a:lnTo>
                  <a:lnTo>
                    <a:pt x="342" y="1174"/>
                  </a:lnTo>
                  <a:lnTo>
                    <a:pt x="276" y="916"/>
                  </a:lnTo>
                  <a:lnTo>
                    <a:pt x="207" y="662"/>
                  </a:lnTo>
                  <a:lnTo>
                    <a:pt x="138" y="418"/>
                  </a:lnTo>
                  <a:lnTo>
                    <a:pt x="65" y="200"/>
                  </a:lnTo>
                  <a:lnTo>
                    <a:pt x="0" y="0"/>
                  </a:lnTo>
                </a:path>
              </a:pathLst>
            </a:custGeom>
            <a:noFill/>
            <a:ln w="12600">
              <a:solidFill>
                <a:srgbClr val="333333"/>
              </a:solidFill>
              <a:round/>
              <a:headEnd/>
              <a:tailEnd/>
            </a:ln>
          </p:spPr>
          <p:txBody>
            <a:bodyPr/>
            <a:lstStyle/>
            <a:p>
              <a:endParaRPr lang="en-US"/>
            </a:p>
          </p:txBody>
        </p:sp>
        <p:sp>
          <p:nvSpPr>
            <p:cNvPr id="602209" name="Freeform 92"/>
            <p:cNvSpPr>
              <a:spLocks noChangeArrowheads="1"/>
            </p:cNvSpPr>
            <p:nvPr/>
          </p:nvSpPr>
          <p:spPr bwMode="auto">
            <a:xfrm>
              <a:off x="1427" y="1358"/>
              <a:ext cx="34" cy="39"/>
            </a:xfrm>
            <a:custGeom>
              <a:avLst/>
              <a:gdLst>
                <a:gd name="T0" fmla="*/ 8 w 149"/>
                <a:gd name="T1" fmla="*/ 9 h 171"/>
                <a:gd name="T2" fmla="*/ 8 w 149"/>
                <a:gd name="T3" fmla="*/ 0 h 171"/>
                <a:gd name="T4" fmla="*/ 8 w 149"/>
                <a:gd name="T5" fmla="*/ 2 h 171"/>
                <a:gd name="T6" fmla="*/ 6 w 149"/>
                <a:gd name="T7" fmla="*/ 1 h 171"/>
                <a:gd name="T8" fmla="*/ 5 w 149"/>
                <a:gd name="T9" fmla="*/ 0 h 171"/>
                <a:gd name="T10" fmla="*/ 3 w 149"/>
                <a:gd name="T11" fmla="*/ 0 h 171"/>
                <a:gd name="T12" fmla="*/ 2 w 149"/>
                <a:gd name="T13" fmla="*/ 1 h 171"/>
                <a:gd name="T14" fmla="*/ 1 w 149"/>
                <a:gd name="T15" fmla="*/ 2 h 171"/>
                <a:gd name="T16" fmla="*/ 0 w 149"/>
                <a:gd name="T17" fmla="*/ 4 h 171"/>
                <a:gd name="T18" fmla="*/ 0 w 149"/>
                <a:gd name="T19" fmla="*/ 5 h 171"/>
                <a:gd name="T20" fmla="*/ 1 w 149"/>
                <a:gd name="T21" fmla="*/ 7 h 171"/>
                <a:gd name="T22" fmla="*/ 2 w 149"/>
                <a:gd name="T23" fmla="*/ 8 h 171"/>
                <a:gd name="T24" fmla="*/ 3 w 149"/>
                <a:gd name="T25" fmla="*/ 9 h 171"/>
                <a:gd name="T26" fmla="*/ 5 w 149"/>
                <a:gd name="T27" fmla="*/ 9 h 171"/>
                <a:gd name="T28" fmla="*/ 6 w 149"/>
                <a:gd name="T29" fmla="*/ 8 h 171"/>
                <a:gd name="T30" fmla="*/ 8 w 149"/>
                <a:gd name="T31" fmla="*/ 7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9"/>
                <a:gd name="T49" fmla="*/ 0 h 171"/>
                <a:gd name="T50" fmla="*/ 149 w 149"/>
                <a:gd name="T51" fmla="*/ 171 h 1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9" h="171">
                  <a:moveTo>
                    <a:pt x="148" y="170"/>
                  </a:moveTo>
                  <a:lnTo>
                    <a:pt x="148" y="0"/>
                  </a:lnTo>
                  <a:lnTo>
                    <a:pt x="148" y="39"/>
                  </a:lnTo>
                  <a:lnTo>
                    <a:pt x="124" y="11"/>
                  </a:lnTo>
                  <a:lnTo>
                    <a:pt x="96" y="0"/>
                  </a:lnTo>
                  <a:lnTo>
                    <a:pt x="62" y="0"/>
                  </a:lnTo>
                  <a:lnTo>
                    <a:pt x="35" y="11"/>
                  </a:lnTo>
                  <a:lnTo>
                    <a:pt x="12" y="39"/>
                  </a:lnTo>
                  <a:lnTo>
                    <a:pt x="0" y="73"/>
                  </a:lnTo>
                  <a:lnTo>
                    <a:pt x="0" y="100"/>
                  </a:lnTo>
                  <a:lnTo>
                    <a:pt x="12" y="132"/>
                  </a:lnTo>
                  <a:lnTo>
                    <a:pt x="35" y="158"/>
                  </a:lnTo>
                  <a:lnTo>
                    <a:pt x="62" y="170"/>
                  </a:lnTo>
                  <a:lnTo>
                    <a:pt x="96" y="170"/>
                  </a:lnTo>
                  <a:lnTo>
                    <a:pt x="124" y="158"/>
                  </a:lnTo>
                  <a:lnTo>
                    <a:pt x="148" y="132"/>
                  </a:lnTo>
                </a:path>
              </a:pathLst>
            </a:custGeom>
            <a:noFill/>
            <a:ln w="12600">
              <a:solidFill>
                <a:srgbClr val="333333"/>
              </a:solidFill>
              <a:round/>
              <a:headEnd/>
              <a:tailEnd/>
            </a:ln>
          </p:spPr>
          <p:txBody>
            <a:bodyPr/>
            <a:lstStyle/>
            <a:p>
              <a:endParaRPr lang="en-US"/>
            </a:p>
          </p:txBody>
        </p:sp>
        <p:sp>
          <p:nvSpPr>
            <p:cNvPr id="602210" name="Freeform 93"/>
            <p:cNvSpPr>
              <a:spLocks noChangeArrowheads="1"/>
            </p:cNvSpPr>
            <p:nvPr/>
          </p:nvSpPr>
          <p:spPr bwMode="auto">
            <a:xfrm>
              <a:off x="1480" y="1358"/>
              <a:ext cx="30" cy="39"/>
            </a:xfrm>
            <a:custGeom>
              <a:avLst/>
              <a:gdLst>
                <a:gd name="T0" fmla="*/ 7 w 133"/>
                <a:gd name="T1" fmla="*/ 2 h 171"/>
                <a:gd name="T2" fmla="*/ 6 w 133"/>
                <a:gd name="T3" fmla="*/ 1 h 171"/>
                <a:gd name="T4" fmla="*/ 4 w 133"/>
                <a:gd name="T5" fmla="*/ 0 h 171"/>
                <a:gd name="T6" fmla="*/ 2 w 133"/>
                <a:gd name="T7" fmla="*/ 0 h 171"/>
                <a:gd name="T8" fmla="*/ 0 w 133"/>
                <a:gd name="T9" fmla="*/ 1 h 171"/>
                <a:gd name="T10" fmla="*/ 0 w 133"/>
                <a:gd name="T11" fmla="*/ 2 h 171"/>
                <a:gd name="T12" fmla="*/ 0 w 133"/>
                <a:gd name="T13" fmla="*/ 3 h 171"/>
                <a:gd name="T14" fmla="*/ 2 w 133"/>
                <a:gd name="T15" fmla="*/ 4 h 171"/>
                <a:gd name="T16" fmla="*/ 5 w 133"/>
                <a:gd name="T17" fmla="*/ 4 h 171"/>
                <a:gd name="T18" fmla="*/ 6 w 133"/>
                <a:gd name="T19" fmla="*/ 5 h 171"/>
                <a:gd name="T20" fmla="*/ 7 w 133"/>
                <a:gd name="T21" fmla="*/ 6 h 171"/>
                <a:gd name="T22" fmla="*/ 7 w 133"/>
                <a:gd name="T23" fmla="*/ 7 h 171"/>
                <a:gd name="T24" fmla="*/ 6 w 133"/>
                <a:gd name="T25" fmla="*/ 8 h 171"/>
                <a:gd name="T26" fmla="*/ 4 w 133"/>
                <a:gd name="T27" fmla="*/ 9 h 171"/>
                <a:gd name="T28" fmla="*/ 2 w 133"/>
                <a:gd name="T29" fmla="*/ 9 h 171"/>
                <a:gd name="T30" fmla="*/ 0 w 133"/>
                <a:gd name="T31" fmla="*/ 8 h 171"/>
                <a:gd name="T32" fmla="*/ 0 w 133"/>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3"/>
                <a:gd name="T52" fmla="*/ 0 h 171"/>
                <a:gd name="T53" fmla="*/ 133 w 133"/>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3" h="171">
                  <a:moveTo>
                    <a:pt x="132" y="39"/>
                  </a:moveTo>
                  <a:lnTo>
                    <a:pt x="120" y="11"/>
                  </a:lnTo>
                  <a:lnTo>
                    <a:pt x="82" y="0"/>
                  </a:lnTo>
                  <a:lnTo>
                    <a:pt x="42" y="0"/>
                  </a:lnTo>
                  <a:lnTo>
                    <a:pt x="8" y="11"/>
                  </a:lnTo>
                  <a:lnTo>
                    <a:pt x="0" y="39"/>
                  </a:lnTo>
                  <a:lnTo>
                    <a:pt x="8" y="62"/>
                  </a:lnTo>
                  <a:lnTo>
                    <a:pt x="32" y="73"/>
                  </a:lnTo>
                  <a:lnTo>
                    <a:pt x="94" y="84"/>
                  </a:lnTo>
                  <a:lnTo>
                    <a:pt x="120" y="100"/>
                  </a:lnTo>
                  <a:lnTo>
                    <a:pt x="132" y="124"/>
                  </a:lnTo>
                  <a:lnTo>
                    <a:pt x="132" y="132"/>
                  </a:lnTo>
                  <a:lnTo>
                    <a:pt x="120" y="158"/>
                  </a:lnTo>
                  <a:lnTo>
                    <a:pt x="82" y="170"/>
                  </a:lnTo>
                  <a:lnTo>
                    <a:pt x="42" y="170"/>
                  </a:lnTo>
                  <a:lnTo>
                    <a:pt x="8" y="158"/>
                  </a:lnTo>
                  <a:lnTo>
                    <a:pt x="0" y="132"/>
                  </a:lnTo>
                </a:path>
              </a:pathLst>
            </a:custGeom>
            <a:noFill/>
            <a:ln w="12600">
              <a:solidFill>
                <a:srgbClr val="333333"/>
              </a:solidFill>
              <a:round/>
              <a:headEnd/>
              <a:tailEnd/>
            </a:ln>
          </p:spPr>
          <p:txBody>
            <a:bodyPr/>
            <a:lstStyle/>
            <a:p>
              <a:endParaRPr lang="en-US"/>
            </a:p>
          </p:txBody>
        </p:sp>
        <p:sp>
          <p:nvSpPr>
            <p:cNvPr id="602211" name="Freeform 94"/>
            <p:cNvSpPr>
              <a:spLocks noChangeArrowheads="1"/>
            </p:cNvSpPr>
            <p:nvPr/>
          </p:nvSpPr>
          <p:spPr bwMode="auto">
            <a:xfrm>
              <a:off x="1565" y="1339"/>
              <a:ext cx="39" cy="58"/>
            </a:xfrm>
            <a:custGeom>
              <a:avLst/>
              <a:gdLst>
                <a:gd name="T0" fmla="*/ 0 w 174"/>
                <a:gd name="T1" fmla="*/ 13 h 256"/>
                <a:gd name="T2" fmla="*/ 0 w 174"/>
                <a:gd name="T3" fmla="*/ 0 h 256"/>
                <a:gd name="T4" fmla="*/ 6 w 174"/>
                <a:gd name="T5" fmla="*/ 0 h 256"/>
                <a:gd name="T6" fmla="*/ 7 w 174"/>
                <a:gd name="T7" fmla="*/ 0 h 256"/>
                <a:gd name="T8" fmla="*/ 8 w 174"/>
                <a:gd name="T9" fmla="*/ 1 h 256"/>
                <a:gd name="T10" fmla="*/ 9 w 174"/>
                <a:gd name="T11" fmla="*/ 2 h 256"/>
                <a:gd name="T12" fmla="*/ 9 w 174"/>
                <a:gd name="T13" fmla="*/ 4 h 256"/>
                <a:gd name="T14" fmla="*/ 8 w 174"/>
                <a:gd name="T15" fmla="*/ 5 h 256"/>
                <a:gd name="T16" fmla="*/ 7 w 174"/>
                <a:gd name="T17" fmla="*/ 6 h 256"/>
                <a:gd name="T18" fmla="*/ 6 w 174"/>
                <a:gd name="T19" fmla="*/ 7 h 256"/>
                <a:gd name="T20" fmla="*/ 0 w 174"/>
                <a:gd name="T21" fmla="*/ 7 h 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256"/>
                <a:gd name="T35" fmla="*/ 174 w 174"/>
                <a:gd name="T36" fmla="*/ 256 h 2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256">
                  <a:moveTo>
                    <a:pt x="0" y="255"/>
                  </a:moveTo>
                  <a:lnTo>
                    <a:pt x="0" y="0"/>
                  </a:lnTo>
                  <a:lnTo>
                    <a:pt x="111" y="0"/>
                  </a:lnTo>
                  <a:lnTo>
                    <a:pt x="146" y="11"/>
                  </a:lnTo>
                  <a:lnTo>
                    <a:pt x="158" y="23"/>
                  </a:lnTo>
                  <a:lnTo>
                    <a:pt x="173" y="47"/>
                  </a:lnTo>
                  <a:lnTo>
                    <a:pt x="173" y="85"/>
                  </a:lnTo>
                  <a:lnTo>
                    <a:pt x="158" y="108"/>
                  </a:lnTo>
                  <a:lnTo>
                    <a:pt x="146" y="124"/>
                  </a:lnTo>
                  <a:lnTo>
                    <a:pt x="111" y="136"/>
                  </a:lnTo>
                  <a:lnTo>
                    <a:pt x="0" y="136"/>
                  </a:lnTo>
                </a:path>
              </a:pathLst>
            </a:custGeom>
            <a:noFill/>
            <a:ln w="12600">
              <a:solidFill>
                <a:srgbClr val="333333"/>
              </a:solidFill>
              <a:round/>
              <a:headEnd/>
              <a:tailEnd/>
            </a:ln>
          </p:spPr>
          <p:txBody>
            <a:bodyPr/>
            <a:lstStyle/>
            <a:p>
              <a:endParaRPr lang="en-US"/>
            </a:p>
          </p:txBody>
        </p:sp>
        <p:sp>
          <p:nvSpPr>
            <p:cNvPr id="602212" name="Freeform 95"/>
            <p:cNvSpPr>
              <a:spLocks noChangeArrowheads="1"/>
            </p:cNvSpPr>
            <p:nvPr/>
          </p:nvSpPr>
          <p:spPr bwMode="auto">
            <a:xfrm>
              <a:off x="1622" y="1358"/>
              <a:ext cx="37" cy="39"/>
            </a:xfrm>
            <a:custGeom>
              <a:avLst/>
              <a:gdLst>
                <a:gd name="T0" fmla="*/ 2 w 164"/>
                <a:gd name="T1" fmla="*/ 1 h 171"/>
                <a:gd name="T2" fmla="*/ 3 w 164"/>
                <a:gd name="T3" fmla="*/ 0 h 171"/>
                <a:gd name="T4" fmla="*/ 2 w 164"/>
                <a:gd name="T5" fmla="*/ 1 h 171"/>
                <a:gd name="T6" fmla="*/ 0 w 164"/>
                <a:gd name="T7" fmla="*/ 2 h 171"/>
                <a:gd name="T8" fmla="*/ 0 w 164"/>
                <a:gd name="T9" fmla="*/ 4 h 171"/>
                <a:gd name="T10" fmla="*/ 0 w 164"/>
                <a:gd name="T11" fmla="*/ 5 h 171"/>
                <a:gd name="T12" fmla="*/ 0 w 164"/>
                <a:gd name="T13" fmla="*/ 7 h 171"/>
                <a:gd name="T14" fmla="*/ 2 w 164"/>
                <a:gd name="T15" fmla="*/ 8 h 171"/>
                <a:gd name="T16" fmla="*/ 3 w 164"/>
                <a:gd name="T17" fmla="*/ 9 h 171"/>
                <a:gd name="T18" fmla="*/ 5 w 164"/>
                <a:gd name="T19" fmla="*/ 9 h 171"/>
                <a:gd name="T20" fmla="*/ 6 w 164"/>
                <a:gd name="T21" fmla="*/ 8 h 171"/>
                <a:gd name="T22" fmla="*/ 7 w 164"/>
                <a:gd name="T23" fmla="*/ 7 h 171"/>
                <a:gd name="T24" fmla="*/ 8 w 164"/>
                <a:gd name="T25" fmla="*/ 5 h 171"/>
                <a:gd name="T26" fmla="*/ 8 w 164"/>
                <a:gd name="T27" fmla="*/ 4 h 171"/>
                <a:gd name="T28" fmla="*/ 7 w 164"/>
                <a:gd name="T29" fmla="*/ 2 h 171"/>
                <a:gd name="T30" fmla="*/ 6 w 164"/>
                <a:gd name="T31" fmla="*/ 1 h 171"/>
                <a:gd name="T32" fmla="*/ 5 w 164"/>
                <a:gd name="T33" fmla="*/ 0 h 171"/>
                <a:gd name="T34" fmla="*/ 3 w 164"/>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4"/>
                <a:gd name="T55" fmla="*/ 0 h 171"/>
                <a:gd name="T56" fmla="*/ 164 w 164"/>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4" h="171">
                  <a:moveTo>
                    <a:pt x="38" y="11"/>
                  </a:moveTo>
                  <a:lnTo>
                    <a:pt x="62" y="0"/>
                  </a:lnTo>
                  <a:lnTo>
                    <a:pt x="38" y="11"/>
                  </a:lnTo>
                  <a:lnTo>
                    <a:pt x="11" y="39"/>
                  </a:lnTo>
                  <a:lnTo>
                    <a:pt x="0" y="73"/>
                  </a:lnTo>
                  <a:lnTo>
                    <a:pt x="0" y="100"/>
                  </a:lnTo>
                  <a:lnTo>
                    <a:pt x="11" y="132"/>
                  </a:lnTo>
                  <a:lnTo>
                    <a:pt x="38" y="158"/>
                  </a:lnTo>
                  <a:lnTo>
                    <a:pt x="62" y="170"/>
                  </a:lnTo>
                  <a:lnTo>
                    <a:pt x="100" y="170"/>
                  </a:lnTo>
                  <a:lnTo>
                    <a:pt x="124" y="158"/>
                  </a:lnTo>
                  <a:lnTo>
                    <a:pt x="146" y="132"/>
                  </a:lnTo>
                  <a:lnTo>
                    <a:pt x="163" y="100"/>
                  </a:lnTo>
                  <a:lnTo>
                    <a:pt x="163" y="73"/>
                  </a:lnTo>
                  <a:lnTo>
                    <a:pt x="146" y="39"/>
                  </a:lnTo>
                  <a:lnTo>
                    <a:pt x="124" y="11"/>
                  </a:lnTo>
                  <a:lnTo>
                    <a:pt x="100" y="0"/>
                  </a:lnTo>
                  <a:lnTo>
                    <a:pt x="62" y="0"/>
                  </a:lnTo>
                </a:path>
              </a:pathLst>
            </a:custGeom>
            <a:noFill/>
            <a:ln w="12600">
              <a:solidFill>
                <a:srgbClr val="333333"/>
              </a:solidFill>
              <a:round/>
              <a:headEnd/>
              <a:tailEnd/>
            </a:ln>
          </p:spPr>
          <p:txBody>
            <a:bodyPr/>
            <a:lstStyle/>
            <a:p>
              <a:endParaRPr lang="en-US"/>
            </a:p>
          </p:txBody>
        </p:sp>
        <p:sp>
          <p:nvSpPr>
            <p:cNvPr id="602213" name="Freeform 96"/>
            <p:cNvSpPr>
              <a:spLocks noChangeArrowheads="1"/>
            </p:cNvSpPr>
            <p:nvPr/>
          </p:nvSpPr>
          <p:spPr bwMode="auto">
            <a:xfrm>
              <a:off x="1676" y="1358"/>
              <a:ext cx="30" cy="39"/>
            </a:xfrm>
            <a:custGeom>
              <a:avLst/>
              <a:gdLst>
                <a:gd name="T0" fmla="*/ 6 w 132"/>
                <a:gd name="T1" fmla="*/ 1 h 171"/>
                <a:gd name="T2" fmla="*/ 7 w 132"/>
                <a:gd name="T3" fmla="*/ 2 h 171"/>
                <a:gd name="T4" fmla="*/ 6 w 132"/>
                <a:gd name="T5" fmla="*/ 1 h 171"/>
                <a:gd name="T6" fmla="*/ 4 w 132"/>
                <a:gd name="T7" fmla="*/ 0 h 171"/>
                <a:gd name="T8" fmla="*/ 3 w 132"/>
                <a:gd name="T9" fmla="*/ 0 h 171"/>
                <a:gd name="T10" fmla="*/ 0 w 132"/>
                <a:gd name="T11" fmla="*/ 1 h 171"/>
                <a:gd name="T12" fmla="*/ 0 w 132"/>
                <a:gd name="T13" fmla="*/ 2 h 171"/>
                <a:gd name="T14" fmla="*/ 0 w 132"/>
                <a:gd name="T15" fmla="*/ 3 h 171"/>
                <a:gd name="T16" fmla="*/ 2 w 132"/>
                <a:gd name="T17" fmla="*/ 4 h 171"/>
                <a:gd name="T18" fmla="*/ 5 w 132"/>
                <a:gd name="T19" fmla="*/ 4 h 171"/>
                <a:gd name="T20" fmla="*/ 6 w 132"/>
                <a:gd name="T21" fmla="*/ 5 h 171"/>
                <a:gd name="T22" fmla="*/ 7 w 132"/>
                <a:gd name="T23" fmla="*/ 6 h 171"/>
                <a:gd name="T24" fmla="*/ 7 w 132"/>
                <a:gd name="T25" fmla="*/ 7 h 171"/>
                <a:gd name="T26" fmla="*/ 6 w 132"/>
                <a:gd name="T27" fmla="*/ 8 h 171"/>
                <a:gd name="T28" fmla="*/ 4 w 132"/>
                <a:gd name="T29" fmla="*/ 9 h 171"/>
                <a:gd name="T30" fmla="*/ 3 w 132"/>
                <a:gd name="T31" fmla="*/ 9 h 171"/>
                <a:gd name="T32" fmla="*/ 0 w 132"/>
                <a:gd name="T33" fmla="*/ 8 h 171"/>
                <a:gd name="T34" fmla="*/ 0 w 132"/>
                <a:gd name="T35" fmla="*/ 7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71"/>
                <a:gd name="T56" fmla="*/ 132 w 132"/>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71">
                  <a:moveTo>
                    <a:pt x="121" y="11"/>
                  </a:moveTo>
                  <a:lnTo>
                    <a:pt x="131" y="39"/>
                  </a:lnTo>
                  <a:lnTo>
                    <a:pt x="121" y="11"/>
                  </a:lnTo>
                  <a:lnTo>
                    <a:pt x="81" y="0"/>
                  </a:lnTo>
                  <a:lnTo>
                    <a:pt x="49" y="0"/>
                  </a:lnTo>
                  <a:lnTo>
                    <a:pt x="11" y="11"/>
                  </a:lnTo>
                  <a:lnTo>
                    <a:pt x="0" y="39"/>
                  </a:lnTo>
                  <a:lnTo>
                    <a:pt x="11" y="62"/>
                  </a:lnTo>
                  <a:lnTo>
                    <a:pt x="35" y="73"/>
                  </a:lnTo>
                  <a:lnTo>
                    <a:pt x="97" y="84"/>
                  </a:lnTo>
                  <a:lnTo>
                    <a:pt x="121" y="100"/>
                  </a:lnTo>
                  <a:lnTo>
                    <a:pt x="131" y="124"/>
                  </a:lnTo>
                  <a:lnTo>
                    <a:pt x="131" y="132"/>
                  </a:lnTo>
                  <a:lnTo>
                    <a:pt x="121" y="158"/>
                  </a:lnTo>
                  <a:lnTo>
                    <a:pt x="81" y="170"/>
                  </a:lnTo>
                  <a:lnTo>
                    <a:pt x="49" y="170"/>
                  </a:lnTo>
                  <a:lnTo>
                    <a:pt x="11" y="158"/>
                  </a:lnTo>
                  <a:lnTo>
                    <a:pt x="0" y="132"/>
                  </a:lnTo>
                </a:path>
              </a:pathLst>
            </a:custGeom>
            <a:noFill/>
            <a:ln w="12600">
              <a:solidFill>
                <a:srgbClr val="333333"/>
              </a:solidFill>
              <a:round/>
              <a:headEnd/>
              <a:tailEnd/>
            </a:ln>
          </p:spPr>
          <p:txBody>
            <a:bodyPr/>
            <a:lstStyle/>
            <a:p>
              <a:endParaRPr lang="en-US"/>
            </a:p>
          </p:txBody>
        </p:sp>
        <p:sp>
          <p:nvSpPr>
            <p:cNvPr id="602214" name="Freeform 97"/>
            <p:cNvSpPr>
              <a:spLocks noChangeArrowheads="1"/>
            </p:cNvSpPr>
            <p:nvPr/>
          </p:nvSpPr>
          <p:spPr bwMode="auto">
            <a:xfrm>
              <a:off x="1722" y="1358"/>
              <a:ext cx="31" cy="39"/>
            </a:xfrm>
            <a:custGeom>
              <a:avLst/>
              <a:gdLst>
                <a:gd name="T0" fmla="*/ 7 w 136"/>
                <a:gd name="T1" fmla="*/ 2 h 171"/>
                <a:gd name="T2" fmla="*/ 6 w 136"/>
                <a:gd name="T3" fmla="*/ 1 h 171"/>
                <a:gd name="T4" fmla="*/ 4 w 136"/>
                <a:gd name="T5" fmla="*/ 0 h 171"/>
                <a:gd name="T6" fmla="*/ 2 w 136"/>
                <a:gd name="T7" fmla="*/ 0 h 171"/>
                <a:gd name="T8" fmla="*/ 1 w 136"/>
                <a:gd name="T9" fmla="*/ 1 h 171"/>
                <a:gd name="T10" fmla="*/ 0 w 136"/>
                <a:gd name="T11" fmla="*/ 2 h 171"/>
                <a:gd name="T12" fmla="*/ 1 w 136"/>
                <a:gd name="T13" fmla="*/ 3 h 171"/>
                <a:gd name="T14" fmla="*/ 2 w 136"/>
                <a:gd name="T15" fmla="*/ 4 h 171"/>
                <a:gd name="T16" fmla="*/ 5 w 136"/>
                <a:gd name="T17" fmla="*/ 4 h 171"/>
                <a:gd name="T18" fmla="*/ 6 w 136"/>
                <a:gd name="T19" fmla="*/ 5 h 171"/>
                <a:gd name="T20" fmla="*/ 7 w 136"/>
                <a:gd name="T21" fmla="*/ 6 h 171"/>
                <a:gd name="T22" fmla="*/ 7 w 136"/>
                <a:gd name="T23" fmla="*/ 7 h 171"/>
                <a:gd name="T24" fmla="*/ 6 w 136"/>
                <a:gd name="T25" fmla="*/ 8 h 171"/>
                <a:gd name="T26" fmla="*/ 4 w 136"/>
                <a:gd name="T27" fmla="*/ 9 h 171"/>
                <a:gd name="T28" fmla="*/ 2 w 136"/>
                <a:gd name="T29" fmla="*/ 9 h 171"/>
                <a:gd name="T30" fmla="*/ 1 w 136"/>
                <a:gd name="T31" fmla="*/ 8 h 171"/>
                <a:gd name="T32" fmla="*/ 0 w 136"/>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171"/>
                <a:gd name="T53" fmla="*/ 136 w 136"/>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171">
                  <a:moveTo>
                    <a:pt x="135" y="39"/>
                  </a:moveTo>
                  <a:lnTo>
                    <a:pt x="120" y="11"/>
                  </a:lnTo>
                  <a:lnTo>
                    <a:pt x="85" y="0"/>
                  </a:lnTo>
                  <a:lnTo>
                    <a:pt x="46" y="0"/>
                  </a:lnTo>
                  <a:lnTo>
                    <a:pt x="12" y="11"/>
                  </a:lnTo>
                  <a:lnTo>
                    <a:pt x="0" y="39"/>
                  </a:lnTo>
                  <a:lnTo>
                    <a:pt x="12" y="62"/>
                  </a:lnTo>
                  <a:lnTo>
                    <a:pt x="38" y="73"/>
                  </a:lnTo>
                  <a:lnTo>
                    <a:pt x="97" y="84"/>
                  </a:lnTo>
                  <a:lnTo>
                    <a:pt x="120" y="100"/>
                  </a:lnTo>
                  <a:lnTo>
                    <a:pt x="135" y="124"/>
                  </a:lnTo>
                  <a:lnTo>
                    <a:pt x="135" y="132"/>
                  </a:lnTo>
                  <a:lnTo>
                    <a:pt x="120" y="158"/>
                  </a:lnTo>
                  <a:lnTo>
                    <a:pt x="85" y="170"/>
                  </a:lnTo>
                  <a:lnTo>
                    <a:pt x="46" y="170"/>
                  </a:lnTo>
                  <a:lnTo>
                    <a:pt x="12" y="158"/>
                  </a:lnTo>
                  <a:lnTo>
                    <a:pt x="0" y="132"/>
                  </a:lnTo>
                </a:path>
              </a:pathLst>
            </a:custGeom>
            <a:noFill/>
            <a:ln w="12600">
              <a:solidFill>
                <a:srgbClr val="333333"/>
              </a:solidFill>
              <a:round/>
              <a:headEnd/>
              <a:tailEnd/>
            </a:ln>
          </p:spPr>
          <p:txBody>
            <a:bodyPr/>
            <a:lstStyle/>
            <a:p>
              <a:endParaRPr lang="en-US"/>
            </a:p>
          </p:txBody>
        </p:sp>
        <p:sp>
          <p:nvSpPr>
            <p:cNvPr id="602215" name="Freeform 98"/>
            <p:cNvSpPr>
              <a:spLocks noChangeArrowheads="1"/>
            </p:cNvSpPr>
            <p:nvPr/>
          </p:nvSpPr>
          <p:spPr bwMode="auto">
            <a:xfrm>
              <a:off x="1769" y="1339"/>
              <a:ext cx="14" cy="14"/>
            </a:xfrm>
            <a:custGeom>
              <a:avLst/>
              <a:gdLst>
                <a:gd name="T0" fmla="*/ 0 w 62"/>
                <a:gd name="T1" fmla="*/ 2 h 63"/>
                <a:gd name="T2" fmla="*/ 2 w 62"/>
                <a:gd name="T3" fmla="*/ 3 h 63"/>
                <a:gd name="T4" fmla="*/ 3 w 62"/>
                <a:gd name="T5" fmla="*/ 2 h 63"/>
                <a:gd name="T6" fmla="*/ 2 w 62"/>
                <a:gd name="T7" fmla="*/ 0 h 63"/>
                <a:gd name="T8" fmla="*/ 0 w 62"/>
                <a:gd name="T9" fmla="*/ 2 h 63"/>
                <a:gd name="T10" fmla="*/ 0 60000 65536"/>
                <a:gd name="T11" fmla="*/ 0 60000 65536"/>
                <a:gd name="T12" fmla="*/ 0 60000 65536"/>
                <a:gd name="T13" fmla="*/ 0 60000 65536"/>
                <a:gd name="T14" fmla="*/ 0 60000 65536"/>
                <a:gd name="T15" fmla="*/ 0 w 62"/>
                <a:gd name="T16" fmla="*/ 0 h 63"/>
                <a:gd name="T17" fmla="*/ 62 w 62"/>
                <a:gd name="T18" fmla="*/ 63 h 63"/>
              </a:gdLst>
              <a:ahLst/>
              <a:cxnLst>
                <a:cxn ang="T10">
                  <a:pos x="T0" y="T1"/>
                </a:cxn>
                <a:cxn ang="T11">
                  <a:pos x="T2" y="T3"/>
                </a:cxn>
                <a:cxn ang="T12">
                  <a:pos x="T4" y="T5"/>
                </a:cxn>
                <a:cxn ang="T13">
                  <a:pos x="T6" y="T7"/>
                </a:cxn>
                <a:cxn ang="T14">
                  <a:pos x="T8" y="T9"/>
                </a:cxn>
              </a:cxnLst>
              <a:rect l="T15" t="T16" r="T17" b="T18"/>
              <a:pathLst>
                <a:path w="62" h="63">
                  <a:moveTo>
                    <a:pt x="0" y="30"/>
                  </a:moveTo>
                  <a:lnTo>
                    <a:pt x="30" y="62"/>
                  </a:lnTo>
                  <a:lnTo>
                    <a:pt x="61" y="30"/>
                  </a:lnTo>
                  <a:lnTo>
                    <a:pt x="30" y="0"/>
                  </a:lnTo>
                  <a:lnTo>
                    <a:pt x="0" y="30"/>
                  </a:lnTo>
                </a:path>
              </a:pathLst>
            </a:custGeom>
            <a:noFill/>
            <a:ln w="12600">
              <a:solidFill>
                <a:srgbClr val="333333"/>
              </a:solidFill>
              <a:round/>
              <a:headEnd/>
              <a:tailEnd/>
            </a:ln>
          </p:spPr>
          <p:txBody>
            <a:bodyPr/>
            <a:lstStyle/>
            <a:p>
              <a:endParaRPr lang="en-US"/>
            </a:p>
          </p:txBody>
        </p:sp>
        <p:sp>
          <p:nvSpPr>
            <p:cNvPr id="602216" name="Line 99"/>
            <p:cNvSpPr>
              <a:spLocks noChangeShapeType="1"/>
            </p:cNvSpPr>
            <p:nvPr/>
          </p:nvSpPr>
          <p:spPr bwMode="auto">
            <a:xfrm>
              <a:off x="1772" y="1358"/>
              <a:ext cx="1" cy="39"/>
            </a:xfrm>
            <a:prstGeom prst="line">
              <a:avLst/>
            </a:prstGeom>
            <a:noFill/>
            <a:ln w="12600">
              <a:solidFill>
                <a:srgbClr val="333333"/>
              </a:solidFill>
              <a:round/>
              <a:headEnd/>
              <a:tailEnd/>
            </a:ln>
          </p:spPr>
          <p:txBody>
            <a:bodyPr/>
            <a:lstStyle/>
            <a:p>
              <a:endParaRPr lang="en-US"/>
            </a:p>
          </p:txBody>
        </p:sp>
        <p:sp>
          <p:nvSpPr>
            <p:cNvPr id="602217" name="Line 100"/>
            <p:cNvSpPr>
              <a:spLocks noChangeShapeType="1"/>
            </p:cNvSpPr>
            <p:nvPr/>
          </p:nvSpPr>
          <p:spPr bwMode="auto">
            <a:xfrm flipV="1">
              <a:off x="1791" y="1338"/>
              <a:ext cx="1" cy="60"/>
            </a:xfrm>
            <a:prstGeom prst="line">
              <a:avLst/>
            </a:prstGeom>
            <a:noFill/>
            <a:ln w="12600">
              <a:solidFill>
                <a:srgbClr val="333333"/>
              </a:solidFill>
              <a:round/>
              <a:headEnd/>
              <a:tailEnd/>
            </a:ln>
          </p:spPr>
          <p:txBody>
            <a:bodyPr/>
            <a:lstStyle/>
            <a:p>
              <a:endParaRPr lang="en-US"/>
            </a:p>
          </p:txBody>
        </p:sp>
        <p:sp>
          <p:nvSpPr>
            <p:cNvPr id="602218" name="Freeform 101"/>
            <p:cNvSpPr>
              <a:spLocks noChangeArrowheads="1"/>
            </p:cNvSpPr>
            <p:nvPr/>
          </p:nvSpPr>
          <p:spPr bwMode="auto">
            <a:xfrm>
              <a:off x="1791" y="1358"/>
              <a:ext cx="33" cy="39"/>
            </a:xfrm>
            <a:custGeom>
              <a:avLst/>
              <a:gdLst>
                <a:gd name="T0" fmla="*/ 0 w 147"/>
                <a:gd name="T1" fmla="*/ 2 h 171"/>
                <a:gd name="T2" fmla="*/ 1 w 147"/>
                <a:gd name="T3" fmla="*/ 1 h 171"/>
                <a:gd name="T4" fmla="*/ 2 w 147"/>
                <a:gd name="T5" fmla="*/ 0 h 171"/>
                <a:gd name="T6" fmla="*/ 4 w 147"/>
                <a:gd name="T7" fmla="*/ 0 h 171"/>
                <a:gd name="T8" fmla="*/ 6 w 147"/>
                <a:gd name="T9" fmla="*/ 1 h 171"/>
                <a:gd name="T10" fmla="*/ 7 w 147"/>
                <a:gd name="T11" fmla="*/ 2 h 171"/>
                <a:gd name="T12" fmla="*/ 7 w 147"/>
                <a:gd name="T13" fmla="*/ 4 h 171"/>
                <a:gd name="T14" fmla="*/ 7 w 147"/>
                <a:gd name="T15" fmla="*/ 5 h 171"/>
                <a:gd name="T16" fmla="*/ 7 w 147"/>
                <a:gd name="T17" fmla="*/ 7 h 171"/>
                <a:gd name="T18" fmla="*/ 6 w 147"/>
                <a:gd name="T19" fmla="*/ 8 h 171"/>
                <a:gd name="T20" fmla="*/ 4 w 147"/>
                <a:gd name="T21" fmla="*/ 9 h 171"/>
                <a:gd name="T22" fmla="*/ 2 w 147"/>
                <a:gd name="T23" fmla="*/ 9 h 171"/>
                <a:gd name="T24" fmla="*/ 1 w 147"/>
                <a:gd name="T25" fmla="*/ 8 h 171"/>
                <a:gd name="T26" fmla="*/ 0 w 147"/>
                <a:gd name="T27" fmla="*/ 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
                <a:gd name="T43" fmla="*/ 0 h 171"/>
                <a:gd name="T44" fmla="*/ 147 w 147"/>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 h="171">
                  <a:moveTo>
                    <a:pt x="0" y="39"/>
                  </a:moveTo>
                  <a:lnTo>
                    <a:pt x="26" y="11"/>
                  </a:lnTo>
                  <a:lnTo>
                    <a:pt x="50" y="0"/>
                  </a:lnTo>
                  <a:lnTo>
                    <a:pt x="88" y="0"/>
                  </a:lnTo>
                  <a:lnTo>
                    <a:pt x="111" y="11"/>
                  </a:lnTo>
                  <a:lnTo>
                    <a:pt x="135" y="39"/>
                  </a:lnTo>
                  <a:lnTo>
                    <a:pt x="146" y="73"/>
                  </a:lnTo>
                  <a:lnTo>
                    <a:pt x="146" y="100"/>
                  </a:lnTo>
                  <a:lnTo>
                    <a:pt x="135" y="132"/>
                  </a:lnTo>
                  <a:lnTo>
                    <a:pt x="111" y="158"/>
                  </a:lnTo>
                  <a:lnTo>
                    <a:pt x="88" y="170"/>
                  </a:lnTo>
                  <a:lnTo>
                    <a:pt x="50" y="170"/>
                  </a:lnTo>
                  <a:lnTo>
                    <a:pt x="26" y="158"/>
                  </a:lnTo>
                  <a:lnTo>
                    <a:pt x="0" y="132"/>
                  </a:lnTo>
                </a:path>
              </a:pathLst>
            </a:custGeom>
            <a:noFill/>
            <a:ln w="12600">
              <a:solidFill>
                <a:srgbClr val="333333"/>
              </a:solidFill>
              <a:round/>
              <a:headEnd/>
              <a:tailEnd/>
            </a:ln>
          </p:spPr>
          <p:txBody>
            <a:bodyPr/>
            <a:lstStyle/>
            <a:p>
              <a:endParaRPr lang="en-US"/>
            </a:p>
          </p:txBody>
        </p:sp>
        <p:sp>
          <p:nvSpPr>
            <p:cNvPr id="602219" name="Line 102"/>
            <p:cNvSpPr>
              <a:spLocks noChangeShapeType="1"/>
            </p:cNvSpPr>
            <p:nvPr/>
          </p:nvSpPr>
          <p:spPr bwMode="auto">
            <a:xfrm flipV="1">
              <a:off x="1843" y="1338"/>
              <a:ext cx="1" cy="60"/>
            </a:xfrm>
            <a:prstGeom prst="line">
              <a:avLst/>
            </a:prstGeom>
            <a:noFill/>
            <a:ln w="12600">
              <a:solidFill>
                <a:srgbClr val="333333"/>
              </a:solidFill>
              <a:round/>
              <a:headEnd/>
              <a:tailEnd/>
            </a:ln>
          </p:spPr>
          <p:txBody>
            <a:bodyPr/>
            <a:lstStyle/>
            <a:p>
              <a:endParaRPr lang="en-US"/>
            </a:p>
          </p:txBody>
        </p:sp>
        <p:sp>
          <p:nvSpPr>
            <p:cNvPr id="602220" name="Freeform 103"/>
            <p:cNvSpPr>
              <a:spLocks noChangeArrowheads="1"/>
            </p:cNvSpPr>
            <p:nvPr/>
          </p:nvSpPr>
          <p:spPr bwMode="auto">
            <a:xfrm>
              <a:off x="1866" y="1358"/>
              <a:ext cx="33" cy="39"/>
            </a:xfrm>
            <a:custGeom>
              <a:avLst/>
              <a:gdLst>
                <a:gd name="T0" fmla="*/ 0 w 144"/>
                <a:gd name="T1" fmla="*/ 4 h 171"/>
                <a:gd name="T2" fmla="*/ 8 w 144"/>
                <a:gd name="T3" fmla="*/ 4 h 171"/>
                <a:gd name="T4" fmla="*/ 8 w 144"/>
                <a:gd name="T5" fmla="*/ 3 h 171"/>
                <a:gd name="T6" fmla="*/ 7 w 144"/>
                <a:gd name="T7" fmla="*/ 1 h 171"/>
                <a:gd name="T8" fmla="*/ 6 w 144"/>
                <a:gd name="T9" fmla="*/ 1 h 171"/>
                <a:gd name="T10" fmla="*/ 5 w 144"/>
                <a:gd name="T11" fmla="*/ 0 h 171"/>
                <a:gd name="T12" fmla="*/ 3 w 144"/>
                <a:gd name="T13" fmla="*/ 0 h 171"/>
                <a:gd name="T14" fmla="*/ 2 w 144"/>
                <a:gd name="T15" fmla="*/ 1 h 171"/>
                <a:gd name="T16" fmla="*/ 1 w 144"/>
                <a:gd name="T17" fmla="*/ 2 h 171"/>
                <a:gd name="T18" fmla="*/ 0 w 144"/>
                <a:gd name="T19" fmla="*/ 4 h 171"/>
                <a:gd name="T20" fmla="*/ 0 w 144"/>
                <a:gd name="T21" fmla="*/ 5 h 171"/>
                <a:gd name="T22" fmla="*/ 1 w 144"/>
                <a:gd name="T23" fmla="*/ 7 h 171"/>
                <a:gd name="T24" fmla="*/ 2 w 144"/>
                <a:gd name="T25" fmla="*/ 8 h 171"/>
                <a:gd name="T26" fmla="*/ 3 w 144"/>
                <a:gd name="T27" fmla="*/ 9 h 171"/>
                <a:gd name="T28" fmla="*/ 5 w 144"/>
                <a:gd name="T29" fmla="*/ 9 h 171"/>
                <a:gd name="T30" fmla="*/ 6 w 144"/>
                <a:gd name="T31" fmla="*/ 8 h 171"/>
                <a:gd name="T32" fmla="*/ 8 w 144"/>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171"/>
                <a:gd name="T53" fmla="*/ 144 w 144"/>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171">
                  <a:moveTo>
                    <a:pt x="0" y="73"/>
                  </a:moveTo>
                  <a:lnTo>
                    <a:pt x="143" y="73"/>
                  </a:lnTo>
                  <a:lnTo>
                    <a:pt x="143" y="50"/>
                  </a:lnTo>
                  <a:lnTo>
                    <a:pt x="132" y="22"/>
                  </a:lnTo>
                  <a:lnTo>
                    <a:pt x="120" y="11"/>
                  </a:lnTo>
                  <a:lnTo>
                    <a:pt x="94" y="0"/>
                  </a:lnTo>
                  <a:lnTo>
                    <a:pt x="59" y="0"/>
                  </a:lnTo>
                  <a:lnTo>
                    <a:pt x="35" y="11"/>
                  </a:lnTo>
                  <a:lnTo>
                    <a:pt x="12" y="39"/>
                  </a:lnTo>
                  <a:lnTo>
                    <a:pt x="0" y="73"/>
                  </a:lnTo>
                  <a:lnTo>
                    <a:pt x="0" y="100"/>
                  </a:lnTo>
                  <a:lnTo>
                    <a:pt x="12" y="132"/>
                  </a:lnTo>
                  <a:lnTo>
                    <a:pt x="35" y="158"/>
                  </a:lnTo>
                  <a:lnTo>
                    <a:pt x="59" y="170"/>
                  </a:lnTo>
                  <a:lnTo>
                    <a:pt x="94" y="170"/>
                  </a:lnTo>
                  <a:lnTo>
                    <a:pt x="120" y="158"/>
                  </a:lnTo>
                  <a:lnTo>
                    <a:pt x="143" y="132"/>
                  </a:lnTo>
                </a:path>
              </a:pathLst>
            </a:custGeom>
            <a:noFill/>
            <a:ln w="12600">
              <a:solidFill>
                <a:srgbClr val="333333"/>
              </a:solidFill>
              <a:round/>
              <a:headEnd/>
              <a:tailEnd/>
            </a:ln>
          </p:spPr>
          <p:txBody>
            <a:bodyPr/>
            <a:lstStyle/>
            <a:p>
              <a:endParaRPr lang="en-US"/>
            </a:p>
          </p:txBody>
        </p:sp>
        <p:sp>
          <p:nvSpPr>
            <p:cNvPr id="602221" name="Freeform 104"/>
            <p:cNvSpPr>
              <a:spLocks noChangeArrowheads="1"/>
            </p:cNvSpPr>
            <p:nvPr/>
          </p:nvSpPr>
          <p:spPr bwMode="auto">
            <a:xfrm>
              <a:off x="1229" y="1229"/>
              <a:ext cx="41" cy="58"/>
            </a:xfrm>
            <a:custGeom>
              <a:avLst/>
              <a:gdLst>
                <a:gd name="T0" fmla="*/ 9 w 183"/>
                <a:gd name="T1" fmla="*/ 3 h 255"/>
                <a:gd name="T2" fmla="*/ 9 w 183"/>
                <a:gd name="T3" fmla="*/ 2 h 255"/>
                <a:gd name="T4" fmla="*/ 7 w 183"/>
                <a:gd name="T5" fmla="*/ 0 h 255"/>
                <a:gd name="T6" fmla="*/ 6 w 183"/>
                <a:gd name="T7" fmla="*/ 0 h 255"/>
                <a:gd name="T8" fmla="*/ 3 w 183"/>
                <a:gd name="T9" fmla="*/ 0 h 255"/>
                <a:gd name="T10" fmla="*/ 2 w 183"/>
                <a:gd name="T11" fmla="*/ 0 h 255"/>
                <a:gd name="T12" fmla="*/ 1 w 183"/>
                <a:gd name="T13" fmla="*/ 2 h 255"/>
                <a:gd name="T14" fmla="*/ 1 w 183"/>
                <a:gd name="T15" fmla="*/ 3 h 255"/>
                <a:gd name="T16" fmla="*/ 0 w 183"/>
                <a:gd name="T17" fmla="*/ 5 h 255"/>
                <a:gd name="T18" fmla="*/ 0 w 183"/>
                <a:gd name="T19" fmla="*/ 8 h 255"/>
                <a:gd name="T20" fmla="*/ 1 w 183"/>
                <a:gd name="T21" fmla="*/ 10 h 255"/>
                <a:gd name="T22" fmla="*/ 1 w 183"/>
                <a:gd name="T23" fmla="*/ 11 h 255"/>
                <a:gd name="T24" fmla="*/ 2 w 183"/>
                <a:gd name="T25" fmla="*/ 13 h 255"/>
                <a:gd name="T26" fmla="*/ 3 w 183"/>
                <a:gd name="T27" fmla="*/ 13 h 255"/>
                <a:gd name="T28" fmla="*/ 6 w 183"/>
                <a:gd name="T29" fmla="*/ 13 h 255"/>
                <a:gd name="T30" fmla="*/ 7 w 183"/>
                <a:gd name="T31" fmla="*/ 13 h 255"/>
                <a:gd name="T32" fmla="*/ 9 w 183"/>
                <a:gd name="T33" fmla="*/ 11 h 255"/>
                <a:gd name="T34" fmla="*/ 9 w 183"/>
                <a:gd name="T35" fmla="*/ 10 h 2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3"/>
                <a:gd name="T55" fmla="*/ 0 h 255"/>
                <a:gd name="T56" fmla="*/ 183 w 183"/>
                <a:gd name="T57" fmla="*/ 255 h 2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3" h="255">
                  <a:moveTo>
                    <a:pt x="182" y="61"/>
                  </a:moveTo>
                  <a:lnTo>
                    <a:pt x="171" y="33"/>
                  </a:lnTo>
                  <a:lnTo>
                    <a:pt x="143" y="10"/>
                  </a:lnTo>
                  <a:lnTo>
                    <a:pt x="120" y="0"/>
                  </a:lnTo>
                  <a:lnTo>
                    <a:pt x="69" y="0"/>
                  </a:lnTo>
                  <a:lnTo>
                    <a:pt x="50" y="10"/>
                  </a:lnTo>
                  <a:lnTo>
                    <a:pt x="23" y="33"/>
                  </a:lnTo>
                  <a:lnTo>
                    <a:pt x="12" y="61"/>
                  </a:lnTo>
                  <a:lnTo>
                    <a:pt x="0" y="96"/>
                  </a:lnTo>
                  <a:lnTo>
                    <a:pt x="0" y="153"/>
                  </a:lnTo>
                  <a:lnTo>
                    <a:pt x="12" y="192"/>
                  </a:lnTo>
                  <a:lnTo>
                    <a:pt x="23" y="215"/>
                  </a:lnTo>
                  <a:lnTo>
                    <a:pt x="50" y="242"/>
                  </a:lnTo>
                  <a:lnTo>
                    <a:pt x="69" y="254"/>
                  </a:lnTo>
                  <a:lnTo>
                    <a:pt x="120" y="254"/>
                  </a:lnTo>
                  <a:lnTo>
                    <a:pt x="143" y="242"/>
                  </a:lnTo>
                  <a:lnTo>
                    <a:pt x="171" y="215"/>
                  </a:lnTo>
                  <a:lnTo>
                    <a:pt x="182" y="192"/>
                  </a:lnTo>
                </a:path>
              </a:pathLst>
            </a:custGeom>
            <a:noFill/>
            <a:ln w="12600">
              <a:solidFill>
                <a:srgbClr val="333333"/>
              </a:solidFill>
              <a:round/>
              <a:headEnd/>
              <a:tailEnd/>
            </a:ln>
          </p:spPr>
          <p:txBody>
            <a:bodyPr/>
            <a:lstStyle/>
            <a:p>
              <a:endParaRPr lang="en-US"/>
            </a:p>
          </p:txBody>
        </p:sp>
        <p:sp>
          <p:nvSpPr>
            <p:cNvPr id="602222" name="Freeform 105"/>
            <p:cNvSpPr>
              <a:spLocks noChangeArrowheads="1"/>
            </p:cNvSpPr>
            <p:nvPr/>
          </p:nvSpPr>
          <p:spPr bwMode="auto">
            <a:xfrm>
              <a:off x="1287" y="1249"/>
              <a:ext cx="37" cy="39"/>
            </a:xfrm>
            <a:custGeom>
              <a:avLst/>
              <a:gdLst>
                <a:gd name="T0" fmla="*/ 2 w 164"/>
                <a:gd name="T1" fmla="*/ 1 h 170"/>
                <a:gd name="T2" fmla="*/ 3 w 164"/>
                <a:gd name="T3" fmla="*/ 0 h 170"/>
                <a:gd name="T4" fmla="*/ 2 w 164"/>
                <a:gd name="T5" fmla="*/ 1 h 170"/>
                <a:gd name="T6" fmla="*/ 1 w 164"/>
                <a:gd name="T7" fmla="*/ 2 h 170"/>
                <a:gd name="T8" fmla="*/ 0 w 164"/>
                <a:gd name="T9" fmla="*/ 4 h 170"/>
                <a:gd name="T10" fmla="*/ 0 w 164"/>
                <a:gd name="T11" fmla="*/ 5 h 170"/>
                <a:gd name="T12" fmla="*/ 1 w 164"/>
                <a:gd name="T13" fmla="*/ 7 h 170"/>
                <a:gd name="T14" fmla="*/ 2 w 164"/>
                <a:gd name="T15" fmla="*/ 8 h 170"/>
                <a:gd name="T16" fmla="*/ 3 w 164"/>
                <a:gd name="T17" fmla="*/ 9 h 170"/>
                <a:gd name="T18" fmla="*/ 5 w 164"/>
                <a:gd name="T19" fmla="*/ 9 h 170"/>
                <a:gd name="T20" fmla="*/ 6 w 164"/>
                <a:gd name="T21" fmla="*/ 8 h 170"/>
                <a:gd name="T22" fmla="*/ 8 w 164"/>
                <a:gd name="T23" fmla="*/ 7 h 170"/>
                <a:gd name="T24" fmla="*/ 8 w 164"/>
                <a:gd name="T25" fmla="*/ 5 h 170"/>
                <a:gd name="T26" fmla="*/ 8 w 164"/>
                <a:gd name="T27" fmla="*/ 4 h 170"/>
                <a:gd name="T28" fmla="*/ 8 w 164"/>
                <a:gd name="T29" fmla="*/ 2 h 170"/>
                <a:gd name="T30" fmla="*/ 6 w 164"/>
                <a:gd name="T31" fmla="*/ 1 h 170"/>
                <a:gd name="T32" fmla="*/ 5 w 164"/>
                <a:gd name="T33" fmla="*/ 0 h 170"/>
                <a:gd name="T34" fmla="*/ 3 w 164"/>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4"/>
                <a:gd name="T55" fmla="*/ 0 h 170"/>
                <a:gd name="T56" fmla="*/ 164 w 164"/>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4" h="170">
                  <a:moveTo>
                    <a:pt x="38" y="11"/>
                  </a:moveTo>
                  <a:lnTo>
                    <a:pt x="62" y="0"/>
                  </a:lnTo>
                  <a:lnTo>
                    <a:pt x="38" y="11"/>
                  </a:lnTo>
                  <a:lnTo>
                    <a:pt x="12" y="38"/>
                  </a:lnTo>
                  <a:lnTo>
                    <a:pt x="0" y="68"/>
                  </a:lnTo>
                  <a:lnTo>
                    <a:pt x="0" y="96"/>
                  </a:lnTo>
                  <a:lnTo>
                    <a:pt x="12" y="130"/>
                  </a:lnTo>
                  <a:lnTo>
                    <a:pt x="38" y="157"/>
                  </a:lnTo>
                  <a:lnTo>
                    <a:pt x="62" y="169"/>
                  </a:lnTo>
                  <a:lnTo>
                    <a:pt x="101" y="169"/>
                  </a:lnTo>
                  <a:lnTo>
                    <a:pt x="124" y="157"/>
                  </a:lnTo>
                  <a:lnTo>
                    <a:pt x="151" y="130"/>
                  </a:lnTo>
                  <a:lnTo>
                    <a:pt x="163" y="96"/>
                  </a:lnTo>
                  <a:lnTo>
                    <a:pt x="163" y="68"/>
                  </a:lnTo>
                  <a:lnTo>
                    <a:pt x="151" y="38"/>
                  </a:lnTo>
                  <a:lnTo>
                    <a:pt x="124" y="11"/>
                  </a:lnTo>
                  <a:lnTo>
                    <a:pt x="101" y="0"/>
                  </a:lnTo>
                  <a:lnTo>
                    <a:pt x="62" y="0"/>
                  </a:lnTo>
                </a:path>
              </a:pathLst>
            </a:custGeom>
            <a:noFill/>
            <a:ln w="12600">
              <a:solidFill>
                <a:srgbClr val="333333"/>
              </a:solidFill>
              <a:round/>
              <a:headEnd/>
              <a:tailEnd/>
            </a:ln>
          </p:spPr>
          <p:txBody>
            <a:bodyPr/>
            <a:lstStyle/>
            <a:p>
              <a:endParaRPr lang="en-US"/>
            </a:p>
          </p:txBody>
        </p:sp>
        <p:sp>
          <p:nvSpPr>
            <p:cNvPr id="602223" name="Line 106"/>
            <p:cNvSpPr>
              <a:spLocks noChangeShapeType="1"/>
            </p:cNvSpPr>
            <p:nvPr/>
          </p:nvSpPr>
          <p:spPr bwMode="auto">
            <a:xfrm>
              <a:off x="1339" y="1249"/>
              <a:ext cx="1" cy="38"/>
            </a:xfrm>
            <a:prstGeom prst="line">
              <a:avLst/>
            </a:prstGeom>
            <a:noFill/>
            <a:ln w="12600">
              <a:solidFill>
                <a:srgbClr val="333333"/>
              </a:solidFill>
              <a:round/>
              <a:headEnd/>
              <a:tailEnd/>
            </a:ln>
          </p:spPr>
          <p:txBody>
            <a:bodyPr/>
            <a:lstStyle/>
            <a:p>
              <a:endParaRPr lang="en-US"/>
            </a:p>
          </p:txBody>
        </p:sp>
        <p:sp>
          <p:nvSpPr>
            <p:cNvPr id="602224" name="Freeform 107"/>
            <p:cNvSpPr>
              <a:spLocks noChangeArrowheads="1"/>
            </p:cNvSpPr>
            <p:nvPr/>
          </p:nvSpPr>
          <p:spPr bwMode="auto">
            <a:xfrm>
              <a:off x="1339" y="1249"/>
              <a:ext cx="31" cy="39"/>
            </a:xfrm>
            <a:custGeom>
              <a:avLst/>
              <a:gdLst>
                <a:gd name="T0" fmla="*/ 0 w 136"/>
                <a:gd name="T1" fmla="*/ 3 h 170"/>
                <a:gd name="T2" fmla="*/ 2 w 136"/>
                <a:gd name="T3" fmla="*/ 1 h 170"/>
                <a:gd name="T4" fmla="*/ 3 w 136"/>
                <a:gd name="T5" fmla="*/ 0 h 170"/>
                <a:gd name="T6" fmla="*/ 5 w 136"/>
                <a:gd name="T7" fmla="*/ 0 h 170"/>
                <a:gd name="T8" fmla="*/ 6 w 136"/>
                <a:gd name="T9" fmla="*/ 1 h 170"/>
                <a:gd name="T10" fmla="*/ 7 w 136"/>
                <a:gd name="T11" fmla="*/ 3 h 170"/>
                <a:gd name="T12" fmla="*/ 7 w 136"/>
                <a:gd name="T13" fmla="*/ 9 h 170"/>
                <a:gd name="T14" fmla="*/ 0 60000 65536"/>
                <a:gd name="T15" fmla="*/ 0 60000 65536"/>
                <a:gd name="T16" fmla="*/ 0 60000 65536"/>
                <a:gd name="T17" fmla="*/ 0 60000 65536"/>
                <a:gd name="T18" fmla="*/ 0 60000 65536"/>
                <a:gd name="T19" fmla="*/ 0 60000 65536"/>
                <a:gd name="T20" fmla="*/ 0 60000 65536"/>
                <a:gd name="T21" fmla="*/ 0 w 136"/>
                <a:gd name="T22" fmla="*/ 0 h 170"/>
                <a:gd name="T23" fmla="*/ 136 w 136"/>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170">
                  <a:moveTo>
                    <a:pt x="0" y="49"/>
                  </a:moveTo>
                  <a:lnTo>
                    <a:pt x="39" y="11"/>
                  </a:lnTo>
                  <a:lnTo>
                    <a:pt x="62" y="0"/>
                  </a:lnTo>
                  <a:lnTo>
                    <a:pt x="100" y="0"/>
                  </a:lnTo>
                  <a:lnTo>
                    <a:pt x="124" y="11"/>
                  </a:lnTo>
                  <a:lnTo>
                    <a:pt x="135" y="49"/>
                  </a:lnTo>
                  <a:lnTo>
                    <a:pt x="135" y="169"/>
                  </a:lnTo>
                </a:path>
              </a:pathLst>
            </a:custGeom>
            <a:noFill/>
            <a:ln w="12600">
              <a:solidFill>
                <a:srgbClr val="333333"/>
              </a:solidFill>
              <a:round/>
              <a:headEnd/>
              <a:tailEnd/>
            </a:ln>
          </p:spPr>
          <p:txBody>
            <a:bodyPr/>
            <a:lstStyle/>
            <a:p>
              <a:endParaRPr lang="en-US"/>
            </a:p>
          </p:txBody>
        </p:sp>
        <p:sp>
          <p:nvSpPr>
            <p:cNvPr id="602225" name="Line 108"/>
            <p:cNvSpPr>
              <a:spLocks noChangeShapeType="1"/>
            </p:cNvSpPr>
            <p:nvPr/>
          </p:nvSpPr>
          <p:spPr bwMode="auto">
            <a:xfrm flipV="1">
              <a:off x="1425" y="1228"/>
              <a:ext cx="1" cy="60"/>
            </a:xfrm>
            <a:prstGeom prst="line">
              <a:avLst/>
            </a:prstGeom>
            <a:noFill/>
            <a:ln w="12600">
              <a:solidFill>
                <a:srgbClr val="333333"/>
              </a:solidFill>
              <a:round/>
              <a:headEnd/>
              <a:tailEnd/>
            </a:ln>
          </p:spPr>
          <p:txBody>
            <a:bodyPr/>
            <a:lstStyle/>
            <a:p>
              <a:endParaRPr lang="en-US"/>
            </a:p>
          </p:txBody>
        </p:sp>
        <p:sp>
          <p:nvSpPr>
            <p:cNvPr id="602226" name="Freeform 109"/>
            <p:cNvSpPr>
              <a:spLocks noChangeArrowheads="1"/>
            </p:cNvSpPr>
            <p:nvPr/>
          </p:nvSpPr>
          <p:spPr bwMode="auto">
            <a:xfrm>
              <a:off x="1393" y="1249"/>
              <a:ext cx="33" cy="39"/>
            </a:xfrm>
            <a:custGeom>
              <a:avLst/>
              <a:gdLst>
                <a:gd name="T0" fmla="*/ 8 w 144"/>
                <a:gd name="T1" fmla="*/ 2 h 170"/>
                <a:gd name="T2" fmla="*/ 6 w 144"/>
                <a:gd name="T3" fmla="*/ 1 h 170"/>
                <a:gd name="T4" fmla="*/ 5 w 144"/>
                <a:gd name="T5" fmla="*/ 0 h 170"/>
                <a:gd name="T6" fmla="*/ 3 w 144"/>
                <a:gd name="T7" fmla="*/ 0 h 170"/>
                <a:gd name="T8" fmla="*/ 2 w 144"/>
                <a:gd name="T9" fmla="*/ 1 h 170"/>
                <a:gd name="T10" fmla="*/ 1 w 144"/>
                <a:gd name="T11" fmla="*/ 2 h 170"/>
                <a:gd name="T12" fmla="*/ 0 w 144"/>
                <a:gd name="T13" fmla="*/ 4 h 170"/>
                <a:gd name="T14" fmla="*/ 0 w 144"/>
                <a:gd name="T15" fmla="*/ 5 h 170"/>
                <a:gd name="T16" fmla="*/ 1 w 144"/>
                <a:gd name="T17" fmla="*/ 7 h 170"/>
                <a:gd name="T18" fmla="*/ 2 w 144"/>
                <a:gd name="T19" fmla="*/ 8 h 170"/>
                <a:gd name="T20" fmla="*/ 3 w 144"/>
                <a:gd name="T21" fmla="*/ 9 h 170"/>
                <a:gd name="T22" fmla="*/ 5 w 144"/>
                <a:gd name="T23" fmla="*/ 9 h 170"/>
                <a:gd name="T24" fmla="*/ 6 w 144"/>
                <a:gd name="T25" fmla="*/ 8 h 170"/>
                <a:gd name="T26" fmla="*/ 8 w 144"/>
                <a:gd name="T27" fmla="*/ 7 h 1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170"/>
                <a:gd name="T44" fmla="*/ 144 w 144"/>
                <a:gd name="T45" fmla="*/ 170 h 1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170">
                  <a:moveTo>
                    <a:pt x="143" y="38"/>
                  </a:moveTo>
                  <a:lnTo>
                    <a:pt x="120" y="11"/>
                  </a:lnTo>
                  <a:lnTo>
                    <a:pt x="96" y="0"/>
                  </a:lnTo>
                  <a:lnTo>
                    <a:pt x="62" y="0"/>
                  </a:lnTo>
                  <a:lnTo>
                    <a:pt x="34" y="11"/>
                  </a:lnTo>
                  <a:lnTo>
                    <a:pt x="12" y="38"/>
                  </a:lnTo>
                  <a:lnTo>
                    <a:pt x="0" y="68"/>
                  </a:lnTo>
                  <a:lnTo>
                    <a:pt x="0" y="96"/>
                  </a:lnTo>
                  <a:lnTo>
                    <a:pt x="12" y="130"/>
                  </a:lnTo>
                  <a:lnTo>
                    <a:pt x="34" y="157"/>
                  </a:lnTo>
                  <a:lnTo>
                    <a:pt x="62" y="169"/>
                  </a:lnTo>
                  <a:lnTo>
                    <a:pt x="96" y="169"/>
                  </a:lnTo>
                  <a:lnTo>
                    <a:pt x="120" y="157"/>
                  </a:lnTo>
                  <a:lnTo>
                    <a:pt x="143" y="130"/>
                  </a:lnTo>
                </a:path>
              </a:pathLst>
            </a:custGeom>
            <a:noFill/>
            <a:ln w="12600">
              <a:solidFill>
                <a:srgbClr val="333333"/>
              </a:solidFill>
              <a:round/>
              <a:headEnd/>
              <a:tailEnd/>
            </a:ln>
          </p:spPr>
          <p:txBody>
            <a:bodyPr/>
            <a:lstStyle/>
            <a:p>
              <a:endParaRPr lang="en-US"/>
            </a:p>
          </p:txBody>
        </p:sp>
        <p:sp>
          <p:nvSpPr>
            <p:cNvPr id="602227" name="Line 110"/>
            <p:cNvSpPr>
              <a:spLocks noChangeShapeType="1"/>
            </p:cNvSpPr>
            <p:nvPr/>
          </p:nvSpPr>
          <p:spPr bwMode="auto">
            <a:xfrm flipV="1">
              <a:off x="1445" y="1247"/>
              <a:ext cx="1" cy="29"/>
            </a:xfrm>
            <a:prstGeom prst="line">
              <a:avLst/>
            </a:prstGeom>
            <a:noFill/>
            <a:ln w="12600">
              <a:solidFill>
                <a:srgbClr val="333333"/>
              </a:solidFill>
              <a:round/>
              <a:headEnd/>
              <a:tailEnd/>
            </a:ln>
          </p:spPr>
          <p:txBody>
            <a:bodyPr/>
            <a:lstStyle/>
            <a:p>
              <a:endParaRPr lang="en-US"/>
            </a:p>
          </p:txBody>
        </p:sp>
        <p:sp>
          <p:nvSpPr>
            <p:cNvPr id="602228" name="Freeform 111"/>
            <p:cNvSpPr>
              <a:spLocks noChangeArrowheads="1"/>
            </p:cNvSpPr>
            <p:nvPr/>
          </p:nvSpPr>
          <p:spPr bwMode="auto">
            <a:xfrm>
              <a:off x="1445" y="1275"/>
              <a:ext cx="30" cy="15"/>
            </a:xfrm>
            <a:custGeom>
              <a:avLst/>
              <a:gdLst>
                <a:gd name="T0" fmla="*/ 0 w 133"/>
                <a:gd name="T1" fmla="*/ 0 h 64"/>
                <a:gd name="T2" fmla="*/ 1 w 133"/>
                <a:gd name="T3" fmla="*/ 3 h 64"/>
                <a:gd name="T4" fmla="*/ 2 w 133"/>
                <a:gd name="T5" fmla="*/ 4 h 64"/>
                <a:gd name="T6" fmla="*/ 4 w 133"/>
                <a:gd name="T7" fmla="*/ 4 h 64"/>
                <a:gd name="T8" fmla="*/ 5 w 133"/>
                <a:gd name="T9" fmla="*/ 3 h 64"/>
                <a:gd name="T10" fmla="*/ 7 w 133"/>
                <a:gd name="T11" fmla="*/ 0 h 64"/>
                <a:gd name="T12" fmla="*/ 0 60000 65536"/>
                <a:gd name="T13" fmla="*/ 0 60000 65536"/>
                <a:gd name="T14" fmla="*/ 0 60000 65536"/>
                <a:gd name="T15" fmla="*/ 0 60000 65536"/>
                <a:gd name="T16" fmla="*/ 0 60000 65536"/>
                <a:gd name="T17" fmla="*/ 0 60000 65536"/>
                <a:gd name="T18" fmla="*/ 0 w 133"/>
                <a:gd name="T19" fmla="*/ 0 h 64"/>
                <a:gd name="T20" fmla="*/ 133 w 13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133" h="64">
                  <a:moveTo>
                    <a:pt x="0" y="0"/>
                  </a:moveTo>
                  <a:lnTo>
                    <a:pt x="12" y="47"/>
                  </a:lnTo>
                  <a:lnTo>
                    <a:pt x="35" y="63"/>
                  </a:lnTo>
                  <a:lnTo>
                    <a:pt x="70" y="63"/>
                  </a:lnTo>
                  <a:lnTo>
                    <a:pt x="92" y="47"/>
                  </a:lnTo>
                  <a:lnTo>
                    <a:pt x="132" y="0"/>
                  </a:lnTo>
                </a:path>
              </a:pathLst>
            </a:custGeom>
            <a:noFill/>
            <a:ln w="12600">
              <a:solidFill>
                <a:srgbClr val="333333"/>
              </a:solidFill>
              <a:round/>
              <a:headEnd/>
              <a:tailEnd/>
            </a:ln>
          </p:spPr>
          <p:txBody>
            <a:bodyPr/>
            <a:lstStyle/>
            <a:p>
              <a:endParaRPr lang="en-US"/>
            </a:p>
          </p:txBody>
        </p:sp>
        <p:sp>
          <p:nvSpPr>
            <p:cNvPr id="602229" name="Line 112"/>
            <p:cNvSpPr>
              <a:spLocks noChangeShapeType="1"/>
            </p:cNvSpPr>
            <p:nvPr/>
          </p:nvSpPr>
          <p:spPr bwMode="auto">
            <a:xfrm flipV="1">
              <a:off x="1475" y="1248"/>
              <a:ext cx="1" cy="40"/>
            </a:xfrm>
            <a:prstGeom prst="line">
              <a:avLst/>
            </a:prstGeom>
            <a:noFill/>
            <a:ln w="12600">
              <a:solidFill>
                <a:srgbClr val="333333"/>
              </a:solidFill>
              <a:round/>
              <a:headEnd/>
              <a:tailEnd/>
            </a:ln>
          </p:spPr>
          <p:txBody>
            <a:bodyPr/>
            <a:lstStyle/>
            <a:p>
              <a:endParaRPr lang="en-US"/>
            </a:p>
          </p:txBody>
        </p:sp>
        <p:sp>
          <p:nvSpPr>
            <p:cNvPr id="602230" name="Line 113"/>
            <p:cNvSpPr>
              <a:spLocks noChangeShapeType="1"/>
            </p:cNvSpPr>
            <p:nvPr/>
          </p:nvSpPr>
          <p:spPr bwMode="auto">
            <a:xfrm>
              <a:off x="1525" y="1251"/>
              <a:ext cx="6" cy="6"/>
            </a:xfrm>
            <a:prstGeom prst="line">
              <a:avLst/>
            </a:prstGeom>
            <a:noFill/>
            <a:ln w="12600">
              <a:solidFill>
                <a:srgbClr val="333333"/>
              </a:solidFill>
              <a:round/>
              <a:headEnd/>
              <a:tailEnd/>
            </a:ln>
          </p:spPr>
          <p:txBody>
            <a:bodyPr/>
            <a:lstStyle/>
            <a:p>
              <a:endParaRPr lang="en-US"/>
            </a:p>
          </p:txBody>
        </p:sp>
        <p:sp>
          <p:nvSpPr>
            <p:cNvPr id="602231" name="Freeform 114"/>
            <p:cNvSpPr>
              <a:spLocks noChangeArrowheads="1"/>
            </p:cNvSpPr>
            <p:nvPr/>
          </p:nvSpPr>
          <p:spPr bwMode="auto">
            <a:xfrm>
              <a:off x="1497" y="1249"/>
              <a:ext cx="34" cy="39"/>
            </a:xfrm>
            <a:custGeom>
              <a:avLst/>
              <a:gdLst>
                <a:gd name="T0" fmla="*/ 6 w 151"/>
                <a:gd name="T1" fmla="*/ 1 h 170"/>
                <a:gd name="T2" fmla="*/ 5 w 151"/>
                <a:gd name="T3" fmla="*/ 0 h 170"/>
                <a:gd name="T4" fmla="*/ 3 w 151"/>
                <a:gd name="T5" fmla="*/ 0 h 170"/>
                <a:gd name="T6" fmla="*/ 2 w 151"/>
                <a:gd name="T7" fmla="*/ 1 h 170"/>
                <a:gd name="T8" fmla="*/ 1 w 151"/>
                <a:gd name="T9" fmla="*/ 2 h 170"/>
                <a:gd name="T10" fmla="*/ 0 w 151"/>
                <a:gd name="T11" fmla="*/ 4 h 170"/>
                <a:gd name="T12" fmla="*/ 0 w 151"/>
                <a:gd name="T13" fmla="*/ 5 h 170"/>
                <a:gd name="T14" fmla="*/ 1 w 151"/>
                <a:gd name="T15" fmla="*/ 7 h 170"/>
                <a:gd name="T16" fmla="*/ 2 w 151"/>
                <a:gd name="T17" fmla="*/ 8 h 170"/>
                <a:gd name="T18" fmla="*/ 3 w 151"/>
                <a:gd name="T19" fmla="*/ 9 h 170"/>
                <a:gd name="T20" fmla="*/ 5 w 151"/>
                <a:gd name="T21" fmla="*/ 9 h 170"/>
                <a:gd name="T22" fmla="*/ 6 w 151"/>
                <a:gd name="T23" fmla="*/ 8 h 170"/>
                <a:gd name="T24" fmla="*/ 8 w 151"/>
                <a:gd name="T25" fmla="*/ 7 h 1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1"/>
                <a:gd name="T40" fmla="*/ 0 h 170"/>
                <a:gd name="T41" fmla="*/ 151 w 151"/>
                <a:gd name="T42" fmla="*/ 170 h 1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1" h="170">
                  <a:moveTo>
                    <a:pt x="123" y="11"/>
                  </a:moveTo>
                  <a:lnTo>
                    <a:pt x="99" y="0"/>
                  </a:lnTo>
                  <a:lnTo>
                    <a:pt x="61" y="0"/>
                  </a:lnTo>
                  <a:lnTo>
                    <a:pt x="38" y="11"/>
                  </a:lnTo>
                  <a:lnTo>
                    <a:pt x="14" y="38"/>
                  </a:lnTo>
                  <a:lnTo>
                    <a:pt x="0" y="68"/>
                  </a:lnTo>
                  <a:lnTo>
                    <a:pt x="0" y="96"/>
                  </a:lnTo>
                  <a:lnTo>
                    <a:pt x="14" y="130"/>
                  </a:lnTo>
                  <a:lnTo>
                    <a:pt x="38" y="157"/>
                  </a:lnTo>
                  <a:lnTo>
                    <a:pt x="61" y="169"/>
                  </a:lnTo>
                  <a:lnTo>
                    <a:pt x="99" y="169"/>
                  </a:lnTo>
                  <a:lnTo>
                    <a:pt x="123" y="157"/>
                  </a:lnTo>
                  <a:lnTo>
                    <a:pt x="150" y="130"/>
                  </a:lnTo>
                </a:path>
              </a:pathLst>
            </a:custGeom>
            <a:noFill/>
            <a:ln w="12600">
              <a:solidFill>
                <a:srgbClr val="333333"/>
              </a:solidFill>
              <a:round/>
              <a:headEnd/>
              <a:tailEnd/>
            </a:ln>
          </p:spPr>
          <p:txBody>
            <a:bodyPr/>
            <a:lstStyle/>
            <a:p>
              <a:endParaRPr lang="en-US"/>
            </a:p>
          </p:txBody>
        </p:sp>
        <p:sp>
          <p:nvSpPr>
            <p:cNvPr id="602232" name="Line 115"/>
            <p:cNvSpPr>
              <a:spLocks noChangeShapeType="1"/>
            </p:cNvSpPr>
            <p:nvPr/>
          </p:nvSpPr>
          <p:spPr bwMode="auto">
            <a:xfrm flipV="1">
              <a:off x="1555" y="1228"/>
              <a:ext cx="1" cy="48"/>
            </a:xfrm>
            <a:prstGeom prst="line">
              <a:avLst/>
            </a:prstGeom>
            <a:noFill/>
            <a:ln w="12600">
              <a:solidFill>
                <a:srgbClr val="333333"/>
              </a:solidFill>
              <a:round/>
              <a:headEnd/>
              <a:tailEnd/>
            </a:ln>
          </p:spPr>
          <p:txBody>
            <a:bodyPr/>
            <a:lstStyle/>
            <a:p>
              <a:endParaRPr lang="en-US"/>
            </a:p>
          </p:txBody>
        </p:sp>
        <p:sp>
          <p:nvSpPr>
            <p:cNvPr id="602233" name="Freeform 116"/>
            <p:cNvSpPr>
              <a:spLocks noChangeArrowheads="1"/>
            </p:cNvSpPr>
            <p:nvPr/>
          </p:nvSpPr>
          <p:spPr bwMode="auto">
            <a:xfrm>
              <a:off x="1555" y="1275"/>
              <a:ext cx="15" cy="15"/>
            </a:xfrm>
            <a:custGeom>
              <a:avLst/>
              <a:gdLst>
                <a:gd name="T0" fmla="*/ 0 w 64"/>
                <a:gd name="T1" fmla="*/ 0 h 64"/>
                <a:gd name="T2" fmla="*/ 1 w 64"/>
                <a:gd name="T3" fmla="*/ 3 h 64"/>
                <a:gd name="T4" fmla="*/ 2 w 64"/>
                <a:gd name="T5" fmla="*/ 4 h 64"/>
                <a:gd name="T6" fmla="*/ 4 w 64"/>
                <a:gd name="T7" fmla="*/ 4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12" y="47"/>
                  </a:lnTo>
                  <a:lnTo>
                    <a:pt x="35" y="63"/>
                  </a:lnTo>
                  <a:lnTo>
                    <a:pt x="63" y="63"/>
                  </a:lnTo>
                </a:path>
              </a:pathLst>
            </a:custGeom>
            <a:noFill/>
            <a:ln w="12600">
              <a:solidFill>
                <a:srgbClr val="333333"/>
              </a:solidFill>
              <a:round/>
              <a:headEnd/>
              <a:tailEnd/>
            </a:ln>
          </p:spPr>
          <p:txBody>
            <a:bodyPr/>
            <a:lstStyle/>
            <a:p>
              <a:endParaRPr lang="en-US"/>
            </a:p>
          </p:txBody>
        </p:sp>
        <p:sp>
          <p:nvSpPr>
            <p:cNvPr id="602234" name="Line 117"/>
            <p:cNvSpPr>
              <a:spLocks noChangeShapeType="1"/>
            </p:cNvSpPr>
            <p:nvPr/>
          </p:nvSpPr>
          <p:spPr bwMode="auto">
            <a:xfrm flipH="1">
              <a:off x="1545" y="1249"/>
              <a:ext cx="21" cy="1"/>
            </a:xfrm>
            <a:prstGeom prst="line">
              <a:avLst/>
            </a:prstGeom>
            <a:noFill/>
            <a:ln w="12600">
              <a:solidFill>
                <a:srgbClr val="333333"/>
              </a:solidFill>
              <a:round/>
              <a:headEnd/>
              <a:tailEnd/>
            </a:ln>
          </p:spPr>
          <p:txBody>
            <a:bodyPr/>
            <a:lstStyle/>
            <a:p>
              <a:endParaRPr lang="en-US"/>
            </a:p>
          </p:txBody>
        </p:sp>
        <p:sp>
          <p:nvSpPr>
            <p:cNvPr id="602235" name="Freeform 118"/>
            <p:cNvSpPr>
              <a:spLocks noChangeArrowheads="1"/>
            </p:cNvSpPr>
            <p:nvPr/>
          </p:nvSpPr>
          <p:spPr bwMode="auto">
            <a:xfrm>
              <a:off x="1586" y="1249"/>
              <a:ext cx="36" cy="39"/>
            </a:xfrm>
            <a:custGeom>
              <a:avLst/>
              <a:gdLst>
                <a:gd name="T0" fmla="*/ 2 w 159"/>
                <a:gd name="T1" fmla="*/ 1 h 170"/>
                <a:gd name="T2" fmla="*/ 3 w 159"/>
                <a:gd name="T3" fmla="*/ 0 h 170"/>
                <a:gd name="T4" fmla="*/ 2 w 159"/>
                <a:gd name="T5" fmla="*/ 1 h 170"/>
                <a:gd name="T6" fmla="*/ 1 w 159"/>
                <a:gd name="T7" fmla="*/ 2 h 170"/>
                <a:gd name="T8" fmla="*/ 0 w 159"/>
                <a:gd name="T9" fmla="*/ 4 h 170"/>
                <a:gd name="T10" fmla="*/ 0 w 159"/>
                <a:gd name="T11" fmla="*/ 5 h 170"/>
                <a:gd name="T12" fmla="*/ 1 w 159"/>
                <a:gd name="T13" fmla="*/ 7 h 170"/>
                <a:gd name="T14" fmla="*/ 2 w 159"/>
                <a:gd name="T15" fmla="*/ 8 h 170"/>
                <a:gd name="T16" fmla="*/ 3 w 159"/>
                <a:gd name="T17" fmla="*/ 9 h 170"/>
                <a:gd name="T18" fmla="*/ 5 w 159"/>
                <a:gd name="T19" fmla="*/ 9 h 170"/>
                <a:gd name="T20" fmla="*/ 6 w 159"/>
                <a:gd name="T21" fmla="*/ 8 h 170"/>
                <a:gd name="T22" fmla="*/ 7 w 159"/>
                <a:gd name="T23" fmla="*/ 7 h 170"/>
                <a:gd name="T24" fmla="*/ 8 w 159"/>
                <a:gd name="T25" fmla="*/ 5 h 170"/>
                <a:gd name="T26" fmla="*/ 8 w 159"/>
                <a:gd name="T27" fmla="*/ 4 h 170"/>
                <a:gd name="T28" fmla="*/ 7 w 159"/>
                <a:gd name="T29" fmla="*/ 2 h 170"/>
                <a:gd name="T30" fmla="*/ 6 w 159"/>
                <a:gd name="T31" fmla="*/ 1 h 170"/>
                <a:gd name="T32" fmla="*/ 5 w 159"/>
                <a:gd name="T33" fmla="*/ 0 h 170"/>
                <a:gd name="T34" fmla="*/ 3 w 159"/>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70"/>
                <a:gd name="T56" fmla="*/ 159 w 159"/>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70">
                  <a:moveTo>
                    <a:pt x="35" y="11"/>
                  </a:moveTo>
                  <a:lnTo>
                    <a:pt x="61" y="0"/>
                  </a:lnTo>
                  <a:lnTo>
                    <a:pt x="35" y="11"/>
                  </a:lnTo>
                  <a:lnTo>
                    <a:pt x="12" y="38"/>
                  </a:lnTo>
                  <a:lnTo>
                    <a:pt x="0" y="68"/>
                  </a:lnTo>
                  <a:lnTo>
                    <a:pt x="0" y="96"/>
                  </a:lnTo>
                  <a:lnTo>
                    <a:pt x="12" y="130"/>
                  </a:lnTo>
                  <a:lnTo>
                    <a:pt x="35" y="157"/>
                  </a:lnTo>
                  <a:lnTo>
                    <a:pt x="61" y="169"/>
                  </a:lnTo>
                  <a:lnTo>
                    <a:pt x="96" y="169"/>
                  </a:lnTo>
                  <a:lnTo>
                    <a:pt x="120" y="157"/>
                  </a:lnTo>
                  <a:lnTo>
                    <a:pt x="143" y="130"/>
                  </a:lnTo>
                  <a:lnTo>
                    <a:pt x="158" y="96"/>
                  </a:lnTo>
                  <a:lnTo>
                    <a:pt x="158" y="68"/>
                  </a:lnTo>
                  <a:lnTo>
                    <a:pt x="143" y="38"/>
                  </a:lnTo>
                  <a:lnTo>
                    <a:pt x="120" y="11"/>
                  </a:lnTo>
                  <a:lnTo>
                    <a:pt x="96" y="0"/>
                  </a:lnTo>
                  <a:lnTo>
                    <a:pt x="61" y="0"/>
                  </a:lnTo>
                </a:path>
              </a:pathLst>
            </a:custGeom>
            <a:noFill/>
            <a:ln w="12600">
              <a:solidFill>
                <a:srgbClr val="333333"/>
              </a:solidFill>
              <a:round/>
              <a:headEnd/>
              <a:tailEnd/>
            </a:ln>
          </p:spPr>
          <p:txBody>
            <a:bodyPr/>
            <a:lstStyle/>
            <a:p>
              <a:endParaRPr lang="en-US"/>
            </a:p>
          </p:txBody>
        </p:sp>
        <p:sp>
          <p:nvSpPr>
            <p:cNvPr id="602236" name="Line 119"/>
            <p:cNvSpPr>
              <a:spLocks noChangeShapeType="1"/>
            </p:cNvSpPr>
            <p:nvPr/>
          </p:nvSpPr>
          <p:spPr bwMode="auto">
            <a:xfrm>
              <a:off x="1638" y="1249"/>
              <a:ext cx="1" cy="38"/>
            </a:xfrm>
            <a:prstGeom prst="line">
              <a:avLst/>
            </a:prstGeom>
            <a:noFill/>
            <a:ln w="12600">
              <a:solidFill>
                <a:srgbClr val="333333"/>
              </a:solidFill>
              <a:round/>
              <a:headEnd/>
              <a:tailEnd/>
            </a:ln>
          </p:spPr>
          <p:txBody>
            <a:bodyPr/>
            <a:lstStyle/>
            <a:p>
              <a:endParaRPr lang="en-US"/>
            </a:p>
          </p:txBody>
        </p:sp>
        <p:sp>
          <p:nvSpPr>
            <p:cNvPr id="602237" name="Freeform 120"/>
            <p:cNvSpPr>
              <a:spLocks noChangeArrowheads="1"/>
            </p:cNvSpPr>
            <p:nvPr/>
          </p:nvSpPr>
          <p:spPr bwMode="auto">
            <a:xfrm>
              <a:off x="1638" y="1249"/>
              <a:ext cx="22" cy="16"/>
            </a:xfrm>
            <a:custGeom>
              <a:avLst/>
              <a:gdLst>
                <a:gd name="T0" fmla="*/ 0 w 97"/>
                <a:gd name="T1" fmla="*/ 4 h 70"/>
                <a:gd name="T2" fmla="*/ 1 w 97"/>
                <a:gd name="T3" fmla="*/ 2 h 70"/>
                <a:gd name="T4" fmla="*/ 2 w 97"/>
                <a:gd name="T5" fmla="*/ 1 h 70"/>
                <a:gd name="T6" fmla="*/ 3 w 97"/>
                <a:gd name="T7" fmla="*/ 0 h 70"/>
                <a:gd name="T8" fmla="*/ 5 w 97"/>
                <a:gd name="T9" fmla="*/ 0 h 70"/>
                <a:gd name="T10" fmla="*/ 0 60000 65536"/>
                <a:gd name="T11" fmla="*/ 0 60000 65536"/>
                <a:gd name="T12" fmla="*/ 0 60000 65536"/>
                <a:gd name="T13" fmla="*/ 0 60000 65536"/>
                <a:gd name="T14" fmla="*/ 0 60000 65536"/>
                <a:gd name="T15" fmla="*/ 0 w 97"/>
                <a:gd name="T16" fmla="*/ 0 h 70"/>
                <a:gd name="T17" fmla="*/ 97 w 97"/>
                <a:gd name="T18" fmla="*/ 70 h 70"/>
              </a:gdLst>
              <a:ahLst/>
              <a:cxnLst>
                <a:cxn ang="T10">
                  <a:pos x="T0" y="T1"/>
                </a:cxn>
                <a:cxn ang="T11">
                  <a:pos x="T2" y="T3"/>
                </a:cxn>
                <a:cxn ang="T12">
                  <a:pos x="T4" y="T5"/>
                </a:cxn>
                <a:cxn ang="T13">
                  <a:pos x="T6" y="T7"/>
                </a:cxn>
                <a:cxn ang="T14">
                  <a:pos x="T8" y="T9"/>
                </a:cxn>
              </a:cxnLst>
              <a:rect l="T15" t="T16" r="T17" b="T18"/>
              <a:pathLst>
                <a:path w="97" h="70">
                  <a:moveTo>
                    <a:pt x="0" y="69"/>
                  </a:moveTo>
                  <a:lnTo>
                    <a:pt x="12" y="38"/>
                  </a:lnTo>
                  <a:lnTo>
                    <a:pt x="35" y="11"/>
                  </a:lnTo>
                  <a:lnTo>
                    <a:pt x="62" y="0"/>
                  </a:lnTo>
                  <a:lnTo>
                    <a:pt x="96" y="0"/>
                  </a:lnTo>
                </a:path>
              </a:pathLst>
            </a:custGeom>
            <a:noFill/>
            <a:ln w="12600">
              <a:solidFill>
                <a:srgbClr val="333333"/>
              </a:solidFill>
              <a:round/>
              <a:headEnd/>
              <a:tailEnd/>
            </a:ln>
          </p:spPr>
          <p:txBody>
            <a:bodyPr/>
            <a:lstStyle/>
            <a:p>
              <a:endParaRPr lang="en-US"/>
            </a:p>
          </p:txBody>
        </p:sp>
        <p:sp>
          <p:nvSpPr>
            <p:cNvPr id="602238" name="Freeform 121"/>
            <p:cNvSpPr>
              <a:spLocks noChangeArrowheads="1"/>
            </p:cNvSpPr>
            <p:nvPr/>
          </p:nvSpPr>
          <p:spPr bwMode="auto">
            <a:xfrm>
              <a:off x="1673" y="1281"/>
              <a:ext cx="14" cy="17"/>
            </a:xfrm>
            <a:custGeom>
              <a:avLst/>
              <a:gdLst>
                <a:gd name="T0" fmla="*/ 3 w 63"/>
                <a:gd name="T1" fmla="*/ 0 h 75"/>
                <a:gd name="T2" fmla="*/ 2 w 63"/>
                <a:gd name="T3" fmla="*/ 1 h 75"/>
                <a:gd name="T4" fmla="*/ 0 w 63"/>
                <a:gd name="T5" fmla="*/ 0 h 75"/>
                <a:gd name="T6" fmla="*/ 2 w 63"/>
                <a:gd name="T7" fmla="*/ 0 h 75"/>
                <a:gd name="T8" fmla="*/ 3 w 63"/>
                <a:gd name="T9" fmla="*/ 0 h 75"/>
                <a:gd name="T10" fmla="*/ 3 w 63"/>
                <a:gd name="T11" fmla="*/ 2 h 75"/>
                <a:gd name="T12" fmla="*/ 2 w 63"/>
                <a:gd name="T13" fmla="*/ 3 h 75"/>
                <a:gd name="T14" fmla="*/ 0 w 63"/>
                <a:gd name="T15" fmla="*/ 4 h 75"/>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75"/>
                <a:gd name="T26" fmla="*/ 63 w 63"/>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75">
                  <a:moveTo>
                    <a:pt x="62" y="11"/>
                  </a:moveTo>
                  <a:lnTo>
                    <a:pt x="36" y="24"/>
                  </a:lnTo>
                  <a:lnTo>
                    <a:pt x="0" y="11"/>
                  </a:lnTo>
                  <a:lnTo>
                    <a:pt x="36" y="0"/>
                  </a:lnTo>
                  <a:lnTo>
                    <a:pt x="62" y="11"/>
                  </a:lnTo>
                  <a:lnTo>
                    <a:pt x="62" y="35"/>
                  </a:lnTo>
                  <a:lnTo>
                    <a:pt x="36" y="63"/>
                  </a:lnTo>
                  <a:lnTo>
                    <a:pt x="0" y="74"/>
                  </a:lnTo>
                </a:path>
              </a:pathLst>
            </a:custGeom>
            <a:noFill/>
            <a:ln w="12600">
              <a:solidFill>
                <a:srgbClr val="333333"/>
              </a:solidFill>
              <a:round/>
              <a:headEnd/>
              <a:tailEnd/>
            </a:ln>
          </p:spPr>
          <p:txBody>
            <a:bodyPr/>
            <a:lstStyle/>
            <a:p>
              <a:endParaRPr lang="en-US"/>
            </a:p>
          </p:txBody>
        </p:sp>
        <p:sp>
          <p:nvSpPr>
            <p:cNvPr id="602239" name="Freeform 122"/>
            <p:cNvSpPr>
              <a:spLocks noChangeArrowheads="1"/>
            </p:cNvSpPr>
            <p:nvPr/>
          </p:nvSpPr>
          <p:spPr bwMode="auto">
            <a:xfrm>
              <a:off x="1740" y="1249"/>
              <a:ext cx="34" cy="39"/>
            </a:xfrm>
            <a:custGeom>
              <a:avLst/>
              <a:gdLst>
                <a:gd name="T0" fmla="*/ 8 w 148"/>
                <a:gd name="T1" fmla="*/ 9 h 170"/>
                <a:gd name="T2" fmla="*/ 8 w 148"/>
                <a:gd name="T3" fmla="*/ 0 h 170"/>
                <a:gd name="T4" fmla="*/ 8 w 148"/>
                <a:gd name="T5" fmla="*/ 2 h 170"/>
                <a:gd name="T6" fmla="*/ 6 w 148"/>
                <a:gd name="T7" fmla="*/ 1 h 170"/>
                <a:gd name="T8" fmla="*/ 5 w 148"/>
                <a:gd name="T9" fmla="*/ 0 h 170"/>
                <a:gd name="T10" fmla="*/ 3 w 148"/>
                <a:gd name="T11" fmla="*/ 0 h 170"/>
                <a:gd name="T12" fmla="*/ 2 w 148"/>
                <a:gd name="T13" fmla="*/ 1 h 170"/>
                <a:gd name="T14" fmla="*/ 1 w 148"/>
                <a:gd name="T15" fmla="*/ 2 h 170"/>
                <a:gd name="T16" fmla="*/ 0 w 148"/>
                <a:gd name="T17" fmla="*/ 4 h 170"/>
                <a:gd name="T18" fmla="*/ 0 w 148"/>
                <a:gd name="T19" fmla="*/ 5 h 170"/>
                <a:gd name="T20" fmla="*/ 1 w 148"/>
                <a:gd name="T21" fmla="*/ 7 h 170"/>
                <a:gd name="T22" fmla="*/ 2 w 148"/>
                <a:gd name="T23" fmla="*/ 8 h 170"/>
                <a:gd name="T24" fmla="*/ 3 w 148"/>
                <a:gd name="T25" fmla="*/ 9 h 170"/>
                <a:gd name="T26" fmla="*/ 5 w 148"/>
                <a:gd name="T27" fmla="*/ 9 h 170"/>
                <a:gd name="T28" fmla="*/ 6 w 148"/>
                <a:gd name="T29" fmla="*/ 8 h 170"/>
                <a:gd name="T30" fmla="*/ 8 w 148"/>
                <a:gd name="T31" fmla="*/ 7 h 1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8"/>
                <a:gd name="T49" fmla="*/ 0 h 170"/>
                <a:gd name="T50" fmla="*/ 148 w 148"/>
                <a:gd name="T51" fmla="*/ 170 h 1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8" h="170">
                  <a:moveTo>
                    <a:pt x="147" y="169"/>
                  </a:moveTo>
                  <a:lnTo>
                    <a:pt x="147" y="0"/>
                  </a:lnTo>
                  <a:lnTo>
                    <a:pt x="147" y="38"/>
                  </a:lnTo>
                  <a:lnTo>
                    <a:pt x="120" y="11"/>
                  </a:lnTo>
                  <a:lnTo>
                    <a:pt x="96" y="0"/>
                  </a:lnTo>
                  <a:lnTo>
                    <a:pt x="61" y="0"/>
                  </a:lnTo>
                  <a:lnTo>
                    <a:pt x="39" y="11"/>
                  </a:lnTo>
                  <a:lnTo>
                    <a:pt x="12" y="38"/>
                  </a:lnTo>
                  <a:lnTo>
                    <a:pt x="0" y="68"/>
                  </a:lnTo>
                  <a:lnTo>
                    <a:pt x="0" y="96"/>
                  </a:lnTo>
                  <a:lnTo>
                    <a:pt x="12" y="130"/>
                  </a:lnTo>
                  <a:lnTo>
                    <a:pt x="39" y="157"/>
                  </a:lnTo>
                  <a:lnTo>
                    <a:pt x="61" y="169"/>
                  </a:lnTo>
                  <a:lnTo>
                    <a:pt x="96" y="169"/>
                  </a:lnTo>
                  <a:lnTo>
                    <a:pt x="120" y="157"/>
                  </a:lnTo>
                  <a:lnTo>
                    <a:pt x="147" y="130"/>
                  </a:lnTo>
                </a:path>
              </a:pathLst>
            </a:custGeom>
            <a:noFill/>
            <a:ln w="12600">
              <a:solidFill>
                <a:srgbClr val="333333"/>
              </a:solidFill>
              <a:round/>
              <a:headEnd/>
              <a:tailEnd/>
            </a:ln>
          </p:spPr>
          <p:txBody>
            <a:bodyPr/>
            <a:lstStyle/>
            <a:p>
              <a:endParaRPr lang="en-US"/>
            </a:p>
          </p:txBody>
        </p:sp>
        <p:sp>
          <p:nvSpPr>
            <p:cNvPr id="602240" name="Freeform 123"/>
            <p:cNvSpPr>
              <a:spLocks noChangeArrowheads="1"/>
            </p:cNvSpPr>
            <p:nvPr/>
          </p:nvSpPr>
          <p:spPr bwMode="auto">
            <a:xfrm>
              <a:off x="1793" y="1249"/>
              <a:ext cx="30" cy="39"/>
            </a:xfrm>
            <a:custGeom>
              <a:avLst/>
              <a:gdLst>
                <a:gd name="T0" fmla="*/ 7 w 132"/>
                <a:gd name="T1" fmla="*/ 2 h 170"/>
                <a:gd name="T2" fmla="*/ 6 w 132"/>
                <a:gd name="T3" fmla="*/ 1 h 170"/>
                <a:gd name="T4" fmla="*/ 4 w 132"/>
                <a:gd name="T5" fmla="*/ 0 h 170"/>
                <a:gd name="T6" fmla="*/ 2 w 132"/>
                <a:gd name="T7" fmla="*/ 0 h 170"/>
                <a:gd name="T8" fmla="*/ 0 w 132"/>
                <a:gd name="T9" fmla="*/ 1 h 170"/>
                <a:gd name="T10" fmla="*/ 0 w 132"/>
                <a:gd name="T11" fmla="*/ 2 h 170"/>
                <a:gd name="T12" fmla="*/ 0 w 132"/>
                <a:gd name="T13" fmla="*/ 3 h 170"/>
                <a:gd name="T14" fmla="*/ 2 w 132"/>
                <a:gd name="T15" fmla="*/ 4 h 170"/>
                <a:gd name="T16" fmla="*/ 5 w 132"/>
                <a:gd name="T17" fmla="*/ 4 h 170"/>
                <a:gd name="T18" fmla="*/ 6 w 132"/>
                <a:gd name="T19" fmla="*/ 5 h 170"/>
                <a:gd name="T20" fmla="*/ 7 w 132"/>
                <a:gd name="T21" fmla="*/ 6 h 170"/>
                <a:gd name="T22" fmla="*/ 7 w 132"/>
                <a:gd name="T23" fmla="*/ 7 h 170"/>
                <a:gd name="T24" fmla="*/ 6 w 132"/>
                <a:gd name="T25" fmla="*/ 8 h 170"/>
                <a:gd name="T26" fmla="*/ 4 w 132"/>
                <a:gd name="T27" fmla="*/ 9 h 170"/>
                <a:gd name="T28" fmla="*/ 2 w 132"/>
                <a:gd name="T29" fmla="*/ 9 h 170"/>
                <a:gd name="T30" fmla="*/ 0 w 132"/>
                <a:gd name="T31" fmla="*/ 8 h 170"/>
                <a:gd name="T32" fmla="*/ 0 w 132"/>
                <a:gd name="T33" fmla="*/ 7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170"/>
                <a:gd name="T53" fmla="*/ 132 w 132"/>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170">
                  <a:moveTo>
                    <a:pt x="131" y="38"/>
                  </a:moveTo>
                  <a:lnTo>
                    <a:pt x="120" y="11"/>
                  </a:lnTo>
                  <a:lnTo>
                    <a:pt x="81" y="0"/>
                  </a:lnTo>
                  <a:lnTo>
                    <a:pt x="46" y="0"/>
                  </a:lnTo>
                  <a:lnTo>
                    <a:pt x="7" y="11"/>
                  </a:lnTo>
                  <a:lnTo>
                    <a:pt x="0" y="38"/>
                  </a:lnTo>
                  <a:lnTo>
                    <a:pt x="7" y="60"/>
                  </a:lnTo>
                  <a:lnTo>
                    <a:pt x="34" y="68"/>
                  </a:lnTo>
                  <a:lnTo>
                    <a:pt x="96" y="84"/>
                  </a:lnTo>
                  <a:lnTo>
                    <a:pt x="120" y="96"/>
                  </a:lnTo>
                  <a:lnTo>
                    <a:pt x="131" y="118"/>
                  </a:lnTo>
                  <a:lnTo>
                    <a:pt x="131" y="130"/>
                  </a:lnTo>
                  <a:lnTo>
                    <a:pt x="120" y="157"/>
                  </a:lnTo>
                  <a:lnTo>
                    <a:pt x="81" y="169"/>
                  </a:lnTo>
                  <a:lnTo>
                    <a:pt x="46" y="169"/>
                  </a:lnTo>
                  <a:lnTo>
                    <a:pt x="7" y="157"/>
                  </a:lnTo>
                  <a:lnTo>
                    <a:pt x="0" y="130"/>
                  </a:lnTo>
                </a:path>
              </a:pathLst>
            </a:custGeom>
            <a:noFill/>
            <a:ln w="12600">
              <a:solidFill>
                <a:srgbClr val="333333"/>
              </a:solidFill>
              <a:round/>
              <a:headEnd/>
              <a:tailEnd/>
            </a:ln>
          </p:spPr>
          <p:txBody>
            <a:bodyPr/>
            <a:lstStyle/>
            <a:p>
              <a:endParaRPr lang="en-US"/>
            </a:p>
          </p:txBody>
        </p:sp>
        <p:sp>
          <p:nvSpPr>
            <p:cNvPr id="602241" name="Freeform 124"/>
            <p:cNvSpPr>
              <a:spLocks noChangeArrowheads="1"/>
            </p:cNvSpPr>
            <p:nvPr/>
          </p:nvSpPr>
          <p:spPr bwMode="auto">
            <a:xfrm>
              <a:off x="1878" y="1229"/>
              <a:ext cx="39" cy="58"/>
            </a:xfrm>
            <a:custGeom>
              <a:avLst/>
              <a:gdLst>
                <a:gd name="T0" fmla="*/ 9 w 171"/>
                <a:gd name="T1" fmla="*/ 2 h 255"/>
                <a:gd name="T2" fmla="*/ 8 w 171"/>
                <a:gd name="T3" fmla="*/ 0 h 255"/>
                <a:gd name="T4" fmla="*/ 6 w 171"/>
                <a:gd name="T5" fmla="*/ 0 h 255"/>
                <a:gd name="T6" fmla="*/ 3 w 171"/>
                <a:gd name="T7" fmla="*/ 0 h 255"/>
                <a:gd name="T8" fmla="*/ 1 w 171"/>
                <a:gd name="T9" fmla="*/ 0 h 255"/>
                <a:gd name="T10" fmla="*/ 0 w 171"/>
                <a:gd name="T11" fmla="*/ 2 h 255"/>
                <a:gd name="T12" fmla="*/ 0 w 171"/>
                <a:gd name="T13" fmla="*/ 3 h 255"/>
                <a:gd name="T14" fmla="*/ 1 w 171"/>
                <a:gd name="T15" fmla="*/ 4 h 255"/>
                <a:gd name="T16" fmla="*/ 1 w 171"/>
                <a:gd name="T17" fmla="*/ 5 h 255"/>
                <a:gd name="T18" fmla="*/ 2 w 171"/>
                <a:gd name="T19" fmla="*/ 6 h 255"/>
                <a:gd name="T20" fmla="*/ 6 w 171"/>
                <a:gd name="T21" fmla="*/ 7 h 255"/>
                <a:gd name="T22" fmla="*/ 8 w 171"/>
                <a:gd name="T23" fmla="*/ 8 h 255"/>
                <a:gd name="T24" fmla="*/ 8 w 171"/>
                <a:gd name="T25" fmla="*/ 8 h 255"/>
                <a:gd name="T26" fmla="*/ 9 w 171"/>
                <a:gd name="T27" fmla="*/ 9 h 255"/>
                <a:gd name="T28" fmla="*/ 9 w 171"/>
                <a:gd name="T29" fmla="*/ 11 h 255"/>
                <a:gd name="T30" fmla="*/ 8 w 171"/>
                <a:gd name="T31" fmla="*/ 13 h 255"/>
                <a:gd name="T32" fmla="*/ 6 w 171"/>
                <a:gd name="T33" fmla="*/ 13 h 255"/>
                <a:gd name="T34" fmla="*/ 3 w 171"/>
                <a:gd name="T35" fmla="*/ 13 h 255"/>
                <a:gd name="T36" fmla="*/ 1 w 171"/>
                <a:gd name="T37" fmla="*/ 13 h 255"/>
                <a:gd name="T38" fmla="*/ 0 w 171"/>
                <a:gd name="T39" fmla="*/ 11 h 2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1"/>
                <a:gd name="T61" fmla="*/ 0 h 255"/>
                <a:gd name="T62" fmla="*/ 171 w 171"/>
                <a:gd name="T63" fmla="*/ 255 h 2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1" h="255">
                  <a:moveTo>
                    <a:pt x="170" y="33"/>
                  </a:moveTo>
                  <a:lnTo>
                    <a:pt x="147" y="10"/>
                  </a:lnTo>
                  <a:lnTo>
                    <a:pt x="108" y="0"/>
                  </a:lnTo>
                  <a:lnTo>
                    <a:pt x="58" y="0"/>
                  </a:lnTo>
                  <a:lnTo>
                    <a:pt x="23" y="10"/>
                  </a:lnTo>
                  <a:lnTo>
                    <a:pt x="0" y="33"/>
                  </a:lnTo>
                  <a:lnTo>
                    <a:pt x="0" y="61"/>
                  </a:lnTo>
                  <a:lnTo>
                    <a:pt x="11" y="85"/>
                  </a:lnTo>
                  <a:lnTo>
                    <a:pt x="23" y="96"/>
                  </a:lnTo>
                  <a:lnTo>
                    <a:pt x="46" y="111"/>
                  </a:lnTo>
                  <a:lnTo>
                    <a:pt x="120" y="134"/>
                  </a:lnTo>
                  <a:lnTo>
                    <a:pt x="147" y="145"/>
                  </a:lnTo>
                  <a:lnTo>
                    <a:pt x="159" y="153"/>
                  </a:lnTo>
                  <a:lnTo>
                    <a:pt x="170" y="181"/>
                  </a:lnTo>
                  <a:lnTo>
                    <a:pt x="170" y="215"/>
                  </a:lnTo>
                  <a:lnTo>
                    <a:pt x="147" y="242"/>
                  </a:lnTo>
                  <a:lnTo>
                    <a:pt x="108" y="254"/>
                  </a:lnTo>
                  <a:lnTo>
                    <a:pt x="58" y="254"/>
                  </a:lnTo>
                  <a:lnTo>
                    <a:pt x="23" y="242"/>
                  </a:lnTo>
                  <a:lnTo>
                    <a:pt x="0" y="215"/>
                  </a:lnTo>
                </a:path>
              </a:pathLst>
            </a:custGeom>
            <a:noFill/>
            <a:ln w="12600">
              <a:solidFill>
                <a:srgbClr val="333333"/>
              </a:solidFill>
              <a:round/>
              <a:headEnd/>
              <a:tailEnd/>
            </a:ln>
          </p:spPr>
          <p:txBody>
            <a:bodyPr/>
            <a:lstStyle/>
            <a:p>
              <a:endParaRPr lang="en-US"/>
            </a:p>
          </p:txBody>
        </p:sp>
        <p:sp>
          <p:nvSpPr>
            <p:cNvPr id="602242" name="Line 125"/>
            <p:cNvSpPr>
              <a:spLocks noChangeShapeType="1"/>
            </p:cNvSpPr>
            <p:nvPr/>
          </p:nvSpPr>
          <p:spPr bwMode="auto">
            <a:xfrm flipV="1">
              <a:off x="1933" y="1228"/>
              <a:ext cx="1" cy="60"/>
            </a:xfrm>
            <a:prstGeom prst="line">
              <a:avLst/>
            </a:prstGeom>
            <a:noFill/>
            <a:ln w="12600">
              <a:solidFill>
                <a:srgbClr val="333333"/>
              </a:solidFill>
              <a:round/>
              <a:headEnd/>
              <a:tailEnd/>
            </a:ln>
          </p:spPr>
          <p:txBody>
            <a:bodyPr/>
            <a:lstStyle/>
            <a:p>
              <a:endParaRPr lang="en-US"/>
            </a:p>
          </p:txBody>
        </p:sp>
        <p:sp>
          <p:nvSpPr>
            <p:cNvPr id="602243" name="Freeform 126"/>
            <p:cNvSpPr>
              <a:spLocks noChangeArrowheads="1"/>
            </p:cNvSpPr>
            <p:nvPr/>
          </p:nvSpPr>
          <p:spPr bwMode="auto">
            <a:xfrm>
              <a:off x="1933" y="1249"/>
              <a:ext cx="31" cy="39"/>
            </a:xfrm>
            <a:custGeom>
              <a:avLst/>
              <a:gdLst>
                <a:gd name="T0" fmla="*/ 0 w 136"/>
                <a:gd name="T1" fmla="*/ 3 h 170"/>
                <a:gd name="T2" fmla="*/ 2 w 136"/>
                <a:gd name="T3" fmla="*/ 1 h 170"/>
                <a:gd name="T4" fmla="*/ 3 w 136"/>
                <a:gd name="T5" fmla="*/ 0 h 170"/>
                <a:gd name="T6" fmla="*/ 5 w 136"/>
                <a:gd name="T7" fmla="*/ 0 h 170"/>
                <a:gd name="T8" fmla="*/ 6 w 136"/>
                <a:gd name="T9" fmla="*/ 1 h 170"/>
                <a:gd name="T10" fmla="*/ 7 w 136"/>
                <a:gd name="T11" fmla="*/ 3 h 170"/>
                <a:gd name="T12" fmla="*/ 7 w 136"/>
                <a:gd name="T13" fmla="*/ 9 h 170"/>
                <a:gd name="T14" fmla="*/ 0 60000 65536"/>
                <a:gd name="T15" fmla="*/ 0 60000 65536"/>
                <a:gd name="T16" fmla="*/ 0 60000 65536"/>
                <a:gd name="T17" fmla="*/ 0 60000 65536"/>
                <a:gd name="T18" fmla="*/ 0 60000 65536"/>
                <a:gd name="T19" fmla="*/ 0 60000 65536"/>
                <a:gd name="T20" fmla="*/ 0 60000 65536"/>
                <a:gd name="T21" fmla="*/ 0 w 136"/>
                <a:gd name="T22" fmla="*/ 0 h 170"/>
                <a:gd name="T23" fmla="*/ 136 w 136"/>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170">
                  <a:moveTo>
                    <a:pt x="0" y="49"/>
                  </a:moveTo>
                  <a:lnTo>
                    <a:pt x="38" y="11"/>
                  </a:lnTo>
                  <a:lnTo>
                    <a:pt x="62" y="0"/>
                  </a:lnTo>
                  <a:lnTo>
                    <a:pt x="100" y="0"/>
                  </a:lnTo>
                  <a:lnTo>
                    <a:pt x="124" y="11"/>
                  </a:lnTo>
                  <a:lnTo>
                    <a:pt x="135" y="49"/>
                  </a:lnTo>
                  <a:lnTo>
                    <a:pt x="135" y="169"/>
                  </a:lnTo>
                </a:path>
              </a:pathLst>
            </a:custGeom>
            <a:noFill/>
            <a:ln w="12600">
              <a:solidFill>
                <a:srgbClr val="333333"/>
              </a:solidFill>
              <a:round/>
              <a:headEnd/>
              <a:tailEnd/>
            </a:ln>
          </p:spPr>
          <p:txBody>
            <a:bodyPr/>
            <a:lstStyle/>
            <a:p>
              <a:endParaRPr lang="en-US"/>
            </a:p>
          </p:txBody>
        </p:sp>
        <p:sp>
          <p:nvSpPr>
            <p:cNvPr id="602244" name="Freeform 127"/>
            <p:cNvSpPr>
              <a:spLocks noChangeArrowheads="1"/>
            </p:cNvSpPr>
            <p:nvPr/>
          </p:nvSpPr>
          <p:spPr bwMode="auto">
            <a:xfrm>
              <a:off x="1986" y="1249"/>
              <a:ext cx="36" cy="39"/>
            </a:xfrm>
            <a:custGeom>
              <a:avLst/>
              <a:gdLst>
                <a:gd name="T0" fmla="*/ 2 w 159"/>
                <a:gd name="T1" fmla="*/ 1 h 170"/>
                <a:gd name="T2" fmla="*/ 3 w 159"/>
                <a:gd name="T3" fmla="*/ 0 h 170"/>
                <a:gd name="T4" fmla="*/ 2 w 159"/>
                <a:gd name="T5" fmla="*/ 1 h 170"/>
                <a:gd name="T6" fmla="*/ 1 w 159"/>
                <a:gd name="T7" fmla="*/ 2 h 170"/>
                <a:gd name="T8" fmla="*/ 0 w 159"/>
                <a:gd name="T9" fmla="*/ 4 h 170"/>
                <a:gd name="T10" fmla="*/ 0 w 159"/>
                <a:gd name="T11" fmla="*/ 5 h 170"/>
                <a:gd name="T12" fmla="*/ 1 w 159"/>
                <a:gd name="T13" fmla="*/ 7 h 170"/>
                <a:gd name="T14" fmla="*/ 2 w 159"/>
                <a:gd name="T15" fmla="*/ 8 h 170"/>
                <a:gd name="T16" fmla="*/ 3 w 159"/>
                <a:gd name="T17" fmla="*/ 9 h 170"/>
                <a:gd name="T18" fmla="*/ 5 w 159"/>
                <a:gd name="T19" fmla="*/ 9 h 170"/>
                <a:gd name="T20" fmla="*/ 6 w 159"/>
                <a:gd name="T21" fmla="*/ 8 h 170"/>
                <a:gd name="T22" fmla="*/ 7 w 159"/>
                <a:gd name="T23" fmla="*/ 7 h 170"/>
                <a:gd name="T24" fmla="*/ 8 w 159"/>
                <a:gd name="T25" fmla="*/ 5 h 170"/>
                <a:gd name="T26" fmla="*/ 8 w 159"/>
                <a:gd name="T27" fmla="*/ 4 h 170"/>
                <a:gd name="T28" fmla="*/ 7 w 159"/>
                <a:gd name="T29" fmla="*/ 2 h 170"/>
                <a:gd name="T30" fmla="*/ 6 w 159"/>
                <a:gd name="T31" fmla="*/ 1 h 170"/>
                <a:gd name="T32" fmla="*/ 5 w 159"/>
                <a:gd name="T33" fmla="*/ 0 h 170"/>
                <a:gd name="T34" fmla="*/ 3 w 159"/>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70"/>
                <a:gd name="T56" fmla="*/ 159 w 159"/>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70">
                  <a:moveTo>
                    <a:pt x="38" y="11"/>
                  </a:moveTo>
                  <a:lnTo>
                    <a:pt x="61" y="0"/>
                  </a:lnTo>
                  <a:lnTo>
                    <a:pt x="38" y="11"/>
                  </a:lnTo>
                  <a:lnTo>
                    <a:pt x="12" y="38"/>
                  </a:lnTo>
                  <a:lnTo>
                    <a:pt x="0" y="68"/>
                  </a:lnTo>
                  <a:lnTo>
                    <a:pt x="0" y="96"/>
                  </a:lnTo>
                  <a:lnTo>
                    <a:pt x="12" y="130"/>
                  </a:lnTo>
                  <a:lnTo>
                    <a:pt x="38" y="157"/>
                  </a:lnTo>
                  <a:lnTo>
                    <a:pt x="61" y="169"/>
                  </a:lnTo>
                  <a:lnTo>
                    <a:pt x="96" y="169"/>
                  </a:lnTo>
                  <a:lnTo>
                    <a:pt x="120" y="157"/>
                  </a:lnTo>
                  <a:lnTo>
                    <a:pt x="147" y="130"/>
                  </a:lnTo>
                  <a:lnTo>
                    <a:pt x="158" y="96"/>
                  </a:lnTo>
                  <a:lnTo>
                    <a:pt x="158" y="68"/>
                  </a:lnTo>
                  <a:lnTo>
                    <a:pt x="147" y="38"/>
                  </a:lnTo>
                  <a:lnTo>
                    <a:pt x="120" y="11"/>
                  </a:lnTo>
                  <a:lnTo>
                    <a:pt x="96" y="0"/>
                  </a:lnTo>
                  <a:lnTo>
                    <a:pt x="61" y="0"/>
                  </a:lnTo>
                </a:path>
              </a:pathLst>
            </a:custGeom>
            <a:noFill/>
            <a:ln w="12600">
              <a:solidFill>
                <a:srgbClr val="333333"/>
              </a:solidFill>
              <a:round/>
              <a:headEnd/>
              <a:tailEnd/>
            </a:ln>
          </p:spPr>
          <p:txBody>
            <a:bodyPr/>
            <a:lstStyle/>
            <a:p>
              <a:endParaRPr lang="en-US"/>
            </a:p>
          </p:txBody>
        </p:sp>
        <p:sp>
          <p:nvSpPr>
            <p:cNvPr id="602245" name="Line 128"/>
            <p:cNvSpPr>
              <a:spLocks noChangeShapeType="1"/>
            </p:cNvSpPr>
            <p:nvPr/>
          </p:nvSpPr>
          <p:spPr bwMode="auto">
            <a:xfrm>
              <a:off x="2038" y="1249"/>
              <a:ext cx="1" cy="38"/>
            </a:xfrm>
            <a:prstGeom prst="line">
              <a:avLst/>
            </a:prstGeom>
            <a:noFill/>
            <a:ln w="12600">
              <a:solidFill>
                <a:srgbClr val="333333"/>
              </a:solidFill>
              <a:round/>
              <a:headEnd/>
              <a:tailEnd/>
            </a:ln>
          </p:spPr>
          <p:txBody>
            <a:bodyPr/>
            <a:lstStyle/>
            <a:p>
              <a:endParaRPr lang="en-US"/>
            </a:p>
          </p:txBody>
        </p:sp>
        <p:sp>
          <p:nvSpPr>
            <p:cNvPr id="602246" name="Freeform 129"/>
            <p:cNvSpPr>
              <a:spLocks noChangeArrowheads="1"/>
            </p:cNvSpPr>
            <p:nvPr/>
          </p:nvSpPr>
          <p:spPr bwMode="auto">
            <a:xfrm>
              <a:off x="2038" y="1249"/>
              <a:ext cx="22" cy="16"/>
            </a:xfrm>
            <a:custGeom>
              <a:avLst/>
              <a:gdLst>
                <a:gd name="T0" fmla="*/ 0 w 98"/>
                <a:gd name="T1" fmla="*/ 4 h 70"/>
                <a:gd name="T2" fmla="*/ 1 w 98"/>
                <a:gd name="T3" fmla="*/ 2 h 70"/>
                <a:gd name="T4" fmla="*/ 2 w 98"/>
                <a:gd name="T5" fmla="*/ 1 h 70"/>
                <a:gd name="T6" fmla="*/ 3 w 98"/>
                <a:gd name="T7" fmla="*/ 0 h 70"/>
                <a:gd name="T8" fmla="*/ 5 w 98"/>
                <a:gd name="T9" fmla="*/ 0 h 70"/>
                <a:gd name="T10" fmla="*/ 0 60000 65536"/>
                <a:gd name="T11" fmla="*/ 0 60000 65536"/>
                <a:gd name="T12" fmla="*/ 0 60000 65536"/>
                <a:gd name="T13" fmla="*/ 0 60000 65536"/>
                <a:gd name="T14" fmla="*/ 0 60000 65536"/>
                <a:gd name="T15" fmla="*/ 0 w 98"/>
                <a:gd name="T16" fmla="*/ 0 h 70"/>
                <a:gd name="T17" fmla="*/ 98 w 98"/>
                <a:gd name="T18" fmla="*/ 70 h 70"/>
              </a:gdLst>
              <a:ahLst/>
              <a:cxnLst>
                <a:cxn ang="T10">
                  <a:pos x="T0" y="T1"/>
                </a:cxn>
                <a:cxn ang="T11">
                  <a:pos x="T2" y="T3"/>
                </a:cxn>
                <a:cxn ang="T12">
                  <a:pos x="T4" y="T5"/>
                </a:cxn>
                <a:cxn ang="T13">
                  <a:pos x="T6" y="T7"/>
                </a:cxn>
                <a:cxn ang="T14">
                  <a:pos x="T8" y="T9"/>
                </a:cxn>
              </a:cxnLst>
              <a:rect l="T15" t="T16" r="T17" b="T18"/>
              <a:pathLst>
                <a:path w="98" h="70">
                  <a:moveTo>
                    <a:pt x="0" y="69"/>
                  </a:moveTo>
                  <a:lnTo>
                    <a:pt x="12" y="38"/>
                  </a:lnTo>
                  <a:lnTo>
                    <a:pt x="36" y="11"/>
                  </a:lnTo>
                  <a:lnTo>
                    <a:pt x="63" y="0"/>
                  </a:lnTo>
                  <a:lnTo>
                    <a:pt x="97" y="0"/>
                  </a:lnTo>
                </a:path>
              </a:pathLst>
            </a:custGeom>
            <a:noFill/>
            <a:ln w="12600">
              <a:solidFill>
                <a:srgbClr val="333333"/>
              </a:solidFill>
              <a:round/>
              <a:headEnd/>
              <a:tailEnd/>
            </a:ln>
          </p:spPr>
          <p:txBody>
            <a:bodyPr/>
            <a:lstStyle/>
            <a:p>
              <a:endParaRPr lang="en-US"/>
            </a:p>
          </p:txBody>
        </p:sp>
        <p:sp>
          <p:nvSpPr>
            <p:cNvPr id="602247" name="Freeform 130"/>
            <p:cNvSpPr>
              <a:spLocks noChangeArrowheads="1"/>
            </p:cNvSpPr>
            <p:nvPr/>
          </p:nvSpPr>
          <p:spPr bwMode="auto">
            <a:xfrm>
              <a:off x="2082" y="1229"/>
              <a:ext cx="14" cy="58"/>
            </a:xfrm>
            <a:custGeom>
              <a:avLst/>
              <a:gdLst>
                <a:gd name="T0" fmla="*/ 0 w 63"/>
                <a:gd name="T1" fmla="*/ 0 h 255"/>
                <a:gd name="T2" fmla="*/ 0 w 63"/>
                <a:gd name="T3" fmla="*/ 10 h 255"/>
                <a:gd name="T4" fmla="*/ 1 w 63"/>
                <a:gd name="T5" fmla="*/ 13 h 255"/>
                <a:gd name="T6" fmla="*/ 2 w 63"/>
                <a:gd name="T7" fmla="*/ 13 h 255"/>
                <a:gd name="T8" fmla="*/ 3 w 63"/>
                <a:gd name="T9" fmla="*/ 13 h 255"/>
                <a:gd name="T10" fmla="*/ 0 60000 65536"/>
                <a:gd name="T11" fmla="*/ 0 60000 65536"/>
                <a:gd name="T12" fmla="*/ 0 60000 65536"/>
                <a:gd name="T13" fmla="*/ 0 60000 65536"/>
                <a:gd name="T14" fmla="*/ 0 60000 65536"/>
                <a:gd name="T15" fmla="*/ 0 w 63"/>
                <a:gd name="T16" fmla="*/ 0 h 255"/>
                <a:gd name="T17" fmla="*/ 63 w 63"/>
                <a:gd name="T18" fmla="*/ 255 h 255"/>
              </a:gdLst>
              <a:ahLst/>
              <a:cxnLst>
                <a:cxn ang="T10">
                  <a:pos x="T0" y="T1"/>
                </a:cxn>
                <a:cxn ang="T11">
                  <a:pos x="T2" y="T3"/>
                </a:cxn>
                <a:cxn ang="T12">
                  <a:pos x="T4" y="T5"/>
                </a:cxn>
                <a:cxn ang="T13">
                  <a:pos x="T6" y="T7"/>
                </a:cxn>
                <a:cxn ang="T14">
                  <a:pos x="T8" y="T9"/>
                </a:cxn>
              </a:cxnLst>
              <a:rect l="T15" t="T16" r="T17" b="T18"/>
              <a:pathLst>
                <a:path w="63" h="255">
                  <a:moveTo>
                    <a:pt x="0" y="0"/>
                  </a:moveTo>
                  <a:lnTo>
                    <a:pt x="0" y="203"/>
                  </a:lnTo>
                  <a:lnTo>
                    <a:pt x="12" y="242"/>
                  </a:lnTo>
                  <a:lnTo>
                    <a:pt x="38" y="254"/>
                  </a:lnTo>
                  <a:lnTo>
                    <a:pt x="62" y="254"/>
                  </a:lnTo>
                </a:path>
              </a:pathLst>
            </a:custGeom>
            <a:noFill/>
            <a:ln w="12600">
              <a:solidFill>
                <a:srgbClr val="333333"/>
              </a:solidFill>
              <a:round/>
              <a:headEnd/>
              <a:tailEnd/>
            </a:ln>
          </p:spPr>
          <p:txBody>
            <a:bodyPr/>
            <a:lstStyle/>
            <a:p>
              <a:endParaRPr lang="en-US"/>
            </a:p>
          </p:txBody>
        </p:sp>
        <p:sp>
          <p:nvSpPr>
            <p:cNvPr id="602248" name="Line 131"/>
            <p:cNvSpPr>
              <a:spLocks noChangeShapeType="1"/>
            </p:cNvSpPr>
            <p:nvPr/>
          </p:nvSpPr>
          <p:spPr bwMode="auto">
            <a:xfrm flipH="1">
              <a:off x="2073" y="1249"/>
              <a:ext cx="22" cy="1"/>
            </a:xfrm>
            <a:prstGeom prst="line">
              <a:avLst/>
            </a:prstGeom>
            <a:noFill/>
            <a:ln w="12600">
              <a:solidFill>
                <a:srgbClr val="333333"/>
              </a:solidFill>
              <a:round/>
              <a:headEnd/>
              <a:tailEnd/>
            </a:ln>
          </p:spPr>
          <p:txBody>
            <a:bodyPr/>
            <a:lstStyle/>
            <a:p>
              <a:endParaRPr lang="en-US"/>
            </a:p>
          </p:txBody>
        </p:sp>
        <p:sp>
          <p:nvSpPr>
            <p:cNvPr id="602249" name="Line 132"/>
            <p:cNvSpPr>
              <a:spLocks noChangeShapeType="1"/>
            </p:cNvSpPr>
            <p:nvPr/>
          </p:nvSpPr>
          <p:spPr bwMode="auto">
            <a:xfrm flipV="1">
              <a:off x="1321" y="1118"/>
              <a:ext cx="1" cy="59"/>
            </a:xfrm>
            <a:prstGeom prst="line">
              <a:avLst/>
            </a:prstGeom>
            <a:noFill/>
            <a:ln w="12600">
              <a:solidFill>
                <a:srgbClr val="333333"/>
              </a:solidFill>
              <a:round/>
              <a:headEnd/>
              <a:tailEnd/>
            </a:ln>
          </p:spPr>
          <p:txBody>
            <a:bodyPr/>
            <a:lstStyle/>
            <a:p>
              <a:endParaRPr lang="en-US"/>
            </a:p>
          </p:txBody>
        </p:sp>
        <p:sp>
          <p:nvSpPr>
            <p:cNvPr id="602250" name="Line 133"/>
            <p:cNvSpPr>
              <a:spLocks noChangeShapeType="1"/>
            </p:cNvSpPr>
            <p:nvPr/>
          </p:nvSpPr>
          <p:spPr bwMode="auto">
            <a:xfrm>
              <a:off x="1321" y="1176"/>
              <a:ext cx="32" cy="1"/>
            </a:xfrm>
            <a:prstGeom prst="line">
              <a:avLst/>
            </a:prstGeom>
            <a:noFill/>
            <a:ln w="12600">
              <a:solidFill>
                <a:srgbClr val="333333"/>
              </a:solidFill>
              <a:round/>
              <a:headEnd/>
              <a:tailEnd/>
            </a:ln>
          </p:spPr>
          <p:txBody>
            <a:bodyPr/>
            <a:lstStyle/>
            <a:p>
              <a:endParaRPr lang="en-US"/>
            </a:p>
          </p:txBody>
        </p:sp>
        <p:sp>
          <p:nvSpPr>
            <p:cNvPr id="602251" name="Freeform 134"/>
            <p:cNvSpPr>
              <a:spLocks noChangeArrowheads="1"/>
            </p:cNvSpPr>
            <p:nvPr/>
          </p:nvSpPr>
          <p:spPr bwMode="auto">
            <a:xfrm>
              <a:off x="1367" y="1137"/>
              <a:ext cx="37" cy="39"/>
            </a:xfrm>
            <a:custGeom>
              <a:avLst/>
              <a:gdLst>
                <a:gd name="T0" fmla="*/ 2 w 163"/>
                <a:gd name="T1" fmla="*/ 1 h 170"/>
                <a:gd name="T2" fmla="*/ 3 w 163"/>
                <a:gd name="T3" fmla="*/ 0 h 170"/>
                <a:gd name="T4" fmla="*/ 2 w 163"/>
                <a:gd name="T5" fmla="*/ 1 h 170"/>
                <a:gd name="T6" fmla="*/ 0 w 163"/>
                <a:gd name="T7" fmla="*/ 2 h 170"/>
                <a:gd name="T8" fmla="*/ 0 w 163"/>
                <a:gd name="T9" fmla="*/ 4 h 170"/>
                <a:gd name="T10" fmla="*/ 0 w 163"/>
                <a:gd name="T11" fmla="*/ 5 h 170"/>
                <a:gd name="T12" fmla="*/ 0 w 163"/>
                <a:gd name="T13" fmla="*/ 7 h 170"/>
                <a:gd name="T14" fmla="*/ 2 w 163"/>
                <a:gd name="T15" fmla="*/ 8 h 170"/>
                <a:gd name="T16" fmla="*/ 3 w 163"/>
                <a:gd name="T17" fmla="*/ 9 h 170"/>
                <a:gd name="T18" fmla="*/ 5 w 163"/>
                <a:gd name="T19" fmla="*/ 9 h 170"/>
                <a:gd name="T20" fmla="*/ 6 w 163"/>
                <a:gd name="T21" fmla="*/ 8 h 170"/>
                <a:gd name="T22" fmla="*/ 7 w 163"/>
                <a:gd name="T23" fmla="*/ 7 h 170"/>
                <a:gd name="T24" fmla="*/ 8 w 163"/>
                <a:gd name="T25" fmla="*/ 5 h 170"/>
                <a:gd name="T26" fmla="*/ 8 w 163"/>
                <a:gd name="T27" fmla="*/ 4 h 170"/>
                <a:gd name="T28" fmla="*/ 7 w 163"/>
                <a:gd name="T29" fmla="*/ 2 h 170"/>
                <a:gd name="T30" fmla="*/ 6 w 163"/>
                <a:gd name="T31" fmla="*/ 1 h 170"/>
                <a:gd name="T32" fmla="*/ 5 w 163"/>
                <a:gd name="T33" fmla="*/ 0 h 170"/>
                <a:gd name="T34" fmla="*/ 3 w 163"/>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
                <a:gd name="T55" fmla="*/ 0 h 170"/>
                <a:gd name="T56" fmla="*/ 163 w 163"/>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 h="170">
                  <a:moveTo>
                    <a:pt x="38" y="15"/>
                  </a:moveTo>
                  <a:lnTo>
                    <a:pt x="61" y="0"/>
                  </a:lnTo>
                  <a:lnTo>
                    <a:pt x="38" y="15"/>
                  </a:lnTo>
                  <a:lnTo>
                    <a:pt x="11" y="39"/>
                  </a:lnTo>
                  <a:lnTo>
                    <a:pt x="0" y="77"/>
                  </a:lnTo>
                  <a:lnTo>
                    <a:pt x="0" y="100"/>
                  </a:lnTo>
                  <a:lnTo>
                    <a:pt x="11" y="139"/>
                  </a:lnTo>
                  <a:lnTo>
                    <a:pt x="38" y="161"/>
                  </a:lnTo>
                  <a:lnTo>
                    <a:pt x="61" y="169"/>
                  </a:lnTo>
                  <a:lnTo>
                    <a:pt x="100" y="169"/>
                  </a:lnTo>
                  <a:lnTo>
                    <a:pt x="123" y="161"/>
                  </a:lnTo>
                  <a:lnTo>
                    <a:pt x="145" y="139"/>
                  </a:lnTo>
                  <a:lnTo>
                    <a:pt x="162" y="100"/>
                  </a:lnTo>
                  <a:lnTo>
                    <a:pt x="162" y="77"/>
                  </a:lnTo>
                  <a:lnTo>
                    <a:pt x="145" y="39"/>
                  </a:lnTo>
                  <a:lnTo>
                    <a:pt x="123" y="15"/>
                  </a:lnTo>
                  <a:lnTo>
                    <a:pt x="100" y="0"/>
                  </a:lnTo>
                  <a:lnTo>
                    <a:pt x="61" y="0"/>
                  </a:lnTo>
                </a:path>
              </a:pathLst>
            </a:custGeom>
            <a:noFill/>
            <a:ln w="12600">
              <a:solidFill>
                <a:srgbClr val="333333"/>
              </a:solidFill>
              <a:round/>
              <a:headEnd/>
              <a:tailEnd/>
            </a:ln>
          </p:spPr>
          <p:txBody>
            <a:bodyPr/>
            <a:lstStyle/>
            <a:p>
              <a:endParaRPr lang="en-US"/>
            </a:p>
          </p:txBody>
        </p:sp>
        <p:sp>
          <p:nvSpPr>
            <p:cNvPr id="602252" name="Freeform 135"/>
            <p:cNvSpPr>
              <a:spLocks noChangeArrowheads="1"/>
            </p:cNvSpPr>
            <p:nvPr/>
          </p:nvSpPr>
          <p:spPr bwMode="auto">
            <a:xfrm>
              <a:off x="1420" y="1137"/>
              <a:ext cx="44" cy="39"/>
            </a:xfrm>
            <a:custGeom>
              <a:avLst/>
              <a:gdLst>
                <a:gd name="T0" fmla="*/ 0 w 194"/>
                <a:gd name="T1" fmla="*/ 0 h 170"/>
                <a:gd name="T2" fmla="*/ 2 w 194"/>
                <a:gd name="T3" fmla="*/ 9 h 170"/>
                <a:gd name="T4" fmla="*/ 5 w 194"/>
                <a:gd name="T5" fmla="*/ 0 h 170"/>
                <a:gd name="T6" fmla="*/ 7 w 194"/>
                <a:gd name="T7" fmla="*/ 9 h 170"/>
                <a:gd name="T8" fmla="*/ 10 w 194"/>
                <a:gd name="T9" fmla="*/ 0 h 170"/>
                <a:gd name="T10" fmla="*/ 0 60000 65536"/>
                <a:gd name="T11" fmla="*/ 0 60000 65536"/>
                <a:gd name="T12" fmla="*/ 0 60000 65536"/>
                <a:gd name="T13" fmla="*/ 0 60000 65536"/>
                <a:gd name="T14" fmla="*/ 0 60000 65536"/>
                <a:gd name="T15" fmla="*/ 0 w 194"/>
                <a:gd name="T16" fmla="*/ 0 h 170"/>
                <a:gd name="T17" fmla="*/ 194 w 194"/>
                <a:gd name="T18" fmla="*/ 170 h 170"/>
              </a:gdLst>
              <a:ahLst/>
              <a:cxnLst>
                <a:cxn ang="T10">
                  <a:pos x="T0" y="T1"/>
                </a:cxn>
                <a:cxn ang="T11">
                  <a:pos x="T2" y="T3"/>
                </a:cxn>
                <a:cxn ang="T12">
                  <a:pos x="T4" y="T5"/>
                </a:cxn>
                <a:cxn ang="T13">
                  <a:pos x="T6" y="T7"/>
                </a:cxn>
                <a:cxn ang="T14">
                  <a:pos x="T8" y="T9"/>
                </a:cxn>
              </a:cxnLst>
              <a:rect l="T15" t="T16" r="T17" b="T18"/>
              <a:pathLst>
                <a:path w="194" h="170">
                  <a:moveTo>
                    <a:pt x="0" y="0"/>
                  </a:moveTo>
                  <a:lnTo>
                    <a:pt x="50" y="169"/>
                  </a:lnTo>
                  <a:lnTo>
                    <a:pt x="96" y="0"/>
                  </a:lnTo>
                  <a:lnTo>
                    <a:pt x="147" y="169"/>
                  </a:lnTo>
                  <a:lnTo>
                    <a:pt x="193" y="0"/>
                  </a:lnTo>
                </a:path>
              </a:pathLst>
            </a:custGeom>
            <a:noFill/>
            <a:ln w="12600">
              <a:solidFill>
                <a:srgbClr val="333333"/>
              </a:solidFill>
              <a:round/>
              <a:headEnd/>
              <a:tailEnd/>
            </a:ln>
          </p:spPr>
          <p:txBody>
            <a:bodyPr/>
            <a:lstStyle/>
            <a:p>
              <a:endParaRPr lang="en-US"/>
            </a:p>
          </p:txBody>
        </p:sp>
        <p:sp>
          <p:nvSpPr>
            <p:cNvPr id="602253" name="Line 136"/>
            <p:cNvSpPr>
              <a:spLocks noChangeShapeType="1"/>
            </p:cNvSpPr>
            <p:nvPr/>
          </p:nvSpPr>
          <p:spPr bwMode="auto">
            <a:xfrm>
              <a:off x="1480" y="1152"/>
              <a:ext cx="51" cy="1"/>
            </a:xfrm>
            <a:prstGeom prst="line">
              <a:avLst/>
            </a:prstGeom>
            <a:noFill/>
            <a:ln w="12600">
              <a:solidFill>
                <a:srgbClr val="333333"/>
              </a:solidFill>
              <a:round/>
              <a:headEnd/>
              <a:tailEnd/>
            </a:ln>
          </p:spPr>
          <p:txBody>
            <a:bodyPr/>
            <a:lstStyle/>
            <a:p>
              <a:endParaRPr lang="en-US"/>
            </a:p>
          </p:txBody>
        </p:sp>
        <p:sp>
          <p:nvSpPr>
            <p:cNvPr id="602254" name="Line 137"/>
            <p:cNvSpPr>
              <a:spLocks noChangeShapeType="1"/>
            </p:cNvSpPr>
            <p:nvPr/>
          </p:nvSpPr>
          <p:spPr bwMode="auto">
            <a:xfrm flipV="1">
              <a:off x="1558" y="1118"/>
              <a:ext cx="1" cy="59"/>
            </a:xfrm>
            <a:prstGeom prst="line">
              <a:avLst/>
            </a:prstGeom>
            <a:noFill/>
            <a:ln w="12600">
              <a:solidFill>
                <a:srgbClr val="333333"/>
              </a:solidFill>
              <a:round/>
              <a:headEnd/>
              <a:tailEnd/>
            </a:ln>
          </p:spPr>
          <p:txBody>
            <a:bodyPr/>
            <a:lstStyle/>
            <a:p>
              <a:endParaRPr lang="en-US"/>
            </a:p>
          </p:txBody>
        </p:sp>
        <p:sp>
          <p:nvSpPr>
            <p:cNvPr id="602255" name="Line 138"/>
            <p:cNvSpPr>
              <a:spLocks noChangeShapeType="1"/>
            </p:cNvSpPr>
            <p:nvPr/>
          </p:nvSpPr>
          <p:spPr bwMode="auto">
            <a:xfrm>
              <a:off x="1579" y="1137"/>
              <a:ext cx="1" cy="38"/>
            </a:xfrm>
            <a:prstGeom prst="line">
              <a:avLst/>
            </a:prstGeom>
            <a:noFill/>
            <a:ln w="12600">
              <a:solidFill>
                <a:srgbClr val="333333"/>
              </a:solidFill>
              <a:round/>
              <a:headEnd/>
              <a:tailEnd/>
            </a:ln>
          </p:spPr>
          <p:txBody>
            <a:bodyPr/>
            <a:lstStyle/>
            <a:p>
              <a:endParaRPr lang="en-US"/>
            </a:p>
          </p:txBody>
        </p:sp>
        <p:sp>
          <p:nvSpPr>
            <p:cNvPr id="602256" name="Freeform 139"/>
            <p:cNvSpPr>
              <a:spLocks noChangeArrowheads="1"/>
            </p:cNvSpPr>
            <p:nvPr/>
          </p:nvSpPr>
          <p:spPr bwMode="auto">
            <a:xfrm>
              <a:off x="1579" y="1137"/>
              <a:ext cx="31" cy="39"/>
            </a:xfrm>
            <a:custGeom>
              <a:avLst/>
              <a:gdLst>
                <a:gd name="T0" fmla="*/ 0 w 137"/>
                <a:gd name="T1" fmla="*/ 3 h 170"/>
                <a:gd name="T2" fmla="*/ 2 w 137"/>
                <a:gd name="T3" fmla="*/ 1 h 170"/>
                <a:gd name="T4" fmla="*/ 3 w 137"/>
                <a:gd name="T5" fmla="*/ 0 h 170"/>
                <a:gd name="T6" fmla="*/ 5 w 137"/>
                <a:gd name="T7" fmla="*/ 0 h 170"/>
                <a:gd name="T8" fmla="*/ 6 w 137"/>
                <a:gd name="T9" fmla="*/ 1 h 170"/>
                <a:gd name="T10" fmla="*/ 7 w 137"/>
                <a:gd name="T11" fmla="*/ 3 h 170"/>
                <a:gd name="T12" fmla="*/ 7 w 137"/>
                <a:gd name="T13" fmla="*/ 9 h 170"/>
                <a:gd name="T14" fmla="*/ 0 60000 65536"/>
                <a:gd name="T15" fmla="*/ 0 60000 65536"/>
                <a:gd name="T16" fmla="*/ 0 60000 65536"/>
                <a:gd name="T17" fmla="*/ 0 60000 65536"/>
                <a:gd name="T18" fmla="*/ 0 60000 65536"/>
                <a:gd name="T19" fmla="*/ 0 60000 65536"/>
                <a:gd name="T20" fmla="*/ 0 60000 65536"/>
                <a:gd name="T21" fmla="*/ 0 w 137"/>
                <a:gd name="T22" fmla="*/ 0 h 170"/>
                <a:gd name="T23" fmla="*/ 137 w 137"/>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70">
                  <a:moveTo>
                    <a:pt x="0" y="50"/>
                  </a:moveTo>
                  <a:lnTo>
                    <a:pt x="39" y="15"/>
                  </a:lnTo>
                  <a:lnTo>
                    <a:pt x="62" y="0"/>
                  </a:lnTo>
                  <a:lnTo>
                    <a:pt x="97" y="0"/>
                  </a:lnTo>
                  <a:lnTo>
                    <a:pt x="124" y="15"/>
                  </a:lnTo>
                  <a:lnTo>
                    <a:pt x="136" y="50"/>
                  </a:lnTo>
                  <a:lnTo>
                    <a:pt x="136" y="169"/>
                  </a:lnTo>
                </a:path>
              </a:pathLst>
            </a:custGeom>
            <a:noFill/>
            <a:ln w="12600">
              <a:solidFill>
                <a:srgbClr val="333333"/>
              </a:solidFill>
              <a:round/>
              <a:headEnd/>
              <a:tailEnd/>
            </a:ln>
          </p:spPr>
          <p:txBody>
            <a:bodyPr/>
            <a:lstStyle/>
            <a:p>
              <a:endParaRPr lang="en-US"/>
            </a:p>
          </p:txBody>
        </p:sp>
        <p:sp>
          <p:nvSpPr>
            <p:cNvPr id="602257" name="Freeform 140"/>
            <p:cNvSpPr>
              <a:spLocks noChangeArrowheads="1"/>
            </p:cNvSpPr>
            <p:nvPr/>
          </p:nvSpPr>
          <p:spPr bwMode="auto">
            <a:xfrm>
              <a:off x="1610" y="1137"/>
              <a:ext cx="31" cy="39"/>
            </a:xfrm>
            <a:custGeom>
              <a:avLst/>
              <a:gdLst>
                <a:gd name="T0" fmla="*/ 0 w 135"/>
                <a:gd name="T1" fmla="*/ 3 h 170"/>
                <a:gd name="T2" fmla="*/ 2 w 135"/>
                <a:gd name="T3" fmla="*/ 1 h 170"/>
                <a:gd name="T4" fmla="*/ 3 w 135"/>
                <a:gd name="T5" fmla="*/ 0 h 170"/>
                <a:gd name="T6" fmla="*/ 5 w 135"/>
                <a:gd name="T7" fmla="*/ 0 h 170"/>
                <a:gd name="T8" fmla="*/ 6 w 135"/>
                <a:gd name="T9" fmla="*/ 1 h 170"/>
                <a:gd name="T10" fmla="*/ 7 w 135"/>
                <a:gd name="T11" fmla="*/ 3 h 170"/>
                <a:gd name="T12" fmla="*/ 7 w 135"/>
                <a:gd name="T13" fmla="*/ 9 h 170"/>
                <a:gd name="T14" fmla="*/ 0 60000 65536"/>
                <a:gd name="T15" fmla="*/ 0 60000 65536"/>
                <a:gd name="T16" fmla="*/ 0 60000 65536"/>
                <a:gd name="T17" fmla="*/ 0 60000 65536"/>
                <a:gd name="T18" fmla="*/ 0 60000 65536"/>
                <a:gd name="T19" fmla="*/ 0 60000 65536"/>
                <a:gd name="T20" fmla="*/ 0 60000 65536"/>
                <a:gd name="T21" fmla="*/ 0 w 135"/>
                <a:gd name="T22" fmla="*/ 0 h 170"/>
                <a:gd name="T23" fmla="*/ 135 w 135"/>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170">
                  <a:moveTo>
                    <a:pt x="0" y="50"/>
                  </a:moveTo>
                  <a:lnTo>
                    <a:pt x="34" y="15"/>
                  </a:lnTo>
                  <a:lnTo>
                    <a:pt x="61" y="0"/>
                  </a:lnTo>
                  <a:lnTo>
                    <a:pt x="96" y="0"/>
                  </a:lnTo>
                  <a:lnTo>
                    <a:pt x="122" y="15"/>
                  </a:lnTo>
                  <a:lnTo>
                    <a:pt x="134" y="50"/>
                  </a:lnTo>
                  <a:lnTo>
                    <a:pt x="134" y="169"/>
                  </a:lnTo>
                </a:path>
              </a:pathLst>
            </a:custGeom>
            <a:noFill/>
            <a:ln w="12600">
              <a:solidFill>
                <a:srgbClr val="333333"/>
              </a:solidFill>
              <a:round/>
              <a:headEnd/>
              <a:tailEnd/>
            </a:ln>
          </p:spPr>
          <p:txBody>
            <a:bodyPr/>
            <a:lstStyle/>
            <a:p>
              <a:endParaRPr lang="en-US"/>
            </a:p>
          </p:txBody>
        </p:sp>
        <p:sp>
          <p:nvSpPr>
            <p:cNvPr id="602258" name="Freeform 141"/>
            <p:cNvSpPr>
              <a:spLocks noChangeArrowheads="1"/>
            </p:cNvSpPr>
            <p:nvPr/>
          </p:nvSpPr>
          <p:spPr bwMode="auto">
            <a:xfrm>
              <a:off x="1662" y="1137"/>
              <a:ext cx="33" cy="59"/>
            </a:xfrm>
            <a:custGeom>
              <a:avLst/>
              <a:gdLst>
                <a:gd name="T0" fmla="*/ 0 w 147"/>
                <a:gd name="T1" fmla="*/ 13 h 259"/>
                <a:gd name="T2" fmla="*/ 0 w 147"/>
                <a:gd name="T3" fmla="*/ 0 h 259"/>
                <a:gd name="T4" fmla="*/ 0 w 147"/>
                <a:gd name="T5" fmla="*/ 2 h 259"/>
                <a:gd name="T6" fmla="*/ 1 w 147"/>
                <a:gd name="T7" fmla="*/ 1 h 259"/>
                <a:gd name="T8" fmla="*/ 2 w 147"/>
                <a:gd name="T9" fmla="*/ 0 h 259"/>
                <a:gd name="T10" fmla="*/ 4 w 147"/>
                <a:gd name="T11" fmla="*/ 0 h 259"/>
                <a:gd name="T12" fmla="*/ 5 w 147"/>
                <a:gd name="T13" fmla="*/ 1 h 259"/>
                <a:gd name="T14" fmla="*/ 7 w 147"/>
                <a:gd name="T15" fmla="*/ 2 h 259"/>
                <a:gd name="T16" fmla="*/ 7 w 147"/>
                <a:gd name="T17" fmla="*/ 4 h 259"/>
                <a:gd name="T18" fmla="*/ 7 w 147"/>
                <a:gd name="T19" fmla="*/ 5 h 259"/>
                <a:gd name="T20" fmla="*/ 7 w 147"/>
                <a:gd name="T21" fmla="*/ 7 h 259"/>
                <a:gd name="T22" fmla="*/ 5 w 147"/>
                <a:gd name="T23" fmla="*/ 8 h 259"/>
                <a:gd name="T24" fmla="*/ 4 w 147"/>
                <a:gd name="T25" fmla="*/ 9 h 259"/>
                <a:gd name="T26" fmla="*/ 2 w 147"/>
                <a:gd name="T27" fmla="*/ 9 h 259"/>
                <a:gd name="T28" fmla="*/ 1 w 147"/>
                <a:gd name="T29" fmla="*/ 8 h 259"/>
                <a:gd name="T30" fmla="*/ 0 w 147"/>
                <a:gd name="T31" fmla="*/ 7 h 2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7"/>
                <a:gd name="T49" fmla="*/ 0 h 259"/>
                <a:gd name="T50" fmla="*/ 147 w 147"/>
                <a:gd name="T51" fmla="*/ 259 h 2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7" h="259">
                  <a:moveTo>
                    <a:pt x="0" y="258"/>
                  </a:moveTo>
                  <a:lnTo>
                    <a:pt x="0" y="0"/>
                  </a:lnTo>
                  <a:lnTo>
                    <a:pt x="0" y="39"/>
                  </a:lnTo>
                  <a:lnTo>
                    <a:pt x="23" y="15"/>
                  </a:lnTo>
                  <a:lnTo>
                    <a:pt x="46" y="0"/>
                  </a:lnTo>
                  <a:lnTo>
                    <a:pt x="84" y="0"/>
                  </a:lnTo>
                  <a:lnTo>
                    <a:pt x="108" y="15"/>
                  </a:lnTo>
                  <a:lnTo>
                    <a:pt x="136" y="39"/>
                  </a:lnTo>
                  <a:lnTo>
                    <a:pt x="146" y="77"/>
                  </a:lnTo>
                  <a:lnTo>
                    <a:pt x="146" y="101"/>
                  </a:lnTo>
                  <a:lnTo>
                    <a:pt x="136" y="139"/>
                  </a:lnTo>
                  <a:lnTo>
                    <a:pt x="108" y="161"/>
                  </a:lnTo>
                  <a:lnTo>
                    <a:pt x="84" y="169"/>
                  </a:lnTo>
                  <a:lnTo>
                    <a:pt x="46" y="169"/>
                  </a:lnTo>
                  <a:lnTo>
                    <a:pt x="23" y="161"/>
                  </a:lnTo>
                  <a:lnTo>
                    <a:pt x="0" y="139"/>
                  </a:lnTo>
                </a:path>
              </a:pathLst>
            </a:custGeom>
            <a:noFill/>
            <a:ln w="12600">
              <a:solidFill>
                <a:srgbClr val="333333"/>
              </a:solidFill>
              <a:round/>
              <a:headEnd/>
              <a:tailEnd/>
            </a:ln>
          </p:spPr>
          <p:txBody>
            <a:bodyPr/>
            <a:lstStyle/>
            <a:p>
              <a:endParaRPr lang="en-US"/>
            </a:p>
          </p:txBody>
        </p:sp>
        <p:sp>
          <p:nvSpPr>
            <p:cNvPr id="602259" name="Freeform 142"/>
            <p:cNvSpPr>
              <a:spLocks noChangeArrowheads="1"/>
            </p:cNvSpPr>
            <p:nvPr/>
          </p:nvSpPr>
          <p:spPr bwMode="auto">
            <a:xfrm>
              <a:off x="1715" y="1137"/>
              <a:ext cx="34" cy="39"/>
            </a:xfrm>
            <a:custGeom>
              <a:avLst/>
              <a:gdLst>
                <a:gd name="T0" fmla="*/ 0 w 151"/>
                <a:gd name="T1" fmla="*/ 4 h 170"/>
                <a:gd name="T2" fmla="*/ 8 w 151"/>
                <a:gd name="T3" fmla="*/ 4 h 170"/>
                <a:gd name="T4" fmla="*/ 8 w 151"/>
                <a:gd name="T5" fmla="*/ 3 h 170"/>
                <a:gd name="T6" fmla="*/ 7 w 151"/>
                <a:gd name="T7" fmla="*/ 1 h 170"/>
                <a:gd name="T8" fmla="*/ 6 w 151"/>
                <a:gd name="T9" fmla="*/ 1 h 170"/>
                <a:gd name="T10" fmla="*/ 5 w 151"/>
                <a:gd name="T11" fmla="*/ 0 h 170"/>
                <a:gd name="T12" fmla="*/ 3 w 151"/>
                <a:gd name="T13" fmla="*/ 0 h 170"/>
                <a:gd name="T14" fmla="*/ 2 w 151"/>
                <a:gd name="T15" fmla="*/ 1 h 170"/>
                <a:gd name="T16" fmla="*/ 1 w 151"/>
                <a:gd name="T17" fmla="*/ 2 h 170"/>
                <a:gd name="T18" fmla="*/ 0 w 151"/>
                <a:gd name="T19" fmla="*/ 4 h 170"/>
                <a:gd name="T20" fmla="*/ 0 w 151"/>
                <a:gd name="T21" fmla="*/ 5 h 170"/>
                <a:gd name="T22" fmla="*/ 1 w 151"/>
                <a:gd name="T23" fmla="*/ 7 h 170"/>
                <a:gd name="T24" fmla="*/ 2 w 151"/>
                <a:gd name="T25" fmla="*/ 8 h 170"/>
                <a:gd name="T26" fmla="*/ 3 w 151"/>
                <a:gd name="T27" fmla="*/ 9 h 170"/>
                <a:gd name="T28" fmla="*/ 5 w 151"/>
                <a:gd name="T29" fmla="*/ 9 h 170"/>
                <a:gd name="T30" fmla="*/ 6 w 151"/>
                <a:gd name="T31" fmla="*/ 8 h 170"/>
                <a:gd name="T32" fmla="*/ 8 w 151"/>
                <a:gd name="T33" fmla="*/ 7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170"/>
                <a:gd name="T53" fmla="*/ 151 w 151"/>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170">
                  <a:moveTo>
                    <a:pt x="0" y="77"/>
                  </a:moveTo>
                  <a:lnTo>
                    <a:pt x="150" y="77"/>
                  </a:lnTo>
                  <a:lnTo>
                    <a:pt x="150" y="50"/>
                  </a:lnTo>
                  <a:lnTo>
                    <a:pt x="134" y="26"/>
                  </a:lnTo>
                  <a:lnTo>
                    <a:pt x="123" y="15"/>
                  </a:lnTo>
                  <a:lnTo>
                    <a:pt x="100" y="0"/>
                  </a:lnTo>
                  <a:lnTo>
                    <a:pt x="61" y="0"/>
                  </a:lnTo>
                  <a:lnTo>
                    <a:pt x="38" y="15"/>
                  </a:lnTo>
                  <a:lnTo>
                    <a:pt x="14" y="39"/>
                  </a:lnTo>
                  <a:lnTo>
                    <a:pt x="0" y="77"/>
                  </a:lnTo>
                  <a:lnTo>
                    <a:pt x="0" y="100"/>
                  </a:lnTo>
                  <a:lnTo>
                    <a:pt x="14" y="139"/>
                  </a:lnTo>
                  <a:lnTo>
                    <a:pt x="38" y="161"/>
                  </a:lnTo>
                  <a:lnTo>
                    <a:pt x="61" y="169"/>
                  </a:lnTo>
                  <a:lnTo>
                    <a:pt x="100" y="169"/>
                  </a:lnTo>
                  <a:lnTo>
                    <a:pt x="123" y="161"/>
                  </a:lnTo>
                  <a:lnTo>
                    <a:pt x="150" y="139"/>
                  </a:lnTo>
                </a:path>
              </a:pathLst>
            </a:custGeom>
            <a:noFill/>
            <a:ln w="12600">
              <a:solidFill>
                <a:srgbClr val="333333"/>
              </a:solidFill>
              <a:round/>
              <a:headEnd/>
              <a:tailEnd/>
            </a:ln>
          </p:spPr>
          <p:txBody>
            <a:bodyPr/>
            <a:lstStyle/>
            <a:p>
              <a:endParaRPr lang="en-US"/>
            </a:p>
          </p:txBody>
        </p:sp>
        <p:sp>
          <p:nvSpPr>
            <p:cNvPr id="602260" name="Line 143"/>
            <p:cNvSpPr>
              <a:spLocks noChangeShapeType="1"/>
            </p:cNvSpPr>
            <p:nvPr/>
          </p:nvSpPr>
          <p:spPr bwMode="auto">
            <a:xfrm flipV="1">
              <a:off x="1798" y="1118"/>
              <a:ext cx="1" cy="59"/>
            </a:xfrm>
            <a:prstGeom prst="line">
              <a:avLst/>
            </a:prstGeom>
            <a:noFill/>
            <a:ln w="12600">
              <a:solidFill>
                <a:srgbClr val="333333"/>
              </a:solidFill>
              <a:round/>
              <a:headEnd/>
              <a:tailEnd/>
            </a:ln>
          </p:spPr>
          <p:txBody>
            <a:bodyPr/>
            <a:lstStyle/>
            <a:p>
              <a:endParaRPr lang="en-US"/>
            </a:p>
          </p:txBody>
        </p:sp>
        <p:sp>
          <p:nvSpPr>
            <p:cNvPr id="602261" name="Freeform 144"/>
            <p:cNvSpPr>
              <a:spLocks noChangeArrowheads="1"/>
            </p:cNvSpPr>
            <p:nvPr/>
          </p:nvSpPr>
          <p:spPr bwMode="auto">
            <a:xfrm>
              <a:off x="1765" y="1137"/>
              <a:ext cx="33" cy="39"/>
            </a:xfrm>
            <a:custGeom>
              <a:avLst/>
              <a:gdLst>
                <a:gd name="T0" fmla="*/ 7 w 147"/>
                <a:gd name="T1" fmla="*/ 2 h 170"/>
                <a:gd name="T2" fmla="*/ 6 w 147"/>
                <a:gd name="T3" fmla="*/ 1 h 170"/>
                <a:gd name="T4" fmla="*/ 5 w 147"/>
                <a:gd name="T5" fmla="*/ 0 h 170"/>
                <a:gd name="T6" fmla="*/ 3 w 147"/>
                <a:gd name="T7" fmla="*/ 0 h 170"/>
                <a:gd name="T8" fmla="*/ 2 w 147"/>
                <a:gd name="T9" fmla="*/ 1 h 170"/>
                <a:gd name="T10" fmla="*/ 0 w 147"/>
                <a:gd name="T11" fmla="*/ 2 h 170"/>
                <a:gd name="T12" fmla="*/ 0 w 147"/>
                <a:gd name="T13" fmla="*/ 4 h 170"/>
                <a:gd name="T14" fmla="*/ 0 w 147"/>
                <a:gd name="T15" fmla="*/ 5 h 170"/>
                <a:gd name="T16" fmla="*/ 0 w 147"/>
                <a:gd name="T17" fmla="*/ 7 h 170"/>
                <a:gd name="T18" fmla="*/ 2 w 147"/>
                <a:gd name="T19" fmla="*/ 8 h 170"/>
                <a:gd name="T20" fmla="*/ 3 w 147"/>
                <a:gd name="T21" fmla="*/ 9 h 170"/>
                <a:gd name="T22" fmla="*/ 5 w 147"/>
                <a:gd name="T23" fmla="*/ 9 h 170"/>
                <a:gd name="T24" fmla="*/ 6 w 147"/>
                <a:gd name="T25" fmla="*/ 8 h 170"/>
                <a:gd name="T26" fmla="*/ 7 w 147"/>
                <a:gd name="T27" fmla="*/ 7 h 1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
                <a:gd name="T43" fmla="*/ 0 h 170"/>
                <a:gd name="T44" fmla="*/ 147 w 147"/>
                <a:gd name="T45" fmla="*/ 170 h 1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 h="170">
                  <a:moveTo>
                    <a:pt x="146" y="39"/>
                  </a:moveTo>
                  <a:lnTo>
                    <a:pt x="123" y="15"/>
                  </a:lnTo>
                  <a:lnTo>
                    <a:pt x="100" y="0"/>
                  </a:lnTo>
                  <a:lnTo>
                    <a:pt x="60" y="0"/>
                  </a:lnTo>
                  <a:lnTo>
                    <a:pt x="38" y="15"/>
                  </a:lnTo>
                  <a:lnTo>
                    <a:pt x="11" y="39"/>
                  </a:lnTo>
                  <a:lnTo>
                    <a:pt x="0" y="77"/>
                  </a:lnTo>
                  <a:lnTo>
                    <a:pt x="0" y="100"/>
                  </a:lnTo>
                  <a:lnTo>
                    <a:pt x="11" y="139"/>
                  </a:lnTo>
                  <a:lnTo>
                    <a:pt x="38" y="161"/>
                  </a:lnTo>
                  <a:lnTo>
                    <a:pt x="60" y="169"/>
                  </a:lnTo>
                  <a:lnTo>
                    <a:pt x="100" y="169"/>
                  </a:lnTo>
                  <a:lnTo>
                    <a:pt x="123" y="161"/>
                  </a:lnTo>
                  <a:lnTo>
                    <a:pt x="146" y="139"/>
                  </a:lnTo>
                </a:path>
              </a:pathLst>
            </a:custGeom>
            <a:noFill/>
            <a:ln w="12600">
              <a:solidFill>
                <a:srgbClr val="333333"/>
              </a:solidFill>
              <a:round/>
              <a:headEnd/>
              <a:tailEnd/>
            </a:ln>
          </p:spPr>
          <p:txBody>
            <a:bodyPr/>
            <a:lstStyle/>
            <a:p>
              <a:endParaRPr lang="en-US"/>
            </a:p>
          </p:txBody>
        </p:sp>
        <p:sp>
          <p:nvSpPr>
            <p:cNvPr id="602262" name="Freeform 145"/>
            <p:cNvSpPr>
              <a:spLocks noChangeArrowheads="1"/>
            </p:cNvSpPr>
            <p:nvPr/>
          </p:nvSpPr>
          <p:spPr bwMode="auto">
            <a:xfrm>
              <a:off x="1817" y="1137"/>
              <a:ext cx="34" cy="39"/>
            </a:xfrm>
            <a:custGeom>
              <a:avLst/>
              <a:gdLst>
                <a:gd name="T0" fmla="*/ 8 w 148"/>
                <a:gd name="T1" fmla="*/ 9 h 170"/>
                <a:gd name="T2" fmla="*/ 8 w 148"/>
                <a:gd name="T3" fmla="*/ 0 h 170"/>
                <a:gd name="T4" fmla="*/ 8 w 148"/>
                <a:gd name="T5" fmla="*/ 2 h 170"/>
                <a:gd name="T6" fmla="*/ 6 w 148"/>
                <a:gd name="T7" fmla="*/ 1 h 170"/>
                <a:gd name="T8" fmla="*/ 5 w 148"/>
                <a:gd name="T9" fmla="*/ 0 h 170"/>
                <a:gd name="T10" fmla="*/ 3 w 148"/>
                <a:gd name="T11" fmla="*/ 0 h 170"/>
                <a:gd name="T12" fmla="*/ 2 w 148"/>
                <a:gd name="T13" fmla="*/ 1 h 170"/>
                <a:gd name="T14" fmla="*/ 1 w 148"/>
                <a:gd name="T15" fmla="*/ 2 h 170"/>
                <a:gd name="T16" fmla="*/ 0 w 148"/>
                <a:gd name="T17" fmla="*/ 4 h 170"/>
                <a:gd name="T18" fmla="*/ 0 w 148"/>
                <a:gd name="T19" fmla="*/ 5 h 170"/>
                <a:gd name="T20" fmla="*/ 1 w 148"/>
                <a:gd name="T21" fmla="*/ 7 h 170"/>
                <a:gd name="T22" fmla="*/ 2 w 148"/>
                <a:gd name="T23" fmla="*/ 8 h 170"/>
                <a:gd name="T24" fmla="*/ 3 w 148"/>
                <a:gd name="T25" fmla="*/ 9 h 170"/>
                <a:gd name="T26" fmla="*/ 5 w 148"/>
                <a:gd name="T27" fmla="*/ 9 h 170"/>
                <a:gd name="T28" fmla="*/ 6 w 148"/>
                <a:gd name="T29" fmla="*/ 8 h 170"/>
                <a:gd name="T30" fmla="*/ 8 w 148"/>
                <a:gd name="T31" fmla="*/ 7 h 1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8"/>
                <a:gd name="T49" fmla="*/ 0 h 170"/>
                <a:gd name="T50" fmla="*/ 148 w 148"/>
                <a:gd name="T51" fmla="*/ 170 h 1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8" h="170">
                  <a:moveTo>
                    <a:pt x="147" y="169"/>
                  </a:moveTo>
                  <a:lnTo>
                    <a:pt x="147" y="0"/>
                  </a:lnTo>
                  <a:lnTo>
                    <a:pt x="147" y="39"/>
                  </a:lnTo>
                  <a:lnTo>
                    <a:pt x="123" y="15"/>
                  </a:lnTo>
                  <a:lnTo>
                    <a:pt x="96" y="0"/>
                  </a:lnTo>
                  <a:lnTo>
                    <a:pt x="61" y="0"/>
                  </a:lnTo>
                  <a:lnTo>
                    <a:pt x="34" y="15"/>
                  </a:lnTo>
                  <a:lnTo>
                    <a:pt x="11" y="39"/>
                  </a:lnTo>
                  <a:lnTo>
                    <a:pt x="0" y="77"/>
                  </a:lnTo>
                  <a:lnTo>
                    <a:pt x="0" y="100"/>
                  </a:lnTo>
                  <a:lnTo>
                    <a:pt x="11" y="139"/>
                  </a:lnTo>
                  <a:lnTo>
                    <a:pt x="34" y="161"/>
                  </a:lnTo>
                  <a:lnTo>
                    <a:pt x="61" y="169"/>
                  </a:lnTo>
                  <a:lnTo>
                    <a:pt x="96" y="169"/>
                  </a:lnTo>
                  <a:lnTo>
                    <a:pt x="123" y="161"/>
                  </a:lnTo>
                  <a:lnTo>
                    <a:pt x="147" y="139"/>
                  </a:lnTo>
                </a:path>
              </a:pathLst>
            </a:custGeom>
            <a:noFill/>
            <a:ln w="12600">
              <a:solidFill>
                <a:srgbClr val="333333"/>
              </a:solidFill>
              <a:round/>
              <a:headEnd/>
              <a:tailEnd/>
            </a:ln>
          </p:spPr>
          <p:txBody>
            <a:bodyPr/>
            <a:lstStyle/>
            <a:p>
              <a:endParaRPr lang="en-US"/>
            </a:p>
          </p:txBody>
        </p:sp>
        <p:sp>
          <p:nvSpPr>
            <p:cNvPr id="602263" name="Line 146"/>
            <p:cNvSpPr>
              <a:spLocks noChangeShapeType="1"/>
            </p:cNvSpPr>
            <p:nvPr/>
          </p:nvSpPr>
          <p:spPr bwMode="auto">
            <a:xfrm flipV="1">
              <a:off x="1870" y="1137"/>
              <a:ext cx="1" cy="40"/>
            </a:xfrm>
            <a:prstGeom prst="line">
              <a:avLst/>
            </a:prstGeom>
            <a:noFill/>
            <a:ln w="12600">
              <a:solidFill>
                <a:srgbClr val="333333"/>
              </a:solidFill>
              <a:round/>
              <a:headEnd/>
              <a:tailEnd/>
            </a:ln>
          </p:spPr>
          <p:txBody>
            <a:bodyPr/>
            <a:lstStyle/>
            <a:p>
              <a:endParaRPr lang="en-US"/>
            </a:p>
          </p:txBody>
        </p:sp>
        <p:sp>
          <p:nvSpPr>
            <p:cNvPr id="602264" name="Freeform 147"/>
            <p:cNvSpPr>
              <a:spLocks noChangeArrowheads="1"/>
            </p:cNvSpPr>
            <p:nvPr/>
          </p:nvSpPr>
          <p:spPr bwMode="auto">
            <a:xfrm>
              <a:off x="1870" y="1137"/>
              <a:ext cx="30" cy="39"/>
            </a:xfrm>
            <a:custGeom>
              <a:avLst/>
              <a:gdLst>
                <a:gd name="T0" fmla="*/ 0 w 133"/>
                <a:gd name="T1" fmla="*/ 3 h 170"/>
                <a:gd name="T2" fmla="*/ 2 w 133"/>
                <a:gd name="T3" fmla="*/ 1 h 170"/>
                <a:gd name="T4" fmla="*/ 3 w 133"/>
                <a:gd name="T5" fmla="*/ 0 h 170"/>
                <a:gd name="T6" fmla="*/ 5 w 133"/>
                <a:gd name="T7" fmla="*/ 0 h 170"/>
                <a:gd name="T8" fmla="*/ 6 w 133"/>
                <a:gd name="T9" fmla="*/ 1 h 170"/>
                <a:gd name="T10" fmla="*/ 7 w 133"/>
                <a:gd name="T11" fmla="*/ 3 h 170"/>
                <a:gd name="T12" fmla="*/ 7 w 133"/>
                <a:gd name="T13" fmla="*/ 9 h 170"/>
                <a:gd name="T14" fmla="*/ 0 60000 65536"/>
                <a:gd name="T15" fmla="*/ 0 60000 65536"/>
                <a:gd name="T16" fmla="*/ 0 60000 65536"/>
                <a:gd name="T17" fmla="*/ 0 60000 65536"/>
                <a:gd name="T18" fmla="*/ 0 60000 65536"/>
                <a:gd name="T19" fmla="*/ 0 60000 65536"/>
                <a:gd name="T20" fmla="*/ 0 60000 65536"/>
                <a:gd name="T21" fmla="*/ 0 w 133"/>
                <a:gd name="T22" fmla="*/ 0 h 170"/>
                <a:gd name="T23" fmla="*/ 133 w 133"/>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170">
                  <a:moveTo>
                    <a:pt x="0" y="50"/>
                  </a:moveTo>
                  <a:lnTo>
                    <a:pt x="35" y="15"/>
                  </a:lnTo>
                  <a:lnTo>
                    <a:pt x="59" y="0"/>
                  </a:lnTo>
                  <a:lnTo>
                    <a:pt x="94" y="0"/>
                  </a:lnTo>
                  <a:lnTo>
                    <a:pt x="120" y="15"/>
                  </a:lnTo>
                  <a:lnTo>
                    <a:pt x="132" y="50"/>
                  </a:lnTo>
                  <a:lnTo>
                    <a:pt x="132" y="169"/>
                  </a:lnTo>
                </a:path>
              </a:pathLst>
            </a:custGeom>
            <a:noFill/>
            <a:ln w="12600">
              <a:solidFill>
                <a:srgbClr val="333333"/>
              </a:solidFill>
              <a:round/>
              <a:headEnd/>
              <a:tailEnd/>
            </a:ln>
          </p:spPr>
          <p:txBody>
            <a:bodyPr/>
            <a:lstStyle/>
            <a:p>
              <a:endParaRPr lang="en-US"/>
            </a:p>
          </p:txBody>
        </p:sp>
        <p:sp>
          <p:nvSpPr>
            <p:cNvPr id="602265" name="Freeform 148"/>
            <p:cNvSpPr>
              <a:spLocks noChangeArrowheads="1"/>
            </p:cNvSpPr>
            <p:nvPr/>
          </p:nvSpPr>
          <p:spPr bwMode="auto">
            <a:xfrm>
              <a:off x="1922" y="1137"/>
              <a:ext cx="34" cy="39"/>
            </a:xfrm>
            <a:custGeom>
              <a:avLst/>
              <a:gdLst>
                <a:gd name="T0" fmla="*/ 8 w 151"/>
                <a:gd name="T1" fmla="*/ 2 h 170"/>
                <a:gd name="T2" fmla="*/ 6 w 151"/>
                <a:gd name="T3" fmla="*/ 1 h 170"/>
                <a:gd name="T4" fmla="*/ 5 w 151"/>
                <a:gd name="T5" fmla="*/ 0 h 170"/>
                <a:gd name="T6" fmla="*/ 3 w 151"/>
                <a:gd name="T7" fmla="*/ 0 h 170"/>
                <a:gd name="T8" fmla="*/ 2 w 151"/>
                <a:gd name="T9" fmla="*/ 1 h 170"/>
                <a:gd name="T10" fmla="*/ 1 w 151"/>
                <a:gd name="T11" fmla="*/ 2 h 170"/>
                <a:gd name="T12" fmla="*/ 0 w 151"/>
                <a:gd name="T13" fmla="*/ 4 h 170"/>
                <a:gd name="T14" fmla="*/ 0 w 151"/>
                <a:gd name="T15" fmla="*/ 5 h 170"/>
                <a:gd name="T16" fmla="*/ 1 w 151"/>
                <a:gd name="T17" fmla="*/ 7 h 170"/>
                <a:gd name="T18" fmla="*/ 2 w 151"/>
                <a:gd name="T19" fmla="*/ 8 h 170"/>
                <a:gd name="T20" fmla="*/ 3 w 151"/>
                <a:gd name="T21" fmla="*/ 9 h 170"/>
                <a:gd name="T22" fmla="*/ 5 w 151"/>
                <a:gd name="T23" fmla="*/ 9 h 170"/>
                <a:gd name="T24" fmla="*/ 6 w 151"/>
                <a:gd name="T25" fmla="*/ 8 h 170"/>
                <a:gd name="T26" fmla="*/ 8 w 151"/>
                <a:gd name="T27" fmla="*/ 7 h 1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1"/>
                <a:gd name="T43" fmla="*/ 0 h 170"/>
                <a:gd name="T44" fmla="*/ 151 w 151"/>
                <a:gd name="T45" fmla="*/ 170 h 1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1" h="170">
                  <a:moveTo>
                    <a:pt x="150" y="39"/>
                  </a:moveTo>
                  <a:lnTo>
                    <a:pt x="123" y="15"/>
                  </a:lnTo>
                  <a:lnTo>
                    <a:pt x="101" y="0"/>
                  </a:lnTo>
                  <a:lnTo>
                    <a:pt x="61" y="0"/>
                  </a:lnTo>
                  <a:lnTo>
                    <a:pt x="39" y="15"/>
                  </a:lnTo>
                  <a:lnTo>
                    <a:pt x="15" y="39"/>
                  </a:lnTo>
                  <a:lnTo>
                    <a:pt x="0" y="77"/>
                  </a:lnTo>
                  <a:lnTo>
                    <a:pt x="0" y="100"/>
                  </a:lnTo>
                  <a:lnTo>
                    <a:pt x="15" y="139"/>
                  </a:lnTo>
                  <a:lnTo>
                    <a:pt x="39" y="161"/>
                  </a:lnTo>
                  <a:lnTo>
                    <a:pt x="61" y="169"/>
                  </a:lnTo>
                  <a:lnTo>
                    <a:pt x="101" y="169"/>
                  </a:lnTo>
                  <a:lnTo>
                    <a:pt x="123" y="161"/>
                  </a:lnTo>
                  <a:lnTo>
                    <a:pt x="150" y="139"/>
                  </a:lnTo>
                </a:path>
              </a:pathLst>
            </a:custGeom>
            <a:noFill/>
            <a:ln w="12600">
              <a:solidFill>
                <a:srgbClr val="333333"/>
              </a:solidFill>
              <a:round/>
              <a:headEnd/>
              <a:tailEnd/>
            </a:ln>
          </p:spPr>
          <p:txBody>
            <a:bodyPr/>
            <a:lstStyle/>
            <a:p>
              <a:endParaRPr lang="en-US"/>
            </a:p>
          </p:txBody>
        </p:sp>
        <p:sp>
          <p:nvSpPr>
            <p:cNvPr id="602266" name="Freeform 149"/>
            <p:cNvSpPr>
              <a:spLocks noChangeArrowheads="1"/>
            </p:cNvSpPr>
            <p:nvPr/>
          </p:nvSpPr>
          <p:spPr bwMode="auto">
            <a:xfrm>
              <a:off x="1972" y="1137"/>
              <a:ext cx="34" cy="39"/>
            </a:xfrm>
            <a:custGeom>
              <a:avLst/>
              <a:gdLst>
                <a:gd name="T0" fmla="*/ 0 w 148"/>
                <a:gd name="T1" fmla="*/ 4 h 170"/>
                <a:gd name="T2" fmla="*/ 8 w 148"/>
                <a:gd name="T3" fmla="*/ 4 h 170"/>
                <a:gd name="T4" fmla="*/ 8 w 148"/>
                <a:gd name="T5" fmla="*/ 3 h 170"/>
                <a:gd name="T6" fmla="*/ 7 w 148"/>
                <a:gd name="T7" fmla="*/ 1 h 170"/>
                <a:gd name="T8" fmla="*/ 6 w 148"/>
                <a:gd name="T9" fmla="*/ 1 h 170"/>
                <a:gd name="T10" fmla="*/ 5 w 148"/>
                <a:gd name="T11" fmla="*/ 0 h 170"/>
                <a:gd name="T12" fmla="*/ 3 w 148"/>
                <a:gd name="T13" fmla="*/ 0 h 170"/>
                <a:gd name="T14" fmla="*/ 2 w 148"/>
                <a:gd name="T15" fmla="*/ 1 h 170"/>
                <a:gd name="T16" fmla="*/ 1 w 148"/>
                <a:gd name="T17" fmla="*/ 2 h 170"/>
                <a:gd name="T18" fmla="*/ 0 w 148"/>
                <a:gd name="T19" fmla="*/ 4 h 170"/>
                <a:gd name="T20" fmla="*/ 0 w 148"/>
                <a:gd name="T21" fmla="*/ 5 h 170"/>
                <a:gd name="T22" fmla="*/ 1 w 148"/>
                <a:gd name="T23" fmla="*/ 7 h 170"/>
                <a:gd name="T24" fmla="*/ 2 w 148"/>
                <a:gd name="T25" fmla="*/ 8 h 170"/>
                <a:gd name="T26" fmla="*/ 3 w 148"/>
                <a:gd name="T27" fmla="*/ 9 h 170"/>
                <a:gd name="T28" fmla="*/ 5 w 148"/>
                <a:gd name="T29" fmla="*/ 9 h 170"/>
                <a:gd name="T30" fmla="*/ 6 w 148"/>
                <a:gd name="T31" fmla="*/ 8 h 170"/>
                <a:gd name="T32" fmla="*/ 8 w 148"/>
                <a:gd name="T33" fmla="*/ 7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70"/>
                <a:gd name="T53" fmla="*/ 148 w 148"/>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70">
                  <a:moveTo>
                    <a:pt x="0" y="77"/>
                  </a:moveTo>
                  <a:lnTo>
                    <a:pt x="147" y="77"/>
                  </a:lnTo>
                  <a:lnTo>
                    <a:pt x="147" y="50"/>
                  </a:lnTo>
                  <a:lnTo>
                    <a:pt x="135" y="26"/>
                  </a:lnTo>
                  <a:lnTo>
                    <a:pt x="123" y="15"/>
                  </a:lnTo>
                  <a:lnTo>
                    <a:pt x="100" y="0"/>
                  </a:lnTo>
                  <a:lnTo>
                    <a:pt x="61" y="0"/>
                  </a:lnTo>
                  <a:lnTo>
                    <a:pt x="38" y="15"/>
                  </a:lnTo>
                  <a:lnTo>
                    <a:pt x="12" y="39"/>
                  </a:lnTo>
                  <a:lnTo>
                    <a:pt x="0" y="77"/>
                  </a:lnTo>
                  <a:lnTo>
                    <a:pt x="0" y="100"/>
                  </a:lnTo>
                  <a:lnTo>
                    <a:pt x="12" y="139"/>
                  </a:lnTo>
                  <a:lnTo>
                    <a:pt x="38" y="161"/>
                  </a:lnTo>
                  <a:lnTo>
                    <a:pt x="61" y="169"/>
                  </a:lnTo>
                  <a:lnTo>
                    <a:pt x="100" y="169"/>
                  </a:lnTo>
                  <a:lnTo>
                    <a:pt x="123" y="161"/>
                  </a:lnTo>
                  <a:lnTo>
                    <a:pt x="147" y="139"/>
                  </a:lnTo>
                </a:path>
              </a:pathLst>
            </a:custGeom>
            <a:noFill/>
            <a:ln w="12600">
              <a:solidFill>
                <a:srgbClr val="333333"/>
              </a:solidFill>
              <a:round/>
              <a:headEnd/>
              <a:tailEnd/>
            </a:ln>
          </p:spPr>
          <p:txBody>
            <a:bodyPr/>
            <a:lstStyle/>
            <a:p>
              <a:endParaRPr lang="en-US"/>
            </a:p>
          </p:txBody>
        </p:sp>
        <p:sp>
          <p:nvSpPr>
            <p:cNvPr id="602267" name="Line 150"/>
            <p:cNvSpPr>
              <a:spLocks noChangeShapeType="1"/>
            </p:cNvSpPr>
            <p:nvPr/>
          </p:nvSpPr>
          <p:spPr bwMode="auto">
            <a:xfrm>
              <a:off x="597" y="1983"/>
              <a:ext cx="1" cy="58"/>
            </a:xfrm>
            <a:prstGeom prst="line">
              <a:avLst/>
            </a:prstGeom>
            <a:noFill/>
            <a:ln w="12600">
              <a:solidFill>
                <a:srgbClr val="333333"/>
              </a:solidFill>
              <a:round/>
              <a:headEnd/>
              <a:tailEnd/>
            </a:ln>
          </p:spPr>
          <p:txBody>
            <a:bodyPr/>
            <a:lstStyle/>
            <a:p>
              <a:endParaRPr lang="en-US"/>
            </a:p>
          </p:txBody>
        </p:sp>
        <p:sp>
          <p:nvSpPr>
            <p:cNvPr id="602268" name="Line 151"/>
            <p:cNvSpPr>
              <a:spLocks noChangeShapeType="1"/>
            </p:cNvSpPr>
            <p:nvPr/>
          </p:nvSpPr>
          <p:spPr bwMode="auto">
            <a:xfrm>
              <a:off x="597" y="1983"/>
              <a:ext cx="36" cy="1"/>
            </a:xfrm>
            <a:prstGeom prst="line">
              <a:avLst/>
            </a:prstGeom>
            <a:noFill/>
            <a:ln w="12600">
              <a:solidFill>
                <a:srgbClr val="333333"/>
              </a:solidFill>
              <a:round/>
              <a:headEnd/>
              <a:tailEnd/>
            </a:ln>
          </p:spPr>
          <p:txBody>
            <a:bodyPr/>
            <a:lstStyle/>
            <a:p>
              <a:endParaRPr lang="en-US"/>
            </a:p>
          </p:txBody>
        </p:sp>
        <p:sp>
          <p:nvSpPr>
            <p:cNvPr id="602269" name="Line 152"/>
            <p:cNvSpPr>
              <a:spLocks noChangeShapeType="1"/>
            </p:cNvSpPr>
            <p:nvPr/>
          </p:nvSpPr>
          <p:spPr bwMode="auto">
            <a:xfrm flipH="1">
              <a:off x="596" y="2011"/>
              <a:ext cx="24" cy="1"/>
            </a:xfrm>
            <a:prstGeom prst="line">
              <a:avLst/>
            </a:prstGeom>
            <a:noFill/>
            <a:ln w="12600">
              <a:solidFill>
                <a:srgbClr val="333333"/>
              </a:solidFill>
              <a:round/>
              <a:headEnd/>
              <a:tailEnd/>
            </a:ln>
          </p:spPr>
          <p:txBody>
            <a:bodyPr/>
            <a:lstStyle/>
            <a:p>
              <a:endParaRPr lang="en-US"/>
            </a:p>
          </p:txBody>
        </p:sp>
        <p:sp>
          <p:nvSpPr>
            <p:cNvPr id="602270" name="Line 153"/>
            <p:cNvSpPr>
              <a:spLocks noChangeShapeType="1"/>
            </p:cNvSpPr>
            <p:nvPr/>
          </p:nvSpPr>
          <p:spPr bwMode="auto">
            <a:xfrm>
              <a:off x="597" y="2040"/>
              <a:ext cx="36" cy="1"/>
            </a:xfrm>
            <a:prstGeom prst="line">
              <a:avLst/>
            </a:prstGeom>
            <a:noFill/>
            <a:ln w="12600">
              <a:solidFill>
                <a:srgbClr val="333333"/>
              </a:solidFill>
              <a:round/>
              <a:headEnd/>
              <a:tailEnd/>
            </a:ln>
          </p:spPr>
          <p:txBody>
            <a:bodyPr/>
            <a:lstStyle/>
            <a:p>
              <a:endParaRPr lang="en-US"/>
            </a:p>
          </p:txBody>
        </p:sp>
        <p:sp>
          <p:nvSpPr>
            <p:cNvPr id="602271" name="Line 154"/>
            <p:cNvSpPr>
              <a:spLocks noChangeShapeType="1"/>
            </p:cNvSpPr>
            <p:nvPr/>
          </p:nvSpPr>
          <p:spPr bwMode="auto">
            <a:xfrm flipV="1">
              <a:off x="648" y="2002"/>
              <a:ext cx="1" cy="39"/>
            </a:xfrm>
            <a:prstGeom prst="line">
              <a:avLst/>
            </a:prstGeom>
            <a:noFill/>
            <a:ln w="12600">
              <a:solidFill>
                <a:srgbClr val="333333"/>
              </a:solidFill>
              <a:round/>
              <a:headEnd/>
              <a:tailEnd/>
            </a:ln>
          </p:spPr>
          <p:txBody>
            <a:bodyPr/>
            <a:lstStyle/>
            <a:p>
              <a:endParaRPr lang="en-US"/>
            </a:p>
          </p:txBody>
        </p:sp>
        <p:sp>
          <p:nvSpPr>
            <p:cNvPr id="602272" name="Freeform 155"/>
            <p:cNvSpPr>
              <a:spLocks noChangeArrowheads="1"/>
            </p:cNvSpPr>
            <p:nvPr/>
          </p:nvSpPr>
          <p:spPr bwMode="auto">
            <a:xfrm>
              <a:off x="648" y="2003"/>
              <a:ext cx="31" cy="38"/>
            </a:xfrm>
            <a:custGeom>
              <a:avLst/>
              <a:gdLst>
                <a:gd name="T0" fmla="*/ 0 w 137"/>
                <a:gd name="T1" fmla="*/ 2 h 167"/>
                <a:gd name="T2" fmla="*/ 2 w 137"/>
                <a:gd name="T3" fmla="*/ 1 h 167"/>
                <a:gd name="T4" fmla="*/ 3 w 137"/>
                <a:gd name="T5" fmla="*/ 0 h 167"/>
                <a:gd name="T6" fmla="*/ 5 w 137"/>
                <a:gd name="T7" fmla="*/ 0 h 167"/>
                <a:gd name="T8" fmla="*/ 6 w 137"/>
                <a:gd name="T9" fmla="*/ 1 h 167"/>
                <a:gd name="T10" fmla="*/ 7 w 137"/>
                <a:gd name="T11" fmla="*/ 2 h 167"/>
                <a:gd name="T12" fmla="*/ 7 w 137"/>
                <a:gd name="T13" fmla="*/ 9 h 167"/>
                <a:gd name="T14" fmla="*/ 0 60000 65536"/>
                <a:gd name="T15" fmla="*/ 0 60000 65536"/>
                <a:gd name="T16" fmla="*/ 0 60000 65536"/>
                <a:gd name="T17" fmla="*/ 0 60000 65536"/>
                <a:gd name="T18" fmla="*/ 0 60000 65536"/>
                <a:gd name="T19" fmla="*/ 0 60000 65536"/>
                <a:gd name="T20" fmla="*/ 0 60000 65536"/>
                <a:gd name="T21" fmla="*/ 0 w 137"/>
                <a:gd name="T22" fmla="*/ 0 h 167"/>
                <a:gd name="T23" fmla="*/ 137 w 137"/>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67">
                  <a:moveTo>
                    <a:pt x="0" y="46"/>
                  </a:moveTo>
                  <a:lnTo>
                    <a:pt x="39" y="11"/>
                  </a:lnTo>
                  <a:lnTo>
                    <a:pt x="62" y="0"/>
                  </a:lnTo>
                  <a:lnTo>
                    <a:pt x="100" y="0"/>
                  </a:lnTo>
                  <a:lnTo>
                    <a:pt x="124" y="11"/>
                  </a:lnTo>
                  <a:lnTo>
                    <a:pt x="136" y="46"/>
                  </a:lnTo>
                  <a:lnTo>
                    <a:pt x="136" y="166"/>
                  </a:lnTo>
                </a:path>
              </a:pathLst>
            </a:custGeom>
            <a:noFill/>
            <a:ln w="12600">
              <a:solidFill>
                <a:srgbClr val="333333"/>
              </a:solidFill>
              <a:round/>
              <a:headEnd/>
              <a:tailEnd/>
            </a:ln>
          </p:spPr>
          <p:txBody>
            <a:bodyPr/>
            <a:lstStyle/>
            <a:p>
              <a:endParaRPr lang="en-US"/>
            </a:p>
          </p:txBody>
        </p:sp>
        <p:sp>
          <p:nvSpPr>
            <p:cNvPr id="602273" name="Line 156"/>
            <p:cNvSpPr>
              <a:spLocks noChangeShapeType="1"/>
            </p:cNvSpPr>
            <p:nvPr/>
          </p:nvSpPr>
          <p:spPr bwMode="auto">
            <a:xfrm flipV="1">
              <a:off x="710" y="1982"/>
              <a:ext cx="1" cy="50"/>
            </a:xfrm>
            <a:prstGeom prst="line">
              <a:avLst/>
            </a:prstGeom>
            <a:noFill/>
            <a:ln w="12600">
              <a:solidFill>
                <a:srgbClr val="333333"/>
              </a:solidFill>
              <a:round/>
              <a:headEnd/>
              <a:tailEnd/>
            </a:ln>
          </p:spPr>
          <p:txBody>
            <a:bodyPr/>
            <a:lstStyle/>
            <a:p>
              <a:endParaRPr lang="en-US"/>
            </a:p>
          </p:txBody>
        </p:sp>
        <p:sp>
          <p:nvSpPr>
            <p:cNvPr id="602274" name="Freeform 157"/>
            <p:cNvSpPr>
              <a:spLocks noChangeArrowheads="1"/>
            </p:cNvSpPr>
            <p:nvPr/>
          </p:nvSpPr>
          <p:spPr bwMode="auto">
            <a:xfrm>
              <a:off x="710" y="2031"/>
              <a:ext cx="14" cy="14"/>
            </a:xfrm>
            <a:custGeom>
              <a:avLst/>
              <a:gdLst>
                <a:gd name="T0" fmla="*/ 0 w 62"/>
                <a:gd name="T1" fmla="*/ 0 h 63"/>
                <a:gd name="T2" fmla="*/ 0 w 62"/>
                <a:gd name="T3" fmla="*/ 2 h 63"/>
                <a:gd name="T4" fmla="*/ 2 w 62"/>
                <a:gd name="T5" fmla="*/ 3 h 63"/>
                <a:gd name="T6" fmla="*/ 3 w 62"/>
                <a:gd name="T7" fmla="*/ 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0"/>
                  </a:moveTo>
                  <a:lnTo>
                    <a:pt x="11" y="43"/>
                  </a:lnTo>
                  <a:lnTo>
                    <a:pt x="39" y="62"/>
                  </a:lnTo>
                  <a:lnTo>
                    <a:pt x="61" y="62"/>
                  </a:lnTo>
                </a:path>
              </a:pathLst>
            </a:custGeom>
            <a:noFill/>
            <a:ln w="12600">
              <a:solidFill>
                <a:srgbClr val="333333"/>
              </a:solidFill>
              <a:round/>
              <a:headEnd/>
              <a:tailEnd/>
            </a:ln>
          </p:spPr>
          <p:txBody>
            <a:bodyPr/>
            <a:lstStyle/>
            <a:p>
              <a:endParaRPr lang="en-US"/>
            </a:p>
          </p:txBody>
        </p:sp>
        <p:sp>
          <p:nvSpPr>
            <p:cNvPr id="602275" name="Line 158"/>
            <p:cNvSpPr>
              <a:spLocks noChangeShapeType="1"/>
            </p:cNvSpPr>
            <p:nvPr/>
          </p:nvSpPr>
          <p:spPr bwMode="auto">
            <a:xfrm flipH="1">
              <a:off x="701" y="2003"/>
              <a:ext cx="21" cy="1"/>
            </a:xfrm>
            <a:prstGeom prst="line">
              <a:avLst/>
            </a:prstGeom>
            <a:noFill/>
            <a:ln w="12600">
              <a:solidFill>
                <a:srgbClr val="333333"/>
              </a:solidFill>
              <a:round/>
              <a:headEnd/>
              <a:tailEnd/>
            </a:ln>
          </p:spPr>
          <p:txBody>
            <a:bodyPr/>
            <a:lstStyle/>
            <a:p>
              <a:endParaRPr lang="en-US"/>
            </a:p>
          </p:txBody>
        </p:sp>
        <p:sp>
          <p:nvSpPr>
            <p:cNvPr id="602276" name="Line 159"/>
            <p:cNvSpPr>
              <a:spLocks noChangeShapeType="1"/>
            </p:cNvSpPr>
            <p:nvPr/>
          </p:nvSpPr>
          <p:spPr bwMode="auto">
            <a:xfrm>
              <a:off x="740" y="2003"/>
              <a:ext cx="1" cy="37"/>
            </a:xfrm>
            <a:prstGeom prst="line">
              <a:avLst/>
            </a:prstGeom>
            <a:noFill/>
            <a:ln w="12600">
              <a:solidFill>
                <a:srgbClr val="333333"/>
              </a:solidFill>
              <a:round/>
              <a:headEnd/>
              <a:tailEnd/>
            </a:ln>
          </p:spPr>
          <p:txBody>
            <a:bodyPr/>
            <a:lstStyle/>
            <a:p>
              <a:endParaRPr lang="en-US"/>
            </a:p>
          </p:txBody>
        </p:sp>
        <p:sp>
          <p:nvSpPr>
            <p:cNvPr id="602277" name="Freeform 160"/>
            <p:cNvSpPr>
              <a:spLocks noChangeArrowheads="1"/>
            </p:cNvSpPr>
            <p:nvPr/>
          </p:nvSpPr>
          <p:spPr bwMode="auto">
            <a:xfrm>
              <a:off x="740" y="2003"/>
              <a:ext cx="22" cy="17"/>
            </a:xfrm>
            <a:custGeom>
              <a:avLst/>
              <a:gdLst>
                <a:gd name="T0" fmla="*/ 0 w 97"/>
                <a:gd name="T1" fmla="*/ 4 h 75"/>
                <a:gd name="T2" fmla="*/ 0 w 97"/>
                <a:gd name="T3" fmla="*/ 2 h 75"/>
                <a:gd name="T4" fmla="*/ 2 w 97"/>
                <a:gd name="T5" fmla="*/ 0 h 75"/>
                <a:gd name="T6" fmla="*/ 3 w 97"/>
                <a:gd name="T7" fmla="*/ 0 h 75"/>
                <a:gd name="T8" fmla="*/ 5 w 97"/>
                <a:gd name="T9" fmla="*/ 0 h 75"/>
                <a:gd name="T10" fmla="*/ 0 60000 65536"/>
                <a:gd name="T11" fmla="*/ 0 60000 65536"/>
                <a:gd name="T12" fmla="*/ 0 60000 65536"/>
                <a:gd name="T13" fmla="*/ 0 60000 65536"/>
                <a:gd name="T14" fmla="*/ 0 60000 65536"/>
                <a:gd name="T15" fmla="*/ 0 w 97"/>
                <a:gd name="T16" fmla="*/ 0 h 75"/>
                <a:gd name="T17" fmla="*/ 97 w 97"/>
                <a:gd name="T18" fmla="*/ 75 h 75"/>
              </a:gdLst>
              <a:ahLst/>
              <a:cxnLst>
                <a:cxn ang="T10">
                  <a:pos x="T0" y="T1"/>
                </a:cxn>
                <a:cxn ang="T11">
                  <a:pos x="T2" y="T3"/>
                </a:cxn>
                <a:cxn ang="T12">
                  <a:pos x="T4" y="T5"/>
                </a:cxn>
                <a:cxn ang="T13">
                  <a:pos x="T6" y="T7"/>
                </a:cxn>
                <a:cxn ang="T14">
                  <a:pos x="T8" y="T9"/>
                </a:cxn>
              </a:cxnLst>
              <a:rect l="T15" t="T16" r="T17" b="T18"/>
              <a:pathLst>
                <a:path w="97" h="75">
                  <a:moveTo>
                    <a:pt x="0" y="74"/>
                  </a:moveTo>
                  <a:lnTo>
                    <a:pt x="11" y="35"/>
                  </a:lnTo>
                  <a:lnTo>
                    <a:pt x="34" y="11"/>
                  </a:lnTo>
                  <a:lnTo>
                    <a:pt x="61" y="0"/>
                  </a:lnTo>
                  <a:lnTo>
                    <a:pt x="96" y="0"/>
                  </a:lnTo>
                </a:path>
              </a:pathLst>
            </a:custGeom>
            <a:noFill/>
            <a:ln w="12600">
              <a:solidFill>
                <a:srgbClr val="333333"/>
              </a:solidFill>
              <a:round/>
              <a:headEnd/>
              <a:tailEnd/>
            </a:ln>
          </p:spPr>
          <p:txBody>
            <a:bodyPr/>
            <a:lstStyle/>
            <a:p>
              <a:endParaRPr lang="en-US"/>
            </a:p>
          </p:txBody>
        </p:sp>
        <p:sp>
          <p:nvSpPr>
            <p:cNvPr id="602278" name="Line 161"/>
            <p:cNvSpPr>
              <a:spLocks noChangeShapeType="1"/>
            </p:cNvSpPr>
            <p:nvPr/>
          </p:nvSpPr>
          <p:spPr bwMode="auto">
            <a:xfrm>
              <a:off x="809" y="2003"/>
              <a:ext cx="1" cy="37"/>
            </a:xfrm>
            <a:prstGeom prst="line">
              <a:avLst/>
            </a:prstGeom>
            <a:noFill/>
            <a:ln w="12600">
              <a:solidFill>
                <a:srgbClr val="333333"/>
              </a:solidFill>
              <a:round/>
              <a:headEnd/>
              <a:tailEnd/>
            </a:ln>
          </p:spPr>
          <p:txBody>
            <a:bodyPr/>
            <a:lstStyle/>
            <a:p>
              <a:endParaRPr lang="en-US"/>
            </a:p>
          </p:txBody>
        </p:sp>
        <p:sp>
          <p:nvSpPr>
            <p:cNvPr id="602279" name="Freeform 162"/>
            <p:cNvSpPr>
              <a:spLocks noChangeArrowheads="1"/>
            </p:cNvSpPr>
            <p:nvPr/>
          </p:nvSpPr>
          <p:spPr bwMode="auto">
            <a:xfrm>
              <a:off x="776" y="2003"/>
              <a:ext cx="33" cy="38"/>
            </a:xfrm>
            <a:custGeom>
              <a:avLst/>
              <a:gdLst>
                <a:gd name="T0" fmla="*/ 7 w 147"/>
                <a:gd name="T1" fmla="*/ 2 h 167"/>
                <a:gd name="T2" fmla="*/ 6 w 147"/>
                <a:gd name="T3" fmla="*/ 1 h 167"/>
                <a:gd name="T4" fmla="*/ 5 w 147"/>
                <a:gd name="T5" fmla="*/ 0 h 167"/>
                <a:gd name="T6" fmla="*/ 3 w 147"/>
                <a:gd name="T7" fmla="*/ 0 h 167"/>
                <a:gd name="T8" fmla="*/ 2 w 147"/>
                <a:gd name="T9" fmla="*/ 1 h 167"/>
                <a:gd name="T10" fmla="*/ 0 w 147"/>
                <a:gd name="T11" fmla="*/ 2 h 167"/>
                <a:gd name="T12" fmla="*/ 0 w 147"/>
                <a:gd name="T13" fmla="*/ 4 h 167"/>
                <a:gd name="T14" fmla="*/ 0 w 147"/>
                <a:gd name="T15" fmla="*/ 5 h 167"/>
                <a:gd name="T16" fmla="*/ 0 w 147"/>
                <a:gd name="T17" fmla="*/ 7 h 167"/>
                <a:gd name="T18" fmla="*/ 2 w 147"/>
                <a:gd name="T19" fmla="*/ 8 h 167"/>
                <a:gd name="T20" fmla="*/ 3 w 147"/>
                <a:gd name="T21" fmla="*/ 9 h 167"/>
                <a:gd name="T22" fmla="*/ 5 w 147"/>
                <a:gd name="T23" fmla="*/ 9 h 167"/>
                <a:gd name="T24" fmla="*/ 6 w 147"/>
                <a:gd name="T25" fmla="*/ 8 h 167"/>
                <a:gd name="T26" fmla="*/ 7 w 147"/>
                <a:gd name="T27" fmla="*/ 7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
                <a:gd name="T43" fmla="*/ 0 h 167"/>
                <a:gd name="T44" fmla="*/ 147 w 147"/>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 h="167">
                  <a:moveTo>
                    <a:pt x="146" y="34"/>
                  </a:moveTo>
                  <a:lnTo>
                    <a:pt x="122" y="11"/>
                  </a:lnTo>
                  <a:lnTo>
                    <a:pt x="99" y="0"/>
                  </a:lnTo>
                  <a:lnTo>
                    <a:pt x="60" y="0"/>
                  </a:lnTo>
                  <a:lnTo>
                    <a:pt x="38" y="11"/>
                  </a:lnTo>
                  <a:lnTo>
                    <a:pt x="11" y="34"/>
                  </a:lnTo>
                  <a:lnTo>
                    <a:pt x="0" y="74"/>
                  </a:lnTo>
                  <a:lnTo>
                    <a:pt x="0" y="96"/>
                  </a:lnTo>
                  <a:lnTo>
                    <a:pt x="11" y="136"/>
                  </a:lnTo>
                  <a:lnTo>
                    <a:pt x="38" y="155"/>
                  </a:lnTo>
                  <a:lnTo>
                    <a:pt x="60" y="166"/>
                  </a:lnTo>
                  <a:lnTo>
                    <a:pt x="99" y="166"/>
                  </a:lnTo>
                  <a:lnTo>
                    <a:pt x="122" y="155"/>
                  </a:lnTo>
                  <a:lnTo>
                    <a:pt x="146" y="136"/>
                  </a:lnTo>
                </a:path>
              </a:pathLst>
            </a:custGeom>
            <a:noFill/>
            <a:ln w="12600">
              <a:solidFill>
                <a:srgbClr val="333333"/>
              </a:solidFill>
              <a:round/>
              <a:headEnd/>
              <a:tailEnd/>
            </a:ln>
          </p:spPr>
          <p:txBody>
            <a:bodyPr/>
            <a:lstStyle/>
            <a:p>
              <a:endParaRPr lang="en-US"/>
            </a:p>
          </p:txBody>
        </p:sp>
        <p:sp>
          <p:nvSpPr>
            <p:cNvPr id="602280" name="Line 163"/>
            <p:cNvSpPr>
              <a:spLocks noChangeShapeType="1"/>
            </p:cNvSpPr>
            <p:nvPr/>
          </p:nvSpPr>
          <p:spPr bwMode="auto">
            <a:xfrm flipV="1">
              <a:off x="828" y="2002"/>
              <a:ext cx="1" cy="39"/>
            </a:xfrm>
            <a:prstGeom prst="line">
              <a:avLst/>
            </a:prstGeom>
            <a:noFill/>
            <a:ln w="12600">
              <a:solidFill>
                <a:srgbClr val="333333"/>
              </a:solidFill>
              <a:round/>
              <a:headEnd/>
              <a:tailEnd/>
            </a:ln>
          </p:spPr>
          <p:txBody>
            <a:bodyPr/>
            <a:lstStyle/>
            <a:p>
              <a:endParaRPr lang="en-US"/>
            </a:p>
          </p:txBody>
        </p:sp>
        <p:sp>
          <p:nvSpPr>
            <p:cNvPr id="602281" name="Freeform 164"/>
            <p:cNvSpPr>
              <a:spLocks noChangeArrowheads="1"/>
            </p:cNvSpPr>
            <p:nvPr/>
          </p:nvSpPr>
          <p:spPr bwMode="auto">
            <a:xfrm>
              <a:off x="828" y="2003"/>
              <a:ext cx="30" cy="38"/>
            </a:xfrm>
            <a:custGeom>
              <a:avLst/>
              <a:gdLst>
                <a:gd name="T0" fmla="*/ 0 w 132"/>
                <a:gd name="T1" fmla="*/ 2 h 167"/>
                <a:gd name="T2" fmla="*/ 2 w 132"/>
                <a:gd name="T3" fmla="*/ 1 h 167"/>
                <a:gd name="T4" fmla="*/ 3 w 132"/>
                <a:gd name="T5" fmla="*/ 0 h 167"/>
                <a:gd name="T6" fmla="*/ 5 w 132"/>
                <a:gd name="T7" fmla="*/ 0 h 167"/>
                <a:gd name="T8" fmla="*/ 6 w 132"/>
                <a:gd name="T9" fmla="*/ 1 h 167"/>
                <a:gd name="T10" fmla="*/ 7 w 132"/>
                <a:gd name="T11" fmla="*/ 2 h 167"/>
                <a:gd name="T12" fmla="*/ 7 w 132"/>
                <a:gd name="T13" fmla="*/ 9 h 167"/>
                <a:gd name="T14" fmla="*/ 0 60000 65536"/>
                <a:gd name="T15" fmla="*/ 0 60000 65536"/>
                <a:gd name="T16" fmla="*/ 0 60000 65536"/>
                <a:gd name="T17" fmla="*/ 0 60000 65536"/>
                <a:gd name="T18" fmla="*/ 0 60000 65536"/>
                <a:gd name="T19" fmla="*/ 0 60000 65536"/>
                <a:gd name="T20" fmla="*/ 0 60000 65536"/>
                <a:gd name="T21" fmla="*/ 0 w 132"/>
                <a:gd name="T22" fmla="*/ 0 h 167"/>
                <a:gd name="T23" fmla="*/ 132 w 132"/>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167">
                  <a:moveTo>
                    <a:pt x="0" y="46"/>
                  </a:moveTo>
                  <a:lnTo>
                    <a:pt x="39" y="11"/>
                  </a:lnTo>
                  <a:lnTo>
                    <a:pt x="60" y="0"/>
                  </a:lnTo>
                  <a:lnTo>
                    <a:pt x="100" y="0"/>
                  </a:lnTo>
                  <a:lnTo>
                    <a:pt x="119" y="11"/>
                  </a:lnTo>
                  <a:lnTo>
                    <a:pt x="131" y="46"/>
                  </a:lnTo>
                  <a:lnTo>
                    <a:pt x="131" y="166"/>
                  </a:lnTo>
                </a:path>
              </a:pathLst>
            </a:custGeom>
            <a:noFill/>
            <a:ln w="12600">
              <a:solidFill>
                <a:srgbClr val="333333"/>
              </a:solidFill>
              <a:round/>
              <a:headEnd/>
              <a:tailEnd/>
            </a:ln>
          </p:spPr>
          <p:txBody>
            <a:bodyPr/>
            <a:lstStyle/>
            <a:p>
              <a:endParaRPr lang="en-US"/>
            </a:p>
          </p:txBody>
        </p:sp>
        <p:sp>
          <p:nvSpPr>
            <p:cNvPr id="602282" name="Freeform 165"/>
            <p:cNvSpPr>
              <a:spLocks noChangeArrowheads="1"/>
            </p:cNvSpPr>
            <p:nvPr/>
          </p:nvSpPr>
          <p:spPr bwMode="auto">
            <a:xfrm>
              <a:off x="881" y="2003"/>
              <a:ext cx="34" cy="38"/>
            </a:xfrm>
            <a:custGeom>
              <a:avLst/>
              <a:gdLst>
                <a:gd name="T0" fmla="*/ 8 w 148"/>
                <a:gd name="T1" fmla="*/ 2 h 167"/>
                <a:gd name="T2" fmla="*/ 6 w 148"/>
                <a:gd name="T3" fmla="*/ 1 h 167"/>
                <a:gd name="T4" fmla="*/ 5 w 148"/>
                <a:gd name="T5" fmla="*/ 0 h 167"/>
                <a:gd name="T6" fmla="*/ 3 w 148"/>
                <a:gd name="T7" fmla="*/ 0 h 167"/>
                <a:gd name="T8" fmla="*/ 2 w 148"/>
                <a:gd name="T9" fmla="*/ 1 h 167"/>
                <a:gd name="T10" fmla="*/ 1 w 148"/>
                <a:gd name="T11" fmla="*/ 2 h 167"/>
                <a:gd name="T12" fmla="*/ 0 w 148"/>
                <a:gd name="T13" fmla="*/ 4 h 167"/>
                <a:gd name="T14" fmla="*/ 0 w 148"/>
                <a:gd name="T15" fmla="*/ 5 h 167"/>
                <a:gd name="T16" fmla="*/ 1 w 148"/>
                <a:gd name="T17" fmla="*/ 7 h 167"/>
                <a:gd name="T18" fmla="*/ 2 w 148"/>
                <a:gd name="T19" fmla="*/ 8 h 167"/>
                <a:gd name="T20" fmla="*/ 3 w 148"/>
                <a:gd name="T21" fmla="*/ 9 h 167"/>
                <a:gd name="T22" fmla="*/ 5 w 148"/>
                <a:gd name="T23" fmla="*/ 9 h 167"/>
                <a:gd name="T24" fmla="*/ 6 w 148"/>
                <a:gd name="T25" fmla="*/ 8 h 167"/>
                <a:gd name="T26" fmla="*/ 8 w 148"/>
                <a:gd name="T27" fmla="*/ 7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67"/>
                <a:gd name="T44" fmla="*/ 148 w 148"/>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67">
                  <a:moveTo>
                    <a:pt x="147" y="34"/>
                  </a:moveTo>
                  <a:lnTo>
                    <a:pt x="123" y="11"/>
                  </a:lnTo>
                  <a:lnTo>
                    <a:pt x="96" y="0"/>
                  </a:lnTo>
                  <a:lnTo>
                    <a:pt x="61" y="0"/>
                  </a:lnTo>
                  <a:lnTo>
                    <a:pt x="34" y="11"/>
                  </a:lnTo>
                  <a:lnTo>
                    <a:pt x="11" y="34"/>
                  </a:lnTo>
                  <a:lnTo>
                    <a:pt x="0" y="74"/>
                  </a:lnTo>
                  <a:lnTo>
                    <a:pt x="0" y="96"/>
                  </a:lnTo>
                  <a:lnTo>
                    <a:pt x="11" y="136"/>
                  </a:lnTo>
                  <a:lnTo>
                    <a:pt x="34" y="155"/>
                  </a:lnTo>
                  <a:lnTo>
                    <a:pt x="61" y="166"/>
                  </a:lnTo>
                  <a:lnTo>
                    <a:pt x="96" y="166"/>
                  </a:lnTo>
                  <a:lnTo>
                    <a:pt x="123" y="155"/>
                  </a:lnTo>
                  <a:lnTo>
                    <a:pt x="147" y="136"/>
                  </a:lnTo>
                </a:path>
              </a:pathLst>
            </a:custGeom>
            <a:noFill/>
            <a:ln w="12600">
              <a:solidFill>
                <a:srgbClr val="333333"/>
              </a:solidFill>
              <a:round/>
              <a:headEnd/>
              <a:tailEnd/>
            </a:ln>
          </p:spPr>
          <p:txBody>
            <a:bodyPr/>
            <a:lstStyle/>
            <a:p>
              <a:endParaRPr lang="en-US"/>
            </a:p>
          </p:txBody>
        </p:sp>
        <p:sp>
          <p:nvSpPr>
            <p:cNvPr id="602283" name="Freeform 166"/>
            <p:cNvSpPr>
              <a:spLocks noChangeArrowheads="1"/>
            </p:cNvSpPr>
            <p:nvPr/>
          </p:nvSpPr>
          <p:spPr bwMode="auto">
            <a:xfrm>
              <a:off x="930" y="2003"/>
              <a:ext cx="34" cy="38"/>
            </a:xfrm>
            <a:custGeom>
              <a:avLst/>
              <a:gdLst>
                <a:gd name="T0" fmla="*/ 0 w 148"/>
                <a:gd name="T1" fmla="*/ 4 h 167"/>
                <a:gd name="T2" fmla="*/ 8 w 148"/>
                <a:gd name="T3" fmla="*/ 4 h 167"/>
                <a:gd name="T4" fmla="*/ 8 w 148"/>
                <a:gd name="T5" fmla="*/ 2 h 167"/>
                <a:gd name="T6" fmla="*/ 7 w 148"/>
                <a:gd name="T7" fmla="*/ 1 h 167"/>
                <a:gd name="T8" fmla="*/ 6 w 148"/>
                <a:gd name="T9" fmla="*/ 1 h 167"/>
                <a:gd name="T10" fmla="*/ 5 w 148"/>
                <a:gd name="T11" fmla="*/ 0 h 167"/>
                <a:gd name="T12" fmla="*/ 3 w 148"/>
                <a:gd name="T13" fmla="*/ 0 h 167"/>
                <a:gd name="T14" fmla="*/ 2 w 148"/>
                <a:gd name="T15" fmla="*/ 1 h 167"/>
                <a:gd name="T16" fmla="*/ 1 w 148"/>
                <a:gd name="T17" fmla="*/ 2 h 167"/>
                <a:gd name="T18" fmla="*/ 0 w 148"/>
                <a:gd name="T19" fmla="*/ 4 h 167"/>
                <a:gd name="T20" fmla="*/ 0 w 148"/>
                <a:gd name="T21" fmla="*/ 5 h 167"/>
                <a:gd name="T22" fmla="*/ 1 w 148"/>
                <a:gd name="T23" fmla="*/ 7 h 167"/>
                <a:gd name="T24" fmla="*/ 2 w 148"/>
                <a:gd name="T25" fmla="*/ 8 h 167"/>
                <a:gd name="T26" fmla="*/ 3 w 148"/>
                <a:gd name="T27" fmla="*/ 9 h 167"/>
                <a:gd name="T28" fmla="*/ 5 w 148"/>
                <a:gd name="T29" fmla="*/ 9 h 167"/>
                <a:gd name="T30" fmla="*/ 6 w 148"/>
                <a:gd name="T31" fmla="*/ 8 h 167"/>
                <a:gd name="T32" fmla="*/ 8 w 148"/>
                <a:gd name="T33" fmla="*/ 7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67"/>
                <a:gd name="T53" fmla="*/ 148 w 148"/>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67">
                  <a:moveTo>
                    <a:pt x="0" y="74"/>
                  </a:moveTo>
                  <a:lnTo>
                    <a:pt x="147" y="74"/>
                  </a:lnTo>
                  <a:lnTo>
                    <a:pt x="147" y="46"/>
                  </a:lnTo>
                  <a:lnTo>
                    <a:pt x="135" y="23"/>
                  </a:lnTo>
                  <a:lnTo>
                    <a:pt x="120" y="11"/>
                  </a:lnTo>
                  <a:lnTo>
                    <a:pt x="96" y="0"/>
                  </a:lnTo>
                  <a:lnTo>
                    <a:pt x="58" y="0"/>
                  </a:lnTo>
                  <a:lnTo>
                    <a:pt x="38" y="11"/>
                  </a:lnTo>
                  <a:lnTo>
                    <a:pt x="16" y="34"/>
                  </a:lnTo>
                  <a:lnTo>
                    <a:pt x="0" y="74"/>
                  </a:lnTo>
                  <a:lnTo>
                    <a:pt x="0" y="96"/>
                  </a:lnTo>
                  <a:lnTo>
                    <a:pt x="16" y="136"/>
                  </a:lnTo>
                  <a:lnTo>
                    <a:pt x="38" y="155"/>
                  </a:lnTo>
                  <a:lnTo>
                    <a:pt x="58" y="166"/>
                  </a:lnTo>
                  <a:lnTo>
                    <a:pt x="96" y="166"/>
                  </a:lnTo>
                  <a:lnTo>
                    <a:pt x="120" y="155"/>
                  </a:lnTo>
                  <a:lnTo>
                    <a:pt x="147" y="136"/>
                  </a:lnTo>
                </a:path>
              </a:pathLst>
            </a:custGeom>
            <a:noFill/>
            <a:ln w="12600">
              <a:solidFill>
                <a:srgbClr val="333333"/>
              </a:solidFill>
              <a:round/>
              <a:headEnd/>
              <a:tailEnd/>
            </a:ln>
          </p:spPr>
          <p:txBody>
            <a:bodyPr/>
            <a:lstStyle/>
            <a:p>
              <a:endParaRPr lang="en-US"/>
            </a:p>
          </p:txBody>
        </p:sp>
        <p:sp>
          <p:nvSpPr>
            <p:cNvPr id="602284" name="Freeform 167"/>
            <p:cNvSpPr>
              <a:spLocks noChangeArrowheads="1"/>
            </p:cNvSpPr>
            <p:nvPr/>
          </p:nvSpPr>
          <p:spPr bwMode="auto">
            <a:xfrm>
              <a:off x="1019" y="1983"/>
              <a:ext cx="39" cy="58"/>
            </a:xfrm>
            <a:custGeom>
              <a:avLst/>
              <a:gdLst>
                <a:gd name="T0" fmla="*/ 0 w 174"/>
                <a:gd name="T1" fmla="*/ 13 h 256"/>
                <a:gd name="T2" fmla="*/ 0 w 174"/>
                <a:gd name="T3" fmla="*/ 0 h 256"/>
                <a:gd name="T4" fmla="*/ 6 w 174"/>
                <a:gd name="T5" fmla="*/ 0 h 256"/>
                <a:gd name="T6" fmla="*/ 7 w 174"/>
                <a:gd name="T7" fmla="*/ 1 h 256"/>
                <a:gd name="T8" fmla="*/ 8 w 174"/>
                <a:gd name="T9" fmla="*/ 1 h 256"/>
                <a:gd name="T10" fmla="*/ 9 w 174"/>
                <a:gd name="T11" fmla="*/ 2 h 256"/>
                <a:gd name="T12" fmla="*/ 9 w 174"/>
                <a:gd name="T13" fmla="*/ 5 h 256"/>
                <a:gd name="T14" fmla="*/ 8 w 174"/>
                <a:gd name="T15" fmla="*/ 6 h 256"/>
                <a:gd name="T16" fmla="*/ 7 w 174"/>
                <a:gd name="T17" fmla="*/ 6 h 256"/>
                <a:gd name="T18" fmla="*/ 6 w 174"/>
                <a:gd name="T19" fmla="*/ 7 h 256"/>
                <a:gd name="T20" fmla="*/ 0 w 174"/>
                <a:gd name="T21" fmla="*/ 7 h 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256"/>
                <a:gd name="T35" fmla="*/ 174 w 174"/>
                <a:gd name="T36" fmla="*/ 256 h 2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256">
                  <a:moveTo>
                    <a:pt x="0" y="255"/>
                  </a:moveTo>
                  <a:lnTo>
                    <a:pt x="0" y="0"/>
                  </a:lnTo>
                  <a:lnTo>
                    <a:pt x="112" y="0"/>
                  </a:lnTo>
                  <a:lnTo>
                    <a:pt x="147" y="15"/>
                  </a:lnTo>
                  <a:lnTo>
                    <a:pt x="158" y="27"/>
                  </a:lnTo>
                  <a:lnTo>
                    <a:pt x="173" y="50"/>
                  </a:lnTo>
                  <a:lnTo>
                    <a:pt x="173" y="88"/>
                  </a:lnTo>
                  <a:lnTo>
                    <a:pt x="158" y="112"/>
                  </a:lnTo>
                  <a:lnTo>
                    <a:pt x="147" y="123"/>
                  </a:lnTo>
                  <a:lnTo>
                    <a:pt x="112" y="135"/>
                  </a:lnTo>
                  <a:lnTo>
                    <a:pt x="0" y="135"/>
                  </a:lnTo>
                </a:path>
              </a:pathLst>
            </a:custGeom>
            <a:noFill/>
            <a:ln w="12600">
              <a:solidFill>
                <a:srgbClr val="333333"/>
              </a:solidFill>
              <a:round/>
              <a:headEnd/>
              <a:tailEnd/>
            </a:ln>
          </p:spPr>
          <p:txBody>
            <a:bodyPr/>
            <a:lstStyle/>
            <a:p>
              <a:endParaRPr lang="en-US"/>
            </a:p>
          </p:txBody>
        </p:sp>
        <p:sp>
          <p:nvSpPr>
            <p:cNvPr id="602285" name="Line 168"/>
            <p:cNvSpPr>
              <a:spLocks noChangeShapeType="1"/>
            </p:cNvSpPr>
            <p:nvPr/>
          </p:nvSpPr>
          <p:spPr bwMode="auto">
            <a:xfrm>
              <a:off x="1110" y="2003"/>
              <a:ext cx="1" cy="37"/>
            </a:xfrm>
            <a:prstGeom prst="line">
              <a:avLst/>
            </a:prstGeom>
            <a:noFill/>
            <a:ln w="12600">
              <a:solidFill>
                <a:srgbClr val="333333"/>
              </a:solidFill>
              <a:round/>
              <a:headEnd/>
              <a:tailEnd/>
            </a:ln>
          </p:spPr>
          <p:txBody>
            <a:bodyPr/>
            <a:lstStyle/>
            <a:p>
              <a:endParaRPr lang="en-US"/>
            </a:p>
          </p:txBody>
        </p:sp>
        <p:sp>
          <p:nvSpPr>
            <p:cNvPr id="602286" name="Freeform 169"/>
            <p:cNvSpPr>
              <a:spLocks noChangeArrowheads="1"/>
            </p:cNvSpPr>
            <p:nvPr/>
          </p:nvSpPr>
          <p:spPr bwMode="auto">
            <a:xfrm>
              <a:off x="1076" y="2003"/>
              <a:ext cx="34" cy="38"/>
            </a:xfrm>
            <a:custGeom>
              <a:avLst/>
              <a:gdLst>
                <a:gd name="T0" fmla="*/ 8 w 148"/>
                <a:gd name="T1" fmla="*/ 2 h 167"/>
                <a:gd name="T2" fmla="*/ 6 w 148"/>
                <a:gd name="T3" fmla="*/ 1 h 167"/>
                <a:gd name="T4" fmla="*/ 5 w 148"/>
                <a:gd name="T5" fmla="*/ 0 h 167"/>
                <a:gd name="T6" fmla="*/ 3 w 148"/>
                <a:gd name="T7" fmla="*/ 0 h 167"/>
                <a:gd name="T8" fmla="*/ 2 w 148"/>
                <a:gd name="T9" fmla="*/ 1 h 167"/>
                <a:gd name="T10" fmla="*/ 1 w 148"/>
                <a:gd name="T11" fmla="*/ 2 h 167"/>
                <a:gd name="T12" fmla="*/ 0 w 148"/>
                <a:gd name="T13" fmla="*/ 4 h 167"/>
                <a:gd name="T14" fmla="*/ 0 w 148"/>
                <a:gd name="T15" fmla="*/ 5 h 167"/>
                <a:gd name="T16" fmla="*/ 1 w 148"/>
                <a:gd name="T17" fmla="*/ 7 h 167"/>
                <a:gd name="T18" fmla="*/ 2 w 148"/>
                <a:gd name="T19" fmla="*/ 8 h 167"/>
                <a:gd name="T20" fmla="*/ 3 w 148"/>
                <a:gd name="T21" fmla="*/ 9 h 167"/>
                <a:gd name="T22" fmla="*/ 5 w 148"/>
                <a:gd name="T23" fmla="*/ 9 h 167"/>
                <a:gd name="T24" fmla="*/ 6 w 148"/>
                <a:gd name="T25" fmla="*/ 8 h 167"/>
                <a:gd name="T26" fmla="*/ 8 w 148"/>
                <a:gd name="T27" fmla="*/ 7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67"/>
                <a:gd name="T44" fmla="*/ 148 w 148"/>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67">
                  <a:moveTo>
                    <a:pt x="147" y="34"/>
                  </a:moveTo>
                  <a:lnTo>
                    <a:pt x="123" y="11"/>
                  </a:lnTo>
                  <a:lnTo>
                    <a:pt x="101" y="0"/>
                  </a:lnTo>
                  <a:lnTo>
                    <a:pt x="61" y="0"/>
                  </a:lnTo>
                  <a:lnTo>
                    <a:pt x="38" y="11"/>
                  </a:lnTo>
                  <a:lnTo>
                    <a:pt x="12" y="34"/>
                  </a:lnTo>
                  <a:lnTo>
                    <a:pt x="0" y="74"/>
                  </a:lnTo>
                  <a:lnTo>
                    <a:pt x="0" y="96"/>
                  </a:lnTo>
                  <a:lnTo>
                    <a:pt x="12" y="136"/>
                  </a:lnTo>
                  <a:lnTo>
                    <a:pt x="38" y="155"/>
                  </a:lnTo>
                  <a:lnTo>
                    <a:pt x="61" y="166"/>
                  </a:lnTo>
                  <a:lnTo>
                    <a:pt x="101" y="166"/>
                  </a:lnTo>
                  <a:lnTo>
                    <a:pt x="123" y="155"/>
                  </a:lnTo>
                  <a:lnTo>
                    <a:pt x="147" y="136"/>
                  </a:lnTo>
                </a:path>
              </a:pathLst>
            </a:custGeom>
            <a:noFill/>
            <a:ln w="12600">
              <a:solidFill>
                <a:srgbClr val="333333"/>
              </a:solidFill>
              <a:round/>
              <a:headEnd/>
              <a:tailEnd/>
            </a:ln>
          </p:spPr>
          <p:txBody>
            <a:bodyPr/>
            <a:lstStyle/>
            <a:p>
              <a:endParaRPr lang="en-US"/>
            </a:p>
          </p:txBody>
        </p:sp>
        <p:sp>
          <p:nvSpPr>
            <p:cNvPr id="602287" name="Line 170"/>
            <p:cNvSpPr>
              <a:spLocks noChangeShapeType="1"/>
            </p:cNvSpPr>
            <p:nvPr/>
          </p:nvSpPr>
          <p:spPr bwMode="auto">
            <a:xfrm flipV="1">
              <a:off x="1130" y="2002"/>
              <a:ext cx="1" cy="39"/>
            </a:xfrm>
            <a:prstGeom prst="line">
              <a:avLst/>
            </a:prstGeom>
            <a:noFill/>
            <a:ln w="12600">
              <a:solidFill>
                <a:srgbClr val="333333"/>
              </a:solidFill>
              <a:round/>
              <a:headEnd/>
              <a:tailEnd/>
            </a:ln>
          </p:spPr>
          <p:txBody>
            <a:bodyPr/>
            <a:lstStyle/>
            <a:p>
              <a:endParaRPr lang="en-US"/>
            </a:p>
          </p:txBody>
        </p:sp>
        <p:sp>
          <p:nvSpPr>
            <p:cNvPr id="602288" name="Freeform 171"/>
            <p:cNvSpPr>
              <a:spLocks noChangeArrowheads="1"/>
            </p:cNvSpPr>
            <p:nvPr/>
          </p:nvSpPr>
          <p:spPr bwMode="auto">
            <a:xfrm>
              <a:off x="1130" y="2003"/>
              <a:ext cx="30" cy="38"/>
            </a:xfrm>
            <a:custGeom>
              <a:avLst/>
              <a:gdLst>
                <a:gd name="T0" fmla="*/ 0 w 134"/>
                <a:gd name="T1" fmla="*/ 2 h 167"/>
                <a:gd name="T2" fmla="*/ 2 w 134"/>
                <a:gd name="T3" fmla="*/ 1 h 167"/>
                <a:gd name="T4" fmla="*/ 3 w 134"/>
                <a:gd name="T5" fmla="*/ 0 h 167"/>
                <a:gd name="T6" fmla="*/ 5 w 134"/>
                <a:gd name="T7" fmla="*/ 0 h 167"/>
                <a:gd name="T8" fmla="*/ 6 w 134"/>
                <a:gd name="T9" fmla="*/ 1 h 167"/>
                <a:gd name="T10" fmla="*/ 7 w 134"/>
                <a:gd name="T11" fmla="*/ 2 h 167"/>
                <a:gd name="T12" fmla="*/ 7 w 134"/>
                <a:gd name="T13" fmla="*/ 9 h 167"/>
                <a:gd name="T14" fmla="*/ 0 60000 65536"/>
                <a:gd name="T15" fmla="*/ 0 60000 65536"/>
                <a:gd name="T16" fmla="*/ 0 60000 65536"/>
                <a:gd name="T17" fmla="*/ 0 60000 65536"/>
                <a:gd name="T18" fmla="*/ 0 60000 65536"/>
                <a:gd name="T19" fmla="*/ 0 60000 65536"/>
                <a:gd name="T20" fmla="*/ 0 60000 65536"/>
                <a:gd name="T21" fmla="*/ 0 w 134"/>
                <a:gd name="T22" fmla="*/ 0 h 167"/>
                <a:gd name="T23" fmla="*/ 134 w 134"/>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 h="167">
                  <a:moveTo>
                    <a:pt x="0" y="46"/>
                  </a:moveTo>
                  <a:lnTo>
                    <a:pt x="35" y="11"/>
                  </a:lnTo>
                  <a:lnTo>
                    <a:pt x="63" y="0"/>
                  </a:lnTo>
                  <a:lnTo>
                    <a:pt x="98" y="0"/>
                  </a:lnTo>
                  <a:lnTo>
                    <a:pt x="122" y="11"/>
                  </a:lnTo>
                  <a:lnTo>
                    <a:pt x="133" y="46"/>
                  </a:lnTo>
                  <a:lnTo>
                    <a:pt x="133" y="166"/>
                  </a:lnTo>
                </a:path>
              </a:pathLst>
            </a:custGeom>
            <a:noFill/>
            <a:ln w="12600">
              <a:solidFill>
                <a:srgbClr val="333333"/>
              </a:solidFill>
              <a:round/>
              <a:headEnd/>
              <a:tailEnd/>
            </a:ln>
          </p:spPr>
          <p:txBody>
            <a:bodyPr/>
            <a:lstStyle/>
            <a:p>
              <a:endParaRPr lang="en-US"/>
            </a:p>
          </p:txBody>
        </p:sp>
        <p:sp>
          <p:nvSpPr>
            <p:cNvPr id="602289" name="Freeform 172"/>
            <p:cNvSpPr>
              <a:spLocks noChangeArrowheads="1"/>
            </p:cNvSpPr>
            <p:nvPr/>
          </p:nvSpPr>
          <p:spPr bwMode="auto">
            <a:xfrm>
              <a:off x="1182" y="2003"/>
              <a:ext cx="33" cy="38"/>
            </a:xfrm>
            <a:custGeom>
              <a:avLst/>
              <a:gdLst>
                <a:gd name="T0" fmla="*/ 0 w 144"/>
                <a:gd name="T1" fmla="*/ 4 h 167"/>
                <a:gd name="T2" fmla="*/ 8 w 144"/>
                <a:gd name="T3" fmla="*/ 4 h 167"/>
                <a:gd name="T4" fmla="*/ 8 w 144"/>
                <a:gd name="T5" fmla="*/ 2 h 167"/>
                <a:gd name="T6" fmla="*/ 7 w 144"/>
                <a:gd name="T7" fmla="*/ 1 h 167"/>
                <a:gd name="T8" fmla="*/ 6 w 144"/>
                <a:gd name="T9" fmla="*/ 1 h 167"/>
                <a:gd name="T10" fmla="*/ 5 w 144"/>
                <a:gd name="T11" fmla="*/ 0 h 167"/>
                <a:gd name="T12" fmla="*/ 3 w 144"/>
                <a:gd name="T13" fmla="*/ 0 h 167"/>
                <a:gd name="T14" fmla="*/ 2 w 144"/>
                <a:gd name="T15" fmla="*/ 1 h 167"/>
                <a:gd name="T16" fmla="*/ 1 w 144"/>
                <a:gd name="T17" fmla="*/ 2 h 167"/>
                <a:gd name="T18" fmla="*/ 0 w 144"/>
                <a:gd name="T19" fmla="*/ 4 h 167"/>
                <a:gd name="T20" fmla="*/ 0 w 144"/>
                <a:gd name="T21" fmla="*/ 5 h 167"/>
                <a:gd name="T22" fmla="*/ 1 w 144"/>
                <a:gd name="T23" fmla="*/ 7 h 167"/>
                <a:gd name="T24" fmla="*/ 2 w 144"/>
                <a:gd name="T25" fmla="*/ 8 h 167"/>
                <a:gd name="T26" fmla="*/ 3 w 144"/>
                <a:gd name="T27" fmla="*/ 9 h 167"/>
                <a:gd name="T28" fmla="*/ 5 w 144"/>
                <a:gd name="T29" fmla="*/ 9 h 167"/>
                <a:gd name="T30" fmla="*/ 6 w 144"/>
                <a:gd name="T31" fmla="*/ 8 h 167"/>
                <a:gd name="T32" fmla="*/ 8 w 144"/>
                <a:gd name="T33" fmla="*/ 7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167"/>
                <a:gd name="T53" fmla="*/ 144 w 144"/>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167">
                  <a:moveTo>
                    <a:pt x="0" y="74"/>
                  </a:moveTo>
                  <a:lnTo>
                    <a:pt x="143" y="74"/>
                  </a:lnTo>
                  <a:lnTo>
                    <a:pt x="143" y="46"/>
                  </a:lnTo>
                  <a:lnTo>
                    <a:pt x="131" y="23"/>
                  </a:lnTo>
                  <a:lnTo>
                    <a:pt x="120" y="11"/>
                  </a:lnTo>
                  <a:lnTo>
                    <a:pt x="93" y="0"/>
                  </a:lnTo>
                  <a:lnTo>
                    <a:pt x="58" y="0"/>
                  </a:lnTo>
                  <a:lnTo>
                    <a:pt x="34" y="11"/>
                  </a:lnTo>
                  <a:lnTo>
                    <a:pt x="11" y="34"/>
                  </a:lnTo>
                  <a:lnTo>
                    <a:pt x="0" y="74"/>
                  </a:lnTo>
                  <a:lnTo>
                    <a:pt x="0" y="96"/>
                  </a:lnTo>
                  <a:lnTo>
                    <a:pt x="11" y="136"/>
                  </a:lnTo>
                  <a:lnTo>
                    <a:pt x="34" y="155"/>
                  </a:lnTo>
                  <a:lnTo>
                    <a:pt x="58" y="166"/>
                  </a:lnTo>
                  <a:lnTo>
                    <a:pt x="93" y="166"/>
                  </a:lnTo>
                  <a:lnTo>
                    <a:pt x="120" y="155"/>
                  </a:lnTo>
                  <a:lnTo>
                    <a:pt x="143" y="136"/>
                  </a:lnTo>
                </a:path>
              </a:pathLst>
            </a:custGeom>
            <a:noFill/>
            <a:ln w="12600">
              <a:solidFill>
                <a:srgbClr val="333333"/>
              </a:solidFill>
              <a:round/>
              <a:headEnd/>
              <a:tailEnd/>
            </a:ln>
          </p:spPr>
          <p:txBody>
            <a:bodyPr/>
            <a:lstStyle/>
            <a:p>
              <a:endParaRPr lang="en-US"/>
            </a:p>
          </p:txBody>
        </p:sp>
        <p:sp>
          <p:nvSpPr>
            <p:cNvPr id="602290" name="Line 173"/>
            <p:cNvSpPr>
              <a:spLocks noChangeShapeType="1"/>
            </p:cNvSpPr>
            <p:nvPr/>
          </p:nvSpPr>
          <p:spPr bwMode="auto">
            <a:xfrm flipV="1">
              <a:off x="1231" y="1981"/>
              <a:ext cx="1" cy="60"/>
            </a:xfrm>
            <a:prstGeom prst="line">
              <a:avLst/>
            </a:prstGeom>
            <a:noFill/>
            <a:ln w="12600">
              <a:solidFill>
                <a:srgbClr val="333333"/>
              </a:solidFill>
              <a:round/>
              <a:headEnd/>
              <a:tailEnd/>
            </a:ln>
          </p:spPr>
          <p:txBody>
            <a:bodyPr/>
            <a:lstStyle/>
            <a:p>
              <a:endParaRPr lang="en-US"/>
            </a:p>
          </p:txBody>
        </p:sp>
        <p:sp>
          <p:nvSpPr>
            <p:cNvPr id="602291" name="Line 174"/>
            <p:cNvSpPr>
              <a:spLocks noChangeShapeType="1"/>
            </p:cNvSpPr>
            <p:nvPr/>
          </p:nvSpPr>
          <p:spPr bwMode="auto">
            <a:xfrm flipV="1">
              <a:off x="718" y="1872"/>
              <a:ext cx="1" cy="60"/>
            </a:xfrm>
            <a:prstGeom prst="line">
              <a:avLst/>
            </a:prstGeom>
            <a:noFill/>
            <a:ln w="12600">
              <a:solidFill>
                <a:srgbClr val="333333"/>
              </a:solidFill>
              <a:round/>
              <a:headEnd/>
              <a:tailEnd/>
            </a:ln>
          </p:spPr>
          <p:txBody>
            <a:bodyPr/>
            <a:lstStyle/>
            <a:p>
              <a:endParaRPr lang="en-US"/>
            </a:p>
          </p:txBody>
        </p:sp>
        <p:sp>
          <p:nvSpPr>
            <p:cNvPr id="602292" name="Line 175"/>
            <p:cNvSpPr>
              <a:spLocks noChangeShapeType="1"/>
            </p:cNvSpPr>
            <p:nvPr/>
          </p:nvSpPr>
          <p:spPr bwMode="auto">
            <a:xfrm>
              <a:off x="699" y="1874"/>
              <a:ext cx="38" cy="1"/>
            </a:xfrm>
            <a:prstGeom prst="line">
              <a:avLst/>
            </a:prstGeom>
            <a:noFill/>
            <a:ln w="12600">
              <a:solidFill>
                <a:srgbClr val="333333"/>
              </a:solidFill>
              <a:round/>
              <a:headEnd/>
              <a:tailEnd/>
            </a:ln>
          </p:spPr>
          <p:txBody>
            <a:bodyPr/>
            <a:lstStyle/>
            <a:p>
              <a:endParaRPr lang="en-US"/>
            </a:p>
          </p:txBody>
        </p:sp>
        <p:sp>
          <p:nvSpPr>
            <p:cNvPr id="602293" name="Freeform 176"/>
            <p:cNvSpPr>
              <a:spLocks noChangeArrowheads="1"/>
            </p:cNvSpPr>
            <p:nvPr/>
          </p:nvSpPr>
          <p:spPr bwMode="auto">
            <a:xfrm>
              <a:off x="748" y="1892"/>
              <a:ext cx="37" cy="40"/>
            </a:xfrm>
            <a:custGeom>
              <a:avLst/>
              <a:gdLst>
                <a:gd name="T0" fmla="*/ 2 w 163"/>
                <a:gd name="T1" fmla="*/ 1 h 175"/>
                <a:gd name="T2" fmla="*/ 3 w 163"/>
                <a:gd name="T3" fmla="*/ 0 h 175"/>
                <a:gd name="T4" fmla="*/ 2 w 163"/>
                <a:gd name="T5" fmla="*/ 1 h 175"/>
                <a:gd name="T6" fmla="*/ 0 w 163"/>
                <a:gd name="T7" fmla="*/ 2 h 175"/>
                <a:gd name="T8" fmla="*/ 0 w 163"/>
                <a:gd name="T9" fmla="*/ 4 h 175"/>
                <a:gd name="T10" fmla="*/ 0 w 163"/>
                <a:gd name="T11" fmla="*/ 5 h 175"/>
                <a:gd name="T12" fmla="*/ 0 w 163"/>
                <a:gd name="T13" fmla="*/ 7 h 175"/>
                <a:gd name="T14" fmla="*/ 2 w 163"/>
                <a:gd name="T15" fmla="*/ 8 h 175"/>
                <a:gd name="T16" fmla="*/ 3 w 163"/>
                <a:gd name="T17" fmla="*/ 9 h 175"/>
                <a:gd name="T18" fmla="*/ 5 w 163"/>
                <a:gd name="T19" fmla="*/ 9 h 175"/>
                <a:gd name="T20" fmla="*/ 6 w 163"/>
                <a:gd name="T21" fmla="*/ 8 h 175"/>
                <a:gd name="T22" fmla="*/ 8 w 163"/>
                <a:gd name="T23" fmla="*/ 7 h 175"/>
                <a:gd name="T24" fmla="*/ 8 w 163"/>
                <a:gd name="T25" fmla="*/ 5 h 175"/>
                <a:gd name="T26" fmla="*/ 8 w 163"/>
                <a:gd name="T27" fmla="*/ 4 h 175"/>
                <a:gd name="T28" fmla="*/ 8 w 163"/>
                <a:gd name="T29" fmla="*/ 2 h 175"/>
                <a:gd name="T30" fmla="*/ 6 w 163"/>
                <a:gd name="T31" fmla="*/ 1 h 175"/>
                <a:gd name="T32" fmla="*/ 5 w 163"/>
                <a:gd name="T33" fmla="*/ 0 h 175"/>
                <a:gd name="T34" fmla="*/ 3 w 163"/>
                <a:gd name="T35" fmla="*/ 0 h 1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
                <a:gd name="T55" fmla="*/ 0 h 175"/>
                <a:gd name="T56" fmla="*/ 163 w 163"/>
                <a:gd name="T57" fmla="*/ 175 h 1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 h="175">
                  <a:moveTo>
                    <a:pt x="39" y="11"/>
                  </a:moveTo>
                  <a:lnTo>
                    <a:pt x="62" y="0"/>
                  </a:lnTo>
                  <a:lnTo>
                    <a:pt x="39" y="11"/>
                  </a:lnTo>
                  <a:lnTo>
                    <a:pt x="11" y="39"/>
                  </a:lnTo>
                  <a:lnTo>
                    <a:pt x="0" y="73"/>
                  </a:lnTo>
                  <a:lnTo>
                    <a:pt x="0" y="101"/>
                  </a:lnTo>
                  <a:lnTo>
                    <a:pt x="11" y="135"/>
                  </a:lnTo>
                  <a:lnTo>
                    <a:pt x="39" y="158"/>
                  </a:lnTo>
                  <a:lnTo>
                    <a:pt x="62" y="174"/>
                  </a:lnTo>
                  <a:lnTo>
                    <a:pt x="101" y="174"/>
                  </a:lnTo>
                  <a:lnTo>
                    <a:pt x="124" y="158"/>
                  </a:lnTo>
                  <a:lnTo>
                    <a:pt x="151" y="135"/>
                  </a:lnTo>
                  <a:lnTo>
                    <a:pt x="162" y="101"/>
                  </a:lnTo>
                  <a:lnTo>
                    <a:pt x="162" y="73"/>
                  </a:lnTo>
                  <a:lnTo>
                    <a:pt x="151" y="39"/>
                  </a:lnTo>
                  <a:lnTo>
                    <a:pt x="124" y="11"/>
                  </a:lnTo>
                  <a:lnTo>
                    <a:pt x="101" y="0"/>
                  </a:lnTo>
                  <a:lnTo>
                    <a:pt x="62" y="0"/>
                  </a:lnTo>
                </a:path>
              </a:pathLst>
            </a:custGeom>
            <a:noFill/>
            <a:ln w="12600">
              <a:solidFill>
                <a:srgbClr val="333333"/>
              </a:solidFill>
              <a:round/>
              <a:headEnd/>
              <a:tailEnd/>
            </a:ln>
          </p:spPr>
          <p:txBody>
            <a:bodyPr/>
            <a:lstStyle/>
            <a:p>
              <a:endParaRPr lang="en-US"/>
            </a:p>
          </p:txBody>
        </p:sp>
        <p:sp>
          <p:nvSpPr>
            <p:cNvPr id="602294" name="Freeform 177"/>
            <p:cNvSpPr>
              <a:spLocks noChangeArrowheads="1"/>
            </p:cNvSpPr>
            <p:nvPr/>
          </p:nvSpPr>
          <p:spPr bwMode="auto">
            <a:xfrm>
              <a:off x="840" y="1874"/>
              <a:ext cx="39" cy="58"/>
            </a:xfrm>
            <a:custGeom>
              <a:avLst/>
              <a:gdLst>
                <a:gd name="T0" fmla="*/ 9 w 172"/>
                <a:gd name="T1" fmla="*/ 2 h 256"/>
                <a:gd name="T2" fmla="*/ 7 w 172"/>
                <a:gd name="T3" fmla="*/ 1 h 256"/>
                <a:gd name="T4" fmla="*/ 5 w 172"/>
                <a:gd name="T5" fmla="*/ 0 h 256"/>
                <a:gd name="T6" fmla="*/ 3 w 172"/>
                <a:gd name="T7" fmla="*/ 0 h 256"/>
                <a:gd name="T8" fmla="*/ 1 w 172"/>
                <a:gd name="T9" fmla="*/ 1 h 256"/>
                <a:gd name="T10" fmla="*/ 0 w 172"/>
                <a:gd name="T11" fmla="*/ 2 h 256"/>
                <a:gd name="T12" fmla="*/ 0 w 172"/>
                <a:gd name="T13" fmla="*/ 3 h 256"/>
                <a:gd name="T14" fmla="*/ 0 w 172"/>
                <a:gd name="T15" fmla="*/ 4 h 256"/>
                <a:gd name="T16" fmla="*/ 1 w 172"/>
                <a:gd name="T17" fmla="*/ 5 h 256"/>
                <a:gd name="T18" fmla="*/ 2 w 172"/>
                <a:gd name="T19" fmla="*/ 5 h 256"/>
                <a:gd name="T20" fmla="*/ 6 w 172"/>
                <a:gd name="T21" fmla="*/ 7 h 256"/>
                <a:gd name="T22" fmla="*/ 7 w 172"/>
                <a:gd name="T23" fmla="*/ 7 h 256"/>
                <a:gd name="T24" fmla="*/ 8 w 172"/>
                <a:gd name="T25" fmla="*/ 8 h 256"/>
                <a:gd name="T26" fmla="*/ 9 w 172"/>
                <a:gd name="T27" fmla="*/ 9 h 256"/>
                <a:gd name="T28" fmla="*/ 9 w 172"/>
                <a:gd name="T29" fmla="*/ 11 h 256"/>
                <a:gd name="T30" fmla="*/ 7 w 172"/>
                <a:gd name="T31" fmla="*/ 12 h 256"/>
                <a:gd name="T32" fmla="*/ 5 w 172"/>
                <a:gd name="T33" fmla="*/ 13 h 256"/>
                <a:gd name="T34" fmla="*/ 3 w 172"/>
                <a:gd name="T35" fmla="*/ 13 h 256"/>
                <a:gd name="T36" fmla="*/ 1 w 172"/>
                <a:gd name="T37" fmla="*/ 12 h 256"/>
                <a:gd name="T38" fmla="*/ 0 w 172"/>
                <a:gd name="T39" fmla="*/ 11 h 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2"/>
                <a:gd name="T61" fmla="*/ 0 h 256"/>
                <a:gd name="T62" fmla="*/ 172 w 172"/>
                <a:gd name="T63" fmla="*/ 256 h 2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2" h="256">
                  <a:moveTo>
                    <a:pt x="171" y="34"/>
                  </a:moveTo>
                  <a:lnTo>
                    <a:pt x="144" y="12"/>
                  </a:lnTo>
                  <a:lnTo>
                    <a:pt x="108" y="0"/>
                  </a:lnTo>
                  <a:lnTo>
                    <a:pt x="58" y="0"/>
                  </a:lnTo>
                  <a:lnTo>
                    <a:pt x="23" y="12"/>
                  </a:lnTo>
                  <a:lnTo>
                    <a:pt x="0" y="34"/>
                  </a:lnTo>
                  <a:lnTo>
                    <a:pt x="0" y="57"/>
                  </a:lnTo>
                  <a:lnTo>
                    <a:pt x="11" y="81"/>
                  </a:lnTo>
                  <a:lnTo>
                    <a:pt x="23" y="92"/>
                  </a:lnTo>
                  <a:lnTo>
                    <a:pt x="50" y="104"/>
                  </a:lnTo>
                  <a:lnTo>
                    <a:pt x="120" y="131"/>
                  </a:lnTo>
                  <a:lnTo>
                    <a:pt x="144" y="143"/>
                  </a:lnTo>
                  <a:lnTo>
                    <a:pt x="155" y="154"/>
                  </a:lnTo>
                  <a:lnTo>
                    <a:pt x="171" y="182"/>
                  </a:lnTo>
                  <a:lnTo>
                    <a:pt x="171" y="216"/>
                  </a:lnTo>
                  <a:lnTo>
                    <a:pt x="144" y="239"/>
                  </a:lnTo>
                  <a:lnTo>
                    <a:pt x="108" y="255"/>
                  </a:lnTo>
                  <a:lnTo>
                    <a:pt x="58" y="255"/>
                  </a:lnTo>
                  <a:lnTo>
                    <a:pt x="23" y="239"/>
                  </a:lnTo>
                  <a:lnTo>
                    <a:pt x="0" y="216"/>
                  </a:lnTo>
                </a:path>
              </a:pathLst>
            </a:custGeom>
            <a:noFill/>
            <a:ln w="12600">
              <a:solidFill>
                <a:srgbClr val="333333"/>
              </a:solidFill>
              <a:round/>
              <a:headEnd/>
              <a:tailEnd/>
            </a:ln>
          </p:spPr>
          <p:txBody>
            <a:bodyPr/>
            <a:lstStyle/>
            <a:p>
              <a:endParaRPr lang="en-US"/>
            </a:p>
          </p:txBody>
        </p:sp>
        <p:sp>
          <p:nvSpPr>
            <p:cNvPr id="602295" name="Freeform 178"/>
            <p:cNvSpPr>
              <a:spLocks noChangeArrowheads="1"/>
            </p:cNvSpPr>
            <p:nvPr/>
          </p:nvSpPr>
          <p:spPr bwMode="auto">
            <a:xfrm>
              <a:off x="895" y="1892"/>
              <a:ext cx="34" cy="40"/>
            </a:xfrm>
            <a:custGeom>
              <a:avLst/>
              <a:gdLst>
                <a:gd name="T0" fmla="*/ 0 w 148"/>
                <a:gd name="T1" fmla="*/ 4 h 175"/>
                <a:gd name="T2" fmla="*/ 8 w 148"/>
                <a:gd name="T3" fmla="*/ 4 h 175"/>
                <a:gd name="T4" fmla="*/ 8 w 148"/>
                <a:gd name="T5" fmla="*/ 3 h 175"/>
                <a:gd name="T6" fmla="*/ 7 w 148"/>
                <a:gd name="T7" fmla="*/ 1 h 175"/>
                <a:gd name="T8" fmla="*/ 6 w 148"/>
                <a:gd name="T9" fmla="*/ 1 h 175"/>
                <a:gd name="T10" fmla="*/ 5 w 148"/>
                <a:gd name="T11" fmla="*/ 0 h 175"/>
                <a:gd name="T12" fmla="*/ 3 w 148"/>
                <a:gd name="T13" fmla="*/ 0 h 175"/>
                <a:gd name="T14" fmla="*/ 2 w 148"/>
                <a:gd name="T15" fmla="*/ 1 h 175"/>
                <a:gd name="T16" fmla="*/ 1 w 148"/>
                <a:gd name="T17" fmla="*/ 2 h 175"/>
                <a:gd name="T18" fmla="*/ 0 w 148"/>
                <a:gd name="T19" fmla="*/ 4 h 175"/>
                <a:gd name="T20" fmla="*/ 0 w 148"/>
                <a:gd name="T21" fmla="*/ 5 h 175"/>
                <a:gd name="T22" fmla="*/ 1 w 148"/>
                <a:gd name="T23" fmla="*/ 7 h 175"/>
                <a:gd name="T24" fmla="*/ 2 w 148"/>
                <a:gd name="T25" fmla="*/ 8 h 175"/>
                <a:gd name="T26" fmla="*/ 3 w 148"/>
                <a:gd name="T27" fmla="*/ 9 h 175"/>
                <a:gd name="T28" fmla="*/ 5 w 148"/>
                <a:gd name="T29" fmla="*/ 9 h 175"/>
                <a:gd name="T30" fmla="*/ 6 w 148"/>
                <a:gd name="T31" fmla="*/ 8 h 175"/>
                <a:gd name="T32" fmla="*/ 8 w 148"/>
                <a:gd name="T33" fmla="*/ 7 h 1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75"/>
                <a:gd name="T53" fmla="*/ 148 w 148"/>
                <a:gd name="T54" fmla="*/ 175 h 1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75">
                  <a:moveTo>
                    <a:pt x="0" y="73"/>
                  </a:moveTo>
                  <a:lnTo>
                    <a:pt x="147" y="73"/>
                  </a:lnTo>
                  <a:lnTo>
                    <a:pt x="147" y="50"/>
                  </a:lnTo>
                  <a:lnTo>
                    <a:pt x="135" y="23"/>
                  </a:lnTo>
                  <a:lnTo>
                    <a:pt x="123" y="11"/>
                  </a:lnTo>
                  <a:lnTo>
                    <a:pt x="97" y="0"/>
                  </a:lnTo>
                  <a:lnTo>
                    <a:pt x="61" y="0"/>
                  </a:lnTo>
                  <a:lnTo>
                    <a:pt x="35" y="11"/>
                  </a:lnTo>
                  <a:lnTo>
                    <a:pt x="12" y="39"/>
                  </a:lnTo>
                  <a:lnTo>
                    <a:pt x="0" y="73"/>
                  </a:lnTo>
                  <a:lnTo>
                    <a:pt x="0" y="101"/>
                  </a:lnTo>
                  <a:lnTo>
                    <a:pt x="12" y="135"/>
                  </a:lnTo>
                  <a:lnTo>
                    <a:pt x="35" y="158"/>
                  </a:lnTo>
                  <a:lnTo>
                    <a:pt x="61" y="174"/>
                  </a:lnTo>
                  <a:lnTo>
                    <a:pt x="97" y="174"/>
                  </a:lnTo>
                  <a:lnTo>
                    <a:pt x="123" y="158"/>
                  </a:lnTo>
                  <a:lnTo>
                    <a:pt x="147" y="135"/>
                  </a:lnTo>
                </a:path>
              </a:pathLst>
            </a:custGeom>
            <a:noFill/>
            <a:ln w="12600">
              <a:solidFill>
                <a:srgbClr val="333333"/>
              </a:solidFill>
              <a:round/>
              <a:headEnd/>
              <a:tailEnd/>
            </a:ln>
          </p:spPr>
          <p:txBody>
            <a:bodyPr/>
            <a:lstStyle/>
            <a:p>
              <a:endParaRPr lang="en-US"/>
            </a:p>
          </p:txBody>
        </p:sp>
        <p:sp>
          <p:nvSpPr>
            <p:cNvPr id="602296" name="Line 179"/>
            <p:cNvSpPr>
              <a:spLocks noChangeShapeType="1"/>
            </p:cNvSpPr>
            <p:nvPr/>
          </p:nvSpPr>
          <p:spPr bwMode="auto">
            <a:xfrm flipV="1">
              <a:off x="944" y="1891"/>
              <a:ext cx="1" cy="41"/>
            </a:xfrm>
            <a:prstGeom prst="line">
              <a:avLst/>
            </a:prstGeom>
            <a:noFill/>
            <a:ln w="12600">
              <a:solidFill>
                <a:srgbClr val="333333"/>
              </a:solidFill>
              <a:round/>
              <a:headEnd/>
              <a:tailEnd/>
            </a:ln>
          </p:spPr>
          <p:txBody>
            <a:bodyPr/>
            <a:lstStyle/>
            <a:p>
              <a:endParaRPr lang="en-US"/>
            </a:p>
          </p:txBody>
        </p:sp>
        <p:sp>
          <p:nvSpPr>
            <p:cNvPr id="602297" name="Line 180"/>
            <p:cNvSpPr>
              <a:spLocks noChangeShapeType="1"/>
            </p:cNvSpPr>
            <p:nvPr/>
          </p:nvSpPr>
          <p:spPr bwMode="auto">
            <a:xfrm flipH="1">
              <a:off x="942" y="1901"/>
              <a:ext cx="6" cy="8"/>
            </a:xfrm>
            <a:prstGeom prst="line">
              <a:avLst/>
            </a:prstGeom>
            <a:noFill/>
            <a:ln w="12600">
              <a:solidFill>
                <a:srgbClr val="333333"/>
              </a:solidFill>
              <a:round/>
              <a:headEnd/>
              <a:tailEnd/>
            </a:ln>
          </p:spPr>
          <p:txBody>
            <a:bodyPr/>
            <a:lstStyle/>
            <a:p>
              <a:endParaRPr lang="en-US"/>
            </a:p>
          </p:txBody>
        </p:sp>
        <p:sp>
          <p:nvSpPr>
            <p:cNvPr id="602298" name="Freeform 181"/>
            <p:cNvSpPr>
              <a:spLocks noChangeArrowheads="1"/>
            </p:cNvSpPr>
            <p:nvPr/>
          </p:nvSpPr>
          <p:spPr bwMode="auto">
            <a:xfrm>
              <a:off x="947" y="1892"/>
              <a:ext cx="19" cy="14"/>
            </a:xfrm>
            <a:custGeom>
              <a:avLst/>
              <a:gdLst>
                <a:gd name="T0" fmla="*/ 0 w 85"/>
                <a:gd name="T1" fmla="*/ 3 h 63"/>
                <a:gd name="T2" fmla="*/ 1 w 85"/>
                <a:gd name="T3" fmla="*/ 1 h 63"/>
                <a:gd name="T4" fmla="*/ 2 w 85"/>
                <a:gd name="T5" fmla="*/ 0 h 63"/>
                <a:gd name="T6" fmla="*/ 4 w 85"/>
                <a:gd name="T7" fmla="*/ 0 h 63"/>
                <a:gd name="T8" fmla="*/ 0 60000 65536"/>
                <a:gd name="T9" fmla="*/ 0 60000 65536"/>
                <a:gd name="T10" fmla="*/ 0 60000 65536"/>
                <a:gd name="T11" fmla="*/ 0 60000 65536"/>
                <a:gd name="T12" fmla="*/ 0 w 85"/>
                <a:gd name="T13" fmla="*/ 0 h 63"/>
                <a:gd name="T14" fmla="*/ 85 w 85"/>
                <a:gd name="T15" fmla="*/ 63 h 63"/>
              </a:gdLst>
              <a:ahLst/>
              <a:cxnLst>
                <a:cxn ang="T8">
                  <a:pos x="T0" y="T1"/>
                </a:cxn>
                <a:cxn ang="T9">
                  <a:pos x="T2" y="T3"/>
                </a:cxn>
                <a:cxn ang="T10">
                  <a:pos x="T4" y="T5"/>
                </a:cxn>
                <a:cxn ang="T11">
                  <a:pos x="T6" y="T7"/>
                </a:cxn>
              </a:cxnLst>
              <a:rect l="T12" t="T13" r="T14" b="T15"/>
              <a:pathLst>
                <a:path w="85" h="63">
                  <a:moveTo>
                    <a:pt x="0" y="62"/>
                  </a:moveTo>
                  <a:lnTo>
                    <a:pt x="22" y="15"/>
                  </a:lnTo>
                  <a:lnTo>
                    <a:pt x="46" y="0"/>
                  </a:lnTo>
                  <a:lnTo>
                    <a:pt x="84" y="0"/>
                  </a:lnTo>
                </a:path>
              </a:pathLst>
            </a:custGeom>
            <a:noFill/>
            <a:ln w="12600">
              <a:solidFill>
                <a:srgbClr val="333333"/>
              </a:solidFill>
              <a:round/>
              <a:headEnd/>
              <a:tailEnd/>
            </a:ln>
          </p:spPr>
          <p:txBody>
            <a:bodyPr/>
            <a:lstStyle/>
            <a:p>
              <a:endParaRPr lang="en-US"/>
            </a:p>
          </p:txBody>
        </p:sp>
        <p:sp>
          <p:nvSpPr>
            <p:cNvPr id="602299" name="Freeform 182"/>
            <p:cNvSpPr>
              <a:spLocks noChangeArrowheads="1"/>
            </p:cNvSpPr>
            <p:nvPr/>
          </p:nvSpPr>
          <p:spPr bwMode="auto">
            <a:xfrm>
              <a:off x="980" y="1892"/>
              <a:ext cx="33" cy="40"/>
            </a:xfrm>
            <a:custGeom>
              <a:avLst/>
              <a:gdLst>
                <a:gd name="T0" fmla="*/ 0 w 147"/>
                <a:gd name="T1" fmla="*/ 0 h 175"/>
                <a:gd name="T2" fmla="*/ 4 w 147"/>
                <a:gd name="T3" fmla="*/ 9 h 175"/>
                <a:gd name="T4" fmla="*/ 7 w 147"/>
                <a:gd name="T5" fmla="*/ 0 h 175"/>
                <a:gd name="T6" fmla="*/ 0 60000 65536"/>
                <a:gd name="T7" fmla="*/ 0 60000 65536"/>
                <a:gd name="T8" fmla="*/ 0 60000 65536"/>
                <a:gd name="T9" fmla="*/ 0 w 147"/>
                <a:gd name="T10" fmla="*/ 0 h 175"/>
                <a:gd name="T11" fmla="*/ 147 w 147"/>
                <a:gd name="T12" fmla="*/ 175 h 175"/>
              </a:gdLst>
              <a:ahLst/>
              <a:cxnLst>
                <a:cxn ang="T6">
                  <a:pos x="T0" y="T1"/>
                </a:cxn>
                <a:cxn ang="T7">
                  <a:pos x="T2" y="T3"/>
                </a:cxn>
                <a:cxn ang="T8">
                  <a:pos x="T4" y="T5"/>
                </a:cxn>
              </a:cxnLst>
              <a:rect l="T9" t="T10" r="T11" b="T12"/>
              <a:pathLst>
                <a:path w="147" h="175">
                  <a:moveTo>
                    <a:pt x="0" y="0"/>
                  </a:moveTo>
                  <a:lnTo>
                    <a:pt x="73" y="174"/>
                  </a:lnTo>
                  <a:lnTo>
                    <a:pt x="146" y="0"/>
                  </a:lnTo>
                </a:path>
              </a:pathLst>
            </a:custGeom>
            <a:noFill/>
            <a:ln w="12600">
              <a:solidFill>
                <a:srgbClr val="333333"/>
              </a:solidFill>
              <a:round/>
              <a:headEnd/>
              <a:tailEnd/>
            </a:ln>
          </p:spPr>
          <p:txBody>
            <a:bodyPr/>
            <a:lstStyle/>
            <a:p>
              <a:endParaRPr lang="en-US"/>
            </a:p>
          </p:txBody>
        </p:sp>
        <p:sp>
          <p:nvSpPr>
            <p:cNvPr id="602300" name="Freeform 183"/>
            <p:cNvSpPr>
              <a:spLocks noChangeArrowheads="1"/>
            </p:cNvSpPr>
            <p:nvPr/>
          </p:nvSpPr>
          <p:spPr bwMode="auto">
            <a:xfrm>
              <a:off x="1024" y="1874"/>
              <a:ext cx="15" cy="14"/>
            </a:xfrm>
            <a:custGeom>
              <a:avLst/>
              <a:gdLst>
                <a:gd name="T0" fmla="*/ 0 w 64"/>
                <a:gd name="T1" fmla="*/ 2 h 63"/>
                <a:gd name="T2" fmla="*/ 1 w 64"/>
                <a:gd name="T3" fmla="*/ 3 h 63"/>
                <a:gd name="T4" fmla="*/ 4 w 64"/>
                <a:gd name="T5" fmla="*/ 2 h 63"/>
                <a:gd name="T6" fmla="*/ 1 w 64"/>
                <a:gd name="T7" fmla="*/ 0 h 63"/>
                <a:gd name="T8" fmla="*/ 0 w 64"/>
                <a:gd name="T9" fmla="*/ 2 h 63"/>
                <a:gd name="T10" fmla="*/ 0 60000 65536"/>
                <a:gd name="T11" fmla="*/ 0 60000 65536"/>
                <a:gd name="T12" fmla="*/ 0 60000 65536"/>
                <a:gd name="T13" fmla="*/ 0 60000 65536"/>
                <a:gd name="T14" fmla="*/ 0 60000 65536"/>
                <a:gd name="T15" fmla="*/ 0 w 64"/>
                <a:gd name="T16" fmla="*/ 0 h 63"/>
                <a:gd name="T17" fmla="*/ 64 w 64"/>
                <a:gd name="T18" fmla="*/ 63 h 63"/>
              </a:gdLst>
              <a:ahLst/>
              <a:cxnLst>
                <a:cxn ang="T10">
                  <a:pos x="T0" y="T1"/>
                </a:cxn>
                <a:cxn ang="T11">
                  <a:pos x="T2" y="T3"/>
                </a:cxn>
                <a:cxn ang="T12">
                  <a:pos x="T4" y="T5"/>
                </a:cxn>
                <a:cxn ang="T13">
                  <a:pos x="T6" y="T7"/>
                </a:cxn>
                <a:cxn ang="T14">
                  <a:pos x="T8" y="T9"/>
                </a:cxn>
              </a:cxnLst>
              <a:rect l="T15" t="T16" r="T17" b="T18"/>
              <a:pathLst>
                <a:path w="64" h="63">
                  <a:moveTo>
                    <a:pt x="0" y="31"/>
                  </a:moveTo>
                  <a:lnTo>
                    <a:pt x="23" y="62"/>
                  </a:lnTo>
                  <a:lnTo>
                    <a:pt x="63" y="31"/>
                  </a:lnTo>
                  <a:lnTo>
                    <a:pt x="23" y="0"/>
                  </a:lnTo>
                  <a:lnTo>
                    <a:pt x="0" y="31"/>
                  </a:lnTo>
                </a:path>
              </a:pathLst>
            </a:custGeom>
            <a:noFill/>
            <a:ln w="12600">
              <a:solidFill>
                <a:srgbClr val="333333"/>
              </a:solidFill>
              <a:round/>
              <a:headEnd/>
              <a:tailEnd/>
            </a:ln>
          </p:spPr>
          <p:txBody>
            <a:bodyPr/>
            <a:lstStyle/>
            <a:p>
              <a:endParaRPr lang="en-US"/>
            </a:p>
          </p:txBody>
        </p:sp>
        <p:sp>
          <p:nvSpPr>
            <p:cNvPr id="602301" name="Line 184"/>
            <p:cNvSpPr>
              <a:spLocks noChangeShapeType="1"/>
            </p:cNvSpPr>
            <p:nvPr/>
          </p:nvSpPr>
          <p:spPr bwMode="auto">
            <a:xfrm>
              <a:off x="1026" y="1892"/>
              <a:ext cx="1" cy="39"/>
            </a:xfrm>
            <a:prstGeom prst="line">
              <a:avLst/>
            </a:prstGeom>
            <a:noFill/>
            <a:ln w="12600">
              <a:solidFill>
                <a:srgbClr val="333333"/>
              </a:solidFill>
              <a:round/>
              <a:headEnd/>
              <a:tailEnd/>
            </a:ln>
          </p:spPr>
          <p:txBody>
            <a:bodyPr/>
            <a:lstStyle/>
            <a:p>
              <a:endParaRPr lang="en-US"/>
            </a:p>
          </p:txBody>
        </p:sp>
        <p:sp>
          <p:nvSpPr>
            <p:cNvPr id="602302" name="Freeform 185"/>
            <p:cNvSpPr>
              <a:spLocks noChangeArrowheads="1"/>
            </p:cNvSpPr>
            <p:nvPr/>
          </p:nvSpPr>
          <p:spPr bwMode="auto">
            <a:xfrm>
              <a:off x="1047" y="1892"/>
              <a:ext cx="33" cy="40"/>
            </a:xfrm>
            <a:custGeom>
              <a:avLst/>
              <a:gdLst>
                <a:gd name="T0" fmla="*/ 8 w 145"/>
                <a:gd name="T1" fmla="*/ 2 h 175"/>
                <a:gd name="T2" fmla="*/ 6 w 145"/>
                <a:gd name="T3" fmla="*/ 1 h 175"/>
                <a:gd name="T4" fmla="*/ 5 w 145"/>
                <a:gd name="T5" fmla="*/ 0 h 175"/>
                <a:gd name="T6" fmla="*/ 3 w 145"/>
                <a:gd name="T7" fmla="*/ 0 h 175"/>
                <a:gd name="T8" fmla="*/ 2 w 145"/>
                <a:gd name="T9" fmla="*/ 1 h 175"/>
                <a:gd name="T10" fmla="*/ 1 w 145"/>
                <a:gd name="T11" fmla="*/ 2 h 175"/>
                <a:gd name="T12" fmla="*/ 0 w 145"/>
                <a:gd name="T13" fmla="*/ 4 h 175"/>
                <a:gd name="T14" fmla="*/ 0 w 145"/>
                <a:gd name="T15" fmla="*/ 5 h 175"/>
                <a:gd name="T16" fmla="*/ 1 w 145"/>
                <a:gd name="T17" fmla="*/ 7 h 175"/>
                <a:gd name="T18" fmla="*/ 2 w 145"/>
                <a:gd name="T19" fmla="*/ 8 h 175"/>
                <a:gd name="T20" fmla="*/ 3 w 145"/>
                <a:gd name="T21" fmla="*/ 9 h 175"/>
                <a:gd name="T22" fmla="*/ 5 w 145"/>
                <a:gd name="T23" fmla="*/ 9 h 175"/>
                <a:gd name="T24" fmla="*/ 6 w 145"/>
                <a:gd name="T25" fmla="*/ 8 h 175"/>
                <a:gd name="T26" fmla="*/ 8 w 145"/>
                <a:gd name="T27" fmla="*/ 7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5"/>
                <a:gd name="T43" fmla="*/ 0 h 175"/>
                <a:gd name="T44" fmla="*/ 145 w 145"/>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5" h="175">
                  <a:moveTo>
                    <a:pt x="144" y="39"/>
                  </a:moveTo>
                  <a:lnTo>
                    <a:pt x="120" y="11"/>
                  </a:lnTo>
                  <a:lnTo>
                    <a:pt x="97" y="0"/>
                  </a:lnTo>
                  <a:lnTo>
                    <a:pt x="62" y="0"/>
                  </a:lnTo>
                  <a:lnTo>
                    <a:pt x="35" y="11"/>
                  </a:lnTo>
                  <a:lnTo>
                    <a:pt x="11" y="39"/>
                  </a:lnTo>
                  <a:lnTo>
                    <a:pt x="0" y="73"/>
                  </a:lnTo>
                  <a:lnTo>
                    <a:pt x="0" y="101"/>
                  </a:lnTo>
                  <a:lnTo>
                    <a:pt x="11" y="135"/>
                  </a:lnTo>
                  <a:lnTo>
                    <a:pt x="35" y="158"/>
                  </a:lnTo>
                  <a:lnTo>
                    <a:pt x="62" y="174"/>
                  </a:lnTo>
                  <a:lnTo>
                    <a:pt x="97" y="174"/>
                  </a:lnTo>
                  <a:lnTo>
                    <a:pt x="120" y="158"/>
                  </a:lnTo>
                  <a:lnTo>
                    <a:pt x="144" y="135"/>
                  </a:lnTo>
                </a:path>
              </a:pathLst>
            </a:custGeom>
            <a:noFill/>
            <a:ln w="12600">
              <a:solidFill>
                <a:srgbClr val="333333"/>
              </a:solidFill>
              <a:round/>
              <a:headEnd/>
              <a:tailEnd/>
            </a:ln>
          </p:spPr>
          <p:txBody>
            <a:bodyPr/>
            <a:lstStyle/>
            <a:p>
              <a:endParaRPr lang="en-US"/>
            </a:p>
          </p:txBody>
        </p:sp>
        <p:sp>
          <p:nvSpPr>
            <p:cNvPr id="602303" name="Freeform 186"/>
            <p:cNvSpPr>
              <a:spLocks noChangeArrowheads="1"/>
            </p:cNvSpPr>
            <p:nvPr/>
          </p:nvSpPr>
          <p:spPr bwMode="auto">
            <a:xfrm>
              <a:off x="1097" y="1892"/>
              <a:ext cx="33" cy="40"/>
            </a:xfrm>
            <a:custGeom>
              <a:avLst/>
              <a:gdLst>
                <a:gd name="T0" fmla="*/ 0 w 147"/>
                <a:gd name="T1" fmla="*/ 4 h 175"/>
                <a:gd name="T2" fmla="*/ 7 w 147"/>
                <a:gd name="T3" fmla="*/ 4 h 175"/>
                <a:gd name="T4" fmla="*/ 7 w 147"/>
                <a:gd name="T5" fmla="*/ 3 h 175"/>
                <a:gd name="T6" fmla="*/ 7 w 147"/>
                <a:gd name="T7" fmla="*/ 1 h 175"/>
                <a:gd name="T8" fmla="*/ 6 w 147"/>
                <a:gd name="T9" fmla="*/ 1 h 175"/>
                <a:gd name="T10" fmla="*/ 5 w 147"/>
                <a:gd name="T11" fmla="*/ 0 h 175"/>
                <a:gd name="T12" fmla="*/ 3 w 147"/>
                <a:gd name="T13" fmla="*/ 0 h 175"/>
                <a:gd name="T14" fmla="*/ 2 w 147"/>
                <a:gd name="T15" fmla="*/ 1 h 175"/>
                <a:gd name="T16" fmla="*/ 0 w 147"/>
                <a:gd name="T17" fmla="*/ 2 h 175"/>
                <a:gd name="T18" fmla="*/ 0 w 147"/>
                <a:gd name="T19" fmla="*/ 4 h 175"/>
                <a:gd name="T20" fmla="*/ 0 w 147"/>
                <a:gd name="T21" fmla="*/ 5 h 175"/>
                <a:gd name="T22" fmla="*/ 0 w 147"/>
                <a:gd name="T23" fmla="*/ 7 h 175"/>
                <a:gd name="T24" fmla="*/ 2 w 147"/>
                <a:gd name="T25" fmla="*/ 8 h 175"/>
                <a:gd name="T26" fmla="*/ 3 w 147"/>
                <a:gd name="T27" fmla="*/ 9 h 175"/>
                <a:gd name="T28" fmla="*/ 5 w 147"/>
                <a:gd name="T29" fmla="*/ 9 h 175"/>
                <a:gd name="T30" fmla="*/ 6 w 147"/>
                <a:gd name="T31" fmla="*/ 8 h 175"/>
                <a:gd name="T32" fmla="*/ 7 w 147"/>
                <a:gd name="T33" fmla="*/ 7 h 1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7"/>
                <a:gd name="T52" fmla="*/ 0 h 175"/>
                <a:gd name="T53" fmla="*/ 147 w 147"/>
                <a:gd name="T54" fmla="*/ 175 h 1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7" h="175">
                  <a:moveTo>
                    <a:pt x="0" y="73"/>
                  </a:moveTo>
                  <a:lnTo>
                    <a:pt x="146" y="73"/>
                  </a:lnTo>
                  <a:lnTo>
                    <a:pt x="146" y="50"/>
                  </a:lnTo>
                  <a:lnTo>
                    <a:pt x="135" y="23"/>
                  </a:lnTo>
                  <a:lnTo>
                    <a:pt x="118" y="11"/>
                  </a:lnTo>
                  <a:lnTo>
                    <a:pt x="96" y="0"/>
                  </a:lnTo>
                  <a:lnTo>
                    <a:pt x="57" y="0"/>
                  </a:lnTo>
                  <a:lnTo>
                    <a:pt x="33" y="11"/>
                  </a:lnTo>
                  <a:lnTo>
                    <a:pt x="11" y="39"/>
                  </a:lnTo>
                  <a:lnTo>
                    <a:pt x="0" y="73"/>
                  </a:lnTo>
                  <a:lnTo>
                    <a:pt x="0" y="101"/>
                  </a:lnTo>
                  <a:lnTo>
                    <a:pt x="11" y="135"/>
                  </a:lnTo>
                  <a:lnTo>
                    <a:pt x="33" y="158"/>
                  </a:lnTo>
                  <a:lnTo>
                    <a:pt x="57" y="174"/>
                  </a:lnTo>
                  <a:lnTo>
                    <a:pt x="96" y="174"/>
                  </a:lnTo>
                  <a:lnTo>
                    <a:pt x="118" y="158"/>
                  </a:lnTo>
                  <a:lnTo>
                    <a:pt x="146" y="135"/>
                  </a:lnTo>
                </a:path>
              </a:pathLst>
            </a:custGeom>
            <a:noFill/>
            <a:ln w="12600">
              <a:solidFill>
                <a:srgbClr val="333333"/>
              </a:solidFill>
              <a:round/>
              <a:headEnd/>
              <a:tailEnd/>
            </a:ln>
          </p:spPr>
          <p:txBody>
            <a:bodyPr/>
            <a:lstStyle/>
            <a:p>
              <a:endParaRPr lang="en-US"/>
            </a:p>
          </p:txBody>
        </p:sp>
        <p:sp>
          <p:nvSpPr>
            <p:cNvPr id="602304" name="Freeform 187"/>
            <p:cNvSpPr>
              <a:spLocks noChangeArrowheads="1"/>
            </p:cNvSpPr>
            <p:nvPr/>
          </p:nvSpPr>
          <p:spPr bwMode="auto">
            <a:xfrm>
              <a:off x="948" y="1635"/>
              <a:ext cx="39" cy="59"/>
            </a:xfrm>
            <a:custGeom>
              <a:avLst/>
              <a:gdLst>
                <a:gd name="T0" fmla="*/ 9 w 172"/>
                <a:gd name="T1" fmla="*/ 2 h 259"/>
                <a:gd name="T2" fmla="*/ 7 w 172"/>
                <a:gd name="T3" fmla="*/ 1 h 259"/>
                <a:gd name="T4" fmla="*/ 6 w 172"/>
                <a:gd name="T5" fmla="*/ 0 h 259"/>
                <a:gd name="T6" fmla="*/ 3 w 172"/>
                <a:gd name="T7" fmla="*/ 0 h 259"/>
                <a:gd name="T8" fmla="*/ 1 w 172"/>
                <a:gd name="T9" fmla="*/ 1 h 259"/>
                <a:gd name="T10" fmla="*/ 0 w 172"/>
                <a:gd name="T11" fmla="*/ 2 h 259"/>
                <a:gd name="T12" fmla="*/ 0 w 172"/>
                <a:gd name="T13" fmla="*/ 3 h 259"/>
                <a:gd name="T14" fmla="*/ 1 w 172"/>
                <a:gd name="T15" fmla="*/ 5 h 259"/>
                <a:gd name="T16" fmla="*/ 1 w 172"/>
                <a:gd name="T17" fmla="*/ 5 h 259"/>
                <a:gd name="T18" fmla="*/ 2 w 172"/>
                <a:gd name="T19" fmla="*/ 6 h 259"/>
                <a:gd name="T20" fmla="*/ 6 w 172"/>
                <a:gd name="T21" fmla="*/ 7 h 259"/>
                <a:gd name="T22" fmla="*/ 7 w 172"/>
                <a:gd name="T23" fmla="*/ 8 h 259"/>
                <a:gd name="T24" fmla="*/ 8 w 172"/>
                <a:gd name="T25" fmla="*/ 8 h 259"/>
                <a:gd name="T26" fmla="*/ 9 w 172"/>
                <a:gd name="T27" fmla="*/ 10 h 259"/>
                <a:gd name="T28" fmla="*/ 9 w 172"/>
                <a:gd name="T29" fmla="*/ 12 h 259"/>
                <a:gd name="T30" fmla="*/ 7 w 172"/>
                <a:gd name="T31" fmla="*/ 13 h 259"/>
                <a:gd name="T32" fmla="*/ 6 w 172"/>
                <a:gd name="T33" fmla="*/ 13 h 259"/>
                <a:gd name="T34" fmla="*/ 3 w 172"/>
                <a:gd name="T35" fmla="*/ 13 h 259"/>
                <a:gd name="T36" fmla="*/ 1 w 172"/>
                <a:gd name="T37" fmla="*/ 13 h 259"/>
                <a:gd name="T38" fmla="*/ 0 w 172"/>
                <a:gd name="T39" fmla="*/ 12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2"/>
                <a:gd name="T61" fmla="*/ 0 h 259"/>
                <a:gd name="T62" fmla="*/ 172 w 172"/>
                <a:gd name="T63" fmla="*/ 259 h 2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2" h="259">
                  <a:moveTo>
                    <a:pt x="171" y="39"/>
                  </a:moveTo>
                  <a:lnTo>
                    <a:pt x="147" y="11"/>
                  </a:lnTo>
                  <a:lnTo>
                    <a:pt x="109" y="0"/>
                  </a:lnTo>
                  <a:lnTo>
                    <a:pt x="57" y="0"/>
                  </a:lnTo>
                  <a:lnTo>
                    <a:pt x="23" y="11"/>
                  </a:lnTo>
                  <a:lnTo>
                    <a:pt x="0" y="39"/>
                  </a:lnTo>
                  <a:lnTo>
                    <a:pt x="0" y="62"/>
                  </a:lnTo>
                  <a:lnTo>
                    <a:pt x="12" y="88"/>
                  </a:lnTo>
                  <a:lnTo>
                    <a:pt x="23" y="100"/>
                  </a:lnTo>
                  <a:lnTo>
                    <a:pt x="46" y="112"/>
                  </a:lnTo>
                  <a:lnTo>
                    <a:pt x="120" y="135"/>
                  </a:lnTo>
                  <a:lnTo>
                    <a:pt x="147" y="150"/>
                  </a:lnTo>
                  <a:lnTo>
                    <a:pt x="159" y="161"/>
                  </a:lnTo>
                  <a:lnTo>
                    <a:pt x="171" y="185"/>
                  </a:lnTo>
                  <a:lnTo>
                    <a:pt x="171" y="223"/>
                  </a:lnTo>
                  <a:lnTo>
                    <a:pt x="147" y="247"/>
                  </a:lnTo>
                  <a:lnTo>
                    <a:pt x="109" y="258"/>
                  </a:lnTo>
                  <a:lnTo>
                    <a:pt x="57" y="258"/>
                  </a:lnTo>
                  <a:lnTo>
                    <a:pt x="23" y="247"/>
                  </a:lnTo>
                  <a:lnTo>
                    <a:pt x="0" y="223"/>
                  </a:lnTo>
                </a:path>
              </a:pathLst>
            </a:custGeom>
            <a:noFill/>
            <a:ln w="12600">
              <a:solidFill>
                <a:srgbClr val="333333"/>
              </a:solidFill>
              <a:round/>
              <a:headEnd/>
              <a:tailEnd/>
            </a:ln>
          </p:spPr>
          <p:txBody>
            <a:bodyPr/>
            <a:lstStyle/>
            <a:p>
              <a:endParaRPr lang="en-US"/>
            </a:p>
          </p:txBody>
        </p:sp>
        <p:sp>
          <p:nvSpPr>
            <p:cNvPr id="602305" name="Freeform 188"/>
            <p:cNvSpPr>
              <a:spLocks noChangeArrowheads="1"/>
            </p:cNvSpPr>
            <p:nvPr/>
          </p:nvSpPr>
          <p:spPr bwMode="auto">
            <a:xfrm>
              <a:off x="1003" y="1655"/>
              <a:ext cx="34" cy="39"/>
            </a:xfrm>
            <a:custGeom>
              <a:avLst/>
              <a:gdLst>
                <a:gd name="T0" fmla="*/ 0 w 151"/>
                <a:gd name="T1" fmla="*/ 4 h 171"/>
                <a:gd name="T2" fmla="*/ 8 w 151"/>
                <a:gd name="T3" fmla="*/ 4 h 171"/>
                <a:gd name="T4" fmla="*/ 8 w 151"/>
                <a:gd name="T5" fmla="*/ 3 h 171"/>
                <a:gd name="T6" fmla="*/ 7 w 151"/>
                <a:gd name="T7" fmla="*/ 1 h 171"/>
                <a:gd name="T8" fmla="*/ 6 w 151"/>
                <a:gd name="T9" fmla="*/ 1 h 171"/>
                <a:gd name="T10" fmla="*/ 5 w 151"/>
                <a:gd name="T11" fmla="*/ 0 h 171"/>
                <a:gd name="T12" fmla="*/ 3 w 151"/>
                <a:gd name="T13" fmla="*/ 0 h 171"/>
                <a:gd name="T14" fmla="*/ 2 w 151"/>
                <a:gd name="T15" fmla="*/ 1 h 171"/>
                <a:gd name="T16" fmla="*/ 1 w 151"/>
                <a:gd name="T17" fmla="*/ 2 h 171"/>
                <a:gd name="T18" fmla="*/ 0 w 151"/>
                <a:gd name="T19" fmla="*/ 4 h 171"/>
                <a:gd name="T20" fmla="*/ 0 w 151"/>
                <a:gd name="T21" fmla="*/ 5 h 171"/>
                <a:gd name="T22" fmla="*/ 1 w 151"/>
                <a:gd name="T23" fmla="*/ 7 h 171"/>
                <a:gd name="T24" fmla="*/ 2 w 151"/>
                <a:gd name="T25" fmla="*/ 8 h 171"/>
                <a:gd name="T26" fmla="*/ 3 w 151"/>
                <a:gd name="T27" fmla="*/ 9 h 171"/>
                <a:gd name="T28" fmla="*/ 5 w 151"/>
                <a:gd name="T29" fmla="*/ 9 h 171"/>
                <a:gd name="T30" fmla="*/ 6 w 151"/>
                <a:gd name="T31" fmla="*/ 8 h 171"/>
                <a:gd name="T32" fmla="*/ 8 w 151"/>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171"/>
                <a:gd name="T53" fmla="*/ 151 w 151"/>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171">
                  <a:moveTo>
                    <a:pt x="0" y="73"/>
                  </a:moveTo>
                  <a:lnTo>
                    <a:pt x="150" y="73"/>
                  </a:lnTo>
                  <a:lnTo>
                    <a:pt x="150" y="47"/>
                  </a:lnTo>
                  <a:lnTo>
                    <a:pt x="135" y="23"/>
                  </a:lnTo>
                  <a:lnTo>
                    <a:pt x="123" y="12"/>
                  </a:lnTo>
                  <a:lnTo>
                    <a:pt x="101" y="0"/>
                  </a:lnTo>
                  <a:lnTo>
                    <a:pt x="61" y="0"/>
                  </a:lnTo>
                  <a:lnTo>
                    <a:pt x="39" y="12"/>
                  </a:lnTo>
                  <a:lnTo>
                    <a:pt x="15" y="35"/>
                  </a:lnTo>
                  <a:lnTo>
                    <a:pt x="0" y="73"/>
                  </a:lnTo>
                  <a:lnTo>
                    <a:pt x="0" y="97"/>
                  </a:lnTo>
                  <a:lnTo>
                    <a:pt x="15" y="135"/>
                  </a:lnTo>
                  <a:lnTo>
                    <a:pt x="39" y="159"/>
                  </a:lnTo>
                  <a:lnTo>
                    <a:pt x="61" y="170"/>
                  </a:lnTo>
                  <a:lnTo>
                    <a:pt x="101" y="170"/>
                  </a:lnTo>
                  <a:lnTo>
                    <a:pt x="123" y="159"/>
                  </a:lnTo>
                  <a:lnTo>
                    <a:pt x="150" y="135"/>
                  </a:lnTo>
                </a:path>
              </a:pathLst>
            </a:custGeom>
            <a:noFill/>
            <a:ln w="12600">
              <a:solidFill>
                <a:srgbClr val="333333"/>
              </a:solidFill>
              <a:round/>
              <a:headEnd/>
              <a:tailEnd/>
            </a:ln>
          </p:spPr>
          <p:txBody>
            <a:bodyPr/>
            <a:lstStyle/>
            <a:p>
              <a:endParaRPr lang="en-US"/>
            </a:p>
          </p:txBody>
        </p:sp>
        <p:sp>
          <p:nvSpPr>
            <p:cNvPr id="602306" name="Freeform 189"/>
            <p:cNvSpPr>
              <a:spLocks noChangeArrowheads="1"/>
            </p:cNvSpPr>
            <p:nvPr/>
          </p:nvSpPr>
          <p:spPr bwMode="auto">
            <a:xfrm>
              <a:off x="1053" y="1655"/>
              <a:ext cx="33" cy="39"/>
            </a:xfrm>
            <a:custGeom>
              <a:avLst/>
              <a:gdLst>
                <a:gd name="T0" fmla="*/ 7 w 147"/>
                <a:gd name="T1" fmla="*/ 2 h 171"/>
                <a:gd name="T2" fmla="*/ 6 w 147"/>
                <a:gd name="T3" fmla="*/ 1 h 171"/>
                <a:gd name="T4" fmla="*/ 5 w 147"/>
                <a:gd name="T5" fmla="*/ 0 h 171"/>
                <a:gd name="T6" fmla="*/ 3 w 147"/>
                <a:gd name="T7" fmla="*/ 0 h 171"/>
                <a:gd name="T8" fmla="*/ 2 w 147"/>
                <a:gd name="T9" fmla="*/ 1 h 171"/>
                <a:gd name="T10" fmla="*/ 0 w 147"/>
                <a:gd name="T11" fmla="*/ 2 h 171"/>
                <a:gd name="T12" fmla="*/ 0 w 147"/>
                <a:gd name="T13" fmla="*/ 4 h 171"/>
                <a:gd name="T14" fmla="*/ 0 w 147"/>
                <a:gd name="T15" fmla="*/ 5 h 171"/>
                <a:gd name="T16" fmla="*/ 0 w 147"/>
                <a:gd name="T17" fmla="*/ 7 h 171"/>
                <a:gd name="T18" fmla="*/ 2 w 147"/>
                <a:gd name="T19" fmla="*/ 8 h 171"/>
                <a:gd name="T20" fmla="*/ 3 w 147"/>
                <a:gd name="T21" fmla="*/ 9 h 171"/>
                <a:gd name="T22" fmla="*/ 5 w 147"/>
                <a:gd name="T23" fmla="*/ 9 h 171"/>
                <a:gd name="T24" fmla="*/ 6 w 147"/>
                <a:gd name="T25" fmla="*/ 8 h 171"/>
                <a:gd name="T26" fmla="*/ 7 w 147"/>
                <a:gd name="T27" fmla="*/ 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
                <a:gd name="T43" fmla="*/ 0 h 171"/>
                <a:gd name="T44" fmla="*/ 147 w 147"/>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 h="171">
                  <a:moveTo>
                    <a:pt x="146" y="35"/>
                  </a:moveTo>
                  <a:lnTo>
                    <a:pt x="122" y="12"/>
                  </a:lnTo>
                  <a:lnTo>
                    <a:pt x="99" y="0"/>
                  </a:lnTo>
                  <a:lnTo>
                    <a:pt x="60" y="0"/>
                  </a:lnTo>
                  <a:lnTo>
                    <a:pt x="38" y="12"/>
                  </a:lnTo>
                  <a:lnTo>
                    <a:pt x="11" y="35"/>
                  </a:lnTo>
                  <a:lnTo>
                    <a:pt x="0" y="73"/>
                  </a:lnTo>
                  <a:lnTo>
                    <a:pt x="0" y="97"/>
                  </a:lnTo>
                  <a:lnTo>
                    <a:pt x="11" y="135"/>
                  </a:lnTo>
                  <a:lnTo>
                    <a:pt x="38" y="159"/>
                  </a:lnTo>
                  <a:lnTo>
                    <a:pt x="60" y="170"/>
                  </a:lnTo>
                  <a:lnTo>
                    <a:pt x="99" y="170"/>
                  </a:lnTo>
                  <a:lnTo>
                    <a:pt x="122" y="159"/>
                  </a:lnTo>
                  <a:lnTo>
                    <a:pt x="146" y="135"/>
                  </a:lnTo>
                </a:path>
              </a:pathLst>
            </a:custGeom>
            <a:noFill/>
            <a:ln w="12600">
              <a:solidFill>
                <a:srgbClr val="333333"/>
              </a:solidFill>
              <a:round/>
              <a:headEnd/>
              <a:tailEnd/>
            </a:ln>
          </p:spPr>
          <p:txBody>
            <a:bodyPr/>
            <a:lstStyle/>
            <a:p>
              <a:endParaRPr lang="en-US"/>
            </a:p>
          </p:txBody>
        </p:sp>
        <p:sp>
          <p:nvSpPr>
            <p:cNvPr id="602307" name="Line 190"/>
            <p:cNvSpPr>
              <a:spLocks noChangeShapeType="1"/>
            </p:cNvSpPr>
            <p:nvPr/>
          </p:nvSpPr>
          <p:spPr bwMode="auto">
            <a:xfrm flipV="1">
              <a:off x="1103" y="1654"/>
              <a:ext cx="1" cy="29"/>
            </a:xfrm>
            <a:prstGeom prst="line">
              <a:avLst/>
            </a:prstGeom>
            <a:noFill/>
            <a:ln w="12600">
              <a:solidFill>
                <a:srgbClr val="333333"/>
              </a:solidFill>
              <a:round/>
              <a:headEnd/>
              <a:tailEnd/>
            </a:ln>
          </p:spPr>
          <p:txBody>
            <a:bodyPr/>
            <a:lstStyle/>
            <a:p>
              <a:endParaRPr lang="en-US"/>
            </a:p>
          </p:txBody>
        </p:sp>
        <p:sp>
          <p:nvSpPr>
            <p:cNvPr id="602308" name="Freeform 191"/>
            <p:cNvSpPr>
              <a:spLocks noChangeArrowheads="1"/>
            </p:cNvSpPr>
            <p:nvPr/>
          </p:nvSpPr>
          <p:spPr bwMode="auto">
            <a:xfrm>
              <a:off x="1103" y="1682"/>
              <a:ext cx="31" cy="14"/>
            </a:xfrm>
            <a:custGeom>
              <a:avLst/>
              <a:gdLst>
                <a:gd name="T0" fmla="*/ 0 w 135"/>
                <a:gd name="T1" fmla="*/ 0 h 63"/>
                <a:gd name="T2" fmla="*/ 1 w 135"/>
                <a:gd name="T3" fmla="*/ 2 h 63"/>
                <a:gd name="T4" fmla="*/ 2 w 135"/>
                <a:gd name="T5" fmla="*/ 3 h 63"/>
                <a:gd name="T6" fmla="*/ 4 w 135"/>
                <a:gd name="T7" fmla="*/ 3 h 63"/>
                <a:gd name="T8" fmla="*/ 5 w 135"/>
                <a:gd name="T9" fmla="*/ 2 h 63"/>
                <a:gd name="T10" fmla="*/ 7 w 135"/>
                <a:gd name="T11" fmla="*/ 0 h 63"/>
                <a:gd name="T12" fmla="*/ 0 60000 65536"/>
                <a:gd name="T13" fmla="*/ 0 60000 65536"/>
                <a:gd name="T14" fmla="*/ 0 60000 65536"/>
                <a:gd name="T15" fmla="*/ 0 60000 65536"/>
                <a:gd name="T16" fmla="*/ 0 60000 65536"/>
                <a:gd name="T17" fmla="*/ 0 60000 65536"/>
                <a:gd name="T18" fmla="*/ 0 w 135"/>
                <a:gd name="T19" fmla="*/ 0 h 63"/>
                <a:gd name="T20" fmla="*/ 135 w 13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35" h="63">
                  <a:moveTo>
                    <a:pt x="0" y="0"/>
                  </a:moveTo>
                  <a:lnTo>
                    <a:pt x="12" y="47"/>
                  </a:lnTo>
                  <a:lnTo>
                    <a:pt x="34" y="62"/>
                  </a:lnTo>
                  <a:lnTo>
                    <a:pt x="72" y="62"/>
                  </a:lnTo>
                  <a:lnTo>
                    <a:pt x="96" y="47"/>
                  </a:lnTo>
                  <a:lnTo>
                    <a:pt x="134" y="0"/>
                  </a:lnTo>
                </a:path>
              </a:pathLst>
            </a:custGeom>
            <a:noFill/>
            <a:ln w="12600">
              <a:solidFill>
                <a:srgbClr val="333333"/>
              </a:solidFill>
              <a:round/>
              <a:headEnd/>
              <a:tailEnd/>
            </a:ln>
          </p:spPr>
          <p:txBody>
            <a:bodyPr/>
            <a:lstStyle/>
            <a:p>
              <a:endParaRPr lang="en-US"/>
            </a:p>
          </p:txBody>
        </p:sp>
        <p:sp>
          <p:nvSpPr>
            <p:cNvPr id="602309" name="Line 192"/>
            <p:cNvSpPr>
              <a:spLocks noChangeShapeType="1"/>
            </p:cNvSpPr>
            <p:nvPr/>
          </p:nvSpPr>
          <p:spPr bwMode="auto">
            <a:xfrm flipV="1">
              <a:off x="1133" y="1654"/>
              <a:ext cx="1" cy="40"/>
            </a:xfrm>
            <a:prstGeom prst="line">
              <a:avLst/>
            </a:prstGeom>
            <a:noFill/>
            <a:ln w="12600">
              <a:solidFill>
                <a:srgbClr val="333333"/>
              </a:solidFill>
              <a:round/>
              <a:headEnd/>
              <a:tailEnd/>
            </a:ln>
          </p:spPr>
          <p:txBody>
            <a:bodyPr/>
            <a:lstStyle/>
            <a:p>
              <a:endParaRPr lang="en-US"/>
            </a:p>
          </p:txBody>
        </p:sp>
        <p:sp>
          <p:nvSpPr>
            <p:cNvPr id="602310" name="Line 193"/>
            <p:cNvSpPr>
              <a:spLocks noChangeShapeType="1"/>
            </p:cNvSpPr>
            <p:nvPr/>
          </p:nvSpPr>
          <p:spPr bwMode="auto">
            <a:xfrm>
              <a:off x="1155" y="1655"/>
              <a:ext cx="1" cy="38"/>
            </a:xfrm>
            <a:prstGeom prst="line">
              <a:avLst/>
            </a:prstGeom>
            <a:noFill/>
            <a:ln w="12600">
              <a:solidFill>
                <a:srgbClr val="333333"/>
              </a:solidFill>
              <a:round/>
              <a:headEnd/>
              <a:tailEnd/>
            </a:ln>
          </p:spPr>
          <p:txBody>
            <a:bodyPr/>
            <a:lstStyle/>
            <a:p>
              <a:endParaRPr lang="en-US"/>
            </a:p>
          </p:txBody>
        </p:sp>
        <p:sp>
          <p:nvSpPr>
            <p:cNvPr id="602311" name="Freeform 194"/>
            <p:cNvSpPr>
              <a:spLocks noChangeArrowheads="1"/>
            </p:cNvSpPr>
            <p:nvPr/>
          </p:nvSpPr>
          <p:spPr bwMode="auto">
            <a:xfrm>
              <a:off x="1155" y="1655"/>
              <a:ext cx="22" cy="17"/>
            </a:xfrm>
            <a:custGeom>
              <a:avLst/>
              <a:gdLst>
                <a:gd name="T0" fmla="*/ 0 w 98"/>
                <a:gd name="T1" fmla="*/ 4 h 75"/>
                <a:gd name="T2" fmla="*/ 1 w 98"/>
                <a:gd name="T3" fmla="*/ 2 h 75"/>
                <a:gd name="T4" fmla="*/ 2 w 98"/>
                <a:gd name="T5" fmla="*/ 1 h 75"/>
                <a:gd name="T6" fmla="*/ 3 w 98"/>
                <a:gd name="T7" fmla="*/ 0 h 75"/>
                <a:gd name="T8" fmla="*/ 5 w 98"/>
                <a:gd name="T9" fmla="*/ 0 h 75"/>
                <a:gd name="T10" fmla="*/ 0 60000 65536"/>
                <a:gd name="T11" fmla="*/ 0 60000 65536"/>
                <a:gd name="T12" fmla="*/ 0 60000 65536"/>
                <a:gd name="T13" fmla="*/ 0 60000 65536"/>
                <a:gd name="T14" fmla="*/ 0 60000 65536"/>
                <a:gd name="T15" fmla="*/ 0 w 98"/>
                <a:gd name="T16" fmla="*/ 0 h 75"/>
                <a:gd name="T17" fmla="*/ 98 w 98"/>
                <a:gd name="T18" fmla="*/ 75 h 75"/>
              </a:gdLst>
              <a:ahLst/>
              <a:cxnLst>
                <a:cxn ang="T10">
                  <a:pos x="T0" y="T1"/>
                </a:cxn>
                <a:cxn ang="T11">
                  <a:pos x="T2" y="T3"/>
                </a:cxn>
                <a:cxn ang="T12">
                  <a:pos x="T4" y="T5"/>
                </a:cxn>
                <a:cxn ang="T13">
                  <a:pos x="T6" y="T7"/>
                </a:cxn>
                <a:cxn ang="T14">
                  <a:pos x="T8" y="T9"/>
                </a:cxn>
              </a:cxnLst>
              <a:rect l="T15" t="T16" r="T17" b="T18"/>
              <a:pathLst>
                <a:path w="98" h="75">
                  <a:moveTo>
                    <a:pt x="0" y="74"/>
                  </a:moveTo>
                  <a:lnTo>
                    <a:pt x="15" y="35"/>
                  </a:lnTo>
                  <a:lnTo>
                    <a:pt x="39" y="12"/>
                  </a:lnTo>
                  <a:lnTo>
                    <a:pt x="63" y="0"/>
                  </a:lnTo>
                  <a:lnTo>
                    <a:pt x="97" y="0"/>
                  </a:lnTo>
                </a:path>
              </a:pathLst>
            </a:custGeom>
            <a:noFill/>
            <a:ln w="12600">
              <a:solidFill>
                <a:srgbClr val="333333"/>
              </a:solidFill>
              <a:round/>
              <a:headEnd/>
              <a:tailEnd/>
            </a:ln>
          </p:spPr>
          <p:txBody>
            <a:bodyPr/>
            <a:lstStyle/>
            <a:p>
              <a:endParaRPr lang="en-US"/>
            </a:p>
          </p:txBody>
        </p:sp>
        <p:sp>
          <p:nvSpPr>
            <p:cNvPr id="602312" name="Freeform 195"/>
            <p:cNvSpPr>
              <a:spLocks noChangeArrowheads="1"/>
            </p:cNvSpPr>
            <p:nvPr/>
          </p:nvSpPr>
          <p:spPr bwMode="auto">
            <a:xfrm>
              <a:off x="1191" y="1655"/>
              <a:ext cx="34" cy="39"/>
            </a:xfrm>
            <a:custGeom>
              <a:avLst/>
              <a:gdLst>
                <a:gd name="T0" fmla="*/ 0 w 148"/>
                <a:gd name="T1" fmla="*/ 4 h 171"/>
                <a:gd name="T2" fmla="*/ 8 w 148"/>
                <a:gd name="T3" fmla="*/ 4 h 171"/>
                <a:gd name="T4" fmla="*/ 8 w 148"/>
                <a:gd name="T5" fmla="*/ 3 h 171"/>
                <a:gd name="T6" fmla="*/ 7 w 148"/>
                <a:gd name="T7" fmla="*/ 1 h 171"/>
                <a:gd name="T8" fmla="*/ 6 w 148"/>
                <a:gd name="T9" fmla="*/ 1 h 171"/>
                <a:gd name="T10" fmla="*/ 5 w 148"/>
                <a:gd name="T11" fmla="*/ 0 h 171"/>
                <a:gd name="T12" fmla="*/ 3 w 148"/>
                <a:gd name="T13" fmla="*/ 0 h 171"/>
                <a:gd name="T14" fmla="*/ 2 w 148"/>
                <a:gd name="T15" fmla="*/ 1 h 171"/>
                <a:gd name="T16" fmla="*/ 1 w 148"/>
                <a:gd name="T17" fmla="*/ 2 h 171"/>
                <a:gd name="T18" fmla="*/ 0 w 148"/>
                <a:gd name="T19" fmla="*/ 4 h 171"/>
                <a:gd name="T20" fmla="*/ 0 w 148"/>
                <a:gd name="T21" fmla="*/ 5 h 171"/>
                <a:gd name="T22" fmla="*/ 1 w 148"/>
                <a:gd name="T23" fmla="*/ 7 h 171"/>
                <a:gd name="T24" fmla="*/ 2 w 148"/>
                <a:gd name="T25" fmla="*/ 8 h 171"/>
                <a:gd name="T26" fmla="*/ 3 w 148"/>
                <a:gd name="T27" fmla="*/ 9 h 171"/>
                <a:gd name="T28" fmla="*/ 5 w 148"/>
                <a:gd name="T29" fmla="*/ 9 h 171"/>
                <a:gd name="T30" fmla="*/ 6 w 148"/>
                <a:gd name="T31" fmla="*/ 8 h 171"/>
                <a:gd name="T32" fmla="*/ 8 w 148"/>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71"/>
                <a:gd name="T53" fmla="*/ 148 w 148"/>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71">
                  <a:moveTo>
                    <a:pt x="0" y="73"/>
                  </a:moveTo>
                  <a:lnTo>
                    <a:pt x="147" y="73"/>
                  </a:lnTo>
                  <a:lnTo>
                    <a:pt x="147" y="47"/>
                  </a:lnTo>
                  <a:lnTo>
                    <a:pt x="135" y="23"/>
                  </a:lnTo>
                  <a:lnTo>
                    <a:pt x="123" y="12"/>
                  </a:lnTo>
                  <a:lnTo>
                    <a:pt x="100" y="0"/>
                  </a:lnTo>
                  <a:lnTo>
                    <a:pt x="61" y="0"/>
                  </a:lnTo>
                  <a:lnTo>
                    <a:pt x="38" y="12"/>
                  </a:lnTo>
                  <a:lnTo>
                    <a:pt x="11" y="35"/>
                  </a:lnTo>
                  <a:lnTo>
                    <a:pt x="0" y="73"/>
                  </a:lnTo>
                  <a:lnTo>
                    <a:pt x="0" y="97"/>
                  </a:lnTo>
                  <a:lnTo>
                    <a:pt x="11" y="135"/>
                  </a:lnTo>
                  <a:lnTo>
                    <a:pt x="38" y="159"/>
                  </a:lnTo>
                  <a:lnTo>
                    <a:pt x="61" y="170"/>
                  </a:lnTo>
                  <a:lnTo>
                    <a:pt x="100" y="170"/>
                  </a:lnTo>
                  <a:lnTo>
                    <a:pt x="123" y="159"/>
                  </a:lnTo>
                  <a:lnTo>
                    <a:pt x="147" y="135"/>
                  </a:lnTo>
                </a:path>
              </a:pathLst>
            </a:custGeom>
            <a:noFill/>
            <a:ln w="12600">
              <a:solidFill>
                <a:srgbClr val="333333"/>
              </a:solidFill>
              <a:round/>
              <a:headEnd/>
              <a:tailEnd/>
            </a:ln>
          </p:spPr>
          <p:txBody>
            <a:bodyPr/>
            <a:lstStyle/>
            <a:p>
              <a:endParaRPr lang="en-US"/>
            </a:p>
          </p:txBody>
        </p:sp>
        <p:sp>
          <p:nvSpPr>
            <p:cNvPr id="602313" name="Line 196"/>
            <p:cNvSpPr>
              <a:spLocks noChangeShapeType="1"/>
            </p:cNvSpPr>
            <p:nvPr/>
          </p:nvSpPr>
          <p:spPr bwMode="auto">
            <a:xfrm flipV="1">
              <a:off x="1242" y="1634"/>
              <a:ext cx="1" cy="60"/>
            </a:xfrm>
            <a:prstGeom prst="line">
              <a:avLst/>
            </a:prstGeom>
            <a:noFill/>
            <a:ln w="12600">
              <a:solidFill>
                <a:srgbClr val="333333"/>
              </a:solidFill>
              <a:round/>
              <a:headEnd/>
              <a:tailEnd/>
            </a:ln>
          </p:spPr>
          <p:txBody>
            <a:bodyPr/>
            <a:lstStyle/>
            <a:p>
              <a:endParaRPr lang="en-US"/>
            </a:p>
          </p:txBody>
        </p:sp>
        <p:sp>
          <p:nvSpPr>
            <p:cNvPr id="602314" name="Freeform 197"/>
            <p:cNvSpPr>
              <a:spLocks noChangeArrowheads="1"/>
            </p:cNvSpPr>
            <p:nvPr/>
          </p:nvSpPr>
          <p:spPr bwMode="auto">
            <a:xfrm>
              <a:off x="1265" y="1655"/>
              <a:ext cx="34" cy="39"/>
            </a:xfrm>
            <a:custGeom>
              <a:avLst/>
              <a:gdLst>
                <a:gd name="T0" fmla="*/ 0 w 148"/>
                <a:gd name="T1" fmla="*/ 0 h 171"/>
                <a:gd name="T2" fmla="*/ 4 w 148"/>
                <a:gd name="T3" fmla="*/ 9 h 171"/>
                <a:gd name="T4" fmla="*/ 8 w 148"/>
                <a:gd name="T5" fmla="*/ 0 h 171"/>
                <a:gd name="T6" fmla="*/ 0 60000 65536"/>
                <a:gd name="T7" fmla="*/ 0 60000 65536"/>
                <a:gd name="T8" fmla="*/ 0 60000 65536"/>
                <a:gd name="T9" fmla="*/ 0 w 148"/>
                <a:gd name="T10" fmla="*/ 0 h 171"/>
                <a:gd name="T11" fmla="*/ 148 w 148"/>
                <a:gd name="T12" fmla="*/ 171 h 171"/>
              </a:gdLst>
              <a:ahLst/>
              <a:cxnLst>
                <a:cxn ang="T6">
                  <a:pos x="T0" y="T1"/>
                </a:cxn>
                <a:cxn ang="T7">
                  <a:pos x="T2" y="T3"/>
                </a:cxn>
                <a:cxn ang="T8">
                  <a:pos x="T4" y="T5"/>
                </a:cxn>
              </a:cxnLst>
              <a:rect l="T9" t="T10" r="T11" b="T12"/>
              <a:pathLst>
                <a:path w="148" h="171">
                  <a:moveTo>
                    <a:pt x="0" y="0"/>
                  </a:moveTo>
                  <a:lnTo>
                    <a:pt x="77" y="170"/>
                  </a:lnTo>
                  <a:lnTo>
                    <a:pt x="147" y="0"/>
                  </a:lnTo>
                </a:path>
              </a:pathLst>
            </a:custGeom>
            <a:noFill/>
            <a:ln w="12600">
              <a:solidFill>
                <a:srgbClr val="333333"/>
              </a:solidFill>
              <a:round/>
              <a:headEnd/>
              <a:tailEnd/>
            </a:ln>
          </p:spPr>
          <p:txBody>
            <a:bodyPr/>
            <a:lstStyle/>
            <a:p>
              <a:endParaRPr lang="en-US"/>
            </a:p>
          </p:txBody>
        </p:sp>
        <p:sp>
          <p:nvSpPr>
            <p:cNvPr id="602315" name="Freeform 198"/>
            <p:cNvSpPr>
              <a:spLocks noChangeArrowheads="1"/>
            </p:cNvSpPr>
            <p:nvPr/>
          </p:nvSpPr>
          <p:spPr bwMode="auto">
            <a:xfrm>
              <a:off x="1263" y="1693"/>
              <a:ext cx="20" cy="20"/>
            </a:xfrm>
            <a:custGeom>
              <a:avLst/>
              <a:gdLst>
                <a:gd name="T0" fmla="*/ 4 w 89"/>
                <a:gd name="T1" fmla="*/ 0 h 87"/>
                <a:gd name="T2" fmla="*/ 3 w 89"/>
                <a:gd name="T3" fmla="*/ 3 h 87"/>
                <a:gd name="T4" fmla="*/ 2 w 89"/>
                <a:gd name="T5" fmla="*/ 4 h 87"/>
                <a:gd name="T6" fmla="*/ 0 w 89"/>
                <a:gd name="T7" fmla="*/ 5 h 87"/>
                <a:gd name="T8" fmla="*/ 0 w 89"/>
                <a:gd name="T9" fmla="*/ 5 h 87"/>
                <a:gd name="T10" fmla="*/ 0 60000 65536"/>
                <a:gd name="T11" fmla="*/ 0 60000 65536"/>
                <a:gd name="T12" fmla="*/ 0 60000 65536"/>
                <a:gd name="T13" fmla="*/ 0 60000 65536"/>
                <a:gd name="T14" fmla="*/ 0 60000 65536"/>
                <a:gd name="T15" fmla="*/ 0 w 89"/>
                <a:gd name="T16" fmla="*/ 0 h 87"/>
                <a:gd name="T17" fmla="*/ 89 w 89"/>
                <a:gd name="T18" fmla="*/ 87 h 87"/>
              </a:gdLst>
              <a:ahLst/>
              <a:cxnLst>
                <a:cxn ang="T10">
                  <a:pos x="T0" y="T1"/>
                </a:cxn>
                <a:cxn ang="T11">
                  <a:pos x="T2" y="T3"/>
                </a:cxn>
                <a:cxn ang="T12">
                  <a:pos x="T4" y="T5"/>
                </a:cxn>
                <a:cxn ang="T13">
                  <a:pos x="T6" y="T7"/>
                </a:cxn>
                <a:cxn ang="T14">
                  <a:pos x="T8" y="T9"/>
                </a:cxn>
              </a:cxnLst>
              <a:rect l="T15" t="T16" r="T17" b="T18"/>
              <a:pathLst>
                <a:path w="89" h="87">
                  <a:moveTo>
                    <a:pt x="88" y="0"/>
                  </a:moveTo>
                  <a:lnTo>
                    <a:pt x="61" y="47"/>
                  </a:lnTo>
                  <a:lnTo>
                    <a:pt x="38" y="75"/>
                  </a:lnTo>
                  <a:lnTo>
                    <a:pt x="11" y="86"/>
                  </a:lnTo>
                  <a:lnTo>
                    <a:pt x="0" y="86"/>
                  </a:lnTo>
                </a:path>
              </a:pathLst>
            </a:custGeom>
            <a:noFill/>
            <a:ln w="12600">
              <a:solidFill>
                <a:srgbClr val="333333"/>
              </a:solidFill>
              <a:round/>
              <a:headEnd/>
              <a:tailEnd/>
            </a:ln>
          </p:spPr>
          <p:txBody>
            <a:bodyPr/>
            <a:lstStyle/>
            <a:p>
              <a:endParaRPr lang="en-US"/>
            </a:p>
          </p:txBody>
        </p:sp>
        <p:sp>
          <p:nvSpPr>
            <p:cNvPr id="602316" name="Freeform 199"/>
            <p:cNvSpPr>
              <a:spLocks noChangeArrowheads="1"/>
            </p:cNvSpPr>
            <p:nvPr/>
          </p:nvSpPr>
          <p:spPr bwMode="auto">
            <a:xfrm>
              <a:off x="1000" y="1525"/>
              <a:ext cx="41" cy="59"/>
            </a:xfrm>
            <a:custGeom>
              <a:avLst/>
              <a:gdLst>
                <a:gd name="T0" fmla="*/ 9 w 182"/>
                <a:gd name="T1" fmla="*/ 3 h 259"/>
                <a:gd name="T2" fmla="*/ 8 w 182"/>
                <a:gd name="T3" fmla="*/ 2 h 259"/>
                <a:gd name="T4" fmla="*/ 7 w 182"/>
                <a:gd name="T5" fmla="*/ 1 h 259"/>
                <a:gd name="T6" fmla="*/ 6 w 182"/>
                <a:gd name="T7" fmla="*/ 0 h 259"/>
                <a:gd name="T8" fmla="*/ 4 w 182"/>
                <a:gd name="T9" fmla="*/ 0 h 259"/>
                <a:gd name="T10" fmla="*/ 2 w 182"/>
                <a:gd name="T11" fmla="*/ 1 h 259"/>
                <a:gd name="T12" fmla="*/ 1 w 182"/>
                <a:gd name="T13" fmla="*/ 2 h 259"/>
                <a:gd name="T14" fmla="*/ 0 w 182"/>
                <a:gd name="T15" fmla="*/ 3 h 259"/>
                <a:gd name="T16" fmla="*/ 0 w 182"/>
                <a:gd name="T17" fmla="*/ 5 h 259"/>
                <a:gd name="T18" fmla="*/ 0 w 182"/>
                <a:gd name="T19" fmla="*/ 8 h 259"/>
                <a:gd name="T20" fmla="*/ 0 w 182"/>
                <a:gd name="T21" fmla="*/ 10 h 259"/>
                <a:gd name="T22" fmla="*/ 1 w 182"/>
                <a:gd name="T23" fmla="*/ 12 h 259"/>
                <a:gd name="T24" fmla="*/ 2 w 182"/>
                <a:gd name="T25" fmla="*/ 13 h 259"/>
                <a:gd name="T26" fmla="*/ 4 w 182"/>
                <a:gd name="T27" fmla="*/ 13 h 259"/>
                <a:gd name="T28" fmla="*/ 6 w 182"/>
                <a:gd name="T29" fmla="*/ 13 h 259"/>
                <a:gd name="T30" fmla="*/ 7 w 182"/>
                <a:gd name="T31" fmla="*/ 13 h 259"/>
                <a:gd name="T32" fmla="*/ 8 w 182"/>
                <a:gd name="T33" fmla="*/ 12 h 259"/>
                <a:gd name="T34" fmla="*/ 9 w 182"/>
                <a:gd name="T35" fmla="*/ 10 h 2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
                <a:gd name="T55" fmla="*/ 0 h 259"/>
                <a:gd name="T56" fmla="*/ 182 w 182"/>
                <a:gd name="T57" fmla="*/ 259 h 2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 h="259">
                  <a:moveTo>
                    <a:pt x="181" y="61"/>
                  </a:moveTo>
                  <a:lnTo>
                    <a:pt x="165" y="38"/>
                  </a:lnTo>
                  <a:lnTo>
                    <a:pt x="142" y="14"/>
                  </a:lnTo>
                  <a:lnTo>
                    <a:pt x="118" y="0"/>
                  </a:lnTo>
                  <a:lnTo>
                    <a:pt x="73" y="0"/>
                  </a:lnTo>
                  <a:lnTo>
                    <a:pt x="45" y="14"/>
                  </a:lnTo>
                  <a:lnTo>
                    <a:pt x="22" y="38"/>
                  </a:lnTo>
                  <a:lnTo>
                    <a:pt x="11" y="61"/>
                  </a:lnTo>
                  <a:lnTo>
                    <a:pt x="0" y="100"/>
                  </a:lnTo>
                  <a:lnTo>
                    <a:pt x="0" y="161"/>
                  </a:lnTo>
                  <a:lnTo>
                    <a:pt x="11" y="196"/>
                  </a:lnTo>
                  <a:lnTo>
                    <a:pt x="22" y="223"/>
                  </a:lnTo>
                  <a:lnTo>
                    <a:pt x="45" y="242"/>
                  </a:lnTo>
                  <a:lnTo>
                    <a:pt x="73" y="258"/>
                  </a:lnTo>
                  <a:lnTo>
                    <a:pt x="118" y="258"/>
                  </a:lnTo>
                  <a:lnTo>
                    <a:pt x="142" y="242"/>
                  </a:lnTo>
                  <a:lnTo>
                    <a:pt x="165" y="223"/>
                  </a:lnTo>
                  <a:lnTo>
                    <a:pt x="181" y="196"/>
                  </a:lnTo>
                </a:path>
              </a:pathLst>
            </a:custGeom>
            <a:noFill/>
            <a:ln w="12600">
              <a:solidFill>
                <a:srgbClr val="333333"/>
              </a:solidFill>
              <a:round/>
              <a:headEnd/>
              <a:tailEnd/>
            </a:ln>
          </p:spPr>
          <p:txBody>
            <a:bodyPr/>
            <a:lstStyle/>
            <a:p>
              <a:endParaRPr lang="en-US"/>
            </a:p>
          </p:txBody>
        </p:sp>
        <p:sp>
          <p:nvSpPr>
            <p:cNvPr id="602317" name="Line 200"/>
            <p:cNvSpPr>
              <a:spLocks noChangeShapeType="1"/>
            </p:cNvSpPr>
            <p:nvPr/>
          </p:nvSpPr>
          <p:spPr bwMode="auto">
            <a:xfrm flipV="1">
              <a:off x="1057" y="1523"/>
              <a:ext cx="1" cy="61"/>
            </a:xfrm>
            <a:prstGeom prst="line">
              <a:avLst/>
            </a:prstGeom>
            <a:noFill/>
            <a:ln w="12600">
              <a:solidFill>
                <a:srgbClr val="333333"/>
              </a:solidFill>
              <a:round/>
              <a:headEnd/>
              <a:tailEnd/>
            </a:ln>
          </p:spPr>
          <p:txBody>
            <a:bodyPr/>
            <a:lstStyle/>
            <a:p>
              <a:endParaRPr lang="en-US"/>
            </a:p>
          </p:txBody>
        </p:sp>
        <p:sp>
          <p:nvSpPr>
            <p:cNvPr id="602318" name="Line 201"/>
            <p:cNvSpPr>
              <a:spLocks noChangeShapeType="1"/>
            </p:cNvSpPr>
            <p:nvPr/>
          </p:nvSpPr>
          <p:spPr bwMode="auto">
            <a:xfrm>
              <a:off x="1112" y="1545"/>
              <a:ext cx="1" cy="39"/>
            </a:xfrm>
            <a:prstGeom prst="line">
              <a:avLst/>
            </a:prstGeom>
            <a:noFill/>
            <a:ln w="12600">
              <a:solidFill>
                <a:srgbClr val="333333"/>
              </a:solidFill>
              <a:round/>
              <a:headEnd/>
              <a:tailEnd/>
            </a:ln>
          </p:spPr>
          <p:txBody>
            <a:bodyPr/>
            <a:lstStyle/>
            <a:p>
              <a:endParaRPr lang="en-US"/>
            </a:p>
          </p:txBody>
        </p:sp>
        <p:sp>
          <p:nvSpPr>
            <p:cNvPr id="602319" name="Freeform 202"/>
            <p:cNvSpPr>
              <a:spLocks noChangeArrowheads="1"/>
            </p:cNvSpPr>
            <p:nvPr/>
          </p:nvSpPr>
          <p:spPr bwMode="auto">
            <a:xfrm>
              <a:off x="1079" y="1545"/>
              <a:ext cx="33" cy="39"/>
            </a:xfrm>
            <a:custGeom>
              <a:avLst/>
              <a:gdLst>
                <a:gd name="T0" fmla="*/ 7 w 147"/>
                <a:gd name="T1" fmla="*/ 2 h 171"/>
                <a:gd name="T2" fmla="*/ 6 w 147"/>
                <a:gd name="T3" fmla="*/ 1 h 171"/>
                <a:gd name="T4" fmla="*/ 5 w 147"/>
                <a:gd name="T5" fmla="*/ 0 h 171"/>
                <a:gd name="T6" fmla="*/ 3 w 147"/>
                <a:gd name="T7" fmla="*/ 0 h 171"/>
                <a:gd name="T8" fmla="*/ 2 w 147"/>
                <a:gd name="T9" fmla="*/ 1 h 171"/>
                <a:gd name="T10" fmla="*/ 1 w 147"/>
                <a:gd name="T11" fmla="*/ 2 h 171"/>
                <a:gd name="T12" fmla="*/ 0 w 147"/>
                <a:gd name="T13" fmla="*/ 4 h 171"/>
                <a:gd name="T14" fmla="*/ 0 w 147"/>
                <a:gd name="T15" fmla="*/ 5 h 171"/>
                <a:gd name="T16" fmla="*/ 1 w 147"/>
                <a:gd name="T17" fmla="*/ 7 h 171"/>
                <a:gd name="T18" fmla="*/ 2 w 147"/>
                <a:gd name="T19" fmla="*/ 8 h 171"/>
                <a:gd name="T20" fmla="*/ 3 w 147"/>
                <a:gd name="T21" fmla="*/ 9 h 171"/>
                <a:gd name="T22" fmla="*/ 5 w 147"/>
                <a:gd name="T23" fmla="*/ 9 h 171"/>
                <a:gd name="T24" fmla="*/ 6 w 147"/>
                <a:gd name="T25" fmla="*/ 8 h 171"/>
                <a:gd name="T26" fmla="*/ 7 w 147"/>
                <a:gd name="T27" fmla="*/ 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
                <a:gd name="T43" fmla="*/ 0 h 171"/>
                <a:gd name="T44" fmla="*/ 147 w 147"/>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 h="171">
                  <a:moveTo>
                    <a:pt x="146" y="34"/>
                  </a:moveTo>
                  <a:lnTo>
                    <a:pt x="119" y="12"/>
                  </a:lnTo>
                  <a:lnTo>
                    <a:pt x="99" y="0"/>
                  </a:lnTo>
                  <a:lnTo>
                    <a:pt x="60" y="0"/>
                  </a:lnTo>
                  <a:lnTo>
                    <a:pt x="38" y="12"/>
                  </a:lnTo>
                  <a:lnTo>
                    <a:pt x="14" y="34"/>
                  </a:lnTo>
                  <a:lnTo>
                    <a:pt x="0" y="74"/>
                  </a:lnTo>
                  <a:lnTo>
                    <a:pt x="0" y="96"/>
                  </a:lnTo>
                  <a:lnTo>
                    <a:pt x="14" y="135"/>
                  </a:lnTo>
                  <a:lnTo>
                    <a:pt x="38" y="154"/>
                  </a:lnTo>
                  <a:lnTo>
                    <a:pt x="60" y="170"/>
                  </a:lnTo>
                  <a:lnTo>
                    <a:pt x="99" y="170"/>
                  </a:lnTo>
                  <a:lnTo>
                    <a:pt x="119" y="154"/>
                  </a:lnTo>
                  <a:lnTo>
                    <a:pt x="146" y="135"/>
                  </a:lnTo>
                </a:path>
              </a:pathLst>
            </a:custGeom>
            <a:noFill/>
            <a:ln w="12600">
              <a:solidFill>
                <a:srgbClr val="333333"/>
              </a:solidFill>
              <a:round/>
              <a:headEnd/>
              <a:tailEnd/>
            </a:ln>
          </p:spPr>
          <p:txBody>
            <a:bodyPr/>
            <a:lstStyle/>
            <a:p>
              <a:endParaRPr lang="en-US"/>
            </a:p>
          </p:txBody>
        </p:sp>
        <p:sp>
          <p:nvSpPr>
            <p:cNvPr id="602320" name="Line 203"/>
            <p:cNvSpPr>
              <a:spLocks noChangeShapeType="1"/>
            </p:cNvSpPr>
            <p:nvPr/>
          </p:nvSpPr>
          <p:spPr bwMode="auto">
            <a:xfrm flipV="1">
              <a:off x="1131" y="1543"/>
              <a:ext cx="1" cy="41"/>
            </a:xfrm>
            <a:prstGeom prst="line">
              <a:avLst/>
            </a:prstGeom>
            <a:noFill/>
            <a:ln w="12600">
              <a:solidFill>
                <a:srgbClr val="333333"/>
              </a:solidFill>
              <a:round/>
              <a:headEnd/>
              <a:tailEnd/>
            </a:ln>
          </p:spPr>
          <p:txBody>
            <a:bodyPr/>
            <a:lstStyle/>
            <a:p>
              <a:endParaRPr lang="en-US"/>
            </a:p>
          </p:txBody>
        </p:sp>
        <p:sp>
          <p:nvSpPr>
            <p:cNvPr id="602321" name="Freeform 204"/>
            <p:cNvSpPr>
              <a:spLocks noChangeArrowheads="1"/>
            </p:cNvSpPr>
            <p:nvPr/>
          </p:nvSpPr>
          <p:spPr bwMode="auto">
            <a:xfrm>
              <a:off x="1131" y="1545"/>
              <a:ext cx="31" cy="39"/>
            </a:xfrm>
            <a:custGeom>
              <a:avLst/>
              <a:gdLst>
                <a:gd name="T0" fmla="*/ 0 w 137"/>
                <a:gd name="T1" fmla="*/ 3 h 171"/>
                <a:gd name="T2" fmla="*/ 2 w 137"/>
                <a:gd name="T3" fmla="*/ 1 h 171"/>
                <a:gd name="T4" fmla="*/ 3 w 137"/>
                <a:gd name="T5" fmla="*/ 0 h 171"/>
                <a:gd name="T6" fmla="*/ 5 w 137"/>
                <a:gd name="T7" fmla="*/ 0 h 171"/>
                <a:gd name="T8" fmla="*/ 6 w 137"/>
                <a:gd name="T9" fmla="*/ 1 h 171"/>
                <a:gd name="T10" fmla="*/ 7 w 137"/>
                <a:gd name="T11" fmla="*/ 3 h 171"/>
                <a:gd name="T12" fmla="*/ 7 w 137"/>
                <a:gd name="T13" fmla="*/ 9 h 171"/>
                <a:gd name="T14" fmla="*/ 0 60000 65536"/>
                <a:gd name="T15" fmla="*/ 0 60000 65536"/>
                <a:gd name="T16" fmla="*/ 0 60000 65536"/>
                <a:gd name="T17" fmla="*/ 0 60000 65536"/>
                <a:gd name="T18" fmla="*/ 0 60000 65536"/>
                <a:gd name="T19" fmla="*/ 0 60000 65536"/>
                <a:gd name="T20" fmla="*/ 0 60000 65536"/>
                <a:gd name="T21" fmla="*/ 0 w 137"/>
                <a:gd name="T22" fmla="*/ 0 h 171"/>
                <a:gd name="T23" fmla="*/ 137 w 137"/>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71">
                  <a:moveTo>
                    <a:pt x="0" y="47"/>
                  </a:moveTo>
                  <a:lnTo>
                    <a:pt x="40" y="12"/>
                  </a:lnTo>
                  <a:lnTo>
                    <a:pt x="62" y="0"/>
                  </a:lnTo>
                  <a:lnTo>
                    <a:pt x="101" y="0"/>
                  </a:lnTo>
                  <a:lnTo>
                    <a:pt x="125" y="12"/>
                  </a:lnTo>
                  <a:lnTo>
                    <a:pt x="136" y="47"/>
                  </a:lnTo>
                  <a:lnTo>
                    <a:pt x="136" y="170"/>
                  </a:lnTo>
                </a:path>
              </a:pathLst>
            </a:custGeom>
            <a:noFill/>
            <a:ln w="12600">
              <a:solidFill>
                <a:srgbClr val="333333"/>
              </a:solidFill>
              <a:round/>
              <a:headEnd/>
              <a:tailEnd/>
            </a:ln>
          </p:spPr>
          <p:txBody>
            <a:bodyPr/>
            <a:lstStyle/>
            <a:p>
              <a:endParaRPr lang="en-US"/>
            </a:p>
          </p:txBody>
        </p:sp>
        <p:sp>
          <p:nvSpPr>
            <p:cNvPr id="602322" name="Freeform 205"/>
            <p:cNvSpPr>
              <a:spLocks noChangeArrowheads="1"/>
            </p:cNvSpPr>
            <p:nvPr/>
          </p:nvSpPr>
          <p:spPr bwMode="auto">
            <a:xfrm>
              <a:off x="1162" y="1545"/>
              <a:ext cx="31" cy="39"/>
            </a:xfrm>
            <a:custGeom>
              <a:avLst/>
              <a:gdLst>
                <a:gd name="T0" fmla="*/ 0 w 136"/>
                <a:gd name="T1" fmla="*/ 3 h 171"/>
                <a:gd name="T2" fmla="*/ 2 w 136"/>
                <a:gd name="T3" fmla="*/ 1 h 171"/>
                <a:gd name="T4" fmla="*/ 3 w 136"/>
                <a:gd name="T5" fmla="*/ 0 h 171"/>
                <a:gd name="T6" fmla="*/ 5 w 136"/>
                <a:gd name="T7" fmla="*/ 0 h 171"/>
                <a:gd name="T8" fmla="*/ 6 w 136"/>
                <a:gd name="T9" fmla="*/ 1 h 171"/>
                <a:gd name="T10" fmla="*/ 7 w 136"/>
                <a:gd name="T11" fmla="*/ 3 h 171"/>
                <a:gd name="T12" fmla="*/ 7 w 136"/>
                <a:gd name="T13" fmla="*/ 9 h 171"/>
                <a:gd name="T14" fmla="*/ 0 60000 65536"/>
                <a:gd name="T15" fmla="*/ 0 60000 65536"/>
                <a:gd name="T16" fmla="*/ 0 60000 65536"/>
                <a:gd name="T17" fmla="*/ 0 60000 65536"/>
                <a:gd name="T18" fmla="*/ 0 60000 65536"/>
                <a:gd name="T19" fmla="*/ 0 60000 65536"/>
                <a:gd name="T20" fmla="*/ 0 60000 65536"/>
                <a:gd name="T21" fmla="*/ 0 w 136"/>
                <a:gd name="T22" fmla="*/ 0 h 171"/>
                <a:gd name="T23" fmla="*/ 136 w 136"/>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171">
                  <a:moveTo>
                    <a:pt x="0" y="47"/>
                  </a:moveTo>
                  <a:lnTo>
                    <a:pt x="39" y="12"/>
                  </a:lnTo>
                  <a:lnTo>
                    <a:pt x="61" y="0"/>
                  </a:lnTo>
                  <a:lnTo>
                    <a:pt x="99" y="0"/>
                  </a:lnTo>
                  <a:lnTo>
                    <a:pt x="123" y="12"/>
                  </a:lnTo>
                  <a:lnTo>
                    <a:pt x="135" y="47"/>
                  </a:lnTo>
                  <a:lnTo>
                    <a:pt x="135" y="170"/>
                  </a:lnTo>
                </a:path>
              </a:pathLst>
            </a:custGeom>
            <a:noFill/>
            <a:ln w="12600">
              <a:solidFill>
                <a:srgbClr val="333333"/>
              </a:solidFill>
              <a:round/>
              <a:headEnd/>
              <a:tailEnd/>
            </a:ln>
          </p:spPr>
          <p:txBody>
            <a:bodyPr/>
            <a:lstStyle/>
            <a:p>
              <a:endParaRPr lang="en-US"/>
            </a:p>
          </p:txBody>
        </p:sp>
        <p:sp>
          <p:nvSpPr>
            <p:cNvPr id="602323" name="Freeform 206"/>
            <p:cNvSpPr>
              <a:spLocks noChangeArrowheads="1"/>
            </p:cNvSpPr>
            <p:nvPr/>
          </p:nvSpPr>
          <p:spPr bwMode="auto">
            <a:xfrm>
              <a:off x="1215" y="1545"/>
              <a:ext cx="33" cy="58"/>
            </a:xfrm>
            <a:custGeom>
              <a:avLst/>
              <a:gdLst>
                <a:gd name="T0" fmla="*/ 0 w 147"/>
                <a:gd name="T1" fmla="*/ 13 h 256"/>
                <a:gd name="T2" fmla="*/ 0 w 147"/>
                <a:gd name="T3" fmla="*/ 0 h 256"/>
                <a:gd name="T4" fmla="*/ 0 w 147"/>
                <a:gd name="T5" fmla="*/ 2 h 256"/>
                <a:gd name="T6" fmla="*/ 1 w 147"/>
                <a:gd name="T7" fmla="*/ 1 h 256"/>
                <a:gd name="T8" fmla="*/ 2 w 147"/>
                <a:gd name="T9" fmla="*/ 0 h 256"/>
                <a:gd name="T10" fmla="*/ 4 w 147"/>
                <a:gd name="T11" fmla="*/ 0 h 256"/>
                <a:gd name="T12" fmla="*/ 5 w 147"/>
                <a:gd name="T13" fmla="*/ 1 h 256"/>
                <a:gd name="T14" fmla="*/ 7 w 147"/>
                <a:gd name="T15" fmla="*/ 2 h 256"/>
                <a:gd name="T16" fmla="*/ 7 w 147"/>
                <a:gd name="T17" fmla="*/ 4 h 256"/>
                <a:gd name="T18" fmla="*/ 7 w 147"/>
                <a:gd name="T19" fmla="*/ 5 h 256"/>
                <a:gd name="T20" fmla="*/ 7 w 147"/>
                <a:gd name="T21" fmla="*/ 7 h 256"/>
                <a:gd name="T22" fmla="*/ 5 w 147"/>
                <a:gd name="T23" fmla="*/ 8 h 256"/>
                <a:gd name="T24" fmla="*/ 4 w 147"/>
                <a:gd name="T25" fmla="*/ 9 h 256"/>
                <a:gd name="T26" fmla="*/ 2 w 147"/>
                <a:gd name="T27" fmla="*/ 9 h 256"/>
                <a:gd name="T28" fmla="*/ 1 w 147"/>
                <a:gd name="T29" fmla="*/ 8 h 256"/>
                <a:gd name="T30" fmla="*/ 0 w 147"/>
                <a:gd name="T31" fmla="*/ 7 h 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7"/>
                <a:gd name="T49" fmla="*/ 0 h 256"/>
                <a:gd name="T50" fmla="*/ 147 w 147"/>
                <a:gd name="T51" fmla="*/ 256 h 2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7" h="256">
                  <a:moveTo>
                    <a:pt x="0" y="255"/>
                  </a:moveTo>
                  <a:lnTo>
                    <a:pt x="0" y="0"/>
                  </a:lnTo>
                  <a:lnTo>
                    <a:pt x="0" y="34"/>
                  </a:lnTo>
                  <a:lnTo>
                    <a:pt x="26" y="12"/>
                  </a:lnTo>
                  <a:lnTo>
                    <a:pt x="49" y="0"/>
                  </a:lnTo>
                  <a:lnTo>
                    <a:pt x="84" y="0"/>
                  </a:lnTo>
                  <a:lnTo>
                    <a:pt x="108" y="12"/>
                  </a:lnTo>
                  <a:lnTo>
                    <a:pt x="135" y="34"/>
                  </a:lnTo>
                  <a:lnTo>
                    <a:pt x="146" y="73"/>
                  </a:lnTo>
                  <a:lnTo>
                    <a:pt x="146" y="96"/>
                  </a:lnTo>
                  <a:lnTo>
                    <a:pt x="135" y="135"/>
                  </a:lnTo>
                  <a:lnTo>
                    <a:pt x="108" y="154"/>
                  </a:lnTo>
                  <a:lnTo>
                    <a:pt x="84" y="170"/>
                  </a:lnTo>
                  <a:lnTo>
                    <a:pt x="49" y="170"/>
                  </a:lnTo>
                  <a:lnTo>
                    <a:pt x="26" y="154"/>
                  </a:lnTo>
                  <a:lnTo>
                    <a:pt x="0" y="135"/>
                  </a:lnTo>
                </a:path>
              </a:pathLst>
            </a:custGeom>
            <a:noFill/>
            <a:ln w="12600">
              <a:solidFill>
                <a:srgbClr val="333333"/>
              </a:solidFill>
              <a:round/>
              <a:headEnd/>
              <a:tailEnd/>
            </a:ln>
          </p:spPr>
          <p:txBody>
            <a:bodyPr/>
            <a:lstStyle/>
            <a:p>
              <a:endParaRPr lang="en-US"/>
            </a:p>
          </p:txBody>
        </p:sp>
        <p:sp>
          <p:nvSpPr>
            <p:cNvPr id="602324" name="Line 207"/>
            <p:cNvSpPr>
              <a:spLocks noChangeShapeType="1"/>
            </p:cNvSpPr>
            <p:nvPr/>
          </p:nvSpPr>
          <p:spPr bwMode="auto">
            <a:xfrm>
              <a:off x="1333" y="2381"/>
              <a:ext cx="58" cy="1"/>
            </a:xfrm>
            <a:prstGeom prst="line">
              <a:avLst/>
            </a:prstGeom>
            <a:noFill/>
            <a:ln w="12600">
              <a:solidFill>
                <a:srgbClr val="333333"/>
              </a:solidFill>
              <a:round/>
              <a:headEnd/>
              <a:tailEnd/>
            </a:ln>
          </p:spPr>
          <p:txBody>
            <a:bodyPr/>
            <a:lstStyle/>
            <a:p>
              <a:endParaRPr lang="en-US"/>
            </a:p>
          </p:txBody>
        </p:sp>
        <p:sp>
          <p:nvSpPr>
            <p:cNvPr id="602325" name="Freeform 208"/>
            <p:cNvSpPr>
              <a:spLocks noChangeArrowheads="1"/>
            </p:cNvSpPr>
            <p:nvPr/>
          </p:nvSpPr>
          <p:spPr bwMode="auto">
            <a:xfrm>
              <a:off x="1327" y="2381"/>
              <a:ext cx="15" cy="53"/>
            </a:xfrm>
            <a:custGeom>
              <a:avLst/>
              <a:gdLst>
                <a:gd name="T0" fmla="*/ 4 w 64"/>
                <a:gd name="T1" fmla="*/ 12 h 232"/>
                <a:gd name="T2" fmla="*/ 0 w 64"/>
                <a:gd name="T3" fmla="*/ 12 h 232"/>
                <a:gd name="T4" fmla="*/ 0 w 64"/>
                <a:gd name="T5" fmla="*/ 0 h 232"/>
                <a:gd name="T6" fmla="*/ 4 w 64"/>
                <a:gd name="T7" fmla="*/ 0 h 232"/>
                <a:gd name="T8" fmla="*/ 0 60000 65536"/>
                <a:gd name="T9" fmla="*/ 0 60000 65536"/>
                <a:gd name="T10" fmla="*/ 0 60000 65536"/>
                <a:gd name="T11" fmla="*/ 0 60000 65536"/>
                <a:gd name="T12" fmla="*/ 0 w 64"/>
                <a:gd name="T13" fmla="*/ 0 h 232"/>
                <a:gd name="T14" fmla="*/ 64 w 64"/>
                <a:gd name="T15" fmla="*/ 232 h 232"/>
              </a:gdLst>
              <a:ahLst/>
              <a:cxnLst>
                <a:cxn ang="T8">
                  <a:pos x="T0" y="T1"/>
                </a:cxn>
                <a:cxn ang="T9">
                  <a:pos x="T2" y="T3"/>
                </a:cxn>
                <a:cxn ang="T10">
                  <a:pos x="T4" y="T5"/>
                </a:cxn>
                <a:cxn ang="T11">
                  <a:pos x="T6" y="T7"/>
                </a:cxn>
              </a:cxnLst>
              <a:rect l="T12" t="T13" r="T14" b="T15"/>
              <a:pathLst>
                <a:path w="64" h="232">
                  <a:moveTo>
                    <a:pt x="63" y="231"/>
                  </a:moveTo>
                  <a:lnTo>
                    <a:pt x="0" y="231"/>
                  </a:lnTo>
                  <a:lnTo>
                    <a:pt x="0" y="0"/>
                  </a:lnTo>
                  <a:lnTo>
                    <a:pt x="63" y="0"/>
                  </a:lnTo>
                </a:path>
              </a:pathLst>
            </a:custGeom>
            <a:noFill/>
            <a:ln w="12600">
              <a:solidFill>
                <a:srgbClr val="333333"/>
              </a:solidFill>
              <a:round/>
              <a:headEnd/>
              <a:tailEnd/>
            </a:ln>
          </p:spPr>
          <p:txBody>
            <a:bodyPr/>
            <a:lstStyle/>
            <a:p>
              <a:endParaRPr lang="en-US"/>
            </a:p>
          </p:txBody>
        </p:sp>
        <p:sp>
          <p:nvSpPr>
            <p:cNvPr id="602326" name="Freeform 209"/>
            <p:cNvSpPr>
              <a:spLocks noChangeArrowheads="1"/>
            </p:cNvSpPr>
            <p:nvPr/>
          </p:nvSpPr>
          <p:spPr bwMode="auto">
            <a:xfrm>
              <a:off x="1391" y="2381"/>
              <a:ext cx="14" cy="53"/>
            </a:xfrm>
            <a:custGeom>
              <a:avLst/>
              <a:gdLst>
                <a:gd name="T0" fmla="*/ 0 w 62"/>
                <a:gd name="T1" fmla="*/ 0 h 232"/>
                <a:gd name="T2" fmla="*/ 3 w 62"/>
                <a:gd name="T3" fmla="*/ 0 h 232"/>
                <a:gd name="T4" fmla="*/ 3 w 62"/>
                <a:gd name="T5" fmla="*/ 12 h 232"/>
                <a:gd name="T6" fmla="*/ 0 60000 65536"/>
                <a:gd name="T7" fmla="*/ 0 60000 65536"/>
                <a:gd name="T8" fmla="*/ 0 60000 65536"/>
                <a:gd name="T9" fmla="*/ 0 w 62"/>
                <a:gd name="T10" fmla="*/ 0 h 232"/>
                <a:gd name="T11" fmla="*/ 62 w 62"/>
                <a:gd name="T12" fmla="*/ 232 h 232"/>
              </a:gdLst>
              <a:ahLst/>
              <a:cxnLst>
                <a:cxn ang="T6">
                  <a:pos x="T0" y="T1"/>
                </a:cxn>
                <a:cxn ang="T7">
                  <a:pos x="T2" y="T3"/>
                </a:cxn>
                <a:cxn ang="T8">
                  <a:pos x="T4" y="T5"/>
                </a:cxn>
              </a:cxnLst>
              <a:rect l="T9" t="T10" r="T11" b="T12"/>
              <a:pathLst>
                <a:path w="62" h="232">
                  <a:moveTo>
                    <a:pt x="0" y="0"/>
                  </a:moveTo>
                  <a:lnTo>
                    <a:pt x="61" y="0"/>
                  </a:lnTo>
                  <a:lnTo>
                    <a:pt x="61" y="231"/>
                  </a:lnTo>
                </a:path>
              </a:pathLst>
            </a:custGeom>
            <a:noFill/>
            <a:ln w="12600">
              <a:solidFill>
                <a:srgbClr val="333333"/>
              </a:solidFill>
              <a:round/>
              <a:headEnd/>
              <a:tailEnd/>
            </a:ln>
          </p:spPr>
          <p:txBody>
            <a:bodyPr/>
            <a:lstStyle/>
            <a:p>
              <a:endParaRPr lang="en-US"/>
            </a:p>
          </p:txBody>
        </p:sp>
        <p:sp>
          <p:nvSpPr>
            <p:cNvPr id="602327" name="Freeform 210"/>
            <p:cNvSpPr>
              <a:spLocks noChangeArrowheads="1"/>
            </p:cNvSpPr>
            <p:nvPr/>
          </p:nvSpPr>
          <p:spPr bwMode="auto">
            <a:xfrm>
              <a:off x="1870" y="2458"/>
              <a:ext cx="1" cy="52"/>
            </a:xfrm>
            <a:custGeom>
              <a:avLst/>
              <a:gdLst>
                <a:gd name="T0" fmla="*/ 0 w 1"/>
                <a:gd name="T1" fmla="*/ 0 h 229"/>
                <a:gd name="T2" fmla="*/ 0 w 1"/>
                <a:gd name="T3" fmla="*/ 9 h 229"/>
                <a:gd name="T4" fmla="*/ 0 w 1"/>
                <a:gd name="T5" fmla="*/ 12 h 229"/>
                <a:gd name="T6" fmla="*/ 0 60000 65536"/>
                <a:gd name="T7" fmla="*/ 0 60000 65536"/>
                <a:gd name="T8" fmla="*/ 0 60000 65536"/>
                <a:gd name="T9" fmla="*/ 0 w 1"/>
                <a:gd name="T10" fmla="*/ 0 h 229"/>
                <a:gd name="T11" fmla="*/ 1 w 1"/>
                <a:gd name="T12" fmla="*/ 229 h 229"/>
              </a:gdLst>
              <a:ahLst/>
              <a:cxnLst>
                <a:cxn ang="T6">
                  <a:pos x="T0" y="T1"/>
                </a:cxn>
                <a:cxn ang="T7">
                  <a:pos x="T2" y="T3"/>
                </a:cxn>
                <a:cxn ang="T8">
                  <a:pos x="T4" y="T5"/>
                </a:cxn>
              </a:cxnLst>
              <a:rect l="T9" t="T10" r="T11" b="T12"/>
              <a:pathLst>
                <a:path w="1" h="229">
                  <a:moveTo>
                    <a:pt x="0" y="0"/>
                  </a:moveTo>
                  <a:lnTo>
                    <a:pt x="0" y="177"/>
                  </a:lnTo>
                  <a:lnTo>
                    <a:pt x="0" y="228"/>
                  </a:lnTo>
                </a:path>
              </a:pathLst>
            </a:custGeom>
            <a:noFill/>
            <a:ln w="12600">
              <a:solidFill>
                <a:srgbClr val="333333"/>
              </a:solidFill>
              <a:round/>
              <a:headEnd/>
              <a:tailEnd/>
            </a:ln>
          </p:spPr>
          <p:txBody>
            <a:bodyPr/>
            <a:lstStyle/>
            <a:p>
              <a:endParaRPr lang="en-US"/>
            </a:p>
          </p:txBody>
        </p:sp>
        <p:sp>
          <p:nvSpPr>
            <p:cNvPr id="602328" name="Line 211"/>
            <p:cNvSpPr>
              <a:spLocks noChangeShapeType="1"/>
            </p:cNvSpPr>
            <p:nvPr/>
          </p:nvSpPr>
          <p:spPr bwMode="auto">
            <a:xfrm flipV="1">
              <a:off x="1870" y="2447"/>
              <a:ext cx="1" cy="12"/>
            </a:xfrm>
            <a:prstGeom prst="line">
              <a:avLst/>
            </a:prstGeom>
            <a:noFill/>
            <a:ln w="12600">
              <a:solidFill>
                <a:srgbClr val="333333"/>
              </a:solidFill>
              <a:round/>
              <a:headEnd/>
              <a:tailEnd/>
            </a:ln>
          </p:spPr>
          <p:txBody>
            <a:bodyPr/>
            <a:lstStyle/>
            <a:p>
              <a:endParaRPr lang="en-US"/>
            </a:p>
          </p:txBody>
        </p:sp>
        <p:sp>
          <p:nvSpPr>
            <p:cNvPr id="602329" name="Line 212"/>
            <p:cNvSpPr>
              <a:spLocks noChangeShapeType="1"/>
            </p:cNvSpPr>
            <p:nvPr/>
          </p:nvSpPr>
          <p:spPr bwMode="auto">
            <a:xfrm flipH="1">
              <a:off x="1332" y="2433"/>
              <a:ext cx="60" cy="1"/>
            </a:xfrm>
            <a:prstGeom prst="line">
              <a:avLst/>
            </a:prstGeom>
            <a:noFill/>
            <a:ln w="12600">
              <a:solidFill>
                <a:srgbClr val="333333"/>
              </a:solidFill>
              <a:round/>
              <a:headEnd/>
              <a:tailEnd/>
            </a:ln>
          </p:spPr>
          <p:txBody>
            <a:bodyPr/>
            <a:lstStyle/>
            <a:p>
              <a:endParaRPr lang="en-US"/>
            </a:p>
          </p:txBody>
        </p:sp>
        <p:sp>
          <p:nvSpPr>
            <p:cNvPr id="602330" name="Line 213"/>
            <p:cNvSpPr>
              <a:spLocks noChangeShapeType="1"/>
            </p:cNvSpPr>
            <p:nvPr/>
          </p:nvSpPr>
          <p:spPr bwMode="auto">
            <a:xfrm>
              <a:off x="1391" y="2433"/>
              <a:ext cx="6" cy="1"/>
            </a:xfrm>
            <a:prstGeom prst="line">
              <a:avLst/>
            </a:prstGeom>
            <a:noFill/>
            <a:ln w="12600">
              <a:solidFill>
                <a:srgbClr val="333333"/>
              </a:solidFill>
              <a:round/>
              <a:headEnd/>
              <a:tailEnd/>
            </a:ln>
          </p:spPr>
          <p:txBody>
            <a:bodyPr/>
            <a:lstStyle/>
            <a:p>
              <a:endParaRPr lang="en-US"/>
            </a:p>
          </p:txBody>
        </p:sp>
        <p:sp>
          <p:nvSpPr>
            <p:cNvPr id="602331" name="Freeform 214"/>
            <p:cNvSpPr>
              <a:spLocks noChangeArrowheads="1"/>
            </p:cNvSpPr>
            <p:nvPr/>
          </p:nvSpPr>
          <p:spPr bwMode="auto">
            <a:xfrm>
              <a:off x="1829" y="2448"/>
              <a:ext cx="41" cy="14"/>
            </a:xfrm>
            <a:custGeom>
              <a:avLst/>
              <a:gdLst>
                <a:gd name="T0" fmla="*/ 0 w 181"/>
                <a:gd name="T1" fmla="*/ 0 h 62"/>
                <a:gd name="T2" fmla="*/ 0 w 181"/>
                <a:gd name="T3" fmla="*/ 3 h 62"/>
                <a:gd name="T4" fmla="*/ 0 w 181"/>
                <a:gd name="T5" fmla="*/ 0 h 62"/>
                <a:gd name="T6" fmla="*/ 9 w 181"/>
                <a:gd name="T7" fmla="*/ 0 h 62"/>
                <a:gd name="T8" fmla="*/ 0 60000 65536"/>
                <a:gd name="T9" fmla="*/ 0 60000 65536"/>
                <a:gd name="T10" fmla="*/ 0 60000 65536"/>
                <a:gd name="T11" fmla="*/ 0 60000 65536"/>
                <a:gd name="T12" fmla="*/ 0 w 181"/>
                <a:gd name="T13" fmla="*/ 0 h 62"/>
                <a:gd name="T14" fmla="*/ 181 w 181"/>
                <a:gd name="T15" fmla="*/ 62 h 62"/>
              </a:gdLst>
              <a:ahLst/>
              <a:cxnLst>
                <a:cxn ang="T8">
                  <a:pos x="T0" y="T1"/>
                </a:cxn>
                <a:cxn ang="T9">
                  <a:pos x="T2" y="T3"/>
                </a:cxn>
                <a:cxn ang="T10">
                  <a:pos x="T4" y="T5"/>
                </a:cxn>
                <a:cxn ang="T11">
                  <a:pos x="T6" y="T7"/>
                </a:cxn>
              </a:cxnLst>
              <a:rect l="T12" t="T13" r="T14" b="T15"/>
              <a:pathLst>
                <a:path w="181" h="62">
                  <a:moveTo>
                    <a:pt x="0" y="0"/>
                  </a:moveTo>
                  <a:lnTo>
                    <a:pt x="0" y="61"/>
                  </a:lnTo>
                  <a:lnTo>
                    <a:pt x="0" y="0"/>
                  </a:lnTo>
                  <a:lnTo>
                    <a:pt x="180" y="0"/>
                  </a:lnTo>
                </a:path>
              </a:pathLst>
            </a:custGeom>
            <a:noFill/>
            <a:ln w="12600">
              <a:solidFill>
                <a:srgbClr val="333333"/>
              </a:solidFill>
              <a:round/>
              <a:headEnd/>
              <a:tailEnd/>
            </a:ln>
          </p:spPr>
          <p:txBody>
            <a:bodyPr/>
            <a:lstStyle/>
            <a:p>
              <a:endParaRPr lang="en-US"/>
            </a:p>
          </p:txBody>
        </p:sp>
        <p:sp>
          <p:nvSpPr>
            <p:cNvPr id="602332" name="Line 215"/>
            <p:cNvSpPr>
              <a:spLocks noChangeShapeType="1"/>
            </p:cNvSpPr>
            <p:nvPr/>
          </p:nvSpPr>
          <p:spPr bwMode="auto">
            <a:xfrm>
              <a:off x="1829" y="2498"/>
              <a:ext cx="1" cy="12"/>
            </a:xfrm>
            <a:prstGeom prst="line">
              <a:avLst/>
            </a:prstGeom>
            <a:noFill/>
            <a:ln w="12600">
              <a:solidFill>
                <a:srgbClr val="333333"/>
              </a:solidFill>
              <a:round/>
              <a:headEnd/>
              <a:tailEnd/>
            </a:ln>
          </p:spPr>
          <p:txBody>
            <a:bodyPr/>
            <a:lstStyle/>
            <a:p>
              <a:endParaRPr lang="en-US"/>
            </a:p>
          </p:txBody>
        </p:sp>
        <p:sp>
          <p:nvSpPr>
            <p:cNvPr id="602333" name="Line 216"/>
            <p:cNvSpPr>
              <a:spLocks noChangeShapeType="1"/>
            </p:cNvSpPr>
            <p:nvPr/>
          </p:nvSpPr>
          <p:spPr bwMode="auto">
            <a:xfrm flipH="1" flipV="1">
              <a:off x="1288" y="2389"/>
              <a:ext cx="33" cy="34"/>
            </a:xfrm>
            <a:prstGeom prst="line">
              <a:avLst/>
            </a:prstGeom>
            <a:noFill/>
            <a:ln w="12600">
              <a:solidFill>
                <a:srgbClr val="333333"/>
              </a:solidFill>
              <a:round/>
              <a:headEnd/>
              <a:tailEnd/>
            </a:ln>
          </p:spPr>
          <p:txBody>
            <a:bodyPr/>
            <a:lstStyle/>
            <a:p>
              <a:endParaRPr lang="en-US"/>
            </a:p>
          </p:txBody>
        </p:sp>
        <p:sp>
          <p:nvSpPr>
            <p:cNvPr id="602334" name="Freeform 217"/>
            <p:cNvSpPr>
              <a:spLocks noChangeArrowheads="1"/>
            </p:cNvSpPr>
            <p:nvPr/>
          </p:nvSpPr>
          <p:spPr bwMode="auto">
            <a:xfrm>
              <a:off x="1283" y="2386"/>
              <a:ext cx="45" cy="43"/>
            </a:xfrm>
            <a:custGeom>
              <a:avLst/>
              <a:gdLst>
                <a:gd name="T0" fmla="*/ 10 w 197"/>
                <a:gd name="T1" fmla="*/ 3 h 190"/>
                <a:gd name="T2" fmla="*/ 10 w 197"/>
                <a:gd name="T3" fmla="*/ 5 h 190"/>
                <a:gd name="T4" fmla="*/ 10 w 197"/>
                <a:gd name="T5" fmla="*/ 3 h 190"/>
                <a:gd name="T6" fmla="*/ 10 w 197"/>
                <a:gd name="T7" fmla="*/ 2 h 190"/>
                <a:gd name="T8" fmla="*/ 9 w 197"/>
                <a:gd name="T9" fmla="*/ 1 h 190"/>
                <a:gd name="T10" fmla="*/ 8 w 197"/>
                <a:gd name="T11" fmla="*/ 0 h 190"/>
                <a:gd name="T12" fmla="*/ 6 w 197"/>
                <a:gd name="T13" fmla="*/ 0 h 190"/>
                <a:gd name="T14" fmla="*/ 5 w 197"/>
                <a:gd name="T15" fmla="*/ 0 h 190"/>
                <a:gd name="T16" fmla="*/ 4 w 197"/>
                <a:gd name="T17" fmla="*/ 0 h 190"/>
                <a:gd name="T18" fmla="*/ 3 w 197"/>
                <a:gd name="T19" fmla="*/ 0 h 190"/>
                <a:gd name="T20" fmla="*/ 2 w 197"/>
                <a:gd name="T21" fmla="*/ 1 h 190"/>
                <a:gd name="T22" fmla="*/ 1 w 197"/>
                <a:gd name="T23" fmla="*/ 2 h 190"/>
                <a:gd name="T24" fmla="*/ 0 w 197"/>
                <a:gd name="T25" fmla="*/ 3 h 190"/>
                <a:gd name="T26" fmla="*/ 0 w 197"/>
                <a:gd name="T27" fmla="*/ 5 h 190"/>
                <a:gd name="T28" fmla="*/ 0 w 197"/>
                <a:gd name="T29" fmla="*/ 6 h 190"/>
                <a:gd name="T30" fmla="*/ 1 w 197"/>
                <a:gd name="T31" fmla="*/ 7 h 190"/>
                <a:gd name="T32" fmla="*/ 2 w 197"/>
                <a:gd name="T33" fmla="*/ 8 h 190"/>
                <a:gd name="T34" fmla="*/ 3 w 197"/>
                <a:gd name="T35" fmla="*/ 9 h 190"/>
                <a:gd name="T36" fmla="*/ 4 w 197"/>
                <a:gd name="T37" fmla="*/ 10 h 190"/>
                <a:gd name="T38" fmla="*/ 5 w 197"/>
                <a:gd name="T39" fmla="*/ 10 h 190"/>
                <a:gd name="T40" fmla="*/ 6 w 197"/>
                <a:gd name="T41" fmla="*/ 10 h 190"/>
                <a:gd name="T42" fmla="*/ 8 w 197"/>
                <a:gd name="T43" fmla="*/ 9 h 190"/>
                <a:gd name="T44" fmla="*/ 9 w 197"/>
                <a:gd name="T45" fmla="*/ 8 h 190"/>
                <a:gd name="T46" fmla="*/ 10 w 197"/>
                <a:gd name="T47" fmla="*/ 7 h 190"/>
                <a:gd name="T48" fmla="*/ 10 w 197"/>
                <a:gd name="T49" fmla="*/ 6 h 190"/>
                <a:gd name="T50" fmla="*/ 10 w 197"/>
                <a:gd name="T51" fmla="*/ 5 h 1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7"/>
                <a:gd name="T79" fmla="*/ 0 h 190"/>
                <a:gd name="T80" fmla="*/ 197 w 197"/>
                <a:gd name="T81" fmla="*/ 190 h 1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7" h="190">
                  <a:moveTo>
                    <a:pt x="193" y="68"/>
                  </a:moveTo>
                  <a:lnTo>
                    <a:pt x="196" y="97"/>
                  </a:lnTo>
                  <a:lnTo>
                    <a:pt x="193" y="68"/>
                  </a:lnTo>
                  <a:lnTo>
                    <a:pt x="185" y="45"/>
                  </a:lnTo>
                  <a:lnTo>
                    <a:pt x="169" y="26"/>
                  </a:lnTo>
                  <a:lnTo>
                    <a:pt x="147" y="11"/>
                  </a:lnTo>
                  <a:lnTo>
                    <a:pt x="123" y="3"/>
                  </a:lnTo>
                  <a:lnTo>
                    <a:pt x="96" y="0"/>
                  </a:lnTo>
                  <a:lnTo>
                    <a:pt x="77" y="3"/>
                  </a:lnTo>
                  <a:lnTo>
                    <a:pt x="50" y="11"/>
                  </a:lnTo>
                  <a:lnTo>
                    <a:pt x="31" y="26"/>
                  </a:lnTo>
                  <a:lnTo>
                    <a:pt x="14" y="45"/>
                  </a:lnTo>
                  <a:lnTo>
                    <a:pt x="3" y="68"/>
                  </a:lnTo>
                  <a:lnTo>
                    <a:pt x="0" y="97"/>
                  </a:lnTo>
                  <a:lnTo>
                    <a:pt x="3" y="119"/>
                  </a:lnTo>
                  <a:lnTo>
                    <a:pt x="14" y="142"/>
                  </a:lnTo>
                  <a:lnTo>
                    <a:pt x="31" y="161"/>
                  </a:lnTo>
                  <a:lnTo>
                    <a:pt x="50" y="178"/>
                  </a:lnTo>
                  <a:lnTo>
                    <a:pt x="77" y="185"/>
                  </a:lnTo>
                  <a:lnTo>
                    <a:pt x="96" y="189"/>
                  </a:lnTo>
                  <a:lnTo>
                    <a:pt x="123" y="185"/>
                  </a:lnTo>
                  <a:lnTo>
                    <a:pt x="147" y="178"/>
                  </a:lnTo>
                  <a:lnTo>
                    <a:pt x="169" y="161"/>
                  </a:lnTo>
                  <a:lnTo>
                    <a:pt x="185" y="142"/>
                  </a:lnTo>
                  <a:lnTo>
                    <a:pt x="193" y="119"/>
                  </a:lnTo>
                  <a:lnTo>
                    <a:pt x="196" y="97"/>
                  </a:lnTo>
                </a:path>
              </a:pathLst>
            </a:custGeom>
            <a:noFill/>
            <a:ln w="12600">
              <a:solidFill>
                <a:srgbClr val="333333"/>
              </a:solidFill>
              <a:round/>
              <a:headEnd/>
              <a:tailEnd/>
            </a:ln>
          </p:spPr>
          <p:txBody>
            <a:bodyPr/>
            <a:lstStyle/>
            <a:p>
              <a:endParaRPr lang="en-US"/>
            </a:p>
          </p:txBody>
        </p:sp>
        <p:sp>
          <p:nvSpPr>
            <p:cNvPr id="602335" name="Line 218"/>
            <p:cNvSpPr>
              <a:spLocks noChangeShapeType="1"/>
            </p:cNvSpPr>
            <p:nvPr/>
          </p:nvSpPr>
          <p:spPr bwMode="auto">
            <a:xfrm flipV="1">
              <a:off x="1339" y="2390"/>
              <a:ext cx="1" cy="33"/>
            </a:xfrm>
            <a:prstGeom prst="line">
              <a:avLst/>
            </a:prstGeom>
            <a:noFill/>
            <a:ln w="12600">
              <a:solidFill>
                <a:srgbClr val="333333"/>
              </a:solidFill>
              <a:round/>
              <a:headEnd/>
              <a:tailEnd/>
            </a:ln>
          </p:spPr>
          <p:txBody>
            <a:bodyPr/>
            <a:lstStyle/>
            <a:p>
              <a:endParaRPr lang="en-US"/>
            </a:p>
          </p:txBody>
        </p:sp>
        <p:sp>
          <p:nvSpPr>
            <p:cNvPr id="602336" name="Line 219"/>
            <p:cNvSpPr>
              <a:spLocks noChangeShapeType="1"/>
            </p:cNvSpPr>
            <p:nvPr/>
          </p:nvSpPr>
          <p:spPr bwMode="auto">
            <a:xfrm>
              <a:off x="1385" y="2392"/>
              <a:ext cx="1" cy="31"/>
            </a:xfrm>
            <a:prstGeom prst="line">
              <a:avLst/>
            </a:prstGeom>
            <a:noFill/>
            <a:ln w="12600">
              <a:solidFill>
                <a:srgbClr val="333333"/>
              </a:solidFill>
              <a:round/>
              <a:headEnd/>
              <a:tailEnd/>
            </a:ln>
          </p:spPr>
          <p:txBody>
            <a:bodyPr/>
            <a:lstStyle/>
            <a:p>
              <a:endParaRPr lang="en-US"/>
            </a:p>
          </p:txBody>
        </p:sp>
        <p:sp>
          <p:nvSpPr>
            <p:cNvPr id="602337" name="Line 220"/>
            <p:cNvSpPr>
              <a:spLocks noChangeShapeType="1"/>
            </p:cNvSpPr>
            <p:nvPr/>
          </p:nvSpPr>
          <p:spPr bwMode="auto">
            <a:xfrm flipV="1">
              <a:off x="1354" y="2390"/>
              <a:ext cx="1" cy="33"/>
            </a:xfrm>
            <a:prstGeom prst="line">
              <a:avLst/>
            </a:prstGeom>
            <a:noFill/>
            <a:ln w="12600">
              <a:solidFill>
                <a:srgbClr val="333333"/>
              </a:solidFill>
              <a:round/>
              <a:headEnd/>
              <a:tailEnd/>
            </a:ln>
          </p:spPr>
          <p:txBody>
            <a:bodyPr/>
            <a:lstStyle/>
            <a:p>
              <a:endParaRPr lang="en-US"/>
            </a:p>
          </p:txBody>
        </p:sp>
        <p:sp>
          <p:nvSpPr>
            <p:cNvPr id="602338" name="Line 221"/>
            <p:cNvSpPr>
              <a:spLocks noChangeShapeType="1"/>
            </p:cNvSpPr>
            <p:nvPr/>
          </p:nvSpPr>
          <p:spPr bwMode="auto">
            <a:xfrm>
              <a:off x="1369" y="2392"/>
              <a:ext cx="1" cy="31"/>
            </a:xfrm>
            <a:prstGeom prst="line">
              <a:avLst/>
            </a:prstGeom>
            <a:noFill/>
            <a:ln w="12600">
              <a:solidFill>
                <a:srgbClr val="333333"/>
              </a:solidFill>
              <a:round/>
              <a:headEnd/>
              <a:tailEnd/>
            </a:ln>
          </p:spPr>
          <p:txBody>
            <a:bodyPr/>
            <a:lstStyle/>
            <a:p>
              <a:endParaRPr lang="en-US"/>
            </a:p>
          </p:txBody>
        </p:sp>
        <p:sp>
          <p:nvSpPr>
            <p:cNvPr id="602339" name="Line 222"/>
            <p:cNvSpPr>
              <a:spLocks noChangeShapeType="1"/>
            </p:cNvSpPr>
            <p:nvPr/>
          </p:nvSpPr>
          <p:spPr bwMode="auto">
            <a:xfrm>
              <a:off x="1288" y="3354"/>
              <a:ext cx="1" cy="57"/>
            </a:xfrm>
            <a:prstGeom prst="line">
              <a:avLst/>
            </a:prstGeom>
            <a:noFill/>
            <a:ln w="12600">
              <a:solidFill>
                <a:srgbClr val="333333"/>
              </a:solidFill>
              <a:round/>
              <a:headEnd/>
              <a:tailEnd/>
            </a:ln>
          </p:spPr>
          <p:txBody>
            <a:bodyPr/>
            <a:lstStyle/>
            <a:p>
              <a:endParaRPr lang="en-US"/>
            </a:p>
          </p:txBody>
        </p:sp>
        <p:sp>
          <p:nvSpPr>
            <p:cNvPr id="602340" name="Freeform 223"/>
            <p:cNvSpPr>
              <a:spLocks noChangeArrowheads="1"/>
            </p:cNvSpPr>
            <p:nvPr/>
          </p:nvSpPr>
          <p:spPr bwMode="auto">
            <a:xfrm>
              <a:off x="1288" y="3354"/>
              <a:ext cx="39" cy="27"/>
            </a:xfrm>
            <a:custGeom>
              <a:avLst/>
              <a:gdLst>
                <a:gd name="T0" fmla="*/ 0 w 173"/>
                <a:gd name="T1" fmla="*/ 0 h 119"/>
                <a:gd name="T2" fmla="*/ 6 w 173"/>
                <a:gd name="T3" fmla="*/ 0 h 119"/>
                <a:gd name="T4" fmla="*/ 7 w 173"/>
                <a:gd name="T5" fmla="*/ 0 h 119"/>
                <a:gd name="T6" fmla="*/ 8 w 173"/>
                <a:gd name="T7" fmla="*/ 1 h 119"/>
                <a:gd name="T8" fmla="*/ 9 w 173"/>
                <a:gd name="T9" fmla="*/ 2 h 119"/>
                <a:gd name="T10" fmla="*/ 9 w 173"/>
                <a:gd name="T11" fmla="*/ 4 h 119"/>
                <a:gd name="T12" fmla="*/ 8 w 173"/>
                <a:gd name="T13" fmla="*/ 5 h 119"/>
                <a:gd name="T14" fmla="*/ 7 w 173"/>
                <a:gd name="T15" fmla="*/ 5 h 119"/>
                <a:gd name="T16" fmla="*/ 6 w 173"/>
                <a:gd name="T17" fmla="*/ 6 h 119"/>
                <a:gd name="T18" fmla="*/ 0 w 173"/>
                <a:gd name="T19" fmla="*/ 6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
                <a:gd name="T31" fmla="*/ 0 h 119"/>
                <a:gd name="T32" fmla="*/ 173 w 173"/>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 h="119">
                  <a:moveTo>
                    <a:pt x="0" y="0"/>
                  </a:moveTo>
                  <a:lnTo>
                    <a:pt x="110" y="0"/>
                  </a:lnTo>
                  <a:lnTo>
                    <a:pt x="145" y="10"/>
                  </a:lnTo>
                  <a:lnTo>
                    <a:pt x="161" y="21"/>
                  </a:lnTo>
                  <a:lnTo>
                    <a:pt x="172" y="49"/>
                  </a:lnTo>
                  <a:lnTo>
                    <a:pt x="172" y="73"/>
                  </a:lnTo>
                  <a:lnTo>
                    <a:pt x="161" y="96"/>
                  </a:lnTo>
                  <a:lnTo>
                    <a:pt x="145" y="107"/>
                  </a:lnTo>
                  <a:lnTo>
                    <a:pt x="110" y="118"/>
                  </a:lnTo>
                  <a:lnTo>
                    <a:pt x="0" y="118"/>
                  </a:lnTo>
                </a:path>
              </a:pathLst>
            </a:custGeom>
            <a:noFill/>
            <a:ln w="12600">
              <a:solidFill>
                <a:srgbClr val="333333"/>
              </a:solidFill>
              <a:round/>
              <a:headEnd/>
              <a:tailEnd/>
            </a:ln>
          </p:spPr>
          <p:txBody>
            <a:bodyPr/>
            <a:lstStyle/>
            <a:p>
              <a:endParaRPr lang="en-US"/>
            </a:p>
          </p:txBody>
        </p:sp>
        <p:sp>
          <p:nvSpPr>
            <p:cNvPr id="602341" name="Line 224"/>
            <p:cNvSpPr>
              <a:spLocks noChangeShapeType="1"/>
            </p:cNvSpPr>
            <p:nvPr/>
          </p:nvSpPr>
          <p:spPr bwMode="auto">
            <a:xfrm>
              <a:off x="1307" y="3380"/>
              <a:ext cx="20" cy="31"/>
            </a:xfrm>
            <a:prstGeom prst="line">
              <a:avLst/>
            </a:prstGeom>
            <a:noFill/>
            <a:ln w="12600">
              <a:solidFill>
                <a:srgbClr val="333333"/>
              </a:solidFill>
              <a:round/>
              <a:headEnd/>
              <a:tailEnd/>
            </a:ln>
          </p:spPr>
          <p:txBody>
            <a:bodyPr/>
            <a:lstStyle/>
            <a:p>
              <a:endParaRPr lang="en-US"/>
            </a:p>
          </p:txBody>
        </p:sp>
        <p:sp>
          <p:nvSpPr>
            <p:cNvPr id="602342" name="Freeform 225"/>
            <p:cNvSpPr>
              <a:spLocks noChangeArrowheads="1"/>
            </p:cNvSpPr>
            <p:nvPr/>
          </p:nvSpPr>
          <p:spPr bwMode="auto">
            <a:xfrm>
              <a:off x="1346" y="3373"/>
              <a:ext cx="36" cy="39"/>
            </a:xfrm>
            <a:custGeom>
              <a:avLst/>
              <a:gdLst>
                <a:gd name="T0" fmla="*/ 2 w 159"/>
                <a:gd name="T1" fmla="*/ 1 h 171"/>
                <a:gd name="T2" fmla="*/ 3 w 159"/>
                <a:gd name="T3" fmla="*/ 0 h 171"/>
                <a:gd name="T4" fmla="*/ 2 w 159"/>
                <a:gd name="T5" fmla="*/ 1 h 171"/>
                <a:gd name="T6" fmla="*/ 0 w 159"/>
                <a:gd name="T7" fmla="*/ 2 h 171"/>
                <a:gd name="T8" fmla="*/ 0 w 159"/>
                <a:gd name="T9" fmla="*/ 4 h 171"/>
                <a:gd name="T10" fmla="*/ 0 w 159"/>
                <a:gd name="T11" fmla="*/ 5 h 171"/>
                <a:gd name="T12" fmla="*/ 0 w 159"/>
                <a:gd name="T13" fmla="*/ 7 h 171"/>
                <a:gd name="T14" fmla="*/ 2 w 159"/>
                <a:gd name="T15" fmla="*/ 8 h 171"/>
                <a:gd name="T16" fmla="*/ 3 w 159"/>
                <a:gd name="T17" fmla="*/ 9 h 171"/>
                <a:gd name="T18" fmla="*/ 5 w 159"/>
                <a:gd name="T19" fmla="*/ 9 h 171"/>
                <a:gd name="T20" fmla="*/ 6 w 159"/>
                <a:gd name="T21" fmla="*/ 8 h 171"/>
                <a:gd name="T22" fmla="*/ 8 w 159"/>
                <a:gd name="T23" fmla="*/ 7 h 171"/>
                <a:gd name="T24" fmla="*/ 8 w 159"/>
                <a:gd name="T25" fmla="*/ 5 h 171"/>
                <a:gd name="T26" fmla="*/ 8 w 159"/>
                <a:gd name="T27" fmla="*/ 4 h 171"/>
                <a:gd name="T28" fmla="*/ 8 w 159"/>
                <a:gd name="T29" fmla="*/ 2 h 171"/>
                <a:gd name="T30" fmla="*/ 6 w 159"/>
                <a:gd name="T31" fmla="*/ 1 h 171"/>
                <a:gd name="T32" fmla="*/ 5 w 159"/>
                <a:gd name="T33" fmla="*/ 0 h 171"/>
                <a:gd name="T34" fmla="*/ 3 w 159"/>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71"/>
                <a:gd name="T56" fmla="*/ 159 w 159"/>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71">
                  <a:moveTo>
                    <a:pt x="38" y="12"/>
                  </a:moveTo>
                  <a:lnTo>
                    <a:pt x="61" y="0"/>
                  </a:lnTo>
                  <a:lnTo>
                    <a:pt x="38" y="12"/>
                  </a:lnTo>
                  <a:lnTo>
                    <a:pt x="11" y="34"/>
                  </a:lnTo>
                  <a:lnTo>
                    <a:pt x="0" y="73"/>
                  </a:lnTo>
                  <a:lnTo>
                    <a:pt x="0" y="97"/>
                  </a:lnTo>
                  <a:lnTo>
                    <a:pt x="11" y="131"/>
                  </a:lnTo>
                  <a:lnTo>
                    <a:pt x="38" y="159"/>
                  </a:lnTo>
                  <a:lnTo>
                    <a:pt x="61" y="170"/>
                  </a:lnTo>
                  <a:lnTo>
                    <a:pt x="100" y="170"/>
                  </a:lnTo>
                  <a:lnTo>
                    <a:pt x="123" y="159"/>
                  </a:lnTo>
                  <a:lnTo>
                    <a:pt x="150" y="131"/>
                  </a:lnTo>
                  <a:lnTo>
                    <a:pt x="158" y="97"/>
                  </a:lnTo>
                  <a:lnTo>
                    <a:pt x="158" y="73"/>
                  </a:lnTo>
                  <a:lnTo>
                    <a:pt x="150" y="34"/>
                  </a:lnTo>
                  <a:lnTo>
                    <a:pt x="123" y="12"/>
                  </a:lnTo>
                  <a:lnTo>
                    <a:pt x="100" y="0"/>
                  </a:lnTo>
                  <a:lnTo>
                    <a:pt x="61" y="0"/>
                  </a:lnTo>
                </a:path>
              </a:pathLst>
            </a:custGeom>
            <a:noFill/>
            <a:ln w="12600">
              <a:solidFill>
                <a:srgbClr val="333333"/>
              </a:solidFill>
              <a:round/>
              <a:headEnd/>
              <a:tailEnd/>
            </a:ln>
          </p:spPr>
          <p:txBody>
            <a:bodyPr/>
            <a:lstStyle/>
            <a:p>
              <a:endParaRPr lang="en-US"/>
            </a:p>
          </p:txBody>
        </p:sp>
        <p:sp>
          <p:nvSpPr>
            <p:cNvPr id="602343" name="Line 226"/>
            <p:cNvSpPr>
              <a:spLocks noChangeShapeType="1"/>
            </p:cNvSpPr>
            <p:nvPr/>
          </p:nvSpPr>
          <p:spPr bwMode="auto">
            <a:xfrm>
              <a:off x="1431" y="3354"/>
              <a:ext cx="1" cy="57"/>
            </a:xfrm>
            <a:prstGeom prst="line">
              <a:avLst/>
            </a:prstGeom>
            <a:noFill/>
            <a:ln w="12600">
              <a:solidFill>
                <a:srgbClr val="333333"/>
              </a:solidFill>
              <a:round/>
              <a:headEnd/>
              <a:tailEnd/>
            </a:ln>
          </p:spPr>
          <p:txBody>
            <a:bodyPr/>
            <a:lstStyle/>
            <a:p>
              <a:endParaRPr lang="en-US"/>
            </a:p>
          </p:txBody>
        </p:sp>
        <p:sp>
          <p:nvSpPr>
            <p:cNvPr id="602344" name="Freeform 227"/>
            <p:cNvSpPr>
              <a:spLocks noChangeArrowheads="1"/>
            </p:cNvSpPr>
            <p:nvPr/>
          </p:nvSpPr>
          <p:spPr bwMode="auto">
            <a:xfrm>
              <a:off x="1398" y="3373"/>
              <a:ext cx="34" cy="39"/>
            </a:xfrm>
            <a:custGeom>
              <a:avLst/>
              <a:gdLst>
                <a:gd name="T0" fmla="*/ 8 w 148"/>
                <a:gd name="T1" fmla="*/ 2 h 171"/>
                <a:gd name="T2" fmla="*/ 6 w 148"/>
                <a:gd name="T3" fmla="*/ 1 h 171"/>
                <a:gd name="T4" fmla="*/ 5 w 148"/>
                <a:gd name="T5" fmla="*/ 0 h 171"/>
                <a:gd name="T6" fmla="*/ 3 w 148"/>
                <a:gd name="T7" fmla="*/ 0 h 171"/>
                <a:gd name="T8" fmla="*/ 2 w 148"/>
                <a:gd name="T9" fmla="*/ 1 h 171"/>
                <a:gd name="T10" fmla="*/ 1 w 148"/>
                <a:gd name="T11" fmla="*/ 2 h 171"/>
                <a:gd name="T12" fmla="*/ 0 w 148"/>
                <a:gd name="T13" fmla="*/ 4 h 171"/>
                <a:gd name="T14" fmla="*/ 0 w 148"/>
                <a:gd name="T15" fmla="*/ 5 h 171"/>
                <a:gd name="T16" fmla="*/ 1 w 148"/>
                <a:gd name="T17" fmla="*/ 7 h 171"/>
                <a:gd name="T18" fmla="*/ 2 w 148"/>
                <a:gd name="T19" fmla="*/ 8 h 171"/>
                <a:gd name="T20" fmla="*/ 3 w 148"/>
                <a:gd name="T21" fmla="*/ 9 h 171"/>
                <a:gd name="T22" fmla="*/ 5 w 148"/>
                <a:gd name="T23" fmla="*/ 9 h 171"/>
                <a:gd name="T24" fmla="*/ 6 w 148"/>
                <a:gd name="T25" fmla="*/ 8 h 171"/>
                <a:gd name="T26" fmla="*/ 8 w 148"/>
                <a:gd name="T27" fmla="*/ 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71"/>
                <a:gd name="T44" fmla="*/ 148 w 148"/>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71">
                  <a:moveTo>
                    <a:pt x="147" y="34"/>
                  </a:moveTo>
                  <a:lnTo>
                    <a:pt x="124" y="12"/>
                  </a:lnTo>
                  <a:lnTo>
                    <a:pt x="101" y="0"/>
                  </a:lnTo>
                  <a:lnTo>
                    <a:pt x="62" y="0"/>
                  </a:lnTo>
                  <a:lnTo>
                    <a:pt x="39" y="12"/>
                  </a:lnTo>
                  <a:lnTo>
                    <a:pt x="11" y="34"/>
                  </a:lnTo>
                  <a:lnTo>
                    <a:pt x="0" y="73"/>
                  </a:lnTo>
                  <a:lnTo>
                    <a:pt x="0" y="97"/>
                  </a:lnTo>
                  <a:lnTo>
                    <a:pt x="11" y="131"/>
                  </a:lnTo>
                  <a:lnTo>
                    <a:pt x="39" y="159"/>
                  </a:lnTo>
                  <a:lnTo>
                    <a:pt x="62" y="170"/>
                  </a:lnTo>
                  <a:lnTo>
                    <a:pt x="101" y="170"/>
                  </a:lnTo>
                  <a:lnTo>
                    <a:pt x="124" y="159"/>
                  </a:lnTo>
                  <a:lnTo>
                    <a:pt x="147" y="131"/>
                  </a:lnTo>
                </a:path>
              </a:pathLst>
            </a:custGeom>
            <a:noFill/>
            <a:ln w="12600">
              <a:solidFill>
                <a:srgbClr val="333333"/>
              </a:solidFill>
              <a:round/>
              <a:headEnd/>
              <a:tailEnd/>
            </a:ln>
          </p:spPr>
          <p:txBody>
            <a:bodyPr/>
            <a:lstStyle/>
            <a:p>
              <a:endParaRPr lang="en-US"/>
            </a:p>
          </p:txBody>
        </p:sp>
        <p:sp>
          <p:nvSpPr>
            <p:cNvPr id="602345" name="Freeform 228"/>
            <p:cNvSpPr>
              <a:spLocks noChangeArrowheads="1"/>
            </p:cNvSpPr>
            <p:nvPr/>
          </p:nvSpPr>
          <p:spPr bwMode="auto">
            <a:xfrm>
              <a:off x="1217" y="3243"/>
              <a:ext cx="41" cy="58"/>
            </a:xfrm>
            <a:custGeom>
              <a:avLst/>
              <a:gdLst>
                <a:gd name="T0" fmla="*/ 9 w 183"/>
                <a:gd name="T1" fmla="*/ 3 h 256"/>
                <a:gd name="T2" fmla="*/ 9 w 183"/>
                <a:gd name="T3" fmla="*/ 2 h 256"/>
                <a:gd name="T4" fmla="*/ 8 w 183"/>
                <a:gd name="T5" fmla="*/ 0 h 256"/>
                <a:gd name="T6" fmla="*/ 6 w 183"/>
                <a:gd name="T7" fmla="*/ 0 h 256"/>
                <a:gd name="T8" fmla="*/ 4 w 183"/>
                <a:gd name="T9" fmla="*/ 0 h 256"/>
                <a:gd name="T10" fmla="*/ 2 w 183"/>
                <a:gd name="T11" fmla="*/ 0 h 256"/>
                <a:gd name="T12" fmla="*/ 1 w 183"/>
                <a:gd name="T13" fmla="*/ 2 h 256"/>
                <a:gd name="T14" fmla="*/ 1 w 183"/>
                <a:gd name="T15" fmla="*/ 3 h 256"/>
                <a:gd name="T16" fmla="*/ 0 w 183"/>
                <a:gd name="T17" fmla="*/ 5 h 256"/>
                <a:gd name="T18" fmla="*/ 0 w 183"/>
                <a:gd name="T19" fmla="*/ 8 h 256"/>
                <a:gd name="T20" fmla="*/ 1 w 183"/>
                <a:gd name="T21" fmla="*/ 10 h 256"/>
                <a:gd name="T22" fmla="*/ 1 w 183"/>
                <a:gd name="T23" fmla="*/ 11 h 256"/>
                <a:gd name="T24" fmla="*/ 2 w 183"/>
                <a:gd name="T25" fmla="*/ 12 h 256"/>
                <a:gd name="T26" fmla="*/ 4 w 183"/>
                <a:gd name="T27" fmla="*/ 13 h 256"/>
                <a:gd name="T28" fmla="*/ 6 w 183"/>
                <a:gd name="T29" fmla="*/ 13 h 256"/>
                <a:gd name="T30" fmla="*/ 8 w 183"/>
                <a:gd name="T31" fmla="*/ 12 h 256"/>
                <a:gd name="T32" fmla="*/ 9 w 183"/>
                <a:gd name="T33" fmla="*/ 11 h 256"/>
                <a:gd name="T34" fmla="*/ 9 w 183"/>
                <a:gd name="T35" fmla="*/ 10 h 256"/>
                <a:gd name="T36" fmla="*/ 9 w 183"/>
                <a:gd name="T37" fmla="*/ 8 h 256"/>
                <a:gd name="T38" fmla="*/ 6 w 183"/>
                <a:gd name="T39" fmla="*/ 8 h 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3"/>
                <a:gd name="T61" fmla="*/ 0 h 256"/>
                <a:gd name="T62" fmla="*/ 183 w 183"/>
                <a:gd name="T63" fmla="*/ 256 h 2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3" h="256">
                  <a:moveTo>
                    <a:pt x="182" y="62"/>
                  </a:moveTo>
                  <a:lnTo>
                    <a:pt x="170" y="39"/>
                  </a:lnTo>
                  <a:lnTo>
                    <a:pt x="151" y="11"/>
                  </a:lnTo>
                  <a:lnTo>
                    <a:pt x="124" y="0"/>
                  </a:lnTo>
                  <a:lnTo>
                    <a:pt x="77" y="0"/>
                  </a:lnTo>
                  <a:lnTo>
                    <a:pt x="50" y="11"/>
                  </a:lnTo>
                  <a:lnTo>
                    <a:pt x="27" y="39"/>
                  </a:lnTo>
                  <a:lnTo>
                    <a:pt x="14" y="62"/>
                  </a:lnTo>
                  <a:lnTo>
                    <a:pt x="0" y="101"/>
                  </a:lnTo>
                  <a:lnTo>
                    <a:pt x="0" y="162"/>
                  </a:lnTo>
                  <a:lnTo>
                    <a:pt x="14" y="198"/>
                  </a:lnTo>
                  <a:lnTo>
                    <a:pt x="27" y="220"/>
                  </a:lnTo>
                  <a:lnTo>
                    <a:pt x="50" y="244"/>
                  </a:lnTo>
                  <a:lnTo>
                    <a:pt x="77" y="255"/>
                  </a:lnTo>
                  <a:lnTo>
                    <a:pt x="124" y="255"/>
                  </a:lnTo>
                  <a:lnTo>
                    <a:pt x="151" y="244"/>
                  </a:lnTo>
                  <a:lnTo>
                    <a:pt x="170" y="220"/>
                  </a:lnTo>
                  <a:lnTo>
                    <a:pt x="182" y="198"/>
                  </a:lnTo>
                  <a:lnTo>
                    <a:pt x="182" y="162"/>
                  </a:lnTo>
                  <a:lnTo>
                    <a:pt x="124" y="162"/>
                  </a:lnTo>
                </a:path>
              </a:pathLst>
            </a:custGeom>
            <a:noFill/>
            <a:ln w="12600">
              <a:solidFill>
                <a:srgbClr val="333333"/>
              </a:solidFill>
              <a:round/>
              <a:headEnd/>
              <a:tailEnd/>
            </a:ln>
          </p:spPr>
          <p:txBody>
            <a:bodyPr/>
            <a:lstStyle/>
            <a:p>
              <a:endParaRPr lang="en-US"/>
            </a:p>
          </p:txBody>
        </p:sp>
        <p:sp>
          <p:nvSpPr>
            <p:cNvPr id="602346" name="Line 229"/>
            <p:cNvSpPr>
              <a:spLocks noChangeShapeType="1"/>
            </p:cNvSpPr>
            <p:nvPr/>
          </p:nvSpPr>
          <p:spPr bwMode="auto">
            <a:xfrm>
              <a:off x="1276" y="3263"/>
              <a:ext cx="1" cy="37"/>
            </a:xfrm>
            <a:prstGeom prst="line">
              <a:avLst/>
            </a:prstGeom>
            <a:noFill/>
            <a:ln w="12600">
              <a:solidFill>
                <a:srgbClr val="333333"/>
              </a:solidFill>
              <a:round/>
              <a:headEnd/>
              <a:tailEnd/>
            </a:ln>
          </p:spPr>
          <p:txBody>
            <a:bodyPr/>
            <a:lstStyle/>
            <a:p>
              <a:endParaRPr lang="en-US"/>
            </a:p>
          </p:txBody>
        </p:sp>
        <p:sp>
          <p:nvSpPr>
            <p:cNvPr id="602347" name="Freeform 230"/>
            <p:cNvSpPr>
              <a:spLocks noChangeArrowheads="1"/>
            </p:cNvSpPr>
            <p:nvPr/>
          </p:nvSpPr>
          <p:spPr bwMode="auto">
            <a:xfrm>
              <a:off x="1276" y="3263"/>
              <a:ext cx="22" cy="17"/>
            </a:xfrm>
            <a:custGeom>
              <a:avLst/>
              <a:gdLst>
                <a:gd name="T0" fmla="*/ 0 w 97"/>
                <a:gd name="T1" fmla="*/ 4 h 74"/>
                <a:gd name="T2" fmla="*/ 0 w 97"/>
                <a:gd name="T3" fmla="*/ 2 h 74"/>
                <a:gd name="T4" fmla="*/ 2 w 97"/>
                <a:gd name="T5" fmla="*/ 1 h 74"/>
                <a:gd name="T6" fmla="*/ 3 w 97"/>
                <a:gd name="T7" fmla="*/ 0 h 74"/>
                <a:gd name="T8" fmla="*/ 5 w 97"/>
                <a:gd name="T9" fmla="*/ 0 h 74"/>
                <a:gd name="T10" fmla="*/ 0 60000 65536"/>
                <a:gd name="T11" fmla="*/ 0 60000 65536"/>
                <a:gd name="T12" fmla="*/ 0 60000 65536"/>
                <a:gd name="T13" fmla="*/ 0 60000 65536"/>
                <a:gd name="T14" fmla="*/ 0 60000 65536"/>
                <a:gd name="T15" fmla="*/ 0 w 97"/>
                <a:gd name="T16" fmla="*/ 0 h 74"/>
                <a:gd name="T17" fmla="*/ 97 w 97"/>
                <a:gd name="T18" fmla="*/ 74 h 74"/>
              </a:gdLst>
              <a:ahLst/>
              <a:cxnLst>
                <a:cxn ang="T10">
                  <a:pos x="T0" y="T1"/>
                </a:cxn>
                <a:cxn ang="T11">
                  <a:pos x="T2" y="T3"/>
                </a:cxn>
                <a:cxn ang="T12">
                  <a:pos x="T4" y="T5"/>
                </a:cxn>
                <a:cxn ang="T13">
                  <a:pos x="T6" y="T7"/>
                </a:cxn>
                <a:cxn ang="T14">
                  <a:pos x="T8" y="T9"/>
                </a:cxn>
              </a:cxnLst>
              <a:rect l="T15" t="T16" r="T17" b="T18"/>
              <a:pathLst>
                <a:path w="97" h="74">
                  <a:moveTo>
                    <a:pt x="0" y="73"/>
                  </a:moveTo>
                  <a:lnTo>
                    <a:pt x="11" y="35"/>
                  </a:lnTo>
                  <a:lnTo>
                    <a:pt x="33" y="12"/>
                  </a:lnTo>
                  <a:lnTo>
                    <a:pt x="61" y="0"/>
                  </a:lnTo>
                  <a:lnTo>
                    <a:pt x="96" y="0"/>
                  </a:lnTo>
                </a:path>
              </a:pathLst>
            </a:custGeom>
            <a:noFill/>
            <a:ln w="12600">
              <a:solidFill>
                <a:srgbClr val="333333"/>
              </a:solidFill>
              <a:round/>
              <a:headEnd/>
              <a:tailEnd/>
            </a:ln>
          </p:spPr>
          <p:txBody>
            <a:bodyPr/>
            <a:lstStyle/>
            <a:p>
              <a:endParaRPr lang="en-US"/>
            </a:p>
          </p:txBody>
        </p:sp>
        <p:sp>
          <p:nvSpPr>
            <p:cNvPr id="602348" name="Freeform 231"/>
            <p:cNvSpPr>
              <a:spLocks noChangeArrowheads="1"/>
            </p:cNvSpPr>
            <p:nvPr/>
          </p:nvSpPr>
          <p:spPr bwMode="auto">
            <a:xfrm>
              <a:off x="1312" y="3263"/>
              <a:ext cx="36" cy="38"/>
            </a:xfrm>
            <a:custGeom>
              <a:avLst/>
              <a:gdLst>
                <a:gd name="T0" fmla="*/ 2 w 158"/>
                <a:gd name="T1" fmla="*/ 1 h 167"/>
                <a:gd name="T2" fmla="*/ 3 w 158"/>
                <a:gd name="T3" fmla="*/ 0 h 167"/>
                <a:gd name="T4" fmla="*/ 2 w 158"/>
                <a:gd name="T5" fmla="*/ 1 h 167"/>
                <a:gd name="T6" fmla="*/ 1 w 158"/>
                <a:gd name="T7" fmla="*/ 2 h 167"/>
                <a:gd name="T8" fmla="*/ 0 w 158"/>
                <a:gd name="T9" fmla="*/ 4 h 167"/>
                <a:gd name="T10" fmla="*/ 0 w 158"/>
                <a:gd name="T11" fmla="*/ 5 h 167"/>
                <a:gd name="T12" fmla="*/ 1 w 158"/>
                <a:gd name="T13" fmla="*/ 7 h 167"/>
                <a:gd name="T14" fmla="*/ 2 w 158"/>
                <a:gd name="T15" fmla="*/ 8 h 167"/>
                <a:gd name="T16" fmla="*/ 3 w 158"/>
                <a:gd name="T17" fmla="*/ 9 h 167"/>
                <a:gd name="T18" fmla="*/ 5 w 158"/>
                <a:gd name="T19" fmla="*/ 9 h 167"/>
                <a:gd name="T20" fmla="*/ 6 w 158"/>
                <a:gd name="T21" fmla="*/ 8 h 167"/>
                <a:gd name="T22" fmla="*/ 8 w 158"/>
                <a:gd name="T23" fmla="*/ 7 h 167"/>
                <a:gd name="T24" fmla="*/ 8 w 158"/>
                <a:gd name="T25" fmla="*/ 5 h 167"/>
                <a:gd name="T26" fmla="*/ 8 w 158"/>
                <a:gd name="T27" fmla="*/ 4 h 167"/>
                <a:gd name="T28" fmla="*/ 8 w 158"/>
                <a:gd name="T29" fmla="*/ 2 h 167"/>
                <a:gd name="T30" fmla="*/ 6 w 158"/>
                <a:gd name="T31" fmla="*/ 1 h 167"/>
                <a:gd name="T32" fmla="*/ 5 w 158"/>
                <a:gd name="T33" fmla="*/ 0 h 167"/>
                <a:gd name="T34" fmla="*/ 3 w 158"/>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8"/>
                <a:gd name="T55" fmla="*/ 0 h 167"/>
                <a:gd name="T56" fmla="*/ 158 w 158"/>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8" h="167">
                  <a:moveTo>
                    <a:pt x="34" y="12"/>
                  </a:moveTo>
                  <a:lnTo>
                    <a:pt x="57" y="0"/>
                  </a:lnTo>
                  <a:lnTo>
                    <a:pt x="34" y="12"/>
                  </a:lnTo>
                  <a:lnTo>
                    <a:pt x="11" y="34"/>
                  </a:lnTo>
                  <a:lnTo>
                    <a:pt x="0" y="73"/>
                  </a:lnTo>
                  <a:lnTo>
                    <a:pt x="0" y="96"/>
                  </a:lnTo>
                  <a:lnTo>
                    <a:pt x="11" y="131"/>
                  </a:lnTo>
                  <a:lnTo>
                    <a:pt x="34" y="155"/>
                  </a:lnTo>
                  <a:lnTo>
                    <a:pt x="57" y="166"/>
                  </a:lnTo>
                  <a:lnTo>
                    <a:pt x="96" y="166"/>
                  </a:lnTo>
                  <a:lnTo>
                    <a:pt x="119" y="155"/>
                  </a:lnTo>
                  <a:lnTo>
                    <a:pt x="146" y="131"/>
                  </a:lnTo>
                  <a:lnTo>
                    <a:pt x="157" y="96"/>
                  </a:lnTo>
                  <a:lnTo>
                    <a:pt x="157" y="73"/>
                  </a:lnTo>
                  <a:lnTo>
                    <a:pt x="146" y="34"/>
                  </a:lnTo>
                  <a:lnTo>
                    <a:pt x="119" y="12"/>
                  </a:lnTo>
                  <a:lnTo>
                    <a:pt x="96" y="0"/>
                  </a:lnTo>
                  <a:lnTo>
                    <a:pt x="57" y="0"/>
                  </a:lnTo>
                </a:path>
              </a:pathLst>
            </a:custGeom>
            <a:noFill/>
            <a:ln w="12600">
              <a:solidFill>
                <a:srgbClr val="333333"/>
              </a:solidFill>
              <a:round/>
              <a:headEnd/>
              <a:tailEnd/>
            </a:ln>
          </p:spPr>
          <p:txBody>
            <a:bodyPr/>
            <a:lstStyle/>
            <a:p>
              <a:endParaRPr lang="en-US"/>
            </a:p>
          </p:txBody>
        </p:sp>
        <p:sp>
          <p:nvSpPr>
            <p:cNvPr id="602349" name="Freeform 232"/>
            <p:cNvSpPr>
              <a:spLocks noChangeArrowheads="1"/>
            </p:cNvSpPr>
            <p:nvPr/>
          </p:nvSpPr>
          <p:spPr bwMode="auto">
            <a:xfrm>
              <a:off x="1364" y="3263"/>
              <a:ext cx="31" cy="38"/>
            </a:xfrm>
            <a:custGeom>
              <a:avLst/>
              <a:gdLst>
                <a:gd name="T0" fmla="*/ 0 w 137"/>
                <a:gd name="T1" fmla="*/ 0 h 167"/>
                <a:gd name="T2" fmla="*/ 0 w 137"/>
                <a:gd name="T3" fmla="*/ 6 h 167"/>
                <a:gd name="T4" fmla="*/ 0 w 137"/>
                <a:gd name="T5" fmla="*/ 8 h 167"/>
                <a:gd name="T6" fmla="*/ 2 w 137"/>
                <a:gd name="T7" fmla="*/ 9 h 167"/>
                <a:gd name="T8" fmla="*/ 4 w 137"/>
                <a:gd name="T9" fmla="*/ 9 h 167"/>
                <a:gd name="T10" fmla="*/ 5 w 137"/>
                <a:gd name="T11" fmla="*/ 8 h 167"/>
                <a:gd name="T12" fmla="*/ 7 w 137"/>
                <a:gd name="T13" fmla="*/ 6 h 167"/>
                <a:gd name="T14" fmla="*/ 0 60000 65536"/>
                <a:gd name="T15" fmla="*/ 0 60000 65536"/>
                <a:gd name="T16" fmla="*/ 0 60000 65536"/>
                <a:gd name="T17" fmla="*/ 0 60000 65536"/>
                <a:gd name="T18" fmla="*/ 0 60000 65536"/>
                <a:gd name="T19" fmla="*/ 0 60000 65536"/>
                <a:gd name="T20" fmla="*/ 0 60000 65536"/>
                <a:gd name="T21" fmla="*/ 0 w 137"/>
                <a:gd name="T22" fmla="*/ 0 h 167"/>
                <a:gd name="T23" fmla="*/ 137 w 137"/>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67">
                  <a:moveTo>
                    <a:pt x="0" y="0"/>
                  </a:moveTo>
                  <a:lnTo>
                    <a:pt x="0" y="120"/>
                  </a:lnTo>
                  <a:lnTo>
                    <a:pt x="11" y="155"/>
                  </a:lnTo>
                  <a:lnTo>
                    <a:pt x="39" y="166"/>
                  </a:lnTo>
                  <a:lnTo>
                    <a:pt x="73" y="166"/>
                  </a:lnTo>
                  <a:lnTo>
                    <a:pt x="101" y="155"/>
                  </a:lnTo>
                  <a:lnTo>
                    <a:pt x="136" y="120"/>
                  </a:lnTo>
                </a:path>
              </a:pathLst>
            </a:custGeom>
            <a:noFill/>
            <a:ln w="12600">
              <a:solidFill>
                <a:srgbClr val="333333"/>
              </a:solidFill>
              <a:round/>
              <a:headEnd/>
              <a:tailEnd/>
            </a:ln>
          </p:spPr>
          <p:txBody>
            <a:bodyPr/>
            <a:lstStyle/>
            <a:p>
              <a:endParaRPr lang="en-US"/>
            </a:p>
          </p:txBody>
        </p:sp>
        <p:sp>
          <p:nvSpPr>
            <p:cNvPr id="602350" name="Line 233"/>
            <p:cNvSpPr>
              <a:spLocks noChangeShapeType="1"/>
            </p:cNvSpPr>
            <p:nvPr/>
          </p:nvSpPr>
          <p:spPr bwMode="auto">
            <a:xfrm flipV="1">
              <a:off x="1394" y="3261"/>
              <a:ext cx="1" cy="40"/>
            </a:xfrm>
            <a:prstGeom prst="line">
              <a:avLst/>
            </a:prstGeom>
            <a:noFill/>
            <a:ln w="12600">
              <a:solidFill>
                <a:srgbClr val="333333"/>
              </a:solidFill>
              <a:round/>
              <a:headEnd/>
              <a:tailEnd/>
            </a:ln>
          </p:spPr>
          <p:txBody>
            <a:bodyPr/>
            <a:lstStyle/>
            <a:p>
              <a:endParaRPr lang="en-US"/>
            </a:p>
          </p:txBody>
        </p:sp>
        <p:sp>
          <p:nvSpPr>
            <p:cNvPr id="602351" name="Line 234"/>
            <p:cNvSpPr>
              <a:spLocks noChangeShapeType="1"/>
            </p:cNvSpPr>
            <p:nvPr/>
          </p:nvSpPr>
          <p:spPr bwMode="auto">
            <a:xfrm>
              <a:off x="1416" y="3263"/>
              <a:ext cx="1" cy="37"/>
            </a:xfrm>
            <a:prstGeom prst="line">
              <a:avLst/>
            </a:prstGeom>
            <a:noFill/>
            <a:ln w="12600">
              <a:solidFill>
                <a:srgbClr val="333333"/>
              </a:solidFill>
              <a:round/>
              <a:headEnd/>
              <a:tailEnd/>
            </a:ln>
          </p:spPr>
          <p:txBody>
            <a:bodyPr/>
            <a:lstStyle/>
            <a:p>
              <a:endParaRPr lang="en-US"/>
            </a:p>
          </p:txBody>
        </p:sp>
        <p:sp>
          <p:nvSpPr>
            <p:cNvPr id="602352" name="Freeform 235"/>
            <p:cNvSpPr>
              <a:spLocks noChangeArrowheads="1"/>
            </p:cNvSpPr>
            <p:nvPr/>
          </p:nvSpPr>
          <p:spPr bwMode="auto">
            <a:xfrm>
              <a:off x="1416" y="3263"/>
              <a:ext cx="30" cy="38"/>
            </a:xfrm>
            <a:custGeom>
              <a:avLst/>
              <a:gdLst>
                <a:gd name="T0" fmla="*/ 0 w 131"/>
                <a:gd name="T1" fmla="*/ 3 h 167"/>
                <a:gd name="T2" fmla="*/ 2 w 131"/>
                <a:gd name="T3" fmla="*/ 1 h 167"/>
                <a:gd name="T4" fmla="*/ 3 w 131"/>
                <a:gd name="T5" fmla="*/ 0 h 167"/>
                <a:gd name="T6" fmla="*/ 5 w 131"/>
                <a:gd name="T7" fmla="*/ 0 h 167"/>
                <a:gd name="T8" fmla="*/ 6 w 131"/>
                <a:gd name="T9" fmla="*/ 1 h 167"/>
                <a:gd name="T10" fmla="*/ 7 w 131"/>
                <a:gd name="T11" fmla="*/ 3 h 167"/>
                <a:gd name="T12" fmla="*/ 7 w 131"/>
                <a:gd name="T13" fmla="*/ 9 h 167"/>
                <a:gd name="T14" fmla="*/ 0 60000 65536"/>
                <a:gd name="T15" fmla="*/ 0 60000 65536"/>
                <a:gd name="T16" fmla="*/ 0 60000 65536"/>
                <a:gd name="T17" fmla="*/ 0 60000 65536"/>
                <a:gd name="T18" fmla="*/ 0 60000 65536"/>
                <a:gd name="T19" fmla="*/ 0 60000 65536"/>
                <a:gd name="T20" fmla="*/ 0 60000 65536"/>
                <a:gd name="T21" fmla="*/ 0 w 131"/>
                <a:gd name="T22" fmla="*/ 0 h 167"/>
                <a:gd name="T23" fmla="*/ 131 w 131"/>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 h="167">
                  <a:moveTo>
                    <a:pt x="0" y="47"/>
                  </a:moveTo>
                  <a:lnTo>
                    <a:pt x="34" y="12"/>
                  </a:lnTo>
                  <a:lnTo>
                    <a:pt x="61" y="0"/>
                  </a:lnTo>
                  <a:lnTo>
                    <a:pt x="96" y="0"/>
                  </a:lnTo>
                  <a:lnTo>
                    <a:pt x="119" y="12"/>
                  </a:lnTo>
                  <a:lnTo>
                    <a:pt x="130" y="47"/>
                  </a:lnTo>
                  <a:lnTo>
                    <a:pt x="130" y="166"/>
                  </a:lnTo>
                </a:path>
              </a:pathLst>
            </a:custGeom>
            <a:noFill/>
            <a:ln w="12600">
              <a:solidFill>
                <a:srgbClr val="333333"/>
              </a:solidFill>
              <a:round/>
              <a:headEnd/>
              <a:tailEnd/>
            </a:ln>
          </p:spPr>
          <p:txBody>
            <a:bodyPr/>
            <a:lstStyle/>
            <a:p>
              <a:endParaRPr lang="en-US"/>
            </a:p>
          </p:txBody>
        </p:sp>
        <p:sp>
          <p:nvSpPr>
            <p:cNvPr id="602353" name="Line 236"/>
            <p:cNvSpPr>
              <a:spLocks noChangeShapeType="1"/>
            </p:cNvSpPr>
            <p:nvPr/>
          </p:nvSpPr>
          <p:spPr bwMode="auto">
            <a:xfrm flipV="1">
              <a:off x="1502" y="3241"/>
              <a:ext cx="1" cy="60"/>
            </a:xfrm>
            <a:prstGeom prst="line">
              <a:avLst/>
            </a:prstGeom>
            <a:noFill/>
            <a:ln w="12600">
              <a:solidFill>
                <a:srgbClr val="333333"/>
              </a:solidFill>
              <a:round/>
              <a:headEnd/>
              <a:tailEnd/>
            </a:ln>
          </p:spPr>
          <p:txBody>
            <a:bodyPr/>
            <a:lstStyle/>
            <a:p>
              <a:endParaRPr lang="en-US"/>
            </a:p>
          </p:txBody>
        </p:sp>
        <p:sp>
          <p:nvSpPr>
            <p:cNvPr id="602354" name="Freeform 237"/>
            <p:cNvSpPr>
              <a:spLocks noChangeArrowheads="1"/>
            </p:cNvSpPr>
            <p:nvPr/>
          </p:nvSpPr>
          <p:spPr bwMode="auto">
            <a:xfrm>
              <a:off x="1469" y="3263"/>
              <a:ext cx="33" cy="38"/>
            </a:xfrm>
            <a:custGeom>
              <a:avLst/>
              <a:gdLst>
                <a:gd name="T0" fmla="*/ 7 w 147"/>
                <a:gd name="T1" fmla="*/ 2 h 167"/>
                <a:gd name="T2" fmla="*/ 6 w 147"/>
                <a:gd name="T3" fmla="*/ 1 h 167"/>
                <a:gd name="T4" fmla="*/ 5 w 147"/>
                <a:gd name="T5" fmla="*/ 0 h 167"/>
                <a:gd name="T6" fmla="*/ 3 w 147"/>
                <a:gd name="T7" fmla="*/ 0 h 167"/>
                <a:gd name="T8" fmla="*/ 2 w 147"/>
                <a:gd name="T9" fmla="*/ 1 h 167"/>
                <a:gd name="T10" fmla="*/ 0 w 147"/>
                <a:gd name="T11" fmla="*/ 2 h 167"/>
                <a:gd name="T12" fmla="*/ 0 w 147"/>
                <a:gd name="T13" fmla="*/ 4 h 167"/>
                <a:gd name="T14" fmla="*/ 0 w 147"/>
                <a:gd name="T15" fmla="*/ 5 h 167"/>
                <a:gd name="T16" fmla="*/ 0 w 147"/>
                <a:gd name="T17" fmla="*/ 7 h 167"/>
                <a:gd name="T18" fmla="*/ 2 w 147"/>
                <a:gd name="T19" fmla="*/ 8 h 167"/>
                <a:gd name="T20" fmla="*/ 3 w 147"/>
                <a:gd name="T21" fmla="*/ 9 h 167"/>
                <a:gd name="T22" fmla="*/ 5 w 147"/>
                <a:gd name="T23" fmla="*/ 9 h 167"/>
                <a:gd name="T24" fmla="*/ 6 w 147"/>
                <a:gd name="T25" fmla="*/ 8 h 167"/>
                <a:gd name="T26" fmla="*/ 7 w 147"/>
                <a:gd name="T27" fmla="*/ 7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
                <a:gd name="T43" fmla="*/ 0 h 167"/>
                <a:gd name="T44" fmla="*/ 147 w 147"/>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 h="167">
                  <a:moveTo>
                    <a:pt x="146" y="34"/>
                  </a:moveTo>
                  <a:lnTo>
                    <a:pt x="124" y="12"/>
                  </a:lnTo>
                  <a:lnTo>
                    <a:pt x="96" y="0"/>
                  </a:lnTo>
                  <a:lnTo>
                    <a:pt x="61" y="0"/>
                  </a:lnTo>
                  <a:lnTo>
                    <a:pt x="34" y="12"/>
                  </a:lnTo>
                  <a:lnTo>
                    <a:pt x="11" y="34"/>
                  </a:lnTo>
                  <a:lnTo>
                    <a:pt x="0" y="73"/>
                  </a:lnTo>
                  <a:lnTo>
                    <a:pt x="0" y="96"/>
                  </a:lnTo>
                  <a:lnTo>
                    <a:pt x="11" y="131"/>
                  </a:lnTo>
                  <a:lnTo>
                    <a:pt x="34" y="155"/>
                  </a:lnTo>
                  <a:lnTo>
                    <a:pt x="61" y="166"/>
                  </a:lnTo>
                  <a:lnTo>
                    <a:pt x="96" y="166"/>
                  </a:lnTo>
                  <a:lnTo>
                    <a:pt x="124" y="155"/>
                  </a:lnTo>
                  <a:lnTo>
                    <a:pt x="146" y="131"/>
                  </a:lnTo>
                </a:path>
              </a:pathLst>
            </a:custGeom>
            <a:noFill/>
            <a:ln w="12600">
              <a:solidFill>
                <a:srgbClr val="333333"/>
              </a:solidFill>
              <a:round/>
              <a:headEnd/>
              <a:tailEnd/>
            </a:ln>
          </p:spPr>
          <p:txBody>
            <a:bodyPr/>
            <a:lstStyle/>
            <a:p>
              <a:endParaRPr lang="en-US"/>
            </a:p>
          </p:txBody>
        </p:sp>
        <p:sp>
          <p:nvSpPr>
            <p:cNvPr id="602355" name="Line 238"/>
            <p:cNvSpPr>
              <a:spLocks noChangeShapeType="1"/>
            </p:cNvSpPr>
            <p:nvPr/>
          </p:nvSpPr>
          <p:spPr bwMode="auto">
            <a:xfrm flipV="1">
              <a:off x="1159" y="2899"/>
              <a:ext cx="1" cy="283"/>
            </a:xfrm>
            <a:prstGeom prst="line">
              <a:avLst/>
            </a:prstGeom>
            <a:noFill/>
            <a:ln w="12600">
              <a:solidFill>
                <a:srgbClr val="333333"/>
              </a:solidFill>
              <a:round/>
              <a:headEnd/>
              <a:tailEnd/>
            </a:ln>
          </p:spPr>
          <p:txBody>
            <a:bodyPr/>
            <a:lstStyle/>
            <a:p>
              <a:endParaRPr lang="en-US"/>
            </a:p>
          </p:txBody>
        </p:sp>
        <p:sp>
          <p:nvSpPr>
            <p:cNvPr id="602356" name="Freeform 239"/>
            <p:cNvSpPr>
              <a:spLocks noChangeArrowheads="1"/>
            </p:cNvSpPr>
            <p:nvPr/>
          </p:nvSpPr>
          <p:spPr bwMode="auto">
            <a:xfrm>
              <a:off x="958" y="2787"/>
              <a:ext cx="36" cy="58"/>
            </a:xfrm>
            <a:custGeom>
              <a:avLst/>
              <a:gdLst>
                <a:gd name="T0" fmla="*/ 7 w 160"/>
                <a:gd name="T1" fmla="*/ 2 h 256"/>
                <a:gd name="T2" fmla="*/ 7 w 160"/>
                <a:gd name="T3" fmla="*/ 0 h 256"/>
                <a:gd name="T4" fmla="*/ 5 w 160"/>
                <a:gd name="T5" fmla="*/ 0 h 256"/>
                <a:gd name="T6" fmla="*/ 4 w 160"/>
                <a:gd name="T7" fmla="*/ 0 h 256"/>
                <a:gd name="T8" fmla="*/ 2 w 160"/>
                <a:gd name="T9" fmla="*/ 0 h 256"/>
                <a:gd name="T10" fmla="*/ 0 w 160"/>
                <a:gd name="T11" fmla="*/ 2 h 256"/>
                <a:gd name="T12" fmla="*/ 0 w 160"/>
                <a:gd name="T13" fmla="*/ 5 h 256"/>
                <a:gd name="T14" fmla="*/ 0 w 160"/>
                <a:gd name="T15" fmla="*/ 9 h 256"/>
                <a:gd name="T16" fmla="*/ 0 w 160"/>
                <a:gd name="T17" fmla="*/ 11 h 256"/>
                <a:gd name="T18" fmla="*/ 2 w 160"/>
                <a:gd name="T19" fmla="*/ 12 h 256"/>
                <a:gd name="T20" fmla="*/ 4 w 160"/>
                <a:gd name="T21" fmla="*/ 13 h 256"/>
                <a:gd name="T22" fmla="*/ 5 w 160"/>
                <a:gd name="T23" fmla="*/ 13 h 256"/>
                <a:gd name="T24" fmla="*/ 6 w 160"/>
                <a:gd name="T25" fmla="*/ 12 h 256"/>
                <a:gd name="T26" fmla="*/ 7 w 160"/>
                <a:gd name="T27" fmla="*/ 11 h 256"/>
                <a:gd name="T28" fmla="*/ 8 w 160"/>
                <a:gd name="T29" fmla="*/ 9 h 256"/>
                <a:gd name="T30" fmla="*/ 8 w 160"/>
                <a:gd name="T31" fmla="*/ 9 h 256"/>
                <a:gd name="T32" fmla="*/ 7 w 160"/>
                <a:gd name="T33" fmla="*/ 7 h 256"/>
                <a:gd name="T34" fmla="*/ 6 w 160"/>
                <a:gd name="T35" fmla="*/ 5 h 256"/>
                <a:gd name="T36" fmla="*/ 5 w 160"/>
                <a:gd name="T37" fmla="*/ 5 h 256"/>
                <a:gd name="T38" fmla="*/ 4 w 160"/>
                <a:gd name="T39" fmla="*/ 5 h 256"/>
                <a:gd name="T40" fmla="*/ 2 w 160"/>
                <a:gd name="T41" fmla="*/ 5 h 256"/>
                <a:gd name="T42" fmla="*/ 0 w 160"/>
                <a:gd name="T43" fmla="*/ 7 h 256"/>
                <a:gd name="T44" fmla="*/ 0 w 160"/>
                <a:gd name="T45" fmla="*/ 9 h 2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0"/>
                <a:gd name="T70" fmla="*/ 0 h 256"/>
                <a:gd name="T71" fmla="*/ 160 w 160"/>
                <a:gd name="T72" fmla="*/ 256 h 2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0" h="256">
                  <a:moveTo>
                    <a:pt x="147" y="34"/>
                  </a:moveTo>
                  <a:lnTo>
                    <a:pt x="136" y="11"/>
                  </a:lnTo>
                  <a:lnTo>
                    <a:pt x="101" y="0"/>
                  </a:lnTo>
                  <a:lnTo>
                    <a:pt x="74" y="0"/>
                  </a:lnTo>
                  <a:lnTo>
                    <a:pt x="39" y="11"/>
                  </a:lnTo>
                  <a:lnTo>
                    <a:pt x="11" y="46"/>
                  </a:lnTo>
                  <a:lnTo>
                    <a:pt x="0" y="108"/>
                  </a:lnTo>
                  <a:lnTo>
                    <a:pt x="0" y="170"/>
                  </a:lnTo>
                  <a:lnTo>
                    <a:pt x="11" y="220"/>
                  </a:lnTo>
                  <a:lnTo>
                    <a:pt x="39" y="244"/>
                  </a:lnTo>
                  <a:lnTo>
                    <a:pt x="74" y="255"/>
                  </a:lnTo>
                  <a:lnTo>
                    <a:pt x="88" y="255"/>
                  </a:lnTo>
                  <a:lnTo>
                    <a:pt x="124" y="244"/>
                  </a:lnTo>
                  <a:lnTo>
                    <a:pt x="147" y="220"/>
                  </a:lnTo>
                  <a:lnTo>
                    <a:pt x="159" y="181"/>
                  </a:lnTo>
                  <a:lnTo>
                    <a:pt x="159" y="170"/>
                  </a:lnTo>
                  <a:lnTo>
                    <a:pt x="147" y="136"/>
                  </a:lnTo>
                  <a:lnTo>
                    <a:pt x="124" y="108"/>
                  </a:lnTo>
                  <a:lnTo>
                    <a:pt x="88" y="96"/>
                  </a:lnTo>
                  <a:lnTo>
                    <a:pt x="74" y="96"/>
                  </a:lnTo>
                  <a:lnTo>
                    <a:pt x="39" y="108"/>
                  </a:lnTo>
                  <a:lnTo>
                    <a:pt x="11" y="136"/>
                  </a:lnTo>
                  <a:lnTo>
                    <a:pt x="0" y="170"/>
                  </a:lnTo>
                </a:path>
              </a:pathLst>
            </a:custGeom>
            <a:noFill/>
            <a:ln w="12600">
              <a:solidFill>
                <a:srgbClr val="333333"/>
              </a:solidFill>
              <a:round/>
              <a:headEnd/>
              <a:tailEnd/>
            </a:ln>
          </p:spPr>
          <p:txBody>
            <a:bodyPr/>
            <a:lstStyle/>
            <a:p>
              <a:endParaRPr lang="en-US"/>
            </a:p>
          </p:txBody>
        </p:sp>
        <p:sp>
          <p:nvSpPr>
            <p:cNvPr id="602357" name="Line 240"/>
            <p:cNvSpPr>
              <a:spLocks noChangeShapeType="1"/>
            </p:cNvSpPr>
            <p:nvPr/>
          </p:nvSpPr>
          <p:spPr bwMode="auto">
            <a:xfrm flipV="1">
              <a:off x="1022" y="2774"/>
              <a:ext cx="5" cy="21"/>
            </a:xfrm>
            <a:prstGeom prst="line">
              <a:avLst/>
            </a:prstGeom>
            <a:noFill/>
            <a:ln w="12600">
              <a:solidFill>
                <a:srgbClr val="333333"/>
              </a:solidFill>
              <a:round/>
              <a:headEnd/>
              <a:tailEnd/>
            </a:ln>
          </p:spPr>
          <p:txBody>
            <a:bodyPr/>
            <a:lstStyle/>
            <a:p>
              <a:endParaRPr lang="en-US"/>
            </a:p>
          </p:txBody>
        </p:sp>
        <p:sp>
          <p:nvSpPr>
            <p:cNvPr id="602358" name="Freeform 241"/>
            <p:cNvSpPr>
              <a:spLocks noChangeArrowheads="1"/>
            </p:cNvSpPr>
            <p:nvPr/>
          </p:nvSpPr>
          <p:spPr bwMode="auto">
            <a:xfrm>
              <a:off x="1089" y="2787"/>
              <a:ext cx="14" cy="58"/>
            </a:xfrm>
            <a:custGeom>
              <a:avLst/>
              <a:gdLst>
                <a:gd name="T0" fmla="*/ 0 w 63"/>
                <a:gd name="T1" fmla="*/ 0 h 256"/>
                <a:gd name="T2" fmla="*/ 0 w 63"/>
                <a:gd name="T3" fmla="*/ 11 h 256"/>
                <a:gd name="T4" fmla="*/ 1 w 63"/>
                <a:gd name="T5" fmla="*/ 12 h 256"/>
                <a:gd name="T6" fmla="*/ 2 w 63"/>
                <a:gd name="T7" fmla="*/ 13 h 256"/>
                <a:gd name="T8" fmla="*/ 3 w 63"/>
                <a:gd name="T9" fmla="*/ 13 h 256"/>
                <a:gd name="T10" fmla="*/ 0 60000 65536"/>
                <a:gd name="T11" fmla="*/ 0 60000 65536"/>
                <a:gd name="T12" fmla="*/ 0 60000 65536"/>
                <a:gd name="T13" fmla="*/ 0 60000 65536"/>
                <a:gd name="T14" fmla="*/ 0 60000 65536"/>
                <a:gd name="T15" fmla="*/ 0 w 63"/>
                <a:gd name="T16" fmla="*/ 0 h 256"/>
                <a:gd name="T17" fmla="*/ 63 w 63"/>
                <a:gd name="T18" fmla="*/ 256 h 256"/>
              </a:gdLst>
              <a:ahLst/>
              <a:cxnLst>
                <a:cxn ang="T10">
                  <a:pos x="T0" y="T1"/>
                </a:cxn>
                <a:cxn ang="T11">
                  <a:pos x="T2" y="T3"/>
                </a:cxn>
                <a:cxn ang="T12">
                  <a:pos x="T4" y="T5"/>
                </a:cxn>
                <a:cxn ang="T13">
                  <a:pos x="T6" y="T7"/>
                </a:cxn>
                <a:cxn ang="T14">
                  <a:pos x="T8" y="T9"/>
                </a:cxn>
              </a:cxnLst>
              <a:rect l="T15" t="T16" r="T17" b="T18"/>
              <a:pathLst>
                <a:path w="63" h="256">
                  <a:moveTo>
                    <a:pt x="0" y="0"/>
                  </a:moveTo>
                  <a:lnTo>
                    <a:pt x="0" y="209"/>
                  </a:lnTo>
                  <a:lnTo>
                    <a:pt x="12" y="244"/>
                  </a:lnTo>
                  <a:lnTo>
                    <a:pt x="36" y="255"/>
                  </a:lnTo>
                  <a:lnTo>
                    <a:pt x="62" y="255"/>
                  </a:lnTo>
                </a:path>
              </a:pathLst>
            </a:custGeom>
            <a:noFill/>
            <a:ln w="12600">
              <a:solidFill>
                <a:srgbClr val="333333"/>
              </a:solidFill>
              <a:round/>
              <a:headEnd/>
              <a:tailEnd/>
            </a:ln>
          </p:spPr>
          <p:txBody>
            <a:bodyPr/>
            <a:lstStyle/>
            <a:p>
              <a:endParaRPr lang="en-US"/>
            </a:p>
          </p:txBody>
        </p:sp>
        <p:sp>
          <p:nvSpPr>
            <p:cNvPr id="602359" name="Line 242"/>
            <p:cNvSpPr>
              <a:spLocks noChangeShapeType="1"/>
            </p:cNvSpPr>
            <p:nvPr/>
          </p:nvSpPr>
          <p:spPr bwMode="auto">
            <a:xfrm flipH="1">
              <a:off x="1079" y="2806"/>
              <a:ext cx="21" cy="1"/>
            </a:xfrm>
            <a:prstGeom prst="line">
              <a:avLst/>
            </a:prstGeom>
            <a:noFill/>
            <a:ln w="12600">
              <a:solidFill>
                <a:srgbClr val="333333"/>
              </a:solidFill>
              <a:round/>
              <a:headEnd/>
              <a:tailEnd/>
            </a:ln>
          </p:spPr>
          <p:txBody>
            <a:bodyPr/>
            <a:lstStyle/>
            <a:p>
              <a:endParaRPr lang="en-US"/>
            </a:p>
          </p:txBody>
        </p:sp>
        <p:sp>
          <p:nvSpPr>
            <p:cNvPr id="602360" name="Freeform 243"/>
            <p:cNvSpPr>
              <a:spLocks noChangeArrowheads="1"/>
            </p:cNvSpPr>
            <p:nvPr/>
          </p:nvSpPr>
          <p:spPr bwMode="auto">
            <a:xfrm>
              <a:off x="1119" y="2806"/>
              <a:ext cx="37" cy="39"/>
            </a:xfrm>
            <a:custGeom>
              <a:avLst/>
              <a:gdLst>
                <a:gd name="T0" fmla="*/ 2 w 161"/>
                <a:gd name="T1" fmla="*/ 1 h 172"/>
                <a:gd name="T2" fmla="*/ 3 w 161"/>
                <a:gd name="T3" fmla="*/ 0 h 172"/>
                <a:gd name="T4" fmla="*/ 2 w 161"/>
                <a:gd name="T5" fmla="*/ 1 h 172"/>
                <a:gd name="T6" fmla="*/ 1 w 161"/>
                <a:gd name="T7" fmla="*/ 2 h 172"/>
                <a:gd name="T8" fmla="*/ 0 w 161"/>
                <a:gd name="T9" fmla="*/ 4 h 172"/>
                <a:gd name="T10" fmla="*/ 0 w 161"/>
                <a:gd name="T11" fmla="*/ 5 h 172"/>
                <a:gd name="T12" fmla="*/ 1 w 161"/>
                <a:gd name="T13" fmla="*/ 7 h 172"/>
                <a:gd name="T14" fmla="*/ 2 w 161"/>
                <a:gd name="T15" fmla="*/ 8 h 172"/>
                <a:gd name="T16" fmla="*/ 3 w 161"/>
                <a:gd name="T17" fmla="*/ 9 h 172"/>
                <a:gd name="T18" fmla="*/ 5 w 161"/>
                <a:gd name="T19" fmla="*/ 9 h 172"/>
                <a:gd name="T20" fmla="*/ 6 w 161"/>
                <a:gd name="T21" fmla="*/ 8 h 172"/>
                <a:gd name="T22" fmla="*/ 8 w 161"/>
                <a:gd name="T23" fmla="*/ 7 h 172"/>
                <a:gd name="T24" fmla="*/ 9 w 161"/>
                <a:gd name="T25" fmla="*/ 5 h 172"/>
                <a:gd name="T26" fmla="*/ 9 w 161"/>
                <a:gd name="T27" fmla="*/ 4 h 172"/>
                <a:gd name="T28" fmla="*/ 8 w 161"/>
                <a:gd name="T29" fmla="*/ 2 h 172"/>
                <a:gd name="T30" fmla="*/ 6 w 161"/>
                <a:gd name="T31" fmla="*/ 1 h 172"/>
                <a:gd name="T32" fmla="*/ 5 w 161"/>
                <a:gd name="T33" fmla="*/ 0 h 172"/>
                <a:gd name="T34" fmla="*/ 3 w 161"/>
                <a:gd name="T35" fmla="*/ 0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1"/>
                <a:gd name="T55" fmla="*/ 0 h 172"/>
                <a:gd name="T56" fmla="*/ 161 w 161"/>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1" h="172">
                  <a:moveTo>
                    <a:pt x="36" y="12"/>
                  </a:moveTo>
                  <a:lnTo>
                    <a:pt x="62" y="0"/>
                  </a:lnTo>
                  <a:lnTo>
                    <a:pt x="36" y="12"/>
                  </a:lnTo>
                  <a:lnTo>
                    <a:pt x="12" y="39"/>
                  </a:lnTo>
                  <a:lnTo>
                    <a:pt x="0" y="74"/>
                  </a:lnTo>
                  <a:lnTo>
                    <a:pt x="0" y="97"/>
                  </a:lnTo>
                  <a:lnTo>
                    <a:pt x="12" y="136"/>
                  </a:lnTo>
                  <a:lnTo>
                    <a:pt x="36" y="160"/>
                  </a:lnTo>
                  <a:lnTo>
                    <a:pt x="62" y="171"/>
                  </a:lnTo>
                  <a:lnTo>
                    <a:pt x="98" y="171"/>
                  </a:lnTo>
                  <a:lnTo>
                    <a:pt x="122" y="160"/>
                  </a:lnTo>
                  <a:lnTo>
                    <a:pt x="145" y="136"/>
                  </a:lnTo>
                  <a:lnTo>
                    <a:pt x="160" y="97"/>
                  </a:lnTo>
                  <a:lnTo>
                    <a:pt x="160" y="74"/>
                  </a:lnTo>
                  <a:lnTo>
                    <a:pt x="145" y="39"/>
                  </a:lnTo>
                  <a:lnTo>
                    <a:pt x="122" y="12"/>
                  </a:lnTo>
                  <a:lnTo>
                    <a:pt x="98" y="0"/>
                  </a:lnTo>
                  <a:lnTo>
                    <a:pt x="62" y="0"/>
                  </a:lnTo>
                </a:path>
              </a:pathLst>
            </a:custGeom>
            <a:noFill/>
            <a:ln w="12600">
              <a:solidFill>
                <a:srgbClr val="333333"/>
              </a:solidFill>
              <a:round/>
              <a:headEnd/>
              <a:tailEnd/>
            </a:ln>
          </p:spPr>
          <p:txBody>
            <a:bodyPr/>
            <a:lstStyle/>
            <a:p>
              <a:endParaRPr lang="en-US"/>
            </a:p>
          </p:txBody>
        </p:sp>
        <p:sp>
          <p:nvSpPr>
            <p:cNvPr id="602361" name="Line 244"/>
            <p:cNvSpPr>
              <a:spLocks noChangeShapeType="1"/>
            </p:cNvSpPr>
            <p:nvPr/>
          </p:nvSpPr>
          <p:spPr bwMode="auto">
            <a:xfrm flipV="1">
              <a:off x="1215" y="2785"/>
              <a:ext cx="9" cy="5"/>
            </a:xfrm>
            <a:prstGeom prst="line">
              <a:avLst/>
            </a:prstGeom>
            <a:noFill/>
            <a:ln w="12600">
              <a:solidFill>
                <a:srgbClr val="333333"/>
              </a:solidFill>
              <a:round/>
              <a:headEnd/>
              <a:tailEnd/>
            </a:ln>
          </p:spPr>
          <p:txBody>
            <a:bodyPr/>
            <a:lstStyle/>
            <a:p>
              <a:endParaRPr lang="en-US"/>
            </a:p>
          </p:txBody>
        </p:sp>
        <p:sp>
          <p:nvSpPr>
            <p:cNvPr id="602362" name="Freeform 245"/>
            <p:cNvSpPr>
              <a:spLocks noChangeArrowheads="1"/>
            </p:cNvSpPr>
            <p:nvPr/>
          </p:nvSpPr>
          <p:spPr bwMode="auto">
            <a:xfrm>
              <a:off x="1210" y="2787"/>
              <a:ext cx="39" cy="58"/>
            </a:xfrm>
            <a:custGeom>
              <a:avLst/>
              <a:gdLst>
                <a:gd name="T0" fmla="*/ 1 w 170"/>
                <a:gd name="T1" fmla="*/ 0 h 256"/>
                <a:gd name="T2" fmla="*/ 1 w 170"/>
                <a:gd name="T3" fmla="*/ 2 h 256"/>
                <a:gd name="T4" fmla="*/ 1 w 170"/>
                <a:gd name="T5" fmla="*/ 3 h 256"/>
                <a:gd name="T6" fmla="*/ 1 w 170"/>
                <a:gd name="T7" fmla="*/ 4 h 256"/>
                <a:gd name="T8" fmla="*/ 2 w 170"/>
                <a:gd name="T9" fmla="*/ 5 h 256"/>
                <a:gd name="T10" fmla="*/ 5 w 170"/>
                <a:gd name="T11" fmla="*/ 5 h 256"/>
                <a:gd name="T12" fmla="*/ 7 w 170"/>
                <a:gd name="T13" fmla="*/ 6 h 256"/>
                <a:gd name="T14" fmla="*/ 8 w 170"/>
                <a:gd name="T15" fmla="*/ 7 h 256"/>
                <a:gd name="T16" fmla="*/ 9 w 170"/>
                <a:gd name="T17" fmla="*/ 9 h 256"/>
                <a:gd name="T18" fmla="*/ 9 w 170"/>
                <a:gd name="T19" fmla="*/ 11 h 256"/>
                <a:gd name="T20" fmla="*/ 8 w 170"/>
                <a:gd name="T21" fmla="*/ 12 h 256"/>
                <a:gd name="T22" fmla="*/ 8 w 170"/>
                <a:gd name="T23" fmla="*/ 12 h 256"/>
                <a:gd name="T24" fmla="*/ 6 w 170"/>
                <a:gd name="T25" fmla="*/ 13 h 256"/>
                <a:gd name="T26" fmla="*/ 3 w 170"/>
                <a:gd name="T27" fmla="*/ 13 h 256"/>
                <a:gd name="T28" fmla="*/ 1 w 170"/>
                <a:gd name="T29" fmla="*/ 12 h 256"/>
                <a:gd name="T30" fmla="*/ 1 w 170"/>
                <a:gd name="T31" fmla="*/ 12 h 256"/>
                <a:gd name="T32" fmla="*/ 0 w 170"/>
                <a:gd name="T33" fmla="*/ 11 h 256"/>
                <a:gd name="T34" fmla="*/ 0 w 170"/>
                <a:gd name="T35" fmla="*/ 9 h 256"/>
                <a:gd name="T36" fmla="*/ 1 w 170"/>
                <a:gd name="T37" fmla="*/ 7 h 256"/>
                <a:gd name="T38" fmla="*/ 2 w 170"/>
                <a:gd name="T39" fmla="*/ 6 h 256"/>
                <a:gd name="T40" fmla="*/ 4 w 170"/>
                <a:gd name="T41" fmla="*/ 5 h 256"/>
                <a:gd name="T42" fmla="*/ 6 w 170"/>
                <a:gd name="T43" fmla="*/ 5 h 256"/>
                <a:gd name="T44" fmla="*/ 8 w 170"/>
                <a:gd name="T45" fmla="*/ 4 h 256"/>
                <a:gd name="T46" fmla="*/ 8 w 170"/>
                <a:gd name="T47" fmla="*/ 3 h 256"/>
                <a:gd name="T48" fmla="*/ 8 w 170"/>
                <a:gd name="T49" fmla="*/ 2 h 256"/>
                <a:gd name="T50" fmla="*/ 8 w 170"/>
                <a:gd name="T51" fmla="*/ 0 h 256"/>
                <a:gd name="T52" fmla="*/ 6 w 170"/>
                <a:gd name="T53" fmla="*/ 0 h 256"/>
                <a:gd name="T54" fmla="*/ 3 w 170"/>
                <a:gd name="T55" fmla="*/ 0 h 2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0"/>
                <a:gd name="T85" fmla="*/ 0 h 256"/>
                <a:gd name="T86" fmla="*/ 170 w 170"/>
                <a:gd name="T87" fmla="*/ 256 h 25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0" h="256">
                  <a:moveTo>
                    <a:pt x="23" y="11"/>
                  </a:moveTo>
                  <a:lnTo>
                    <a:pt x="11" y="34"/>
                  </a:lnTo>
                  <a:lnTo>
                    <a:pt x="11" y="61"/>
                  </a:lnTo>
                  <a:lnTo>
                    <a:pt x="23" y="84"/>
                  </a:lnTo>
                  <a:lnTo>
                    <a:pt x="45" y="96"/>
                  </a:lnTo>
                  <a:lnTo>
                    <a:pt x="96" y="108"/>
                  </a:lnTo>
                  <a:lnTo>
                    <a:pt x="134" y="123"/>
                  </a:lnTo>
                  <a:lnTo>
                    <a:pt x="158" y="147"/>
                  </a:lnTo>
                  <a:lnTo>
                    <a:pt x="169" y="170"/>
                  </a:lnTo>
                  <a:lnTo>
                    <a:pt x="169" y="209"/>
                  </a:lnTo>
                  <a:lnTo>
                    <a:pt x="158" y="232"/>
                  </a:lnTo>
                  <a:lnTo>
                    <a:pt x="146" y="244"/>
                  </a:lnTo>
                  <a:lnTo>
                    <a:pt x="107" y="255"/>
                  </a:lnTo>
                  <a:lnTo>
                    <a:pt x="61" y="255"/>
                  </a:lnTo>
                  <a:lnTo>
                    <a:pt x="23" y="244"/>
                  </a:lnTo>
                  <a:lnTo>
                    <a:pt x="11" y="232"/>
                  </a:lnTo>
                  <a:lnTo>
                    <a:pt x="0" y="209"/>
                  </a:lnTo>
                  <a:lnTo>
                    <a:pt x="0" y="170"/>
                  </a:lnTo>
                  <a:lnTo>
                    <a:pt x="11" y="147"/>
                  </a:lnTo>
                  <a:lnTo>
                    <a:pt x="34" y="123"/>
                  </a:lnTo>
                  <a:lnTo>
                    <a:pt x="73" y="108"/>
                  </a:lnTo>
                  <a:lnTo>
                    <a:pt x="122" y="96"/>
                  </a:lnTo>
                  <a:lnTo>
                    <a:pt x="146" y="84"/>
                  </a:lnTo>
                  <a:lnTo>
                    <a:pt x="158" y="61"/>
                  </a:lnTo>
                  <a:lnTo>
                    <a:pt x="158" y="34"/>
                  </a:lnTo>
                  <a:lnTo>
                    <a:pt x="146" y="11"/>
                  </a:lnTo>
                  <a:lnTo>
                    <a:pt x="107" y="0"/>
                  </a:lnTo>
                  <a:lnTo>
                    <a:pt x="61" y="0"/>
                  </a:lnTo>
                </a:path>
              </a:pathLst>
            </a:custGeom>
            <a:noFill/>
            <a:ln w="12600">
              <a:solidFill>
                <a:srgbClr val="333333"/>
              </a:solidFill>
              <a:round/>
              <a:headEnd/>
              <a:tailEnd/>
            </a:ln>
          </p:spPr>
          <p:txBody>
            <a:bodyPr/>
            <a:lstStyle/>
            <a:p>
              <a:endParaRPr lang="en-US"/>
            </a:p>
          </p:txBody>
        </p:sp>
        <p:sp>
          <p:nvSpPr>
            <p:cNvPr id="602363" name="Line 246"/>
            <p:cNvSpPr>
              <a:spLocks noChangeShapeType="1"/>
            </p:cNvSpPr>
            <p:nvPr/>
          </p:nvSpPr>
          <p:spPr bwMode="auto">
            <a:xfrm flipV="1">
              <a:off x="1274" y="2774"/>
              <a:ext cx="5" cy="21"/>
            </a:xfrm>
            <a:prstGeom prst="line">
              <a:avLst/>
            </a:prstGeom>
            <a:noFill/>
            <a:ln w="12600">
              <a:solidFill>
                <a:srgbClr val="333333"/>
              </a:solidFill>
              <a:round/>
              <a:headEnd/>
              <a:tailEnd/>
            </a:ln>
          </p:spPr>
          <p:txBody>
            <a:bodyPr/>
            <a:lstStyle/>
            <a:p>
              <a:endParaRPr lang="en-US"/>
            </a:p>
          </p:txBody>
        </p:sp>
        <p:sp>
          <p:nvSpPr>
            <p:cNvPr id="602364" name="Freeform 247"/>
            <p:cNvSpPr>
              <a:spLocks noChangeArrowheads="1"/>
            </p:cNvSpPr>
            <p:nvPr/>
          </p:nvSpPr>
          <p:spPr bwMode="auto">
            <a:xfrm>
              <a:off x="1140" y="2355"/>
              <a:ext cx="40" cy="74"/>
            </a:xfrm>
            <a:custGeom>
              <a:avLst/>
              <a:gdLst>
                <a:gd name="T0" fmla="*/ 0 w 175"/>
                <a:gd name="T1" fmla="*/ 17 h 325"/>
                <a:gd name="T2" fmla="*/ 4 w 175"/>
                <a:gd name="T3" fmla="*/ 0 h 325"/>
                <a:gd name="T4" fmla="*/ 9 w 175"/>
                <a:gd name="T5" fmla="*/ 17 h 325"/>
                <a:gd name="T6" fmla="*/ 8 w 175"/>
                <a:gd name="T7" fmla="*/ 16 h 325"/>
                <a:gd name="T8" fmla="*/ 6 w 175"/>
                <a:gd name="T9" fmla="*/ 15 h 325"/>
                <a:gd name="T10" fmla="*/ 4 w 175"/>
                <a:gd name="T11" fmla="*/ 15 h 325"/>
                <a:gd name="T12" fmla="*/ 3 w 175"/>
                <a:gd name="T13" fmla="*/ 15 h 325"/>
                <a:gd name="T14" fmla="*/ 1 w 175"/>
                <a:gd name="T15" fmla="*/ 16 h 325"/>
                <a:gd name="T16" fmla="*/ 0 w 175"/>
                <a:gd name="T17" fmla="*/ 17 h 325"/>
                <a:gd name="T18" fmla="*/ 1 w 175"/>
                <a:gd name="T19" fmla="*/ 16 h 325"/>
                <a:gd name="T20" fmla="*/ 4 w 175"/>
                <a:gd name="T21" fmla="*/ 2 h 325"/>
                <a:gd name="T22" fmla="*/ 8 w 175"/>
                <a:gd name="T23" fmla="*/ 16 h 325"/>
                <a:gd name="T24" fmla="*/ 6 w 175"/>
                <a:gd name="T25" fmla="*/ 15 h 325"/>
                <a:gd name="T26" fmla="*/ 4 w 175"/>
                <a:gd name="T27" fmla="*/ 15 h 325"/>
                <a:gd name="T28" fmla="*/ 3 w 175"/>
                <a:gd name="T29" fmla="*/ 15 h 325"/>
                <a:gd name="T30" fmla="*/ 1 w 175"/>
                <a:gd name="T31" fmla="*/ 16 h 325"/>
                <a:gd name="T32" fmla="*/ 2 w 175"/>
                <a:gd name="T33" fmla="*/ 15 h 325"/>
                <a:gd name="T34" fmla="*/ 4 w 175"/>
                <a:gd name="T35" fmla="*/ 4 h 325"/>
                <a:gd name="T36" fmla="*/ 8 w 175"/>
                <a:gd name="T37" fmla="*/ 15 h 325"/>
                <a:gd name="T38" fmla="*/ 6 w 175"/>
                <a:gd name="T39" fmla="*/ 14 h 325"/>
                <a:gd name="T40" fmla="*/ 4 w 175"/>
                <a:gd name="T41" fmla="*/ 14 h 325"/>
                <a:gd name="T42" fmla="*/ 3 w 175"/>
                <a:gd name="T43" fmla="*/ 14 h 325"/>
                <a:gd name="T44" fmla="*/ 2 w 175"/>
                <a:gd name="T45" fmla="*/ 15 h 325"/>
                <a:gd name="T46" fmla="*/ 3 w 175"/>
                <a:gd name="T47" fmla="*/ 14 h 325"/>
                <a:gd name="T48" fmla="*/ 4 w 175"/>
                <a:gd name="T49" fmla="*/ 6 h 325"/>
                <a:gd name="T50" fmla="*/ 7 w 175"/>
                <a:gd name="T51" fmla="*/ 14 h 325"/>
                <a:gd name="T52" fmla="*/ 4 w 175"/>
                <a:gd name="T53" fmla="*/ 14 h 325"/>
                <a:gd name="T54" fmla="*/ 3 w 175"/>
                <a:gd name="T55" fmla="*/ 14 h 325"/>
                <a:gd name="T56" fmla="*/ 3 w 175"/>
                <a:gd name="T57" fmla="*/ 13 h 3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5"/>
                <a:gd name="T88" fmla="*/ 0 h 325"/>
                <a:gd name="T89" fmla="*/ 175 w 175"/>
                <a:gd name="T90" fmla="*/ 325 h 3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5" h="325">
                  <a:moveTo>
                    <a:pt x="0" y="324"/>
                  </a:moveTo>
                  <a:lnTo>
                    <a:pt x="84" y="0"/>
                  </a:lnTo>
                  <a:lnTo>
                    <a:pt x="174" y="324"/>
                  </a:lnTo>
                  <a:lnTo>
                    <a:pt x="146" y="308"/>
                  </a:lnTo>
                  <a:lnTo>
                    <a:pt x="120" y="296"/>
                  </a:lnTo>
                  <a:lnTo>
                    <a:pt x="84" y="294"/>
                  </a:lnTo>
                  <a:lnTo>
                    <a:pt x="54" y="296"/>
                  </a:lnTo>
                  <a:lnTo>
                    <a:pt x="23" y="308"/>
                  </a:lnTo>
                  <a:lnTo>
                    <a:pt x="0" y="324"/>
                  </a:lnTo>
                  <a:lnTo>
                    <a:pt x="19" y="301"/>
                  </a:lnTo>
                  <a:lnTo>
                    <a:pt x="84" y="42"/>
                  </a:lnTo>
                  <a:lnTo>
                    <a:pt x="158" y="301"/>
                  </a:lnTo>
                  <a:lnTo>
                    <a:pt x="122" y="289"/>
                  </a:lnTo>
                  <a:lnTo>
                    <a:pt x="84" y="281"/>
                  </a:lnTo>
                  <a:lnTo>
                    <a:pt x="49" y="289"/>
                  </a:lnTo>
                  <a:lnTo>
                    <a:pt x="19" y="301"/>
                  </a:lnTo>
                  <a:lnTo>
                    <a:pt x="34" y="281"/>
                  </a:lnTo>
                  <a:lnTo>
                    <a:pt x="84" y="81"/>
                  </a:lnTo>
                  <a:lnTo>
                    <a:pt x="143" y="281"/>
                  </a:lnTo>
                  <a:lnTo>
                    <a:pt x="116" y="275"/>
                  </a:lnTo>
                  <a:lnTo>
                    <a:pt x="84" y="275"/>
                  </a:lnTo>
                  <a:lnTo>
                    <a:pt x="61" y="275"/>
                  </a:lnTo>
                  <a:lnTo>
                    <a:pt x="34" y="281"/>
                  </a:lnTo>
                  <a:lnTo>
                    <a:pt x="49" y="266"/>
                  </a:lnTo>
                  <a:lnTo>
                    <a:pt x="84" y="123"/>
                  </a:lnTo>
                  <a:lnTo>
                    <a:pt x="127" y="266"/>
                  </a:lnTo>
                  <a:lnTo>
                    <a:pt x="84" y="262"/>
                  </a:lnTo>
                  <a:lnTo>
                    <a:pt x="49" y="266"/>
                  </a:lnTo>
                  <a:lnTo>
                    <a:pt x="65" y="251"/>
                  </a:lnTo>
                </a:path>
              </a:pathLst>
            </a:custGeom>
            <a:noFill/>
            <a:ln w="12600">
              <a:solidFill>
                <a:srgbClr val="333333"/>
              </a:solidFill>
              <a:round/>
              <a:headEnd/>
              <a:tailEnd/>
            </a:ln>
          </p:spPr>
          <p:txBody>
            <a:bodyPr/>
            <a:lstStyle/>
            <a:p>
              <a:endParaRPr lang="en-US"/>
            </a:p>
          </p:txBody>
        </p:sp>
        <p:sp>
          <p:nvSpPr>
            <p:cNvPr id="602365" name="Freeform 248"/>
            <p:cNvSpPr>
              <a:spLocks noChangeArrowheads="1"/>
            </p:cNvSpPr>
            <p:nvPr/>
          </p:nvSpPr>
          <p:spPr bwMode="auto">
            <a:xfrm>
              <a:off x="1154" y="2394"/>
              <a:ext cx="14" cy="19"/>
            </a:xfrm>
            <a:custGeom>
              <a:avLst/>
              <a:gdLst>
                <a:gd name="T0" fmla="*/ 0 w 63"/>
                <a:gd name="T1" fmla="*/ 4 h 83"/>
                <a:gd name="T2" fmla="*/ 1 w 63"/>
                <a:gd name="T3" fmla="*/ 0 h 83"/>
                <a:gd name="T4" fmla="*/ 3 w 63"/>
                <a:gd name="T5" fmla="*/ 4 h 83"/>
                <a:gd name="T6" fmla="*/ 0 w 63"/>
                <a:gd name="T7" fmla="*/ 4 h 83"/>
                <a:gd name="T8" fmla="*/ 1 w 63"/>
                <a:gd name="T9" fmla="*/ 4 h 83"/>
                <a:gd name="T10" fmla="*/ 1 w 63"/>
                <a:gd name="T11" fmla="*/ 2 h 83"/>
                <a:gd name="T12" fmla="*/ 2 w 63"/>
                <a:gd name="T13" fmla="*/ 4 h 83"/>
                <a:gd name="T14" fmla="*/ 1 w 63"/>
                <a:gd name="T15" fmla="*/ 4 h 83"/>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83"/>
                <a:gd name="T26" fmla="*/ 63 w 63"/>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83">
                  <a:moveTo>
                    <a:pt x="0" y="82"/>
                  </a:moveTo>
                  <a:lnTo>
                    <a:pt x="23" y="0"/>
                  </a:lnTo>
                  <a:lnTo>
                    <a:pt x="62" y="82"/>
                  </a:lnTo>
                  <a:lnTo>
                    <a:pt x="0" y="82"/>
                  </a:lnTo>
                  <a:lnTo>
                    <a:pt x="19" y="70"/>
                  </a:lnTo>
                  <a:lnTo>
                    <a:pt x="23" y="39"/>
                  </a:lnTo>
                  <a:lnTo>
                    <a:pt x="38" y="70"/>
                  </a:lnTo>
                  <a:lnTo>
                    <a:pt x="19" y="70"/>
                  </a:lnTo>
                </a:path>
              </a:pathLst>
            </a:custGeom>
            <a:noFill/>
            <a:ln w="12600">
              <a:solidFill>
                <a:srgbClr val="333333"/>
              </a:solidFill>
              <a:round/>
              <a:headEnd/>
              <a:tailEnd/>
            </a:ln>
          </p:spPr>
          <p:txBody>
            <a:bodyPr/>
            <a:lstStyle/>
            <a:p>
              <a:endParaRPr lang="en-US"/>
            </a:p>
          </p:txBody>
        </p:sp>
        <p:sp>
          <p:nvSpPr>
            <p:cNvPr id="602366" name="Freeform 249"/>
            <p:cNvSpPr>
              <a:spLocks noChangeArrowheads="1"/>
            </p:cNvSpPr>
            <p:nvPr/>
          </p:nvSpPr>
          <p:spPr bwMode="auto">
            <a:xfrm>
              <a:off x="1140" y="3106"/>
              <a:ext cx="40" cy="76"/>
            </a:xfrm>
            <a:custGeom>
              <a:avLst/>
              <a:gdLst>
                <a:gd name="T0" fmla="*/ 9 w 175"/>
                <a:gd name="T1" fmla="*/ 0 h 333"/>
                <a:gd name="T2" fmla="*/ 4 w 175"/>
                <a:gd name="T3" fmla="*/ 17 h 333"/>
                <a:gd name="T4" fmla="*/ 0 w 175"/>
                <a:gd name="T5" fmla="*/ 0 h 333"/>
                <a:gd name="T6" fmla="*/ 1 w 175"/>
                <a:gd name="T7" fmla="*/ 1 h 333"/>
                <a:gd name="T8" fmla="*/ 3 w 175"/>
                <a:gd name="T9" fmla="*/ 2 h 333"/>
                <a:gd name="T10" fmla="*/ 4 w 175"/>
                <a:gd name="T11" fmla="*/ 2 h 333"/>
                <a:gd name="T12" fmla="*/ 6 w 175"/>
                <a:gd name="T13" fmla="*/ 2 h 333"/>
                <a:gd name="T14" fmla="*/ 8 w 175"/>
                <a:gd name="T15" fmla="*/ 1 h 333"/>
                <a:gd name="T16" fmla="*/ 9 w 175"/>
                <a:gd name="T17" fmla="*/ 0 h 3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5"/>
                <a:gd name="T28" fmla="*/ 0 h 333"/>
                <a:gd name="T29" fmla="*/ 175 w 175"/>
                <a:gd name="T30" fmla="*/ 333 h 3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5" h="333">
                  <a:moveTo>
                    <a:pt x="174" y="0"/>
                  </a:moveTo>
                  <a:lnTo>
                    <a:pt x="84" y="332"/>
                  </a:lnTo>
                  <a:lnTo>
                    <a:pt x="0" y="0"/>
                  </a:lnTo>
                  <a:lnTo>
                    <a:pt x="23" y="19"/>
                  </a:lnTo>
                  <a:lnTo>
                    <a:pt x="54" y="30"/>
                  </a:lnTo>
                  <a:lnTo>
                    <a:pt x="84" y="34"/>
                  </a:lnTo>
                  <a:lnTo>
                    <a:pt x="120" y="30"/>
                  </a:lnTo>
                  <a:lnTo>
                    <a:pt x="146" y="19"/>
                  </a:lnTo>
                  <a:lnTo>
                    <a:pt x="174" y="0"/>
                  </a:lnTo>
                </a:path>
              </a:pathLst>
            </a:custGeom>
            <a:noFill/>
            <a:ln w="12600">
              <a:solidFill>
                <a:srgbClr val="333333"/>
              </a:solidFill>
              <a:round/>
              <a:headEnd/>
              <a:tailEnd/>
            </a:ln>
          </p:spPr>
          <p:txBody>
            <a:bodyPr/>
            <a:lstStyle/>
            <a:p>
              <a:endParaRPr lang="en-US"/>
            </a:p>
          </p:txBody>
        </p:sp>
        <p:sp>
          <p:nvSpPr>
            <p:cNvPr id="602367" name="Freeform 250"/>
            <p:cNvSpPr>
              <a:spLocks noChangeArrowheads="1"/>
            </p:cNvSpPr>
            <p:nvPr/>
          </p:nvSpPr>
          <p:spPr bwMode="auto">
            <a:xfrm>
              <a:off x="1144" y="3112"/>
              <a:ext cx="32" cy="59"/>
            </a:xfrm>
            <a:custGeom>
              <a:avLst/>
              <a:gdLst>
                <a:gd name="T0" fmla="*/ 7 w 140"/>
                <a:gd name="T1" fmla="*/ 0 h 259"/>
                <a:gd name="T2" fmla="*/ 3 w 140"/>
                <a:gd name="T3" fmla="*/ 13 h 259"/>
                <a:gd name="T4" fmla="*/ 0 w 140"/>
                <a:gd name="T5" fmla="*/ 0 h 259"/>
                <a:gd name="T6" fmla="*/ 2 w 140"/>
                <a:gd name="T7" fmla="*/ 1 h 259"/>
                <a:gd name="T8" fmla="*/ 3 w 140"/>
                <a:gd name="T9" fmla="*/ 1 h 259"/>
                <a:gd name="T10" fmla="*/ 5 w 140"/>
                <a:gd name="T11" fmla="*/ 1 h 259"/>
                <a:gd name="T12" fmla="*/ 7 w 140"/>
                <a:gd name="T13" fmla="*/ 0 h 259"/>
                <a:gd name="T14" fmla="*/ 6 w 140"/>
                <a:gd name="T15" fmla="*/ 1 h 259"/>
                <a:gd name="T16" fmla="*/ 3 w 140"/>
                <a:gd name="T17" fmla="*/ 11 h 259"/>
                <a:gd name="T18" fmla="*/ 1 w 140"/>
                <a:gd name="T19" fmla="*/ 1 h 259"/>
                <a:gd name="T20" fmla="*/ 2 w 140"/>
                <a:gd name="T21" fmla="*/ 1 h 259"/>
                <a:gd name="T22" fmla="*/ 3 w 140"/>
                <a:gd name="T23" fmla="*/ 2 h 259"/>
                <a:gd name="T24" fmla="*/ 5 w 140"/>
                <a:gd name="T25" fmla="*/ 1 h 259"/>
                <a:gd name="T26" fmla="*/ 6 w 140"/>
                <a:gd name="T27" fmla="*/ 1 h 259"/>
                <a:gd name="T28" fmla="*/ 6 w 140"/>
                <a:gd name="T29" fmla="*/ 2 h 259"/>
                <a:gd name="T30" fmla="*/ 3 w 140"/>
                <a:gd name="T31" fmla="*/ 9 h 259"/>
                <a:gd name="T32" fmla="*/ 2 w 140"/>
                <a:gd name="T33" fmla="*/ 2 h 259"/>
                <a:gd name="T34" fmla="*/ 3 w 140"/>
                <a:gd name="T35" fmla="*/ 2 h 259"/>
                <a:gd name="T36" fmla="*/ 6 w 140"/>
                <a:gd name="T37" fmla="*/ 2 h 259"/>
                <a:gd name="T38" fmla="*/ 5 w 140"/>
                <a:gd name="T39" fmla="*/ 3 h 259"/>
                <a:gd name="T40" fmla="*/ 3 w 140"/>
                <a:gd name="T41" fmla="*/ 7 h 259"/>
                <a:gd name="T42" fmla="*/ 3 w 140"/>
                <a:gd name="T43" fmla="*/ 3 h 259"/>
                <a:gd name="T44" fmla="*/ 5 w 140"/>
                <a:gd name="T45" fmla="*/ 3 h 259"/>
                <a:gd name="T46" fmla="*/ 4 w 140"/>
                <a:gd name="T47" fmla="*/ 3 h 259"/>
                <a:gd name="T48" fmla="*/ 3 w 140"/>
                <a:gd name="T49" fmla="*/ 5 h 259"/>
                <a:gd name="T50" fmla="*/ 3 w 140"/>
                <a:gd name="T51" fmla="*/ 3 h 259"/>
                <a:gd name="T52" fmla="*/ 4 w 140"/>
                <a:gd name="T53" fmla="*/ 3 h 2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0"/>
                <a:gd name="T82" fmla="*/ 0 h 259"/>
                <a:gd name="T83" fmla="*/ 140 w 140"/>
                <a:gd name="T84" fmla="*/ 259 h 2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0" h="259">
                  <a:moveTo>
                    <a:pt x="139" y="0"/>
                  </a:moveTo>
                  <a:lnTo>
                    <a:pt x="65" y="258"/>
                  </a:lnTo>
                  <a:lnTo>
                    <a:pt x="0" y="0"/>
                  </a:lnTo>
                  <a:lnTo>
                    <a:pt x="30" y="15"/>
                  </a:lnTo>
                  <a:lnTo>
                    <a:pt x="65" y="15"/>
                  </a:lnTo>
                  <a:lnTo>
                    <a:pt x="103" y="15"/>
                  </a:lnTo>
                  <a:lnTo>
                    <a:pt x="139" y="0"/>
                  </a:lnTo>
                  <a:lnTo>
                    <a:pt x="123" y="19"/>
                  </a:lnTo>
                  <a:lnTo>
                    <a:pt x="65" y="220"/>
                  </a:lnTo>
                  <a:lnTo>
                    <a:pt x="15" y="19"/>
                  </a:lnTo>
                  <a:lnTo>
                    <a:pt x="42" y="26"/>
                  </a:lnTo>
                  <a:lnTo>
                    <a:pt x="65" y="30"/>
                  </a:lnTo>
                  <a:lnTo>
                    <a:pt x="96" y="26"/>
                  </a:lnTo>
                  <a:lnTo>
                    <a:pt x="123" y="19"/>
                  </a:lnTo>
                  <a:lnTo>
                    <a:pt x="108" y="34"/>
                  </a:lnTo>
                  <a:lnTo>
                    <a:pt x="65" y="177"/>
                  </a:lnTo>
                  <a:lnTo>
                    <a:pt x="30" y="34"/>
                  </a:lnTo>
                  <a:lnTo>
                    <a:pt x="65" y="41"/>
                  </a:lnTo>
                  <a:lnTo>
                    <a:pt x="108" y="34"/>
                  </a:lnTo>
                  <a:lnTo>
                    <a:pt x="92" y="50"/>
                  </a:lnTo>
                  <a:lnTo>
                    <a:pt x="65" y="135"/>
                  </a:lnTo>
                  <a:lnTo>
                    <a:pt x="46" y="50"/>
                  </a:lnTo>
                  <a:lnTo>
                    <a:pt x="92" y="50"/>
                  </a:lnTo>
                  <a:lnTo>
                    <a:pt x="77" y="61"/>
                  </a:lnTo>
                  <a:lnTo>
                    <a:pt x="65" y="93"/>
                  </a:lnTo>
                  <a:lnTo>
                    <a:pt x="61" y="61"/>
                  </a:lnTo>
                  <a:lnTo>
                    <a:pt x="77" y="61"/>
                  </a:lnTo>
                </a:path>
              </a:pathLst>
            </a:custGeom>
            <a:noFill/>
            <a:ln w="12600">
              <a:solidFill>
                <a:srgbClr val="333333"/>
              </a:solidFill>
              <a:round/>
              <a:headEnd/>
              <a:tailEnd/>
            </a:ln>
          </p:spPr>
          <p:txBody>
            <a:bodyPr/>
            <a:lstStyle/>
            <a:p>
              <a:endParaRPr lang="en-US"/>
            </a:p>
          </p:txBody>
        </p:sp>
        <p:sp>
          <p:nvSpPr>
            <p:cNvPr id="602368" name="Line 251"/>
            <p:cNvSpPr>
              <a:spLocks noChangeShapeType="1"/>
            </p:cNvSpPr>
            <p:nvPr/>
          </p:nvSpPr>
          <p:spPr bwMode="auto">
            <a:xfrm flipV="1">
              <a:off x="1159" y="2354"/>
              <a:ext cx="1" cy="394"/>
            </a:xfrm>
            <a:prstGeom prst="line">
              <a:avLst/>
            </a:prstGeom>
            <a:noFill/>
            <a:ln w="12600">
              <a:solidFill>
                <a:srgbClr val="333333"/>
              </a:solidFill>
              <a:round/>
              <a:headEnd/>
              <a:tailEnd/>
            </a:ln>
          </p:spPr>
          <p:txBody>
            <a:bodyPr/>
            <a:lstStyle/>
            <a:p>
              <a:endParaRPr lang="en-US"/>
            </a:p>
          </p:txBody>
        </p:sp>
        <p:sp>
          <p:nvSpPr>
            <p:cNvPr id="602369" name="Line 252"/>
            <p:cNvSpPr>
              <a:spLocks noChangeShapeType="1"/>
            </p:cNvSpPr>
            <p:nvPr/>
          </p:nvSpPr>
          <p:spPr bwMode="auto">
            <a:xfrm>
              <a:off x="1110" y="3181"/>
              <a:ext cx="188" cy="1"/>
            </a:xfrm>
            <a:prstGeom prst="line">
              <a:avLst/>
            </a:prstGeom>
            <a:noFill/>
            <a:ln w="12600">
              <a:solidFill>
                <a:srgbClr val="333333"/>
              </a:solidFill>
              <a:round/>
              <a:headEnd/>
              <a:tailEnd/>
            </a:ln>
          </p:spPr>
          <p:txBody>
            <a:bodyPr/>
            <a:lstStyle/>
            <a:p>
              <a:endParaRPr lang="en-US"/>
            </a:p>
          </p:txBody>
        </p:sp>
        <p:sp>
          <p:nvSpPr>
            <p:cNvPr id="602370" name="Line 253"/>
            <p:cNvSpPr>
              <a:spLocks noChangeShapeType="1"/>
            </p:cNvSpPr>
            <p:nvPr/>
          </p:nvSpPr>
          <p:spPr bwMode="auto">
            <a:xfrm flipH="1">
              <a:off x="1109" y="2355"/>
              <a:ext cx="190" cy="1"/>
            </a:xfrm>
            <a:prstGeom prst="line">
              <a:avLst/>
            </a:prstGeom>
            <a:noFill/>
            <a:ln w="12600">
              <a:solidFill>
                <a:srgbClr val="333333"/>
              </a:solidFill>
              <a:round/>
              <a:headEnd/>
              <a:tailEnd/>
            </a:ln>
          </p:spPr>
          <p:txBody>
            <a:bodyPr/>
            <a:lstStyle/>
            <a:p>
              <a:endParaRPr lang="en-US"/>
            </a:p>
          </p:txBody>
        </p:sp>
        <p:sp>
          <p:nvSpPr>
            <p:cNvPr id="602371" name="Freeform 254"/>
            <p:cNvSpPr>
              <a:spLocks noChangeArrowheads="1"/>
            </p:cNvSpPr>
            <p:nvPr/>
          </p:nvSpPr>
          <p:spPr bwMode="auto">
            <a:xfrm>
              <a:off x="641" y="2524"/>
              <a:ext cx="34" cy="58"/>
            </a:xfrm>
            <a:custGeom>
              <a:avLst/>
              <a:gdLst>
                <a:gd name="T0" fmla="*/ 0 w 148"/>
                <a:gd name="T1" fmla="*/ 0 h 256"/>
                <a:gd name="T2" fmla="*/ 0 w 148"/>
                <a:gd name="T3" fmla="*/ 13 h 256"/>
                <a:gd name="T4" fmla="*/ 8 w 148"/>
                <a:gd name="T5" fmla="*/ 13 h 256"/>
                <a:gd name="T6" fmla="*/ 0 60000 65536"/>
                <a:gd name="T7" fmla="*/ 0 60000 65536"/>
                <a:gd name="T8" fmla="*/ 0 60000 65536"/>
                <a:gd name="T9" fmla="*/ 0 w 148"/>
                <a:gd name="T10" fmla="*/ 0 h 256"/>
                <a:gd name="T11" fmla="*/ 148 w 148"/>
                <a:gd name="T12" fmla="*/ 256 h 256"/>
              </a:gdLst>
              <a:ahLst/>
              <a:cxnLst>
                <a:cxn ang="T6">
                  <a:pos x="T0" y="T1"/>
                </a:cxn>
                <a:cxn ang="T7">
                  <a:pos x="T2" y="T3"/>
                </a:cxn>
                <a:cxn ang="T8">
                  <a:pos x="T4" y="T5"/>
                </a:cxn>
              </a:cxnLst>
              <a:rect l="T9" t="T10" r="T11" b="T12"/>
              <a:pathLst>
                <a:path w="148" h="256">
                  <a:moveTo>
                    <a:pt x="0" y="0"/>
                  </a:moveTo>
                  <a:lnTo>
                    <a:pt x="0" y="255"/>
                  </a:lnTo>
                  <a:lnTo>
                    <a:pt x="147" y="255"/>
                  </a:lnTo>
                </a:path>
              </a:pathLst>
            </a:custGeom>
            <a:noFill/>
            <a:ln w="12600">
              <a:solidFill>
                <a:srgbClr val="333333"/>
              </a:solidFill>
              <a:round/>
              <a:headEnd/>
              <a:tailEnd/>
            </a:ln>
          </p:spPr>
          <p:txBody>
            <a:bodyPr/>
            <a:lstStyle/>
            <a:p>
              <a:endParaRPr lang="en-US"/>
            </a:p>
          </p:txBody>
        </p:sp>
        <p:sp>
          <p:nvSpPr>
            <p:cNvPr id="602372" name="Freeform 255"/>
            <p:cNvSpPr>
              <a:spLocks noChangeArrowheads="1"/>
            </p:cNvSpPr>
            <p:nvPr/>
          </p:nvSpPr>
          <p:spPr bwMode="auto">
            <a:xfrm>
              <a:off x="688" y="2542"/>
              <a:ext cx="33" cy="40"/>
            </a:xfrm>
            <a:custGeom>
              <a:avLst/>
              <a:gdLst>
                <a:gd name="T0" fmla="*/ 0 w 147"/>
                <a:gd name="T1" fmla="*/ 4 h 175"/>
                <a:gd name="T2" fmla="*/ 7 w 147"/>
                <a:gd name="T3" fmla="*/ 4 h 175"/>
                <a:gd name="T4" fmla="*/ 7 w 147"/>
                <a:gd name="T5" fmla="*/ 3 h 175"/>
                <a:gd name="T6" fmla="*/ 7 w 147"/>
                <a:gd name="T7" fmla="*/ 1 h 175"/>
                <a:gd name="T8" fmla="*/ 6 w 147"/>
                <a:gd name="T9" fmla="*/ 1 h 175"/>
                <a:gd name="T10" fmla="*/ 5 w 147"/>
                <a:gd name="T11" fmla="*/ 0 h 175"/>
                <a:gd name="T12" fmla="*/ 3 w 147"/>
                <a:gd name="T13" fmla="*/ 0 h 175"/>
                <a:gd name="T14" fmla="*/ 2 w 147"/>
                <a:gd name="T15" fmla="*/ 1 h 175"/>
                <a:gd name="T16" fmla="*/ 0 w 147"/>
                <a:gd name="T17" fmla="*/ 2 h 175"/>
                <a:gd name="T18" fmla="*/ 0 w 147"/>
                <a:gd name="T19" fmla="*/ 4 h 175"/>
                <a:gd name="T20" fmla="*/ 0 w 147"/>
                <a:gd name="T21" fmla="*/ 5 h 175"/>
                <a:gd name="T22" fmla="*/ 0 w 147"/>
                <a:gd name="T23" fmla="*/ 7 h 175"/>
                <a:gd name="T24" fmla="*/ 2 w 147"/>
                <a:gd name="T25" fmla="*/ 8 h 175"/>
                <a:gd name="T26" fmla="*/ 3 w 147"/>
                <a:gd name="T27" fmla="*/ 9 h 175"/>
                <a:gd name="T28" fmla="*/ 5 w 147"/>
                <a:gd name="T29" fmla="*/ 9 h 175"/>
                <a:gd name="T30" fmla="*/ 6 w 147"/>
                <a:gd name="T31" fmla="*/ 8 h 175"/>
                <a:gd name="T32" fmla="*/ 7 w 147"/>
                <a:gd name="T33" fmla="*/ 7 h 1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7"/>
                <a:gd name="T52" fmla="*/ 0 h 175"/>
                <a:gd name="T53" fmla="*/ 147 w 147"/>
                <a:gd name="T54" fmla="*/ 175 h 1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7" h="175">
                  <a:moveTo>
                    <a:pt x="0" y="73"/>
                  </a:moveTo>
                  <a:lnTo>
                    <a:pt x="146" y="73"/>
                  </a:lnTo>
                  <a:lnTo>
                    <a:pt x="146" y="50"/>
                  </a:lnTo>
                  <a:lnTo>
                    <a:pt x="135" y="23"/>
                  </a:lnTo>
                  <a:lnTo>
                    <a:pt x="123" y="12"/>
                  </a:lnTo>
                  <a:lnTo>
                    <a:pt x="96" y="0"/>
                  </a:lnTo>
                  <a:lnTo>
                    <a:pt x="60" y="0"/>
                  </a:lnTo>
                  <a:lnTo>
                    <a:pt x="34" y="12"/>
                  </a:lnTo>
                  <a:lnTo>
                    <a:pt x="11" y="39"/>
                  </a:lnTo>
                  <a:lnTo>
                    <a:pt x="0" y="73"/>
                  </a:lnTo>
                  <a:lnTo>
                    <a:pt x="0" y="101"/>
                  </a:lnTo>
                  <a:lnTo>
                    <a:pt x="11" y="135"/>
                  </a:lnTo>
                  <a:lnTo>
                    <a:pt x="34" y="158"/>
                  </a:lnTo>
                  <a:lnTo>
                    <a:pt x="60" y="174"/>
                  </a:lnTo>
                  <a:lnTo>
                    <a:pt x="96" y="174"/>
                  </a:lnTo>
                  <a:lnTo>
                    <a:pt x="123" y="158"/>
                  </a:lnTo>
                  <a:lnTo>
                    <a:pt x="146" y="135"/>
                  </a:lnTo>
                </a:path>
              </a:pathLst>
            </a:custGeom>
            <a:noFill/>
            <a:ln w="12600">
              <a:solidFill>
                <a:srgbClr val="333333"/>
              </a:solidFill>
              <a:round/>
              <a:headEnd/>
              <a:tailEnd/>
            </a:ln>
          </p:spPr>
          <p:txBody>
            <a:bodyPr/>
            <a:lstStyle/>
            <a:p>
              <a:endParaRPr lang="en-US"/>
            </a:p>
          </p:txBody>
        </p:sp>
        <p:sp>
          <p:nvSpPr>
            <p:cNvPr id="602373" name="Line 256"/>
            <p:cNvSpPr>
              <a:spLocks noChangeShapeType="1"/>
            </p:cNvSpPr>
            <p:nvPr/>
          </p:nvSpPr>
          <p:spPr bwMode="auto">
            <a:xfrm flipH="1" flipV="1">
              <a:off x="736" y="2541"/>
              <a:ext cx="19" cy="41"/>
            </a:xfrm>
            <a:prstGeom prst="line">
              <a:avLst/>
            </a:prstGeom>
            <a:noFill/>
            <a:ln w="12600">
              <a:solidFill>
                <a:srgbClr val="333333"/>
              </a:solidFill>
              <a:round/>
              <a:headEnd/>
              <a:tailEnd/>
            </a:ln>
          </p:spPr>
          <p:txBody>
            <a:bodyPr/>
            <a:lstStyle/>
            <a:p>
              <a:endParaRPr lang="en-US"/>
            </a:p>
          </p:txBody>
        </p:sp>
        <p:sp>
          <p:nvSpPr>
            <p:cNvPr id="602374" name="Line 257"/>
            <p:cNvSpPr>
              <a:spLocks noChangeShapeType="1"/>
            </p:cNvSpPr>
            <p:nvPr/>
          </p:nvSpPr>
          <p:spPr bwMode="auto">
            <a:xfrm flipH="1">
              <a:off x="753" y="2542"/>
              <a:ext cx="18" cy="39"/>
            </a:xfrm>
            <a:prstGeom prst="line">
              <a:avLst/>
            </a:prstGeom>
            <a:noFill/>
            <a:ln w="12600">
              <a:solidFill>
                <a:srgbClr val="333333"/>
              </a:solidFill>
              <a:round/>
              <a:headEnd/>
              <a:tailEnd/>
            </a:ln>
          </p:spPr>
          <p:txBody>
            <a:bodyPr/>
            <a:lstStyle/>
            <a:p>
              <a:endParaRPr lang="en-US"/>
            </a:p>
          </p:txBody>
        </p:sp>
        <p:sp>
          <p:nvSpPr>
            <p:cNvPr id="602375" name="Freeform 258"/>
            <p:cNvSpPr>
              <a:spLocks noChangeArrowheads="1"/>
            </p:cNvSpPr>
            <p:nvPr/>
          </p:nvSpPr>
          <p:spPr bwMode="auto">
            <a:xfrm>
              <a:off x="781" y="2542"/>
              <a:ext cx="34" cy="40"/>
            </a:xfrm>
            <a:custGeom>
              <a:avLst/>
              <a:gdLst>
                <a:gd name="T0" fmla="*/ 0 w 148"/>
                <a:gd name="T1" fmla="*/ 4 h 175"/>
                <a:gd name="T2" fmla="*/ 8 w 148"/>
                <a:gd name="T3" fmla="*/ 4 h 175"/>
                <a:gd name="T4" fmla="*/ 8 w 148"/>
                <a:gd name="T5" fmla="*/ 3 h 175"/>
                <a:gd name="T6" fmla="*/ 7 w 148"/>
                <a:gd name="T7" fmla="*/ 1 h 175"/>
                <a:gd name="T8" fmla="*/ 6 w 148"/>
                <a:gd name="T9" fmla="*/ 1 h 175"/>
                <a:gd name="T10" fmla="*/ 5 w 148"/>
                <a:gd name="T11" fmla="*/ 0 h 175"/>
                <a:gd name="T12" fmla="*/ 3 w 148"/>
                <a:gd name="T13" fmla="*/ 0 h 175"/>
                <a:gd name="T14" fmla="*/ 2 w 148"/>
                <a:gd name="T15" fmla="*/ 1 h 175"/>
                <a:gd name="T16" fmla="*/ 1 w 148"/>
                <a:gd name="T17" fmla="*/ 2 h 175"/>
                <a:gd name="T18" fmla="*/ 0 w 148"/>
                <a:gd name="T19" fmla="*/ 4 h 175"/>
                <a:gd name="T20" fmla="*/ 0 w 148"/>
                <a:gd name="T21" fmla="*/ 5 h 175"/>
                <a:gd name="T22" fmla="*/ 1 w 148"/>
                <a:gd name="T23" fmla="*/ 7 h 175"/>
                <a:gd name="T24" fmla="*/ 2 w 148"/>
                <a:gd name="T25" fmla="*/ 8 h 175"/>
                <a:gd name="T26" fmla="*/ 3 w 148"/>
                <a:gd name="T27" fmla="*/ 9 h 175"/>
                <a:gd name="T28" fmla="*/ 5 w 148"/>
                <a:gd name="T29" fmla="*/ 9 h 175"/>
                <a:gd name="T30" fmla="*/ 6 w 148"/>
                <a:gd name="T31" fmla="*/ 8 h 175"/>
                <a:gd name="T32" fmla="*/ 8 w 148"/>
                <a:gd name="T33" fmla="*/ 7 h 1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75"/>
                <a:gd name="T53" fmla="*/ 148 w 148"/>
                <a:gd name="T54" fmla="*/ 175 h 1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75">
                  <a:moveTo>
                    <a:pt x="0" y="73"/>
                  </a:moveTo>
                  <a:lnTo>
                    <a:pt x="147" y="73"/>
                  </a:lnTo>
                  <a:lnTo>
                    <a:pt x="147" y="50"/>
                  </a:lnTo>
                  <a:lnTo>
                    <a:pt x="135" y="23"/>
                  </a:lnTo>
                  <a:lnTo>
                    <a:pt x="123" y="12"/>
                  </a:lnTo>
                  <a:lnTo>
                    <a:pt x="96" y="0"/>
                  </a:lnTo>
                  <a:lnTo>
                    <a:pt x="61" y="0"/>
                  </a:lnTo>
                  <a:lnTo>
                    <a:pt x="34" y="12"/>
                  </a:lnTo>
                  <a:lnTo>
                    <a:pt x="11" y="39"/>
                  </a:lnTo>
                  <a:lnTo>
                    <a:pt x="0" y="73"/>
                  </a:lnTo>
                  <a:lnTo>
                    <a:pt x="0" y="101"/>
                  </a:lnTo>
                  <a:lnTo>
                    <a:pt x="11" y="135"/>
                  </a:lnTo>
                  <a:lnTo>
                    <a:pt x="34" y="158"/>
                  </a:lnTo>
                  <a:lnTo>
                    <a:pt x="61" y="174"/>
                  </a:lnTo>
                  <a:lnTo>
                    <a:pt x="96" y="174"/>
                  </a:lnTo>
                  <a:lnTo>
                    <a:pt x="123" y="158"/>
                  </a:lnTo>
                  <a:lnTo>
                    <a:pt x="147" y="135"/>
                  </a:lnTo>
                </a:path>
              </a:pathLst>
            </a:custGeom>
            <a:noFill/>
            <a:ln w="12600">
              <a:solidFill>
                <a:srgbClr val="333333"/>
              </a:solidFill>
              <a:round/>
              <a:headEnd/>
              <a:tailEnd/>
            </a:ln>
          </p:spPr>
          <p:txBody>
            <a:bodyPr/>
            <a:lstStyle/>
            <a:p>
              <a:endParaRPr lang="en-US"/>
            </a:p>
          </p:txBody>
        </p:sp>
        <p:sp>
          <p:nvSpPr>
            <p:cNvPr id="602376" name="Line 259"/>
            <p:cNvSpPr>
              <a:spLocks noChangeShapeType="1"/>
            </p:cNvSpPr>
            <p:nvPr/>
          </p:nvSpPr>
          <p:spPr bwMode="auto">
            <a:xfrm flipV="1">
              <a:off x="831" y="2522"/>
              <a:ext cx="1" cy="60"/>
            </a:xfrm>
            <a:prstGeom prst="line">
              <a:avLst/>
            </a:prstGeom>
            <a:noFill/>
            <a:ln w="12600">
              <a:solidFill>
                <a:srgbClr val="333333"/>
              </a:solidFill>
              <a:round/>
              <a:headEnd/>
              <a:tailEnd/>
            </a:ln>
          </p:spPr>
          <p:txBody>
            <a:bodyPr/>
            <a:lstStyle/>
            <a:p>
              <a:endParaRPr lang="en-US"/>
            </a:p>
          </p:txBody>
        </p:sp>
        <p:sp>
          <p:nvSpPr>
            <p:cNvPr id="602377" name="Freeform 260"/>
            <p:cNvSpPr>
              <a:spLocks noChangeArrowheads="1"/>
            </p:cNvSpPr>
            <p:nvPr/>
          </p:nvSpPr>
          <p:spPr bwMode="auto">
            <a:xfrm>
              <a:off x="593" y="2413"/>
              <a:ext cx="42" cy="59"/>
            </a:xfrm>
            <a:custGeom>
              <a:avLst/>
              <a:gdLst>
                <a:gd name="T0" fmla="*/ 9 w 186"/>
                <a:gd name="T1" fmla="*/ 3 h 259"/>
                <a:gd name="T2" fmla="*/ 9 w 186"/>
                <a:gd name="T3" fmla="*/ 2 h 259"/>
                <a:gd name="T4" fmla="*/ 7 w 186"/>
                <a:gd name="T5" fmla="*/ 1 h 259"/>
                <a:gd name="T6" fmla="*/ 6 w 186"/>
                <a:gd name="T7" fmla="*/ 0 h 259"/>
                <a:gd name="T8" fmla="*/ 4 w 186"/>
                <a:gd name="T9" fmla="*/ 0 h 259"/>
                <a:gd name="T10" fmla="*/ 2 w 186"/>
                <a:gd name="T11" fmla="*/ 1 h 259"/>
                <a:gd name="T12" fmla="*/ 1 w 186"/>
                <a:gd name="T13" fmla="*/ 2 h 259"/>
                <a:gd name="T14" fmla="*/ 0 w 186"/>
                <a:gd name="T15" fmla="*/ 3 h 259"/>
                <a:gd name="T16" fmla="*/ 0 w 186"/>
                <a:gd name="T17" fmla="*/ 5 h 259"/>
                <a:gd name="T18" fmla="*/ 0 w 186"/>
                <a:gd name="T19" fmla="*/ 8 h 259"/>
                <a:gd name="T20" fmla="*/ 0 w 186"/>
                <a:gd name="T21" fmla="*/ 10 h 259"/>
                <a:gd name="T22" fmla="*/ 1 w 186"/>
                <a:gd name="T23" fmla="*/ 11 h 259"/>
                <a:gd name="T24" fmla="*/ 2 w 186"/>
                <a:gd name="T25" fmla="*/ 13 h 259"/>
                <a:gd name="T26" fmla="*/ 4 w 186"/>
                <a:gd name="T27" fmla="*/ 13 h 259"/>
                <a:gd name="T28" fmla="*/ 6 w 186"/>
                <a:gd name="T29" fmla="*/ 13 h 259"/>
                <a:gd name="T30" fmla="*/ 7 w 186"/>
                <a:gd name="T31" fmla="*/ 13 h 259"/>
                <a:gd name="T32" fmla="*/ 9 w 186"/>
                <a:gd name="T33" fmla="*/ 11 h 259"/>
                <a:gd name="T34" fmla="*/ 9 w 186"/>
                <a:gd name="T35" fmla="*/ 10 h 259"/>
                <a:gd name="T36" fmla="*/ 9 w 186"/>
                <a:gd name="T37" fmla="*/ 8 h 259"/>
                <a:gd name="T38" fmla="*/ 6 w 186"/>
                <a:gd name="T39" fmla="*/ 8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6"/>
                <a:gd name="T61" fmla="*/ 0 h 259"/>
                <a:gd name="T62" fmla="*/ 186 w 186"/>
                <a:gd name="T63" fmla="*/ 259 h 2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6" h="259">
                  <a:moveTo>
                    <a:pt x="185" y="61"/>
                  </a:moveTo>
                  <a:lnTo>
                    <a:pt x="174" y="34"/>
                  </a:lnTo>
                  <a:lnTo>
                    <a:pt x="146" y="11"/>
                  </a:lnTo>
                  <a:lnTo>
                    <a:pt x="123" y="0"/>
                  </a:lnTo>
                  <a:lnTo>
                    <a:pt x="73" y="0"/>
                  </a:lnTo>
                  <a:lnTo>
                    <a:pt x="49" y="11"/>
                  </a:lnTo>
                  <a:lnTo>
                    <a:pt x="23" y="34"/>
                  </a:lnTo>
                  <a:lnTo>
                    <a:pt x="11" y="61"/>
                  </a:lnTo>
                  <a:lnTo>
                    <a:pt x="0" y="96"/>
                  </a:lnTo>
                  <a:lnTo>
                    <a:pt x="0" y="158"/>
                  </a:lnTo>
                  <a:lnTo>
                    <a:pt x="11" y="196"/>
                  </a:lnTo>
                  <a:lnTo>
                    <a:pt x="23" y="220"/>
                  </a:lnTo>
                  <a:lnTo>
                    <a:pt x="49" y="247"/>
                  </a:lnTo>
                  <a:lnTo>
                    <a:pt x="73" y="258"/>
                  </a:lnTo>
                  <a:lnTo>
                    <a:pt x="123" y="258"/>
                  </a:lnTo>
                  <a:lnTo>
                    <a:pt x="146" y="247"/>
                  </a:lnTo>
                  <a:lnTo>
                    <a:pt x="174" y="220"/>
                  </a:lnTo>
                  <a:lnTo>
                    <a:pt x="185" y="196"/>
                  </a:lnTo>
                  <a:lnTo>
                    <a:pt x="185" y="158"/>
                  </a:lnTo>
                  <a:lnTo>
                    <a:pt x="123" y="158"/>
                  </a:lnTo>
                </a:path>
              </a:pathLst>
            </a:custGeom>
            <a:noFill/>
            <a:ln w="12600">
              <a:solidFill>
                <a:srgbClr val="333333"/>
              </a:solidFill>
              <a:round/>
              <a:headEnd/>
              <a:tailEnd/>
            </a:ln>
          </p:spPr>
          <p:txBody>
            <a:bodyPr/>
            <a:lstStyle/>
            <a:p>
              <a:endParaRPr lang="en-US"/>
            </a:p>
          </p:txBody>
        </p:sp>
        <p:sp>
          <p:nvSpPr>
            <p:cNvPr id="602378" name="Line 261"/>
            <p:cNvSpPr>
              <a:spLocks noChangeShapeType="1"/>
            </p:cNvSpPr>
            <p:nvPr/>
          </p:nvSpPr>
          <p:spPr bwMode="auto">
            <a:xfrm>
              <a:off x="651" y="2432"/>
              <a:ext cx="1" cy="39"/>
            </a:xfrm>
            <a:prstGeom prst="line">
              <a:avLst/>
            </a:prstGeom>
            <a:noFill/>
            <a:ln w="12600">
              <a:solidFill>
                <a:srgbClr val="333333"/>
              </a:solidFill>
              <a:round/>
              <a:headEnd/>
              <a:tailEnd/>
            </a:ln>
          </p:spPr>
          <p:txBody>
            <a:bodyPr/>
            <a:lstStyle/>
            <a:p>
              <a:endParaRPr lang="en-US"/>
            </a:p>
          </p:txBody>
        </p:sp>
        <p:sp>
          <p:nvSpPr>
            <p:cNvPr id="602379" name="Freeform 262"/>
            <p:cNvSpPr>
              <a:spLocks noChangeArrowheads="1"/>
            </p:cNvSpPr>
            <p:nvPr/>
          </p:nvSpPr>
          <p:spPr bwMode="auto">
            <a:xfrm>
              <a:off x="651" y="2432"/>
              <a:ext cx="23" cy="17"/>
            </a:xfrm>
            <a:custGeom>
              <a:avLst/>
              <a:gdLst>
                <a:gd name="T0" fmla="*/ 0 w 102"/>
                <a:gd name="T1" fmla="*/ 4 h 74"/>
                <a:gd name="T2" fmla="*/ 0 w 102"/>
                <a:gd name="T3" fmla="*/ 2 h 74"/>
                <a:gd name="T4" fmla="*/ 2 w 102"/>
                <a:gd name="T5" fmla="*/ 1 h 74"/>
                <a:gd name="T6" fmla="*/ 3 w 102"/>
                <a:gd name="T7" fmla="*/ 0 h 74"/>
                <a:gd name="T8" fmla="*/ 5 w 102"/>
                <a:gd name="T9" fmla="*/ 0 h 74"/>
                <a:gd name="T10" fmla="*/ 0 60000 65536"/>
                <a:gd name="T11" fmla="*/ 0 60000 65536"/>
                <a:gd name="T12" fmla="*/ 0 60000 65536"/>
                <a:gd name="T13" fmla="*/ 0 60000 65536"/>
                <a:gd name="T14" fmla="*/ 0 60000 65536"/>
                <a:gd name="T15" fmla="*/ 0 w 102"/>
                <a:gd name="T16" fmla="*/ 0 h 74"/>
                <a:gd name="T17" fmla="*/ 102 w 102"/>
                <a:gd name="T18" fmla="*/ 74 h 74"/>
              </a:gdLst>
              <a:ahLst/>
              <a:cxnLst>
                <a:cxn ang="T10">
                  <a:pos x="T0" y="T1"/>
                </a:cxn>
                <a:cxn ang="T11">
                  <a:pos x="T2" y="T3"/>
                </a:cxn>
                <a:cxn ang="T12">
                  <a:pos x="T4" y="T5"/>
                </a:cxn>
                <a:cxn ang="T13">
                  <a:pos x="T6" y="T7"/>
                </a:cxn>
                <a:cxn ang="T14">
                  <a:pos x="T8" y="T9"/>
                </a:cxn>
              </a:cxnLst>
              <a:rect l="T15" t="T16" r="T17" b="T18"/>
              <a:pathLst>
                <a:path w="102" h="74">
                  <a:moveTo>
                    <a:pt x="0" y="73"/>
                  </a:moveTo>
                  <a:lnTo>
                    <a:pt x="11" y="38"/>
                  </a:lnTo>
                  <a:lnTo>
                    <a:pt x="39" y="11"/>
                  </a:lnTo>
                  <a:lnTo>
                    <a:pt x="62" y="0"/>
                  </a:lnTo>
                  <a:lnTo>
                    <a:pt x="101" y="0"/>
                  </a:lnTo>
                </a:path>
              </a:pathLst>
            </a:custGeom>
            <a:noFill/>
            <a:ln w="12600">
              <a:solidFill>
                <a:srgbClr val="333333"/>
              </a:solidFill>
              <a:round/>
              <a:headEnd/>
              <a:tailEnd/>
            </a:ln>
          </p:spPr>
          <p:txBody>
            <a:bodyPr/>
            <a:lstStyle/>
            <a:p>
              <a:endParaRPr lang="en-US"/>
            </a:p>
          </p:txBody>
        </p:sp>
        <p:sp>
          <p:nvSpPr>
            <p:cNvPr id="602380" name="Freeform 263"/>
            <p:cNvSpPr>
              <a:spLocks noChangeArrowheads="1"/>
            </p:cNvSpPr>
            <p:nvPr/>
          </p:nvSpPr>
          <p:spPr bwMode="auto">
            <a:xfrm>
              <a:off x="688" y="2432"/>
              <a:ext cx="36" cy="39"/>
            </a:xfrm>
            <a:custGeom>
              <a:avLst/>
              <a:gdLst>
                <a:gd name="T0" fmla="*/ 2 w 158"/>
                <a:gd name="T1" fmla="*/ 0 h 174"/>
                <a:gd name="T2" fmla="*/ 3 w 158"/>
                <a:gd name="T3" fmla="*/ 0 h 174"/>
                <a:gd name="T4" fmla="*/ 2 w 158"/>
                <a:gd name="T5" fmla="*/ 0 h 174"/>
                <a:gd name="T6" fmla="*/ 1 w 158"/>
                <a:gd name="T7" fmla="*/ 2 h 174"/>
                <a:gd name="T8" fmla="*/ 0 w 158"/>
                <a:gd name="T9" fmla="*/ 4 h 174"/>
                <a:gd name="T10" fmla="*/ 0 w 158"/>
                <a:gd name="T11" fmla="*/ 5 h 174"/>
                <a:gd name="T12" fmla="*/ 1 w 158"/>
                <a:gd name="T13" fmla="*/ 7 h 174"/>
                <a:gd name="T14" fmla="*/ 2 w 158"/>
                <a:gd name="T15" fmla="*/ 8 h 174"/>
                <a:gd name="T16" fmla="*/ 3 w 158"/>
                <a:gd name="T17" fmla="*/ 9 h 174"/>
                <a:gd name="T18" fmla="*/ 5 w 158"/>
                <a:gd name="T19" fmla="*/ 9 h 174"/>
                <a:gd name="T20" fmla="*/ 6 w 158"/>
                <a:gd name="T21" fmla="*/ 8 h 174"/>
                <a:gd name="T22" fmla="*/ 8 w 158"/>
                <a:gd name="T23" fmla="*/ 7 h 174"/>
                <a:gd name="T24" fmla="*/ 8 w 158"/>
                <a:gd name="T25" fmla="*/ 5 h 174"/>
                <a:gd name="T26" fmla="*/ 8 w 158"/>
                <a:gd name="T27" fmla="*/ 4 h 174"/>
                <a:gd name="T28" fmla="*/ 8 w 158"/>
                <a:gd name="T29" fmla="*/ 2 h 174"/>
                <a:gd name="T30" fmla="*/ 6 w 158"/>
                <a:gd name="T31" fmla="*/ 0 h 174"/>
                <a:gd name="T32" fmla="*/ 5 w 158"/>
                <a:gd name="T33" fmla="*/ 0 h 174"/>
                <a:gd name="T34" fmla="*/ 3 w 158"/>
                <a:gd name="T35" fmla="*/ 0 h 1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8"/>
                <a:gd name="T55" fmla="*/ 0 h 174"/>
                <a:gd name="T56" fmla="*/ 158 w 158"/>
                <a:gd name="T57" fmla="*/ 174 h 1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8" h="174">
                  <a:moveTo>
                    <a:pt x="34" y="11"/>
                  </a:moveTo>
                  <a:lnTo>
                    <a:pt x="60" y="0"/>
                  </a:lnTo>
                  <a:lnTo>
                    <a:pt x="34" y="11"/>
                  </a:lnTo>
                  <a:lnTo>
                    <a:pt x="11" y="38"/>
                  </a:lnTo>
                  <a:lnTo>
                    <a:pt x="0" y="73"/>
                  </a:lnTo>
                  <a:lnTo>
                    <a:pt x="0" y="100"/>
                  </a:lnTo>
                  <a:lnTo>
                    <a:pt x="11" y="135"/>
                  </a:lnTo>
                  <a:lnTo>
                    <a:pt x="34" y="162"/>
                  </a:lnTo>
                  <a:lnTo>
                    <a:pt x="60" y="173"/>
                  </a:lnTo>
                  <a:lnTo>
                    <a:pt x="96" y="173"/>
                  </a:lnTo>
                  <a:lnTo>
                    <a:pt x="123" y="162"/>
                  </a:lnTo>
                  <a:lnTo>
                    <a:pt x="146" y="135"/>
                  </a:lnTo>
                  <a:lnTo>
                    <a:pt x="157" y="100"/>
                  </a:lnTo>
                  <a:lnTo>
                    <a:pt x="157" y="73"/>
                  </a:lnTo>
                  <a:lnTo>
                    <a:pt x="146" y="38"/>
                  </a:lnTo>
                  <a:lnTo>
                    <a:pt x="123" y="11"/>
                  </a:lnTo>
                  <a:lnTo>
                    <a:pt x="96" y="0"/>
                  </a:lnTo>
                  <a:lnTo>
                    <a:pt x="60" y="0"/>
                  </a:lnTo>
                </a:path>
              </a:pathLst>
            </a:custGeom>
            <a:noFill/>
            <a:ln w="12600">
              <a:solidFill>
                <a:srgbClr val="333333"/>
              </a:solidFill>
              <a:round/>
              <a:headEnd/>
              <a:tailEnd/>
            </a:ln>
          </p:spPr>
          <p:txBody>
            <a:bodyPr/>
            <a:lstStyle/>
            <a:p>
              <a:endParaRPr lang="en-US"/>
            </a:p>
          </p:txBody>
        </p:sp>
        <p:sp>
          <p:nvSpPr>
            <p:cNvPr id="602381" name="Freeform 264"/>
            <p:cNvSpPr>
              <a:spLocks noChangeArrowheads="1"/>
            </p:cNvSpPr>
            <p:nvPr/>
          </p:nvSpPr>
          <p:spPr bwMode="auto">
            <a:xfrm>
              <a:off x="740" y="2432"/>
              <a:ext cx="30" cy="39"/>
            </a:xfrm>
            <a:custGeom>
              <a:avLst/>
              <a:gdLst>
                <a:gd name="T0" fmla="*/ 0 w 132"/>
                <a:gd name="T1" fmla="*/ 0 h 174"/>
                <a:gd name="T2" fmla="*/ 0 w 132"/>
                <a:gd name="T3" fmla="*/ 6 h 174"/>
                <a:gd name="T4" fmla="*/ 0 w 132"/>
                <a:gd name="T5" fmla="*/ 8 h 174"/>
                <a:gd name="T6" fmla="*/ 2 w 132"/>
                <a:gd name="T7" fmla="*/ 9 h 174"/>
                <a:gd name="T8" fmla="*/ 4 w 132"/>
                <a:gd name="T9" fmla="*/ 9 h 174"/>
                <a:gd name="T10" fmla="*/ 5 w 132"/>
                <a:gd name="T11" fmla="*/ 8 h 174"/>
                <a:gd name="T12" fmla="*/ 7 w 132"/>
                <a:gd name="T13" fmla="*/ 6 h 174"/>
                <a:gd name="T14" fmla="*/ 0 60000 65536"/>
                <a:gd name="T15" fmla="*/ 0 60000 65536"/>
                <a:gd name="T16" fmla="*/ 0 60000 65536"/>
                <a:gd name="T17" fmla="*/ 0 60000 65536"/>
                <a:gd name="T18" fmla="*/ 0 60000 65536"/>
                <a:gd name="T19" fmla="*/ 0 60000 65536"/>
                <a:gd name="T20" fmla="*/ 0 60000 65536"/>
                <a:gd name="T21" fmla="*/ 0 w 132"/>
                <a:gd name="T22" fmla="*/ 0 h 174"/>
                <a:gd name="T23" fmla="*/ 132 w 132"/>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174">
                  <a:moveTo>
                    <a:pt x="0" y="0"/>
                  </a:moveTo>
                  <a:lnTo>
                    <a:pt x="0" y="123"/>
                  </a:lnTo>
                  <a:lnTo>
                    <a:pt x="11" y="162"/>
                  </a:lnTo>
                  <a:lnTo>
                    <a:pt x="34" y="173"/>
                  </a:lnTo>
                  <a:lnTo>
                    <a:pt x="74" y="173"/>
                  </a:lnTo>
                  <a:lnTo>
                    <a:pt x="96" y="162"/>
                  </a:lnTo>
                  <a:lnTo>
                    <a:pt x="131" y="123"/>
                  </a:lnTo>
                </a:path>
              </a:pathLst>
            </a:custGeom>
            <a:noFill/>
            <a:ln w="12600">
              <a:solidFill>
                <a:srgbClr val="333333"/>
              </a:solidFill>
              <a:round/>
              <a:headEnd/>
              <a:tailEnd/>
            </a:ln>
          </p:spPr>
          <p:txBody>
            <a:bodyPr/>
            <a:lstStyle/>
            <a:p>
              <a:endParaRPr lang="en-US"/>
            </a:p>
          </p:txBody>
        </p:sp>
        <p:sp>
          <p:nvSpPr>
            <p:cNvPr id="602382" name="Line 265"/>
            <p:cNvSpPr>
              <a:spLocks noChangeShapeType="1"/>
            </p:cNvSpPr>
            <p:nvPr/>
          </p:nvSpPr>
          <p:spPr bwMode="auto">
            <a:xfrm flipV="1">
              <a:off x="770" y="2431"/>
              <a:ext cx="1" cy="41"/>
            </a:xfrm>
            <a:prstGeom prst="line">
              <a:avLst/>
            </a:prstGeom>
            <a:noFill/>
            <a:ln w="12600">
              <a:solidFill>
                <a:srgbClr val="333333"/>
              </a:solidFill>
              <a:round/>
              <a:headEnd/>
              <a:tailEnd/>
            </a:ln>
          </p:spPr>
          <p:txBody>
            <a:bodyPr/>
            <a:lstStyle/>
            <a:p>
              <a:endParaRPr lang="en-US"/>
            </a:p>
          </p:txBody>
        </p:sp>
        <p:sp>
          <p:nvSpPr>
            <p:cNvPr id="602383" name="Line 266"/>
            <p:cNvSpPr>
              <a:spLocks noChangeShapeType="1"/>
            </p:cNvSpPr>
            <p:nvPr/>
          </p:nvSpPr>
          <p:spPr bwMode="auto">
            <a:xfrm>
              <a:off x="792" y="2432"/>
              <a:ext cx="1" cy="39"/>
            </a:xfrm>
            <a:prstGeom prst="line">
              <a:avLst/>
            </a:prstGeom>
            <a:noFill/>
            <a:ln w="12600">
              <a:solidFill>
                <a:srgbClr val="333333"/>
              </a:solidFill>
              <a:round/>
              <a:headEnd/>
              <a:tailEnd/>
            </a:ln>
          </p:spPr>
          <p:txBody>
            <a:bodyPr/>
            <a:lstStyle/>
            <a:p>
              <a:endParaRPr lang="en-US"/>
            </a:p>
          </p:txBody>
        </p:sp>
        <p:sp>
          <p:nvSpPr>
            <p:cNvPr id="602384" name="Freeform 267"/>
            <p:cNvSpPr>
              <a:spLocks noChangeArrowheads="1"/>
            </p:cNvSpPr>
            <p:nvPr/>
          </p:nvSpPr>
          <p:spPr bwMode="auto">
            <a:xfrm>
              <a:off x="792" y="2432"/>
              <a:ext cx="32" cy="39"/>
            </a:xfrm>
            <a:custGeom>
              <a:avLst/>
              <a:gdLst>
                <a:gd name="T0" fmla="*/ 0 w 140"/>
                <a:gd name="T1" fmla="*/ 2 h 174"/>
                <a:gd name="T2" fmla="*/ 2 w 140"/>
                <a:gd name="T3" fmla="*/ 0 h 174"/>
                <a:gd name="T4" fmla="*/ 3 w 140"/>
                <a:gd name="T5" fmla="*/ 0 h 174"/>
                <a:gd name="T6" fmla="*/ 5 w 140"/>
                <a:gd name="T7" fmla="*/ 0 h 174"/>
                <a:gd name="T8" fmla="*/ 6 w 140"/>
                <a:gd name="T9" fmla="*/ 0 h 174"/>
                <a:gd name="T10" fmla="*/ 7 w 140"/>
                <a:gd name="T11" fmla="*/ 2 h 174"/>
                <a:gd name="T12" fmla="*/ 7 w 140"/>
                <a:gd name="T13" fmla="*/ 9 h 174"/>
                <a:gd name="T14" fmla="*/ 0 60000 65536"/>
                <a:gd name="T15" fmla="*/ 0 60000 65536"/>
                <a:gd name="T16" fmla="*/ 0 60000 65536"/>
                <a:gd name="T17" fmla="*/ 0 60000 65536"/>
                <a:gd name="T18" fmla="*/ 0 60000 65536"/>
                <a:gd name="T19" fmla="*/ 0 60000 65536"/>
                <a:gd name="T20" fmla="*/ 0 60000 65536"/>
                <a:gd name="T21" fmla="*/ 0 w 140"/>
                <a:gd name="T22" fmla="*/ 0 h 174"/>
                <a:gd name="T23" fmla="*/ 140 w 140"/>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174">
                  <a:moveTo>
                    <a:pt x="0" y="50"/>
                  </a:moveTo>
                  <a:lnTo>
                    <a:pt x="39" y="11"/>
                  </a:lnTo>
                  <a:lnTo>
                    <a:pt x="62" y="0"/>
                  </a:lnTo>
                  <a:lnTo>
                    <a:pt x="101" y="0"/>
                  </a:lnTo>
                  <a:lnTo>
                    <a:pt x="124" y="11"/>
                  </a:lnTo>
                  <a:lnTo>
                    <a:pt x="139" y="50"/>
                  </a:lnTo>
                  <a:lnTo>
                    <a:pt x="139" y="173"/>
                  </a:lnTo>
                </a:path>
              </a:pathLst>
            </a:custGeom>
            <a:noFill/>
            <a:ln w="12600">
              <a:solidFill>
                <a:srgbClr val="333333"/>
              </a:solidFill>
              <a:round/>
              <a:headEnd/>
              <a:tailEnd/>
            </a:ln>
          </p:spPr>
          <p:txBody>
            <a:bodyPr/>
            <a:lstStyle/>
            <a:p>
              <a:endParaRPr lang="en-US"/>
            </a:p>
          </p:txBody>
        </p:sp>
        <p:sp>
          <p:nvSpPr>
            <p:cNvPr id="602385" name="Line 268"/>
            <p:cNvSpPr>
              <a:spLocks noChangeShapeType="1"/>
            </p:cNvSpPr>
            <p:nvPr/>
          </p:nvSpPr>
          <p:spPr bwMode="auto">
            <a:xfrm flipV="1">
              <a:off x="878" y="2412"/>
              <a:ext cx="1" cy="60"/>
            </a:xfrm>
            <a:prstGeom prst="line">
              <a:avLst/>
            </a:prstGeom>
            <a:noFill/>
            <a:ln w="12600">
              <a:solidFill>
                <a:srgbClr val="333333"/>
              </a:solidFill>
              <a:round/>
              <a:headEnd/>
              <a:tailEnd/>
            </a:ln>
          </p:spPr>
          <p:txBody>
            <a:bodyPr/>
            <a:lstStyle/>
            <a:p>
              <a:endParaRPr lang="en-US"/>
            </a:p>
          </p:txBody>
        </p:sp>
        <p:sp>
          <p:nvSpPr>
            <p:cNvPr id="602386" name="Freeform 269"/>
            <p:cNvSpPr>
              <a:spLocks noChangeArrowheads="1"/>
            </p:cNvSpPr>
            <p:nvPr/>
          </p:nvSpPr>
          <p:spPr bwMode="auto">
            <a:xfrm>
              <a:off x="845" y="2432"/>
              <a:ext cx="34" cy="39"/>
            </a:xfrm>
            <a:custGeom>
              <a:avLst/>
              <a:gdLst>
                <a:gd name="T0" fmla="*/ 8 w 148"/>
                <a:gd name="T1" fmla="*/ 2 h 174"/>
                <a:gd name="T2" fmla="*/ 6 w 148"/>
                <a:gd name="T3" fmla="*/ 0 h 174"/>
                <a:gd name="T4" fmla="*/ 5 w 148"/>
                <a:gd name="T5" fmla="*/ 0 h 174"/>
                <a:gd name="T6" fmla="*/ 3 w 148"/>
                <a:gd name="T7" fmla="*/ 0 h 174"/>
                <a:gd name="T8" fmla="*/ 2 w 148"/>
                <a:gd name="T9" fmla="*/ 0 h 174"/>
                <a:gd name="T10" fmla="*/ 1 w 148"/>
                <a:gd name="T11" fmla="*/ 2 h 174"/>
                <a:gd name="T12" fmla="*/ 0 w 148"/>
                <a:gd name="T13" fmla="*/ 4 h 174"/>
                <a:gd name="T14" fmla="*/ 0 w 148"/>
                <a:gd name="T15" fmla="*/ 5 h 174"/>
                <a:gd name="T16" fmla="*/ 1 w 148"/>
                <a:gd name="T17" fmla="*/ 7 h 174"/>
                <a:gd name="T18" fmla="*/ 2 w 148"/>
                <a:gd name="T19" fmla="*/ 8 h 174"/>
                <a:gd name="T20" fmla="*/ 3 w 148"/>
                <a:gd name="T21" fmla="*/ 9 h 174"/>
                <a:gd name="T22" fmla="*/ 5 w 148"/>
                <a:gd name="T23" fmla="*/ 9 h 174"/>
                <a:gd name="T24" fmla="*/ 6 w 148"/>
                <a:gd name="T25" fmla="*/ 8 h 174"/>
                <a:gd name="T26" fmla="*/ 8 w 148"/>
                <a:gd name="T27" fmla="*/ 7 h 1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74"/>
                <a:gd name="T44" fmla="*/ 148 w 148"/>
                <a:gd name="T45" fmla="*/ 174 h 1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74">
                  <a:moveTo>
                    <a:pt x="147" y="38"/>
                  </a:moveTo>
                  <a:lnTo>
                    <a:pt x="120" y="11"/>
                  </a:lnTo>
                  <a:lnTo>
                    <a:pt x="96" y="0"/>
                  </a:lnTo>
                  <a:lnTo>
                    <a:pt x="58" y="0"/>
                  </a:lnTo>
                  <a:lnTo>
                    <a:pt x="34" y="11"/>
                  </a:lnTo>
                  <a:lnTo>
                    <a:pt x="11" y="38"/>
                  </a:lnTo>
                  <a:lnTo>
                    <a:pt x="0" y="73"/>
                  </a:lnTo>
                  <a:lnTo>
                    <a:pt x="0" y="100"/>
                  </a:lnTo>
                  <a:lnTo>
                    <a:pt x="11" y="135"/>
                  </a:lnTo>
                  <a:lnTo>
                    <a:pt x="34" y="162"/>
                  </a:lnTo>
                  <a:lnTo>
                    <a:pt x="58" y="173"/>
                  </a:lnTo>
                  <a:lnTo>
                    <a:pt x="96" y="173"/>
                  </a:lnTo>
                  <a:lnTo>
                    <a:pt x="120" y="162"/>
                  </a:lnTo>
                  <a:lnTo>
                    <a:pt x="147" y="135"/>
                  </a:lnTo>
                </a:path>
              </a:pathLst>
            </a:custGeom>
            <a:noFill/>
            <a:ln w="12600">
              <a:solidFill>
                <a:srgbClr val="333333"/>
              </a:solidFill>
              <a:round/>
              <a:headEnd/>
              <a:tailEnd/>
            </a:ln>
          </p:spPr>
          <p:txBody>
            <a:bodyPr/>
            <a:lstStyle/>
            <a:p>
              <a:endParaRPr lang="en-US"/>
            </a:p>
          </p:txBody>
        </p:sp>
        <p:sp>
          <p:nvSpPr>
            <p:cNvPr id="602387" name="Line 270"/>
            <p:cNvSpPr>
              <a:spLocks noChangeShapeType="1"/>
            </p:cNvSpPr>
            <p:nvPr/>
          </p:nvSpPr>
          <p:spPr bwMode="auto">
            <a:xfrm>
              <a:off x="4385" y="3044"/>
              <a:ext cx="1" cy="59"/>
            </a:xfrm>
            <a:prstGeom prst="line">
              <a:avLst/>
            </a:prstGeom>
            <a:noFill/>
            <a:ln w="12600">
              <a:solidFill>
                <a:srgbClr val="333333"/>
              </a:solidFill>
              <a:round/>
              <a:headEnd/>
              <a:tailEnd/>
            </a:ln>
          </p:spPr>
          <p:txBody>
            <a:bodyPr/>
            <a:lstStyle/>
            <a:p>
              <a:endParaRPr lang="en-US"/>
            </a:p>
          </p:txBody>
        </p:sp>
        <p:sp>
          <p:nvSpPr>
            <p:cNvPr id="602388" name="Line 271"/>
            <p:cNvSpPr>
              <a:spLocks noChangeShapeType="1"/>
            </p:cNvSpPr>
            <p:nvPr/>
          </p:nvSpPr>
          <p:spPr bwMode="auto">
            <a:xfrm>
              <a:off x="4385" y="3044"/>
              <a:ext cx="36" cy="1"/>
            </a:xfrm>
            <a:prstGeom prst="line">
              <a:avLst/>
            </a:prstGeom>
            <a:noFill/>
            <a:ln w="12600">
              <a:solidFill>
                <a:srgbClr val="333333"/>
              </a:solidFill>
              <a:round/>
              <a:headEnd/>
              <a:tailEnd/>
            </a:ln>
          </p:spPr>
          <p:txBody>
            <a:bodyPr/>
            <a:lstStyle/>
            <a:p>
              <a:endParaRPr lang="en-US"/>
            </a:p>
          </p:txBody>
        </p:sp>
        <p:sp>
          <p:nvSpPr>
            <p:cNvPr id="602389" name="Line 272"/>
            <p:cNvSpPr>
              <a:spLocks noChangeShapeType="1"/>
            </p:cNvSpPr>
            <p:nvPr/>
          </p:nvSpPr>
          <p:spPr bwMode="auto">
            <a:xfrm flipH="1">
              <a:off x="4384" y="3072"/>
              <a:ext cx="24" cy="1"/>
            </a:xfrm>
            <a:prstGeom prst="line">
              <a:avLst/>
            </a:prstGeom>
            <a:noFill/>
            <a:ln w="12600">
              <a:solidFill>
                <a:srgbClr val="333333"/>
              </a:solidFill>
              <a:round/>
              <a:headEnd/>
              <a:tailEnd/>
            </a:ln>
          </p:spPr>
          <p:txBody>
            <a:bodyPr/>
            <a:lstStyle/>
            <a:p>
              <a:endParaRPr lang="en-US"/>
            </a:p>
          </p:txBody>
        </p:sp>
        <p:sp>
          <p:nvSpPr>
            <p:cNvPr id="602390" name="Line 273"/>
            <p:cNvSpPr>
              <a:spLocks noChangeShapeType="1"/>
            </p:cNvSpPr>
            <p:nvPr/>
          </p:nvSpPr>
          <p:spPr bwMode="auto">
            <a:xfrm>
              <a:off x="4385" y="3102"/>
              <a:ext cx="36" cy="1"/>
            </a:xfrm>
            <a:prstGeom prst="line">
              <a:avLst/>
            </a:prstGeom>
            <a:noFill/>
            <a:ln w="12600">
              <a:solidFill>
                <a:srgbClr val="333333"/>
              </a:solidFill>
              <a:round/>
              <a:headEnd/>
              <a:tailEnd/>
            </a:ln>
          </p:spPr>
          <p:txBody>
            <a:bodyPr/>
            <a:lstStyle/>
            <a:p>
              <a:endParaRPr lang="en-US"/>
            </a:p>
          </p:txBody>
        </p:sp>
        <p:sp>
          <p:nvSpPr>
            <p:cNvPr id="602391" name="Freeform 274"/>
            <p:cNvSpPr>
              <a:spLocks noChangeArrowheads="1"/>
            </p:cNvSpPr>
            <p:nvPr/>
          </p:nvSpPr>
          <p:spPr bwMode="auto">
            <a:xfrm>
              <a:off x="4437" y="3064"/>
              <a:ext cx="33" cy="58"/>
            </a:xfrm>
            <a:custGeom>
              <a:avLst/>
              <a:gdLst>
                <a:gd name="T0" fmla="*/ 8 w 145"/>
                <a:gd name="T1" fmla="*/ 13 h 255"/>
                <a:gd name="T2" fmla="*/ 8 w 145"/>
                <a:gd name="T3" fmla="*/ 0 h 255"/>
                <a:gd name="T4" fmla="*/ 8 w 145"/>
                <a:gd name="T5" fmla="*/ 2 h 255"/>
                <a:gd name="T6" fmla="*/ 6 w 145"/>
                <a:gd name="T7" fmla="*/ 1 h 255"/>
                <a:gd name="T8" fmla="*/ 5 w 145"/>
                <a:gd name="T9" fmla="*/ 0 h 255"/>
                <a:gd name="T10" fmla="*/ 3 w 145"/>
                <a:gd name="T11" fmla="*/ 0 h 255"/>
                <a:gd name="T12" fmla="*/ 2 w 145"/>
                <a:gd name="T13" fmla="*/ 1 h 255"/>
                <a:gd name="T14" fmla="*/ 1 w 145"/>
                <a:gd name="T15" fmla="*/ 2 h 255"/>
                <a:gd name="T16" fmla="*/ 0 w 145"/>
                <a:gd name="T17" fmla="*/ 4 h 255"/>
                <a:gd name="T18" fmla="*/ 0 w 145"/>
                <a:gd name="T19" fmla="*/ 5 h 255"/>
                <a:gd name="T20" fmla="*/ 1 w 145"/>
                <a:gd name="T21" fmla="*/ 7 h 255"/>
                <a:gd name="T22" fmla="*/ 2 w 145"/>
                <a:gd name="T23" fmla="*/ 8 h 255"/>
                <a:gd name="T24" fmla="*/ 3 w 145"/>
                <a:gd name="T25" fmla="*/ 9 h 255"/>
                <a:gd name="T26" fmla="*/ 5 w 145"/>
                <a:gd name="T27" fmla="*/ 9 h 255"/>
                <a:gd name="T28" fmla="*/ 6 w 145"/>
                <a:gd name="T29" fmla="*/ 8 h 255"/>
                <a:gd name="T30" fmla="*/ 8 w 145"/>
                <a:gd name="T31" fmla="*/ 7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5"/>
                <a:gd name="T49" fmla="*/ 0 h 255"/>
                <a:gd name="T50" fmla="*/ 145 w 145"/>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5" h="255">
                  <a:moveTo>
                    <a:pt x="144" y="254"/>
                  </a:moveTo>
                  <a:lnTo>
                    <a:pt x="144" y="0"/>
                  </a:lnTo>
                  <a:lnTo>
                    <a:pt x="144" y="34"/>
                  </a:lnTo>
                  <a:lnTo>
                    <a:pt x="120" y="11"/>
                  </a:lnTo>
                  <a:lnTo>
                    <a:pt x="97" y="0"/>
                  </a:lnTo>
                  <a:lnTo>
                    <a:pt x="58" y="0"/>
                  </a:lnTo>
                  <a:lnTo>
                    <a:pt x="36" y="11"/>
                  </a:lnTo>
                  <a:lnTo>
                    <a:pt x="12" y="34"/>
                  </a:lnTo>
                  <a:lnTo>
                    <a:pt x="0" y="73"/>
                  </a:lnTo>
                  <a:lnTo>
                    <a:pt x="0" y="96"/>
                  </a:lnTo>
                  <a:lnTo>
                    <a:pt x="12" y="135"/>
                  </a:lnTo>
                  <a:lnTo>
                    <a:pt x="36" y="157"/>
                  </a:lnTo>
                  <a:lnTo>
                    <a:pt x="58" y="170"/>
                  </a:lnTo>
                  <a:lnTo>
                    <a:pt x="97" y="170"/>
                  </a:lnTo>
                  <a:lnTo>
                    <a:pt x="120" y="157"/>
                  </a:lnTo>
                  <a:lnTo>
                    <a:pt x="144" y="135"/>
                  </a:lnTo>
                </a:path>
              </a:pathLst>
            </a:custGeom>
            <a:noFill/>
            <a:ln w="12600">
              <a:solidFill>
                <a:srgbClr val="333333"/>
              </a:solidFill>
              <a:round/>
              <a:headEnd/>
              <a:tailEnd/>
            </a:ln>
          </p:spPr>
          <p:txBody>
            <a:bodyPr/>
            <a:lstStyle/>
            <a:p>
              <a:endParaRPr lang="en-US"/>
            </a:p>
          </p:txBody>
        </p:sp>
        <p:sp>
          <p:nvSpPr>
            <p:cNvPr id="602392" name="Line 275"/>
            <p:cNvSpPr>
              <a:spLocks noChangeShapeType="1"/>
            </p:cNvSpPr>
            <p:nvPr/>
          </p:nvSpPr>
          <p:spPr bwMode="auto">
            <a:xfrm flipV="1">
              <a:off x="4489" y="3062"/>
              <a:ext cx="1" cy="30"/>
            </a:xfrm>
            <a:prstGeom prst="line">
              <a:avLst/>
            </a:prstGeom>
            <a:noFill/>
            <a:ln w="12600">
              <a:solidFill>
                <a:srgbClr val="333333"/>
              </a:solidFill>
              <a:round/>
              <a:headEnd/>
              <a:tailEnd/>
            </a:ln>
          </p:spPr>
          <p:txBody>
            <a:bodyPr/>
            <a:lstStyle/>
            <a:p>
              <a:endParaRPr lang="en-US"/>
            </a:p>
          </p:txBody>
        </p:sp>
        <p:sp>
          <p:nvSpPr>
            <p:cNvPr id="602393" name="Freeform 276"/>
            <p:cNvSpPr>
              <a:spLocks noChangeArrowheads="1"/>
            </p:cNvSpPr>
            <p:nvPr/>
          </p:nvSpPr>
          <p:spPr bwMode="auto">
            <a:xfrm>
              <a:off x="4489" y="3092"/>
              <a:ext cx="32" cy="14"/>
            </a:xfrm>
            <a:custGeom>
              <a:avLst/>
              <a:gdLst>
                <a:gd name="T0" fmla="*/ 0 w 140"/>
                <a:gd name="T1" fmla="*/ 0 h 63"/>
                <a:gd name="T2" fmla="*/ 1 w 140"/>
                <a:gd name="T3" fmla="*/ 2 h 63"/>
                <a:gd name="T4" fmla="*/ 2 w 140"/>
                <a:gd name="T5" fmla="*/ 3 h 63"/>
                <a:gd name="T6" fmla="*/ 4 w 140"/>
                <a:gd name="T7" fmla="*/ 3 h 63"/>
                <a:gd name="T8" fmla="*/ 5 w 140"/>
                <a:gd name="T9" fmla="*/ 2 h 63"/>
                <a:gd name="T10" fmla="*/ 7 w 140"/>
                <a:gd name="T11" fmla="*/ 0 h 63"/>
                <a:gd name="T12" fmla="*/ 0 60000 65536"/>
                <a:gd name="T13" fmla="*/ 0 60000 65536"/>
                <a:gd name="T14" fmla="*/ 0 60000 65536"/>
                <a:gd name="T15" fmla="*/ 0 60000 65536"/>
                <a:gd name="T16" fmla="*/ 0 60000 65536"/>
                <a:gd name="T17" fmla="*/ 0 60000 65536"/>
                <a:gd name="T18" fmla="*/ 0 w 140"/>
                <a:gd name="T19" fmla="*/ 0 h 63"/>
                <a:gd name="T20" fmla="*/ 140 w 140"/>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40" h="63">
                  <a:moveTo>
                    <a:pt x="0" y="0"/>
                  </a:moveTo>
                  <a:lnTo>
                    <a:pt x="14" y="46"/>
                  </a:lnTo>
                  <a:lnTo>
                    <a:pt x="38" y="62"/>
                  </a:lnTo>
                  <a:lnTo>
                    <a:pt x="76" y="62"/>
                  </a:lnTo>
                  <a:lnTo>
                    <a:pt x="100" y="46"/>
                  </a:lnTo>
                  <a:lnTo>
                    <a:pt x="139" y="0"/>
                  </a:lnTo>
                </a:path>
              </a:pathLst>
            </a:custGeom>
            <a:noFill/>
            <a:ln w="12600">
              <a:solidFill>
                <a:srgbClr val="333333"/>
              </a:solidFill>
              <a:round/>
              <a:headEnd/>
              <a:tailEnd/>
            </a:ln>
          </p:spPr>
          <p:txBody>
            <a:bodyPr/>
            <a:lstStyle/>
            <a:p>
              <a:endParaRPr lang="en-US"/>
            </a:p>
          </p:txBody>
        </p:sp>
        <p:sp>
          <p:nvSpPr>
            <p:cNvPr id="602394" name="Line 277"/>
            <p:cNvSpPr>
              <a:spLocks noChangeShapeType="1"/>
            </p:cNvSpPr>
            <p:nvPr/>
          </p:nvSpPr>
          <p:spPr bwMode="auto">
            <a:xfrm flipV="1">
              <a:off x="4521" y="3063"/>
              <a:ext cx="1" cy="40"/>
            </a:xfrm>
            <a:prstGeom prst="line">
              <a:avLst/>
            </a:prstGeom>
            <a:noFill/>
            <a:ln w="12600">
              <a:solidFill>
                <a:srgbClr val="333333"/>
              </a:solidFill>
              <a:round/>
              <a:headEnd/>
              <a:tailEnd/>
            </a:ln>
          </p:spPr>
          <p:txBody>
            <a:bodyPr/>
            <a:lstStyle/>
            <a:p>
              <a:endParaRPr lang="en-US"/>
            </a:p>
          </p:txBody>
        </p:sp>
        <p:sp>
          <p:nvSpPr>
            <p:cNvPr id="602395" name="Freeform 278"/>
            <p:cNvSpPr>
              <a:spLocks noChangeArrowheads="1"/>
            </p:cNvSpPr>
            <p:nvPr/>
          </p:nvSpPr>
          <p:spPr bwMode="auto">
            <a:xfrm>
              <a:off x="4542" y="3044"/>
              <a:ext cx="14" cy="15"/>
            </a:xfrm>
            <a:custGeom>
              <a:avLst/>
              <a:gdLst>
                <a:gd name="T0" fmla="*/ 0 w 62"/>
                <a:gd name="T1" fmla="*/ 2 h 64"/>
                <a:gd name="T2" fmla="*/ 2 w 62"/>
                <a:gd name="T3" fmla="*/ 4 h 64"/>
                <a:gd name="T4" fmla="*/ 3 w 62"/>
                <a:gd name="T5" fmla="*/ 2 h 64"/>
                <a:gd name="T6" fmla="*/ 2 w 62"/>
                <a:gd name="T7" fmla="*/ 0 h 64"/>
                <a:gd name="T8" fmla="*/ 0 w 62"/>
                <a:gd name="T9" fmla="*/ 2 h 64"/>
                <a:gd name="T10" fmla="*/ 0 60000 65536"/>
                <a:gd name="T11" fmla="*/ 0 60000 65536"/>
                <a:gd name="T12" fmla="*/ 0 60000 65536"/>
                <a:gd name="T13" fmla="*/ 0 60000 65536"/>
                <a:gd name="T14" fmla="*/ 0 60000 65536"/>
                <a:gd name="T15" fmla="*/ 0 w 62"/>
                <a:gd name="T16" fmla="*/ 0 h 64"/>
                <a:gd name="T17" fmla="*/ 62 w 62"/>
                <a:gd name="T18" fmla="*/ 64 h 64"/>
              </a:gdLst>
              <a:ahLst/>
              <a:cxnLst>
                <a:cxn ang="T10">
                  <a:pos x="T0" y="T1"/>
                </a:cxn>
                <a:cxn ang="T11">
                  <a:pos x="T2" y="T3"/>
                </a:cxn>
                <a:cxn ang="T12">
                  <a:pos x="T4" y="T5"/>
                </a:cxn>
                <a:cxn ang="T13">
                  <a:pos x="T6" y="T7"/>
                </a:cxn>
                <a:cxn ang="T14">
                  <a:pos x="T8" y="T9"/>
                </a:cxn>
              </a:cxnLst>
              <a:rect l="T15" t="T16" r="T17" b="T18"/>
              <a:pathLst>
                <a:path w="62" h="64">
                  <a:moveTo>
                    <a:pt x="0" y="35"/>
                  </a:moveTo>
                  <a:lnTo>
                    <a:pt x="30" y="63"/>
                  </a:lnTo>
                  <a:lnTo>
                    <a:pt x="61" y="35"/>
                  </a:lnTo>
                  <a:lnTo>
                    <a:pt x="30" y="0"/>
                  </a:lnTo>
                  <a:lnTo>
                    <a:pt x="0" y="35"/>
                  </a:lnTo>
                </a:path>
              </a:pathLst>
            </a:custGeom>
            <a:noFill/>
            <a:ln w="12600">
              <a:solidFill>
                <a:srgbClr val="333333"/>
              </a:solidFill>
              <a:round/>
              <a:headEnd/>
              <a:tailEnd/>
            </a:ln>
          </p:spPr>
          <p:txBody>
            <a:bodyPr/>
            <a:lstStyle/>
            <a:p>
              <a:endParaRPr lang="en-US"/>
            </a:p>
          </p:txBody>
        </p:sp>
        <p:sp>
          <p:nvSpPr>
            <p:cNvPr id="602396" name="Line 279"/>
            <p:cNvSpPr>
              <a:spLocks noChangeShapeType="1"/>
            </p:cNvSpPr>
            <p:nvPr/>
          </p:nvSpPr>
          <p:spPr bwMode="auto">
            <a:xfrm>
              <a:off x="4545" y="3064"/>
              <a:ext cx="1" cy="38"/>
            </a:xfrm>
            <a:prstGeom prst="line">
              <a:avLst/>
            </a:prstGeom>
            <a:noFill/>
            <a:ln w="12600">
              <a:solidFill>
                <a:srgbClr val="333333"/>
              </a:solidFill>
              <a:round/>
              <a:headEnd/>
              <a:tailEnd/>
            </a:ln>
          </p:spPr>
          <p:txBody>
            <a:bodyPr/>
            <a:lstStyle/>
            <a:p>
              <a:endParaRPr lang="en-US"/>
            </a:p>
          </p:txBody>
        </p:sp>
        <p:sp>
          <p:nvSpPr>
            <p:cNvPr id="602397" name="Freeform 280"/>
            <p:cNvSpPr>
              <a:spLocks noChangeArrowheads="1"/>
            </p:cNvSpPr>
            <p:nvPr/>
          </p:nvSpPr>
          <p:spPr bwMode="auto">
            <a:xfrm>
              <a:off x="4564" y="3064"/>
              <a:ext cx="33" cy="58"/>
            </a:xfrm>
            <a:custGeom>
              <a:avLst/>
              <a:gdLst>
                <a:gd name="T0" fmla="*/ 0 w 147"/>
                <a:gd name="T1" fmla="*/ 13 h 255"/>
                <a:gd name="T2" fmla="*/ 0 w 147"/>
                <a:gd name="T3" fmla="*/ 0 h 255"/>
                <a:gd name="T4" fmla="*/ 0 w 147"/>
                <a:gd name="T5" fmla="*/ 2 h 255"/>
                <a:gd name="T6" fmla="*/ 1 w 147"/>
                <a:gd name="T7" fmla="*/ 1 h 255"/>
                <a:gd name="T8" fmla="*/ 2 w 147"/>
                <a:gd name="T9" fmla="*/ 0 h 255"/>
                <a:gd name="T10" fmla="*/ 4 w 147"/>
                <a:gd name="T11" fmla="*/ 0 h 255"/>
                <a:gd name="T12" fmla="*/ 6 w 147"/>
                <a:gd name="T13" fmla="*/ 1 h 255"/>
                <a:gd name="T14" fmla="*/ 7 w 147"/>
                <a:gd name="T15" fmla="*/ 2 h 255"/>
                <a:gd name="T16" fmla="*/ 7 w 147"/>
                <a:gd name="T17" fmla="*/ 4 h 255"/>
                <a:gd name="T18" fmla="*/ 7 w 147"/>
                <a:gd name="T19" fmla="*/ 5 h 255"/>
                <a:gd name="T20" fmla="*/ 7 w 147"/>
                <a:gd name="T21" fmla="*/ 7 h 255"/>
                <a:gd name="T22" fmla="*/ 6 w 147"/>
                <a:gd name="T23" fmla="*/ 8 h 255"/>
                <a:gd name="T24" fmla="*/ 4 w 147"/>
                <a:gd name="T25" fmla="*/ 9 h 255"/>
                <a:gd name="T26" fmla="*/ 2 w 147"/>
                <a:gd name="T27" fmla="*/ 9 h 255"/>
                <a:gd name="T28" fmla="*/ 1 w 147"/>
                <a:gd name="T29" fmla="*/ 8 h 255"/>
                <a:gd name="T30" fmla="*/ 0 w 147"/>
                <a:gd name="T31" fmla="*/ 7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7"/>
                <a:gd name="T49" fmla="*/ 0 h 255"/>
                <a:gd name="T50" fmla="*/ 147 w 147"/>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7" h="255">
                  <a:moveTo>
                    <a:pt x="0" y="254"/>
                  </a:moveTo>
                  <a:lnTo>
                    <a:pt x="0" y="0"/>
                  </a:lnTo>
                  <a:lnTo>
                    <a:pt x="0" y="34"/>
                  </a:lnTo>
                  <a:lnTo>
                    <a:pt x="22" y="11"/>
                  </a:lnTo>
                  <a:lnTo>
                    <a:pt x="49" y="0"/>
                  </a:lnTo>
                  <a:lnTo>
                    <a:pt x="84" y="0"/>
                  </a:lnTo>
                  <a:lnTo>
                    <a:pt x="111" y="11"/>
                  </a:lnTo>
                  <a:lnTo>
                    <a:pt x="135" y="34"/>
                  </a:lnTo>
                  <a:lnTo>
                    <a:pt x="146" y="73"/>
                  </a:lnTo>
                  <a:lnTo>
                    <a:pt x="146" y="96"/>
                  </a:lnTo>
                  <a:lnTo>
                    <a:pt x="135" y="135"/>
                  </a:lnTo>
                  <a:lnTo>
                    <a:pt x="111" y="157"/>
                  </a:lnTo>
                  <a:lnTo>
                    <a:pt x="84" y="170"/>
                  </a:lnTo>
                  <a:lnTo>
                    <a:pt x="49" y="170"/>
                  </a:lnTo>
                  <a:lnTo>
                    <a:pt x="22" y="157"/>
                  </a:lnTo>
                  <a:lnTo>
                    <a:pt x="0" y="135"/>
                  </a:lnTo>
                </a:path>
              </a:pathLst>
            </a:custGeom>
            <a:noFill/>
            <a:ln w="12600">
              <a:solidFill>
                <a:srgbClr val="333333"/>
              </a:solidFill>
              <a:round/>
              <a:headEnd/>
              <a:tailEnd/>
            </a:ln>
          </p:spPr>
          <p:txBody>
            <a:bodyPr/>
            <a:lstStyle/>
            <a:p>
              <a:endParaRPr lang="en-US"/>
            </a:p>
          </p:txBody>
        </p:sp>
        <p:sp>
          <p:nvSpPr>
            <p:cNvPr id="602398" name="Line 281"/>
            <p:cNvSpPr>
              <a:spLocks noChangeShapeType="1"/>
            </p:cNvSpPr>
            <p:nvPr/>
          </p:nvSpPr>
          <p:spPr bwMode="auto">
            <a:xfrm flipV="1">
              <a:off x="4617" y="3063"/>
              <a:ext cx="1" cy="40"/>
            </a:xfrm>
            <a:prstGeom prst="line">
              <a:avLst/>
            </a:prstGeom>
            <a:noFill/>
            <a:ln w="12600">
              <a:solidFill>
                <a:srgbClr val="333333"/>
              </a:solidFill>
              <a:round/>
              <a:headEnd/>
              <a:tailEnd/>
            </a:ln>
          </p:spPr>
          <p:txBody>
            <a:bodyPr/>
            <a:lstStyle/>
            <a:p>
              <a:endParaRPr lang="en-US"/>
            </a:p>
          </p:txBody>
        </p:sp>
        <p:sp>
          <p:nvSpPr>
            <p:cNvPr id="602399" name="Freeform 282"/>
            <p:cNvSpPr>
              <a:spLocks noChangeArrowheads="1"/>
            </p:cNvSpPr>
            <p:nvPr/>
          </p:nvSpPr>
          <p:spPr bwMode="auto">
            <a:xfrm>
              <a:off x="4617" y="3064"/>
              <a:ext cx="31" cy="39"/>
            </a:xfrm>
            <a:custGeom>
              <a:avLst/>
              <a:gdLst>
                <a:gd name="T0" fmla="*/ 0 w 136"/>
                <a:gd name="T1" fmla="*/ 2 h 171"/>
                <a:gd name="T2" fmla="*/ 2 w 136"/>
                <a:gd name="T3" fmla="*/ 1 h 171"/>
                <a:gd name="T4" fmla="*/ 3 w 136"/>
                <a:gd name="T5" fmla="*/ 0 h 171"/>
                <a:gd name="T6" fmla="*/ 5 w 136"/>
                <a:gd name="T7" fmla="*/ 0 h 171"/>
                <a:gd name="T8" fmla="*/ 6 w 136"/>
                <a:gd name="T9" fmla="*/ 1 h 171"/>
                <a:gd name="T10" fmla="*/ 7 w 136"/>
                <a:gd name="T11" fmla="*/ 2 h 171"/>
                <a:gd name="T12" fmla="*/ 7 w 136"/>
                <a:gd name="T13" fmla="*/ 9 h 171"/>
                <a:gd name="T14" fmla="*/ 0 60000 65536"/>
                <a:gd name="T15" fmla="*/ 0 60000 65536"/>
                <a:gd name="T16" fmla="*/ 0 60000 65536"/>
                <a:gd name="T17" fmla="*/ 0 60000 65536"/>
                <a:gd name="T18" fmla="*/ 0 60000 65536"/>
                <a:gd name="T19" fmla="*/ 0 60000 65536"/>
                <a:gd name="T20" fmla="*/ 0 60000 65536"/>
                <a:gd name="T21" fmla="*/ 0 w 136"/>
                <a:gd name="T22" fmla="*/ 0 h 171"/>
                <a:gd name="T23" fmla="*/ 136 w 136"/>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171">
                  <a:moveTo>
                    <a:pt x="0" y="46"/>
                  </a:moveTo>
                  <a:lnTo>
                    <a:pt x="35" y="11"/>
                  </a:lnTo>
                  <a:lnTo>
                    <a:pt x="62" y="0"/>
                  </a:lnTo>
                  <a:lnTo>
                    <a:pt x="97" y="0"/>
                  </a:lnTo>
                  <a:lnTo>
                    <a:pt x="124" y="11"/>
                  </a:lnTo>
                  <a:lnTo>
                    <a:pt x="135" y="46"/>
                  </a:lnTo>
                  <a:lnTo>
                    <a:pt x="135" y="170"/>
                  </a:lnTo>
                </a:path>
              </a:pathLst>
            </a:custGeom>
            <a:noFill/>
            <a:ln w="12600">
              <a:solidFill>
                <a:srgbClr val="333333"/>
              </a:solidFill>
              <a:round/>
              <a:headEnd/>
              <a:tailEnd/>
            </a:ln>
          </p:spPr>
          <p:txBody>
            <a:bodyPr/>
            <a:lstStyle/>
            <a:p>
              <a:endParaRPr lang="en-US"/>
            </a:p>
          </p:txBody>
        </p:sp>
        <p:sp>
          <p:nvSpPr>
            <p:cNvPr id="602400" name="Freeform 283"/>
            <p:cNvSpPr>
              <a:spLocks noChangeArrowheads="1"/>
            </p:cNvSpPr>
            <p:nvPr/>
          </p:nvSpPr>
          <p:spPr bwMode="auto">
            <a:xfrm>
              <a:off x="4647" y="3064"/>
              <a:ext cx="30" cy="39"/>
            </a:xfrm>
            <a:custGeom>
              <a:avLst/>
              <a:gdLst>
                <a:gd name="T0" fmla="*/ 0 w 133"/>
                <a:gd name="T1" fmla="*/ 2 h 171"/>
                <a:gd name="T2" fmla="*/ 2 w 133"/>
                <a:gd name="T3" fmla="*/ 1 h 171"/>
                <a:gd name="T4" fmla="*/ 3 w 133"/>
                <a:gd name="T5" fmla="*/ 0 h 171"/>
                <a:gd name="T6" fmla="*/ 5 w 133"/>
                <a:gd name="T7" fmla="*/ 0 h 171"/>
                <a:gd name="T8" fmla="*/ 6 w 133"/>
                <a:gd name="T9" fmla="*/ 1 h 171"/>
                <a:gd name="T10" fmla="*/ 7 w 133"/>
                <a:gd name="T11" fmla="*/ 2 h 171"/>
                <a:gd name="T12" fmla="*/ 7 w 133"/>
                <a:gd name="T13" fmla="*/ 9 h 171"/>
                <a:gd name="T14" fmla="*/ 0 60000 65536"/>
                <a:gd name="T15" fmla="*/ 0 60000 65536"/>
                <a:gd name="T16" fmla="*/ 0 60000 65536"/>
                <a:gd name="T17" fmla="*/ 0 60000 65536"/>
                <a:gd name="T18" fmla="*/ 0 60000 65536"/>
                <a:gd name="T19" fmla="*/ 0 60000 65536"/>
                <a:gd name="T20" fmla="*/ 0 60000 65536"/>
                <a:gd name="T21" fmla="*/ 0 w 133"/>
                <a:gd name="T22" fmla="*/ 0 h 171"/>
                <a:gd name="T23" fmla="*/ 133 w 133"/>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171">
                  <a:moveTo>
                    <a:pt x="0" y="46"/>
                  </a:moveTo>
                  <a:lnTo>
                    <a:pt x="35" y="11"/>
                  </a:lnTo>
                  <a:lnTo>
                    <a:pt x="63" y="0"/>
                  </a:lnTo>
                  <a:lnTo>
                    <a:pt x="97" y="0"/>
                  </a:lnTo>
                  <a:lnTo>
                    <a:pt x="124" y="11"/>
                  </a:lnTo>
                  <a:lnTo>
                    <a:pt x="132" y="46"/>
                  </a:lnTo>
                  <a:lnTo>
                    <a:pt x="132" y="170"/>
                  </a:lnTo>
                </a:path>
              </a:pathLst>
            </a:custGeom>
            <a:noFill/>
            <a:ln w="12600">
              <a:solidFill>
                <a:srgbClr val="333333"/>
              </a:solidFill>
              <a:round/>
              <a:headEnd/>
              <a:tailEnd/>
            </a:ln>
          </p:spPr>
          <p:txBody>
            <a:bodyPr/>
            <a:lstStyle/>
            <a:p>
              <a:endParaRPr lang="en-US"/>
            </a:p>
          </p:txBody>
        </p:sp>
        <p:sp>
          <p:nvSpPr>
            <p:cNvPr id="602401" name="Freeform 284"/>
            <p:cNvSpPr>
              <a:spLocks noChangeArrowheads="1"/>
            </p:cNvSpPr>
            <p:nvPr/>
          </p:nvSpPr>
          <p:spPr bwMode="auto">
            <a:xfrm>
              <a:off x="4700" y="3064"/>
              <a:ext cx="33" cy="39"/>
            </a:xfrm>
            <a:custGeom>
              <a:avLst/>
              <a:gdLst>
                <a:gd name="T0" fmla="*/ 0 w 147"/>
                <a:gd name="T1" fmla="*/ 4 h 171"/>
                <a:gd name="T2" fmla="*/ 7 w 147"/>
                <a:gd name="T3" fmla="*/ 4 h 171"/>
                <a:gd name="T4" fmla="*/ 7 w 147"/>
                <a:gd name="T5" fmla="*/ 2 h 171"/>
                <a:gd name="T6" fmla="*/ 7 w 147"/>
                <a:gd name="T7" fmla="*/ 1 h 171"/>
                <a:gd name="T8" fmla="*/ 6 w 147"/>
                <a:gd name="T9" fmla="*/ 1 h 171"/>
                <a:gd name="T10" fmla="*/ 5 w 147"/>
                <a:gd name="T11" fmla="*/ 0 h 171"/>
                <a:gd name="T12" fmla="*/ 3 w 147"/>
                <a:gd name="T13" fmla="*/ 0 h 171"/>
                <a:gd name="T14" fmla="*/ 2 w 147"/>
                <a:gd name="T15" fmla="*/ 1 h 171"/>
                <a:gd name="T16" fmla="*/ 0 w 147"/>
                <a:gd name="T17" fmla="*/ 2 h 171"/>
                <a:gd name="T18" fmla="*/ 0 w 147"/>
                <a:gd name="T19" fmla="*/ 4 h 171"/>
                <a:gd name="T20" fmla="*/ 0 w 147"/>
                <a:gd name="T21" fmla="*/ 5 h 171"/>
                <a:gd name="T22" fmla="*/ 0 w 147"/>
                <a:gd name="T23" fmla="*/ 7 h 171"/>
                <a:gd name="T24" fmla="*/ 2 w 147"/>
                <a:gd name="T25" fmla="*/ 8 h 171"/>
                <a:gd name="T26" fmla="*/ 3 w 147"/>
                <a:gd name="T27" fmla="*/ 9 h 171"/>
                <a:gd name="T28" fmla="*/ 5 w 147"/>
                <a:gd name="T29" fmla="*/ 9 h 171"/>
                <a:gd name="T30" fmla="*/ 6 w 147"/>
                <a:gd name="T31" fmla="*/ 8 h 171"/>
                <a:gd name="T32" fmla="*/ 7 w 147"/>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7"/>
                <a:gd name="T52" fmla="*/ 0 h 171"/>
                <a:gd name="T53" fmla="*/ 147 w 147"/>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7" h="171">
                  <a:moveTo>
                    <a:pt x="0" y="73"/>
                  </a:moveTo>
                  <a:lnTo>
                    <a:pt x="146" y="73"/>
                  </a:lnTo>
                  <a:lnTo>
                    <a:pt x="146" y="46"/>
                  </a:lnTo>
                  <a:lnTo>
                    <a:pt x="135" y="22"/>
                  </a:lnTo>
                  <a:lnTo>
                    <a:pt x="122" y="11"/>
                  </a:lnTo>
                  <a:lnTo>
                    <a:pt x="96" y="0"/>
                  </a:lnTo>
                  <a:lnTo>
                    <a:pt x="61" y="0"/>
                  </a:lnTo>
                  <a:lnTo>
                    <a:pt x="34" y="11"/>
                  </a:lnTo>
                  <a:lnTo>
                    <a:pt x="11" y="35"/>
                  </a:lnTo>
                  <a:lnTo>
                    <a:pt x="0" y="73"/>
                  </a:lnTo>
                  <a:lnTo>
                    <a:pt x="0" y="97"/>
                  </a:lnTo>
                  <a:lnTo>
                    <a:pt x="11" y="135"/>
                  </a:lnTo>
                  <a:lnTo>
                    <a:pt x="34" y="158"/>
                  </a:lnTo>
                  <a:lnTo>
                    <a:pt x="61" y="170"/>
                  </a:lnTo>
                  <a:lnTo>
                    <a:pt x="96" y="170"/>
                  </a:lnTo>
                  <a:lnTo>
                    <a:pt x="122" y="158"/>
                  </a:lnTo>
                  <a:lnTo>
                    <a:pt x="146" y="135"/>
                  </a:lnTo>
                </a:path>
              </a:pathLst>
            </a:custGeom>
            <a:noFill/>
            <a:ln w="12600">
              <a:solidFill>
                <a:srgbClr val="333333"/>
              </a:solidFill>
              <a:round/>
              <a:headEnd/>
              <a:tailEnd/>
            </a:ln>
          </p:spPr>
          <p:txBody>
            <a:bodyPr/>
            <a:lstStyle/>
            <a:p>
              <a:endParaRPr lang="en-US"/>
            </a:p>
          </p:txBody>
        </p:sp>
        <p:sp>
          <p:nvSpPr>
            <p:cNvPr id="602402" name="Line 285"/>
            <p:cNvSpPr>
              <a:spLocks noChangeShapeType="1"/>
            </p:cNvSpPr>
            <p:nvPr/>
          </p:nvSpPr>
          <p:spPr bwMode="auto">
            <a:xfrm flipV="1">
              <a:off x="4749" y="3063"/>
              <a:ext cx="1" cy="40"/>
            </a:xfrm>
            <a:prstGeom prst="line">
              <a:avLst/>
            </a:prstGeom>
            <a:noFill/>
            <a:ln w="12600">
              <a:solidFill>
                <a:srgbClr val="333333"/>
              </a:solidFill>
              <a:round/>
              <a:headEnd/>
              <a:tailEnd/>
            </a:ln>
          </p:spPr>
          <p:txBody>
            <a:bodyPr/>
            <a:lstStyle/>
            <a:p>
              <a:endParaRPr lang="en-US"/>
            </a:p>
          </p:txBody>
        </p:sp>
        <p:sp>
          <p:nvSpPr>
            <p:cNvPr id="602403" name="Freeform 286"/>
            <p:cNvSpPr>
              <a:spLocks noChangeArrowheads="1"/>
            </p:cNvSpPr>
            <p:nvPr/>
          </p:nvSpPr>
          <p:spPr bwMode="auto">
            <a:xfrm>
              <a:off x="4749" y="3064"/>
              <a:ext cx="30" cy="39"/>
            </a:xfrm>
            <a:custGeom>
              <a:avLst/>
              <a:gdLst>
                <a:gd name="T0" fmla="*/ 0 w 133"/>
                <a:gd name="T1" fmla="*/ 2 h 171"/>
                <a:gd name="T2" fmla="*/ 2 w 133"/>
                <a:gd name="T3" fmla="*/ 1 h 171"/>
                <a:gd name="T4" fmla="*/ 3 w 133"/>
                <a:gd name="T5" fmla="*/ 0 h 171"/>
                <a:gd name="T6" fmla="*/ 5 w 133"/>
                <a:gd name="T7" fmla="*/ 0 h 171"/>
                <a:gd name="T8" fmla="*/ 6 w 133"/>
                <a:gd name="T9" fmla="*/ 1 h 171"/>
                <a:gd name="T10" fmla="*/ 7 w 133"/>
                <a:gd name="T11" fmla="*/ 2 h 171"/>
                <a:gd name="T12" fmla="*/ 7 w 133"/>
                <a:gd name="T13" fmla="*/ 9 h 171"/>
                <a:gd name="T14" fmla="*/ 0 60000 65536"/>
                <a:gd name="T15" fmla="*/ 0 60000 65536"/>
                <a:gd name="T16" fmla="*/ 0 60000 65536"/>
                <a:gd name="T17" fmla="*/ 0 60000 65536"/>
                <a:gd name="T18" fmla="*/ 0 60000 65536"/>
                <a:gd name="T19" fmla="*/ 0 60000 65536"/>
                <a:gd name="T20" fmla="*/ 0 60000 65536"/>
                <a:gd name="T21" fmla="*/ 0 w 133"/>
                <a:gd name="T22" fmla="*/ 0 h 171"/>
                <a:gd name="T23" fmla="*/ 133 w 133"/>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171">
                  <a:moveTo>
                    <a:pt x="0" y="46"/>
                  </a:moveTo>
                  <a:lnTo>
                    <a:pt x="39" y="11"/>
                  </a:lnTo>
                  <a:lnTo>
                    <a:pt x="58" y="0"/>
                  </a:lnTo>
                  <a:lnTo>
                    <a:pt x="97" y="0"/>
                  </a:lnTo>
                  <a:lnTo>
                    <a:pt x="120" y="11"/>
                  </a:lnTo>
                  <a:lnTo>
                    <a:pt x="132" y="46"/>
                  </a:lnTo>
                  <a:lnTo>
                    <a:pt x="132" y="170"/>
                  </a:lnTo>
                </a:path>
              </a:pathLst>
            </a:custGeom>
            <a:noFill/>
            <a:ln w="12600">
              <a:solidFill>
                <a:srgbClr val="333333"/>
              </a:solidFill>
              <a:round/>
              <a:headEnd/>
              <a:tailEnd/>
            </a:ln>
          </p:spPr>
          <p:txBody>
            <a:bodyPr/>
            <a:lstStyle/>
            <a:p>
              <a:endParaRPr lang="en-US"/>
            </a:p>
          </p:txBody>
        </p:sp>
        <p:sp>
          <p:nvSpPr>
            <p:cNvPr id="602404" name="Line 287"/>
            <p:cNvSpPr>
              <a:spLocks noChangeShapeType="1"/>
            </p:cNvSpPr>
            <p:nvPr/>
          </p:nvSpPr>
          <p:spPr bwMode="auto">
            <a:xfrm flipV="1">
              <a:off x="4810" y="3043"/>
              <a:ext cx="1" cy="50"/>
            </a:xfrm>
            <a:prstGeom prst="line">
              <a:avLst/>
            </a:prstGeom>
            <a:noFill/>
            <a:ln w="12600">
              <a:solidFill>
                <a:srgbClr val="333333"/>
              </a:solidFill>
              <a:round/>
              <a:headEnd/>
              <a:tailEnd/>
            </a:ln>
          </p:spPr>
          <p:txBody>
            <a:bodyPr/>
            <a:lstStyle/>
            <a:p>
              <a:endParaRPr lang="en-US"/>
            </a:p>
          </p:txBody>
        </p:sp>
        <p:sp>
          <p:nvSpPr>
            <p:cNvPr id="602405" name="Freeform 288"/>
            <p:cNvSpPr>
              <a:spLocks noChangeArrowheads="1"/>
            </p:cNvSpPr>
            <p:nvPr/>
          </p:nvSpPr>
          <p:spPr bwMode="auto">
            <a:xfrm>
              <a:off x="4810" y="3092"/>
              <a:ext cx="14" cy="14"/>
            </a:xfrm>
            <a:custGeom>
              <a:avLst/>
              <a:gdLst>
                <a:gd name="T0" fmla="*/ 0 w 63"/>
                <a:gd name="T1" fmla="*/ 0 h 63"/>
                <a:gd name="T2" fmla="*/ 0 w 63"/>
                <a:gd name="T3" fmla="*/ 2 h 63"/>
                <a:gd name="T4" fmla="*/ 2 w 63"/>
                <a:gd name="T5" fmla="*/ 3 h 63"/>
                <a:gd name="T6" fmla="*/ 3 w 63"/>
                <a:gd name="T7" fmla="*/ 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0" y="0"/>
                  </a:moveTo>
                  <a:lnTo>
                    <a:pt x="11" y="46"/>
                  </a:lnTo>
                  <a:lnTo>
                    <a:pt x="34" y="62"/>
                  </a:lnTo>
                  <a:lnTo>
                    <a:pt x="62" y="62"/>
                  </a:lnTo>
                </a:path>
              </a:pathLst>
            </a:custGeom>
            <a:noFill/>
            <a:ln w="12600">
              <a:solidFill>
                <a:srgbClr val="333333"/>
              </a:solidFill>
              <a:round/>
              <a:headEnd/>
              <a:tailEnd/>
            </a:ln>
          </p:spPr>
          <p:txBody>
            <a:bodyPr/>
            <a:lstStyle/>
            <a:p>
              <a:endParaRPr lang="en-US"/>
            </a:p>
          </p:txBody>
        </p:sp>
        <p:sp>
          <p:nvSpPr>
            <p:cNvPr id="602406" name="Line 289"/>
            <p:cNvSpPr>
              <a:spLocks noChangeShapeType="1"/>
            </p:cNvSpPr>
            <p:nvPr/>
          </p:nvSpPr>
          <p:spPr bwMode="auto">
            <a:xfrm flipH="1">
              <a:off x="4800" y="3064"/>
              <a:ext cx="22" cy="1"/>
            </a:xfrm>
            <a:prstGeom prst="line">
              <a:avLst/>
            </a:prstGeom>
            <a:noFill/>
            <a:ln w="12600">
              <a:solidFill>
                <a:srgbClr val="333333"/>
              </a:solidFill>
              <a:round/>
              <a:headEnd/>
              <a:tailEnd/>
            </a:ln>
          </p:spPr>
          <p:txBody>
            <a:bodyPr/>
            <a:lstStyle/>
            <a:p>
              <a:endParaRPr lang="en-US"/>
            </a:p>
          </p:txBody>
        </p:sp>
        <p:sp>
          <p:nvSpPr>
            <p:cNvPr id="602407" name="Freeform 290"/>
            <p:cNvSpPr>
              <a:spLocks noChangeArrowheads="1"/>
            </p:cNvSpPr>
            <p:nvPr/>
          </p:nvSpPr>
          <p:spPr bwMode="auto">
            <a:xfrm>
              <a:off x="4437" y="2934"/>
              <a:ext cx="38" cy="58"/>
            </a:xfrm>
            <a:custGeom>
              <a:avLst/>
              <a:gdLst>
                <a:gd name="T0" fmla="*/ 0 w 167"/>
                <a:gd name="T1" fmla="*/ 13 h 256"/>
                <a:gd name="T2" fmla="*/ 0 w 167"/>
                <a:gd name="T3" fmla="*/ 0 h 256"/>
                <a:gd name="T4" fmla="*/ 5 w 167"/>
                <a:gd name="T5" fmla="*/ 0 h 256"/>
                <a:gd name="T6" fmla="*/ 8 w 167"/>
                <a:gd name="T7" fmla="*/ 0 h 256"/>
                <a:gd name="T8" fmla="*/ 8 w 167"/>
                <a:gd name="T9" fmla="*/ 1 h 256"/>
                <a:gd name="T10" fmla="*/ 9 w 167"/>
                <a:gd name="T11" fmla="*/ 2 h 256"/>
                <a:gd name="T12" fmla="*/ 9 w 167"/>
                <a:gd name="T13" fmla="*/ 4 h 256"/>
                <a:gd name="T14" fmla="*/ 8 w 167"/>
                <a:gd name="T15" fmla="*/ 5 h 256"/>
                <a:gd name="T16" fmla="*/ 8 w 167"/>
                <a:gd name="T17" fmla="*/ 5 h 256"/>
                <a:gd name="T18" fmla="*/ 5 w 167"/>
                <a:gd name="T19" fmla="*/ 6 h 256"/>
                <a:gd name="T20" fmla="*/ 0 w 167"/>
                <a:gd name="T21" fmla="*/ 6 h 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256"/>
                <a:gd name="T35" fmla="*/ 167 w 167"/>
                <a:gd name="T36" fmla="*/ 256 h 2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256">
                  <a:moveTo>
                    <a:pt x="0" y="255"/>
                  </a:moveTo>
                  <a:lnTo>
                    <a:pt x="0" y="0"/>
                  </a:lnTo>
                  <a:lnTo>
                    <a:pt x="104" y="0"/>
                  </a:lnTo>
                  <a:lnTo>
                    <a:pt x="143" y="11"/>
                  </a:lnTo>
                  <a:lnTo>
                    <a:pt x="154" y="23"/>
                  </a:lnTo>
                  <a:lnTo>
                    <a:pt x="166" y="47"/>
                  </a:lnTo>
                  <a:lnTo>
                    <a:pt x="166" y="73"/>
                  </a:lnTo>
                  <a:lnTo>
                    <a:pt x="154" y="96"/>
                  </a:lnTo>
                  <a:lnTo>
                    <a:pt x="143" y="107"/>
                  </a:lnTo>
                  <a:lnTo>
                    <a:pt x="104" y="119"/>
                  </a:lnTo>
                  <a:lnTo>
                    <a:pt x="0" y="119"/>
                  </a:lnTo>
                </a:path>
              </a:pathLst>
            </a:custGeom>
            <a:noFill/>
            <a:ln w="12600">
              <a:solidFill>
                <a:srgbClr val="333333"/>
              </a:solidFill>
              <a:round/>
              <a:headEnd/>
              <a:tailEnd/>
            </a:ln>
          </p:spPr>
          <p:txBody>
            <a:bodyPr/>
            <a:lstStyle/>
            <a:p>
              <a:endParaRPr lang="en-US"/>
            </a:p>
          </p:txBody>
        </p:sp>
        <p:sp>
          <p:nvSpPr>
            <p:cNvPr id="602408" name="Freeform 291"/>
            <p:cNvSpPr>
              <a:spLocks noChangeArrowheads="1"/>
            </p:cNvSpPr>
            <p:nvPr/>
          </p:nvSpPr>
          <p:spPr bwMode="auto">
            <a:xfrm>
              <a:off x="4437" y="2961"/>
              <a:ext cx="38" cy="31"/>
            </a:xfrm>
            <a:custGeom>
              <a:avLst/>
              <a:gdLst>
                <a:gd name="T0" fmla="*/ 5 w 167"/>
                <a:gd name="T1" fmla="*/ 0 h 137"/>
                <a:gd name="T2" fmla="*/ 8 w 167"/>
                <a:gd name="T3" fmla="*/ 1 h 137"/>
                <a:gd name="T4" fmla="*/ 8 w 167"/>
                <a:gd name="T5" fmla="*/ 1 h 137"/>
                <a:gd name="T6" fmla="*/ 9 w 167"/>
                <a:gd name="T7" fmla="*/ 2 h 137"/>
                <a:gd name="T8" fmla="*/ 9 w 167"/>
                <a:gd name="T9" fmla="*/ 4 h 137"/>
                <a:gd name="T10" fmla="*/ 8 w 167"/>
                <a:gd name="T11" fmla="*/ 5 h 137"/>
                <a:gd name="T12" fmla="*/ 8 w 167"/>
                <a:gd name="T13" fmla="*/ 6 h 137"/>
                <a:gd name="T14" fmla="*/ 5 w 167"/>
                <a:gd name="T15" fmla="*/ 7 h 137"/>
                <a:gd name="T16" fmla="*/ 0 w 167"/>
                <a:gd name="T17" fmla="*/ 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137"/>
                <a:gd name="T29" fmla="*/ 167 w 167"/>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137">
                  <a:moveTo>
                    <a:pt x="104" y="0"/>
                  </a:moveTo>
                  <a:lnTo>
                    <a:pt x="143" y="15"/>
                  </a:lnTo>
                  <a:lnTo>
                    <a:pt x="154" y="27"/>
                  </a:lnTo>
                  <a:lnTo>
                    <a:pt x="166" y="50"/>
                  </a:lnTo>
                  <a:lnTo>
                    <a:pt x="166" y="84"/>
                  </a:lnTo>
                  <a:lnTo>
                    <a:pt x="154" y="108"/>
                  </a:lnTo>
                  <a:lnTo>
                    <a:pt x="143" y="120"/>
                  </a:lnTo>
                  <a:lnTo>
                    <a:pt x="104" y="136"/>
                  </a:lnTo>
                  <a:lnTo>
                    <a:pt x="0" y="136"/>
                  </a:lnTo>
                </a:path>
              </a:pathLst>
            </a:custGeom>
            <a:noFill/>
            <a:ln w="12600">
              <a:solidFill>
                <a:srgbClr val="333333"/>
              </a:solidFill>
              <a:round/>
              <a:headEnd/>
              <a:tailEnd/>
            </a:ln>
          </p:spPr>
          <p:txBody>
            <a:bodyPr/>
            <a:lstStyle/>
            <a:p>
              <a:endParaRPr lang="en-US"/>
            </a:p>
          </p:txBody>
        </p:sp>
        <p:sp>
          <p:nvSpPr>
            <p:cNvPr id="602409" name="Line 292"/>
            <p:cNvSpPr>
              <a:spLocks noChangeShapeType="1"/>
            </p:cNvSpPr>
            <p:nvPr/>
          </p:nvSpPr>
          <p:spPr bwMode="auto">
            <a:xfrm flipV="1">
              <a:off x="4495" y="2952"/>
              <a:ext cx="1" cy="41"/>
            </a:xfrm>
            <a:prstGeom prst="line">
              <a:avLst/>
            </a:prstGeom>
            <a:noFill/>
            <a:ln w="12600">
              <a:solidFill>
                <a:srgbClr val="333333"/>
              </a:solidFill>
              <a:round/>
              <a:headEnd/>
              <a:tailEnd/>
            </a:ln>
          </p:spPr>
          <p:txBody>
            <a:bodyPr/>
            <a:lstStyle/>
            <a:p>
              <a:endParaRPr lang="en-US"/>
            </a:p>
          </p:txBody>
        </p:sp>
        <p:sp>
          <p:nvSpPr>
            <p:cNvPr id="602410" name="Line 293"/>
            <p:cNvSpPr>
              <a:spLocks noChangeShapeType="1"/>
            </p:cNvSpPr>
            <p:nvPr/>
          </p:nvSpPr>
          <p:spPr bwMode="auto">
            <a:xfrm flipH="1">
              <a:off x="4494" y="2961"/>
              <a:ext cx="5" cy="9"/>
            </a:xfrm>
            <a:prstGeom prst="line">
              <a:avLst/>
            </a:prstGeom>
            <a:noFill/>
            <a:ln w="12600">
              <a:solidFill>
                <a:srgbClr val="333333"/>
              </a:solidFill>
              <a:round/>
              <a:headEnd/>
              <a:tailEnd/>
            </a:ln>
          </p:spPr>
          <p:txBody>
            <a:bodyPr/>
            <a:lstStyle/>
            <a:p>
              <a:endParaRPr lang="en-US"/>
            </a:p>
          </p:txBody>
        </p:sp>
        <p:sp>
          <p:nvSpPr>
            <p:cNvPr id="602411" name="Freeform 294"/>
            <p:cNvSpPr>
              <a:spLocks noChangeArrowheads="1"/>
            </p:cNvSpPr>
            <p:nvPr/>
          </p:nvSpPr>
          <p:spPr bwMode="auto">
            <a:xfrm>
              <a:off x="4498" y="2953"/>
              <a:ext cx="20" cy="14"/>
            </a:xfrm>
            <a:custGeom>
              <a:avLst/>
              <a:gdLst>
                <a:gd name="T0" fmla="*/ 0 w 86"/>
                <a:gd name="T1" fmla="*/ 3 h 63"/>
                <a:gd name="T2" fmla="*/ 1 w 86"/>
                <a:gd name="T3" fmla="*/ 1 h 63"/>
                <a:gd name="T4" fmla="*/ 3 w 86"/>
                <a:gd name="T5" fmla="*/ 0 h 63"/>
                <a:gd name="T6" fmla="*/ 5 w 86"/>
                <a:gd name="T7" fmla="*/ 0 h 63"/>
                <a:gd name="T8" fmla="*/ 0 60000 65536"/>
                <a:gd name="T9" fmla="*/ 0 60000 65536"/>
                <a:gd name="T10" fmla="*/ 0 60000 65536"/>
                <a:gd name="T11" fmla="*/ 0 60000 65536"/>
                <a:gd name="T12" fmla="*/ 0 w 86"/>
                <a:gd name="T13" fmla="*/ 0 h 63"/>
                <a:gd name="T14" fmla="*/ 86 w 86"/>
                <a:gd name="T15" fmla="*/ 63 h 63"/>
              </a:gdLst>
              <a:ahLst/>
              <a:cxnLst>
                <a:cxn ang="T8">
                  <a:pos x="T0" y="T1"/>
                </a:cxn>
                <a:cxn ang="T9">
                  <a:pos x="T2" y="T3"/>
                </a:cxn>
                <a:cxn ang="T10">
                  <a:pos x="T4" y="T5"/>
                </a:cxn>
                <a:cxn ang="T11">
                  <a:pos x="T6" y="T7"/>
                </a:cxn>
              </a:cxnLst>
              <a:rect l="T12" t="T13" r="T14" b="T15"/>
              <a:pathLst>
                <a:path w="86" h="63">
                  <a:moveTo>
                    <a:pt x="0" y="62"/>
                  </a:moveTo>
                  <a:lnTo>
                    <a:pt x="23" y="20"/>
                  </a:lnTo>
                  <a:lnTo>
                    <a:pt x="50" y="0"/>
                  </a:lnTo>
                  <a:lnTo>
                    <a:pt x="85" y="0"/>
                  </a:lnTo>
                </a:path>
              </a:pathLst>
            </a:custGeom>
            <a:noFill/>
            <a:ln w="12600">
              <a:solidFill>
                <a:srgbClr val="333333"/>
              </a:solidFill>
              <a:round/>
              <a:headEnd/>
              <a:tailEnd/>
            </a:ln>
          </p:spPr>
          <p:txBody>
            <a:bodyPr/>
            <a:lstStyle/>
            <a:p>
              <a:endParaRPr lang="en-US"/>
            </a:p>
          </p:txBody>
        </p:sp>
        <p:sp>
          <p:nvSpPr>
            <p:cNvPr id="602412" name="Line 295"/>
            <p:cNvSpPr>
              <a:spLocks noChangeShapeType="1"/>
            </p:cNvSpPr>
            <p:nvPr/>
          </p:nvSpPr>
          <p:spPr bwMode="auto">
            <a:xfrm>
              <a:off x="4564" y="2953"/>
              <a:ext cx="1" cy="39"/>
            </a:xfrm>
            <a:prstGeom prst="line">
              <a:avLst/>
            </a:prstGeom>
            <a:noFill/>
            <a:ln w="12600">
              <a:solidFill>
                <a:srgbClr val="333333"/>
              </a:solidFill>
              <a:round/>
              <a:headEnd/>
              <a:tailEnd/>
            </a:ln>
          </p:spPr>
          <p:txBody>
            <a:bodyPr/>
            <a:lstStyle/>
            <a:p>
              <a:endParaRPr lang="en-US"/>
            </a:p>
          </p:txBody>
        </p:sp>
        <p:sp>
          <p:nvSpPr>
            <p:cNvPr id="602413" name="Freeform 296"/>
            <p:cNvSpPr>
              <a:spLocks noChangeArrowheads="1"/>
            </p:cNvSpPr>
            <p:nvPr/>
          </p:nvSpPr>
          <p:spPr bwMode="auto">
            <a:xfrm>
              <a:off x="4531" y="2953"/>
              <a:ext cx="34" cy="39"/>
            </a:xfrm>
            <a:custGeom>
              <a:avLst/>
              <a:gdLst>
                <a:gd name="T0" fmla="*/ 8 w 149"/>
                <a:gd name="T1" fmla="*/ 2 h 171"/>
                <a:gd name="T2" fmla="*/ 6 w 149"/>
                <a:gd name="T3" fmla="*/ 1 h 171"/>
                <a:gd name="T4" fmla="*/ 5 w 149"/>
                <a:gd name="T5" fmla="*/ 0 h 171"/>
                <a:gd name="T6" fmla="*/ 3 w 149"/>
                <a:gd name="T7" fmla="*/ 0 h 171"/>
                <a:gd name="T8" fmla="*/ 2 w 149"/>
                <a:gd name="T9" fmla="*/ 1 h 171"/>
                <a:gd name="T10" fmla="*/ 1 w 149"/>
                <a:gd name="T11" fmla="*/ 2 h 171"/>
                <a:gd name="T12" fmla="*/ 0 w 149"/>
                <a:gd name="T13" fmla="*/ 4 h 171"/>
                <a:gd name="T14" fmla="*/ 0 w 149"/>
                <a:gd name="T15" fmla="*/ 5 h 171"/>
                <a:gd name="T16" fmla="*/ 1 w 149"/>
                <a:gd name="T17" fmla="*/ 7 h 171"/>
                <a:gd name="T18" fmla="*/ 2 w 149"/>
                <a:gd name="T19" fmla="*/ 8 h 171"/>
                <a:gd name="T20" fmla="*/ 3 w 149"/>
                <a:gd name="T21" fmla="*/ 9 h 171"/>
                <a:gd name="T22" fmla="*/ 5 w 149"/>
                <a:gd name="T23" fmla="*/ 9 h 171"/>
                <a:gd name="T24" fmla="*/ 6 w 149"/>
                <a:gd name="T25" fmla="*/ 8 h 171"/>
                <a:gd name="T26" fmla="*/ 8 w 149"/>
                <a:gd name="T27" fmla="*/ 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9"/>
                <a:gd name="T43" fmla="*/ 0 h 171"/>
                <a:gd name="T44" fmla="*/ 149 w 149"/>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9" h="171">
                  <a:moveTo>
                    <a:pt x="148" y="34"/>
                  </a:moveTo>
                  <a:lnTo>
                    <a:pt x="120" y="11"/>
                  </a:lnTo>
                  <a:lnTo>
                    <a:pt x="96" y="0"/>
                  </a:lnTo>
                  <a:lnTo>
                    <a:pt x="62" y="0"/>
                  </a:lnTo>
                  <a:lnTo>
                    <a:pt x="39" y="11"/>
                  </a:lnTo>
                  <a:lnTo>
                    <a:pt x="12" y="34"/>
                  </a:lnTo>
                  <a:lnTo>
                    <a:pt x="0" y="74"/>
                  </a:lnTo>
                  <a:lnTo>
                    <a:pt x="0" y="96"/>
                  </a:lnTo>
                  <a:lnTo>
                    <a:pt x="12" y="131"/>
                  </a:lnTo>
                  <a:lnTo>
                    <a:pt x="39" y="154"/>
                  </a:lnTo>
                  <a:lnTo>
                    <a:pt x="62" y="170"/>
                  </a:lnTo>
                  <a:lnTo>
                    <a:pt x="96" y="170"/>
                  </a:lnTo>
                  <a:lnTo>
                    <a:pt x="120" y="154"/>
                  </a:lnTo>
                  <a:lnTo>
                    <a:pt x="148" y="131"/>
                  </a:lnTo>
                </a:path>
              </a:pathLst>
            </a:custGeom>
            <a:noFill/>
            <a:ln w="12600">
              <a:solidFill>
                <a:srgbClr val="333333"/>
              </a:solidFill>
              <a:round/>
              <a:headEnd/>
              <a:tailEnd/>
            </a:ln>
          </p:spPr>
          <p:txBody>
            <a:bodyPr/>
            <a:lstStyle/>
            <a:p>
              <a:endParaRPr lang="en-US"/>
            </a:p>
          </p:txBody>
        </p:sp>
        <p:sp>
          <p:nvSpPr>
            <p:cNvPr id="602414" name="Freeform 297"/>
            <p:cNvSpPr>
              <a:spLocks noChangeArrowheads="1"/>
            </p:cNvSpPr>
            <p:nvPr/>
          </p:nvSpPr>
          <p:spPr bwMode="auto">
            <a:xfrm>
              <a:off x="4583" y="2934"/>
              <a:ext cx="14" cy="15"/>
            </a:xfrm>
            <a:custGeom>
              <a:avLst/>
              <a:gdLst>
                <a:gd name="T0" fmla="*/ 0 w 63"/>
                <a:gd name="T1" fmla="*/ 2 h 64"/>
                <a:gd name="T2" fmla="*/ 1 w 63"/>
                <a:gd name="T3" fmla="*/ 4 h 64"/>
                <a:gd name="T4" fmla="*/ 3 w 63"/>
                <a:gd name="T5" fmla="*/ 2 h 64"/>
                <a:gd name="T6" fmla="*/ 1 w 63"/>
                <a:gd name="T7" fmla="*/ 0 h 64"/>
                <a:gd name="T8" fmla="*/ 0 w 63"/>
                <a:gd name="T9" fmla="*/ 2 h 64"/>
                <a:gd name="T10" fmla="*/ 0 60000 65536"/>
                <a:gd name="T11" fmla="*/ 0 60000 65536"/>
                <a:gd name="T12" fmla="*/ 0 60000 65536"/>
                <a:gd name="T13" fmla="*/ 0 60000 65536"/>
                <a:gd name="T14" fmla="*/ 0 60000 65536"/>
                <a:gd name="T15" fmla="*/ 0 w 63"/>
                <a:gd name="T16" fmla="*/ 0 h 64"/>
                <a:gd name="T17" fmla="*/ 63 w 63"/>
                <a:gd name="T18" fmla="*/ 64 h 64"/>
              </a:gdLst>
              <a:ahLst/>
              <a:cxnLst>
                <a:cxn ang="T10">
                  <a:pos x="T0" y="T1"/>
                </a:cxn>
                <a:cxn ang="T11">
                  <a:pos x="T2" y="T3"/>
                </a:cxn>
                <a:cxn ang="T12">
                  <a:pos x="T4" y="T5"/>
                </a:cxn>
                <a:cxn ang="T13">
                  <a:pos x="T6" y="T7"/>
                </a:cxn>
                <a:cxn ang="T14">
                  <a:pos x="T8" y="T9"/>
                </a:cxn>
              </a:cxnLst>
              <a:rect l="T15" t="T16" r="T17" b="T18"/>
              <a:pathLst>
                <a:path w="63" h="64">
                  <a:moveTo>
                    <a:pt x="0" y="31"/>
                  </a:moveTo>
                  <a:lnTo>
                    <a:pt x="23" y="63"/>
                  </a:lnTo>
                  <a:lnTo>
                    <a:pt x="62" y="31"/>
                  </a:lnTo>
                  <a:lnTo>
                    <a:pt x="23" y="0"/>
                  </a:lnTo>
                  <a:lnTo>
                    <a:pt x="0" y="31"/>
                  </a:lnTo>
                </a:path>
              </a:pathLst>
            </a:custGeom>
            <a:noFill/>
            <a:ln w="12600">
              <a:solidFill>
                <a:srgbClr val="333333"/>
              </a:solidFill>
              <a:round/>
              <a:headEnd/>
              <a:tailEnd/>
            </a:ln>
          </p:spPr>
          <p:txBody>
            <a:bodyPr/>
            <a:lstStyle/>
            <a:p>
              <a:endParaRPr lang="en-US"/>
            </a:p>
          </p:txBody>
        </p:sp>
        <p:sp>
          <p:nvSpPr>
            <p:cNvPr id="602415" name="Line 298"/>
            <p:cNvSpPr>
              <a:spLocks noChangeShapeType="1"/>
            </p:cNvSpPr>
            <p:nvPr/>
          </p:nvSpPr>
          <p:spPr bwMode="auto">
            <a:xfrm>
              <a:off x="4586" y="2953"/>
              <a:ext cx="1" cy="39"/>
            </a:xfrm>
            <a:prstGeom prst="line">
              <a:avLst/>
            </a:prstGeom>
            <a:noFill/>
            <a:ln w="12600">
              <a:solidFill>
                <a:srgbClr val="333333"/>
              </a:solidFill>
              <a:round/>
              <a:headEnd/>
              <a:tailEnd/>
            </a:ln>
          </p:spPr>
          <p:txBody>
            <a:bodyPr/>
            <a:lstStyle/>
            <a:p>
              <a:endParaRPr lang="en-US"/>
            </a:p>
          </p:txBody>
        </p:sp>
        <p:sp>
          <p:nvSpPr>
            <p:cNvPr id="602416" name="Line 299"/>
            <p:cNvSpPr>
              <a:spLocks noChangeShapeType="1"/>
            </p:cNvSpPr>
            <p:nvPr/>
          </p:nvSpPr>
          <p:spPr bwMode="auto">
            <a:xfrm flipV="1">
              <a:off x="4638" y="2933"/>
              <a:ext cx="1" cy="60"/>
            </a:xfrm>
            <a:prstGeom prst="line">
              <a:avLst/>
            </a:prstGeom>
            <a:noFill/>
            <a:ln w="12600">
              <a:solidFill>
                <a:srgbClr val="333333"/>
              </a:solidFill>
              <a:round/>
              <a:headEnd/>
              <a:tailEnd/>
            </a:ln>
          </p:spPr>
          <p:txBody>
            <a:bodyPr/>
            <a:lstStyle/>
            <a:p>
              <a:endParaRPr lang="en-US"/>
            </a:p>
          </p:txBody>
        </p:sp>
        <p:sp>
          <p:nvSpPr>
            <p:cNvPr id="602417" name="Freeform 300"/>
            <p:cNvSpPr>
              <a:spLocks noChangeArrowheads="1"/>
            </p:cNvSpPr>
            <p:nvPr/>
          </p:nvSpPr>
          <p:spPr bwMode="auto">
            <a:xfrm>
              <a:off x="4605" y="2953"/>
              <a:ext cx="34" cy="39"/>
            </a:xfrm>
            <a:custGeom>
              <a:avLst/>
              <a:gdLst>
                <a:gd name="T0" fmla="*/ 8 w 148"/>
                <a:gd name="T1" fmla="*/ 2 h 171"/>
                <a:gd name="T2" fmla="*/ 6 w 148"/>
                <a:gd name="T3" fmla="*/ 1 h 171"/>
                <a:gd name="T4" fmla="*/ 5 w 148"/>
                <a:gd name="T5" fmla="*/ 0 h 171"/>
                <a:gd name="T6" fmla="*/ 3 w 148"/>
                <a:gd name="T7" fmla="*/ 0 h 171"/>
                <a:gd name="T8" fmla="*/ 2 w 148"/>
                <a:gd name="T9" fmla="*/ 1 h 171"/>
                <a:gd name="T10" fmla="*/ 1 w 148"/>
                <a:gd name="T11" fmla="*/ 2 h 171"/>
                <a:gd name="T12" fmla="*/ 0 w 148"/>
                <a:gd name="T13" fmla="*/ 4 h 171"/>
                <a:gd name="T14" fmla="*/ 0 w 148"/>
                <a:gd name="T15" fmla="*/ 5 h 171"/>
                <a:gd name="T16" fmla="*/ 1 w 148"/>
                <a:gd name="T17" fmla="*/ 7 h 171"/>
                <a:gd name="T18" fmla="*/ 2 w 148"/>
                <a:gd name="T19" fmla="*/ 8 h 171"/>
                <a:gd name="T20" fmla="*/ 3 w 148"/>
                <a:gd name="T21" fmla="*/ 9 h 171"/>
                <a:gd name="T22" fmla="*/ 5 w 148"/>
                <a:gd name="T23" fmla="*/ 9 h 171"/>
                <a:gd name="T24" fmla="*/ 6 w 148"/>
                <a:gd name="T25" fmla="*/ 8 h 171"/>
                <a:gd name="T26" fmla="*/ 8 w 148"/>
                <a:gd name="T27" fmla="*/ 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71"/>
                <a:gd name="T44" fmla="*/ 148 w 148"/>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71">
                  <a:moveTo>
                    <a:pt x="147" y="34"/>
                  </a:moveTo>
                  <a:lnTo>
                    <a:pt x="123" y="11"/>
                  </a:lnTo>
                  <a:lnTo>
                    <a:pt x="96" y="0"/>
                  </a:lnTo>
                  <a:lnTo>
                    <a:pt x="61" y="0"/>
                  </a:lnTo>
                  <a:lnTo>
                    <a:pt x="34" y="11"/>
                  </a:lnTo>
                  <a:lnTo>
                    <a:pt x="12" y="34"/>
                  </a:lnTo>
                  <a:lnTo>
                    <a:pt x="0" y="74"/>
                  </a:lnTo>
                  <a:lnTo>
                    <a:pt x="0" y="96"/>
                  </a:lnTo>
                  <a:lnTo>
                    <a:pt x="12" y="131"/>
                  </a:lnTo>
                  <a:lnTo>
                    <a:pt x="34" y="154"/>
                  </a:lnTo>
                  <a:lnTo>
                    <a:pt x="61" y="170"/>
                  </a:lnTo>
                  <a:lnTo>
                    <a:pt x="96" y="170"/>
                  </a:lnTo>
                  <a:lnTo>
                    <a:pt x="123" y="154"/>
                  </a:lnTo>
                  <a:lnTo>
                    <a:pt x="147" y="131"/>
                  </a:lnTo>
                </a:path>
              </a:pathLst>
            </a:custGeom>
            <a:noFill/>
            <a:ln w="12600">
              <a:solidFill>
                <a:srgbClr val="333333"/>
              </a:solidFill>
              <a:round/>
              <a:headEnd/>
              <a:tailEnd/>
            </a:ln>
          </p:spPr>
          <p:txBody>
            <a:bodyPr/>
            <a:lstStyle/>
            <a:p>
              <a:endParaRPr lang="en-US"/>
            </a:p>
          </p:txBody>
        </p:sp>
        <p:sp>
          <p:nvSpPr>
            <p:cNvPr id="602418" name="Line 301"/>
            <p:cNvSpPr>
              <a:spLocks noChangeShapeType="1"/>
            </p:cNvSpPr>
            <p:nvPr/>
          </p:nvSpPr>
          <p:spPr bwMode="auto">
            <a:xfrm flipV="1">
              <a:off x="4705" y="2933"/>
              <a:ext cx="1" cy="48"/>
            </a:xfrm>
            <a:prstGeom prst="line">
              <a:avLst/>
            </a:prstGeom>
            <a:noFill/>
            <a:ln w="12600">
              <a:solidFill>
                <a:srgbClr val="333333"/>
              </a:solidFill>
              <a:round/>
              <a:headEnd/>
              <a:tailEnd/>
            </a:ln>
          </p:spPr>
          <p:txBody>
            <a:bodyPr/>
            <a:lstStyle/>
            <a:p>
              <a:endParaRPr lang="en-US"/>
            </a:p>
          </p:txBody>
        </p:sp>
        <p:sp>
          <p:nvSpPr>
            <p:cNvPr id="602419" name="Freeform 302"/>
            <p:cNvSpPr>
              <a:spLocks noChangeArrowheads="1"/>
            </p:cNvSpPr>
            <p:nvPr/>
          </p:nvSpPr>
          <p:spPr bwMode="auto">
            <a:xfrm>
              <a:off x="4705" y="2980"/>
              <a:ext cx="14" cy="15"/>
            </a:xfrm>
            <a:custGeom>
              <a:avLst/>
              <a:gdLst>
                <a:gd name="T0" fmla="*/ 0 w 62"/>
                <a:gd name="T1" fmla="*/ 0 h 64"/>
                <a:gd name="T2" fmla="*/ 0 w 62"/>
                <a:gd name="T3" fmla="*/ 2 h 64"/>
                <a:gd name="T4" fmla="*/ 2 w 62"/>
                <a:gd name="T5" fmla="*/ 4 h 64"/>
                <a:gd name="T6" fmla="*/ 3 w 62"/>
                <a:gd name="T7" fmla="*/ 4 h 64"/>
                <a:gd name="T8" fmla="*/ 0 60000 65536"/>
                <a:gd name="T9" fmla="*/ 0 60000 65536"/>
                <a:gd name="T10" fmla="*/ 0 60000 65536"/>
                <a:gd name="T11" fmla="*/ 0 60000 65536"/>
                <a:gd name="T12" fmla="*/ 0 w 62"/>
                <a:gd name="T13" fmla="*/ 0 h 64"/>
                <a:gd name="T14" fmla="*/ 62 w 62"/>
                <a:gd name="T15" fmla="*/ 64 h 64"/>
              </a:gdLst>
              <a:ahLst/>
              <a:cxnLst>
                <a:cxn ang="T8">
                  <a:pos x="T0" y="T1"/>
                </a:cxn>
                <a:cxn ang="T9">
                  <a:pos x="T2" y="T3"/>
                </a:cxn>
                <a:cxn ang="T10">
                  <a:pos x="T4" y="T5"/>
                </a:cxn>
                <a:cxn ang="T11">
                  <a:pos x="T6" y="T7"/>
                </a:cxn>
              </a:cxnLst>
              <a:rect l="T12" t="T13" r="T14" b="T15"/>
              <a:pathLst>
                <a:path w="62" h="64">
                  <a:moveTo>
                    <a:pt x="0" y="0"/>
                  </a:moveTo>
                  <a:lnTo>
                    <a:pt x="11" y="43"/>
                  </a:lnTo>
                  <a:lnTo>
                    <a:pt x="38" y="63"/>
                  </a:lnTo>
                  <a:lnTo>
                    <a:pt x="61" y="63"/>
                  </a:lnTo>
                </a:path>
              </a:pathLst>
            </a:custGeom>
            <a:noFill/>
            <a:ln w="12600">
              <a:solidFill>
                <a:srgbClr val="333333"/>
              </a:solidFill>
              <a:round/>
              <a:headEnd/>
              <a:tailEnd/>
            </a:ln>
          </p:spPr>
          <p:txBody>
            <a:bodyPr/>
            <a:lstStyle/>
            <a:p>
              <a:endParaRPr lang="en-US"/>
            </a:p>
          </p:txBody>
        </p:sp>
        <p:sp>
          <p:nvSpPr>
            <p:cNvPr id="602420" name="Line 303"/>
            <p:cNvSpPr>
              <a:spLocks noChangeShapeType="1"/>
            </p:cNvSpPr>
            <p:nvPr/>
          </p:nvSpPr>
          <p:spPr bwMode="auto">
            <a:xfrm flipH="1">
              <a:off x="4695" y="2953"/>
              <a:ext cx="22" cy="1"/>
            </a:xfrm>
            <a:prstGeom prst="line">
              <a:avLst/>
            </a:prstGeom>
            <a:noFill/>
            <a:ln w="12600">
              <a:solidFill>
                <a:srgbClr val="333333"/>
              </a:solidFill>
              <a:round/>
              <a:headEnd/>
              <a:tailEnd/>
            </a:ln>
          </p:spPr>
          <p:txBody>
            <a:bodyPr/>
            <a:lstStyle/>
            <a:p>
              <a:endParaRPr lang="en-US"/>
            </a:p>
          </p:txBody>
        </p:sp>
        <p:sp>
          <p:nvSpPr>
            <p:cNvPr id="602421" name="Freeform 304"/>
            <p:cNvSpPr>
              <a:spLocks noChangeArrowheads="1"/>
            </p:cNvSpPr>
            <p:nvPr/>
          </p:nvSpPr>
          <p:spPr bwMode="auto">
            <a:xfrm>
              <a:off x="4735" y="2953"/>
              <a:ext cx="36" cy="39"/>
            </a:xfrm>
            <a:custGeom>
              <a:avLst/>
              <a:gdLst>
                <a:gd name="T0" fmla="*/ 2 w 159"/>
                <a:gd name="T1" fmla="*/ 1 h 171"/>
                <a:gd name="T2" fmla="*/ 3 w 159"/>
                <a:gd name="T3" fmla="*/ 0 h 171"/>
                <a:gd name="T4" fmla="*/ 2 w 159"/>
                <a:gd name="T5" fmla="*/ 1 h 171"/>
                <a:gd name="T6" fmla="*/ 0 w 159"/>
                <a:gd name="T7" fmla="*/ 2 h 171"/>
                <a:gd name="T8" fmla="*/ 0 w 159"/>
                <a:gd name="T9" fmla="*/ 4 h 171"/>
                <a:gd name="T10" fmla="*/ 0 w 159"/>
                <a:gd name="T11" fmla="*/ 5 h 171"/>
                <a:gd name="T12" fmla="*/ 0 w 159"/>
                <a:gd name="T13" fmla="*/ 7 h 171"/>
                <a:gd name="T14" fmla="*/ 2 w 159"/>
                <a:gd name="T15" fmla="*/ 8 h 171"/>
                <a:gd name="T16" fmla="*/ 3 w 159"/>
                <a:gd name="T17" fmla="*/ 9 h 171"/>
                <a:gd name="T18" fmla="*/ 5 w 159"/>
                <a:gd name="T19" fmla="*/ 9 h 171"/>
                <a:gd name="T20" fmla="*/ 6 w 159"/>
                <a:gd name="T21" fmla="*/ 8 h 171"/>
                <a:gd name="T22" fmla="*/ 7 w 159"/>
                <a:gd name="T23" fmla="*/ 7 h 171"/>
                <a:gd name="T24" fmla="*/ 8 w 159"/>
                <a:gd name="T25" fmla="*/ 5 h 171"/>
                <a:gd name="T26" fmla="*/ 8 w 159"/>
                <a:gd name="T27" fmla="*/ 4 h 171"/>
                <a:gd name="T28" fmla="*/ 7 w 159"/>
                <a:gd name="T29" fmla="*/ 2 h 171"/>
                <a:gd name="T30" fmla="*/ 6 w 159"/>
                <a:gd name="T31" fmla="*/ 1 h 171"/>
                <a:gd name="T32" fmla="*/ 5 w 159"/>
                <a:gd name="T33" fmla="*/ 0 h 171"/>
                <a:gd name="T34" fmla="*/ 3 w 159"/>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71"/>
                <a:gd name="T56" fmla="*/ 159 w 159"/>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71">
                  <a:moveTo>
                    <a:pt x="38" y="11"/>
                  </a:moveTo>
                  <a:lnTo>
                    <a:pt x="61" y="0"/>
                  </a:lnTo>
                  <a:lnTo>
                    <a:pt x="38" y="11"/>
                  </a:lnTo>
                  <a:lnTo>
                    <a:pt x="11" y="34"/>
                  </a:lnTo>
                  <a:lnTo>
                    <a:pt x="0" y="74"/>
                  </a:lnTo>
                  <a:lnTo>
                    <a:pt x="0" y="96"/>
                  </a:lnTo>
                  <a:lnTo>
                    <a:pt x="11" y="131"/>
                  </a:lnTo>
                  <a:lnTo>
                    <a:pt x="38" y="154"/>
                  </a:lnTo>
                  <a:lnTo>
                    <a:pt x="61" y="170"/>
                  </a:lnTo>
                  <a:lnTo>
                    <a:pt x="101" y="170"/>
                  </a:lnTo>
                  <a:lnTo>
                    <a:pt x="120" y="154"/>
                  </a:lnTo>
                  <a:lnTo>
                    <a:pt x="146" y="131"/>
                  </a:lnTo>
                  <a:lnTo>
                    <a:pt x="158" y="96"/>
                  </a:lnTo>
                  <a:lnTo>
                    <a:pt x="158" y="74"/>
                  </a:lnTo>
                  <a:lnTo>
                    <a:pt x="146" y="34"/>
                  </a:lnTo>
                  <a:lnTo>
                    <a:pt x="120" y="11"/>
                  </a:lnTo>
                  <a:lnTo>
                    <a:pt x="101" y="0"/>
                  </a:lnTo>
                  <a:lnTo>
                    <a:pt x="61" y="0"/>
                  </a:lnTo>
                </a:path>
              </a:pathLst>
            </a:custGeom>
            <a:noFill/>
            <a:ln w="12600">
              <a:solidFill>
                <a:srgbClr val="333333"/>
              </a:solidFill>
              <a:round/>
              <a:headEnd/>
              <a:tailEnd/>
            </a:ln>
          </p:spPr>
          <p:txBody>
            <a:bodyPr/>
            <a:lstStyle/>
            <a:p>
              <a:endParaRPr lang="en-US"/>
            </a:p>
          </p:txBody>
        </p:sp>
        <p:sp>
          <p:nvSpPr>
            <p:cNvPr id="602422" name="Line 305"/>
            <p:cNvSpPr>
              <a:spLocks noChangeShapeType="1"/>
            </p:cNvSpPr>
            <p:nvPr/>
          </p:nvSpPr>
          <p:spPr bwMode="auto">
            <a:xfrm flipV="1">
              <a:off x="4418" y="2649"/>
              <a:ext cx="1" cy="61"/>
            </a:xfrm>
            <a:prstGeom prst="line">
              <a:avLst/>
            </a:prstGeom>
            <a:noFill/>
            <a:ln w="12600">
              <a:solidFill>
                <a:srgbClr val="333333"/>
              </a:solidFill>
              <a:round/>
              <a:headEnd/>
              <a:tailEnd/>
            </a:ln>
          </p:spPr>
          <p:txBody>
            <a:bodyPr/>
            <a:lstStyle/>
            <a:p>
              <a:endParaRPr lang="en-US"/>
            </a:p>
          </p:txBody>
        </p:sp>
        <p:sp>
          <p:nvSpPr>
            <p:cNvPr id="602423" name="Line 306"/>
            <p:cNvSpPr>
              <a:spLocks noChangeShapeType="1"/>
            </p:cNvSpPr>
            <p:nvPr/>
          </p:nvSpPr>
          <p:spPr bwMode="auto">
            <a:xfrm>
              <a:off x="4457" y="2651"/>
              <a:ext cx="1" cy="59"/>
            </a:xfrm>
            <a:prstGeom prst="line">
              <a:avLst/>
            </a:prstGeom>
            <a:noFill/>
            <a:ln w="12600">
              <a:solidFill>
                <a:srgbClr val="333333"/>
              </a:solidFill>
              <a:round/>
              <a:headEnd/>
              <a:tailEnd/>
            </a:ln>
          </p:spPr>
          <p:txBody>
            <a:bodyPr/>
            <a:lstStyle/>
            <a:p>
              <a:endParaRPr lang="en-US"/>
            </a:p>
          </p:txBody>
        </p:sp>
        <p:sp>
          <p:nvSpPr>
            <p:cNvPr id="602424" name="Line 307"/>
            <p:cNvSpPr>
              <a:spLocks noChangeShapeType="1"/>
            </p:cNvSpPr>
            <p:nvPr/>
          </p:nvSpPr>
          <p:spPr bwMode="auto">
            <a:xfrm flipH="1">
              <a:off x="4418" y="2679"/>
              <a:ext cx="40" cy="1"/>
            </a:xfrm>
            <a:prstGeom prst="line">
              <a:avLst/>
            </a:prstGeom>
            <a:noFill/>
            <a:ln w="12600">
              <a:solidFill>
                <a:srgbClr val="333333"/>
              </a:solidFill>
              <a:round/>
              <a:headEnd/>
              <a:tailEnd/>
            </a:ln>
          </p:spPr>
          <p:txBody>
            <a:bodyPr/>
            <a:lstStyle/>
            <a:p>
              <a:endParaRPr lang="en-US"/>
            </a:p>
          </p:txBody>
        </p:sp>
        <p:sp>
          <p:nvSpPr>
            <p:cNvPr id="602425" name="Freeform 308"/>
            <p:cNvSpPr>
              <a:spLocks noChangeArrowheads="1"/>
            </p:cNvSpPr>
            <p:nvPr/>
          </p:nvSpPr>
          <p:spPr bwMode="auto">
            <a:xfrm>
              <a:off x="4479" y="2670"/>
              <a:ext cx="36" cy="40"/>
            </a:xfrm>
            <a:custGeom>
              <a:avLst/>
              <a:gdLst>
                <a:gd name="T0" fmla="*/ 2 w 159"/>
                <a:gd name="T1" fmla="*/ 1 h 175"/>
                <a:gd name="T2" fmla="*/ 3 w 159"/>
                <a:gd name="T3" fmla="*/ 0 h 175"/>
                <a:gd name="T4" fmla="*/ 2 w 159"/>
                <a:gd name="T5" fmla="*/ 1 h 175"/>
                <a:gd name="T6" fmla="*/ 1 w 159"/>
                <a:gd name="T7" fmla="*/ 2 h 175"/>
                <a:gd name="T8" fmla="*/ 0 w 159"/>
                <a:gd name="T9" fmla="*/ 4 h 175"/>
                <a:gd name="T10" fmla="*/ 0 w 159"/>
                <a:gd name="T11" fmla="*/ 5 h 175"/>
                <a:gd name="T12" fmla="*/ 1 w 159"/>
                <a:gd name="T13" fmla="*/ 7 h 175"/>
                <a:gd name="T14" fmla="*/ 2 w 159"/>
                <a:gd name="T15" fmla="*/ 8 h 175"/>
                <a:gd name="T16" fmla="*/ 3 w 159"/>
                <a:gd name="T17" fmla="*/ 9 h 175"/>
                <a:gd name="T18" fmla="*/ 5 w 159"/>
                <a:gd name="T19" fmla="*/ 9 h 175"/>
                <a:gd name="T20" fmla="*/ 6 w 159"/>
                <a:gd name="T21" fmla="*/ 8 h 175"/>
                <a:gd name="T22" fmla="*/ 7 w 159"/>
                <a:gd name="T23" fmla="*/ 7 h 175"/>
                <a:gd name="T24" fmla="*/ 8 w 159"/>
                <a:gd name="T25" fmla="*/ 5 h 175"/>
                <a:gd name="T26" fmla="*/ 8 w 159"/>
                <a:gd name="T27" fmla="*/ 4 h 175"/>
                <a:gd name="T28" fmla="*/ 7 w 159"/>
                <a:gd name="T29" fmla="*/ 2 h 175"/>
                <a:gd name="T30" fmla="*/ 6 w 159"/>
                <a:gd name="T31" fmla="*/ 1 h 175"/>
                <a:gd name="T32" fmla="*/ 5 w 159"/>
                <a:gd name="T33" fmla="*/ 0 h 175"/>
                <a:gd name="T34" fmla="*/ 3 w 159"/>
                <a:gd name="T35" fmla="*/ 0 h 1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75"/>
                <a:gd name="T56" fmla="*/ 159 w 159"/>
                <a:gd name="T57" fmla="*/ 175 h 1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75">
                  <a:moveTo>
                    <a:pt x="34" y="15"/>
                  </a:moveTo>
                  <a:lnTo>
                    <a:pt x="61" y="0"/>
                  </a:lnTo>
                  <a:lnTo>
                    <a:pt x="34" y="15"/>
                  </a:lnTo>
                  <a:lnTo>
                    <a:pt x="12" y="39"/>
                  </a:lnTo>
                  <a:lnTo>
                    <a:pt x="0" y="77"/>
                  </a:lnTo>
                  <a:lnTo>
                    <a:pt x="0" y="101"/>
                  </a:lnTo>
                  <a:lnTo>
                    <a:pt x="12" y="136"/>
                  </a:lnTo>
                  <a:lnTo>
                    <a:pt x="34" y="163"/>
                  </a:lnTo>
                  <a:lnTo>
                    <a:pt x="61" y="174"/>
                  </a:lnTo>
                  <a:lnTo>
                    <a:pt x="96" y="174"/>
                  </a:lnTo>
                  <a:lnTo>
                    <a:pt x="123" y="163"/>
                  </a:lnTo>
                  <a:lnTo>
                    <a:pt x="147" y="136"/>
                  </a:lnTo>
                  <a:lnTo>
                    <a:pt x="158" y="101"/>
                  </a:lnTo>
                  <a:lnTo>
                    <a:pt x="158" y="77"/>
                  </a:lnTo>
                  <a:lnTo>
                    <a:pt x="147" y="39"/>
                  </a:lnTo>
                  <a:lnTo>
                    <a:pt x="123" y="15"/>
                  </a:lnTo>
                  <a:lnTo>
                    <a:pt x="96" y="0"/>
                  </a:lnTo>
                  <a:lnTo>
                    <a:pt x="61" y="0"/>
                  </a:lnTo>
                </a:path>
              </a:pathLst>
            </a:custGeom>
            <a:noFill/>
            <a:ln w="12600">
              <a:solidFill>
                <a:srgbClr val="333333"/>
              </a:solidFill>
              <a:round/>
              <a:headEnd/>
              <a:tailEnd/>
            </a:ln>
          </p:spPr>
          <p:txBody>
            <a:bodyPr/>
            <a:lstStyle/>
            <a:p>
              <a:endParaRPr lang="en-US"/>
            </a:p>
          </p:txBody>
        </p:sp>
        <p:sp>
          <p:nvSpPr>
            <p:cNvPr id="602426" name="Freeform 309"/>
            <p:cNvSpPr>
              <a:spLocks noChangeArrowheads="1"/>
            </p:cNvSpPr>
            <p:nvPr/>
          </p:nvSpPr>
          <p:spPr bwMode="auto">
            <a:xfrm>
              <a:off x="4531" y="2670"/>
              <a:ext cx="31" cy="40"/>
            </a:xfrm>
            <a:custGeom>
              <a:avLst/>
              <a:gdLst>
                <a:gd name="T0" fmla="*/ 6 w 137"/>
                <a:gd name="T1" fmla="*/ 1 h 175"/>
                <a:gd name="T2" fmla="*/ 7 w 137"/>
                <a:gd name="T3" fmla="*/ 2 h 175"/>
                <a:gd name="T4" fmla="*/ 6 w 137"/>
                <a:gd name="T5" fmla="*/ 1 h 175"/>
                <a:gd name="T6" fmla="*/ 4 w 137"/>
                <a:gd name="T7" fmla="*/ 0 h 175"/>
                <a:gd name="T8" fmla="*/ 3 w 137"/>
                <a:gd name="T9" fmla="*/ 0 h 175"/>
                <a:gd name="T10" fmla="*/ 1 w 137"/>
                <a:gd name="T11" fmla="*/ 1 h 175"/>
                <a:gd name="T12" fmla="*/ 0 w 137"/>
                <a:gd name="T13" fmla="*/ 2 h 175"/>
                <a:gd name="T14" fmla="*/ 1 w 137"/>
                <a:gd name="T15" fmla="*/ 3 h 175"/>
                <a:gd name="T16" fmla="*/ 2 w 137"/>
                <a:gd name="T17" fmla="*/ 4 h 175"/>
                <a:gd name="T18" fmla="*/ 5 w 137"/>
                <a:gd name="T19" fmla="*/ 5 h 175"/>
                <a:gd name="T20" fmla="*/ 6 w 137"/>
                <a:gd name="T21" fmla="*/ 5 h 175"/>
                <a:gd name="T22" fmla="*/ 7 w 137"/>
                <a:gd name="T23" fmla="*/ 6 h 175"/>
                <a:gd name="T24" fmla="*/ 7 w 137"/>
                <a:gd name="T25" fmla="*/ 7 h 175"/>
                <a:gd name="T26" fmla="*/ 6 w 137"/>
                <a:gd name="T27" fmla="*/ 8 h 175"/>
                <a:gd name="T28" fmla="*/ 4 w 137"/>
                <a:gd name="T29" fmla="*/ 9 h 175"/>
                <a:gd name="T30" fmla="*/ 3 w 137"/>
                <a:gd name="T31" fmla="*/ 9 h 175"/>
                <a:gd name="T32" fmla="*/ 1 w 137"/>
                <a:gd name="T33" fmla="*/ 8 h 175"/>
                <a:gd name="T34" fmla="*/ 0 w 137"/>
                <a:gd name="T35" fmla="*/ 7 h 1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
                <a:gd name="T55" fmla="*/ 0 h 175"/>
                <a:gd name="T56" fmla="*/ 137 w 137"/>
                <a:gd name="T57" fmla="*/ 175 h 1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 h="175">
                  <a:moveTo>
                    <a:pt x="120" y="15"/>
                  </a:moveTo>
                  <a:lnTo>
                    <a:pt x="136" y="39"/>
                  </a:lnTo>
                  <a:lnTo>
                    <a:pt x="120" y="15"/>
                  </a:lnTo>
                  <a:lnTo>
                    <a:pt x="85" y="0"/>
                  </a:lnTo>
                  <a:lnTo>
                    <a:pt x="51" y="0"/>
                  </a:lnTo>
                  <a:lnTo>
                    <a:pt x="12" y="15"/>
                  </a:lnTo>
                  <a:lnTo>
                    <a:pt x="0" y="39"/>
                  </a:lnTo>
                  <a:lnTo>
                    <a:pt x="12" y="61"/>
                  </a:lnTo>
                  <a:lnTo>
                    <a:pt x="39" y="77"/>
                  </a:lnTo>
                  <a:lnTo>
                    <a:pt x="97" y="89"/>
                  </a:lnTo>
                  <a:lnTo>
                    <a:pt x="120" y="101"/>
                  </a:lnTo>
                  <a:lnTo>
                    <a:pt x="136" y="124"/>
                  </a:lnTo>
                  <a:lnTo>
                    <a:pt x="136" y="136"/>
                  </a:lnTo>
                  <a:lnTo>
                    <a:pt x="120" y="163"/>
                  </a:lnTo>
                  <a:lnTo>
                    <a:pt x="85" y="174"/>
                  </a:lnTo>
                  <a:lnTo>
                    <a:pt x="51" y="174"/>
                  </a:lnTo>
                  <a:lnTo>
                    <a:pt x="12" y="163"/>
                  </a:lnTo>
                  <a:lnTo>
                    <a:pt x="0" y="136"/>
                  </a:lnTo>
                </a:path>
              </a:pathLst>
            </a:custGeom>
            <a:noFill/>
            <a:ln w="12600">
              <a:solidFill>
                <a:srgbClr val="333333"/>
              </a:solidFill>
              <a:round/>
              <a:headEnd/>
              <a:tailEnd/>
            </a:ln>
          </p:spPr>
          <p:txBody>
            <a:bodyPr/>
            <a:lstStyle/>
            <a:p>
              <a:endParaRPr lang="en-US"/>
            </a:p>
          </p:txBody>
        </p:sp>
        <p:sp>
          <p:nvSpPr>
            <p:cNvPr id="602427" name="Freeform 310"/>
            <p:cNvSpPr>
              <a:spLocks noChangeArrowheads="1"/>
            </p:cNvSpPr>
            <p:nvPr/>
          </p:nvSpPr>
          <p:spPr bwMode="auto">
            <a:xfrm>
              <a:off x="4578" y="2670"/>
              <a:ext cx="33" cy="40"/>
            </a:xfrm>
            <a:custGeom>
              <a:avLst/>
              <a:gdLst>
                <a:gd name="T0" fmla="*/ 0 w 144"/>
                <a:gd name="T1" fmla="*/ 4 h 175"/>
                <a:gd name="T2" fmla="*/ 8 w 144"/>
                <a:gd name="T3" fmla="*/ 4 h 175"/>
                <a:gd name="T4" fmla="*/ 8 w 144"/>
                <a:gd name="T5" fmla="*/ 3 h 175"/>
                <a:gd name="T6" fmla="*/ 7 w 144"/>
                <a:gd name="T7" fmla="*/ 1 h 175"/>
                <a:gd name="T8" fmla="*/ 6 w 144"/>
                <a:gd name="T9" fmla="*/ 1 h 175"/>
                <a:gd name="T10" fmla="*/ 5 w 144"/>
                <a:gd name="T11" fmla="*/ 0 h 175"/>
                <a:gd name="T12" fmla="*/ 3 w 144"/>
                <a:gd name="T13" fmla="*/ 0 h 175"/>
                <a:gd name="T14" fmla="*/ 2 w 144"/>
                <a:gd name="T15" fmla="*/ 1 h 175"/>
                <a:gd name="T16" fmla="*/ 1 w 144"/>
                <a:gd name="T17" fmla="*/ 2 h 175"/>
                <a:gd name="T18" fmla="*/ 0 w 144"/>
                <a:gd name="T19" fmla="*/ 4 h 175"/>
                <a:gd name="T20" fmla="*/ 0 w 144"/>
                <a:gd name="T21" fmla="*/ 5 h 175"/>
                <a:gd name="T22" fmla="*/ 1 w 144"/>
                <a:gd name="T23" fmla="*/ 7 h 175"/>
                <a:gd name="T24" fmla="*/ 2 w 144"/>
                <a:gd name="T25" fmla="*/ 8 h 175"/>
                <a:gd name="T26" fmla="*/ 3 w 144"/>
                <a:gd name="T27" fmla="*/ 9 h 175"/>
                <a:gd name="T28" fmla="*/ 5 w 144"/>
                <a:gd name="T29" fmla="*/ 9 h 175"/>
                <a:gd name="T30" fmla="*/ 6 w 144"/>
                <a:gd name="T31" fmla="*/ 8 h 175"/>
                <a:gd name="T32" fmla="*/ 8 w 144"/>
                <a:gd name="T33" fmla="*/ 7 h 1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175"/>
                <a:gd name="T53" fmla="*/ 144 w 144"/>
                <a:gd name="T54" fmla="*/ 175 h 1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175">
                  <a:moveTo>
                    <a:pt x="0" y="77"/>
                  </a:moveTo>
                  <a:lnTo>
                    <a:pt x="143" y="77"/>
                  </a:lnTo>
                  <a:lnTo>
                    <a:pt x="143" y="50"/>
                  </a:lnTo>
                  <a:lnTo>
                    <a:pt x="132" y="28"/>
                  </a:lnTo>
                  <a:lnTo>
                    <a:pt x="120" y="15"/>
                  </a:lnTo>
                  <a:lnTo>
                    <a:pt x="97" y="0"/>
                  </a:lnTo>
                  <a:lnTo>
                    <a:pt x="61" y="0"/>
                  </a:lnTo>
                  <a:lnTo>
                    <a:pt x="35" y="15"/>
                  </a:lnTo>
                  <a:lnTo>
                    <a:pt x="12" y="39"/>
                  </a:lnTo>
                  <a:lnTo>
                    <a:pt x="0" y="77"/>
                  </a:lnTo>
                  <a:lnTo>
                    <a:pt x="0" y="101"/>
                  </a:lnTo>
                  <a:lnTo>
                    <a:pt x="12" y="136"/>
                  </a:lnTo>
                  <a:lnTo>
                    <a:pt x="35" y="163"/>
                  </a:lnTo>
                  <a:lnTo>
                    <a:pt x="61" y="174"/>
                  </a:lnTo>
                  <a:lnTo>
                    <a:pt x="97" y="174"/>
                  </a:lnTo>
                  <a:lnTo>
                    <a:pt x="120" y="163"/>
                  </a:lnTo>
                  <a:lnTo>
                    <a:pt x="143" y="136"/>
                  </a:lnTo>
                </a:path>
              </a:pathLst>
            </a:custGeom>
            <a:noFill/>
            <a:ln w="12600">
              <a:solidFill>
                <a:srgbClr val="333333"/>
              </a:solidFill>
              <a:round/>
              <a:headEnd/>
              <a:tailEnd/>
            </a:ln>
          </p:spPr>
          <p:txBody>
            <a:bodyPr/>
            <a:lstStyle/>
            <a:p>
              <a:endParaRPr lang="en-US"/>
            </a:p>
          </p:txBody>
        </p:sp>
        <p:sp>
          <p:nvSpPr>
            <p:cNvPr id="602428" name="Freeform 311"/>
            <p:cNvSpPr>
              <a:spLocks noChangeArrowheads="1"/>
            </p:cNvSpPr>
            <p:nvPr/>
          </p:nvSpPr>
          <p:spPr bwMode="auto">
            <a:xfrm>
              <a:off x="4666" y="2651"/>
              <a:ext cx="41" cy="59"/>
            </a:xfrm>
            <a:custGeom>
              <a:avLst/>
              <a:gdLst>
                <a:gd name="T0" fmla="*/ 9 w 183"/>
                <a:gd name="T1" fmla="*/ 3 h 260"/>
                <a:gd name="T2" fmla="*/ 9 w 183"/>
                <a:gd name="T3" fmla="*/ 2 h 260"/>
                <a:gd name="T4" fmla="*/ 7 w 183"/>
                <a:gd name="T5" fmla="*/ 1 h 260"/>
                <a:gd name="T6" fmla="*/ 6 w 183"/>
                <a:gd name="T7" fmla="*/ 0 h 260"/>
                <a:gd name="T8" fmla="*/ 4 w 183"/>
                <a:gd name="T9" fmla="*/ 0 h 260"/>
                <a:gd name="T10" fmla="*/ 2 w 183"/>
                <a:gd name="T11" fmla="*/ 1 h 260"/>
                <a:gd name="T12" fmla="*/ 1 w 183"/>
                <a:gd name="T13" fmla="*/ 2 h 260"/>
                <a:gd name="T14" fmla="*/ 0 w 183"/>
                <a:gd name="T15" fmla="*/ 3 h 260"/>
                <a:gd name="T16" fmla="*/ 0 w 183"/>
                <a:gd name="T17" fmla="*/ 5 h 260"/>
                <a:gd name="T18" fmla="*/ 0 w 183"/>
                <a:gd name="T19" fmla="*/ 8 h 260"/>
                <a:gd name="T20" fmla="*/ 0 w 183"/>
                <a:gd name="T21" fmla="*/ 10 h 260"/>
                <a:gd name="T22" fmla="*/ 1 w 183"/>
                <a:gd name="T23" fmla="*/ 11 h 260"/>
                <a:gd name="T24" fmla="*/ 2 w 183"/>
                <a:gd name="T25" fmla="*/ 13 h 260"/>
                <a:gd name="T26" fmla="*/ 4 w 183"/>
                <a:gd name="T27" fmla="*/ 13 h 260"/>
                <a:gd name="T28" fmla="*/ 6 w 183"/>
                <a:gd name="T29" fmla="*/ 13 h 260"/>
                <a:gd name="T30" fmla="*/ 7 w 183"/>
                <a:gd name="T31" fmla="*/ 13 h 260"/>
                <a:gd name="T32" fmla="*/ 9 w 183"/>
                <a:gd name="T33" fmla="*/ 11 h 260"/>
                <a:gd name="T34" fmla="*/ 9 w 183"/>
                <a:gd name="T35" fmla="*/ 10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3"/>
                <a:gd name="T55" fmla="*/ 0 h 260"/>
                <a:gd name="T56" fmla="*/ 183 w 183"/>
                <a:gd name="T57" fmla="*/ 260 h 2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3" h="260">
                  <a:moveTo>
                    <a:pt x="182" y="61"/>
                  </a:moveTo>
                  <a:lnTo>
                    <a:pt x="171" y="39"/>
                  </a:lnTo>
                  <a:lnTo>
                    <a:pt x="147" y="12"/>
                  </a:lnTo>
                  <a:lnTo>
                    <a:pt x="119" y="0"/>
                  </a:lnTo>
                  <a:lnTo>
                    <a:pt x="74" y="0"/>
                  </a:lnTo>
                  <a:lnTo>
                    <a:pt x="46" y="12"/>
                  </a:lnTo>
                  <a:lnTo>
                    <a:pt x="27" y="39"/>
                  </a:lnTo>
                  <a:lnTo>
                    <a:pt x="11" y="61"/>
                  </a:lnTo>
                  <a:lnTo>
                    <a:pt x="0" y="101"/>
                  </a:lnTo>
                  <a:lnTo>
                    <a:pt x="0" y="162"/>
                  </a:lnTo>
                  <a:lnTo>
                    <a:pt x="11" y="197"/>
                  </a:lnTo>
                  <a:lnTo>
                    <a:pt x="27" y="221"/>
                  </a:lnTo>
                  <a:lnTo>
                    <a:pt x="46" y="248"/>
                  </a:lnTo>
                  <a:lnTo>
                    <a:pt x="74" y="259"/>
                  </a:lnTo>
                  <a:lnTo>
                    <a:pt x="119" y="259"/>
                  </a:lnTo>
                  <a:lnTo>
                    <a:pt x="147" y="248"/>
                  </a:lnTo>
                  <a:lnTo>
                    <a:pt x="171" y="221"/>
                  </a:lnTo>
                  <a:lnTo>
                    <a:pt x="182" y="197"/>
                  </a:lnTo>
                </a:path>
              </a:pathLst>
            </a:custGeom>
            <a:noFill/>
            <a:ln w="12600">
              <a:solidFill>
                <a:srgbClr val="333333"/>
              </a:solidFill>
              <a:round/>
              <a:headEnd/>
              <a:tailEnd/>
            </a:ln>
          </p:spPr>
          <p:txBody>
            <a:bodyPr/>
            <a:lstStyle/>
            <a:p>
              <a:endParaRPr lang="en-US"/>
            </a:p>
          </p:txBody>
        </p:sp>
        <p:sp>
          <p:nvSpPr>
            <p:cNvPr id="602429" name="Line 312"/>
            <p:cNvSpPr>
              <a:spLocks noChangeShapeType="1"/>
            </p:cNvSpPr>
            <p:nvPr/>
          </p:nvSpPr>
          <p:spPr bwMode="auto">
            <a:xfrm flipV="1">
              <a:off x="4724" y="2649"/>
              <a:ext cx="1" cy="61"/>
            </a:xfrm>
            <a:prstGeom prst="line">
              <a:avLst/>
            </a:prstGeom>
            <a:noFill/>
            <a:ln w="12600">
              <a:solidFill>
                <a:srgbClr val="333333"/>
              </a:solidFill>
              <a:round/>
              <a:headEnd/>
              <a:tailEnd/>
            </a:ln>
          </p:spPr>
          <p:txBody>
            <a:bodyPr/>
            <a:lstStyle/>
            <a:p>
              <a:endParaRPr lang="en-US"/>
            </a:p>
          </p:txBody>
        </p:sp>
        <p:sp>
          <p:nvSpPr>
            <p:cNvPr id="602430" name="Line 313"/>
            <p:cNvSpPr>
              <a:spLocks noChangeShapeType="1"/>
            </p:cNvSpPr>
            <p:nvPr/>
          </p:nvSpPr>
          <p:spPr bwMode="auto">
            <a:xfrm>
              <a:off x="4779" y="2670"/>
              <a:ext cx="1" cy="39"/>
            </a:xfrm>
            <a:prstGeom prst="line">
              <a:avLst/>
            </a:prstGeom>
            <a:noFill/>
            <a:ln w="12600">
              <a:solidFill>
                <a:srgbClr val="333333"/>
              </a:solidFill>
              <a:round/>
              <a:headEnd/>
              <a:tailEnd/>
            </a:ln>
          </p:spPr>
          <p:txBody>
            <a:bodyPr/>
            <a:lstStyle/>
            <a:p>
              <a:endParaRPr lang="en-US"/>
            </a:p>
          </p:txBody>
        </p:sp>
        <p:sp>
          <p:nvSpPr>
            <p:cNvPr id="602431" name="Freeform 314"/>
            <p:cNvSpPr>
              <a:spLocks noChangeArrowheads="1"/>
            </p:cNvSpPr>
            <p:nvPr/>
          </p:nvSpPr>
          <p:spPr bwMode="auto">
            <a:xfrm>
              <a:off x="4747" y="2670"/>
              <a:ext cx="33" cy="40"/>
            </a:xfrm>
            <a:custGeom>
              <a:avLst/>
              <a:gdLst>
                <a:gd name="T0" fmla="*/ 8 w 145"/>
                <a:gd name="T1" fmla="*/ 2 h 175"/>
                <a:gd name="T2" fmla="*/ 6 w 145"/>
                <a:gd name="T3" fmla="*/ 1 h 175"/>
                <a:gd name="T4" fmla="*/ 5 w 145"/>
                <a:gd name="T5" fmla="*/ 0 h 175"/>
                <a:gd name="T6" fmla="*/ 3 w 145"/>
                <a:gd name="T7" fmla="*/ 0 h 175"/>
                <a:gd name="T8" fmla="*/ 2 w 145"/>
                <a:gd name="T9" fmla="*/ 1 h 175"/>
                <a:gd name="T10" fmla="*/ 1 w 145"/>
                <a:gd name="T11" fmla="*/ 2 h 175"/>
                <a:gd name="T12" fmla="*/ 0 w 145"/>
                <a:gd name="T13" fmla="*/ 4 h 175"/>
                <a:gd name="T14" fmla="*/ 0 w 145"/>
                <a:gd name="T15" fmla="*/ 5 h 175"/>
                <a:gd name="T16" fmla="*/ 1 w 145"/>
                <a:gd name="T17" fmla="*/ 7 h 175"/>
                <a:gd name="T18" fmla="*/ 2 w 145"/>
                <a:gd name="T19" fmla="*/ 8 h 175"/>
                <a:gd name="T20" fmla="*/ 3 w 145"/>
                <a:gd name="T21" fmla="*/ 9 h 175"/>
                <a:gd name="T22" fmla="*/ 5 w 145"/>
                <a:gd name="T23" fmla="*/ 9 h 175"/>
                <a:gd name="T24" fmla="*/ 6 w 145"/>
                <a:gd name="T25" fmla="*/ 8 h 175"/>
                <a:gd name="T26" fmla="*/ 8 w 145"/>
                <a:gd name="T27" fmla="*/ 7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5"/>
                <a:gd name="T43" fmla="*/ 0 h 175"/>
                <a:gd name="T44" fmla="*/ 145 w 145"/>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5" h="175">
                  <a:moveTo>
                    <a:pt x="144" y="39"/>
                  </a:moveTo>
                  <a:lnTo>
                    <a:pt x="120" y="15"/>
                  </a:lnTo>
                  <a:lnTo>
                    <a:pt x="97" y="0"/>
                  </a:lnTo>
                  <a:lnTo>
                    <a:pt x="63" y="0"/>
                  </a:lnTo>
                  <a:lnTo>
                    <a:pt x="39" y="15"/>
                  </a:lnTo>
                  <a:lnTo>
                    <a:pt x="12" y="39"/>
                  </a:lnTo>
                  <a:lnTo>
                    <a:pt x="0" y="77"/>
                  </a:lnTo>
                  <a:lnTo>
                    <a:pt x="0" y="101"/>
                  </a:lnTo>
                  <a:lnTo>
                    <a:pt x="12" y="136"/>
                  </a:lnTo>
                  <a:lnTo>
                    <a:pt x="39" y="163"/>
                  </a:lnTo>
                  <a:lnTo>
                    <a:pt x="63" y="174"/>
                  </a:lnTo>
                  <a:lnTo>
                    <a:pt x="97" y="174"/>
                  </a:lnTo>
                  <a:lnTo>
                    <a:pt x="120" y="163"/>
                  </a:lnTo>
                  <a:lnTo>
                    <a:pt x="144" y="136"/>
                  </a:lnTo>
                </a:path>
              </a:pathLst>
            </a:custGeom>
            <a:noFill/>
            <a:ln w="12600">
              <a:solidFill>
                <a:srgbClr val="333333"/>
              </a:solidFill>
              <a:round/>
              <a:headEnd/>
              <a:tailEnd/>
            </a:ln>
          </p:spPr>
          <p:txBody>
            <a:bodyPr/>
            <a:lstStyle/>
            <a:p>
              <a:endParaRPr lang="en-US"/>
            </a:p>
          </p:txBody>
        </p:sp>
        <p:sp>
          <p:nvSpPr>
            <p:cNvPr id="602432" name="Line 315"/>
            <p:cNvSpPr>
              <a:spLocks noChangeShapeType="1"/>
            </p:cNvSpPr>
            <p:nvPr/>
          </p:nvSpPr>
          <p:spPr bwMode="auto">
            <a:xfrm flipV="1">
              <a:off x="4799" y="2670"/>
              <a:ext cx="1" cy="41"/>
            </a:xfrm>
            <a:prstGeom prst="line">
              <a:avLst/>
            </a:prstGeom>
            <a:noFill/>
            <a:ln w="12600">
              <a:solidFill>
                <a:srgbClr val="333333"/>
              </a:solidFill>
              <a:round/>
              <a:headEnd/>
              <a:tailEnd/>
            </a:ln>
          </p:spPr>
          <p:txBody>
            <a:bodyPr/>
            <a:lstStyle/>
            <a:p>
              <a:endParaRPr lang="en-US"/>
            </a:p>
          </p:txBody>
        </p:sp>
        <p:sp>
          <p:nvSpPr>
            <p:cNvPr id="602433" name="Freeform 316"/>
            <p:cNvSpPr>
              <a:spLocks noChangeArrowheads="1"/>
            </p:cNvSpPr>
            <p:nvPr/>
          </p:nvSpPr>
          <p:spPr bwMode="auto">
            <a:xfrm>
              <a:off x="4799" y="2670"/>
              <a:ext cx="30" cy="40"/>
            </a:xfrm>
            <a:custGeom>
              <a:avLst/>
              <a:gdLst>
                <a:gd name="T0" fmla="*/ 0 w 132"/>
                <a:gd name="T1" fmla="*/ 3 h 175"/>
                <a:gd name="T2" fmla="*/ 2 w 132"/>
                <a:gd name="T3" fmla="*/ 1 h 175"/>
                <a:gd name="T4" fmla="*/ 3 w 132"/>
                <a:gd name="T5" fmla="*/ 0 h 175"/>
                <a:gd name="T6" fmla="*/ 5 w 132"/>
                <a:gd name="T7" fmla="*/ 0 h 175"/>
                <a:gd name="T8" fmla="*/ 6 w 132"/>
                <a:gd name="T9" fmla="*/ 1 h 175"/>
                <a:gd name="T10" fmla="*/ 7 w 132"/>
                <a:gd name="T11" fmla="*/ 3 h 175"/>
                <a:gd name="T12" fmla="*/ 7 w 132"/>
                <a:gd name="T13" fmla="*/ 9 h 175"/>
                <a:gd name="T14" fmla="*/ 0 60000 65536"/>
                <a:gd name="T15" fmla="*/ 0 60000 65536"/>
                <a:gd name="T16" fmla="*/ 0 60000 65536"/>
                <a:gd name="T17" fmla="*/ 0 60000 65536"/>
                <a:gd name="T18" fmla="*/ 0 60000 65536"/>
                <a:gd name="T19" fmla="*/ 0 60000 65536"/>
                <a:gd name="T20" fmla="*/ 0 60000 65536"/>
                <a:gd name="T21" fmla="*/ 0 w 132"/>
                <a:gd name="T22" fmla="*/ 0 h 175"/>
                <a:gd name="T23" fmla="*/ 132 w 132"/>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175">
                  <a:moveTo>
                    <a:pt x="0" y="50"/>
                  </a:moveTo>
                  <a:lnTo>
                    <a:pt x="34" y="15"/>
                  </a:lnTo>
                  <a:lnTo>
                    <a:pt x="57" y="0"/>
                  </a:lnTo>
                  <a:lnTo>
                    <a:pt x="96" y="0"/>
                  </a:lnTo>
                  <a:lnTo>
                    <a:pt x="120" y="15"/>
                  </a:lnTo>
                  <a:lnTo>
                    <a:pt x="131" y="50"/>
                  </a:lnTo>
                  <a:lnTo>
                    <a:pt x="131" y="174"/>
                  </a:lnTo>
                </a:path>
              </a:pathLst>
            </a:custGeom>
            <a:noFill/>
            <a:ln w="12600">
              <a:solidFill>
                <a:srgbClr val="333333"/>
              </a:solidFill>
              <a:round/>
              <a:headEnd/>
              <a:tailEnd/>
            </a:ln>
          </p:spPr>
          <p:txBody>
            <a:bodyPr/>
            <a:lstStyle/>
            <a:p>
              <a:endParaRPr lang="en-US"/>
            </a:p>
          </p:txBody>
        </p:sp>
        <p:sp>
          <p:nvSpPr>
            <p:cNvPr id="602434" name="Freeform 317"/>
            <p:cNvSpPr>
              <a:spLocks noChangeArrowheads="1"/>
            </p:cNvSpPr>
            <p:nvPr/>
          </p:nvSpPr>
          <p:spPr bwMode="auto">
            <a:xfrm>
              <a:off x="4829" y="2670"/>
              <a:ext cx="31" cy="40"/>
            </a:xfrm>
            <a:custGeom>
              <a:avLst/>
              <a:gdLst>
                <a:gd name="T0" fmla="*/ 0 w 135"/>
                <a:gd name="T1" fmla="*/ 3 h 175"/>
                <a:gd name="T2" fmla="*/ 2 w 135"/>
                <a:gd name="T3" fmla="*/ 1 h 175"/>
                <a:gd name="T4" fmla="*/ 3 w 135"/>
                <a:gd name="T5" fmla="*/ 0 h 175"/>
                <a:gd name="T6" fmla="*/ 5 w 135"/>
                <a:gd name="T7" fmla="*/ 0 h 175"/>
                <a:gd name="T8" fmla="*/ 6 w 135"/>
                <a:gd name="T9" fmla="*/ 1 h 175"/>
                <a:gd name="T10" fmla="*/ 7 w 135"/>
                <a:gd name="T11" fmla="*/ 3 h 175"/>
                <a:gd name="T12" fmla="*/ 7 w 135"/>
                <a:gd name="T13" fmla="*/ 9 h 175"/>
                <a:gd name="T14" fmla="*/ 0 60000 65536"/>
                <a:gd name="T15" fmla="*/ 0 60000 65536"/>
                <a:gd name="T16" fmla="*/ 0 60000 65536"/>
                <a:gd name="T17" fmla="*/ 0 60000 65536"/>
                <a:gd name="T18" fmla="*/ 0 60000 65536"/>
                <a:gd name="T19" fmla="*/ 0 60000 65536"/>
                <a:gd name="T20" fmla="*/ 0 60000 65536"/>
                <a:gd name="T21" fmla="*/ 0 w 135"/>
                <a:gd name="T22" fmla="*/ 0 h 175"/>
                <a:gd name="T23" fmla="*/ 135 w 135"/>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175">
                  <a:moveTo>
                    <a:pt x="0" y="50"/>
                  </a:moveTo>
                  <a:lnTo>
                    <a:pt x="38" y="15"/>
                  </a:lnTo>
                  <a:lnTo>
                    <a:pt x="61" y="0"/>
                  </a:lnTo>
                  <a:lnTo>
                    <a:pt x="99" y="0"/>
                  </a:lnTo>
                  <a:lnTo>
                    <a:pt x="123" y="15"/>
                  </a:lnTo>
                  <a:lnTo>
                    <a:pt x="134" y="50"/>
                  </a:lnTo>
                  <a:lnTo>
                    <a:pt x="134" y="174"/>
                  </a:lnTo>
                </a:path>
              </a:pathLst>
            </a:custGeom>
            <a:noFill/>
            <a:ln w="12600">
              <a:solidFill>
                <a:srgbClr val="333333"/>
              </a:solidFill>
              <a:round/>
              <a:headEnd/>
              <a:tailEnd/>
            </a:ln>
          </p:spPr>
          <p:txBody>
            <a:bodyPr/>
            <a:lstStyle/>
            <a:p>
              <a:endParaRPr lang="en-US"/>
            </a:p>
          </p:txBody>
        </p:sp>
        <p:sp>
          <p:nvSpPr>
            <p:cNvPr id="602435" name="Freeform 318"/>
            <p:cNvSpPr>
              <a:spLocks noChangeArrowheads="1"/>
            </p:cNvSpPr>
            <p:nvPr/>
          </p:nvSpPr>
          <p:spPr bwMode="auto">
            <a:xfrm>
              <a:off x="4882" y="2670"/>
              <a:ext cx="32" cy="59"/>
            </a:xfrm>
            <a:custGeom>
              <a:avLst/>
              <a:gdLst>
                <a:gd name="T0" fmla="*/ 0 w 143"/>
                <a:gd name="T1" fmla="*/ 13 h 260"/>
                <a:gd name="T2" fmla="*/ 0 w 143"/>
                <a:gd name="T3" fmla="*/ 0 h 260"/>
                <a:gd name="T4" fmla="*/ 0 w 143"/>
                <a:gd name="T5" fmla="*/ 2 h 260"/>
                <a:gd name="T6" fmla="*/ 1 w 143"/>
                <a:gd name="T7" fmla="*/ 1 h 260"/>
                <a:gd name="T8" fmla="*/ 2 w 143"/>
                <a:gd name="T9" fmla="*/ 0 h 260"/>
                <a:gd name="T10" fmla="*/ 4 w 143"/>
                <a:gd name="T11" fmla="*/ 0 h 260"/>
                <a:gd name="T12" fmla="*/ 5 w 143"/>
                <a:gd name="T13" fmla="*/ 1 h 260"/>
                <a:gd name="T14" fmla="*/ 6 w 143"/>
                <a:gd name="T15" fmla="*/ 2 h 260"/>
                <a:gd name="T16" fmla="*/ 7 w 143"/>
                <a:gd name="T17" fmla="*/ 4 h 260"/>
                <a:gd name="T18" fmla="*/ 7 w 143"/>
                <a:gd name="T19" fmla="*/ 5 h 260"/>
                <a:gd name="T20" fmla="*/ 6 w 143"/>
                <a:gd name="T21" fmla="*/ 7 h 260"/>
                <a:gd name="T22" fmla="*/ 5 w 143"/>
                <a:gd name="T23" fmla="*/ 8 h 260"/>
                <a:gd name="T24" fmla="*/ 4 w 143"/>
                <a:gd name="T25" fmla="*/ 9 h 260"/>
                <a:gd name="T26" fmla="*/ 2 w 143"/>
                <a:gd name="T27" fmla="*/ 9 h 260"/>
                <a:gd name="T28" fmla="*/ 1 w 143"/>
                <a:gd name="T29" fmla="*/ 8 h 260"/>
                <a:gd name="T30" fmla="*/ 0 w 143"/>
                <a:gd name="T31" fmla="*/ 7 h 2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260"/>
                <a:gd name="T50" fmla="*/ 143 w 143"/>
                <a:gd name="T51" fmla="*/ 260 h 2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260">
                  <a:moveTo>
                    <a:pt x="0" y="259"/>
                  </a:moveTo>
                  <a:lnTo>
                    <a:pt x="0" y="0"/>
                  </a:lnTo>
                  <a:lnTo>
                    <a:pt x="0" y="39"/>
                  </a:lnTo>
                  <a:lnTo>
                    <a:pt x="22" y="15"/>
                  </a:lnTo>
                  <a:lnTo>
                    <a:pt x="46" y="0"/>
                  </a:lnTo>
                  <a:lnTo>
                    <a:pt x="80" y="0"/>
                  </a:lnTo>
                  <a:lnTo>
                    <a:pt x="107" y="15"/>
                  </a:lnTo>
                  <a:lnTo>
                    <a:pt x="131" y="39"/>
                  </a:lnTo>
                  <a:lnTo>
                    <a:pt x="142" y="77"/>
                  </a:lnTo>
                  <a:lnTo>
                    <a:pt x="142" y="101"/>
                  </a:lnTo>
                  <a:lnTo>
                    <a:pt x="131" y="135"/>
                  </a:lnTo>
                  <a:lnTo>
                    <a:pt x="107" y="162"/>
                  </a:lnTo>
                  <a:lnTo>
                    <a:pt x="80" y="174"/>
                  </a:lnTo>
                  <a:lnTo>
                    <a:pt x="46" y="174"/>
                  </a:lnTo>
                  <a:lnTo>
                    <a:pt x="22" y="162"/>
                  </a:lnTo>
                  <a:lnTo>
                    <a:pt x="0" y="135"/>
                  </a:lnTo>
                </a:path>
              </a:pathLst>
            </a:custGeom>
            <a:noFill/>
            <a:ln w="12600">
              <a:solidFill>
                <a:srgbClr val="333333"/>
              </a:solidFill>
              <a:round/>
              <a:headEnd/>
              <a:tailEnd/>
            </a:ln>
          </p:spPr>
          <p:txBody>
            <a:bodyPr/>
            <a:lstStyle/>
            <a:p>
              <a:endParaRPr lang="en-US"/>
            </a:p>
          </p:txBody>
        </p:sp>
        <p:sp>
          <p:nvSpPr>
            <p:cNvPr id="602436" name="Freeform 319"/>
            <p:cNvSpPr>
              <a:spLocks noChangeArrowheads="1"/>
            </p:cNvSpPr>
            <p:nvPr/>
          </p:nvSpPr>
          <p:spPr bwMode="auto">
            <a:xfrm>
              <a:off x="4565" y="2362"/>
              <a:ext cx="40" cy="58"/>
            </a:xfrm>
            <a:custGeom>
              <a:avLst/>
              <a:gdLst>
                <a:gd name="T0" fmla="*/ 0 w 175"/>
                <a:gd name="T1" fmla="*/ 13 h 256"/>
                <a:gd name="T2" fmla="*/ 0 w 175"/>
                <a:gd name="T3" fmla="*/ 0 h 256"/>
                <a:gd name="T4" fmla="*/ 6 w 175"/>
                <a:gd name="T5" fmla="*/ 0 h 256"/>
                <a:gd name="T6" fmla="*/ 8 w 175"/>
                <a:gd name="T7" fmla="*/ 1 h 256"/>
                <a:gd name="T8" fmla="*/ 8 w 175"/>
                <a:gd name="T9" fmla="*/ 1 h 256"/>
                <a:gd name="T10" fmla="*/ 9 w 175"/>
                <a:gd name="T11" fmla="*/ 2 h 256"/>
                <a:gd name="T12" fmla="*/ 9 w 175"/>
                <a:gd name="T13" fmla="*/ 4 h 256"/>
                <a:gd name="T14" fmla="*/ 8 w 175"/>
                <a:gd name="T15" fmla="*/ 6 h 256"/>
                <a:gd name="T16" fmla="*/ 8 w 175"/>
                <a:gd name="T17" fmla="*/ 6 h 256"/>
                <a:gd name="T18" fmla="*/ 6 w 175"/>
                <a:gd name="T19" fmla="*/ 7 h 256"/>
                <a:gd name="T20" fmla="*/ 0 w 175"/>
                <a:gd name="T21" fmla="*/ 7 h 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5"/>
                <a:gd name="T34" fmla="*/ 0 h 256"/>
                <a:gd name="T35" fmla="*/ 175 w 175"/>
                <a:gd name="T36" fmla="*/ 256 h 2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5" h="256">
                  <a:moveTo>
                    <a:pt x="0" y="255"/>
                  </a:moveTo>
                  <a:lnTo>
                    <a:pt x="0" y="0"/>
                  </a:lnTo>
                  <a:lnTo>
                    <a:pt x="113" y="0"/>
                  </a:lnTo>
                  <a:lnTo>
                    <a:pt x="151" y="12"/>
                  </a:lnTo>
                  <a:lnTo>
                    <a:pt x="163" y="23"/>
                  </a:lnTo>
                  <a:lnTo>
                    <a:pt x="174" y="47"/>
                  </a:lnTo>
                  <a:lnTo>
                    <a:pt x="174" y="85"/>
                  </a:lnTo>
                  <a:lnTo>
                    <a:pt x="163" y="109"/>
                  </a:lnTo>
                  <a:lnTo>
                    <a:pt x="151" y="124"/>
                  </a:lnTo>
                  <a:lnTo>
                    <a:pt x="113" y="136"/>
                  </a:lnTo>
                  <a:lnTo>
                    <a:pt x="0" y="136"/>
                  </a:lnTo>
                </a:path>
              </a:pathLst>
            </a:custGeom>
            <a:noFill/>
            <a:ln w="12600">
              <a:solidFill>
                <a:srgbClr val="333333"/>
              </a:solidFill>
              <a:round/>
              <a:headEnd/>
              <a:tailEnd/>
            </a:ln>
          </p:spPr>
          <p:txBody>
            <a:bodyPr/>
            <a:lstStyle/>
            <a:p>
              <a:endParaRPr lang="en-US"/>
            </a:p>
          </p:txBody>
        </p:sp>
        <p:sp>
          <p:nvSpPr>
            <p:cNvPr id="602437" name="Freeform 320"/>
            <p:cNvSpPr>
              <a:spLocks noChangeArrowheads="1"/>
            </p:cNvSpPr>
            <p:nvPr/>
          </p:nvSpPr>
          <p:spPr bwMode="auto">
            <a:xfrm>
              <a:off x="4623" y="2362"/>
              <a:ext cx="14" cy="15"/>
            </a:xfrm>
            <a:custGeom>
              <a:avLst/>
              <a:gdLst>
                <a:gd name="T0" fmla="*/ 0 w 63"/>
                <a:gd name="T1" fmla="*/ 2 h 64"/>
                <a:gd name="T2" fmla="*/ 2 w 63"/>
                <a:gd name="T3" fmla="*/ 4 h 64"/>
                <a:gd name="T4" fmla="*/ 3 w 63"/>
                <a:gd name="T5" fmla="*/ 2 h 64"/>
                <a:gd name="T6" fmla="*/ 2 w 63"/>
                <a:gd name="T7" fmla="*/ 0 h 64"/>
                <a:gd name="T8" fmla="*/ 0 w 63"/>
                <a:gd name="T9" fmla="*/ 2 h 64"/>
                <a:gd name="T10" fmla="*/ 0 60000 65536"/>
                <a:gd name="T11" fmla="*/ 0 60000 65536"/>
                <a:gd name="T12" fmla="*/ 0 60000 65536"/>
                <a:gd name="T13" fmla="*/ 0 60000 65536"/>
                <a:gd name="T14" fmla="*/ 0 60000 65536"/>
                <a:gd name="T15" fmla="*/ 0 w 63"/>
                <a:gd name="T16" fmla="*/ 0 h 64"/>
                <a:gd name="T17" fmla="*/ 63 w 63"/>
                <a:gd name="T18" fmla="*/ 64 h 64"/>
              </a:gdLst>
              <a:ahLst/>
              <a:cxnLst>
                <a:cxn ang="T10">
                  <a:pos x="T0" y="T1"/>
                </a:cxn>
                <a:cxn ang="T11">
                  <a:pos x="T2" y="T3"/>
                </a:cxn>
                <a:cxn ang="T12">
                  <a:pos x="T4" y="T5"/>
                </a:cxn>
                <a:cxn ang="T13">
                  <a:pos x="T6" y="T7"/>
                </a:cxn>
                <a:cxn ang="T14">
                  <a:pos x="T8" y="T9"/>
                </a:cxn>
              </a:cxnLst>
              <a:rect l="T15" t="T16" r="T17" b="T18"/>
              <a:pathLst>
                <a:path w="63" h="64">
                  <a:moveTo>
                    <a:pt x="0" y="31"/>
                  </a:moveTo>
                  <a:lnTo>
                    <a:pt x="31" y="63"/>
                  </a:lnTo>
                  <a:lnTo>
                    <a:pt x="62" y="31"/>
                  </a:lnTo>
                  <a:lnTo>
                    <a:pt x="31" y="0"/>
                  </a:lnTo>
                  <a:lnTo>
                    <a:pt x="0" y="31"/>
                  </a:lnTo>
                </a:path>
              </a:pathLst>
            </a:custGeom>
            <a:noFill/>
            <a:ln w="12600">
              <a:solidFill>
                <a:srgbClr val="333333"/>
              </a:solidFill>
              <a:round/>
              <a:headEnd/>
              <a:tailEnd/>
            </a:ln>
          </p:spPr>
          <p:txBody>
            <a:bodyPr/>
            <a:lstStyle/>
            <a:p>
              <a:endParaRPr lang="en-US"/>
            </a:p>
          </p:txBody>
        </p:sp>
        <p:sp>
          <p:nvSpPr>
            <p:cNvPr id="602438" name="Line 321"/>
            <p:cNvSpPr>
              <a:spLocks noChangeShapeType="1"/>
            </p:cNvSpPr>
            <p:nvPr/>
          </p:nvSpPr>
          <p:spPr bwMode="auto">
            <a:xfrm>
              <a:off x="4626" y="2381"/>
              <a:ext cx="1" cy="39"/>
            </a:xfrm>
            <a:prstGeom prst="line">
              <a:avLst/>
            </a:prstGeom>
            <a:noFill/>
            <a:ln w="12600">
              <a:solidFill>
                <a:srgbClr val="333333"/>
              </a:solidFill>
              <a:round/>
              <a:headEnd/>
              <a:tailEnd/>
            </a:ln>
          </p:spPr>
          <p:txBody>
            <a:bodyPr/>
            <a:lstStyle/>
            <a:p>
              <a:endParaRPr lang="en-US"/>
            </a:p>
          </p:txBody>
        </p:sp>
        <p:sp>
          <p:nvSpPr>
            <p:cNvPr id="602439" name="Freeform 322"/>
            <p:cNvSpPr>
              <a:spLocks noChangeArrowheads="1"/>
            </p:cNvSpPr>
            <p:nvPr/>
          </p:nvSpPr>
          <p:spPr bwMode="auto">
            <a:xfrm>
              <a:off x="4645" y="2381"/>
              <a:ext cx="34" cy="58"/>
            </a:xfrm>
            <a:custGeom>
              <a:avLst/>
              <a:gdLst>
                <a:gd name="T0" fmla="*/ 0 w 152"/>
                <a:gd name="T1" fmla="*/ 13 h 257"/>
                <a:gd name="T2" fmla="*/ 0 w 152"/>
                <a:gd name="T3" fmla="*/ 0 h 257"/>
                <a:gd name="T4" fmla="*/ 0 w 152"/>
                <a:gd name="T5" fmla="*/ 2 h 257"/>
                <a:gd name="T6" fmla="*/ 1 w 152"/>
                <a:gd name="T7" fmla="*/ 0 h 257"/>
                <a:gd name="T8" fmla="*/ 2 w 152"/>
                <a:gd name="T9" fmla="*/ 0 h 257"/>
                <a:gd name="T10" fmla="*/ 4 w 152"/>
                <a:gd name="T11" fmla="*/ 0 h 257"/>
                <a:gd name="T12" fmla="*/ 6 w 152"/>
                <a:gd name="T13" fmla="*/ 0 h 257"/>
                <a:gd name="T14" fmla="*/ 7 w 152"/>
                <a:gd name="T15" fmla="*/ 2 h 257"/>
                <a:gd name="T16" fmla="*/ 8 w 152"/>
                <a:gd name="T17" fmla="*/ 4 h 257"/>
                <a:gd name="T18" fmla="*/ 8 w 152"/>
                <a:gd name="T19" fmla="*/ 5 h 257"/>
                <a:gd name="T20" fmla="*/ 7 w 152"/>
                <a:gd name="T21" fmla="*/ 7 h 257"/>
                <a:gd name="T22" fmla="*/ 6 w 152"/>
                <a:gd name="T23" fmla="*/ 8 h 257"/>
                <a:gd name="T24" fmla="*/ 4 w 152"/>
                <a:gd name="T25" fmla="*/ 9 h 257"/>
                <a:gd name="T26" fmla="*/ 2 w 152"/>
                <a:gd name="T27" fmla="*/ 9 h 257"/>
                <a:gd name="T28" fmla="*/ 1 w 152"/>
                <a:gd name="T29" fmla="*/ 8 h 257"/>
                <a:gd name="T30" fmla="*/ 0 w 152"/>
                <a:gd name="T31" fmla="*/ 7 h 2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2"/>
                <a:gd name="T49" fmla="*/ 0 h 257"/>
                <a:gd name="T50" fmla="*/ 152 w 152"/>
                <a:gd name="T51" fmla="*/ 257 h 2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2" h="257">
                  <a:moveTo>
                    <a:pt x="0" y="256"/>
                  </a:moveTo>
                  <a:lnTo>
                    <a:pt x="0" y="0"/>
                  </a:lnTo>
                  <a:lnTo>
                    <a:pt x="0" y="39"/>
                  </a:lnTo>
                  <a:lnTo>
                    <a:pt x="28" y="11"/>
                  </a:lnTo>
                  <a:lnTo>
                    <a:pt x="51" y="0"/>
                  </a:lnTo>
                  <a:lnTo>
                    <a:pt x="90" y="0"/>
                  </a:lnTo>
                  <a:lnTo>
                    <a:pt x="113" y="11"/>
                  </a:lnTo>
                  <a:lnTo>
                    <a:pt x="136" y="39"/>
                  </a:lnTo>
                  <a:lnTo>
                    <a:pt x="151" y="74"/>
                  </a:lnTo>
                  <a:lnTo>
                    <a:pt x="151" y="101"/>
                  </a:lnTo>
                  <a:lnTo>
                    <a:pt x="136" y="136"/>
                  </a:lnTo>
                  <a:lnTo>
                    <a:pt x="113" y="159"/>
                  </a:lnTo>
                  <a:lnTo>
                    <a:pt x="90" y="170"/>
                  </a:lnTo>
                  <a:lnTo>
                    <a:pt x="51" y="170"/>
                  </a:lnTo>
                  <a:lnTo>
                    <a:pt x="28" y="159"/>
                  </a:lnTo>
                  <a:lnTo>
                    <a:pt x="0" y="136"/>
                  </a:lnTo>
                </a:path>
              </a:pathLst>
            </a:custGeom>
            <a:noFill/>
            <a:ln w="12600">
              <a:solidFill>
                <a:srgbClr val="333333"/>
              </a:solidFill>
              <a:round/>
              <a:headEnd/>
              <a:tailEnd/>
            </a:ln>
          </p:spPr>
          <p:txBody>
            <a:bodyPr/>
            <a:lstStyle/>
            <a:p>
              <a:endParaRPr lang="en-US"/>
            </a:p>
          </p:txBody>
        </p:sp>
        <p:sp>
          <p:nvSpPr>
            <p:cNvPr id="602440" name="Freeform 323"/>
            <p:cNvSpPr>
              <a:spLocks noChangeArrowheads="1"/>
            </p:cNvSpPr>
            <p:nvPr/>
          </p:nvSpPr>
          <p:spPr bwMode="auto">
            <a:xfrm>
              <a:off x="4698" y="2381"/>
              <a:ext cx="34" cy="39"/>
            </a:xfrm>
            <a:custGeom>
              <a:avLst/>
              <a:gdLst>
                <a:gd name="T0" fmla="*/ 0 w 148"/>
                <a:gd name="T1" fmla="*/ 4 h 171"/>
                <a:gd name="T2" fmla="*/ 8 w 148"/>
                <a:gd name="T3" fmla="*/ 4 h 171"/>
                <a:gd name="T4" fmla="*/ 8 w 148"/>
                <a:gd name="T5" fmla="*/ 3 h 171"/>
                <a:gd name="T6" fmla="*/ 7 w 148"/>
                <a:gd name="T7" fmla="*/ 1 h 171"/>
                <a:gd name="T8" fmla="*/ 6 w 148"/>
                <a:gd name="T9" fmla="*/ 1 h 171"/>
                <a:gd name="T10" fmla="*/ 5 w 148"/>
                <a:gd name="T11" fmla="*/ 0 h 171"/>
                <a:gd name="T12" fmla="*/ 3 w 148"/>
                <a:gd name="T13" fmla="*/ 0 h 171"/>
                <a:gd name="T14" fmla="*/ 2 w 148"/>
                <a:gd name="T15" fmla="*/ 1 h 171"/>
                <a:gd name="T16" fmla="*/ 1 w 148"/>
                <a:gd name="T17" fmla="*/ 2 h 171"/>
                <a:gd name="T18" fmla="*/ 0 w 148"/>
                <a:gd name="T19" fmla="*/ 4 h 171"/>
                <a:gd name="T20" fmla="*/ 0 w 148"/>
                <a:gd name="T21" fmla="*/ 5 h 171"/>
                <a:gd name="T22" fmla="*/ 1 w 148"/>
                <a:gd name="T23" fmla="*/ 7 h 171"/>
                <a:gd name="T24" fmla="*/ 2 w 148"/>
                <a:gd name="T25" fmla="*/ 8 h 171"/>
                <a:gd name="T26" fmla="*/ 3 w 148"/>
                <a:gd name="T27" fmla="*/ 9 h 171"/>
                <a:gd name="T28" fmla="*/ 5 w 148"/>
                <a:gd name="T29" fmla="*/ 9 h 171"/>
                <a:gd name="T30" fmla="*/ 6 w 148"/>
                <a:gd name="T31" fmla="*/ 8 h 171"/>
                <a:gd name="T32" fmla="*/ 8 w 148"/>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71"/>
                <a:gd name="T53" fmla="*/ 148 w 148"/>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71">
                  <a:moveTo>
                    <a:pt x="0" y="74"/>
                  </a:moveTo>
                  <a:lnTo>
                    <a:pt x="147" y="74"/>
                  </a:lnTo>
                  <a:lnTo>
                    <a:pt x="147" y="50"/>
                  </a:lnTo>
                  <a:lnTo>
                    <a:pt x="135" y="23"/>
                  </a:lnTo>
                  <a:lnTo>
                    <a:pt x="123" y="11"/>
                  </a:lnTo>
                  <a:lnTo>
                    <a:pt x="100" y="0"/>
                  </a:lnTo>
                  <a:lnTo>
                    <a:pt x="61" y="0"/>
                  </a:lnTo>
                  <a:lnTo>
                    <a:pt x="38" y="11"/>
                  </a:lnTo>
                  <a:lnTo>
                    <a:pt x="11" y="39"/>
                  </a:lnTo>
                  <a:lnTo>
                    <a:pt x="0" y="74"/>
                  </a:lnTo>
                  <a:lnTo>
                    <a:pt x="0" y="101"/>
                  </a:lnTo>
                  <a:lnTo>
                    <a:pt x="11" y="136"/>
                  </a:lnTo>
                  <a:lnTo>
                    <a:pt x="38" y="160"/>
                  </a:lnTo>
                  <a:lnTo>
                    <a:pt x="61" y="170"/>
                  </a:lnTo>
                  <a:lnTo>
                    <a:pt x="100" y="170"/>
                  </a:lnTo>
                  <a:lnTo>
                    <a:pt x="123" y="160"/>
                  </a:lnTo>
                  <a:lnTo>
                    <a:pt x="147" y="136"/>
                  </a:lnTo>
                </a:path>
              </a:pathLst>
            </a:custGeom>
            <a:noFill/>
            <a:ln w="12600">
              <a:solidFill>
                <a:srgbClr val="333333"/>
              </a:solidFill>
              <a:round/>
              <a:headEnd/>
              <a:tailEnd/>
            </a:ln>
          </p:spPr>
          <p:txBody>
            <a:bodyPr/>
            <a:lstStyle/>
            <a:p>
              <a:endParaRPr lang="en-US"/>
            </a:p>
          </p:txBody>
        </p:sp>
        <p:sp>
          <p:nvSpPr>
            <p:cNvPr id="602441" name="Freeform 324"/>
            <p:cNvSpPr>
              <a:spLocks noChangeArrowheads="1"/>
            </p:cNvSpPr>
            <p:nvPr/>
          </p:nvSpPr>
          <p:spPr bwMode="auto">
            <a:xfrm>
              <a:off x="4747" y="2352"/>
              <a:ext cx="20" cy="88"/>
            </a:xfrm>
            <a:custGeom>
              <a:avLst/>
              <a:gdLst>
                <a:gd name="T0" fmla="*/ 0 w 87"/>
                <a:gd name="T1" fmla="*/ 0 h 387"/>
                <a:gd name="T2" fmla="*/ 1 w 87"/>
                <a:gd name="T3" fmla="*/ 1 h 387"/>
                <a:gd name="T4" fmla="*/ 3 w 87"/>
                <a:gd name="T5" fmla="*/ 3 h 387"/>
                <a:gd name="T6" fmla="*/ 4 w 87"/>
                <a:gd name="T7" fmla="*/ 5 h 387"/>
                <a:gd name="T8" fmla="*/ 5 w 87"/>
                <a:gd name="T9" fmla="*/ 9 h 387"/>
                <a:gd name="T10" fmla="*/ 5 w 87"/>
                <a:gd name="T11" fmla="*/ 11 h 387"/>
                <a:gd name="T12" fmla="*/ 4 w 87"/>
                <a:gd name="T13" fmla="*/ 14 h 387"/>
                <a:gd name="T14" fmla="*/ 3 w 87"/>
                <a:gd name="T15" fmla="*/ 17 h 387"/>
                <a:gd name="T16" fmla="*/ 1 w 87"/>
                <a:gd name="T17" fmla="*/ 19 h 387"/>
                <a:gd name="T18" fmla="*/ 0 w 87"/>
                <a:gd name="T19" fmla="*/ 20 h 3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387"/>
                <a:gd name="T32" fmla="*/ 87 w 87"/>
                <a:gd name="T33" fmla="*/ 387 h 3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387">
                  <a:moveTo>
                    <a:pt x="0" y="0"/>
                  </a:moveTo>
                  <a:lnTo>
                    <a:pt x="23" y="22"/>
                  </a:lnTo>
                  <a:lnTo>
                    <a:pt x="50" y="57"/>
                  </a:lnTo>
                  <a:lnTo>
                    <a:pt x="74" y="107"/>
                  </a:lnTo>
                  <a:lnTo>
                    <a:pt x="86" y="169"/>
                  </a:lnTo>
                  <a:lnTo>
                    <a:pt x="86" y="215"/>
                  </a:lnTo>
                  <a:lnTo>
                    <a:pt x="74" y="277"/>
                  </a:lnTo>
                  <a:lnTo>
                    <a:pt x="50" y="323"/>
                  </a:lnTo>
                  <a:lnTo>
                    <a:pt x="23" y="363"/>
                  </a:lnTo>
                  <a:lnTo>
                    <a:pt x="0" y="386"/>
                  </a:lnTo>
                </a:path>
              </a:pathLst>
            </a:custGeom>
            <a:noFill/>
            <a:ln w="12600">
              <a:solidFill>
                <a:srgbClr val="333333"/>
              </a:solidFill>
              <a:round/>
              <a:headEnd/>
              <a:tailEnd/>
            </a:ln>
          </p:spPr>
          <p:txBody>
            <a:bodyPr/>
            <a:lstStyle/>
            <a:p>
              <a:endParaRPr lang="en-US"/>
            </a:p>
          </p:txBody>
        </p:sp>
        <p:sp>
          <p:nvSpPr>
            <p:cNvPr id="602442" name="Freeform 325"/>
            <p:cNvSpPr>
              <a:spLocks noChangeArrowheads="1"/>
            </p:cNvSpPr>
            <p:nvPr/>
          </p:nvSpPr>
          <p:spPr bwMode="auto">
            <a:xfrm>
              <a:off x="4379" y="2241"/>
              <a:ext cx="20" cy="89"/>
            </a:xfrm>
            <a:custGeom>
              <a:avLst/>
              <a:gdLst>
                <a:gd name="T0" fmla="*/ 4 w 89"/>
                <a:gd name="T1" fmla="*/ 0 h 392"/>
                <a:gd name="T2" fmla="*/ 3 w 89"/>
                <a:gd name="T3" fmla="*/ 1 h 392"/>
                <a:gd name="T4" fmla="*/ 2 w 89"/>
                <a:gd name="T5" fmla="*/ 3 h 392"/>
                <a:gd name="T6" fmla="*/ 0 w 89"/>
                <a:gd name="T7" fmla="*/ 6 h 392"/>
                <a:gd name="T8" fmla="*/ 0 w 89"/>
                <a:gd name="T9" fmla="*/ 9 h 392"/>
                <a:gd name="T10" fmla="*/ 0 w 89"/>
                <a:gd name="T11" fmla="*/ 11 h 392"/>
                <a:gd name="T12" fmla="*/ 0 w 89"/>
                <a:gd name="T13" fmla="*/ 15 h 392"/>
                <a:gd name="T14" fmla="*/ 2 w 89"/>
                <a:gd name="T15" fmla="*/ 17 h 392"/>
                <a:gd name="T16" fmla="*/ 3 w 89"/>
                <a:gd name="T17" fmla="*/ 19 h 392"/>
                <a:gd name="T18" fmla="*/ 4 w 89"/>
                <a:gd name="T19" fmla="*/ 20 h 3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392"/>
                <a:gd name="T32" fmla="*/ 89 w 89"/>
                <a:gd name="T33" fmla="*/ 392 h 3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392">
                  <a:moveTo>
                    <a:pt x="88" y="0"/>
                  </a:moveTo>
                  <a:lnTo>
                    <a:pt x="61" y="23"/>
                  </a:lnTo>
                  <a:lnTo>
                    <a:pt x="38" y="62"/>
                  </a:lnTo>
                  <a:lnTo>
                    <a:pt x="11" y="113"/>
                  </a:lnTo>
                  <a:lnTo>
                    <a:pt x="0" y="174"/>
                  </a:lnTo>
                  <a:lnTo>
                    <a:pt x="0" y="221"/>
                  </a:lnTo>
                  <a:lnTo>
                    <a:pt x="11" y="282"/>
                  </a:lnTo>
                  <a:lnTo>
                    <a:pt x="38" y="329"/>
                  </a:lnTo>
                  <a:lnTo>
                    <a:pt x="61" y="368"/>
                  </a:lnTo>
                  <a:lnTo>
                    <a:pt x="88" y="391"/>
                  </a:lnTo>
                </a:path>
              </a:pathLst>
            </a:custGeom>
            <a:noFill/>
            <a:ln w="12600">
              <a:solidFill>
                <a:srgbClr val="333333"/>
              </a:solidFill>
              <a:round/>
              <a:headEnd/>
              <a:tailEnd/>
            </a:ln>
          </p:spPr>
          <p:txBody>
            <a:bodyPr/>
            <a:lstStyle/>
            <a:p>
              <a:endParaRPr lang="en-US"/>
            </a:p>
          </p:txBody>
        </p:sp>
        <p:sp>
          <p:nvSpPr>
            <p:cNvPr id="602443" name="Freeform 326"/>
            <p:cNvSpPr>
              <a:spLocks noChangeArrowheads="1"/>
            </p:cNvSpPr>
            <p:nvPr/>
          </p:nvSpPr>
          <p:spPr bwMode="auto">
            <a:xfrm>
              <a:off x="4418" y="2252"/>
              <a:ext cx="14" cy="58"/>
            </a:xfrm>
            <a:custGeom>
              <a:avLst/>
              <a:gdLst>
                <a:gd name="T0" fmla="*/ 0 w 63"/>
                <a:gd name="T1" fmla="*/ 2 h 256"/>
                <a:gd name="T2" fmla="*/ 1 w 63"/>
                <a:gd name="T3" fmla="*/ 2 h 256"/>
                <a:gd name="T4" fmla="*/ 3 w 63"/>
                <a:gd name="T5" fmla="*/ 0 h 256"/>
                <a:gd name="T6" fmla="*/ 3 w 63"/>
                <a:gd name="T7" fmla="*/ 13 h 256"/>
                <a:gd name="T8" fmla="*/ 0 60000 65536"/>
                <a:gd name="T9" fmla="*/ 0 60000 65536"/>
                <a:gd name="T10" fmla="*/ 0 60000 65536"/>
                <a:gd name="T11" fmla="*/ 0 60000 65536"/>
                <a:gd name="T12" fmla="*/ 0 w 63"/>
                <a:gd name="T13" fmla="*/ 0 h 256"/>
                <a:gd name="T14" fmla="*/ 63 w 63"/>
                <a:gd name="T15" fmla="*/ 256 h 256"/>
              </a:gdLst>
              <a:ahLst/>
              <a:cxnLst>
                <a:cxn ang="T8">
                  <a:pos x="T0" y="T1"/>
                </a:cxn>
                <a:cxn ang="T9">
                  <a:pos x="T2" y="T3"/>
                </a:cxn>
                <a:cxn ang="T10">
                  <a:pos x="T4" y="T5"/>
                </a:cxn>
                <a:cxn ang="T11">
                  <a:pos x="T6" y="T7"/>
                </a:cxn>
              </a:cxnLst>
              <a:rect l="T12" t="T13" r="T14" b="T15"/>
              <a:pathLst>
                <a:path w="63" h="256">
                  <a:moveTo>
                    <a:pt x="0" y="50"/>
                  </a:moveTo>
                  <a:lnTo>
                    <a:pt x="23" y="34"/>
                  </a:lnTo>
                  <a:lnTo>
                    <a:pt x="62" y="0"/>
                  </a:lnTo>
                  <a:lnTo>
                    <a:pt x="62" y="255"/>
                  </a:lnTo>
                </a:path>
              </a:pathLst>
            </a:custGeom>
            <a:noFill/>
            <a:ln w="12600">
              <a:solidFill>
                <a:srgbClr val="333333"/>
              </a:solidFill>
              <a:round/>
              <a:headEnd/>
              <a:tailEnd/>
            </a:ln>
          </p:spPr>
          <p:txBody>
            <a:bodyPr/>
            <a:lstStyle/>
            <a:p>
              <a:endParaRPr lang="en-US"/>
            </a:p>
          </p:txBody>
        </p:sp>
        <p:sp>
          <p:nvSpPr>
            <p:cNvPr id="602444" name="Line 327"/>
            <p:cNvSpPr>
              <a:spLocks noChangeShapeType="1"/>
            </p:cNvSpPr>
            <p:nvPr/>
          </p:nvSpPr>
          <p:spPr bwMode="auto">
            <a:xfrm flipV="1">
              <a:off x="4461" y="2239"/>
              <a:ext cx="51" cy="91"/>
            </a:xfrm>
            <a:prstGeom prst="line">
              <a:avLst/>
            </a:prstGeom>
            <a:noFill/>
            <a:ln w="12600">
              <a:solidFill>
                <a:srgbClr val="333333"/>
              </a:solidFill>
              <a:round/>
              <a:headEnd/>
              <a:tailEnd/>
            </a:ln>
          </p:spPr>
          <p:txBody>
            <a:bodyPr/>
            <a:lstStyle/>
            <a:p>
              <a:endParaRPr lang="en-US"/>
            </a:p>
          </p:txBody>
        </p:sp>
        <p:sp>
          <p:nvSpPr>
            <p:cNvPr id="602445" name="Freeform 328"/>
            <p:cNvSpPr>
              <a:spLocks noChangeArrowheads="1"/>
            </p:cNvSpPr>
            <p:nvPr/>
          </p:nvSpPr>
          <p:spPr bwMode="auto">
            <a:xfrm>
              <a:off x="4523" y="2252"/>
              <a:ext cx="39" cy="58"/>
            </a:xfrm>
            <a:custGeom>
              <a:avLst/>
              <a:gdLst>
                <a:gd name="T0" fmla="*/ 1 w 171"/>
                <a:gd name="T1" fmla="*/ 2 h 256"/>
                <a:gd name="T2" fmla="*/ 1 w 171"/>
                <a:gd name="T3" fmla="*/ 3 h 256"/>
                <a:gd name="T4" fmla="*/ 1 w 171"/>
                <a:gd name="T5" fmla="*/ 2 h 256"/>
                <a:gd name="T6" fmla="*/ 1 w 171"/>
                <a:gd name="T7" fmla="*/ 1 h 256"/>
                <a:gd name="T8" fmla="*/ 2 w 171"/>
                <a:gd name="T9" fmla="*/ 1 h 256"/>
                <a:gd name="T10" fmla="*/ 3 w 171"/>
                <a:gd name="T11" fmla="*/ 0 h 256"/>
                <a:gd name="T12" fmla="*/ 6 w 171"/>
                <a:gd name="T13" fmla="*/ 0 h 256"/>
                <a:gd name="T14" fmla="*/ 7 w 171"/>
                <a:gd name="T15" fmla="*/ 1 h 256"/>
                <a:gd name="T16" fmla="*/ 8 w 171"/>
                <a:gd name="T17" fmla="*/ 1 h 256"/>
                <a:gd name="T18" fmla="*/ 8 w 171"/>
                <a:gd name="T19" fmla="*/ 2 h 256"/>
                <a:gd name="T20" fmla="*/ 8 w 171"/>
                <a:gd name="T21" fmla="*/ 4 h 256"/>
                <a:gd name="T22" fmla="*/ 8 w 171"/>
                <a:gd name="T23" fmla="*/ 5 h 256"/>
                <a:gd name="T24" fmla="*/ 6 w 171"/>
                <a:gd name="T25" fmla="*/ 7 h 256"/>
                <a:gd name="T26" fmla="*/ 0 w 171"/>
                <a:gd name="T27" fmla="*/ 13 h 256"/>
                <a:gd name="T28" fmla="*/ 9 w 171"/>
                <a:gd name="T29" fmla="*/ 13 h 2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56"/>
                <a:gd name="T47" fmla="*/ 171 w 171"/>
                <a:gd name="T48" fmla="*/ 256 h 2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56">
                  <a:moveTo>
                    <a:pt x="11" y="50"/>
                  </a:moveTo>
                  <a:lnTo>
                    <a:pt x="11" y="62"/>
                  </a:lnTo>
                  <a:lnTo>
                    <a:pt x="11" y="50"/>
                  </a:lnTo>
                  <a:lnTo>
                    <a:pt x="22" y="23"/>
                  </a:lnTo>
                  <a:lnTo>
                    <a:pt x="34" y="12"/>
                  </a:lnTo>
                  <a:lnTo>
                    <a:pt x="62" y="0"/>
                  </a:lnTo>
                  <a:lnTo>
                    <a:pt x="108" y="0"/>
                  </a:lnTo>
                  <a:lnTo>
                    <a:pt x="131" y="12"/>
                  </a:lnTo>
                  <a:lnTo>
                    <a:pt x="143" y="23"/>
                  </a:lnTo>
                  <a:lnTo>
                    <a:pt x="154" y="50"/>
                  </a:lnTo>
                  <a:lnTo>
                    <a:pt x="154" y="73"/>
                  </a:lnTo>
                  <a:lnTo>
                    <a:pt x="143" y="97"/>
                  </a:lnTo>
                  <a:lnTo>
                    <a:pt x="119" y="135"/>
                  </a:lnTo>
                  <a:lnTo>
                    <a:pt x="0" y="255"/>
                  </a:lnTo>
                  <a:lnTo>
                    <a:pt x="170" y="255"/>
                  </a:lnTo>
                </a:path>
              </a:pathLst>
            </a:custGeom>
            <a:noFill/>
            <a:ln w="12600">
              <a:solidFill>
                <a:srgbClr val="333333"/>
              </a:solidFill>
              <a:round/>
              <a:headEnd/>
              <a:tailEnd/>
            </a:ln>
          </p:spPr>
          <p:txBody>
            <a:bodyPr/>
            <a:lstStyle/>
            <a:p>
              <a:endParaRPr lang="en-US"/>
            </a:p>
          </p:txBody>
        </p:sp>
        <p:sp>
          <p:nvSpPr>
            <p:cNvPr id="602446" name="Line 329"/>
            <p:cNvSpPr>
              <a:spLocks noChangeShapeType="1"/>
            </p:cNvSpPr>
            <p:nvPr/>
          </p:nvSpPr>
          <p:spPr bwMode="auto">
            <a:xfrm flipV="1">
              <a:off x="4586" y="2240"/>
              <a:ext cx="6" cy="21"/>
            </a:xfrm>
            <a:prstGeom prst="line">
              <a:avLst/>
            </a:prstGeom>
            <a:noFill/>
            <a:ln w="12600">
              <a:solidFill>
                <a:srgbClr val="333333"/>
              </a:solidFill>
              <a:round/>
              <a:headEnd/>
              <a:tailEnd/>
            </a:ln>
          </p:spPr>
          <p:txBody>
            <a:bodyPr/>
            <a:lstStyle/>
            <a:p>
              <a:endParaRPr lang="en-US"/>
            </a:p>
          </p:txBody>
        </p:sp>
        <p:sp>
          <p:nvSpPr>
            <p:cNvPr id="602447" name="Line 330"/>
            <p:cNvSpPr>
              <a:spLocks noChangeShapeType="1"/>
            </p:cNvSpPr>
            <p:nvPr/>
          </p:nvSpPr>
          <p:spPr bwMode="auto">
            <a:xfrm flipH="1">
              <a:off x="4599" y="2241"/>
              <a:ext cx="7" cy="19"/>
            </a:xfrm>
            <a:prstGeom prst="line">
              <a:avLst/>
            </a:prstGeom>
            <a:noFill/>
            <a:ln w="12600">
              <a:solidFill>
                <a:srgbClr val="333333"/>
              </a:solidFill>
              <a:round/>
              <a:headEnd/>
              <a:tailEnd/>
            </a:ln>
          </p:spPr>
          <p:txBody>
            <a:bodyPr/>
            <a:lstStyle/>
            <a:p>
              <a:endParaRPr lang="en-US"/>
            </a:p>
          </p:txBody>
        </p:sp>
        <p:sp>
          <p:nvSpPr>
            <p:cNvPr id="602448" name="Freeform 331"/>
            <p:cNvSpPr>
              <a:spLocks noChangeArrowheads="1"/>
            </p:cNvSpPr>
            <p:nvPr/>
          </p:nvSpPr>
          <p:spPr bwMode="auto">
            <a:xfrm>
              <a:off x="4666" y="2252"/>
              <a:ext cx="41" cy="58"/>
            </a:xfrm>
            <a:custGeom>
              <a:avLst/>
              <a:gdLst>
                <a:gd name="T0" fmla="*/ 9 w 183"/>
                <a:gd name="T1" fmla="*/ 2 h 256"/>
                <a:gd name="T2" fmla="*/ 9 w 183"/>
                <a:gd name="T3" fmla="*/ 3 h 256"/>
                <a:gd name="T4" fmla="*/ 9 w 183"/>
                <a:gd name="T5" fmla="*/ 2 h 256"/>
                <a:gd name="T6" fmla="*/ 7 w 183"/>
                <a:gd name="T7" fmla="*/ 1 h 256"/>
                <a:gd name="T8" fmla="*/ 6 w 183"/>
                <a:gd name="T9" fmla="*/ 0 h 256"/>
                <a:gd name="T10" fmla="*/ 4 w 183"/>
                <a:gd name="T11" fmla="*/ 0 h 256"/>
                <a:gd name="T12" fmla="*/ 2 w 183"/>
                <a:gd name="T13" fmla="*/ 1 h 256"/>
                <a:gd name="T14" fmla="*/ 1 w 183"/>
                <a:gd name="T15" fmla="*/ 2 h 256"/>
                <a:gd name="T16" fmla="*/ 0 w 183"/>
                <a:gd name="T17" fmla="*/ 3 h 256"/>
                <a:gd name="T18" fmla="*/ 0 w 183"/>
                <a:gd name="T19" fmla="*/ 5 h 256"/>
                <a:gd name="T20" fmla="*/ 0 w 183"/>
                <a:gd name="T21" fmla="*/ 8 h 256"/>
                <a:gd name="T22" fmla="*/ 0 w 183"/>
                <a:gd name="T23" fmla="*/ 10 h 256"/>
                <a:gd name="T24" fmla="*/ 1 w 183"/>
                <a:gd name="T25" fmla="*/ 11 h 256"/>
                <a:gd name="T26" fmla="*/ 2 w 183"/>
                <a:gd name="T27" fmla="*/ 12 h 256"/>
                <a:gd name="T28" fmla="*/ 4 w 183"/>
                <a:gd name="T29" fmla="*/ 13 h 256"/>
                <a:gd name="T30" fmla="*/ 6 w 183"/>
                <a:gd name="T31" fmla="*/ 13 h 256"/>
                <a:gd name="T32" fmla="*/ 7 w 183"/>
                <a:gd name="T33" fmla="*/ 12 h 256"/>
                <a:gd name="T34" fmla="*/ 9 w 183"/>
                <a:gd name="T35" fmla="*/ 11 h 256"/>
                <a:gd name="T36" fmla="*/ 9 w 183"/>
                <a:gd name="T37" fmla="*/ 10 h 2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256"/>
                <a:gd name="T59" fmla="*/ 183 w 183"/>
                <a:gd name="T60" fmla="*/ 256 h 2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256">
                  <a:moveTo>
                    <a:pt x="171" y="34"/>
                  </a:moveTo>
                  <a:lnTo>
                    <a:pt x="182" y="62"/>
                  </a:lnTo>
                  <a:lnTo>
                    <a:pt x="171" y="34"/>
                  </a:lnTo>
                  <a:lnTo>
                    <a:pt x="147" y="12"/>
                  </a:lnTo>
                  <a:lnTo>
                    <a:pt x="119" y="0"/>
                  </a:lnTo>
                  <a:lnTo>
                    <a:pt x="74" y="0"/>
                  </a:lnTo>
                  <a:lnTo>
                    <a:pt x="46" y="12"/>
                  </a:lnTo>
                  <a:lnTo>
                    <a:pt x="27" y="34"/>
                  </a:lnTo>
                  <a:lnTo>
                    <a:pt x="11" y="62"/>
                  </a:lnTo>
                  <a:lnTo>
                    <a:pt x="0" y="97"/>
                  </a:lnTo>
                  <a:lnTo>
                    <a:pt x="0" y="159"/>
                  </a:lnTo>
                  <a:lnTo>
                    <a:pt x="11" y="193"/>
                  </a:lnTo>
                  <a:lnTo>
                    <a:pt x="27" y="216"/>
                  </a:lnTo>
                  <a:lnTo>
                    <a:pt x="46" y="244"/>
                  </a:lnTo>
                  <a:lnTo>
                    <a:pt x="74" y="255"/>
                  </a:lnTo>
                  <a:lnTo>
                    <a:pt x="119" y="255"/>
                  </a:lnTo>
                  <a:lnTo>
                    <a:pt x="147" y="244"/>
                  </a:lnTo>
                  <a:lnTo>
                    <a:pt x="171" y="216"/>
                  </a:lnTo>
                  <a:lnTo>
                    <a:pt x="182" y="193"/>
                  </a:lnTo>
                </a:path>
              </a:pathLst>
            </a:custGeom>
            <a:noFill/>
            <a:ln w="12600">
              <a:solidFill>
                <a:srgbClr val="333333"/>
              </a:solidFill>
              <a:round/>
              <a:headEnd/>
              <a:tailEnd/>
            </a:ln>
          </p:spPr>
          <p:txBody>
            <a:bodyPr/>
            <a:lstStyle/>
            <a:p>
              <a:endParaRPr lang="en-US"/>
            </a:p>
          </p:txBody>
        </p:sp>
        <p:sp>
          <p:nvSpPr>
            <p:cNvPr id="602449" name="Freeform 332"/>
            <p:cNvSpPr>
              <a:spLocks noChangeArrowheads="1"/>
            </p:cNvSpPr>
            <p:nvPr/>
          </p:nvSpPr>
          <p:spPr bwMode="auto">
            <a:xfrm>
              <a:off x="4724" y="2272"/>
              <a:ext cx="37" cy="39"/>
            </a:xfrm>
            <a:custGeom>
              <a:avLst/>
              <a:gdLst>
                <a:gd name="T0" fmla="*/ 2 w 164"/>
                <a:gd name="T1" fmla="*/ 1 h 170"/>
                <a:gd name="T2" fmla="*/ 3 w 164"/>
                <a:gd name="T3" fmla="*/ 0 h 170"/>
                <a:gd name="T4" fmla="*/ 2 w 164"/>
                <a:gd name="T5" fmla="*/ 1 h 170"/>
                <a:gd name="T6" fmla="*/ 1 w 164"/>
                <a:gd name="T7" fmla="*/ 2 h 170"/>
                <a:gd name="T8" fmla="*/ 0 w 164"/>
                <a:gd name="T9" fmla="*/ 4 h 170"/>
                <a:gd name="T10" fmla="*/ 0 w 164"/>
                <a:gd name="T11" fmla="*/ 5 h 170"/>
                <a:gd name="T12" fmla="*/ 1 w 164"/>
                <a:gd name="T13" fmla="*/ 7 h 170"/>
                <a:gd name="T14" fmla="*/ 2 w 164"/>
                <a:gd name="T15" fmla="*/ 8 h 170"/>
                <a:gd name="T16" fmla="*/ 3 w 164"/>
                <a:gd name="T17" fmla="*/ 9 h 170"/>
                <a:gd name="T18" fmla="*/ 5 w 164"/>
                <a:gd name="T19" fmla="*/ 9 h 170"/>
                <a:gd name="T20" fmla="*/ 6 w 164"/>
                <a:gd name="T21" fmla="*/ 8 h 170"/>
                <a:gd name="T22" fmla="*/ 8 w 164"/>
                <a:gd name="T23" fmla="*/ 7 h 170"/>
                <a:gd name="T24" fmla="*/ 8 w 164"/>
                <a:gd name="T25" fmla="*/ 5 h 170"/>
                <a:gd name="T26" fmla="*/ 8 w 164"/>
                <a:gd name="T27" fmla="*/ 4 h 170"/>
                <a:gd name="T28" fmla="*/ 8 w 164"/>
                <a:gd name="T29" fmla="*/ 2 h 170"/>
                <a:gd name="T30" fmla="*/ 6 w 164"/>
                <a:gd name="T31" fmla="*/ 1 h 170"/>
                <a:gd name="T32" fmla="*/ 5 w 164"/>
                <a:gd name="T33" fmla="*/ 0 h 170"/>
                <a:gd name="T34" fmla="*/ 3 w 164"/>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4"/>
                <a:gd name="T55" fmla="*/ 0 h 170"/>
                <a:gd name="T56" fmla="*/ 164 w 164"/>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4" h="170">
                  <a:moveTo>
                    <a:pt x="38" y="11"/>
                  </a:moveTo>
                  <a:lnTo>
                    <a:pt x="62" y="0"/>
                  </a:lnTo>
                  <a:lnTo>
                    <a:pt x="38" y="11"/>
                  </a:lnTo>
                  <a:lnTo>
                    <a:pt x="15" y="38"/>
                  </a:lnTo>
                  <a:lnTo>
                    <a:pt x="0" y="73"/>
                  </a:lnTo>
                  <a:lnTo>
                    <a:pt x="0" y="96"/>
                  </a:lnTo>
                  <a:lnTo>
                    <a:pt x="15" y="130"/>
                  </a:lnTo>
                  <a:lnTo>
                    <a:pt x="38" y="158"/>
                  </a:lnTo>
                  <a:lnTo>
                    <a:pt x="62" y="169"/>
                  </a:lnTo>
                  <a:lnTo>
                    <a:pt x="100" y="169"/>
                  </a:lnTo>
                  <a:lnTo>
                    <a:pt x="124" y="158"/>
                  </a:lnTo>
                  <a:lnTo>
                    <a:pt x="152" y="130"/>
                  </a:lnTo>
                  <a:lnTo>
                    <a:pt x="163" y="96"/>
                  </a:lnTo>
                  <a:lnTo>
                    <a:pt x="163" y="73"/>
                  </a:lnTo>
                  <a:lnTo>
                    <a:pt x="152" y="38"/>
                  </a:lnTo>
                  <a:lnTo>
                    <a:pt x="124" y="11"/>
                  </a:lnTo>
                  <a:lnTo>
                    <a:pt x="100" y="0"/>
                  </a:lnTo>
                  <a:lnTo>
                    <a:pt x="62" y="0"/>
                  </a:lnTo>
                </a:path>
              </a:pathLst>
            </a:custGeom>
            <a:noFill/>
            <a:ln w="12600">
              <a:solidFill>
                <a:srgbClr val="333333"/>
              </a:solidFill>
              <a:round/>
              <a:headEnd/>
              <a:tailEnd/>
            </a:ln>
          </p:spPr>
          <p:txBody>
            <a:bodyPr/>
            <a:lstStyle/>
            <a:p>
              <a:endParaRPr lang="en-US"/>
            </a:p>
          </p:txBody>
        </p:sp>
        <p:sp>
          <p:nvSpPr>
            <p:cNvPr id="602450" name="Line 333"/>
            <p:cNvSpPr>
              <a:spLocks noChangeShapeType="1"/>
            </p:cNvSpPr>
            <p:nvPr/>
          </p:nvSpPr>
          <p:spPr bwMode="auto">
            <a:xfrm>
              <a:off x="4776" y="2272"/>
              <a:ext cx="1" cy="58"/>
            </a:xfrm>
            <a:prstGeom prst="line">
              <a:avLst/>
            </a:prstGeom>
            <a:noFill/>
            <a:ln w="12600">
              <a:solidFill>
                <a:srgbClr val="333333"/>
              </a:solidFill>
              <a:round/>
              <a:headEnd/>
              <a:tailEnd/>
            </a:ln>
          </p:spPr>
          <p:txBody>
            <a:bodyPr/>
            <a:lstStyle/>
            <a:p>
              <a:endParaRPr lang="en-US"/>
            </a:p>
          </p:txBody>
        </p:sp>
        <p:sp>
          <p:nvSpPr>
            <p:cNvPr id="602451" name="Freeform 334"/>
            <p:cNvSpPr>
              <a:spLocks noChangeArrowheads="1"/>
            </p:cNvSpPr>
            <p:nvPr/>
          </p:nvSpPr>
          <p:spPr bwMode="auto">
            <a:xfrm>
              <a:off x="4776" y="2272"/>
              <a:ext cx="34" cy="39"/>
            </a:xfrm>
            <a:custGeom>
              <a:avLst/>
              <a:gdLst>
                <a:gd name="T0" fmla="*/ 0 w 148"/>
                <a:gd name="T1" fmla="*/ 2 h 170"/>
                <a:gd name="T2" fmla="*/ 1 w 148"/>
                <a:gd name="T3" fmla="*/ 1 h 170"/>
                <a:gd name="T4" fmla="*/ 3 w 148"/>
                <a:gd name="T5" fmla="*/ 0 h 170"/>
                <a:gd name="T6" fmla="*/ 5 w 148"/>
                <a:gd name="T7" fmla="*/ 0 h 170"/>
                <a:gd name="T8" fmla="*/ 6 w 148"/>
                <a:gd name="T9" fmla="*/ 1 h 170"/>
                <a:gd name="T10" fmla="*/ 7 w 148"/>
                <a:gd name="T11" fmla="*/ 2 h 170"/>
                <a:gd name="T12" fmla="*/ 8 w 148"/>
                <a:gd name="T13" fmla="*/ 4 h 170"/>
                <a:gd name="T14" fmla="*/ 8 w 148"/>
                <a:gd name="T15" fmla="*/ 5 h 170"/>
                <a:gd name="T16" fmla="*/ 7 w 148"/>
                <a:gd name="T17" fmla="*/ 7 h 170"/>
                <a:gd name="T18" fmla="*/ 6 w 148"/>
                <a:gd name="T19" fmla="*/ 8 h 170"/>
                <a:gd name="T20" fmla="*/ 5 w 148"/>
                <a:gd name="T21" fmla="*/ 9 h 170"/>
                <a:gd name="T22" fmla="*/ 3 w 148"/>
                <a:gd name="T23" fmla="*/ 9 h 170"/>
                <a:gd name="T24" fmla="*/ 1 w 148"/>
                <a:gd name="T25" fmla="*/ 8 h 170"/>
                <a:gd name="T26" fmla="*/ 0 w 148"/>
                <a:gd name="T27" fmla="*/ 7 h 1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70"/>
                <a:gd name="T44" fmla="*/ 148 w 148"/>
                <a:gd name="T45" fmla="*/ 170 h 1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70">
                  <a:moveTo>
                    <a:pt x="0" y="38"/>
                  </a:moveTo>
                  <a:lnTo>
                    <a:pt x="28" y="11"/>
                  </a:lnTo>
                  <a:lnTo>
                    <a:pt x="50" y="0"/>
                  </a:lnTo>
                  <a:lnTo>
                    <a:pt x="90" y="0"/>
                  </a:lnTo>
                  <a:lnTo>
                    <a:pt x="109" y="11"/>
                  </a:lnTo>
                  <a:lnTo>
                    <a:pt x="136" y="38"/>
                  </a:lnTo>
                  <a:lnTo>
                    <a:pt x="147" y="73"/>
                  </a:lnTo>
                  <a:lnTo>
                    <a:pt x="147" y="96"/>
                  </a:lnTo>
                  <a:lnTo>
                    <a:pt x="136" y="130"/>
                  </a:lnTo>
                  <a:lnTo>
                    <a:pt x="109" y="158"/>
                  </a:lnTo>
                  <a:lnTo>
                    <a:pt x="90" y="169"/>
                  </a:lnTo>
                  <a:lnTo>
                    <a:pt x="50" y="169"/>
                  </a:lnTo>
                  <a:lnTo>
                    <a:pt x="28" y="158"/>
                  </a:lnTo>
                  <a:lnTo>
                    <a:pt x="0" y="130"/>
                  </a:lnTo>
                </a:path>
              </a:pathLst>
            </a:custGeom>
            <a:noFill/>
            <a:ln w="12600">
              <a:solidFill>
                <a:srgbClr val="333333"/>
              </a:solidFill>
              <a:round/>
              <a:headEnd/>
              <a:tailEnd/>
            </a:ln>
          </p:spPr>
          <p:txBody>
            <a:bodyPr/>
            <a:lstStyle/>
            <a:p>
              <a:endParaRPr lang="en-US"/>
            </a:p>
          </p:txBody>
        </p:sp>
        <p:sp>
          <p:nvSpPr>
            <p:cNvPr id="602452" name="Freeform 335"/>
            <p:cNvSpPr>
              <a:spLocks noChangeArrowheads="1"/>
            </p:cNvSpPr>
            <p:nvPr/>
          </p:nvSpPr>
          <p:spPr bwMode="auto">
            <a:xfrm>
              <a:off x="4829" y="2272"/>
              <a:ext cx="33" cy="58"/>
            </a:xfrm>
            <a:custGeom>
              <a:avLst/>
              <a:gdLst>
                <a:gd name="T0" fmla="*/ 0 w 147"/>
                <a:gd name="T1" fmla="*/ 13 h 255"/>
                <a:gd name="T2" fmla="*/ 0 w 147"/>
                <a:gd name="T3" fmla="*/ 0 h 255"/>
                <a:gd name="T4" fmla="*/ 0 w 147"/>
                <a:gd name="T5" fmla="*/ 2 h 255"/>
                <a:gd name="T6" fmla="*/ 1 w 147"/>
                <a:gd name="T7" fmla="*/ 1 h 255"/>
                <a:gd name="T8" fmla="*/ 2 w 147"/>
                <a:gd name="T9" fmla="*/ 0 h 255"/>
                <a:gd name="T10" fmla="*/ 4 w 147"/>
                <a:gd name="T11" fmla="*/ 0 h 255"/>
                <a:gd name="T12" fmla="*/ 6 w 147"/>
                <a:gd name="T13" fmla="*/ 1 h 255"/>
                <a:gd name="T14" fmla="*/ 7 w 147"/>
                <a:gd name="T15" fmla="*/ 2 h 255"/>
                <a:gd name="T16" fmla="*/ 7 w 147"/>
                <a:gd name="T17" fmla="*/ 4 h 255"/>
                <a:gd name="T18" fmla="*/ 7 w 147"/>
                <a:gd name="T19" fmla="*/ 5 h 255"/>
                <a:gd name="T20" fmla="*/ 7 w 147"/>
                <a:gd name="T21" fmla="*/ 7 h 255"/>
                <a:gd name="T22" fmla="*/ 6 w 147"/>
                <a:gd name="T23" fmla="*/ 8 h 255"/>
                <a:gd name="T24" fmla="*/ 4 w 147"/>
                <a:gd name="T25" fmla="*/ 9 h 255"/>
                <a:gd name="T26" fmla="*/ 2 w 147"/>
                <a:gd name="T27" fmla="*/ 9 h 255"/>
                <a:gd name="T28" fmla="*/ 1 w 147"/>
                <a:gd name="T29" fmla="*/ 8 h 255"/>
                <a:gd name="T30" fmla="*/ 0 w 147"/>
                <a:gd name="T31" fmla="*/ 7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7"/>
                <a:gd name="T49" fmla="*/ 0 h 255"/>
                <a:gd name="T50" fmla="*/ 147 w 147"/>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7" h="255">
                  <a:moveTo>
                    <a:pt x="0" y="254"/>
                  </a:moveTo>
                  <a:lnTo>
                    <a:pt x="0" y="0"/>
                  </a:lnTo>
                  <a:lnTo>
                    <a:pt x="0" y="38"/>
                  </a:lnTo>
                  <a:lnTo>
                    <a:pt x="26" y="11"/>
                  </a:lnTo>
                  <a:lnTo>
                    <a:pt x="50" y="0"/>
                  </a:lnTo>
                  <a:lnTo>
                    <a:pt x="85" y="0"/>
                  </a:lnTo>
                  <a:lnTo>
                    <a:pt x="111" y="11"/>
                  </a:lnTo>
                  <a:lnTo>
                    <a:pt x="134" y="38"/>
                  </a:lnTo>
                  <a:lnTo>
                    <a:pt x="146" y="72"/>
                  </a:lnTo>
                  <a:lnTo>
                    <a:pt x="146" y="96"/>
                  </a:lnTo>
                  <a:lnTo>
                    <a:pt x="134" y="130"/>
                  </a:lnTo>
                  <a:lnTo>
                    <a:pt x="111" y="158"/>
                  </a:lnTo>
                  <a:lnTo>
                    <a:pt x="85" y="169"/>
                  </a:lnTo>
                  <a:lnTo>
                    <a:pt x="50" y="169"/>
                  </a:lnTo>
                  <a:lnTo>
                    <a:pt x="26" y="158"/>
                  </a:lnTo>
                  <a:lnTo>
                    <a:pt x="0" y="130"/>
                  </a:lnTo>
                </a:path>
              </a:pathLst>
            </a:custGeom>
            <a:noFill/>
            <a:ln w="12600">
              <a:solidFill>
                <a:srgbClr val="333333"/>
              </a:solidFill>
              <a:round/>
              <a:headEnd/>
              <a:tailEnd/>
            </a:ln>
          </p:spPr>
          <p:txBody>
            <a:bodyPr/>
            <a:lstStyle/>
            <a:p>
              <a:endParaRPr lang="en-US"/>
            </a:p>
          </p:txBody>
        </p:sp>
        <p:sp>
          <p:nvSpPr>
            <p:cNvPr id="602453" name="Freeform 336"/>
            <p:cNvSpPr>
              <a:spLocks noChangeArrowheads="1"/>
            </p:cNvSpPr>
            <p:nvPr/>
          </p:nvSpPr>
          <p:spPr bwMode="auto">
            <a:xfrm>
              <a:off x="4882" y="2272"/>
              <a:ext cx="32" cy="39"/>
            </a:xfrm>
            <a:custGeom>
              <a:avLst/>
              <a:gdLst>
                <a:gd name="T0" fmla="*/ 0 w 143"/>
                <a:gd name="T1" fmla="*/ 4 h 170"/>
                <a:gd name="T2" fmla="*/ 7 w 143"/>
                <a:gd name="T3" fmla="*/ 4 h 170"/>
                <a:gd name="T4" fmla="*/ 7 w 143"/>
                <a:gd name="T5" fmla="*/ 3 h 170"/>
                <a:gd name="T6" fmla="*/ 6 w 143"/>
                <a:gd name="T7" fmla="*/ 1 h 170"/>
                <a:gd name="T8" fmla="*/ 6 w 143"/>
                <a:gd name="T9" fmla="*/ 1 h 170"/>
                <a:gd name="T10" fmla="*/ 5 w 143"/>
                <a:gd name="T11" fmla="*/ 0 h 170"/>
                <a:gd name="T12" fmla="*/ 3 w 143"/>
                <a:gd name="T13" fmla="*/ 0 h 170"/>
                <a:gd name="T14" fmla="*/ 2 w 143"/>
                <a:gd name="T15" fmla="*/ 1 h 170"/>
                <a:gd name="T16" fmla="*/ 0 w 143"/>
                <a:gd name="T17" fmla="*/ 2 h 170"/>
                <a:gd name="T18" fmla="*/ 0 w 143"/>
                <a:gd name="T19" fmla="*/ 4 h 170"/>
                <a:gd name="T20" fmla="*/ 0 w 143"/>
                <a:gd name="T21" fmla="*/ 5 h 170"/>
                <a:gd name="T22" fmla="*/ 0 w 143"/>
                <a:gd name="T23" fmla="*/ 7 h 170"/>
                <a:gd name="T24" fmla="*/ 2 w 143"/>
                <a:gd name="T25" fmla="*/ 8 h 170"/>
                <a:gd name="T26" fmla="*/ 3 w 143"/>
                <a:gd name="T27" fmla="*/ 9 h 170"/>
                <a:gd name="T28" fmla="*/ 5 w 143"/>
                <a:gd name="T29" fmla="*/ 9 h 170"/>
                <a:gd name="T30" fmla="*/ 6 w 143"/>
                <a:gd name="T31" fmla="*/ 8 h 170"/>
                <a:gd name="T32" fmla="*/ 7 w 143"/>
                <a:gd name="T33" fmla="*/ 7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3"/>
                <a:gd name="T52" fmla="*/ 0 h 170"/>
                <a:gd name="T53" fmla="*/ 143 w 143"/>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3" h="170">
                  <a:moveTo>
                    <a:pt x="0" y="73"/>
                  </a:moveTo>
                  <a:lnTo>
                    <a:pt x="142" y="73"/>
                  </a:lnTo>
                  <a:lnTo>
                    <a:pt x="142" y="49"/>
                  </a:lnTo>
                  <a:lnTo>
                    <a:pt x="131" y="25"/>
                  </a:lnTo>
                  <a:lnTo>
                    <a:pt x="119" y="11"/>
                  </a:lnTo>
                  <a:lnTo>
                    <a:pt x="96" y="0"/>
                  </a:lnTo>
                  <a:lnTo>
                    <a:pt x="57" y="0"/>
                  </a:lnTo>
                  <a:lnTo>
                    <a:pt x="34" y="11"/>
                  </a:lnTo>
                  <a:lnTo>
                    <a:pt x="11" y="38"/>
                  </a:lnTo>
                  <a:lnTo>
                    <a:pt x="0" y="73"/>
                  </a:lnTo>
                  <a:lnTo>
                    <a:pt x="0" y="96"/>
                  </a:lnTo>
                  <a:lnTo>
                    <a:pt x="11" y="130"/>
                  </a:lnTo>
                  <a:lnTo>
                    <a:pt x="34" y="158"/>
                  </a:lnTo>
                  <a:lnTo>
                    <a:pt x="57" y="169"/>
                  </a:lnTo>
                  <a:lnTo>
                    <a:pt x="96" y="169"/>
                  </a:lnTo>
                  <a:lnTo>
                    <a:pt x="119" y="158"/>
                  </a:lnTo>
                  <a:lnTo>
                    <a:pt x="142" y="130"/>
                  </a:lnTo>
                </a:path>
              </a:pathLst>
            </a:custGeom>
            <a:noFill/>
            <a:ln w="12600">
              <a:solidFill>
                <a:srgbClr val="333333"/>
              </a:solidFill>
              <a:round/>
              <a:headEnd/>
              <a:tailEnd/>
            </a:ln>
          </p:spPr>
          <p:txBody>
            <a:bodyPr/>
            <a:lstStyle/>
            <a:p>
              <a:endParaRPr lang="en-US"/>
            </a:p>
          </p:txBody>
        </p:sp>
        <p:sp>
          <p:nvSpPr>
            <p:cNvPr id="602454" name="Line 337"/>
            <p:cNvSpPr>
              <a:spLocks noChangeShapeType="1"/>
            </p:cNvSpPr>
            <p:nvPr/>
          </p:nvSpPr>
          <p:spPr bwMode="auto">
            <a:xfrm flipV="1">
              <a:off x="4931" y="2271"/>
              <a:ext cx="1" cy="40"/>
            </a:xfrm>
            <a:prstGeom prst="line">
              <a:avLst/>
            </a:prstGeom>
            <a:noFill/>
            <a:ln w="12600">
              <a:solidFill>
                <a:srgbClr val="333333"/>
              </a:solidFill>
              <a:round/>
              <a:headEnd/>
              <a:tailEnd/>
            </a:ln>
          </p:spPr>
          <p:txBody>
            <a:bodyPr/>
            <a:lstStyle/>
            <a:p>
              <a:endParaRPr lang="en-US"/>
            </a:p>
          </p:txBody>
        </p:sp>
        <p:sp>
          <p:nvSpPr>
            <p:cNvPr id="602455" name="Line 338"/>
            <p:cNvSpPr>
              <a:spLocks noChangeShapeType="1"/>
            </p:cNvSpPr>
            <p:nvPr/>
          </p:nvSpPr>
          <p:spPr bwMode="auto">
            <a:xfrm flipH="1">
              <a:off x="4929" y="2280"/>
              <a:ext cx="6" cy="8"/>
            </a:xfrm>
            <a:prstGeom prst="line">
              <a:avLst/>
            </a:prstGeom>
            <a:noFill/>
            <a:ln w="12600">
              <a:solidFill>
                <a:srgbClr val="333333"/>
              </a:solidFill>
              <a:round/>
              <a:headEnd/>
              <a:tailEnd/>
            </a:ln>
          </p:spPr>
          <p:txBody>
            <a:bodyPr/>
            <a:lstStyle/>
            <a:p>
              <a:endParaRPr lang="en-US"/>
            </a:p>
          </p:txBody>
        </p:sp>
        <p:sp>
          <p:nvSpPr>
            <p:cNvPr id="602456" name="Freeform 339"/>
            <p:cNvSpPr>
              <a:spLocks noChangeArrowheads="1"/>
            </p:cNvSpPr>
            <p:nvPr/>
          </p:nvSpPr>
          <p:spPr bwMode="auto">
            <a:xfrm>
              <a:off x="4934" y="2272"/>
              <a:ext cx="20" cy="14"/>
            </a:xfrm>
            <a:custGeom>
              <a:avLst/>
              <a:gdLst>
                <a:gd name="T0" fmla="*/ 0 w 87"/>
                <a:gd name="T1" fmla="*/ 3 h 63"/>
                <a:gd name="T2" fmla="*/ 1 w 87"/>
                <a:gd name="T3" fmla="*/ 1 h 63"/>
                <a:gd name="T4" fmla="*/ 3 w 87"/>
                <a:gd name="T5" fmla="*/ 0 h 63"/>
                <a:gd name="T6" fmla="*/ 5 w 87"/>
                <a:gd name="T7" fmla="*/ 0 h 63"/>
                <a:gd name="T8" fmla="*/ 0 60000 65536"/>
                <a:gd name="T9" fmla="*/ 0 60000 65536"/>
                <a:gd name="T10" fmla="*/ 0 60000 65536"/>
                <a:gd name="T11" fmla="*/ 0 60000 65536"/>
                <a:gd name="T12" fmla="*/ 0 w 87"/>
                <a:gd name="T13" fmla="*/ 0 h 63"/>
                <a:gd name="T14" fmla="*/ 87 w 87"/>
                <a:gd name="T15" fmla="*/ 63 h 63"/>
              </a:gdLst>
              <a:ahLst/>
              <a:cxnLst>
                <a:cxn ang="T8">
                  <a:pos x="T0" y="T1"/>
                </a:cxn>
                <a:cxn ang="T9">
                  <a:pos x="T2" y="T3"/>
                </a:cxn>
                <a:cxn ang="T10">
                  <a:pos x="T4" y="T5"/>
                </a:cxn>
                <a:cxn ang="T11">
                  <a:pos x="T6" y="T7"/>
                </a:cxn>
              </a:cxnLst>
              <a:rect l="T12" t="T13" r="T14" b="T15"/>
              <a:pathLst>
                <a:path w="87" h="63">
                  <a:moveTo>
                    <a:pt x="0" y="62"/>
                  </a:moveTo>
                  <a:lnTo>
                    <a:pt x="23" y="14"/>
                  </a:lnTo>
                  <a:lnTo>
                    <a:pt x="47" y="0"/>
                  </a:lnTo>
                  <a:lnTo>
                    <a:pt x="86" y="0"/>
                  </a:lnTo>
                </a:path>
              </a:pathLst>
            </a:custGeom>
            <a:noFill/>
            <a:ln w="12600">
              <a:solidFill>
                <a:srgbClr val="333333"/>
              </a:solidFill>
              <a:round/>
              <a:headEnd/>
              <a:tailEnd/>
            </a:ln>
          </p:spPr>
          <p:txBody>
            <a:bodyPr/>
            <a:lstStyle/>
            <a:p>
              <a:endParaRPr lang="en-US"/>
            </a:p>
          </p:txBody>
        </p:sp>
        <p:sp>
          <p:nvSpPr>
            <p:cNvPr id="602457" name="Freeform 340"/>
            <p:cNvSpPr>
              <a:spLocks noChangeArrowheads="1"/>
            </p:cNvSpPr>
            <p:nvPr/>
          </p:nvSpPr>
          <p:spPr bwMode="auto">
            <a:xfrm>
              <a:off x="4424" y="2142"/>
              <a:ext cx="42" cy="58"/>
            </a:xfrm>
            <a:custGeom>
              <a:avLst/>
              <a:gdLst>
                <a:gd name="T0" fmla="*/ 9 w 187"/>
                <a:gd name="T1" fmla="*/ 3 h 255"/>
                <a:gd name="T2" fmla="*/ 9 w 187"/>
                <a:gd name="T3" fmla="*/ 2 h 255"/>
                <a:gd name="T4" fmla="*/ 7 w 187"/>
                <a:gd name="T5" fmla="*/ 1 h 255"/>
                <a:gd name="T6" fmla="*/ 6 w 187"/>
                <a:gd name="T7" fmla="*/ 0 h 255"/>
                <a:gd name="T8" fmla="*/ 4 w 187"/>
                <a:gd name="T9" fmla="*/ 0 h 255"/>
                <a:gd name="T10" fmla="*/ 2 w 187"/>
                <a:gd name="T11" fmla="*/ 1 h 255"/>
                <a:gd name="T12" fmla="*/ 1 w 187"/>
                <a:gd name="T13" fmla="*/ 2 h 255"/>
                <a:gd name="T14" fmla="*/ 1 w 187"/>
                <a:gd name="T15" fmla="*/ 3 h 255"/>
                <a:gd name="T16" fmla="*/ 0 w 187"/>
                <a:gd name="T17" fmla="*/ 5 h 255"/>
                <a:gd name="T18" fmla="*/ 0 w 187"/>
                <a:gd name="T19" fmla="*/ 8 h 255"/>
                <a:gd name="T20" fmla="*/ 1 w 187"/>
                <a:gd name="T21" fmla="*/ 10 h 255"/>
                <a:gd name="T22" fmla="*/ 1 w 187"/>
                <a:gd name="T23" fmla="*/ 11 h 255"/>
                <a:gd name="T24" fmla="*/ 2 w 187"/>
                <a:gd name="T25" fmla="*/ 13 h 255"/>
                <a:gd name="T26" fmla="*/ 4 w 187"/>
                <a:gd name="T27" fmla="*/ 13 h 255"/>
                <a:gd name="T28" fmla="*/ 6 w 187"/>
                <a:gd name="T29" fmla="*/ 13 h 255"/>
                <a:gd name="T30" fmla="*/ 7 w 187"/>
                <a:gd name="T31" fmla="*/ 13 h 255"/>
                <a:gd name="T32" fmla="*/ 9 w 187"/>
                <a:gd name="T33" fmla="*/ 11 h 255"/>
                <a:gd name="T34" fmla="*/ 9 w 187"/>
                <a:gd name="T35" fmla="*/ 10 h 255"/>
                <a:gd name="T36" fmla="*/ 9 w 187"/>
                <a:gd name="T37" fmla="*/ 8 h 255"/>
                <a:gd name="T38" fmla="*/ 6 w 187"/>
                <a:gd name="T39" fmla="*/ 8 h 2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255"/>
                <a:gd name="T62" fmla="*/ 187 w 187"/>
                <a:gd name="T63" fmla="*/ 255 h 2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255">
                  <a:moveTo>
                    <a:pt x="186" y="61"/>
                  </a:moveTo>
                  <a:lnTo>
                    <a:pt x="174" y="39"/>
                  </a:lnTo>
                  <a:lnTo>
                    <a:pt x="148" y="12"/>
                  </a:lnTo>
                  <a:lnTo>
                    <a:pt x="124" y="0"/>
                  </a:lnTo>
                  <a:lnTo>
                    <a:pt x="74" y="0"/>
                  </a:lnTo>
                  <a:lnTo>
                    <a:pt x="51" y="12"/>
                  </a:lnTo>
                  <a:lnTo>
                    <a:pt x="28" y="39"/>
                  </a:lnTo>
                  <a:lnTo>
                    <a:pt x="12" y="61"/>
                  </a:lnTo>
                  <a:lnTo>
                    <a:pt x="0" y="96"/>
                  </a:lnTo>
                  <a:lnTo>
                    <a:pt x="0" y="158"/>
                  </a:lnTo>
                  <a:lnTo>
                    <a:pt x="12" y="192"/>
                  </a:lnTo>
                  <a:lnTo>
                    <a:pt x="28" y="220"/>
                  </a:lnTo>
                  <a:lnTo>
                    <a:pt x="51" y="243"/>
                  </a:lnTo>
                  <a:lnTo>
                    <a:pt x="74" y="254"/>
                  </a:lnTo>
                  <a:lnTo>
                    <a:pt x="124" y="254"/>
                  </a:lnTo>
                  <a:lnTo>
                    <a:pt x="148" y="243"/>
                  </a:lnTo>
                  <a:lnTo>
                    <a:pt x="174" y="220"/>
                  </a:lnTo>
                  <a:lnTo>
                    <a:pt x="186" y="192"/>
                  </a:lnTo>
                  <a:lnTo>
                    <a:pt x="186" y="158"/>
                  </a:lnTo>
                  <a:lnTo>
                    <a:pt x="124" y="158"/>
                  </a:lnTo>
                </a:path>
              </a:pathLst>
            </a:custGeom>
            <a:noFill/>
            <a:ln w="12600">
              <a:solidFill>
                <a:srgbClr val="333333"/>
              </a:solidFill>
              <a:round/>
              <a:headEnd/>
              <a:tailEnd/>
            </a:ln>
          </p:spPr>
          <p:txBody>
            <a:bodyPr/>
            <a:lstStyle/>
            <a:p>
              <a:endParaRPr lang="en-US"/>
            </a:p>
          </p:txBody>
        </p:sp>
        <p:sp>
          <p:nvSpPr>
            <p:cNvPr id="602458" name="Line 341"/>
            <p:cNvSpPr>
              <a:spLocks noChangeShapeType="1"/>
            </p:cNvSpPr>
            <p:nvPr/>
          </p:nvSpPr>
          <p:spPr bwMode="auto">
            <a:xfrm>
              <a:off x="4483" y="2161"/>
              <a:ext cx="1" cy="38"/>
            </a:xfrm>
            <a:prstGeom prst="line">
              <a:avLst/>
            </a:prstGeom>
            <a:noFill/>
            <a:ln w="12600">
              <a:solidFill>
                <a:srgbClr val="333333"/>
              </a:solidFill>
              <a:round/>
              <a:headEnd/>
              <a:tailEnd/>
            </a:ln>
          </p:spPr>
          <p:txBody>
            <a:bodyPr/>
            <a:lstStyle/>
            <a:p>
              <a:endParaRPr lang="en-US"/>
            </a:p>
          </p:txBody>
        </p:sp>
        <p:sp>
          <p:nvSpPr>
            <p:cNvPr id="602459" name="Freeform 342"/>
            <p:cNvSpPr>
              <a:spLocks noChangeArrowheads="1"/>
            </p:cNvSpPr>
            <p:nvPr/>
          </p:nvSpPr>
          <p:spPr bwMode="auto">
            <a:xfrm>
              <a:off x="4483" y="2161"/>
              <a:ext cx="22" cy="17"/>
            </a:xfrm>
            <a:custGeom>
              <a:avLst/>
              <a:gdLst>
                <a:gd name="T0" fmla="*/ 0 w 98"/>
                <a:gd name="T1" fmla="*/ 4 h 74"/>
                <a:gd name="T2" fmla="*/ 1 w 98"/>
                <a:gd name="T3" fmla="*/ 2 h 74"/>
                <a:gd name="T4" fmla="*/ 2 w 98"/>
                <a:gd name="T5" fmla="*/ 1 h 74"/>
                <a:gd name="T6" fmla="*/ 3 w 98"/>
                <a:gd name="T7" fmla="*/ 0 h 74"/>
                <a:gd name="T8" fmla="*/ 5 w 98"/>
                <a:gd name="T9" fmla="*/ 0 h 74"/>
                <a:gd name="T10" fmla="*/ 0 60000 65536"/>
                <a:gd name="T11" fmla="*/ 0 60000 65536"/>
                <a:gd name="T12" fmla="*/ 0 60000 65536"/>
                <a:gd name="T13" fmla="*/ 0 60000 65536"/>
                <a:gd name="T14" fmla="*/ 0 60000 65536"/>
                <a:gd name="T15" fmla="*/ 0 w 98"/>
                <a:gd name="T16" fmla="*/ 0 h 74"/>
                <a:gd name="T17" fmla="*/ 98 w 98"/>
                <a:gd name="T18" fmla="*/ 74 h 74"/>
              </a:gdLst>
              <a:ahLst/>
              <a:cxnLst>
                <a:cxn ang="T10">
                  <a:pos x="T0" y="T1"/>
                </a:cxn>
                <a:cxn ang="T11">
                  <a:pos x="T2" y="T3"/>
                </a:cxn>
                <a:cxn ang="T12">
                  <a:pos x="T4" y="T5"/>
                </a:cxn>
                <a:cxn ang="T13">
                  <a:pos x="T6" y="T7"/>
                </a:cxn>
                <a:cxn ang="T14">
                  <a:pos x="T8" y="T9"/>
                </a:cxn>
              </a:cxnLst>
              <a:rect l="T15" t="T16" r="T17" b="T18"/>
              <a:pathLst>
                <a:path w="98" h="74">
                  <a:moveTo>
                    <a:pt x="0" y="73"/>
                  </a:moveTo>
                  <a:lnTo>
                    <a:pt x="12" y="35"/>
                  </a:lnTo>
                  <a:lnTo>
                    <a:pt x="35" y="11"/>
                  </a:lnTo>
                  <a:lnTo>
                    <a:pt x="58" y="0"/>
                  </a:lnTo>
                  <a:lnTo>
                    <a:pt x="97" y="0"/>
                  </a:lnTo>
                </a:path>
              </a:pathLst>
            </a:custGeom>
            <a:noFill/>
            <a:ln w="12600">
              <a:solidFill>
                <a:srgbClr val="333333"/>
              </a:solidFill>
              <a:round/>
              <a:headEnd/>
              <a:tailEnd/>
            </a:ln>
          </p:spPr>
          <p:txBody>
            <a:bodyPr/>
            <a:lstStyle/>
            <a:p>
              <a:endParaRPr lang="en-US"/>
            </a:p>
          </p:txBody>
        </p:sp>
        <p:sp>
          <p:nvSpPr>
            <p:cNvPr id="602460" name="Freeform 343"/>
            <p:cNvSpPr>
              <a:spLocks noChangeArrowheads="1"/>
            </p:cNvSpPr>
            <p:nvPr/>
          </p:nvSpPr>
          <p:spPr bwMode="auto">
            <a:xfrm>
              <a:off x="4519" y="2161"/>
              <a:ext cx="36" cy="39"/>
            </a:xfrm>
            <a:custGeom>
              <a:avLst/>
              <a:gdLst>
                <a:gd name="T0" fmla="*/ 2 w 160"/>
                <a:gd name="T1" fmla="*/ 1 h 170"/>
                <a:gd name="T2" fmla="*/ 3 w 160"/>
                <a:gd name="T3" fmla="*/ 0 h 170"/>
                <a:gd name="T4" fmla="*/ 2 w 160"/>
                <a:gd name="T5" fmla="*/ 1 h 170"/>
                <a:gd name="T6" fmla="*/ 0 w 160"/>
                <a:gd name="T7" fmla="*/ 2 h 170"/>
                <a:gd name="T8" fmla="*/ 0 w 160"/>
                <a:gd name="T9" fmla="*/ 4 h 170"/>
                <a:gd name="T10" fmla="*/ 0 w 160"/>
                <a:gd name="T11" fmla="*/ 5 h 170"/>
                <a:gd name="T12" fmla="*/ 0 w 160"/>
                <a:gd name="T13" fmla="*/ 7 h 170"/>
                <a:gd name="T14" fmla="*/ 2 w 160"/>
                <a:gd name="T15" fmla="*/ 8 h 170"/>
                <a:gd name="T16" fmla="*/ 3 w 160"/>
                <a:gd name="T17" fmla="*/ 9 h 170"/>
                <a:gd name="T18" fmla="*/ 5 w 160"/>
                <a:gd name="T19" fmla="*/ 9 h 170"/>
                <a:gd name="T20" fmla="*/ 6 w 160"/>
                <a:gd name="T21" fmla="*/ 8 h 170"/>
                <a:gd name="T22" fmla="*/ 7 w 160"/>
                <a:gd name="T23" fmla="*/ 7 h 170"/>
                <a:gd name="T24" fmla="*/ 8 w 160"/>
                <a:gd name="T25" fmla="*/ 5 h 170"/>
                <a:gd name="T26" fmla="*/ 8 w 160"/>
                <a:gd name="T27" fmla="*/ 4 h 170"/>
                <a:gd name="T28" fmla="*/ 7 w 160"/>
                <a:gd name="T29" fmla="*/ 2 h 170"/>
                <a:gd name="T30" fmla="*/ 6 w 160"/>
                <a:gd name="T31" fmla="*/ 1 h 170"/>
                <a:gd name="T32" fmla="*/ 5 w 160"/>
                <a:gd name="T33" fmla="*/ 0 h 170"/>
                <a:gd name="T34" fmla="*/ 3 w 160"/>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170"/>
                <a:gd name="T56" fmla="*/ 160 w 160"/>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170">
                  <a:moveTo>
                    <a:pt x="34" y="11"/>
                  </a:moveTo>
                  <a:lnTo>
                    <a:pt x="58" y="0"/>
                  </a:lnTo>
                  <a:lnTo>
                    <a:pt x="34" y="11"/>
                  </a:lnTo>
                  <a:lnTo>
                    <a:pt x="11" y="34"/>
                  </a:lnTo>
                  <a:lnTo>
                    <a:pt x="0" y="73"/>
                  </a:lnTo>
                  <a:lnTo>
                    <a:pt x="0" y="96"/>
                  </a:lnTo>
                  <a:lnTo>
                    <a:pt x="11" y="135"/>
                  </a:lnTo>
                  <a:lnTo>
                    <a:pt x="34" y="158"/>
                  </a:lnTo>
                  <a:lnTo>
                    <a:pt x="58" y="169"/>
                  </a:lnTo>
                  <a:lnTo>
                    <a:pt x="96" y="169"/>
                  </a:lnTo>
                  <a:lnTo>
                    <a:pt x="120" y="158"/>
                  </a:lnTo>
                  <a:lnTo>
                    <a:pt x="143" y="135"/>
                  </a:lnTo>
                  <a:lnTo>
                    <a:pt x="159" y="96"/>
                  </a:lnTo>
                  <a:lnTo>
                    <a:pt x="159" y="73"/>
                  </a:lnTo>
                  <a:lnTo>
                    <a:pt x="143" y="34"/>
                  </a:lnTo>
                  <a:lnTo>
                    <a:pt x="120" y="11"/>
                  </a:lnTo>
                  <a:lnTo>
                    <a:pt x="96" y="0"/>
                  </a:lnTo>
                  <a:lnTo>
                    <a:pt x="58" y="0"/>
                  </a:lnTo>
                </a:path>
              </a:pathLst>
            </a:custGeom>
            <a:noFill/>
            <a:ln w="12600">
              <a:solidFill>
                <a:srgbClr val="333333"/>
              </a:solidFill>
              <a:round/>
              <a:headEnd/>
              <a:tailEnd/>
            </a:ln>
          </p:spPr>
          <p:txBody>
            <a:bodyPr/>
            <a:lstStyle/>
            <a:p>
              <a:endParaRPr lang="en-US"/>
            </a:p>
          </p:txBody>
        </p:sp>
        <p:sp>
          <p:nvSpPr>
            <p:cNvPr id="602461" name="Freeform 344"/>
            <p:cNvSpPr>
              <a:spLocks noChangeArrowheads="1"/>
            </p:cNvSpPr>
            <p:nvPr/>
          </p:nvSpPr>
          <p:spPr bwMode="auto">
            <a:xfrm>
              <a:off x="4571" y="2161"/>
              <a:ext cx="31" cy="39"/>
            </a:xfrm>
            <a:custGeom>
              <a:avLst/>
              <a:gdLst>
                <a:gd name="T0" fmla="*/ 0 w 135"/>
                <a:gd name="T1" fmla="*/ 0 h 170"/>
                <a:gd name="T2" fmla="*/ 0 w 135"/>
                <a:gd name="T3" fmla="*/ 6 h 170"/>
                <a:gd name="T4" fmla="*/ 1 w 135"/>
                <a:gd name="T5" fmla="*/ 8 h 170"/>
                <a:gd name="T6" fmla="*/ 2 w 135"/>
                <a:gd name="T7" fmla="*/ 9 h 170"/>
                <a:gd name="T8" fmla="*/ 4 w 135"/>
                <a:gd name="T9" fmla="*/ 9 h 170"/>
                <a:gd name="T10" fmla="*/ 5 w 135"/>
                <a:gd name="T11" fmla="*/ 8 h 170"/>
                <a:gd name="T12" fmla="*/ 7 w 135"/>
                <a:gd name="T13" fmla="*/ 6 h 170"/>
                <a:gd name="T14" fmla="*/ 0 60000 65536"/>
                <a:gd name="T15" fmla="*/ 0 60000 65536"/>
                <a:gd name="T16" fmla="*/ 0 60000 65536"/>
                <a:gd name="T17" fmla="*/ 0 60000 65536"/>
                <a:gd name="T18" fmla="*/ 0 60000 65536"/>
                <a:gd name="T19" fmla="*/ 0 60000 65536"/>
                <a:gd name="T20" fmla="*/ 0 60000 65536"/>
                <a:gd name="T21" fmla="*/ 0 w 135"/>
                <a:gd name="T22" fmla="*/ 0 h 170"/>
                <a:gd name="T23" fmla="*/ 135 w 135"/>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170">
                  <a:moveTo>
                    <a:pt x="0" y="0"/>
                  </a:moveTo>
                  <a:lnTo>
                    <a:pt x="0" y="120"/>
                  </a:lnTo>
                  <a:lnTo>
                    <a:pt x="11" y="158"/>
                  </a:lnTo>
                  <a:lnTo>
                    <a:pt x="34" y="169"/>
                  </a:lnTo>
                  <a:lnTo>
                    <a:pt x="72" y="169"/>
                  </a:lnTo>
                  <a:lnTo>
                    <a:pt x="96" y="158"/>
                  </a:lnTo>
                  <a:lnTo>
                    <a:pt x="134" y="120"/>
                  </a:lnTo>
                </a:path>
              </a:pathLst>
            </a:custGeom>
            <a:noFill/>
            <a:ln w="12600">
              <a:solidFill>
                <a:srgbClr val="333333"/>
              </a:solidFill>
              <a:round/>
              <a:headEnd/>
              <a:tailEnd/>
            </a:ln>
          </p:spPr>
          <p:txBody>
            <a:bodyPr/>
            <a:lstStyle/>
            <a:p>
              <a:endParaRPr lang="en-US"/>
            </a:p>
          </p:txBody>
        </p:sp>
        <p:sp>
          <p:nvSpPr>
            <p:cNvPr id="602462" name="Line 345"/>
            <p:cNvSpPr>
              <a:spLocks noChangeShapeType="1"/>
            </p:cNvSpPr>
            <p:nvPr/>
          </p:nvSpPr>
          <p:spPr bwMode="auto">
            <a:xfrm flipV="1">
              <a:off x="4602" y="2160"/>
              <a:ext cx="1" cy="40"/>
            </a:xfrm>
            <a:prstGeom prst="line">
              <a:avLst/>
            </a:prstGeom>
            <a:noFill/>
            <a:ln w="12600">
              <a:solidFill>
                <a:srgbClr val="333333"/>
              </a:solidFill>
              <a:round/>
              <a:headEnd/>
              <a:tailEnd/>
            </a:ln>
          </p:spPr>
          <p:txBody>
            <a:bodyPr/>
            <a:lstStyle/>
            <a:p>
              <a:endParaRPr lang="en-US"/>
            </a:p>
          </p:txBody>
        </p:sp>
        <p:sp>
          <p:nvSpPr>
            <p:cNvPr id="602463" name="Line 346"/>
            <p:cNvSpPr>
              <a:spLocks noChangeShapeType="1"/>
            </p:cNvSpPr>
            <p:nvPr/>
          </p:nvSpPr>
          <p:spPr bwMode="auto">
            <a:xfrm>
              <a:off x="4623" y="2161"/>
              <a:ext cx="1" cy="38"/>
            </a:xfrm>
            <a:prstGeom prst="line">
              <a:avLst/>
            </a:prstGeom>
            <a:noFill/>
            <a:ln w="12600">
              <a:solidFill>
                <a:srgbClr val="333333"/>
              </a:solidFill>
              <a:round/>
              <a:headEnd/>
              <a:tailEnd/>
            </a:ln>
          </p:spPr>
          <p:txBody>
            <a:bodyPr/>
            <a:lstStyle/>
            <a:p>
              <a:endParaRPr lang="en-US"/>
            </a:p>
          </p:txBody>
        </p:sp>
        <p:sp>
          <p:nvSpPr>
            <p:cNvPr id="602464" name="Freeform 347"/>
            <p:cNvSpPr>
              <a:spLocks noChangeArrowheads="1"/>
            </p:cNvSpPr>
            <p:nvPr/>
          </p:nvSpPr>
          <p:spPr bwMode="auto">
            <a:xfrm>
              <a:off x="4623" y="2161"/>
              <a:ext cx="31" cy="39"/>
            </a:xfrm>
            <a:custGeom>
              <a:avLst/>
              <a:gdLst>
                <a:gd name="T0" fmla="*/ 0 w 137"/>
                <a:gd name="T1" fmla="*/ 3 h 170"/>
                <a:gd name="T2" fmla="*/ 2 w 137"/>
                <a:gd name="T3" fmla="*/ 1 h 170"/>
                <a:gd name="T4" fmla="*/ 3 w 137"/>
                <a:gd name="T5" fmla="*/ 0 h 170"/>
                <a:gd name="T6" fmla="*/ 5 w 137"/>
                <a:gd name="T7" fmla="*/ 0 h 170"/>
                <a:gd name="T8" fmla="*/ 6 w 137"/>
                <a:gd name="T9" fmla="*/ 1 h 170"/>
                <a:gd name="T10" fmla="*/ 7 w 137"/>
                <a:gd name="T11" fmla="*/ 3 h 170"/>
                <a:gd name="T12" fmla="*/ 7 w 137"/>
                <a:gd name="T13" fmla="*/ 9 h 170"/>
                <a:gd name="T14" fmla="*/ 0 60000 65536"/>
                <a:gd name="T15" fmla="*/ 0 60000 65536"/>
                <a:gd name="T16" fmla="*/ 0 60000 65536"/>
                <a:gd name="T17" fmla="*/ 0 60000 65536"/>
                <a:gd name="T18" fmla="*/ 0 60000 65536"/>
                <a:gd name="T19" fmla="*/ 0 60000 65536"/>
                <a:gd name="T20" fmla="*/ 0 60000 65536"/>
                <a:gd name="T21" fmla="*/ 0 w 137"/>
                <a:gd name="T22" fmla="*/ 0 h 170"/>
                <a:gd name="T23" fmla="*/ 137 w 137"/>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70">
                  <a:moveTo>
                    <a:pt x="0" y="46"/>
                  </a:moveTo>
                  <a:lnTo>
                    <a:pt x="35" y="11"/>
                  </a:lnTo>
                  <a:lnTo>
                    <a:pt x="62" y="0"/>
                  </a:lnTo>
                  <a:lnTo>
                    <a:pt x="97" y="0"/>
                  </a:lnTo>
                  <a:lnTo>
                    <a:pt x="125" y="11"/>
                  </a:lnTo>
                  <a:lnTo>
                    <a:pt x="136" y="46"/>
                  </a:lnTo>
                  <a:lnTo>
                    <a:pt x="136" y="169"/>
                  </a:lnTo>
                </a:path>
              </a:pathLst>
            </a:custGeom>
            <a:noFill/>
            <a:ln w="12600">
              <a:solidFill>
                <a:srgbClr val="333333"/>
              </a:solidFill>
              <a:round/>
              <a:headEnd/>
              <a:tailEnd/>
            </a:ln>
          </p:spPr>
          <p:txBody>
            <a:bodyPr/>
            <a:lstStyle/>
            <a:p>
              <a:endParaRPr lang="en-US"/>
            </a:p>
          </p:txBody>
        </p:sp>
        <p:sp>
          <p:nvSpPr>
            <p:cNvPr id="602465" name="Line 348"/>
            <p:cNvSpPr>
              <a:spLocks noChangeShapeType="1"/>
            </p:cNvSpPr>
            <p:nvPr/>
          </p:nvSpPr>
          <p:spPr bwMode="auto">
            <a:xfrm flipV="1">
              <a:off x="4709" y="2140"/>
              <a:ext cx="1" cy="60"/>
            </a:xfrm>
            <a:prstGeom prst="line">
              <a:avLst/>
            </a:prstGeom>
            <a:noFill/>
            <a:ln w="12600">
              <a:solidFill>
                <a:srgbClr val="333333"/>
              </a:solidFill>
              <a:round/>
              <a:headEnd/>
              <a:tailEnd/>
            </a:ln>
          </p:spPr>
          <p:txBody>
            <a:bodyPr/>
            <a:lstStyle/>
            <a:p>
              <a:endParaRPr lang="en-US"/>
            </a:p>
          </p:txBody>
        </p:sp>
        <p:sp>
          <p:nvSpPr>
            <p:cNvPr id="602466" name="Freeform 349"/>
            <p:cNvSpPr>
              <a:spLocks noChangeArrowheads="1"/>
            </p:cNvSpPr>
            <p:nvPr/>
          </p:nvSpPr>
          <p:spPr bwMode="auto">
            <a:xfrm>
              <a:off x="4676" y="2161"/>
              <a:ext cx="34" cy="39"/>
            </a:xfrm>
            <a:custGeom>
              <a:avLst/>
              <a:gdLst>
                <a:gd name="T0" fmla="*/ 8 w 148"/>
                <a:gd name="T1" fmla="*/ 2 h 170"/>
                <a:gd name="T2" fmla="*/ 6 w 148"/>
                <a:gd name="T3" fmla="*/ 1 h 170"/>
                <a:gd name="T4" fmla="*/ 5 w 148"/>
                <a:gd name="T5" fmla="*/ 0 h 170"/>
                <a:gd name="T6" fmla="*/ 3 w 148"/>
                <a:gd name="T7" fmla="*/ 0 h 170"/>
                <a:gd name="T8" fmla="*/ 2 w 148"/>
                <a:gd name="T9" fmla="*/ 1 h 170"/>
                <a:gd name="T10" fmla="*/ 1 w 148"/>
                <a:gd name="T11" fmla="*/ 2 h 170"/>
                <a:gd name="T12" fmla="*/ 0 w 148"/>
                <a:gd name="T13" fmla="*/ 4 h 170"/>
                <a:gd name="T14" fmla="*/ 0 w 148"/>
                <a:gd name="T15" fmla="*/ 5 h 170"/>
                <a:gd name="T16" fmla="*/ 1 w 148"/>
                <a:gd name="T17" fmla="*/ 7 h 170"/>
                <a:gd name="T18" fmla="*/ 2 w 148"/>
                <a:gd name="T19" fmla="*/ 8 h 170"/>
                <a:gd name="T20" fmla="*/ 3 w 148"/>
                <a:gd name="T21" fmla="*/ 9 h 170"/>
                <a:gd name="T22" fmla="*/ 5 w 148"/>
                <a:gd name="T23" fmla="*/ 9 h 170"/>
                <a:gd name="T24" fmla="*/ 6 w 148"/>
                <a:gd name="T25" fmla="*/ 8 h 170"/>
                <a:gd name="T26" fmla="*/ 8 w 148"/>
                <a:gd name="T27" fmla="*/ 7 h 1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70"/>
                <a:gd name="T44" fmla="*/ 148 w 148"/>
                <a:gd name="T45" fmla="*/ 170 h 1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70">
                  <a:moveTo>
                    <a:pt x="147" y="34"/>
                  </a:moveTo>
                  <a:lnTo>
                    <a:pt x="119" y="11"/>
                  </a:lnTo>
                  <a:lnTo>
                    <a:pt x="96" y="0"/>
                  </a:lnTo>
                  <a:lnTo>
                    <a:pt x="61" y="0"/>
                  </a:lnTo>
                  <a:lnTo>
                    <a:pt x="38" y="11"/>
                  </a:lnTo>
                  <a:lnTo>
                    <a:pt x="14" y="34"/>
                  </a:lnTo>
                  <a:lnTo>
                    <a:pt x="0" y="73"/>
                  </a:lnTo>
                  <a:lnTo>
                    <a:pt x="0" y="96"/>
                  </a:lnTo>
                  <a:lnTo>
                    <a:pt x="14" y="135"/>
                  </a:lnTo>
                  <a:lnTo>
                    <a:pt x="38" y="158"/>
                  </a:lnTo>
                  <a:lnTo>
                    <a:pt x="61" y="169"/>
                  </a:lnTo>
                  <a:lnTo>
                    <a:pt x="96" y="169"/>
                  </a:lnTo>
                  <a:lnTo>
                    <a:pt x="119" y="158"/>
                  </a:lnTo>
                  <a:lnTo>
                    <a:pt x="147" y="135"/>
                  </a:lnTo>
                </a:path>
              </a:pathLst>
            </a:custGeom>
            <a:noFill/>
            <a:ln w="12600">
              <a:solidFill>
                <a:srgbClr val="333333"/>
              </a:solidFill>
              <a:round/>
              <a:headEnd/>
              <a:tailEnd/>
            </a:ln>
          </p:spPr>
          <p:txBody>
            <a:bodyPr/>
            <a:lstStyle/>
            <a:p>
              <a:endParaRPr lang="en-US"/>
            </a:p>
          </p:txBody>
        </p:sp>
        <p:sp>
          <p:nvSpPr>
            <p:cNvPr id="602467" name="Freeform 350"/>
            <p:cNvSpPr>
              <a:spLocks noChangeArrowheads="1"/>
            </p:cNvSpPr>
            <p:nvPr/>
          </p:nvSpPr>
          <p:spPr bwMode="auto">
            <a:xfrm>
              <a:off x="4767" y="2142"/>
              <a:ext cx="40" cy="58"/>
            </a:xfrm>
            <a:custGeom>
              <a:avLst/>
              <a:gdLst>
                <a:gd name="T0" fmla="*/ 0 w 175"/>
                <a:gd name="T1" fmla="*/ 13 h 255"/>
                <a:gd name="T2" fmla="*/ 0 w 175"/>
                <a:gd name="T3" fmla="*/ 0 h 255"/>
                <a:gd name="T4" fmla="*/ 6 w 175"/>
                <a:gd name="T5" fmla="*/ 0 h 255"/>
                <a:gd name="T6" fmla="*/ 8 w 175"/>
                <a:gd name="T7" fmla="*/ 1 h 255"/>
                <a:gd name="T8" fmla="*/ 8 w 175"/>
                <a:gd name="T9" fmla="*/ 1 h 255"/>
                <a:gd name="T10" fmla="*/ 9 w 175"/>
                <a:gd name="T11" fmla="*/ 3 h 255"/>
                <a:gd name="T12" fmla="*/ 9 w 175"/>
                <a:gd name="T13" fmla="*/ 4 h 255"/>
                <a:gd name="T14" fmla="*/ 8 w 175"/>
                <a:gd name="T15" fmla="*/ 5 h 255"/>
                <a:gd name="T16" fmla="*/ 8 w 175"/>
                <a:gd name="T17" fmla="*/ 6 h 255"/>
                <a:gd name="T18" fmla="*/ 6 w 175"/>
                <a:gd name="T19" fmla="*/ 6 h 255"/>
                <a:gd name="T20" fmla="*/ 0 w 175"/>
                <a:gd name="T21" fmla="*/ 6 h 2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5"/>
                <a:gd name="T34" fmla="*/ 0 h 255"/>
                <a:gd name="T35" fmla="*/ 175 w 175"/>
                <a:gd name="T36" fmla="*/ 255 h 2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5" h="255">
                  <a:moveTo>
                    <a:pt x="0" y="254"/>
                  </a:moveTo>
                  <a:lnTo>
                    <a:pt x="0" y="0"/>
                  </a:lnTo>
                  <a:lnTo>
                    <a:pt x="112" y="0"/>
                  </a:lnTo>
                  <a:lnTo>
                    <a:pt x="146" y="12"/>
                  </a:lnTo>
                  <a:lnTo>
                    <a:pt x="162" y="23"/>
                  </a:lnTo>
                  <a:lnTo>
                    <a:pt x="174" y="50"/>
                  </a:lnTo>
                  <a:lnTo>
                    <a:pt x="174" y="73"/>
                  </a:lnTo>
                  <a:lnTo>
                    <a:pt x="162" y="96"/>
                  </a:lnTo>
                  <a:lnTo>
                    <a:pt x="146" y="108"/>
                  </a:lnTo>
                  <a:lnTo>
                    <a:pt x="112" y="119"/>
                  </a:lnTo>
                  <a:lnTo>
                    <a:pt x="0" y="119"/>
                  </a:lnTo>
                </a:path>
              </a:pathLst>
            </a:custGeom>
            <a:noFill/>
            <a:ln w="12600">
              <a:solidFill>
                <a:srgbClr val="333333"/>
              </a:solidFill>
              <a:round/>
              <a:headEnd/>
              <a:tailEnd/>
            </a:ln>
          </p:spPr>
          <p:txBody>
            <a:bodyPr/>
            <a:lstStyle/>
            <a:p>
              <a:endParaRPr lang="en-US"/>
            </a:p>
          </p:txBody>
        </p:sp>
        <p:sp>
          <p:nvSpPr>
            <p:cNvPr id="602468" name="Freeform 351"/>
            <p:cNvSpPr>
              <a:spLocks noChangeArrowheads="1"/>
            </p:cNvSpPr>
            <p:nvPr/>
          </p:nvSpPr>
          <p:spPr bwMode="auto">
            <a:xfrm>
              <a:off x="4767" y="2169"/>
              <a:ext cx="40" cy="31"/>
            </a:xfrm>
            <a:custGeom>
              <a:avLst/>
              <a:gdLst>
                <a:gd name="T0" fmla="*/ 6 w 175"/>
                <a:gd name="T1" fmla="*/ 0 h 135"/>
                <a:gd name="T2" fmla="*/ 8 w 175"/>
                <a:gd name="T3" fmla="*/ 1 h 135"/>
                <a:gd name="T4" fmla="*/ 8 w 175"/>
                <a:gd name="T5" fmla="*/ 1 h 135"/>
                <a:gd name="T6" fmla="*/ 9 w 175"/>
                <a:gd name="T7" fmla="*/ 3 h 135"/>
                <a:gd name="T8" fmla="*/ 9 w 175"/>
                <a:gd name="T9" fmla="*/ 5 h 135"/>
                <a:gd name="T10" fmla="*/ 8 w 175"/>
                <a:gd name="T11" fmla="*/ 6 h 135"/>
                <a:gd name="T12" fmla="*/ 8 w 175"/>
                <a:gd name="T13" fmla="*/ 6 h 135"/>
                <a:gd name="T14" fmla="*/ 6 w 175"/>
                <a:gd name="T15" fmla="*/ 7 h 135"/>
                <a:gd name="T16" fmla="*/ 0 w 175"/>
                <a:gd name="T17" fmla="*/ 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5"/>
                <a:gd name="T28" fmla="*/ 0 h 135"/>
                <a:gd name="T29" fmla="*/ 175 w 175"/>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5" h="135">
                  <a:moveTo>
                    <a:pt x="112" y="0"/>
                  </a:moveTo>
                  <a:lnTo>
                    <a:pt x="146" y="11"/>
                  </a:lnTo>
                  <a:lnTo>
                    <a:pt x="162" y="23"/>
                  </a:lnTo>
                  <a:lnTo>
                    <a:pt x="174" y="50"/>
                  </a:lnTo>
                  <a:lnTo>
                    <a:pt x="174" y="85"/>
                  </a:lnTo>
                  <a:lnTo>
                    <a:pt x="162" y="112"/>
                  </a:lnTo>
                  <a:lnTo>
                    <a:pt x="146" y="123"/>
                  </a:lnTo>
                  <a:lnTo>
                    <a:pt x="112" y="134"/>
                  </a:lnTo>
                  <a:lnTo>
                    <a:pt x="0" y="134"/>
                  </a:lnTo>
                </a:path>
              </a:pathLst>
            </a:custGeom>
            <a:noFill/>
            <a:ln w="12600">
              <a:solidFill>
                <a:srgbClr val="333333"/>
              </a:solidFill>
              <a:round/>
              <a:headEnd/>
              <a:tailEnd/>
            </a:ln>
          </p:spPr>
          <p:txBody>
            <a:bodyPr/>
            <a:lstStyle/>
            <a:p>
              <a:endParaRPr lang="en-US"/>
            </a:p>
          </p:txBody>
        </p:sp>
        <p:sp>
          <p:nvSpPr>
            <p:cNvPr id="602469" name="Line 352"/>
            <p:cNvSpPr>
              <a:spLocks noChangeShapeType="1"/>
            </p:cNvSpPr>
            <p:nvPr/>
          </p:nvSpPr>
          <p:spPr bwMode="auto">
            <a:xfrm flipV="1">
              <a:off x="4825" y="2160"/>
              <a:ext cx="1" cy="29"/>
            </a:xfrm>
            <a:prstGeom prst="line">
              <a:avLst/>
            </a:prstGeom>
            <a:noFill/>
            <a:ln w="12600">
              <a:solidFill>
                <a:srgbClr val="333333"/>
              </a:solidFill>
              <a:round/>
              <a:headEnd/>
              <a:tailEnd/>
            </a:ln>
          </p:spPr>
          <p:txBody>
            <a:bodyPr/>
            <a:lstStyle/>
            <a:p>
              <a:endParaRPr lang="en-US"/>
            </a:p>
          </p:txBody>
        </p:sp>
        <p:sp>
          <p:nvSpPr>
            <p:cNvPr id="602470" name="Freeform 353"/>
            <p:cNvSpPr>
              <a:spLocks noChangeArrowheads="1"/>
            </p:cNvSpPr>
            <p:nvPr/>
          </p:nvSpPr>
          <p:spPr bwMode="auto">
            <a:xfrm>
              <a:off x="4825" y="2188"/>
              <a:ext cx="30" cy="14"/>
            </a:xfrm>
            <a:custGeom>
              <a:avLst/>
              <a:gdLst>
                <a:gd name="T0" fmla="*/ 0 w 132"/>
                <a:gd name="T1" fmla="*/ 0 h 63"/>
                <a:gd name="T2" fmla="*/ 1 w 132"/>
                <a:gd name="T3" fmla="*/ 2 h 63"/>
                <a:gd name="T4" fmla="*/ 2 w 132"/>
                <a:gd name="T5" fmla="*/ 3 h 63"/>
                <a:gd name="T6" fmla="*/ 4 w 132"/>
                <a:gd name="T7" fmla="*/ 3 h 63"/>
                <a:gd name="T8" fmla="*/ 5 w 132"/>
                <a:gd name="T9" fmla="*/ 2 h 63"/>
                <a:gd name="T10" fmla="*/ 7 w 132"/>
                <a:gd name="T11" fmla="*/ 0 h 63"/>
                <a:gd name="T12" fmla="*/ 0 60000 65536"/>
                <a:gd name="T13" fmla="*/ 0 60000 65536"/>
                <a:gd name="T14" fmla="*/ 0 60000 65536"/>
                <a:gd name="T15" fmla="*/ 0 60000 65536"/>
                <a:gd name="T16" fmla="*/ 0 60000 65536"/>
                <a:gd name="T17" fmla="*/ 0 60000 65536"/>
                <a:gd name="T18" fmla="*/ 0 w 132"/>
                <a:gd name="T19" fmla="*/ 0 h 63"/>
                <a:gd name="T20" fmla="*/ 132 w 132"/>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32" h="63">
                  <a:moveTo>
                    <a:pt x="0" y="0"/>
                  </a:moveTo>
                  <a:lnTo>
                    <a:pt x="12" y="46"/>
                  </a:lnTo>
                  <a:lnTo>
                    <a:pt x="34" y="62"/>
                  </a:lnTo>
                  <a:lnTo>
                    <a:pt x="70" y="62"/>
                  </a:lnTo>
                  <a:lnTo>
                    <a:pt x="96" y="46"/>
                  </a:lnTo>
                  <a:lnTo>
                    <a:pt x="131" y="0"/>
                  </a:lnTo>
                </a:path>
              </a:pathLst>
            </a:custGeom>
            <a:noFill/>
            <a:ln w="12600">
              <a:solidFill>
                <a:srgbClr val="333333"/>
              </a:solidFill>
              <a:round/>
              <a:headEnd/>
              <a:tailEnd/>
            </a:ln>
          </p:spPr>
          <p:txBody>
            <a:bodyPr/>
            <a:lstStyle/>
            <a:p>
              <a:endParaRPr lang="en-US"/>
            </a:p>
          </p:txBody>
        </p:sp>
        <p:sp>
          <p:nvSpPr>
            <p:cNvPr id="602471" name="Line 354"/>
            <p:cNvSpPr>
              <a:spLocks noChangeShapeType="1"/>
            </p:cNvSpPr>
            <p:nvPr/>
          </p:nvSpPr>
          <p:spPr bwMode="auto">
            <a:xfrm flipV="1">
              <a:off x="4855" y="2160"/>
              <a:ext cx="1" cy="40"/>
            </a:xfrm>
            <a:prstGeom prst="line">
              <a:avLst/>
            </a:prstGeom>
            <a:noFill/>
            <a:ln w="12600">
              <a:solidFill>
                <a:srgbClr val="333333"/>
              </a:solidFill>
              <a:round/>
              <a:headEnd/>
              <a:tailEnd/>
            </a:ln>
          </p:spPr>
          <p:txBody>
            <a:bodyPr/>
            <a:lstStyle/>
            <a:p>
              <a:endParaRPr lang="en-US"/>
            </a:p>
          </p:txBody>
        </p:sp>
        <p:sp>
          <p:nvSpPr>
            <p:cNvPr id="602472" name="Freeform 355"/>
            <p:cNvSpPr>
              <a:spLocks noChangeArrowheads="1"/>
            </p:cNvSpPr>
            <p:nvPr/>
          </p:nvSpPr>
          <p:spPr bwMode="auto">
            <a:xfrm>
              <a:off x="4877" y="2161"/>
              <a:ext cx="30" cy="39"/>
            </a:xfrm>
            <a:custGeom>
              <a:avLst/>
              <a:gdLst>
                <a:gd name="T0" fmla="*/ 6 w 134"/>
                <a:gd name="T1" fmla="*/ 1 h 170"/>
                <a:gd name="T2" fmla="*/ 7 w 134"/>
                <a:gd name="T3" fmla="*/ 2 h 170"/>
                <a:gd name="T4" fmla="*/ 6 w 134"/>
                <a:gd name="T5" fmla="*/ 1 h 170"/>
                <a:gd name="T6" fmla="*/ 4 w 134"/>
                <a:gd name="T7" fmla="*/ 0 h 170"/>
                <a:gd name="T8" fmla="*/ 2 w 134"/>
                <a:gd name="T9" fmla="*/ 0 h 170"/>
                <a:gd name="T10" fmla="*/ 1 w 134"/>
                <a:gd name="T11" fmla="*/ 1 h 170"/>
                <a:gd name="T12" fmla="*/ 0 w 134"/>
                <a:gd name="T13" fmla="*/ 2 h 170"/>
                <a:gd name="T14" fmla="*/ 1 w 134"/>
                <a:gd name="T15" fmla="*/ 3 h 170"/>
                <a:gd name="T16" fmla="*/ 2 w 134"/>
                <a:gd name="T17" fmla="*/ 4 h 170"/>
                <a:gd name="T18" fmla="*/ 5 w 134"/>
                <a:gd name="T19" fmla="*/ 5 h 170"/>
                <a:gd name="T20" fmla="*/ 6 w 134"/>
                <a:gd name="T21" fmla="*/ 5 h 170"/>
                <a:gd name="T22" fmla="*/ 7 w 134"/>
                <a:gd name="T23" fmla="*/ 6 h 170"/>
                <a:gd name="T24" fmla="*/ 7 w 134"/>
                <a:gd name="T25" fmla="*/ 7 h 170"/>
                <a:gd name="T26" fmla="*/ 6 w 134"/>
                <a:gd name="T27" fmla="*/ 8 h 170"/>
                <a:gd name="T28" fmla="*/ 4 w 134"/>
                <a:gd name="T29" fmla="*/ 9 h 170"/>
                <a:gd name="T30" fmla="*/ 2 w 134"/>
                <a:gd name="T31" fmla="*/ 9 h 170"/>
                <a:gd name="T32" fmla="*/ 1 w 134"/>
                <a:gd name="T33" fmla="*/ 8 h 170"/>
                <a:gd name="T34" fmla="*/ 0 w 134"/>
                <a:gd name="T35" fmla="*/ 7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170"/>
                <a:gd name="T56" fmla="*/ 134 w 134"/>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170">
                  <a:moveTo>
                    <a:pt x="121" y="11"/>
                  </a:moveTo>
                  <a:lnTo>
                    <a:pt x="133" y="34"/>
                  </a:lnTo>
                  <a:lnTo>
                    <a:pt x="121" y="11"/>
                  </a:lnTo>
                  <a:lnTo>
                    <a:pt x="86" y="0"/>
                  </a:lnTo>
                  <a:lnTo>
                    <a:pt x="47" y="0"/>
                  </a:lnTo>
                  <a:lnTo>
                    <a:pt x="12" y="11"/>
                  </a:lnTo>
                  <a:lnTo>
                    <a:pt x="0" y="34"/>
                  </a:lnTo>
                  <a:lnTo>
                    <a:pt x="12" y="58"/>
                  </a:lnTo>
                  <a:lnTo>
                    <a:pt x="36" y="73"/>
                  </a:lnTo>
                  <a:lnTo>
                    <a:pt x="97" y="85"/>
                  </a:lnTo>
                  <a:lnTo>
                    <a:pt x="121" y="96"/>
                  </a:lnTo>
                  <a:lnTo>
                    <a:pt x="133" y="120"/>
                  </a:lnTo>
                  <a:lnTo>
                    <a:pt x="133" y="135"/>
                  </a:lnTo>
                  <a:lnTo>
                    <a:pt x="121" y="158"/>
                  </a:lnTo>
                  <a:lnTo>
                    <a:pt x="86" y="169"/>
                  </a:lnTo>
                  <a:lnTo>
                    <a:pt x="47" y="169"/>
                  </a:lnTo>
                  <a:lnTo>
                    <a:pt x="12" y="158"/>
                  </a:lnTo>
                  <a:lnTo>
                    <a:pt x="0" y="135"/>
                  </a:lnTo>
                </a:path>
              </a:pathLst>
            </a:custGeom>
            <a:noFill/>
            <a:ln w="12600">
              <a:solidFill>
                <a:srgbClr val="333333"/>
              </a:solidFill>
              <a:round/>
              <a:headEnd/>
              <a:tailEnd/>
            </a:ln>
          </p:spPr>
          <p:txBody>
            <a:bodyPr/>
            <a:lstStyle/>
            <a:p>
              <a:endParaRPr lang="en-US"/>
            </a:p>
          </p:txBody>
        </p:sp>
        <p:sp>
          <p:nvSpPr>
            <p:cNvPr id="602473" name="Freeform 356"/>
            <p:cNvSpPr>
              <a:spLocks noChangeArrowheads="1"/>
            </p:cNvSpPr>
            <p:nvPr/>
          </p:nvSpPr>
          <p:spPr bwMode="auto">
            <a:xfrm>
              <a:off x="2547" y="3300"/>
              <a:ext cx="45" cy="58"/>
            </a:xfrm>
            <a:custGeom>
              <a:avLst/>
              <a:gdLst>
                <a:gd name="T0" fmla="*/ 4 w 199"/>
                <a:gd name="T1" fmla="*/ 0 h 255"/>
                <a:gd name="T2" fmla="*/ 3 w 199"/>
                <a:gd name="T3" fmla="*/ 1 h 255"/>
                <a:gd name="T4" fmla="*/ 1 w 199"/>
                <a:gd name="T5" fmla="*/ 2 h 255"/>
                <a:gd name="T6" fmla="*/ 1 w 199"/>
                <a:gd name="T7" fmla="*/ 3 h 255"/>
                <a:gd name="T8" fmla="*/ 0 w 199"/>
                <a:gd name="T9" fmla="*/ 5 h 255"/>
                <a:gd name="T10" fmla="*/ 0 w 199"/>
                <a:gd name="T11" fmla="*/ 8 h 255"/>
                <a:gd name="T12" fmla="*/ 1 w 199"/>
                <a:gd name="T13" fmla="*/ 10 h 255"/>
                <a:gd name="T14" fmla="*/ 1 w 199"/>
                <a:gd name="T15" fmla="*/ 11 h 255"/>
                <a:gd name="T16" fmla="*/ 3 w 199"/>
                <a:gd name="T17" fmla="*/ 13 h 255"/>
                <a:gd name="T18" fmla="*/ 4 w 199"/>
                <a:gd name="T19" fmla="*/ 13 h 255"/>
                <a:gd name="T20" fmla="*/ 6 w 199"/>
                <a:gd name="T21" fmla="*/ 13 h 255"/>
                <a:gd name="T22" fmla="*/ 8 w 199"/>
                <a:gd name="T23" fmla="*/ 13 h 255"/>
                <a:gd name="T24" fmla="*/ 9 w 199"/>
                <a:gd name="T25" fmla="*/ 11 h 255"/>
                <a:gd name="T26" fmla="*/ 9 w 199"/>
                <a:gd name="T27" fmla="*/ 10 h 255"/>
                <a:gd name="T28" fmla="*/ 10 w 199"/>
                <a:gd name="T29" fmla="*/ 8 h 255"/>
                <a:gd name="T30" fmla="*/ 10 w 199"/>
                <a:gd name="T31" fmla="*/ 5 h 255"/>
                <a:gd name="T32" fmla="*/ 9 w 199"/>
                <a:gd name="T33" fmla="*/ 3 h 255"/>
                <a:gd name="T34" fmla="*/ 9 w 199"/>
                <a:gd name="T35" fmla="*/ 2 h 255"/>
                <a:gd name="T36" fmla="*/ 8 w 199"/>
                <a:gd name="T37" fmla="*/ 1 h 255"/>
                <a:gd name="T38" fmla="*/ 6 w 199"/>
                <a:gd name="T39" fmla="*/ 0 h 255"/>
                <a:gd name="T40" fmla="*/ 4 w 199"/>
                <a:gd name="T41" fmla="*/ 0 h 2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
                <a:gd name="T64" fmla="*/ 0 h 255"/>
                <a:gd name="T65" fmla="*/ 199 w 199"/>
                <a:gd name="T66" fmla="*/ 255 h 2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 h="255">
                  <a:moveTo>
                    <a:pt x="78" y="0"/>
                  </a:moveTo>
                  <a:lnTo>
                    <a:pt x="51" y="11"/>
                  </a:lnTo>
                  <a:lnTo>
                    <a:pt x="28" y="34"/>
                  </a:lnTo>
                  <a:lnTo>
                    <a:pt x="16" y="57"/>
                  </a:lnTo>
                  <a:lnTo>
                    <a:pt x="0" y="92"/>
                  </a:lnTo>
                  <a:lnTo>
                    <a:pt x="0" y="153"/>
                  </a:lnTo>
                  <a:lnTo>
                    <a:pt x="16" y="192"/>
                  </a:lnTo>
                  <a:lnTo>
                    <a:pt x="28" y="216"/>
                  </a:lnTo>
                  <a:lnTo>
                    <a:pt x="51" y="242"/>
                  </a:lnTo>
                  <a:lnTo>
                    <a:pt x="78" y="254"/>
                  </a:lnTo>
                  <a:lnTo>
                    <a:pt x="125" y="254"/>
                  </a:lnTo>
                  <a:lnTo>
                    <a:pt x="152" y="242"/>
                  </a:lnTo>
                  <a:lnTo>
                    <a:pt x="175" y="216"/>
                  </a:lnTo>
                  <a:lnTo>
                    <a:pt x="187" y="192"/>
                  </a:lnTo>
                  <a:lnTo>
                    <a:pt x="198" y="153"/>
                  </a:lnTo>
                  <a:lnTo>
                    <a:pt x="198" y="92"/>
                  </a:lnTo>
                  <a:lnTo>
                    <a:pt x="187" y="57"/>
                  </a:lnTo>
                  <a:lnTo>
                    <a:pt x="175" y="34"/>
                  </a:lnTo>
                  <a:lnTo>
                    <a:pt x="152" y="11"/>
                  </a:lnTo>
                  <a:lnTo>
                    <a:pt x="125" y="0"/>
                  </a:lnTo>
                  <a:lnTo>
                    <a:pt x="78" y="0"/>
                  </a:lnTo>
                </a:path>
              </a:pathLst>
            </a:custGeom>
            <a:noFill/>
            <a:ln w="12600">
              <a:solidFill>
                <a:srgbClr val="333333"/>
              </a:solidFill>
              <a:round/>
              <a:headEnd/>
              <a:tailEnd/>
            </a:ln>
          </p:spPr>
          <p:txBody>
            <a:bodyPr/>
            <a:lstStyle/>
            <a:p>
              <a:endParaRPr lang="en-US"/>
            </a:p>
          </p:txBody>
        </p:sp>
        <p:sp>
          <p:nvSpPr>
            <p:cNvPr id="602474" name="Line 357"/>
            <p:cNvSpPr>
              <a:spLocks noChangeShapeType="1"/>
            </p:cNvSpPr>
            <p:nvPr/>
          </p:nvSpPr>
          <p:spPr bwMode="auto">
            <a:xfrm>
              <a:off x="2609" y="3318"/>
              <a:ext cx="1" cy="59"/>
            </a:xfrm>
            <a:prstGeom prst="line">
              <a:avLst/>
            </a:prstGeom>
            <a:noFill/>
            <a:ln w="12600">
              <a:solidFill>
                <a:srgbClr val="333333"/>
              </a:solidFill>
              <a:round/>
              <a:headEnd/>
              <a:tailEnd/>
            </a:ln>
          </p:spPr>
          <p:txBody>
            <a:bodyPr/>
            <a:lstStyle/>
            <a:p>
              <a:endParaRPr lang="en-US"/>
            </a:p>
          </p:txBody>
        </p:sp>
        <p:sp>
          <p:nvSpPr>
            <p:cNvPr id="602475" name="Freeform 358"/>
            <p:cNvSpPr>
              <a:spLocks noChangeArrowheads="1"/>
            </p:cNvSpPr>
            <p:nvPr/>
          </p:nvSpPr>
          <p:spPr bwMode="auto">
            <a:xfrm>
              <a:off x="2609" y="3318"/>
              <a:ext cx="33" cy="40"/>
            </a:xfrm>
            <a:custGeom>
              <a:avLst/>
              <a:gdLst>
                <a:gd name="T0" fmla="*/ 0 w 144"/>
                <a:gd name="T1" fmla="*/ 2 h 175"/>
                <a:gd name="T2" fmla="*/ 1 w 144"/>
                <a:gd name="T3" fmla="*/ 1 h 175"/>
                <a:gd name="T4" fmla="*/ 3 w 144"/>
                <a:gd name="T5" fmla="*/ 0 h 175"/>
                <a:gd name="T6" fmla="*/ 4 w 144"/>
                <a:gd name="T7" fmla="*/ 0 h 175"/>
                <a:gd name="T8" fmla="*/ 6 w 144"/>
                <a:gd name="T9" fmla="*/ 1 h 175"/>
                <a:gd name="T10" fmla="*/ 7 w 144"/>
                <a:gd name="T11" fmla="*/ 2 h 175"/>
                <a:gd name="T12" fmla="*/ 8 w 144"/>
                <a:gd name="T13" fmla="*/ 4 h 175"/>
                <a:gd name="T14" fmla="*/ 8 w 144"/>
                <a:gd name="T15" fmla="*/ 5 h 175"/>
                <a:gd name="T16" fmla="*/ 7 w 144"/>
                <a:gd name="T17" fmla="*/ 7 h 175"/>
                <a:gd name="T18" fmla="*/ 6 w 144"/>
                <a:gd name="T19" fmla="*/ 8 h 175"/>
                <a:gd name="T20" fmla="*/ 4 w 144"/>
                <a:gd name="T21" fmla="*/ 9 h 175"/>
                <a:gd name="T22" fmla="*/ 3 w 144"/>
                <a:gd name="T23" fmla="*/ 9 h 175"/>
                <a:gd name="T24" fmla="*/ 1 w 144"/>
                <a:gd name="T25" fmla="*/ 8 h 175"/>
                <a:gd name="T26" fmla="*/ 0 w 144"/>
                <a:gd name="T27" fmla="*/ 7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175"/>
                <a:gd name="T44" fmla="*/ 144 w 144"/>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175">
                  <a:moveTo>
                    <a:pt x="0" y="39"/>
                  </a:moveTo>
                  <a:lnTo>
                    <a:pt x="23" y="11"/>
                  </a:lnTo>
                  <a:lnTo>
                    <a:pt x="46" y="0"/>
                  </a:lnTo>
                  <a:lnTo>
                    <a:pt x="85" y="0"/>
                  </a:lnTo>
                  <a:lnTo>
                    <a:pt x="109" y="11"/>
                  </a:lnTo>
                  <a:lnTo>
                    <a:pt x="132" y="39"/>
                  </a:lnTo>
                  <a:lnTo>
                    <a:pt x="143" y="73"/>
                  </a:lnTo>
                  <a:lnTo>
                    <a:pt x="143" y="101"/>
                  </a:lnTo>
                  <a:lnTo>
                    <a:pt x="132" y="136"/>
                  </a:lnTo>
                  <a:lnTo>
                    <a:pt x="109" y="162"/>
                  </a:lnTo>
                  <a:lnTo>
                    <a:pt x="85" y="174"/>
                  </a:lnTo>
                  <a:lnTo>
                    <a:pt x="46" y="174"/>
                  </a:lnTo>
                  <a:lnTo>
                    <a:pt x="23" y="162"/>
                  </a:lnTo>
                  <a:lnTo>
                    <a:pt x="0" y="136"/>
                  </a:lnTo>
                </a:path>
              </a:pathLst>
            </a:custGeom>
            <a:noFill/>
            <a:ln w="12600">
              <a:solidFill>
                <a:srgbClr val="333333"/>
              </a:solidFill>
              <a:round/>
              <a:headEnd/>
              <a:tailEnd/>
            </a:ln>
          </p:spPr>
          <p:txBody>
            <a:bodyPr/>
            <a:lstStyle/>
            <a:p>
              <a:endParaRPr lang="en-US"/>
            </a:p>
          </p:txBody>
        </p:sp>
        <p:sp>
          <p:nvSpPr>
            <p:cNvPr id="602476" name="Freeform 359"/>
            <p:cNvSpPr>
              <a:spLocks noChangeArrowheads="1"/>
            </p:cNvSpPr>
            <p:nvPr/>
          </p:nvSpPr>
          <p:spPr bwMode="auto">
            <a:xfrm>
              <a:off x="2661" y="3318"/>
              <a:ext cx="34" cy="40"/>
            </a:xfrm>
            <a:custGeom>
              <a:avLst/>
              <a:gdLst>
                <a:gd name="T0" fmla="*/ 0 w 148"/>
                <a:gd name="T1" fmla="*/ 4 h 175"/>
                <a:gd name="T2" fmla="*/ 8 w 148"/>
                <a:gd name="T3" fmla="*/ 4 h 175"/>
                <a:gd name="T4" fmla="*/ 8 w 148"/>
                <a:gd name="T5" fmla="*/ 3 h 175"/>
                <a:gd name="T6" fmla="*/ 7 w 148"/>
                <a:gd name="T7" fmla="*/ 1 h 175"/>
                <a:gd name="T8" fmla="*/ 6 w 148"/>
                <a:gd name="T9" fmla="*/ 1 h 175"/>
                <a:gd name="T10" fmla="*/ 5 w 148"/>
                <a:gd name="T11" fmla="*/ 0 h 175"/>
                <a:gd name="T12" fmla="*/ 3 w 148"/>
                <a:gd name="T13" fmla="*/ 0 h 175"/>
                <a:gd name="T14" fmla="*/ 2 w 148"/>
                <a:gd name="T15" fmla="*/ 1 h 175"/>
                <a:gd name="T16" fmla="*/ 1 w 148"/>
                <a:gd name="T17" fmla="*/ 2 h 175"/>
                <a:gd name="T18" fmla="*/ 0 w 148"/>
                <a:gd name="T19" fmla="*/ 4 h 175"/>
                <a:gd name="T20" fmla="*/ 0 w 148"/>
                <a:gd name="T21" fmla="*/ 5 h 175"/>
                <a:gd name="T22" fmla="*/ 1 w 148"/>
                <a:gd name="T23" fmla="*/ 7 h 175"/>
                <a:gd name="T24" fmla="*/ 2 w 148"/>
                <a:gd name="T25" fmla="*/ 8 h 175"/>
                <a:gd name="T26" fmla="*/ 3 w 148"/>
                <a:gd name="T27" fmla="*/ 9 h 175"/>
                <a:gd name="T28" fmla="*/ 5 w 148"/>
                <a:gd name="T29" fmla="*/ 9 h 175"/>
                <a:gd name="T30" fmla="*/ 6 w 148"/>
                <a:gd name="T31" fmla="*/ 8 h 175"/>
                <a:gd name="T32" fmla="*/ 8 w 148"/>
                <a:gd name="T33" fmla="*/ 7 h 1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75"/>
                <a:gd name="T53" fmla="*/ 148 w 148"/>
                <a:gd name="T54" fmla="*/ 175 h 1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75">
                  <a:moveTo>
                    <a:pt x="0" y="73"/>
                  </a:moveTo>
                  <a:lnTo>
                    <a:pt x="147" y="73"/>
                  </a:lnTo>
                  <a:lnTo>
                    <a:pt x="147" y="50"/>
                  </a:lnTo>
                  <a:lnTo>
                    <a:pt x="136" y="27"/>
                  </a:lnTo>
                  <a:lnTo>
                    <a:pt x="123" y="11"/>
                  </a:lnTo>
                  <a:lnTo>
                    <a:pt x="96" y="0"/>
                  </a:lnTo>
                  <a:lnTo>
                    <a:pt x="61" y="0"/>
                  </a:lnTo>
                  <a:lnTo>
                    <a:pt x="39" y="11"/>
                  </a:lnTo>
                  <a:lnTo>
                    <a:pt x="15" y="39"/>
                  </a:lnTo>
                  <a:lnTo>
                    <a:pt x="0" y="73"/>
                  </a:lnTo>
                  <a:lnTo>
                    <a:pt x="0" y="101"/>
                  </a:lnTo>
                  <a:lnTo>
                    <a:pt x="15" y="136"/>
                  </a:lnTo>
                  <a:lnTo>
                    <a:pt x="39" y="162"/>
                  </a:lnTo>
                  <a:lnTo>
                    <a:pt x="61" y="174"/>
                  </a:lnTo>
                  <a:lnTo>
                    <a:pt x="96" y="174"/>
                  </a:lnTo>
                  <a:lnTo>
                    <a:pt x="123" y="162"/>
                  </a:lnTo>
                  <a:lnTo>
                    <a:pt x="147" y="136"/>
                  </a:lnTo>
                </a:path>
              </a:pathLst>
            </a:custGeom>
            <a:noFill/>
            <a:ln w="12600">
              <a:solidFill>
                <a:srgbClr val="333333"/>
              </a:solidFill>
              <a:round/>
              <a:headEnd/>
              <a:tailEnd/>
            </a:ln>
          </p:spPr>
          <p:txBody>
            <a:bodyPr/>
            <a:lstStyle/>
            <a:p>
              <a:endParaRPr lang="en-US"/>
            </a:p>
          </p:txBody>
        </p:sp>
        <p:sp>
          <p:nvSpPr>
            <p:cNvPr id="602477" name="Line 360"/>
            <p:cNvSpPr>
              <a:spLocks noChangeShapeType="1"/>
            </p:cNvSpPr>
            <p:nvPr/>
          </p:nvSpPr>
          <p:spPr bwMode="auto">
            <a:xfrm flipV="1">
              <a:off x="2711" y="3317"/>
              <a:ext cx="1" cy="41"/>
            </a:xfrm>
            <a:prstGeom prst="line">
              <a:avLst/>
            </a:prstGeom>
            <a:noFill/>
            <a:ln w="12600">
              <a:solidFill>
                <a:srgbClr val="333333"/>
              </a:solidFill>
              <a:round/>
              <a:headEnd/>
              <a:tailEnd/>
            </a:ln>
          </p:spPr>
          <p:txBody>
            <a:bodyPr/>
            <a:lstStyle/>
            <a:p>
              <a:endParaRPr lang="en-US"/>
            </a:p>
          </p:txBody>
        </p:sp>
        <p:sp>
          <p:nvSpPr>
            <p:cNvPr id="602478" name="Line 361"/>
            <p:cNvSpPr>
              <a:spLocks noChangeShapeType="1"/>
            </p:cNvSpPr>
            <p:nvPr/>
          </p:nvSpPr>
          <p:spPr bwMode="auto">
            <a:xfrm flipH="1">
              <a:off x="2709" y="3327"/>
              <a:ext cx="5" cy="7"/>
            </a:xfrm>
            <a:prstGeom prst="line">
              <a:avLst/>
            </a:prstGeom>
            <a:noFill/>
            <a:ln w="12600">
              <a:solidFill>
                <a:srgbClr val="333333"/>
              </a:solidFill>
              <a:round/>
              <a:headEnd/>
              <a:tailEnd/>
            </a:ln>
          </p:spPr>
          <p:txBody>
            <a:bodyPr/>
            <a:lstStyle/>
            <a:p>
              <a:endParaRPr lang="en-US"/>
            </a:p>
          </p:txBody>
        </p:sp>
        <p:sp>
          <p:nvSpPr>
            <p:cNvPr id="602479" name="Freeform 362"/>
            <p:cNvSpPr>
              <a:spLocks noChangeArrowheads="1"/>
            </p:cNvSpPr>
            <p:nvPr/>
          </p:nvSpPr>
          <p:spPr bwMode="auto">
            <a:xfrm>
              <a:off x="2713" y="3318"/>
              <a:ext cx="20" cy="14"/>
            </a:xfrm>
            <a:custGeom>
              <a:avLst/>
              <a:gdLst>
                <a:gd name="T0" fmla="*/ 0 w 90"/>
                <a:gd name="T1" fmla="*/ 3 h 63"/>
                <a:gd name="T2" fmla="*/ 1 w 90"/>
                <a:gd name="T3" fmla="*/ 1 h 63"/>
                <a:gd name="T4" fmla="*/ 2 w 90"/>
                <a:gd name="T5" fmla="*/ 0 h 63"/>
                <a:gd name="T6" fmla="*/ 4 w 90"/>
                <a:gd name="T7" fmla="*/ 0 h 63"/>
                <a:gd name="T8" fmla="*/ 0 60000 65536"/>
                <a:gd name="T9" fmla="*/ 0 60000 65536"/>
                <a:gd name="T10" fmla="*/ 0 60000 65536"/>
                <a:gd name="T11" fmla="*/ 0 60000 65536"/>
                <a:gd name="T12" fmla="*/ 0 w 90"/>
                <a:gd name="T13" fmla="*/ 0 h 63"/>
                <a:gd name="T14" fmla="*/ 90 w 90"/>
                <a:gd name="T15" fmla="*/ 63 h 63"/>
              </a:gdLst>
              <a:ahLst/>
              <a:cxnLst>
                <a:cxn ang="T8">
                  <a:pos x="T0" y="T1"/>
                </a:cxn>
                <a:cxn ang="T9">
                  <a:pos x="T2" y="T3"/>
                </a:cxn>
                <a:cxn ang="T10">
                  <a:pos x="T4" y="T5"/>
                </a:cxn>
                <a:cxn ang="T11">
                  <a:pos x="T6" y="T7"/>
                </a:cxn>
              </a:cxnLst>
              <a:rect l="T12" t="T13" r="T14" b="T15"/>
              <a:pathLst>
                <a:path w="90" h="63">
                  <a:moveTo>
                    <a:pt x="0" y="62"/>
                  </a:moveTo>
                  <a:lnTo>
                    <a:pt x="26" y="15"/>
                  </a:lnTo>
                  <a:lnTo>
                    <a:pt x="49" y="0"/>
                  </a:lnTo>
                  <a:lnTo>
                    <a:pt x="89" y="0"/>
                  </a:lnTo>
                </a:path>
              </a:pathLst>
            </a:custGeom>
            <a:noFill/>
            <a:ln w="12600">
              <a:solidFill>
                <a:srgbClr val="333333"/>
              </a:solidFill>
              <a:round/>
              <a:headEnd/>
              <a:tailEnd/>
            </a:ln>
          </p:spPr>
          <p:txBody>
            <a:bodyPr/>
            <a:lstStyle/>
            <a:p>
              <a:endParaRPr lang="en-US"/>
            </a:p>
          </p:txBody>
        </p:sp>
        <p:sp>
          <p:nvSpPr>
            <p:cNvPr id="602480" name="Line 363"/>
            <p:cNvSpPr>
              <a:spLocks noChangeShapeType="1"/>
            </p:cNvSpPr>
            <p:nvPr/>
          </p:nvSpPr>
          <p:spPr bwMode="auto">
            <a:xfrm>
              <a:off x="2780" y="3318"/>
              <a:ext cx="1" cy="39"/>
            </a:xfrm>
            <a:prstGeom prst="line">
              <a:avLst/>
            </a:prstGeom>
            <a:noFill/>
            <a:ln w="12600">
              <a:solidFill>
                <a:srgbClr val="333333"/>
              </a:solidFill>
              <a:round/>
              <a:headEnd/>
              <a:tailEnd/>
            </a:ln>
          </p:spPr>
          <p:txBody>
            <a:bodyPr/>
            <a:lstStyle/>
            <a:p>
              <a:endParaRPr lang="en-US"/>
            </a:p>
          </p:txBody>
        </p:sp>
        <p:sp>
          <p:nvSpPr>
            <p:cNvPr id="602481" name="Freeform 364"/>
            <p:cNvSpPr>
              <a:spLocks noChangeArrowheads="1"/>
            </p:cNvSpPr>
            <p:nvPr/>
          </p:nvSpPr>
          <p:spPr bwMode="auto">
            <a:xfrm>
              <a:off x="2747" y="3318"/>
              <a:ext cx="33" cy="40"/>
            </a:xfrm>
            <a:custGeom>
              <a:avLst/>
              <a:gdLst>
                <a:gd name="T0" fmla="*/ 8 w 144"/>
                <a:gd name="T1" fmla="*/ 2 h 175"/>
                <a:gd name="T2" fmla="*/ 6 w 144"/>
                <a:gd name="T3" fmla="*/ 1 h 175"/>
                <a:gd name="T4" fmla="*/ 5 w 144"/>
                <a:gd name="T5" fmla="*/ 0 h 175"/>
                <a:gd name="T6" fmla="*/ 3 w 144"/>
                <a:gd name="T7" fmla="*/ 0 h 175"/>
                <a:gd name="T8" fmla="*/ 2 w 144"/>
                <a:gd name="T9" fmla="*/ 1 h 175"/>
                <a:gd name="T10" fmla="*/ 1 w 144"/>
                <a:gd name="T11" fmla="*/ 2 h 175"/>
                <a:gd name="T12" fmla="*/ 0 w 144"/>
                <a:gd name="T13" fmla="*/ 4 h 175"/>
                <a:gd name="T14" fmla="*/ 0 w 144"/>
                <a:gd name="T15" fmla="*/ 5 h 175"/>
                <a:gd name="T16" fmla="*/ 1 w 144"/>
                <a:gd name="T17" fmla="*/ 7 h 175"/>
                <a:gd name="T18" fmla="*/ 2 w 144"/>
                <a:gd name="T19" fmla="*/ 8 h 175"/>
                <a:gd name="T20" fmla="*/ 3 w 144"/>
                <a:gd name="T21" fmla="*/ 9 h 175"/>
                <a:gd name="T22" fmla="*/ 5 w 144"/>
                <a:gd name="T23" fmla="*/ 9 h 175"/>
                <a:gd name="T24" fmla="*/ 6 w 144"/>
                <a:gd name="T25" fmla="*/ 8 h 175"/>
                <a:gd name="T26" fmla="*/ 8 w 144"/>
                <a:gd name="T27" fmla="*/ 7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175"/>
                <a:gd name="T44" fmla="*/ 144 w 144"/>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175">
                  <a:moveTo>
                    <a:pt x="143" y="39"/>
                  </a:moveTo>
                  <a:lnTo>
                    <a:pt x="120" y="11"/>
                  </a:lnTo>
                  <a:lnTo>
                    <a:pt x="92" y="0"/>
                  </a:lnTo>
                  <a:lnTo>
                    <a:pt x="57" y="0"/>
                  </a:lnTo>
                  <a:lnTo>
                    <a:pt x="35" y="11"/>
                  </a:lnTo>
                  <a:lnTo>
                    <a:pt x="11" y="39"/>
                  </a:lnTo>
                  <a:lnTo>
                    <a:pt x="0" y="73"/>
                  </a:lnTo>
                  <a:lnTo>
                    <a:pt x="0" y="101"/>
                  </a:lnTo>
                  <a:lnTo>
                    <a:pt x="11" y="136"/>
                  </a:lnTo>
                  <a:lnTo>
                    <a:pt x="35" y="162"/>
                  </a:lnTo>
                  <a:lnTo>
                    <a:pt x="57" y="174"/>
                  </a:lnTo>
                  <a:lnTo>
                    <a:pt x="92" y="174"/>
                  </a:lnTo>
                  <a:lnTo>
                    <a:pt x="120" y="162"/>
                  </a:lnTo>
                  <a:lnTo>
                    <a:pt x="143" y="136"/>
                  </a:lnTo>
                </a:path>
              </a:pathLst>
            </a:custGeom>
            <a:noFill/>
            <a:ln w="12600">
              <a:solidFill>
                <a:srgbClr val="333333"/>
              </a:solidFill>
              <a:round/>
              <a:headEnd/>
              <a:tailEnd/>
            </a:ln>
          </p:spPr>
          <p:txBody>
            <a:bodyPr/>
            <a:lstStyle/>
            <a:p>
              <a:endParaRPr lang="en-US"/>
            </a:p>
          </p:txBody>
        </p:sp>
        <p:sp>
          <p:nvSpPr>
            <p:cNvPr id="602482" name="Line 365"/>
            <p:cNvSpPr>
              <a:spLocks noChangeShapeType="1"/>
            </p:cNvSpPr>
            <p:nvPr/>
          </p:nvSpPr>
          <p:spPr bwMode="auto">
            <a:xfrm flipV="1">
              <a:off x="2807" y="3299"/>
              <a:ext cx="1" cy="48"/>
            </a:xfrm>
            <a:prstGeom prst="line">
              <a:avLst/>
            </a:prstGeom>
            <a:noFill/>
            <a:ln w="12600">
              <a:solidFill>
                <a:srgbClr val="333333"/>
              </a:solidFill>
              <a:round/>
              <a:headEnd/>
              <a:tailEnd/>
            </a:ln>
          </p:spPr>
          <p:txBody>
            <a:bodyPr/>
            <a:lstStyle/>
            <a:p>
              <a:endParaRPr lang="en-US"/>
            </a:p>
          </p:txBody>
        </p:sp>
        <p:sp>
          <p:nvSpPr>
            <p:cNvPr id="602483" name="Freeform 366"/>
            <p:cNvSpPr>
              <a:spLocks noChangeArrowheads="1"/>
            </p:cNvSpPr>
            <p:nvPr/>
          </p:nvSpPr>
          <p:spPr bwMode="auto">
            <a:xfrm>
              <a:off x="2807" y="3346"/>
              <a:ext cx="14" cy="14"/>
            </a:xfrm>
            <a:custGeom>
              <a:avLst/>
              <a:gdLst>
                <a:gd name="T0" fmla="*/ 0 w 63"/>
                <a:gd name="T1" fmla="*/ 0 h 63"/>
                <a:gd name="T2" fmla="*/ 1 w 63"/>
                <a:gd name="T3" fmla="*/ 2 h 63"/>
                <a:gd name="T4" fmla="*/ 2 w 63"/>
                <a:gd name="T5" fmla="*/ 3 h 63"/>
                <a:gd name="T6" fmla="*/ 3 w 63"/>
                <a:gd name="T7" fmla="*/ 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0" y="0"/>
                  </a:moveTo>
                  <a:lnTo>
                    <a:pt x="12" y="46"/>
                  </a:lnTo>
                  <a:lnTo>
                    <a:pt x="35" y="62"/>
                  </a:lnTo>
                  <a:lnTo>
                    <a:pt x="62" y="62"/>
                  </a:lnTo>
                </a:path>
              </a:pathLst>
            </a:custGeom>
            <a:noFill/>
            <a:ln w="12600">
              <a:solidFill>
                <a:srgbClr val="333333"/>
              </a:solidFill>
              <a:round/>
              <a:headEnd/>
              <a:tailEnd/>
            </a:ln>
          </p:spPr>
          <p:txBody>
            <a:bodyPr/>
            <a:lstStyle/>
            <a:p>
              <a:endParaRPr lang="en-US"/>
            </a:p>
          </p:txBody>
        </p:sp>
        <p:sp>
          <p:nvSpPr>
            <p:cNvPr id="602484" name="Line 367"/>
            <p:cNvSpPr>
              <a:spLocks noChangeShapeType="1"/>
            </p:cNvSpPr>
            <p:nvPr/>
          </p:nvSpPr>
          <p:spPr bwMode="auto">
            <a:xfrm flipH="1">
              <a:off x="2799" y="3318"/>
              <a:ext cx="20" cy="1"/>
            </a:xfrm>
            <a:prstGeom prst="line">
              <a:avLst/>
            </a:prstGeom>
            <a:noFill/>
            <a:ln w="12600">
              <a:solidFill>
                <a:srgbClr val="333333"/>
              </a:solidFill>
              <a:round/>
              <a:headEnd/>
              <a:tailEnd/>
            </a:ln>
          </p:spPr>
          <p:txBody>
            <a:bodyPr/>
            <a:lstStyle/>
            <a:p>
              <a:endParaRPr lang="en-US"/>
            </a:p>
          </p:txBody>
        </p:sp>
        <p:sp>
          <p:nvSpPr>
            <p:cNvPr id="602485" name="Freeform 368"/>
            <p:cNvSpPr>
              <a:spLocks noChangeArrowheads="1"/>
            </p:cNvSpPr>
            <p:nvPr/>
          </p:nvSpPr>
          <p:spPr bwMode="auto">
            <a:xfrm>
              <a:off x="2837" y="3300"/>
              <a:ext cx="14" cy="14"/>
            </a:xfrm>
            <a:custGeom>
              <a:avLst/>
              <a:gdLst>
                <a:gd name="T0" fmla="*/ 0 w 62"/>
                <a:gd name="T1" fmla="*/ 2 h 63"/>
                <a:gd name="T2" fmla="*/ 2 w 62"/>
                <a:gd name="T3" fmla="*/ 3 h 63"/>
                <a:gd name="T4" fmla="*/ 3 w 62"/>
                <a:gd name="T5" fmla="*/ 2 h 63"/>
                <a:gd name="T6" fmla="*/ 2 w 62"/>
                <a:gd name="T7" fmla="*/ 0 h 63"/>
                <a:gd name="T8" fmla="*/ 0 w 62"/>
                <a:gd name="T9" fmla="*/ 2 h 63"/>
                <a:gd name="T10" fmla="*/ 0 60000 65536"/>
                <a:gd name="T11" fmla="*/ 0 60000 65536"/>
                <a:gd name="T12" fmla="*/ 0 60000 65536"/>
                <a:gd name="T13" fmla="*/ 0 60000 65536"/>
                <a:gd name="T14" fmla="*/ 0 60000 65536"/>
                <a:gd name="T15" fmla="*/ 0 w 62"/>
                <a:gd name="T16" fmla="*/ 0 h 63"/>
                <a:gd name="T17" fmla="*/ 62 w 62"/>
                <a:gd name="T18" fmla="*/ 63 h 63"/>
              </a:gdLst>
              <a:ahLst/>
              <a:cxnLst>
                <a:cxn ang="T10">
                  <a:pos x="T0" y="T1"/>
                </a:cxn>
                <a:cxn ang="T11">
                  <a:pos x="T2" y="T3"/>
                </a:cxn>
                <a:cxn ang="T12">
                  <a:pos x="T4" y="T5"/>
                </a:cxn>
                <a:cxn ang="T13">
                  <a:pos x="T6" y="T7"/>
                </a:cxn>
                <a:cxn ang="T14">
                  <a:pos x="T8" y="T9"/>
                </a:cxn>
              </a:cxnLst>
              <a:rect l="T15" t="T16" r="T17" b="T18"/>
              <a:pathLst>
                <a:path w="62" h="63">
                  <a:moveTo>
                    <a:pt x="0" y="35"/>
                  </a:moveTo>
                  <a:lnTo>
                    <a:pt x="34" y="62"/>
                  </a:lnTo>
                  <a:lnTo>
                    <a:pt x="61" y="35"/>
                  </a:lnTo>
                  <a:lnTo>
                    <a:pt x="34" y="0"/>
                  </a:lnTo>
                  <a:lnTo>
                    <a:pt x="0" y="35"/>
                  </a:lnTo>
                </a:path>
              </a:pathLst>
            </a:custGeom>
            <a:noFill/>
            <a:ln w="12600">
              <a:solidFill>
                <a:srgbClr val="333333"/>
              </a:solidFill>
              <a:round/>
              <a:headEnd/>
              <a:tailEnd/>
            </a:ln>
          </p:spPr>
          <p:txBody>
            <a:bodyPr/>
            <a:lstStyle/>
            <a:p>
              <a:endParaRPr lang="en-US"/>
            </a:p>
          </p:txBody>
        </p:sp>
        <p:sp>
          <p:nvSpPr>
            <p:cNvPr id="602486" name="Line 369"/>
            <p:cNvSpPr>
              <a:spLocks noChangeShapeType="1"/>
            </p:cNvSpPr>
            <p:nvPr/>
          </p:nvSpPr>
          <p:spPr bwMode="auto">
            <a:xfrm>
              <a:off x="2841" y="3318"/>
              <a:ext cx="1" cy="39"/>
            </a:xfrm>
            <a:prstGeom prst="line">
              <a:avLst/>
            </a:prstGeom>
            <a:noFill/>
            <a:ln w="12600">
              <a:solidFill>
                <a:srgbClr val="333333"/>
              </a:solidFill>
              <a:round/>
              <a:headEnd/>
              <a:tailEnd/>
            </a:ln>
          </p:spPr>
          <p:txBody>
            <a:bodyPr/>
            <a:lstStyle/>
            <a:p>
              <a:endParaRPr lang="en-US"/>
            </a:p>
          </p:txBody>
        </p:sp>
        <p:sp>
          <p:nvSpPr>
            <p:cNvPr id="602487" name="Line 370"/>
            <p:cNvSpPr>
              <a:spLocks noChangeShapeType="1"/>
            </p:cNvSpPr>
            <p:nvPr/>
          </p:nvSpPr>
          <p:spPr bwMode="auto">
            <a:xfrm flipV="1">
              <a:off x="2860" y="3317"/>
              <a:ext cx="1" cy="41"/>
            </a:xfrm>
            <a:prstGeom prst="line">
              <a:avLst/>
            </a:prstGeom>
            <a:noFill/>
            <a:ln w="12600">
              <a:solidFill>
                <a:srgbClr val="333333"/>
              </a:solidFill>
              <a:round/>
              <a:headEnd/>
              <a:tailEnd/>
            </a:ln>
          </p:spPr>
          <p:txBody>
            <a:bodyPr/>
            <a:lstStyle/>
            <a:p>
              <a:endParaRPr lang="en-US"/>
            </a:p>
          </p:txBody>
        </p:sp>
        <p:sp>
          <p:nvSpPr>
            <p:cNvPr id="602488" name="Freeform 371"/>
            <p:cNvSpPr>
              <a:spLocks noChangeArrowheads="1"/>
            </p:cNvSpPr>
            <p:nvPr/>
          </p:nvSpPr>
          <p:spPr bwMode="auto">
            <a:xfrm>
              <a:off x="2860" y="3318"/>
              <a:ext cx="30" cy="40"/>
            </a:xfrm>
            <a:custGeom>
              <a:avLst/>
              <a:gdLst>
                <a:gd name="T0" fmla="*/ 0 w 133"/>
                <a:gd name="T1" fmla="*/ 3 h 175"/>
                <a:gd name="T2" fmla="*/ 2 w 133"/>
                <a:gd name="T3" fmla="*/ 1 h 175"/>
                <a:gd name="T4" fmla="*/ 3 w 133"/>
                <a:gd name="T5" fmla="*/ 0 h 175"/>
                <a:gd name="T6" fmla="*/ 5 w 133"/>
                <a:gd name="T7" fmla="*/ 0 h 175"/>
                <a:gd name="T8" fmla="*/ 6 w 133"/>
                <a:gd name="T9" fmla="*/ 1 h 175"/>
                <a:gd name="T10" fmla="*/ 7 w 133"/>
                <a:gd name="T11" fmla="*/ 3 h 175"/>
                <a:gd name="T12" fmla="*/ 7 w 133"/>
                <a:gd name="T13" fmla="*/ 9 h 175"/>
                <a:gd name="T14" fmla="*/ 0 60000 65536"/>
                <a:gd name="T15" fmla="*/ 0 60000 65536"/>
                <a:gd name="T16" fmla="*/ 0 60000 65536"/>
                <a:gd name="T17" fmla="*/ 0 60000 65536"/>
                <a:gd name="T18" fmla="*/ 0 60000 65536"/>
                <a:gd name="T19" fmla="*/ 0 60000 65536"/>
                <a:gd name="T20" fmla="*/ 0 60000 65536"/>
                <a:gd name="T21" fmla="*/ 0 w 133"/>
                <a:gd name="T22" fmla="*/ 0 h 175"/>
                <a:gd name="T23" fmla="*/ 133 w 133"/>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175">
                  <a:moveTo>
                    <a:pt x="0" y="50"/>
                  </a:moveTo>
                  <a:lnTo>
                    <a:pt x="39" y="11"/>
                  </a:lnTo>
                  <a:lnTo>
                    <a:pt x="62" y="0"/>
                  </a:lnTo>
                  <a:lnTo>
                    <a:pt x="101" y="0"/>
                  </a:lnTo>
                  <a:lnTo>
                    <a:pt x="120" y="11"/>
                  </a:lnTo>
                  <a:lnTo>
                    <a:pt x="132" y="50"/>
                  </a:lnTo>
                  <a:lnTo>
                    <a:pt x="132" y="174"/>
                  </a:lnTo>
                </a:path>
              </a:pathLst>
            </a:custGeom>
            <a:noFill/>
            <a:ln w="12600">
              <a:solidFill>
                <a:srgbClr val="333333"/>
              </a:solidFill>
              <a:round/>
              <a:headEnd/>
              <a:tailEnd/>
            </a:ln>
          </p:spPr>
          <p:txBody>
            <a:bodyPr/>
            <a:lstStyle/>
            <a:p>
              <a:endParaRPr lang="en-US"/>
            </a:p>
          </p:txBody>
        </p:sp>
        <p:sp>
          <p:nvSpPr>
            <p:cNvPr id="602489" name="Line 372"/>
            <p:cNvSpPr>
              <a:spLocks noChangeShapeType="1"/>
            </p:cNvSpPr>
            <p:nvPr/>
          </p:nvSpPr>
          <p:spPr bwMode="auto">
            <a:xfrm flipV="1">
              <a:off x="2946" y="3316"/>
              <a:ext cx="1" cy="47"/>
            </a:xfrm>
            <a:prstGeom prst="line">
              <a:avLst/>
            </a:prstGeom>
            <a:noFill/>
            <a:ln w="12600">
              <a:solidFill>
                <a:srgbClr val="333333"/>
              </a:solidFill>
              <a:round/>
              <a:headEnd/>
              <a:tailEnd/>
            </a:ln>
          </p:spPr>
          <p:txBody>
            <a:bodyPr/>
            <a:lstStyle/>
            <a:p>
              <a:endParaRPr lang="en-US"/>
            </a:p>
          </p:txBody>
        </p:sp>
        <p:sp>
          <p:nvSpPr>
            <p:cNvPr id="602490" name="Freeform 373"/>
            <p:cNvSpPr>
              <a:spLocks noChangeArrowheads="1"/>
            </p:cNvSpPr>
            <p:nvPr/>
          </p:nvSpPr>
          <p:spPr bwMode="auto">
            <a:xfrm>
              <a:off x="2920" y="3362"/>
              <a:ext cx="26" cy="14"/>
            </a:xfrm>
            <a:custGeom>
              <a:avLst/>
              <a:gdLst>
                <a:gd name="T0" fmla="*/ 6 w 113"/>
                <a:gd name="T1" fmla="*/ 0 h 62"/>
                <a:gd name="T2" fmla="*/ 5 w 113"/>
                <a:gd name="T3" fmla="*/ 2 h 62"/>
                <a:gd name="T4" fmla="*/ 5 w 113"/>
                <a:gd name="T5" fmla="*/ 2 h 62"/>
                <a:gd name="T6" fmla="*/ 3 w 113"/>
                <a:gd name="T7" fmla="*/ 3 h 62"/>
                <a:gd name="T8" fmla="*/ 1 w 113"/>
                <a:gd name="T9" fmla="*/ 3 h 62"/>
                <a:gd name="T10" fmla="*/ 0 w 113"/>
                <a:gd name="T11" fmla="*/ 2 h 62"/>
                <a:gd name="T12" fmla="*/ 0 60000 65536"/>
                <a:gd name="T13" fmla="*/ 0 60000 65536"/>
                <a:gd name="T14" fmla="*/ 0 60000 65536"/>
                <a:gd name="T15" fmla="*/ 0 60000 65536"/>
                <a:gd name="T16" fmla="*/ 0 60000 65536"/>
                <a:gd name="T17" fmla="*/ 0 60000 65536"/>
                <a:gd name="T18" fmla="*/ 0 w 113"/>
                <a:gd name="T19" fmla="*/ 0 h 62"/>
                <a:gd name="T20" fmla="*/ 113 w 113"/>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113" h="62">
                  <a:moveTo>
                    <a:pt x="112" y="0"/>
                  </a:moveTo>
                  <a:lnTo>
                    <a:pt x="100" y="38"/>
                  </a:lnTo>
                  <a:lnTo>
                    <a:pt x="88" y="50"/>
                  </a:lnTo>
                  <a:lnTo>
                    <a:pt x="61" y="61"/>
                  </a:lnTo>
                  <a:lnTo>
                    <a:pt x="26" y="61"/>
                  </a:lnTo>
                  <a:lnTo>
                    <a:pt x="0" y="50"/>
                  </a:lnTo>
                </a:path>
              </a:pathLst>
            </a:custGeom>
            <a:noFill/>
            <a:ln w="12600">
              <a:solidFill>
                <a:srgbClr val="333333"/>
              </a:solidFill>
              <a:round/>
              <a:headEnd/>
              <a:tailEnd/>
            </a:ln>
          </p:spPr>
          <p:txBody>
            <a:bodyPr/>
            <a:lstStyle/>
            <a:p>
              <a:endParaRPr lang="en-US"/>
            </a:p>
          </p:txBody>
        </p:sp>
        <p:sp>
          <p:nvSpPr>
            <p:cNvPr id="602491" name="Freeform 374"/>
            <p:cNvSpPr>
              <a:spLocks noChangeArrowheads="1"/>
            </p:cNvSpPr>
            <p:nvPr/>
          </p:nvSpPr>
          <p:spPr bwMode="auto">
            <a:xfrm>
              <a:off x="2912" y="3318"/>
              <a:ext cx="34" cy="40"/>
            </a:xfrm>
            <a:custGeom>
              <a:avLst/>
              <a:gdLst>
                <a:gd name="T0" fmla="*/ 8 w 148"/>
                <a:gd name="T1" fmla="*/ 2 h 175"/>
                <a:gd name="T2" fmla="*/ 6 w 148"/>
                <a:gd name="T3" fmla="*/ 1 h 175"/>
                <a:gd name="T4" fmla="*/ 5 w 148"/>
                <a:gd name="T5" fmla="*/ 0 h 175"/>
                <a:gd name="T6" fmla="*/ 3 w 148"/>
                <a:gd name="T7" fmla="*/ 0 h 175"/>
                <a:gd name="T8" fmla="*/ 2 w 148"/>
                <a:gd name="T9" fmla="*/ 1 h 175"/>
                <a:gd name="T10" fmla="*/ 1 w 148"/>
                <a:gd name="T11" fmla="*/ 2 h 175"/>
                <a:gd name="T12" fmla="*/ 0 w 148"/>
                <a:gd name="T13" fmla="*/ 4 h 175"/>
                <a:gd name="T14" fmla="*/ 0 w 148"/>
                <a:gd name="T15" fmla="*/ 5 h 175"/>
                <a:gd name="T16" fmla="*/ 1 w 148"/>
                <a:gd name="T17" fmla="*/ 7 h 175"/>
                <a:gd name="T18" fmla="*/ 2 w 148"/>
                <a:gd name="T19" fmla="*/ 8 h 175"/>
                <a:gd name="T20" fmla="*/ 3 w 148"/>
                <a:gd name="T21" fmla="*/ 9 h 175"/>
                <a:gd name="T22" fmla="*/ 5 w 148"/>
                <a:gd name="T23" fmla="*/ 9 h 175"/>
                <a:gd name="T24" fmla="*/ 6 w 148"/>
                <a:gd name="T25" fmla="*/ 8 h 175"/>
                <a:gd name="T26" fmla="*/ 8 w 148"/>
                <a:gd name="T27" fmla="*/ 7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75"/>
                <a:gd name="T44" fmla="*/ 148 w 148"/>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75">
                  <a:moveTo>
                    <a:pt x="147" y="39"/>
                  </a:moveTo>
                  <a:lnTo>
                    <a:pt x="123" y="11"/>
                  </a:lnTo>
                  <a:lnTo>
                    <a:pt x="96" y="0"/>
                  </a:lnTo>
                  <a:lnTo>
                    <a:pt x="61" y="0"/>
                  </a:lnTo>
                  <a:lnTo>
                    <a:pt x="35" y="11"/>
                  </a:lnTo>
                  <a:lnTo>
                    <a:pt x="12" y="39"/>
                  </a:lnTo>
                  <a:lnTo>
                    <a:pt x="0" y="73"/>
                  </a:lnTo>
                  <a:lnTo>
                    <a:pt x="0" y="101"/>
                  </a:lnTo>
                  <a:lnTo>
                    <a:pt x="12" y="136"/>
                  </a:lnTo>
                  <a:lnTo>
                    <a:pt x="35" y="162"/>
                  </a:lnTo>
                  <a:lnTo>
                    <a:pt x="61" y="174"/>
                  </a:lnTo>
                  <a:lnTo>
                    <a:pt x="96" y="174"/>
                  </a:lnTo>
                  <a:lnTo>
                    <a:pt x="123" y="162"/>
                  </a:lnTo>
                  <a:lnTo>
                    <a:pt x="147" y="136"/>
                  </a:lnTo>
                </a:path>
              </a:pathLst>
            </a:custGeom>
            <a:noFill/>
            <a:ln w="12600">
              <a:solidFill>
                <a:srgbClr val="333333"/>
              </a:solidFill>
              <a:round/>
              <a:headEnd/>
              <a:tailEnd/>
            </a:ln>
          </p:spPr>
          <p:txBody>
            <a:bodyPr/>
            <a:lstStyle/>
            <a:p>
              <a:endParaRPr lang="en-US"/>
            </a:p>
          </p:txBody>
        </p:sp>
        <p:sp>
          <p:nvSpPr>
            <p:cNvPr id="602492" name="Freeform 375"/>
            <p:cNvSpPr>
              <a:spLocks noChangeArrowheads="1"/>
            </p:cNvSpPr>
            <p:nvPr/>
          </p:nvSpPr>
          <p:spPr bwMode="auto">
            <a:xfrm>
              <a:off x="3003" y="3300"/>
              <a:ext cx="39" cy="58"/>
            </a:xfrm>
            <a:custGeom>
              <a:avLst/>
              <a:gdLst>
                <a:gd name="T0" fmla="*/ 0 w 171"/>
                <a:gd name="T1" fmla="*/ 13 h 255"/>
                <a:gd name="T2" fmla="*/ 0 w 171"/>
                <a:gd name="T3" fmla="*/ 0 h 255"/>
                <a:gd name="T4" fmla="*/ 6 w 171"/>
                <a:gd name="T5" fmla="*/ 0 h 255"/>
                <a:gd name="T6" fmla="*/ 8 w 171"/>
                <a:gd name="T7" fmla="*/ 1 h 255"/>
                <a:gd name="T8" fmla="*/ 8 w 171"/>
                <a:gd name="T9" fmla="*/ 1 h 255"/>
                <a:gd name="T10" fmla="*/ 9 w 171"/>
                <a:gd name="T11" fmla="*/ 2 h 255"/>
                <a:gd name="T12" fmla="*/ 9 w 171"/>
                <a:gd name="T13" fmla="*/ 4 h 255"/>
                <a:gd name="T14" fmla="*/ 8 w 171"/>
                <a:gd name="T15" fmla="*/ 5 h 255"/>
                <a:gd name="T16" fmla="*/ 8 w 171"/>
                <a:gd name="T17" fmla="*/ 6 h 255"/>
                <a:gd name="T18" fmla="*/ 6 w 171"/>
                <a:gd name="T19" fmla="*/ 7 h 255"/>
                <a:gd name="T20" fmla="*/ 0 w 171"/>
                <a:gd name="T21" fmla="*/ 7 h 2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255"/>
                <a:gd name="T35" fmla="*/ 171 w 171"/>
                <a:gd name="T36" fmla="*/ 255 h 2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255">
                  <a:moveTo>
                    <a:pt x="0" y="254"/>
                  </a:moveTo>
                  <a:lnTo>
                    <a:pt x="0" y="0"/>
                  </a:lnTo>
                  <a:lnTo>
                    <a:pt x="108" y="0"/>
                  </a:lnTo>
                  <a:lnTo>
                    <a:pt x="147" y="11"/>
                  </a:lnTo>
                  <a:lnTo>
                    <a:pt x="159" y="19"/>
                  </a:lnTo>
                  <a:lnTo>
                    <a:pt x="170" y="46"/>
                  </a:lnTo>
                  <a:lnTo>
                    <a:pt x="170" y="80"/>
                  </a:lnTo>
                  <a:lnTo>
                    <a:pt x="159" y="107"/>
                  </a:lnTo>
                  <a:lnTo>
                    <a:pt x="147" y="119"/>
                  </a:lnTo>
                  <a:lnTo>
                    <a:pt x="108" y="131"/>
                  </a:lnTo>
                  <a:lnTo>
                    <a:pt x="0" y="131"/>
                  </a:lnTo>
                </a:path>
              </a:pathLst>
            </a:custGeom>
            <a:noFill/>
            <a:ln w="12600">
              <a:solidFill>
                <a:srgbClr val="333333"/>
              </a:solidFill>
              <a:round/>
              <a:headEnd/>
              <a:tailEnd/>
            </a:ln>
          </p:spPr>
          <p:txBody>
            <a:bodyPr/>
            <a:lstStyle/>
            <a:p>
              <a:endParaRPr lang="en-US"/>
            </a:p>
          </p:txBody>
        </p:sp>
        <p:sp>
          <p:nvSpPr>
            <p:cNvPr id="602493" name="Freeform 376"/>
            <p:cNvSpPr>
              <a:spLocks noChangeArrowheads="1"/>
            </p:cNvSpPr>
            <p:nvPr/>
          </p:nvSpPr>
          <p:spPr bwMode="auto">
            <a:xfrm>
              <a:off x="3062" y="3318"/>
              <a:ext cx="35" cy="40"/>
            </a:xfrm>
            <a:custGeom>
              <a:avLst/>
              <a:gdLst>
                <a:gd name="T0" fmla="*/ 2 w 156"/>
                <a:gd name="T1" fmla="*/ 1 h 175"/>
                <a:gd name="T2" fmla="*/ 3 w 156"/>
                <a:gd name="T3" fmla="*/ 0 h 175"/>
                <a:gd name="T4" fmla="*/ 2 w 156"/>
                <a:gd name="T5" fmla="*/ 1 h 175"/>
                <a:gd name="T6" fmla="*/ 1 w 156"/>
                <a:gd name="T7" fmla="*/ 2 h 175"/>
                <a:gd name="T8" fmla="*/ 0 w 156"/>
                <a:gd name="T9" fmla="*/ 4 h 175"/>
                <a:gd name="T10" fmla="*/ 0 w 156"/>
                <a:gd name="T11" fmla="*/ 5 h 175"/>
                <a:gd name="T12" fmla="*/ 1 w 156"/>
                <a:gd name="T13" fmla="*/ 7 h 175"/>
                <a:gd name="T14" fmla="*/ 2 w 156"/>
                <a:gd name="T15" fmla="*/ 8 h 175"/>
                <a:gd name="T16" fmla="*/ 3 w 156"/>
                <a:gd name="T17" fmla="*/ 9 h 175"/>
                <a:gd name="T18" fmla="*/ 5 w 156"/>
                <a:gd name="T19" fmla="*/ 9 h 175"/>
                <a:gd name="T20" fmla="*/ 6 w 156"/>
                <a:gd name="T21" fmla="*/ 8 h 175"/>
                <a:gd name="T22" fmla="*/ 7 w 156"/>
                <a:gd name="T23" fmla="*/ 7 h 175"/>
                <a:gd name="T24" fmla="*/ 8 w 156"/>
                <a:gd name="T25" fmla="*/ 5 h 175"/>
                <a:gd name="T26" fmla="*/ 8 w 156"/>
                <a:gd name="T27" fmla="*/ 4 h 175"/>
                <a:gd name="T28" fmla="*/ 7 w 156"/>
                <a:gd name="T29" fmla="*/ 2 h 175"/>
                <a:gd name="T30" fmla="*/ 6 w 156"/>
                <a:gd name="T31" fmla="*/ 1 h 175"/>
                <a:gd name="T32" fmla="*/ 5 w 156"/>
                <a:gd name="T33" fmla="*/ 0 h 175"/>
                <a:gd name="T34" fmla="*/ 3 w 156"/>
                <a:gd name="T35" fmla="*/ 0 h 1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75"/>
                <a:gd name="T56" fmla="*/ 156 w 156"/>
                <a:gd name="T57" fmla="*/ 175 h 1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75">
                  <a:moveTo>
                    <a:pt x="35" y="11"/>
                  </a:moveTo>
                  <a:lnTo>
                    <a:pt x="61" y="0"/>
                  </a:lnTo>
                  <a:lnTo>
                    <a:pt x="35" y="11"/>
                  </a:lnTo>
                  <a:lnTo>
                    <a:pt x="12" y="39"/>
                  </a:lnTo>
                  <a:lnTo>
                    <a:pt x="0" y="73"/>
                  </a:lnTo>
                  <a:lnTo>
                    <a:pt x="0" y="101"/>
                  </a:lnTo>
                  <a:lnTo>
                    <a:pt x="12" y="136"/>
                  </a:lnTo>
                  <a:lnTo>
                    <a:pt x="35" y="162"/>
                  </a:lnTo>
                  <a:lnTo>
                    <a:pt x="61" y="174"/>
                  </a:lnTo>
                  <a:lnTo>
                    <a:pt x="96" y="174"/>
                  </a:lnTo>
                  <a:lnTo>
                    <a:pt x="124" y="162"/>
                  </a:lnTo>
                  <a:lnTo>
                    <a:pt x="143" y="136"/>
                  </a:lnTo>
                  <a:lnTo>
                    <a:pt x="155" y="101"/>
                  </a:lnTo>
                  <a:lnTo>
                    <a:pt x="155" y="73"/>
                  </a:lnTo>
                  <a:lnTo>
                    <a:pt x="143" y="39"/>
                  </a:lnTo>
                  <a:lnTo>
                    <a:pt x="124" y="11"/>
                  </a:lnTo>
                  <a:lnTo>
                    <a:pt x="96" y="0"/>
                  </a:lnTo>
                  <a:lnTo>
                    <a:pt x="61" y="0"/>
                  </a:lnTo>
                </a:path>
              </a:pathLst>
            </a:custGeom>
            <a:noFill/>
            <a:ln w="12600">
              <a:solidFill>
                <a:srgbClr val="333333"/>
              </a:solidFill>
              <a:round/>
              <a:headEnd/>
              <a:tailEnd/>
            </a:ln>
          </p:spPr>
          <p:txBody>
            <a:bodyPr/>
            <a:lstStyle/>
            <a:p>
              <a:endParaRPr lang="en-US"/>
            </a:p>
          </p:txBody>
        </p:sp>
        <p:sp>
          <p:nvSpPr>
            <p:cNvPr id="602494" name="Freeform 377"/>
            <p:cNvSpPr>
              <a:spLocks noChangeArrowheads="1"/>
            </p:cNvSpPr>
            <p:nvPr/>
          </p:nvSpPr>
          <p:spPr bwMode="auto">
            <a:xfrm>
              <a:off x="3114" y="3318"/>
              <a:ext cx="31" cy="40"/>
            </a:xfrm>
            <a:custGeom>
              <a:avLst/>
              <a:gdLst>
                <a:gd name="T0" fmla="*/ 6 w 136"/>
                <a:gd name="T1" fmla="*/ 1 h 175"/>
                <a:gd name="T2" fmla="*/ 7 w 136"/>
                <a:gd name="T3" fmla="*/ 2 h 175"/>
                <a:gd name="T4" fmla="*/ 6 w 136"/>
                <a:gd name="T5" fmla="*/ 1 h 175"/>
                <a:gd name="T6" fmla="*/ 4 w 136"/>
                <a:gd name="T7" fmla="*/ 0 h 175"/>
                <a:gd name="T8" fmla="*/ 2 w 136"/>
                <a:gd name="T9" fmla="*/ 0 h 175"/>
                <a:gd name="T10" fmla="*/ 1 w 136"/>
                <a:gd name="T11" fmla="*/ 1 h 175"/>
                <a:gd name="T12" fmla="*/ 0 w 136"/>
                <a:gd name="T13" fmla="*/ 2 h 175"/>
                <a:gd name="T14" fmla="*/ 1 w 136"/>
                <a:gd name="T15" fmla="*/ 3 h 175"/>
                <a:gd name="T16" fmla="*/ 2 w 136"/>
                <a:gd name="T17" fmla="*/ 4 h 175"/>
                <a:gd name="T18" fmla="*/ 5 w 136"/>
                <a:gd name="T19" fmla="*/ 5 h 175"/>
                <a:gd name="T20" fmla="*/ 6 w 136"/>
                <a:gd name="T21" fmla="*/ 5 h 175"/>
                <a:gd name="T22" fmla="*/ 7 w 136"/>
                <a:gd name="T23" fmla="*/ 6 h 175"/>
                <a:gd name="T24" fmla="*/ 7 w 136"/>
                <a:gd name="T25" fmla="*/ 7 h 175"/>
                <a:gd name="T26" fmla="*/ 6 w 136"/>
                <a:gd name="T27" fmla="*/ 8 h 175"/>
                <a:gd name="T28" fmla="*/ 4 w 136"/>
                <a:gd name="T29" fmla="*/ 9 h 175"/>
                <a:gd name="T30" fmla="*/ 2 w 136"/>
                <a:gd name="T31" fmla="*/ 9 h 175"/>
                <a:gd name="T32" fmla="*/ 1 w 136"/>
                <a:gd name="T33" fmla="*/ 8 h 175"/>
                <a:gd name="T34" fmla="*/ 0 w 136"/>
                <a:gd name="T35" fmla="*/ 7 h 1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175"/>
                <a:gd name="T56" fmla="*/ 136 w 136"/>
                <a:gd name="T57" fmla="*/ 175 h 1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175">
                  <a:moveTo>
                    <a:pt x="118" y="11"/>
                  </a:moveTo>
                  <a:lnTo>
                    <a:pt x="135" y="39"/>
                  </a:lnTo>
                  <a:lnTo>
                    <a:pt x="118" y="11"/>
                  </a:lnTo>
                  <a:lnTo>
                    <a:pt x="84" y="0"/>
                  </a:lnTo>
                  <a:lnTo>
                    <a:pt x="45" y="0"/>
                  </a:lnTo>
                  <a:lnTo>
                    <a:pt x="11" y="11"/>
                  </a:lnTo>
                  <a:lnTo>
                    <a:pt x="0" y="39"/>
                  </a:lnTo>
                  <a:lnTo>
                    <a:pt x="11" y="62"/>
                  </a:lnTo>
                  <a:lnTo>
                    <a:pt x="34" y="73"/>
                  </a:lnTo>
                  <a:lnTo>
                    <a:pt x="97" y="89"/>
                  </a:lnTo>
                  <a:lnTo>
                    <a:pt x="118" y="101"/>
                  </a:lnTo>
                  <a:lnTo>
                    <a:pt x="135" y="123"/>
                  </a:lnTo>
                  <a:lnTo>
                    <a:pt x="135" y="136"/>
                  </a:lnTo>
                  <a:lnTo>
                    <a:pt x="118" y="162"/>
                  </a:lnTo>
                  <a:lnTo>
                    <a:pt x="84" y="174"/>
                  </a:lnTo>
                  <a:lnTo>
                    <a:pt x="45" y="174"/>
                  </a:lnTo>
                  <a:lnTo>
                    <a:pt x="11" y="162"/>
                  </a:lnTo>
                  <a:lnTo>
                    <a:pt x="0" y="136"/>
                  </a:lnTo>
                </a:path>
              </a:pathLst>
            </a:custGeom>
            <a:noFill/>
            <a:ln w="12600">
              <a:solidFill>
                <a:srgbClr val="333333"/>
              </a:solidFill>
              <a:round/>
              <a:headEnd/>
              <a:tailEnd/>
            </a:ln>
          </p:spPr>
          <p:txBody>
            <a:bodyPr/>
            <a:lstStyle/>
            <a:p>
              <a:endParaRPr lang="en-US"/>
            </a:p>
          </p:txBody>
        </p:sp>
        <p:sp>
          <p:nvSpPr>
            <p:cNvPr id="602495" name="Freeform 378"/>
            <p:cNvSpPr>
              <a:spLocks noChangeArrowheads="1"/>
            </p:cNvSpPr>
            <p:nvPr/>
          </p:nvSpPr>
          <p:spPr bwMode="auto">
            <a:xfrm>
              <a:off x="3161" y="3300"/>
              <a:ext cx="14" cy="14"/>
            </a:xfrm>
            <a:custGeom>
              <a:avLst/>
              <a:gdLst>
                <a:gd name="T0" fmla="*/ 0 w 63"/>
                <a:gd name="T1" fmla="*/ 2 h 63"/>
                <a:gd name="T2" fmla="*/ 2 w 63"/>
                <a:gd name="T3" fmla="*/ 3 h 63"/>
                <a:gd name="T4" fmla="*/ 3 w 63"/>
                <a:gd name="T5" fmla="*/ 2 h 63"/>
                <a:gd name="T6" fmla="*/ 2 w 63"/>
                <a:gd name="T7" fmla="*/ 0 h 63"/>
                <a:gd name="T8" fmla="*/ 0 w 63"/>
                <a:gd name="T9" fmla="*/ 2 h 63"/>
                <a:gd name="T10" fmla="*/ 0 60000 65536"/>
                <a:gd name="T11" fmla="*/ 0 60000 65536"/>
                <a:gd name="T12" fmla="*/ 0 60000 65536"/>
                <a:gd name="T13" fmla="*/ 0 60000 65536"/>
                <a:gd name="T14" fmla="*/ 0 60000 65536"/>
                <a:gd name="T15" fmla="*/ 0 w 63"/>
                <a:gd name="T16" fmla="*/ 0 h 63"/>
                <a:gd name="T17" fmla="*/ 63 w 63"/>
                <a:gd name="T18" fmla="*/ 63 h 63"/>
              </a:gdLst>
              <a:ahLst/>
              <a:cxnLst>
                <a:cxn ang="T10">
                  <a:pos x="T0" y="T1"/>
                </a:cxn>
                <a:cxn ang="T11">
                  <a:pos x="T2" y="T3"/>
                </a:cxn>
                <a:cxn ang="T12">
                  <a:pos x="T4" y="T5"/>
                </a:cxn>
                <a:cxn ang="T13">
                  <a:pos x="T6" y="T7"/>
                </a:cxn>
                <a:cxn ang="T14">
                  <a:pos x="T8" y="T9"/>
                </a:cxn>
              </a:cxnLst>
              <a:rect l="T15" t="T16" r="T17" b="T18"/>
              <a:pathLst>
                <a:path w="63" h="63">
                  <a:moveTo>
                    <a:pt x="0" y="35"/>
                  </a:moveTo>
                  <a:lnTo>
                    <a:pt x="30" y="62"/>
                  </a:lnTo>
                  <a:lnTo>
                    <a:pt x="62" y="35"/>
                  </a:lnTo>
                  <a:lnTo>
                    <a:pt x="30" y="0"/>
                  </a:lnTo>
                  <a:lnTo>
                    <a:pt x="0" y="35"/>
                  </a:lnTo>
                </a:path>
              </a:pathLst>
            </a:custGeom>
            <a:noFill/>
            <a:ln w="12600">
              <a:solidFill>
                <a:srgbClr val="333333"/>
              </a:solidFill>
              <a:round/>
              <a:headEnd/>
              <a:tailEnd/>
            </a:ln>
          </p:spPr>
          <p:txBody>
            <a:bodyPr/>
            <a:lstStyle/>
            <a:p>
              <a:endParaRPr lang="en-US"/>
            </a:p>
          </p:txBody>
        </p:sp>
        <p:sp>
          <p:nvSpPr>
            <p:cNvPr id="602496" name="Line 379"/>
            <p:cNvSpPr>
              <a:spLocks noChangeShapeType="1"/>
            </p:cNvSpPr>
            <p:nvPr/>
          </p:nvSpPr>
          <p:spPr bwMode="auto">
            <a:xfrm>
              <a:off x="3164" y="3318"/>
              <a:ext cx="1" cy="39"/>
            </a:xfrm>
            <a:prstGeom prst="line">
              <a:avLst/>
            </a:prstGeom>
            <a:noFill/>
            <a:ln w="12600">
              <a:solidFill>
                <a:srgbClr val="333333"/>
              </a:solidFill>
              <a:round/>
              <a:headEnd/>
              <a:tailEnd/>
            </a:ln>
          </p:spPr>
          <p:txBody>
            <a:bodyPr/>
            <a:lstStyle/>
            <a:p>
              <a:endParaRPr lang="en-US"/>
            </a:p>
          </p:txBody>
        </p:sp>
        <p:sp>
          <p:nvSpPr>
            <p:cNvPr id="602497" name="Line 380"/>
            <p:cNvSpPr>
              <a:spLocks noChangeShapeType="1"/>
            </p:cNvSpPr>
            <p:nvPr/>
          </p:nvSpPr>
          <p:spPr bwMode="auto">
            <a:xfrm flipV="1">
              <a:off x="3191" y="3299"/>
              <a:ext cx="1" cy="48"/>
            </a:xfrm>
            <a:prstGeom prst="line">
              <a:avLst/>
            </a:prstGeom>
            <a:noFill/>
            <a:ln w="12600">
              <a:solidFill>
                <a:srgbClr val="333333"/>
              </a:solidFill>
              <a:round/>
              <a:headEnd/>
              <a:tailEnd/>
            </a:ln>
          </p:spPr>
          <p:txBody>
            <a:bodyPr/>
            <a:lstStyle/>
            <a:p>
              <a:endParaRPr lang="en-US"/>
            </a:p>
          </p:txBody>
        </p:sp>
        <p:sp>
          <p:nvSpPr>
            <p:cNvPr id="602498" name="Freeform 381"/>
            <p:cNvSpPr>
              <a:spLocks noChangeArrowheads="1"/>
            </p:cNvSpPr>
            <p:nvPr/>
          </p:nvSpPr>
          <p:spPr bwMode="auto">
            <a:xfrm>
              <a:off x="3191" y="3346"/>
              <a:ext cx="14" cy="14"/>
            </a:xfrm>
            <a:custGeom>
              <a:avLst/>
              <a:gdLst>
                <a:gd name="T0" fmla="*/ 0 w 63"/>
                <a:gd name="T1" fmla="*/ 0 h 63"/>
                <a:gd name="T2" fmla="*/ 0 w 63"/>
                <a:gd name="T3" fmla="*/ 2 h 63"/>
                <a:gd name="T4" fmla="*/ 2 w 63"/>
                <a:gd name="T5" fmla="*/ 3 h 63"/>
                <a:gd name="T6" fmla="*/ 3 w 63"/>
                <a:gd name="T7" fmla="*/ 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0" y="0"/>
                  </a:moveTo>
                  <a:lnTo>
                    <a:pt x="11" y="46"/>
                  </a:lnTo>
                  <a:lnTo>
                    <a:pt x="38" y="62"/>
                  </a:lnTo>
                  <a:lnTo>
                    <a:pt x="62" y="62"/>
                  </a:lnTo>
                </a:path>
              </a:pathLst>
            </a:custGeom>
            <a:noFill/>
            <a:ln w="12600">
              <a:solidFill>
                <a:srgbClr val="333333"/>
              </a:solidFill>
              <a:round/>
              <a:headEnd/>
              <a:tailEnd/>
            </a:ln>
          </p:spPr>
          <p:txBody>
            <a:bodyPr/>
            <a:lstStyle/>
            <a:p>
              <a:endParaRPr lang="en-US"/>
            </a:p>
          </p:txBody>
        </p:sp>
        <p:sp>
          <p:nvSpPr>
            <p:cNvPr id="602499" name="Line 382"/>
            <p:cNvSpPr>
              <a:spLocks noChangeShapeType="1"/>
            </p:cNvSpPr>
            <p:nvPr/>
          </p:nvSpPr>
          <p:spPr bwMode="auto">
            <a:xfrm flipH="1">
              <a:off x="3182" y="3318"/>
              <a:ext cx="21" cy="1"/>
            </a:xfrm>
            <a:prstGeom prst="line">
              <a:avLst/>
            </a:prstGeom>
            <a:noFill/>
            <a:ln w="12600">
              <a:solidFill>
                <a:srgbClr val="333333"/>
              </a:solidFill>
              <a:round/>
              <a:headEnd/>
              <a:tailEnd/>
            </a:ln>
          </p:spPr>
          <p:txBody>
            <a:bodyPr/>
            <a:lstStyle/>
            <a:p>
              <a:endParaRPr lang="en-US"/>
            </a:p>
          </p:txBody>
        </p:sp>
        <p:sp>
          <p:nvSpPr>
            <p:cNvPr id="602500" name="Freeform 383"/>
            <p:cNvSpPr>
              <a:spLocks noChangeArrowheads="1"/>
            </p:cNvSpPr>
            <p:nvPr/>
          </p:nvSpPr>
          <p:spPr bwMode="auto">
            <a:xfrm>
              <a:off x="3221" y="3300"/>
              <a:ext cx="14" cy="14"/>
            </a:xfrm>
            <a:custGeom>
              <a:avLst/>
              <a:gdLst>
                <a:gd name="T0" fmla="*/ 0 w 63"/>
                <a:gd name="T1" fmla="*/ 2 h 63"/>
                <a:gd name="T2" fmla="*/ 2 w 63"/>
                <a:gd name="T3" fmla="*/ 3 h 63"/>
                <a:gd name="T4" fmla="*/ 3 w 63"/>
                <a:gd name="T5" fmla="*/ 2 h 63"/>
                <a:gd name="T6" fmla="*/ 2 w 63"/>
                <a:gd name="T7" fmla="*/ 0 h 63"/>
                <a:gd name="T8" fmla="*/ 0 w 63"/>
                <a:gd name="T9" fmla="*/ 2 h 63"/>
                <a:gd name="T10" fmla="*/ 0 60000 65536"/>
                <a:gd name="T11" fmla="*/ 0 60000 65536"/>
                <a:gd name="T12" fmla="*/ 0 60000 65536"/>
                <a:gd name="T13" fmla="*/ 0 60000 65536"/>
                <a:gd name="T14" fmla="*/ 0 60000 65536"/>
                <a:gd name="T15" fmla="*/ 0 w 63"/>
                <a:gd name="T16" fmla="*/ 0 h 63"/>
                <a:gd name="T17" fmla="*/ 63 w 63"/>
                <a:gd name="T18" fmla="*/ 63 h 63"/>
              </a:gdLst>
              <a:ahLst/>
              <a:cxnLst>
                <a:cxn ang="T10">
                  <a:pos x="T0" y="T1"/>
                </a:cxn>
                <a:cxn ang="T11">
                  <a:pos x="T2" y="T3"/>
                </a:cxn>
                <a:cxn ang="T12">
                  <a:pos x="T4" y="T5"/>
                </a:cxn>
                <a:cxn ang="T13">
                  <a:pos x="T6" y="T7"/>
                </a:cxn>
                <a:cxn ang="T14">
                  <a:pos x="T8" y="T9"/>
                </a:cxn>
              </a:cxnLst>
              <a:rect l="T15" t="T16" r="T17" b="T18"/>
              <a:pathLst>
                <a:path w="63" h="63">
                  <a:moveTo>
                    <a:pt x="0" y="35"/>
                  </a:moveTo>
                  <a:lnTo>
                    <a:pt x="35" y="62"/>
                  </a:lnTo>
                  <a:lnTo>
                    <a:pt x="62" y="35"/>
                  </a:lnTo>
                  <a:lnTo>
                    <a:pt x="35" y="0"/>
                  </a:lnTo>
                  <a:lnTo>
                    <a:pt x="0" y="35"/>
                  </a:lnTo>
                </a:path>
              </a:pathLst>
            </a:custGeom>
            <a:noFill/>
            <a:ln w="12600">
              <a:solidFill>
                <a:srgbClr val="333333"/>
              </a:solidFill>
              <a:round/>
              <a:headEnd/>
              <a:tailEnd/>
            </a:ln>
          </p:spPr>
          <p:txBody>
            <a:bodyPr/>
            <a:lstStyle/>
            <a:p>
              <a:endParaRPr lang="en-US"/>
            </a:p>
          </p:txBody>
        </p:sp>
        <p:sp>
          <p:nvSpPr>
            <p:cNvPr id="602501" name="Line 384"/>
            <p:cNvSpPr>
              <a:spLocks noChangeShapeType="1"/>
            </p:cNvSpPr>
            <p:nvPr/>
          </p:nvSpPr>
          <p:spPr bwMode="auto">
            <a:xfrm>
              <a:off x="3224" y="3318"/>
              <a:ext cx="1" cy="39"/>
            </a:xfrm>
            <a:prstGeom prst="line">
              <a:avLst/>
            </a:prstGeom>
            <a:noFill/>
            <a:ln w="12600">
              <a:solidFill>
                <a:srgbClr val="333333"/>
              </a:solidFill>
              <a:round/>
              <a:headEnd/>
              <a:tailEnd/>
            </a:ln>
          </p:spPr>
          <p:txBody>
            <a:bodyPr/>
            <a:lstStyle/>
            <a:p>
              <a:endParaRPr lang="en-US"/>
            </a:p>
          </p:txBody>
        </p:sp>
        <p:sp>
          <p:nvSpPr>
            <p:cNvPr id="602502" name="Freeform 385"/>
            <p:cNvSpPr>
              <a:spLocks noChangeArrowheads="1"/>
            </p:cNvSpPr>
            <p:nvPr/>
          </p:nvSpPr>
          <p:spPr bwMode="auto">
            <a:xfrm>
              <a:off x="3243" y="3318"/>
              <a:ext cx="37" cy="40"/>
            </a:xfrm>
            <a:custGeom>
              <a:avLst/>
              <a:gdLst>
                <a:gd name="T0" fmla="*/ 2 w 163"/>
                <a:gd name="T1" fmla="*/ 1 h 175"/>
                <a:gd name="T2" fmla="*/ 3 w 163"/>
                <a:gd name="T3" fmla="*/ 0 h 175"/>
                <a:gd name="T4" fmla="*/ 2 w 163"/>
                <a:gd name="T5" fmla="*/ 1 h 175"/>
                <a:gd name="T6" fmla="*/ 1 w 163"/>
                <a:gd name="T7" fmla="*/ 2 h 175"/>
                <a:gd name="T8" fmla="*/ 0 w 163"/>
                <a:gd name="T9" fmla="*/ 4 h 175"/>
                <a:gd name="T10" fmla="*/ 0 w 163"/>
                <a:gd name="T11" fmla="*/ 5 h 175"/>
                <a:gd name="T12" fmla="*/ 1 w 163"/>
                <a:gd name="T13" fmla="*/ 7 h 175"/>
                <a:gd name="T14" fmla="*/ 2 w 163"/>
                <a:gd name="T15" fmla="*/ 8 h 175"/>
                <a:gd name="T16" fmla="*/ 3 w 163"/>
                <a:gd name="T17" fmla="*/ 9 h 175"/>
                <a:gd name="T18" fmla="*/ 5 w 163"/>
                <a:gd name="T19" fmla="*/ 9 h 175"/>
                <a:gd name="T20" fmla="*/ 6 w 163"/>
                <a:gd name="T21" fmla="*/ 8 h 175"/>
                <a:gd name="T22" fmla="*/ 7 w 163"/>
                <a:gd name="T23" fmla="*/ 7 h 175"/>
                <a:gd name="T24" fmla="*/ 8 w 163"/>
                <a:gd name="T25" fmla="*/ 5 h 175"/>
                <a:gd name="T26" fmla="*/ 8 w 163"/>
                <a:gd name="T27" fmla="*/ 4 h 175"/>
                <a:gd name="T28" fmla="*/ 7 w 163"/>
                <a:gd name="T29" fmla="*/ 2 h 175"/>
                <a:gd name="T30" fmla="*/ 6 w 163"/>
                <a:gd name="T31" fmla="*/ 1 h 175"/>
                <a:gd name="T32" fmla="*/ 5 w 163"/>
                <a:gd name="T33" fmla="*/ 0 h 175"/>
                <a:gd name="T34" fmla="*/ 3 w 163"/>
                <a:gd name="T35" fmla="*/ 0 h 1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
                <a:gd name="T55" fmla="*/ 0 h 175"/>
                <a:gd name="T56" fmla="*/ 163 w 163"/>
                <a:gd name="T57" fmla="*/ 175 h 1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 h="175">
                  <a:moveTo>
                    <a:pt x="39" y="11"/>
                  </a:moveTo>
                  <a:lnTo>
                    <a:pt x="62" y="0"/>
                  </a:lnTo>
                  <a:lnTo>
                    <a:pt x="39" y="11"/>
                  </a:lnTo>
                  <a:lnTo>
                    <a:pt x="12" y="39"/>
                  </a:lnTo>
                  <a:lnTo>
                    <a:pt x="0" y="73"/>
                  </a:lnTo>
                  <a:lnTo>
                    <a:pt x="0" y="101"/>
                  </a:lnTo>
                  <a:lnTo>
                    <a:pt x="12" y="136"/>
                  </a:lnTo>
                  <a:lnTo>
                    <a:pt x="39" y="162"/>
                  </a:lnTo>
                  <a:lnTo>
                    <a:pt x="62" y="174"/>
                  </a:lnTo>
                  <a:lnTo>
                    <a:pt x="100" y="174"/>
                  </a:lnTo>
                  <a:lnTo>
                    <a:pt x="124" y="162"/>
                  </a:lnTo>
                  <a:lnTo>
                    <a:pt x="147" y="136"/>
                  </a:lnTo>
                  <a:lnTo>
                    <a:pt x="162" y="101"/>
                  </a:lnTo>
                  <a:lnTo>
                    <a:pt x="162" y="73"/>
                  </a:lnTo>
                  <a:lnTo>
                    <a:pt x="147" y="39"/>
                  </a:lnTo>
                  <a:lnTo>
                    <a:pt x="124" y="11"/>
                  </a:lnTo>
                  <a:lnTo>
                    <a:pt x="100" y="0"/>
                  </a:lnTo>
                  <a:lnTo>
                    <a:pt x="62" y="0"/>
                  </a:lnTo>
                </a:path>
              </a:pathLst>
            </a:custGeom>
            <a:noFill/>
            <a:ln w="12600">
              <a:solidFill>
                <a:srgbClr val="333333"/>
              </a:solidFill>
              <a:round/>
              <a:headEnd/>
              <a:tailEnd/>
            </a:ln>
          </p:spPr>
          <p:txBody>
            <a:bodyPr/>
            <a:lstStyle/>
            <a:p>
              <a:endParaRPr lang="en-US"/>
            </a:p>
          </p:txBody>
        </p:sp>
        <p:sp>
          <p:nvSpPr>
            <p:cNvPr id="602503" name="Line 386"/>
            <p:cNvSpPr>
              <a:spLocks noChangeShapeType="1"/>
            </p:cNvSpPr>
            <p:nvPr/>
          </p:nvSpPr>
          <p:spPr bwMode="auto">
            <a:xfrm>
              <a:off x="3297" y="3318"/>
              <a:ext cx="1" cy="39"/>
            </a:xfrm>
            <a:prstGeom prst="line">
              <a:avLst/>
            </a:prstGeom>
            <a:noFill/>
            <a:ln w="12600">
              <a:solidFill>
                <a:srgbClr val="333333"/>
              </a:solidFill>
              <a:round/>
              <a:headEnd/>
              <a:tailEnd/>
            </a:ln>
          </p:spPr>
          <p:txBody>
            <a:bodyPr/>
            <a:lstStyle/>
            <a:p>
              <a:endParaRPr lang="en-US"/>
            </a:p>
          </p:txBody>
        </p:sp>
        <p:sp>
          <p:nvSpPr>
            <p:cNvPr id="602504" name="Freeform 387"/>
            <p:cNvSpPr>
              <a:spLocks noChangeArrowheads="1"/>
            </p:cNvSpPr>
            <p:nvPr/>
          </p:nvSpPr>
          <p:spPr bwMode="auto">
            <a:xfrm>
              <a:off x="3297" y="3318"/>
              <a:ext cx="30" cy="40"/>
            </a:xfrm>
            <a:custGeom>
              <a:avLst/>
              <a:gdLst>
                <a:gd name="T0" fmla="*/ 0 w 133"/>
                <a:gd name="T1" fmla="*/ 3 h 175"/>
                <a:gd name="T2" fmla="*/ 2 w 133"/>
                <a:gd name="T3" fmla="*/ 1 h 175"/>
                <a:gd name="T4" fmla="*/ 3 w 133"/>
                <a:gd name="T5" fmla="*/ 0 h 175"/>
                <a:gd name="T6" fmla="*/ 5 w 133"/>
                <a:gd name="T7" fmla="*/ 0 h 175"/>
                <a:gd name="T8" fmla="*/ 6 w 133"/>
                <a:gd name="T9" fmla="*/ 1 h 175"/>
                <a:gd name="T10" fmla="*/ 7 w 133"/>
                <a:gd name="T11" fmla="*/ 3 h 175"/>
                <a:gd name="T12" fmla="*/ 7 w 133"/>
                <a:gd name="T13" fmla="*/ 9 h 175"/>
                <a:gd name="T14" fmla="*/ 0 60000 65536"/>
                <a:gd name="T15" fmla="*/ 0 60000 65536"/>
                <a:gd name="T16" fmla="*/ 0 60000 65536"/>
                <a:gd name="T17" fmla="*/ 0 60000 65536"/>
                <a:gd name="T18" fmla="*/ 0 60000 65536"/>
                <a:gd name="T19" fmla="*/ 0 60000 65536"/>
                <a:gd name="T20" fmla="*/ 0 60000 65536"/>
                <a:gd name="T21" fmla="*/ 0 w 133"/>
                <a:gd name="T22" fmla="*/ 0 h 175"/>
                <a:gd name="T23" fmla="*/ 133 w 133"/>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175">
                  <a:moveTo>
                    <a:pt x="0" y="50"/>
                  </a:moveTo>
                  <a:lnTo>
                    <a:pt x="34" y="11"/>
                  </a:lnTo>
                  <a:lnTo>
                    <a:pt x="58" y="0"/>
                  </a:lnTo>
                  <a:lnTo>
                    <a:pt x="93" y="0"/>
                  </a:lnTo>
                  <a:lnTo>
                    <a:pt x="121" y="11"/>
                  </a:lnTo>
                  <a:lnTo>
                    <a:pt x="132" y="50"/>
                  </a:lnTo>
                  <a:lnTo>
                    <a:pt x="132" y="174"/>
                  </a:lnTo>
                </a:path>
              </a:pathLst>
            </a:custGeom>
            <a:noFill/>
            <a:ln w="12600">
              <a:solidFill>
                <a:srgbClr val="333333"/>
              </a:solidFill>
              <a:round/>
              <a:headEnd/>
              <a:tailEnd/>
            </a:ln>
          </p:spPr>
          <p:txBody>
            <a:bodyPr/>
            <a:lstStyle/>
            <a:p>
              <a:endParaRPr lang="en-US"/>
            </a:p>
          </p:txBody>
        </p:sp>
        <p:sp>
          <p:nvSpPr>
            <p:cNvPr id="602505" name="Line 388"/>
            <p:cNvSpPr>
              <a:spLocks noChangeShapeType="1"/>
            </p:cNvSpPr>
            <p:nvPr/>
          </p:nvSpPr>
          <p:spPr bwMode="auto">
            <a:xfrm flipV="1">
              <a:off x="2423" y="1637"/>
              <a:ext cx="1" cy="60"/>
            </a:xfrm>
            <a:prstGeom prst="line">
              <a:avLst/>
            </a:prstGeom>
            <a:noFill/>
            <a:ln w="12600">
              <a:solidFill>
                <a:srgbClr val="333333"/>
              </a:solidFill>
              <a:round/>
              <a:headEnd/>
              <a:tailEnd/>
            </a:ln>
          </p:spPr>
          <p:txBody>
            <a:bodyPr/>
            <a:lstStyle/>
            <a:p>
              <a:endParaRPr lang="en-US"/>
            </a:p>
          </p:txBody>
        </p:sp>
        <p:sp>
          <p:nvSpPr>
            <p:cNvPr id="602506" name="Line 389"/>
            <p:cNvSpPr>
              <a:spLocks noChangeShapeType="1"/>
            </p:cNvSpPr>
            <p:nvPr/>
          </p:nvSpPr>
          <p:spPr bwMode="auto">
            <a:xfrm>
              <a:off x="2461" y="1639"/>
              <a:ext cx="1" cy="58"/>
            </a:xfrm>
            <a:prstGeom prst="line">
              <a:avLst/>
            </a:prstGeom>
            <a:noFill/>
            <a:ln w="12600">
              <a:solidFill>
                <a:srgbClr val="333333"/>
              </a:solidFill>
              <a:round/>
              <a:headEnd/>
              <a:tailEnd/>
            </a:ln>
          </p:spPr>
          <p:txBody>
            <a:bodyPr/>
            <a:lstStyle/>
            <a:p>
              <a:endParaRPr lang="en-US"/>
            </a:p>
          </p:txBody>
        </p:sp>
        <p:sp>
          <p:nvSpPr>
            <p:cNvPr id="602507" name="Line 390"/>
            <p:cNvSpPr>
              <a:spLocks noChangeShapeType="1"/>
            </p:cNvSpPr>
            <p:nvPr/>
          </p:nvSpPr>
          <p:spPr bwMode="auto">
            <a:xfrm flipH="1">
              <a:off x="2422" y="1667"/>
              <a:ext cx="40" cy="1"/>
            </a:xfrm>
            <a:prstGeom prst="line">
              <a:avLst/>
            </a:prstGeom>
            <a:noFill/>
            <a:ln w="12600">
              <a:solidFill>
                <a:srgbClr val="333333"/>
              </a:solidFill>
              <a:round/>
              <a:headEnd/>
              <a:tailEnd/>
            </a:ln>
          </p:spPr>
          <p:txBody>
            <a:bodyPr/>
            <a:lstStyle/>
            <a:p>
              <a:endParaRPr lang="en-US"/>
            </a:p>
          </p:txBody>
        </p:sp>
        <p:sp>
          <p:nvSpPr>
            <p:cNvPr id="602508" name="Freeform 391"/>
            <p:cNvSpPr>
              <a:spLocks noChangeArrowheads="1"/>
            </p:cNvSpPr>
            <p:nvPr/>
          </p:nvSpPr>
          <p:spPr bwMode="auto">
            <a:xfrm>
              <a:off x="2484" y="1658"/>
              <a:ext cx="36" cy="39"/>
            </a:xfrm>
            <a:custGeom>
              <a:avLst/>
              <a:gdLst>
                <a:gd name="T0" fmla="*/ 2 w 160"/>
                <a:gd name="T1" fmla="*/ 1 h 171"/>
                <a:gd name="T2" fmla="*/ 3 w 160"/>
                <a:gd name="T3" fmla="*/ 0 h 171"/>
                <a:gd name="T4" fmla="*/ 2 w 160"/>
                <a:gd name="T5" fmla="*/ 1 h 171"/>
                <a:gd name="T6" fmla="*/ 0 w 160"/>
                <a:gd name="T7" fmla="*/ 2 h 171"/>
                <a:gd name="T8" fmla="*/ 0 w 160"/>
                <a:gd name="T9" fmla="*/ 4 h 171"/>
                <a:gd name="T10" fmla="*/ 0 w 160"/>
                <a:gd name="T11" fmla="*/ 5 h 171"/>
                <a:gd name="T12" fmla="*/ 0 w 160"/>
                <a:gd name="T13" fmla="*/ 7 h 171"/>
                <a:gd name="T14" fmla="*/ 2 w 160"/>
                <a:gd name="T15" fmla="*/ 8 h 171"/>
                <a:gd name="T16" fmla="*/ 3 w 160"/>
                <a:gd name="T17" fmla="*/ 9 h 171"/>
                <a:gd name="T18" fmla="*/ 5 w 160"/>
                <a:gd name="T19" fmla="*/ 9 h 171"/>
                <a:gd name="T20" fmla="*/ 6 w 160"/>
                <a:gd name="T21" fmla="*/ 8 h 171"/>
                <a:gd name="T22" fmla="*/ 7 w 160"/>
                <a:gd name="T23" fmla="*/ 7 h 171"/>
                <a:gd name="T24" fmla="*/ 8 w 160"/>
                <a:gd name="T25" fmla="*/ 5 h 171"/>
                <a:gd name="T26" fmla="*/ 8 w 160"/>
                <a:gd name="T27" fmla="*/ 4 h 171"/>
                <a:gd name="T28" fmla="*/ 7 w 160"/>
                <a:gd name="T29" fmla="*/ 2 h 171"/>
                <a:gd name="T30" fmla="*/ 6 w 160"/>
                <a:gd name="T31" fmla="*/ 1 h 171"/>
                <a:gd name="T32" fmla="*/ 5 w 160"/>
                <a:gd name="T33" fmla="*/ 0 h 171"/>
                <a:gd name="T34" fmla="*/ 3 w 160"/>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171"/>
                <a:gd name="T56" fmla="*/ 160 w 160"/>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171">
                  <a:moveTo>
                    <a:pt x="34" y="15"/>
                  </a:moveTo>
                  <a:lnTo>
                    <a:pt x="57" y="0"/>
                  </a:lnTo>
                  <a:lnTo>
                    <a:pt x="34" y="15"/>
                  </a:lnTo>
                  <a:lnTo>
                    <a:pt x="7" y="38"/>
                  </a:lnTo>
                  <a:lnTo>
                    <a:pt x="0" y="74"/>
                  </a:lnTo>
                  <a:lnTo>
                    <a:pt x="0" y="96"/>
                  </a:lnTo>
                  <a:lnTo>
                    <a:pt x="7" y="134"/>
                  </a:lnTo>
                  <a:lnTo>
                    <a:pt x="34" y="158"/>
                  </a:lnTo>
                  <a:lnTo>
                    <a:pt x="57" y="170"/>
                  </a:lnTo>
                  <a:lnTo>
                    <a:pt x="97" y="170"/>
                  </a:lnTo>
                  <a:lnTo>
                    <a:pt x="120" y="158"/>
                  </a:lnTo>
                  <a:lnTo>
                    <a:pt x="143" y="134"/>
                  </a:lnTo>
                  <a:lnTo>
                    <a:pt x="159" y="96"/>
                  </a:lnTo>
                  <a:lnTo>
                    <a:pt x="159" y="74"/>
                  </a:lnTo>
                  <a:lnTo>
                    <a:pt x="143" y="38"/>
                  </a:lnTo>
                  <a:lnTo>
                    <a:pt x="120" y="15"/>
                  </a:lnTo>
                  <a:lnTo>
                    <a:pt x="97" y="0"/>
                  </a:lnTo>
                  <a:lnTo>
                    <a:pt x="57" y="0"/>
                  </a:lnTo>
                </a:path>
              </a:pathLst>
            </a:custGeom>
            <a:noFill/>
            <a:ln w="12600">
              <a:solidFill>
                <a:srgbClr val="333333"/>
              </a:solidFill>
              <a:round/>
              <a:headEnd/>
              <a:tailEnd/>
            </a:ln>
          </p:spPr>
          <p:txBody>
            <a:bodyPr/>
            <a:lstStyle/>
            <a:p>
              <a:endParaRPr lang="en-US"/>
            </a:p>
          </p:txBody>
        </p:sp>
        <p:sp>
          <p:nvSpPr>
            <p:cNvPr id="602509" name="Freeform 392"/>
            <p:cNvSpPr>
              <a:spLocks noChangeArrowheads="1"/>
            </p:cNvSpPr>
            <p:nvPr/>
          </p:nvSpPr>
          <p:spPr bwMode="auto">
            <a:xfrm>
              <a:off x="2536" y="1658"/>
              <a:ext cx="30" cy="39"/>
            </a:xfrm>
            <a:custGeom>
              <a:avLst/>
              <a:gdLst>
                <a:gd name="T0" fmla="*/ 0 w 132"/>
                <a:gd name="T1" fmla="*/ 0 h 171"/>
                <a:gd name="T2" fmla="*/ 0 w 132"/>
                <a:gd name="T3" fmla="*/ 6 h 171"/>
                <a:gd name="T4" fmla="*/ 0 w 132"/>
                <a:gd name="T5" fmla="*/ 8 h 171"/>
                <a:gd name="T6" fmla="*/ 2 w 132"/>
                <a:gd name="T7" fmla="*/ 9 h 171"/>
                <a:gd name="T8" fmla="*/ 4 w 132"/>
                <a:gd name="T9" fmla="*/ 9 h 171"/>
                <a:gd name="T10" fmla="*/ 5 w 132"/>
                <a:gd name="T11" fmla="*/ 8 h 171"/>
                <a:gd name="T12" fmla="*/ 7 w 132"/>
                <a:gd name="T13" fmla="*/ 6 h 171"/>
                <a:gd name="T14" fmla="*/ 0 60000 65536"/>
                <a:gd name="T15" fmla="*/ 0 60000 65536"/>
                <a:gd name="T16" fmla="*/ 0 60000 65536"/>
                <a:gd name="T17" fmla="*/ 0 60000 65536"/>
                <a:gd name="T18" fmla="*/ 0 60000 65536"/>
                <a:gd name="T19" fmla="*/ 0 60000 65536"/>
                <a:gd name="T20" fmla="*/ 0 60000 65536"/>
                <a:gd name="T21" fmla="*/ 0 w 132"/>
                <a:gd name="T22" fmla="*/ 0 h 171"/>
                <a:gd name="T23" fmla="*/ 132 w 132"/>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171">
                  <a:moveTo>
                    <a:pt x="0" y="0"/>
                  </a:moveTo>
                  <a:lnTo>
                    <a:pt x="0" y="119"/>
                  </a:lnTo>
                  <a:lnTo>
                    <a:pt x="11" y="158"/>
                  </a:lnTo>
                  <a:lnTo>
                    <a:pt x="34" y="170"/>
                  </a:lnTo>
                  <a:lnTo>
                    <a:pt x="69" y="170"/>
                  </a:lnTo>
                  <a:lnTo>
                    <a:pt x="96" y="158"/>
                  </a:lnTo>
                  <a:lnTo>
                    <a:pt x="131" y="119"/>
                  </a:lnTo>
                </a:path>
              </a:pathLst>
            </a:custGeom>
            <a:noFill/>
            <a:ln w="12600">
              <a:solidFill>
                <a:srgbClr val="333333"/>
              </a:solidFill>
              <a:round/>
              <a:headEnd/>
              <a:tailEnd/>
            </a:ln>
          </p:spPr>
          <p:txBody>
            <a:bodyPr/>
            <a:lstStyle/>
            <a:p>
              <a:endParaRPr lang="en-US"/>
            </a:p>
          </p:txBody>
        </p:sp>
        <p:sp>
          <p:nvSpPr>
            <p:cNvPr id="602510" name="Line 393"/>
            <p:cNvSpPr>
              <a:spLocks noChangeShapeType="1"/>
            </p:cNvSpPr>
            <p:nvPr/>
          </p:nvSpPr>
          <p:spPr bwMode="auto">
            <a:xfrm flipV="1">
              <a:off x="2566" y="1657"/>
              <a:ext cx="1" cy="41"/>
            </a:xfrm>
            <a:prstGeom prst="line">
              <a:avLst/>
            </a:prstGeom>
            <a:noFill/>
            <a:ln w="12600">
              <a:solidFill>
                <a:srgbClr val="333333"/>
              </a:solidFill>
              <a:round/>
              <a:headEnd/>
              <a:tailEnd/>
            </a:ln>
          </p:spPr>
          <p:txBody>
            <a:bodyPr/>
            <a:lstStyle/>
            <a:p>
              <a:endParaRPr lang="en-US"/>
            </a:p>
          </p:txBody>
        </p:sp>
        <p:sp>
          <p:nvSpPr>
            <p:cNvPr id="602511" name="Freeform 394"/>
            <p:cNvSpPr>
              <a:spLocks noChangeArrowheads="1"/>
            </p:cNvSpPr>
            <p:nvPr/>
          </p:nvSpPr>
          <p:spPr bwMode="auto">
            <a:xfrm>
              <a:off x="2588" y="1658"/>
              <a:ext cx="30" cy="39"/>
            </a:xfrm>
            <a:custGeom>
              <a:avLst/>
              <a:gdLst>
                <a:gd name="T0" fmla="*/ 6 w 132"/>
                <a:gd name="T1" fmla="*/ 1 h 171"/>
                <a:gd name="T2" fmla="*/ 7 w 132"/>
                <a:gd name="T3" fmla="*/ 2 h 171"/>
                <a:gd name="T4" fmla="*/ 6 w 132"/>
                <a:gd name="T5" fmla="*/ 1 h 171"/>
                <a:gd name="T6" fmla="*/ 4 w 132"/>
                <a:gd name="T7" fmla="*/ 0 h 171"/>
                <a:gd name="T8" fmla="*/ 3 w 132"/>
                <a:gd name="T9" fmla="*/ 0 h 171"/>
                <a:gd name="T10" fmla="*/ 1 w 132"/>
                <a:gd name="T11" fmla="*/ 1 h 171"/>
                <a:gd name="T12" fmla="*/ 0 w 132"/>
                <a:gd name="T13" fmla="*/ 2 h 171"/>
                <a:gd name="T14" fmla="*/ 1 w 132"/>
                <a:gd name="T15" fmla="*/ 3 h 171"/>
                <a:gd name="T16" fmla="*/ 2 w 132"/>
                <a:gd name="T17" fmla="*/ 4 h 171"/>
                <a:gd name="T18" fmla="*/ 5 w 132"/>
                <a:gd name="T19" fmla="*/ 4 h 171"/>
                <a:gd name="T20" fmla="*/ 6 w 132"/>
                <a:gd name="T21" fmla="*/ 5 h 171"/>
                <a:gd name="T22" fmla="*/ 7 w 132"/>
                <a:gd name="T23" fmla="*/ 6 h 171"/>
                <a:gd name="T24" fmla="*/ 7 w 132"/>
                <a:gd name="T25" fmla="*/ 7 h 171"/>
                <a:gd name="T26" fmla="*/ 6 w 132"/>
                <a:gd name="T27" fmla="*/ 8 h 171"/>
                <a:gd name="T28" fmla="*/ 4 w 132"/>
                <a:gd name="T29" fmla="*/ 9 h 171"/>
                <a:gd name="T30" fmla="*/ 3 w 132"/>
                <a:gd name="T31" fmla="*/ 9 h 171"/>
                <a:gd name="T32" fmla="*/ 1 w 132"/>
                <a:gd name="T33" fmla="*/ 8 h 171"/>
                <a:gd name="T34" fmla="*/ 0 w 132"/>
                <a:gd name="T35" fmla="*/ 7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71"/>
                <a:gd name="T56" fmla="*/ 132 w 132"/>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71">
                  <a:moveTo>
                    <a:pt x="120" y="15"/>
                  </a:moveTo>
                  <a:lnTo>
                    <a:pt x="131" y="38"/>
                  </a:lnTo>
                  <a:lnTo>
                    <a:pt x="120" y="15"/>
                  </a:lnTo>
                  <a:lnTo>
                    <a:pt x="85" y="0"/>
                  </a:lnTo>
                  <a:lnTo>
                    <a:pt x="47" y="0"/>
                  </a:lnTo>
                  <a:lnTo>
                    <a:pt x="12" y="15"/>
                  </a:lnTo>
                  <a:lnTo>
                    <a:pt x="0" y="38"/>
                  </a:lnTo>
                  <a:lnTo>
                    <a:pt x="12" y="61"/>
                  </a:lnTo>
                  <a:lnTo>
                    <a:pt x="34" y="74"/>
                  </a:lnTo>
                  <a:lnTo>
                    <a:pt x="93" y="85"/>
                  </a:lnTo>
                  <a:lnTo>
                    <a:pt x="120" y="96"/>
                  </a:lnTo>
                  <a:lnTo>
                    <a:pt x="131" y="119"/>
                  </a:lnTo>
                  <a:lnTo>
                    <a:pt x="131" y="134"/>
                  </a:lnTo>
                  <a:lnTo>
                    <a:pt x="120" y="158"/>
                  </a:lnTo>
                  <a:lnTo>
                    <a:pt x="85" y="170"/>
                  </a:lnTo>
                  <a:lnTo>
                    <a:pt x="47" y="170"/>
                  </a:lnTo>
                  <a:lnTo>
                    <a:pt x="12" y="158"/>
                  </a:lnTo>
                  <a:lnTo>
                    <a:pt x="0" y="134"/>
                  </a:lnTo>
                </a:path>
              </a:pathLst>
            </a:custGeom>
            <a:noFill/>
            <a:ln w="12600">
              <a:solidFill>
                <a:srgbClr val="333333"/>
              </a:solidFill>
              <a:round/>
              <a:headEnd/>
              <a:tailEnd/>
            </a:ln>
          </p:spPr>
          <p:txBody>
            <a:bodyPr/>
            <a:lstStyle/>
            <a:p>
              <a:endParaRPr lang="en-US"/>
            </a:p>
          </p:txBody>
        </p:sp>
        <p:sp>
          <p:nvSpPr>
            <p:cNvPr id="602512" name="Freeform 395"/>
            <p:cNvSpPr>
              <a:spLocks noChangeArrowheads="1"/>
            </p:cNvSpPr>
            <p:nvPr/>
          </p:nvSpPr>
          <p:spPr bwMode="auto">
            <a:xfrm>
              <a:off x="2635" y="1658"/>
              <a:ext cx="34" cy="39"/>
            </a:xfrm>
            <a:custGeom>
              <a:avLst/>
              <a:gdLst>
                <a:gd name="T0" fmla="*/ 0 w 148"/>
                <a:gd name="T1" fmla="*/ 4 h 171"/>
                <a:gd name="T2" fmla="*/ 8 w 148"/>
                <a:gd name="T3" fmla="*/ 4 h 171"/>
                <a:gd name="T4" fmla="*/ 8 w 148"/>
                <a:gd name="T5" fmla="*/ 3 h 171"/>
                <a:gd name="T6" fmla="*/ 7 w 148"/>
                <a:gd name="T7" fmla="*/ 1 h 171"/>
                <a:gd name="T8" fmla="*/ 6 w 148"/>
                <a:gd name="T9" fmla="*/ 1 h 171"/>
                <a:gd name="T10" fmla="*/ 5 w 148"/>
                <a:gd name="T11" fmla="*/ 0 h 171"/>
                <a:gd name="T12" fmla="*/ 3 w 148"/>
                <a:gd name="T13" fmla="*/ 0 h 171"/>
                <a:gd name="T14" fmla="*/ 2 w 148"/>
                <a:gd name="T15" fmla="*/ 1 h 171"/>
                <a:gd name="T16" fmla="*/ 1 w 148"/>
                <a:gd name="T17" fmla="*/ 2 h 171"/>
                <a:gd name="T18" fmla="*/ 0 w 148"/>
                <a:gd name="T19" fmla="*/ 4 h 171"/>
                <a:gd name="T20" fmla="*/ 0 w 148"/>
                <a:gd name="T21" fmla="*/ 5 h 171"/>
                <a:gd name="T22" fmla="*/ 1 w 148"/>
                <a:gd name="T23" fmla="*/ 7 h 171"/>
                <a:gd name="T24" fmla="*/ 2 w 148"/>
                <a:gd name="T25" fmla="*/ 8 h 171"/>
                <a:gd name="T26" fmla="*/ 3 w 148"/>
                <a:gd name="T27" fmla="*/ 9 h 171"/>
                <a:gd name="T28" fmla="*/ 5 w 148"/>
                <a:gd name="T29" fmla="*/ 9 h 171"/>
                <a:gd name="T30" fmla="*/ 6 w 148"/>
                <a:gd name="T31" fmla="*/ 8 h 171"/>
                <a:gd name="T32" fmla="*/ 8 w 148"/>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71"/>
                <a:gd name="T53" fmla="*/ 148 w 148"/>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71">
                  <a:moveTo>
                    <a:pt x="0" y="74"/>
                  </a:moveTo>
                  <a:lnTo>
                    <a:pt x="147" y="74"/>
                  </a:lnTo>
                  <a:lnTo>
                    <a:pt x="147" y="50"/>
                  </a:lnTo>
                  <a:lnTo>
                    <a:pt x="136" y="26"/>
                  </a:lnTo>
                  <a:lnTo>
                    <a:pt x="123" y="15"/>
                  </a:lnTo>
                  <a:lnTo>
                    <a:pt x="100" y="0"/>
                  </a:lnTo>
                  <a:lnTo>
                    <a:pt x="61" y="0"/>
                  </a:lnTo>
                  <a:lnTo>
                    <a:pt x="39" y="15"/>
                  </a:lnTo>
                  <a:lnTo>
                    <a:pt x="11" y="38"/>
                  </a:lnTo>
                  <a:lnTo>
                    <a:pt x="0" y="74"/>
                  </a:lnTo>
                  <a:lnTo>
                    <a:pt x="0" y="96"/>
                  </a:lnTo>
                  <a:lnTo>
                    <a:pt x="11" y="134"/>
                  </a:lnTo>
                  <a:lnTo>
                    <a:pt x="39" y="158"/>
                  </a:lnTo>
                  <a:lnTo>
                    <a:pt x="61" y="170"/>
                  </a:lnTo>
                  <a:lnTo>
                    <a:pt x="100" y="170"/>
                  </a:lnTo>
                  <a:lnTo>
                    <a:pt x="123" y="158"/>
                  </a:lnTo>
                  <a:lnTo>
                    <a:pt x="147" y="134"/>
                  </a:lnTo>
                </a:path>
              </a:pathLst>
            </a:custGeom>
            <a:noFill/>
            <a:ln w="12600">
              <a:solidFill>
                <a:srgbClr val="333333"/>
              </a:solidFill>
              <a:round/>
              <a:headEnd/>
              <a:tailEnd/>
            </a:ln>
          </p:spPr>
          <p:txBody>
            <a:bodyPr/>
            <a:lstStyle/>
            <a:p>
              <a:endParaRPr lang="en-US"/>
            </a:p>
          </p:txBody>
        </p:sp>
        <p:sp>
          <p:nvSpPr>
            <p:cNvPr id="602513" name="Freeform 396"/>
            <p:cNvSpPr>
              <a:spLocks noChangeArrowheads="1"/>
            </p:cNvSpPr>
            <p:nvPr/>
          </p:nvSpPr>
          <p:spPr bwMode="auto">
            <a:xfrm>
              <a:off x="2724" y="1639"/>
              <a:ext cx="35" cy="58"/>
            </a:xfrm>
            <a:custGeom>
              <a:avLst/>
              <a:gdLst>
                <a:gd name="T0" fmla="*/ 0 w 155"/>
                <a:gd name="T1" fmla="*/ 13 h 255"/>
                <a:gd name="T2" fmla="*/ 0 w 155"/>
                <a:gd name="T3" fmla="*/ 0 h 255"/>
                <a:gd name="T4" fmla="*/ 8 w 155"/>
                <a:gd name="T5" fmla="*/ 0 h 255"/>
                <a:gd name="T6" fmla="*/ 0 60000 65536"/>
                <a:gd name="T7" fmla="*/ 0 60000 65536"/>
                <a:gd name="T8" fmla="*/ 0 60000 65536"/>
                <a:gd name="T9" fmla="*/ 0 w 155"/>
                <a:gd name="T10" fmla="*/ 0 h 255"/>
                <a:gd name="T11" fmla="*/ 155 w 155"/>
                <a:gd name="T12" fmla="*/ 255 h 255"/>
              </a:gdLst>
              <a:ahLst/>
              <a:cxnLst>
                <a:cxn ang="T6">
                  <a:pos x="T0" y="T1"/>
                </a:cxn>
                <a:cxn ang="T7">
                  <a:pos x="T2" y="T3"/>
                </a:cxn>
                <a:cxn ang="T8">
                  <a:pos x="T4" y="T5"/>
                </a:cxn>
              </a:cxnLst>
              <a:rect l="T9" t="T10" r="T11" b="T12"/>
              <a:pathLst>
                <a:path w="155" h="255">
                  <a:moveTo>
                    <a:pt x="0" y="254"/>
                  </a:moveTo>
                  <a:lnTo>
                    <a:pt x="0" y="0"/>
                  </a:lnTo>
                  <a:lnTo>
                    <a:pt x="154" y="0"/>
                  </a:lnTo>
                </a:path>
              </a:pathLst>
            </a:custGeom>
            <a:noFill/>
            <a:ln w="12600">
              <a:solidFill>
                <a:srgbClr val="333333"/>
              </a:solidFill>
              <a:round/>
              <a:headEnd/>
              <a:tailEnd/>
            </a:ln>
          </p:spPr>
          <p:txBody>
            <a:bodyPr/>
            <a:lstStyle/>
            <a:p>
              <a:endParaRPr lang="en-US"/>
            </a:p>
          </p:txBody>
        </p:sp>
        <p:sp>
          <p:nvSpPr>
            <p:cNvPr id="602514" name="Line 397"/>
            <p:cNvSpPr>
              <a:spLocks noChangeShapeType="1"/>
            </p:cNvSpPr>
            <p:nvPr/>
          </p:nvSpPr>
          <p:spPr bwMode="auto">
            <a:xfrm flipH="1">
              <a:off x="2723" y="1667"/>
              <a:ext cx="23" cy="1"/>
            </a:xfrm>
            <a:prstGeom prst="line">
              <a:avLst/>
            </a:prstGeom>
            <a:noFill/>
            <a:ln w="12600">
              <a:solidFill>
                <a:srgbClr val="333333"/>
              </a:solidFill>
              <a:round/>
              <a:headEnd/>
              <a:tailEnd/>
            </a:ln>
          </p:spPr>
          <p:txBody>
            <a:bodyPr/>
            <a:lstStyle/>
            <a:p>
              <a:endParaRPr lang="en-US"/>
            </a:p>
          </p:txBody>
        </p:sp>
        <p:sp>
          <p:nvSpPr>
            <p:cNvPr id="602515" name="Line 398"/>
            <p:cNvSpPr>
              <a:spLocks noChangeShapeType="1"/>
            </p:cNvSpPr>
            <p:nvPr/>
          </p:nvSpPr>
          <p:spPr bwMode="auto">
            <a:xfrm>
              <a:off x="2724" y="1697"/>
              <a:ext cx="35" cy="1"/>
            </a:xfrm>
            <a:prstGeom prst="line">
              <a:avLst/>
            </a:prstGeom>
            <a:noFill/>
            <a:ln w="12600">
              <a:solidFill>
                <a:srgbClr val="333333"/>
              </a:solidFill>
              <a:round/>
              <a:headEnd/>
              <a:tailEnd/>
            </a:ln>
          </p:spPr>
          <p:txBody>
            <a:bodyPr/>
            <a:lstStyle/>
            <a:p>
              <a:endParaRPr lang="en-US"/>
            </a:p>
          </p:txBody>
        </p:sp>
        <p:sp>
          <p:nvSpPr>
            <p:cNvPr id="602516" name="Line 399"/>
            <p:cNvSpPr>
              <a:spLocks noChangeShapeType="1"/>
            </p:cNvSpPr>
            <p:nvPr/>
          </p:nvSpPr>
          <p:spPr bwMode="auto">
            <a:xfrm flipV="1">
              <a:off x="2775" y="1637"/>
              <a:ext cx="1" cy="60"/>
            </a:xfrm>
            <a:prstGeom prst="line">
              <a:avLst/>
            </a:prstGeom>
            <a:noFill/>
            <a:ln w="12600">
              <a:solidFill>
                <a:srgbClr val="333333"/>
              </a:solidFill>
              <a:round/>
              <a:headEnd/>
              <a:tailEnd/>
            </a:ln>
          </p:spPr>
          <p:txBody>
            <a:bodyPr/>
            <a:lstStyle/>
            <a:p>
              <a:endParaRPr lang="en-US"/>
            </a:p>
          </p:txBody>
        </p:sp>
        <p:sp>
          <p:nvSpPr>
            <p:cNvPr id="602517" name="Freeform 400"/>
            <p:cNvSpPr>
              <a:spLocks noChangeArrowheads="1"/>
            </p:cNvSpPr>
            <p:nvPr/>
          </p:nvSpPr>
          <p:spPr bwMode="auto">
            <a:xfrm>
              <a:off x="2798" y="1658"/>
              <a:ext cx="33" cy="39"/>
            </a:xfrm>
            <a:custGeom>
              <a:avLst/>
              <a:gdLst>
                <a:gd name="T0" fmla="*/ 0 w 144"/>
                <a:gd name="T1" fmla="*/ 4 h 171"/>
                <a:gd name="T2" fmla="*/ 8 w 144"/>
                <a:gd name="T3" fmla="*/ 4 h 171"/>
                <a:gd name="T4" fmla="*/ 8 w 144"/>
                <a:gd name="T5" fmla="*/ 3 h 171"/>
                <a:gd name="T6" fmla="*/ 7 w 144"/>
                <a:gd name="T7" fmla="*/ 1 h 171"/>
                <a:gd name="T8" fmla="*/ 6 w 144"/>
                <a:gd name="T9" fmla="*/ 1 h 171"/>
                <a:gd name="T10" fmla="*/ 5 w 144"/>
                <a:gd name="T11" fmla="*/ 0 h 171"/>
                <a:gd name="T12" fmla="*/ 3 w 144"/>
                <a:gd name="T13" fmla="*/ 0 h 171"/>
                <a:gd name="T14" fmla="*/ 2 w 144"/>
                <a:gd name="T15" fmla="*/ 1 h 171"/>
                <a:gd name="T16" fmla="*/ 1 w 144"/>
                <a:gd name="T17" fmla="*/ 2 h 171"/>
                <a:gd name="T18" fmla="*/ 0 w 144"/>
                <a:gd name="T19" fmla="*/ 4 h 171"/>
                <a:gd name="T20" fmla="*/ 0 w 144"/>
                <a:gd name="T21" fmla="*/ 5 h 171"/>
                <a:gd name="T22" fmla="*/ 1 w 144"/>
                <a:gd name="T23" fmla="*/ 7 h 171"/>
                <a:gd name="T24" fmla="*/ 2 w 144"/>
                <a:gd name="T25" fmla="*/ 8 h 171"/>
                <a:gd name="T26" fmla="*/ 3 w 144"/>
                <a:gd name="T27" fmla="*/ 9 h 171"/>
                <a:gd name="T28" fmla="*/ 5 w 144"/>
                <a:gd name="T29" fmla="*/ 9 h 171"/>
                <a:gd name="T30" fmla="*/ 6 w 144"/>
                <a:gd name="T31" fmla="*/ 8 h 171"/>
                <a:gd name="T32" fmla="*/ 8 w 144"/>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171"/>
                <a:gd name="T53" fmla="*/ 144 w 144"/>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171">
                  <a:moveTo>
                    <a:pt x="0" y="74"/>
                  </a:moveTo>
                  <a:lnTo>
                    <a:pt x="143" y="74"/>
                  </a:lnTo>
                  <a:lnTo>
                    <a:pt x="143" y="50"/>
                  </a:lnTo>
                  <a:lnTo>
                    <a:pt x="132" y="26"/>
                  </a:lnTo>
                  <a:lnTo>
                    <a:pt x="120" y="15"/>
                  </a:lnTo>
                  <a:lnTo>
                    <a:pt x="97" y="0"/>
                  </a:lnTo>
                  <a:lnTo>
                    <a:pt x="61" y="0"/>
                  </a:lnTo>
                  <a:lnTo>
                    <a:pt x="38" y="15"/>
                  </a:lnTo>
                  <a:lnTo>
                    <a:pt x="12" y="38"/>
                  </a:lnTo>
                  <a:lnTo>
                    <a:pt x="0" y="74"/>
                  </a:lnTo>
                  <a:lnTo>
                    <a:pt x="0" y="96"/>
                  </a:lnTo>
                  <a:lnTo>
                    <a:pt x="12" y="134"/>
                  </a:lnTo>
                  <a:lnTo>
                    <a:pt x="38" y="158"/>
                  </a:lnTo>
                  <a:lnTo>
                    <a:pt x="61" y="170"/>
                  </a:lnTo>
                  <a:lnTo>
                    <a:pt x="97" y="170"/>
                  </a:lnTo>
                  <a:lnTo>
                    <a:pt x="120" y="158"/>
                  </a:lnTo>
                  <a:lnTo>
                    <a:pt x="143" y="134"/>
                  </a:lnTo>
                </a:path>
              </a:pathLst>
            </a:custGeom>
            <a:noFill/>
            <a:ln w="12600">
              <a:solidFill>
                <a:srgbClr val="333333"/>
              </a:solidFill>
              <a:round/>
              <a:headEnd/>
              <a:tailEnd/>
            </a:ln>
          </p:spPr>
          <p:txBody>
            <a:bodyPr/>
            <a:lstStyle/>
            <a:p>
              <a:endParaRPr lang="en-US"/>
            </a:p>
          </p:txBody>
        </p:sp>
        <p:sp>
          <p:nvSpPr>
            <p:cNvPr id="602518" name="Freeform 401"/>
            <p:cNvSpPr>
              <a:spLocks noChangeArrowheads="1"/>
            </p:cNvSpPr>
            <p:nvPr/>
          </p:nvSpPr>
          <p:spPr bwMode="auto">
            <a:xfrm>
              <a:off x="2848" y="1658"/>
              <a:ext cx="34" cy="39"/>
            </a:xfrm>
            <a:custGeom>
              <a:avLst/>
              <a:gdLst>
                <a:gd name="T0" fmla="*/ 8 w 149"/>
                <a:gd name="T1" fmla="*/ 2 h 171"/>
                <a:gd name="T2" fmla="*/ 6 w 149"/>
                <a:gd name="T3" fmla="*/ 1 h 171"/>
                <a:gd name="T4" fmla="*/ 5 w 149"/>
                <a:gd name="T5" fmla="*/ 0 h 171"/>
                <a:gd name="T6" fmla="*/ 3 w 149"/>
                <a:gd name="T7" fmla="*/ 0 h 171"/>
                <a:gd name="T8" fmla="*/ 2 w 149"/>
                <a:gd name="T9" fmla="*/ 1 h 171"/>
                <a:gd name="T10" fmla="*/ 1 w 149"/>
                <a:gd name="T11" fmla="*/ 2 h 171"/>
                <a:gd name="T12" fmla="*/ 0 w 149"/>
                <a:gd name="T13" fmla="*/ 4 h 171"/>
                <a:gd name="T14" fmla="*/ 0 w 149"/>
                <a:gd name="T15" fmla="*/ 5 h 171"/>
                <a:gd name="T16" fmla="*/ 1 w 149"/>
                <a:gd name="T17" fmla="*/ 7 h 171"/>
                <a:gd name="T18" fmla="*/ 2 w 149"/>
                <a:gd name="T19" fmla="*/ 8 h 171"/>
                <a:gd name="T20" fmla="*/ 3 w 149"/>
                <a:gd name="T21" fmla="*/ 9 h 171"/>
                <a:gd name="T22" fmla="*/ 5 w 149"/>
                <a:gd name="T23" fmla="*/ 9 h 171"/>
                <a:gd name="T24" fmla="*/ 6 w 149"/>
                <a:gd name="T25" fmla="*/ 8 h 171"/>
                <a:gd name="T26" fmla="*/ 8 w 149"/>
                <a:gd name="T27" fmla="*/ 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9"/>
                <a:gd name="T43" fmla="*/ 0 h 171"/>
                <a:gd name="T44" fmla="*/ 149 w 149"/>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9" h="171">
                  <a:moveTo>
                    <a:pt x="148" y="38"/>
                  </a:moveTo>
                  <a:lnTo>
                    <a:pt x="124" y="15"/>
                  </a:lnTo>
                  <a:lnTo>
                    <a:pt x="96" y="0"/>
                  </a:lnTo>
                  <a:lnTo>
                    <a:pt x="62" y="0"/>
                  </a:lnTo>
                  <a:lnTo>
                    <a:pt x="34" y="15"/>
                  </a:lnTo>
                  <a:lnTo>
                    <a:pt x="12" y="38"/>
                  </a:lnTo>
                  <a:lnTo>
                    <a:pt x="0" y="74"/>
                  </a:lnTo>
                  <a:lnTo>
                    <a:pt x="0" y="96"/>
                  </a:lnTo>
                  <a:lnTo>
                    <a:pt x="12" y="134"/>
                  </a:lnTo>
                  <a:lnTo>
                    <a:pt x="34" y="158"/>
                  </a:lnTo>
                  <a:lnTo>
                    <a:pt x="62" y="170"/>
                  </a:lnTo>
                  <a:lnTo>
                    <a:pt x="96" y="170"/>
                  </a:lnTo>
                  <a:lnTo>
                    <a:pt x="124" y="158"/>
                  </a:lnTo>
                  <a:lnTo>
                    <a:pt x="148" y="134"/>
                  </a:lnTo>
                </a:path>
              </a:pathLst>
            </a:custGeom>
            <a:noFill/>
            <a:ln w="12600">
              <a:solidFill>
                <a:srgbClr val="333333"/>
              </a:solidFill>
              <a:round/>
              <a:headEnd/>
              <a:tailEnd/>
            </a:ln>
          </p:spPr>
          <p:txBody>
            <a:bodyPr/>
            <a:lstStyle/>
            <a:p>
              <a:endParaRPr lang="en-US"/>
            </a:p>
          </p:txBody>
        </p:sp>
        <p:sp>
          <p:nvSpPr>
            <p:cNvPr id="602519" name="Line 402"/>
            <p:cNvSpPr>
              <a:spLocks noChangeShapeType="1"/>
            </p:cNvSpPr>
            <p:nvPr/>
          </p:nvSpPr>
          <p:spPr bwMode="auto">
            <a:xfrm flipV="1">
              <a:off x="2906" y="1638"/>
              <a:ext cx="1" cy="48"/>
            </a:xfrm>
            <a:prstGeom prst="line">
              <a:avLst/>
            </a:prstGeom>
            <a:noFill/>
            <a:ln w="12600">
              <a:solidFill>
                <a:srgbClr val="333333"/>
              </a:solidFill>
              <a:round/>
              <a:headEnd/>
              <a:tailEnd/>
            </a:ln>
          </p:spPr>
          <p:txBody>
            <a:bodyPr/>
            <a:lstStyle/>
            <a:p>
              <a:endParaRPr lang="en-US"/>
            </a:p>
          </p:txBody>
        </p:sp>
        <p:sp>
          <p:nvSpPr>
            <p:cNvPr id="602520" name="Freeform 403"/>
            <p:cNvSpPr>
              <a:spLocks noChangeArrowheads="1"/>
            </p:cNvSpPr>
            <p:nvPr/>
          </p:nvSpPr>
          <p:spPr bwMode="auto">
            <a:xfrm>
              <a:off x="2906" y="1685"/>
              <a:ext cx="14" cy="15"/>
            </a:xfrm>
            <a:custGeom>
              <a:avLst/>
              <a:gdLst>
                <a:gd name="T0" fmla="*/ 0 w 63"/>
                <a:gd name="T1" fmla="*/ 0 h 64"/>
                <a:gd name="T2" fmla="*/ 0 w 63"/>
                <a:gd name="T3" fmla="*/ 3 h 64"/>
                <a:gd name="T4" fmla="*/ 2 w 63"/>
                <a:gd name="T5" fmla="*/ 4 h 64"/>
                <a:gd name="T6" fmla="*/ 3 w 63"/>
                <a:gd name="T7" fmla="*/ 4 h 64"/>
                <a:gd name="T8" fmla="*/ 0 60000 65536"/>
                <a:gd name="T9" fmla="*/ 0 60000 65536"/>
                <a:gd name="T10" fmla="*/ 0 60000 65536"/>
                <a:gd name="T11" fmla="*/ 0 60000 65536"/>
                <a:gd name="T12" fmla="*/ 0 w 63"/>
                <a:gd name="T13" fmla="*/ 0 h 64"/>
                <a:gd name="T14" fmla="*/ 63 w 63"/>
                <a:gd name="T15" fmla="*/ 64 h 64"/>
              </a:gdLst>
              <a:ahLst/>
              <a:cxnLst>
                <a:cxn ang="T8">
                  <a:pos x="T0" y="T1"/>
                </a:cxn>
                <a:cxn ang="T9">
                  <a:pos x="T2" y="T3"/>
                </a:cxn>
                <a:cxn ang="T10">
                  <a:pos x="T4" y="T5"/>
                </a:cxn>
                <a:cxn ang="T11">
                  <a:pos x="T6" y="T7"/>
                </a:cxn>
              </a:cxnLst>
              <a:rect l="T12" t="T13" r="T14" b="T15"/>
              <a:pathLst>
                <a:path w="63" h="64">
                  <a:moveTo>
                    <a:pt x="0" y="0"/>
                  </a:moveTo>
                  <a:lnTo>
                    <a:pt x="7" y="47"/>
                  </a:lnTo>
                  <a:lnTo>
                    <a:pt x="30" y="63"/>
                  </a:lnTo>
                  <a:lnTo>
                    <a:pt x="62" y="63"/>
                  </a:lnTo>
                </a:path>
              </a:pathLst>
            </a:custGeom>
            <a:noFill/>
            <a:ln w="12600">
              <a:solidFill>
                <a:srgbClr val="333333"/>
              </a:solidFill>
              <a:round/>
              <a:headEnd/>
              <a:tailEnd/>
            </a:ln>
          </p:spPr>
          <p:txBody>
            <a:bodyPr/>
            <a:lstStyle/>
            <a:p>
              <a:endParaRPr lang="en-US"/>
            </a:p>
          </p:txBody>
        </p:sp>
        <p:sp>
          <p:nvSpPr>
            <p:cNvPr id="602521" name="Line 404"/>
            <p:cNvSpPr>
              <a:spLocks noChangeShapeType="1"/>
            </p:cNvSpPr>
            <p:nvPr/>
          </p:nvSpPr>
          <p:spPr bwMode="auto">
            <a:xfrm flipH="1">
              <a:off x="2897" y="1658"/>
              <a:ext cx="21" cy="1"/>
            </a:xfrm>
            <a:prstGeom prst="line">
              <a:avLst/>
            </a:prstGeom>
            <a:noFill/>
            <a:ln w="12600">
              <a:solidFill>
                <a:srgbClr val="333333"/>
              </a:solidFill>
              <a:round/>
              <a:headEnd/>
              <a:tailEnd/>
            </a:ln>
          </p:spPr>
          <p:txBody>
            <a:bodyPr/>
            <a:lstStyle/>
            <a:p>
              <a:endParaRPr lang="en-US"/>
            </a:p>
          </p:txBody>
        </p:sp>
        <p:sp>
          <p:nvSpPr>
            <p:cNvPr id="602522" name="Line 405"/>
            <p:cNvSpPr>
              <a:spLocks noChangeShapeType="1"/>
            </p:cNvSpPr>
            <p:nvPr/>
          </p:nvSpPr>
          <p:spPr bwMode="auto">
            <a:xfrm>
              <a:off x="2936" y="1658"/>
              <a:ext cx="1" cy="39"/>
            </a:xfrm>
            <a:prstGeom prst="line">
              <a:avLst/>
            </a:prstGeom>
            <a:noFill/>
            <a:ln w="12600">
              <a:solidFill>
                <a:srgbClr val="333333"/>
              </a:solidFill>
              <a:round/>
              <a:headEnd/>
              <a:tailEnd/>
            </a:ln>
          </p:spPr>
          <p:txBody>
            <a:bodyPr/>
            <a:lstStyle/>
            <a:p>
              <a:endParaRPr lang="en-US"/>
            </a:p>
          </p:txBody>
        </p:sp>
        <p:sp>
          <p:nvSpPr>
            <p:cNvPr id="602523" name="Freeform 406"/>
            <p:cNvSpPr>
              <a:spLocks noChangeArrowheads="1"/>
            </p:cNvSpPr>
            <p:nvPr/>
          </p:nvSpPr>
          <p:spPr bwMode="auto">
            <a:xfrm>
              <a:off x="2936" y="1658"/>
              <a:ext cx="22" cy="17"/>
            </a:xfrm>
            <a:custGeom>
              <a:avLst/>
              <a:gdLst>
                <a:gd name="T0" fmla="*/ 0 w 97"/>
                <a:gd name="T1" fmla="*/ 4 h 75"/>
                <a:gd name="T2" fmla="*/ 0 w 97"/>
                <a:gd name="T3" fmla="*/ 2 h 75"/>
                <a:gd name="T4" fmla="*/ 2 w 97"/>
                <a:gd name="T5" fmla="*/ 1 h 75"/>
                <a:gd name="T6" fmla="*/ 3 w 97"/>
                <a:gd name="T7" fmla="*/ 0 h 75"/>
                <a:gd name="T8" fmla="*/ 5 w 97"/>
                <a:gd name="T9" fmla="*/ 0 h 75"/>
                <a:gd name="T10" fmla="*/ 0 60000 65536"/>
                <a:gd name="T11" fmla="*/ 0 60000 65536"/>
                <a:gd name="T12" fmla="*/ 0 60000 65536"/>
                <a:gd name="T13" fmla="*/ 0 60000 65536"/>
                <a:gd name="T14" fmla="*/ 0 60000 65536"/>
                <a:gd name="T15" fmla="*/ 0 w 97"/>
                <a:gd name="T16" fmla="*/ 0 h 75"/>
                <a:gd name="T17" fmla="*/ 97 w 97"/>
                <a:gd name="T18" fmla="*/ 75 h 75"/>
              </a:gdLst>
              <a:ahLst/>
              <a:cxnLst>
                <a:cxn ang="T10">
                  <a:pos x="T0" y="T1"/>
                </a:cxn>
                <a:cxn ang="T11">
                  <a:pos x="T2" y="T3"/>
                </a:cxn>
                <a:cxn ang="T12">
                  <a:pos x="T4" y="T5"/>
                </a:cxn>
                <a:cxn ang="T13">
                  <a:pos x="T6" y="T7"/>
                </a:cxn>
                <a:cxn ang="T14">
                  <a:pos x="T8" y="T9"/>
                </a:cxn>
              </a:cxnLst>
              <a:rect l="T15" t="T16" r="T17" b="T18"/>
              <a:pathLst>
                <a:path w="97" h="75">
                  <a:moveTo>
                    <a:pt x="0" y="74"/>
                  </a:moveTo>
                  <a:lnTo>
                    <a:pt x="11" y="38"/>
                  </a:lnTo>
                  <a:lnTo>
                    <a:pt x="34" y="15"/>
                  </a:lnTo>
                  <a:lnTo>
                    <a:pt x="58" y="0"/>
                  </a:lnTo>
                  <a:lnTo>
                    <a:pt x="96" y="0"/>
                  </a:lnTo>
                </a:path>
              </a:pathLst>
            </a:custGeom>
            <a:noFill/>
            <a:ln w="12600">
              <a:solidFill>
                <a:srgbClr val="333333"/>
              </a:solidFill>
              <a:round/>
              <a:headEnd/>
              <a:tailEnd/>
            </a:ln>
          </p:spPr>
          <p:txBody>
            <a:bodyPr/>
            <a:lstStyle/>
            <a:p>
              <a:endParaRPr lang="en-US"/>
            </a:p>
          </p:txBody>
        </p:sp>
        <p:sp>
          <p:nvSpPr>
            <p:cNvPr id="602524" name="Freeform 407"/>
            <p:cNvSpPr>
              <a:spLocks noChangeArrowheads="1"/>
            </p:cNvSpPr>
            <p:nvPr/>
          </p:nvSpPr>
          <p:spPr bwMode="auto">
            <a:xfrm>
              <a:off x="2972" y="1639"/>
              <a:ext cx="15" cy="14"/>
            </a:xfrm>
            <a:custGeom>
              <a:avLst/>
              <a:gdLst>
                <a:gd name="T0" fmla="*/ 0 w 64"/>
                <a:gd name="T1" fmla="*/ 2 h 62"/>
                <a:gd name="T2" fmla="*/ 2 w 64"/>
                <a:gd name="T3" fmla="*/ 3 h 62"/>
                <a:gd name="T4" fmla="*/ 4 w 64"/>
                <a:gd name="T5" fmla="*/ 2 h 62"/>
                <a:gd name="T6" fmla="*/ 2 w 64"/>
                <a:gd name="T7" fmla="*/ 0 h 62"/>
                <a:gd name="T8" fmla="*/ 0 w 64"/>
                <a:gd name="T9" fmla="*/ 2 h 62"/>
                <a:gd name="T10" fmla="*/ 0 60000 65536"/>
                <a:gd name="T11" fmla="*/ 0 60000 65536"/>
                <a:gd name="T12" fmla="*/ 0 60000 65536"/>
                <a:gd name="T13" fmla="*/ 0 60000 65536"/>
                <a:gd name="T14" fmla="*/ 0 60000 65536"/>
                <a:gd name="T15" fmla="*/ 0 w 64"/>
                <a:gd name="T16" fmla="*/ 0 h 62"/>
                <a:gd name="T17" fmla="*/ 64 w 64"/>
                <a:gd name="T18" fmla="*/ 62 h 62"/>
              </a:gdLst>
              <a:ahLst/>
              <a:cxnLst>
                <a:cxn ang="T10">
                  <a:pos x="T0" y="T1"/>
                </a:cxn>
                <a:cxn ang="T11">
                  <a:pos x="T2" y="T3"/>
                </a:cxn>
                <a:cxn ang="T12">
                  <a:pos x="T4" y="T5"/>
                </a:cxn>
                <a:cxn ang="T13">
                  <a:pos x="T6" y="T7"/>
                </a:cxn>
                <a:cxn ang="T14">
                  <a:pos x="T8" y="T9"/>
                </a:cxn>
              </a:cxnLst>
              <a:rect l="T15" t="T16" r="T17" b="T18"/>
              <a:pathLst>
                <a:path w="64" h="62">
                  <a:moveTo>
                    <a:pt x="0" y="30"/>
                  </a:moveTo>
                  <a:lnTo>
                    <a:pt x="31" y="61"/>
                  </a:lnTo>
                  <a:lnTo>
                    <a:pt x="63" y="30"/>
                  </a:lnTo>
                  <a:lnTo>
                    <a:pt x="31" y="0"/>
                  </a:lnTo>
                  <a:lnTo>
                    <a:pt x="0" y="30"/>
                  </a:lnTo>
                </a:path>
              </a:pathLst>
            </a:custGeom>
            <a:noFill/>
            <a:ln w="12600">
              <a:solidFill>
                <a:srgbClr val="333333"/>
              </a:solidFill>
              <a:round/>
              <a:headEnd/>
              <a:tailEnd/>
            </a:ln>
          </p:spPr>
          <p:txBody>
            <a:bodyPr/>
            <a:lstStyle/>
            <a:p>
              <a:endParaRPr lang="en-US"/>
            </a:p>
          </p:txBody>
        </p:sp>
        <p:sp>
          <p:nvSpPr>
            <p:cNvPr id="602525" name="Line 408"/>
            <p:cNvSpPr>
              <a:spLocks noChangeShapeType="1"/>
            </p:cNvSpPr>
            <p:nvPr/>
          </p:nvSpPr>
          <p:spPr bwMode="auto">
            <a:xfrm>
              <a:off x="2974" y="1658"/>
              <a:ext cx="1" cy="39"/>
            </a:xfrm>
            <a:prstGeom prst="line">
              <a:avLst/>
            </a:prstGeom>
            <a:noFill/>
            <a:ln w="12600">
              <a:solidFill>
                <a:srgbClr val="333333"/>
              </a:solidFill>
              <a:round/>
              <a:headEnd/>
              <a:tailEnd/>
            </a:ln>
          </p:spPr>
          <p:txBody>
            <a:bodyPr/>
            <a:lstStyle/>
            <a:p>
              <a:endParaRPr lang="en-US"/>
            </a:p>
          </p:txBody>
        </p:sp>
        <p:sp>
          <p:nvSpPr>
            <p:cNvPr id="602526" name="Freeform 409"/>
            <p:cNvSpPr>
              <a:spLocks noChangeArrowheads="1"/>
            </p:cNvSpPr>
            <p:nvPr/>
          </p:nvSpPr>
          <p:spPr bwMode="auto">
            <a:xfrm>
              <a:off x="2994" y="1658"/>
              <a:ext cx="34" cy="39"/>
            </a:xfrm>
            <a:custGeom>
              <a:avLst/>
              <a:gdLst>
                <a:gd name="T0" fmla="*/ 8 w 151"/>
                <a:gd name="T1" fmla="*/ 2 h 171"/>
                <a:gd name="T2" fmla="*/ 6 w 151"/>
                <a:gd name="T3" fmla="*/ 1 h 171"/>
                <a:gd name="T4" fmla="*/ 5 w 151"/>
                <a:gd name="T5" fmla="*/ 0 h 171"/>
                <a:gd name="T6" fmla="*/ 3 w 151"/>
                <a:gd name="T7" fmla="*/ 0 h 171"/>
                <a:gd name="T8" fmla="*/ 2 w 151"/>
                <a:gd name="T9" fmla="*/ 1 h 171"/>
                <a:gd name="T10" fmla="*/ 0 w 151"/>
                <a:gd name="T11" fmla="*/ 2 h 171"/>
                <a:gd name="T12" fmla="*/ 0 w 151"/>
                <a:gd name="T13" fmla="*/ 4 h 171"/>
                <a:gd name="T14" fmla="*/ 0 w 151"/>
                <a:gd name="T15" fmla="*/ 5 h 171"/>
                <a:gd name="T16" fmla="*/ 0 w 151"/>
                <a:gd name="T17" fmla="*/ 7 h 171"/>
                <a:gd name="T18" fmla="*/ 2 w 151"/>
                <a:gd name="T19" fmla="*/ 8 h 171"/>
                <a:gd name="T20" fmla="*/ 3 w 151"/>
                <a:gd name="T21" fmla="*/ 9 h 171"/>
                <a:gd name="T22" fmla="*/ 5 w 151"/>
                <a:gd name="T23" fmla="*/ 9 h 171"/>
                <a:gd name="T24" fmla="*/ 6 w 151"/>
                <a:gd name="T25" fmla="*/ 8 h 171"/>
                <a:gd name="T26" fmla="*/ 8 w 151"/>
                <a:gd name="T27" fmla="*/ 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1"/>
                <a:gd name="T43" fmla="*/ 0 h 171"/>
                <a:gd name="T44" fmla="*/ 151 w 151"/>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1" h="171">
                  <a:moveTo>
                    <a:pt x="150" y="38"/>
                  </a:moveTo>
                  <a:lnTo>
                    <a:pt x="124" y="15"/>
                  </a:lnTo>
                  <a:lnTo>
                    <a:pt x="101" y="0"/>
                  </a:lnTo>
                  <a:lnTo>
                    <a:pt x="62" y="0"/>
                  </a:lnTo>
                  <a:lnTo>
                    <a:pt x="39" y="15"/>
                  </a:lnTo>
                  <a:lnTo>
                    <a:pt x="11" y="38"/>
                  </a:lnTo>
                  <a:lnTo>
                    <a:pt x="0" y="74"/>
                  </a:lnTo>
                  <a:lnTo>
                    <a:pt x="0" y="96"/>
                  </a:lnTo>
                  <a:lnTo>
                    <a:pt x="11" y="134"/>
                  </a:lnTo>
                  <a:lnTo>
                    <a:pt x="39" y="158"/>
                  </a:lnTo>
                  <a:lnTo>
                    <a:pt x="62" y="170"/>
                  </a:lnTo>
                  <a:lnTo>
                    <a:pt x="101" y="170"/>
                  </a:lnTo>
                  <a:lnTo>
                    <a:pt x="124" y="158"/>
                  </a:lnTo>
                  <a:lnTo>
                    <a:pt x="150" y="134"/>
                  </a:lnTo>
                </a:path>
              </a:pathLst>
            </a:custGeom>
            <a:noFill/>
            <a:ln w="12600">
              <a:solidFill>
                <a:srgbClr val="333333"/>
              </a:solidFill>
              <a:round/>
              <a:headEnd/>
              <a:tailEnd/>
            </a:ln>
          </p:spPr>
          <p:txBody>
            <a:bodyPr/>
            <a:lstStyle/>
            <a:p>
              <a:endParaRPr lang="en-US"/>
            </a:p>
          </p:txBody>
        </p:sp>
        <p:sp>
          <p:nvSpPr>
            <p:cNvPr id="602527" name="Freeform 410"/>
            <p:cNvSpPr>
              <a:spLocks noChangeArrowheads="1"/>
            </p:cNvSpPr>
            <p:nvPr/>
          </p:nvSpPr>
          <p:spPr bwMode="auto">
            <a:xfrm>
              <a:off x="3044" y="1658"/>
              <a:ext cx="33" cy="39"/>
            </a:xfrm>
            <a:custGeom>
              <a:avLst/>
              <a:gdLst>
                <a:gd name="T0" fmla="*/ 7 w 147"/>
                <a:gd name="T1" fmla="*/ 9 h 171"/>
                <a:gd name="T2" fmla="*/ 7 w 147"/>
                <a:gd name="T3" fmla="*/ 0 h 171"/>
                <a:gd name="T4" fmla="*/ 7 w 147"/>
                <a:gd name="T5" fmla="*/ 2 h 171"/>
                <a:gd name="T6" fmla="*/ 6 w 147"/>
                <a:gd name="T7" fmla="*/ 1 h 171"/>
                <a:gd name="T8" fmla="*/ 5 w 147"/>
                <a:gd name="T9" fmla="*/ 0 h 171"/>
                <a:gd name="T10" fmla="*/ 3 w 147"/>
                <a:gd name="T11" fmla="*/ 0 h 171"/>
                <a:gd name="T12" fmla="*/ 2 w 147"/>
                <a:gd name="T13" fmla="*/ 1 h 171"/>
                <a:gd name="T14" fmla="*/ 0 w 147"/>
                <a:gd name="T15" fmla="*/ 2 h 171"/>
                <a:gd name="T16" fmla="*/ 0 w 147"/>
                <a:gd name="T17" fmla="*/ 4 h 171"/>
                <a:gd name="T18" fmla="*/ 0 w 147"/>
                <a:gd name="T19" fmla="*/ 5 h 171"/>
                <a:gd name="T20" fmla="*/ 0 w 147"/>
                <a:gd name="T21" fmla="*/ 7 h 171"/>
                <a:gd name="T22" fmla="*/ 2 w 147"/>
                <a:gd name="T23" fmla="*/ 8 h 171"/>
                <a:gd name="T24" fmla="*/ 3 w 147"/>
                <a:gd name="T25" fmla="*/ 9 h 171"/>
                <a:gd name="T26" fmla="*/ 5 w 147"/>
                <a:gd name="T27" fmla="*/ 9 h 171"/>
                <a:gd name="T28" fmla="*/ 6 w 147"/>
                <a:gd name="T29" fmla="*/ 8 h 171"/>
                <a:gd name="T30" fmla="*/ 7 w 147"/>
                <a:gd name="T31" fmla="*/ 7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7"/>
                <a:gd name="T49" fmla="*/ 0 h 171"/>
                <a:gd name="T50" fmla="*/ 147 w 147"/>
                <a:gd name="T51" fmla="*/ 171 h 1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7" h="171">
                  <a:moveTo>
                    <a:pt x="146" y="170"/>
                  </a:moveTo>
                  <a:lnTo>
                    <a:pt x="146" y="0"/>
                  </a:lnTo>
                  <a:lnTo>
                    <a:pt x="146" y="38"/>
                  </a:lnTo>
                  <a:lnTo>
                    <a:pt x="122" y="15"/>
                  </a:lnTo>
                  <a:lnTo>
                    <a:pt x="96" y="0"/>
                  </a:lnTo>
                  <a:lnTo>
                    <a:pt x="60" y="0"/>
                  </a:lnTo>
                  <a:lnTo>
                    <a:pt x="34" y="15"/>
                  </a:lnTo>
                  <a:lnTo>
                    <a:pt x="11" y="38"/>
                  </a:lnTo>
                  <a:lnTo>
                    <a:pt x="0" y="74"/>
                  </a:lnTo>
                  <a:lnTo>
                    <a:pt x="0" y="96"/>
                  </a:lnTo>
                  <a:lnTo>
                    <a:pt x="11" y="134"/>
                  </a:lnTo>
                  <a:lnTo>
                    <a:pt x="34" y="158"/>
                  </a:lnTo>
                  <a:lnTo>
                    <a:pt x="60" y="170"/>
                  </a:lnTo>
                  <a:lnTo>
                    <a:pt x="96" y="170"/>
                  </a:lnTo>
                  <a:lnTo>
                    <a:pt x="122" y="158"/>
                  </a:lnTo>
                  <a:lnTo>
                    <a:pt x="146" y="134"/>
                  </a:lnTo>
                </a:path>
              </a:pathLst>
            </a:custGeom>
            <a:noFill/>
            <a:ln w="12600">
              <a:solidFill>
                <a:srgbClr val="333333"/>
              </a:solidFill>
              <a:round/>
              <a:headEnd/>
              <a:tailEnd/>
            </a:ln>
          </p:spPr>
          <p:txBody>
            <a:bodyPr/>
            <a:lstStyle/>
            <a:p>
              <a:endParaRPr lang="en-US"/>
            </a:p>
          </p:txBody>
        </p:sp>
        <p:sp>
          <p:nvSpPr>
            <p:cNvPr id="602528" name="Line 411"/>
            <p:cNvSpPr>
              <a:spLocks noChangeShapeType="1"/>
            </p:cNvSpPr>
            <p:nvPr/>
          </p:nvSpPr>
          <p:spPr bwMode="auto">
            <a:xfrm flipV="1">
              <a:off x="3096" y="1637"/>
              <a:ext cx="1" cy="60"/>
            </a:xfrm>
            <a:prstGeom prst="line">
              <a:avLst/>
            </a:prstGeom>
            <a:noFill/>
            <a:ln w="12600">
              <a:solidFill>
                <a:srgbClr val="333333"/>
              </a:solidFill>
              <a:round/>
              <a:headEnd/>
              <a:tailEnd/>
            </a:ln>
          </p:spPr>
          <p:txBody>
            <a:bodyPr/>
            <a:lstStyle/>
            <a:p>
              <a:endParaRPr lang="en-US"/>
            </a:p>
          </p:txBody>
        </p:sp>
        <p:sp>
          <p:nvSpPr>
            <p:cNvPr id="602529" name="Line 412"/>
            <p:cNvSpPr>
              <a:spLocks noChangeShapeType="1"/>
            </p:cNvSpPr>
            <p:nvPr/>
          </p:nvSpPr>
          <p:spPr bwMode="auto">
            <a:xfrm>
              <a:off x="3190" y="1642"/>
              <a:ext cx="5" cy="6"/>
            </a:xfrm>
            <a:prstGeom prst="line">
              <a:avLst/>
            </a:prstGeom>
            <a:noFill/>
            <a:ln w="12600">
              <a:solidFill>
                <a:srgbClr val="333333"/>
              </a:solidFill>
              <a:round/>
              <a:headEnd/>
              <a:tailEnd/>
            </a:ln>
          </p:spPr>
          <p:txBody>
            <a:bodyPr/>
            <a:lstStyle/>
            <a:p>
              <a:endParaRPr lang="en-US"/>
            </a:p>
          </p:txBody>
        </p:sp>
        <p:sp>
          <p:nvSpPr>
            <p:cNvPr id="602530" name="Freeform 413"/>
            <p:cNvSpPr>
              <a:spLocks noChangeArrowheads="1"/>
            </p:cNvSpPr>
            <p:nvPr/>
          </p:nvSpPr>
          <p:spPr bwMode="auto">
            <a:xfrm>
              <a:off x="3156" y="1639"/>
              <a:ext cx="40" cy="58"/>
            </a:xfrm>
            <a:custGeom>
              <a:avLst/>
              <a:gdLst>
                <a:gd name="T0" fmla="*/ 8 w 175"/>
                <a:gd name="T1" fmla="*/ 1 h 255"/>
                <a:gd name="T2" fmla="*/ 6 w 175"/>
                <a:gd name="T3" fmla="*/ 0 h 255"/>
                <a:gd name="T4" fmla="*/ 3 w 175"/>
                <a:gd name="T5" fmla="*/ 0 h 255"/>
                <a:gd name="T6" fmla="*/ 1 w 175"/>
                <a:gd name="T7" fmla="*/ 1 h 255"/>
                <a:gd name="T8" fmla="*/ 0 w 175"/>
                <a:gd name="T9" fmla="*/ 2 h 255"/>
                <a:gd name="T10" fmla="*/ 0 w 175"/>
                <a:gd name="T11" fmla="*/ 3 h 255"/>
                <a:gd name="T12" fmla="*/ 1 w 175"/>
                <a:gd name="T13" fmla="*/ 4 h 255"/>
                <a:gd name="T14" fmla="*/ 1 w 175"/>
                <a:gd name="T15" fmla="*/ 5 h 255"/>
                <a:gd name="T16" fmla="*/ 3 w 175"/>
                <a:gd name="T17" fmla="*/ 6 h 255"/>
                <a:gd name="T18" fmla="*/ 6 w 175"/>
                <a:gd name="T19" fmla="*/ 7 h 255"/>
                <a:gd name="T20" fmla="*/ 8 w 175"/>
                <a:gd name="T21" fmla="*/ 8 h 255"/>
                <a:gd name="T22" fmla="*/ 8 w 175"/>
                <a:gd name="T23" fmla="*/ 8 h 255"/>
                <a:gd name="T24" fmla="*/ 9 w 175"/>
                <a:gd name="T25" fmla="*/ 9 h 255"/>
                <a:gd name="T26" fmla="*/ 9 w 175"/>
                <a:gd name="T27" fmla="*/ 11 h 255"/>
                <a:gd name="T28" fmla="*/ 8 w 175"/>
                <a:gd name="T29" fmla="*/ 13 h 255"/>
                <a:gd name="T30" fmla="*/ 6 w 175"/>
                <a:gd name="T31" fmla="*/ 13 h 255"/>
                <a:gd name="T32" fmla="*/ 3 w 175"/>
                <a:gd name="T33" fmla="*/ 13 h 255"/>
                <a:gd name="T34" fmla="*/ 1 w 175"/>
                <a:gd name="T35" fmla="*/ 13 h 255"/>
                <a:gd name="T36" fmla="*/ 0 w 175"/>
                <a:gd name="T37" fmla="*/ 11 h 2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
                <a:gd name="T58" fmla="*/ 0 h 255"/>
                <a:gd name="T59" fmla="*/ 175 w 175"/>
                <a:gd name="T60" fmla="*/ 255 h 2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 h="255">
                  <a:moveTo>
                    <a:pt x="150" y="11"/>
                  </a:moveTo>
                  <a:lnTo>
                    <a:pt x="112" y="0"/>
                  </a:lnTo>
                  <a:lnTo>
                    <a:pt x="62" y="0"/>
                  </a:lnTo>
                  <a:lnTo>
                    <a:pt x="28" y="11"/>
                  </a:lnTo>
                  <a:lnTo>
                    <a:pt x="0" y="38"/>
                  </a:lnTo>
                  <a:lnTo>
                    <a:pt x="0" y="61"/>
                  </a:lnTo>
                  <a:lnTo>
                    <a:pt x="11" y="84"/>
                  </a:lnTo>
                  <a:lnTo>
                    <a:pt x="28" y="99"/>
                  </a:lnTo>
                  <a:lnTo>
                    <a:pt x="50" y="111"/>
                  </a:lnTo>
                  <a:lnTo>
                    <a:pt x="124" y="134"/>
                  </a:lnTo>
                  <a:lnTo>
                    <a:pt x="150" y="145"/>
                  </a:lnTo>
                  <a:lnTo>
                    <a:pt x="163" y="158"/>
                  </a:lnTo>
                  <a:lnTo>
                    <a:pt x="174" y="180"/>
                  </a:lnTo>
                  <a:lnTo>
                    <a:pt x="174" y="218"/>
                  </a:lnTo>
                  <a:lnTo>
                    <a:pt x="150" y="242"/>
                  </a:lnTo>
                  <a:lnTo>
                    <a:pt x="112" y="254"/>
                  </a:lnTo>
                  <a:lnTo>
                    <a:pt x="62" y="254"/>
                  </a:lnTo>
                  <a:lnTo>
                    <a:pt x="28" y="242"/>
                  </a:lnTo>
                  <a:lnTo>
                    <a:pt x="0" y="218"/>
                  </a:lnTo>
                </a:path>
              </a:pathLst>
            </a:custGeom>
            <a:noFill/>
            <a:ln w="12600">
              <a:solidFill>
                <a:srgbClr val="333333"/>
              </a:solidFill>
              <a:round/>
              <a:headEnd/>
              <a:tailEnd/>
            </a:ln>
          </p:spPr>
          <p:txBody>
            <a:bodyPr/>
            <a:lstStyle/>
            <a:p>
              <a:endParaRPr lang="en-US"/>
            </a:p>
          </p:txBody>
        </p:sp>
        <p:sp>
          <p:nvSpPr>
            <p:cNvPr id="602531" name="Line 414"/>
            <p:cNvSpPr>
              <a:spLocks noChangeShapeType="1"/>
            </p:cNvSpPr>
            <p:nvPr/>
          </p:nvSpPr>
          <p:spPr bwMode="auto">
            <a:xfrm flipH="1" flipV="1">
              <a:off x="3213" y="1657"/>
              <a:ext cx="19" cy="41"/>
            </a:xfrm>
            <a:prstGeom prst="line">
              <a:avLst/>
            </a:prstGeom>
            <a:noFill/>
            <a:ln w="12600">
              <a:solidFill>
                <a:srgbClr val="333333"/>
              </a:solidFill>
              <a:round/>
              <a:headEnd/>
              <a:tailEnd/>
            </a:ln>
          </p:spPr>
          <p:txBody>
            <a:bodyPr/>
            <a:lstStyle/>
            <a:p>
              <a:endParaRPr lang="en-US"/>
            </a:p>
          </p:txBody>
        </p:sp>
        <p:sp>
          <p:nvSpPr>
            <p:cNvPr id="602532" name="Freeform 415"/>
            <p:cNvSpPr>
              <a:spLocks noChangeArrowheads="1"/>
            </p:cNvSpPr>
            <p:nvPr/>
          </p:nvSpPr>
          <p:spPr bwMode="auto">
            <a:xfrm>
              <a:off x="3212" y="1658"/>
              <a:ext cx="36" cy="58"/>
            </a:xfrm>
            <a:custGeom>
              <a:avLst/>
              <a:gdLst>
                <a:gd name="T0" fmla="*/ 8 w 160"/>
                <a:gd name="T1" fmla="*/ 0 h 255"/>
                <a:gd name="T2" fmla="*/ 4 w 160"/>
                <a:gd name="T3" fmla="*/ 9 h 255"/>
                <a:gd name="T4" fmla="*/ 3 w 160"/>
                <a:gd name="T5" fmla="*/ 11 h 255"/>
                <a:gd name="T6" fmla="*/ 2 w 160"/>
                <a:gd name="T7" fmla="*/ 13 h 255"/>
                <a:gd name="T8" fmla="*/ 1 w 160"/>
                <a:gd name="T9" fmla="*/ 13 h 255"/>
                <a:gd name="T10" fmla="*/ 0 w 160"/>
                <a:gd name="T11" fmla="*/ 13 h 255"/>
                <a:gd name="T12" fmla="*/ 0 60000 65536"/>
                <a:gd name="T13" fmla="*/ 0 60000 65536"/>
                <a:gd name="T14" fmla="*/ 0 60000 65536"/>
                <a:gd name="T15" fmla="*/ 0 60000 65536"/>
                <a:gd name="T16" fmla="*/ 0 60000 65536"/>
                <a:gd name="T17" fmla="*/ 0 60000 65536"/>
                <a:gd name="T18" fmla="*/ 0 w 160"/>
                <a:gd name="T19" fmla="*/ 0 h 255"/>
                <a:gd name="T20" fmla="*/ 160 w 160"/>
                <a:gd name="T21" fmla="*/ 255 h 255"/>
              </a:gdLst>
              <a:ahLst/>
              <a:cxnLst>
                <a:cxn ang="T12">
                  <a:pos x="T0" y="T1"/>
                </a:cxn>
                <a:cxn ang="T13">
                  <a:pos x="T2" y="T3"/>
                </a:cxn>
                <a:cxn ang="T14">
                  <a:pos x="T4" y="T5"/>
                </a:cxn>
                <a:cxn ang="T15">
                  <a:pos x="T6" y="T7"/>
                </a:cxn>
                <a:cxn ang="T16">
                  <a:pos x="T8" y="T9"/>
                </a:cxn>
                <a:cxn ang="T17">
                  <a:pos x="T10" y="T11"/>
                </a:cxn>
              </a:cxnLst>
              <a:rect l="T18" t="T19" r="T20" b="T21"/>
              <a:pathLst>
                <a:path w="160" h="255">
                  <a:moveTo>
                    <a:pt x="159" y="0"/>
                  </a:moveTo>
                  <a:lnTo>
                    <a:pt x="85" y="170"/>
                  </a:lnTo>
                  <a:lnTo>
                    <a:pt x="62" y="219"/>
                  </a:lnTo>
                  <a:lnTo>
                    <a:pt x="39" y="243"/>
                  </a:lnTo>
                  <a:lnTo>
                    <a:pt x="12" y="254"/>
                  </a:lnTo>
                  <a:lnTo>
                    <a:pt x="0" y="254"/>
                  </a:lnTo>
                </a:path>
              </a:pathLst>
            </a:custGeom>
            <a:noFill/>
            <a:ln w="12600">
              <a:solidFill>
                <a:srgbClr val="333333"/>
              </a:solidFill>
              <a:round/>
              <a:headEnd/>
              <a:tailEnd/>
            </a:ln>
          </p:spPr>
          <p:txBody>
            <a:bodyPr/>
            <a:lstStyle/>
            <a:p>
              <a:endParaRPr lang="en-US"/>
            </a:p>
          </p:txBody>
        </p:sp>
        <p:sp>
          <p:nvSpPr>
            <p:cNvPr id="602533" name="Freeform 416"/>
            <p:cNvSpPr>
              <a:spLocks noChangeArrowheads="1"/>
            </p:cNvSpPr>
            <p:nvPr/>
          </p:nvSpPr>
          <p:spPr bwMode="auto">
            <a:xfrm>
              <a:off x="3256" y="1658"/>
              <a:ext cx="31" cy="39"/>
            </a:xfrm>
            <a:custGeom>
              <a:avLst/>
              <a:gdLst>
                <a:gd name="T0" fmla="*/ 7 w 136"/>
                <a:gd name="T1" fmla="*/ 2 h 171"/>
                <a:gd name="T2" fmla="*/ 6 w 136"/>
                <a:gd name="T3" fmla="*/ 1 h 171"/>
                <a:gd name="T4" fmla="*/ 5 w 136"/>
                <a:gd name="T5" fmla="*/ 0 h 171"/>
                <a:gd name="T6" fmla="*/ 3 w 136"/>
                <a:gd name="T7" fmla="*/ 0 h 171"/>
                <a:gd name="T8" fmla="*/ 1 w 136"/>
                <a:gd name="T9" fmla="*/ 1 h 171"/>
                <a:gd name="T10" fmla="*/ 0 w 136"/>
                <a:gd name="T11" fmla="*/ 2 h 171"/>
                <a:gd name="T12" fmla="*/ 1 w 136"/>
                <a:gd name="T13" fmla="*/ 3 h 171"/>
                <a:gd name="T14" fmla="*/ 2 w 136"/>
                <a:gd name="T15" fmla="*/ 4 h 171"/>
                <a:gd name="T16" fmla="*/ 5 w 136"/>
                <a:gd name="T17" fmla="*/ 4 h 171"/>
                <a:gd name="T18" fmla="*/ 6 w 136"/>
                <a:gd name="T19" fmla="*/ 5 h 171"/>
                <a:gd name="T20" fmla="*/ 7 w 136"/>
                <a:gd name="T21" fmla="*/ 6 h 171"/>
                <a:gd name="T22" fmla="*/ 7 w 136"/>
                <a:gd name="T23" fmla="*/ 7 h 171"/>
                <a:gd name="T24" fmla="*/ 6 w 136"/>
                <a:gd name="T25" fmla="*/ 8 h 171"/>
                <a:gd name="T26" fmla="*/ 5 w 136"/>
                <a:gd name="T27" fmla="*/ 9 h 171"/>
                <a:gd name="T28" fmla="*/ 3 w 136"/>
                <a:gd name="T29" fmla="*/ 9 h 171"/>
                <a:gd name="T30" fmla="*/ 1 w 136"/>
                <a:gd name="T31" fmla="*/ 8 h 171"/>
                <a:gd name="T32" fmla="*/ 0 w 136"/>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171"/>
                <a:gd name="T53" fmla="*/ 136 w 136"/>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171">
                  <a:moveTo>
                    <a:pt x="135" y="38"/>
                  </a:moveTo>
                  <a:lnTo>
                    <a:pt x="119" y="15"/>
                  </a:lnTo>
                  <a:lnTo>
                    <a:pt x="89" y="0"/>
                  </a:lnTo>
                  <a:lnTo>
                    <a:pt x="51" y="0"/>
                  </a:lnTo>
                  <a:lnTo>
                    <a:pt x="16" y="15"/>
                  </a:lnTo>
                  <a:lnTo>
                    <a:pt x="0" y="38"/>
                  </a:lnTo>
                  <a:lnTo>
                    <a:pt x="16" y="61"/>
                  </a:lnTo>
                  <a:lnTo>
                    <a:pt x="39" y="74"/>
                  </a:lnTo>
                  <a:lnTo>
                    <a:pt x="100" y="85"/>
                  </a:lnTo>
                  <a:lnTo>
                    <a:pt x="119" y="96"/>
                  </a:lnTo>
                  <a:lnTo>
                    <a:pt x="135" y="119"/>
                  </a:lnTo>
                  <a:lnTo>
                    <a:pt x="135" y="134"/>
                  </a:lnTo>
                  <a:lnTo>
                    <a:pt x="119" y="158"/>
                  </a:lnTo>
                  <a:lnTo>
                    <a:pt x="89" y="170"/>
                  </a:lnTo>
                  <a:lnTo>
                    <a:pt x="51" y="170"/>
                  </a:lnTo>
                  <a:lnTo>
                    <a:pt x="16" y="158"/>
                  </a:lnTo>
                  <a:lnTo>
                    <a:pt x="0" y="134"/>
                  </a:lnTo>
                </a:path>
              </a:pathLst>
            </a:custGeom>
            <a:noFill/>
            <a:ln w="12600">
              <a:solidFill>
                <a:srgbClr val="333333"/>
              </a:solidFill>
              <a:round/>
              <a:headEnd/>
              <a:tailEnd/>
            </a:ln>
          </p:spPr>
          <p:txBody>
            <a:bodyPr/>
            <a:lstStyle/>
            <a:p>
              <a:endParaRPr lang="en-US"/>
            </a:p>
          </p:txBody>
        </p:sp>
        <p:sp>
          <p:nvSpPr>
            <p:cNvPr id="602534" name="Line 417"/>
            <p:cNvSpPr>
              <a:spLocks noChangeShapeType="1"/>
            </p:cNvSpPr>
            <p:nvPr/>
          </p:nvSpPr>
          <p:spPr bwMode="auto">
            <a:xfrm flipV="1">
              <a:off x="3311" y="1638"/>
              <a:ext cx="1" cy="48"/>
            </a:xfrm>
            <a:prstGeom prst="line">
              <a:avLst/>
            </a:prstGeom>
            <a:noFill/>
            <a:ln w="12600">
              <a:solidFill>
                <a:srgbClr val="333333"/>
              </a:solidFill>
              <a:round/>
              <a:headEnd/>
              <a:tailEnd/>
            </a:ln>
          </p:spPr>
          <p:txBody>
            <a:bodyPr/>
            <a:lstStyle/>
            <a:p>
              <a:endParaRPr lang="en-US"/>
            </a:p>
          </p:txBody>
        </p:sp>
        <p:sp>
          <p:nvSpPr>
            <p:cNvPr id="602535" name="Freeform 418"/>
            <p:cNvSpPr>
              <a:spLocks noChangeArrowheads="1"/>
            </p:cNvSpPr>
            <p:nvPr/>
          </p:nvSpPr>
          <p:spPr bwMode="auto">
            <a:xfrm>
              <a:off x="3311" y="1685"/>
              <a:ext cx="15" cy="15"/>
            </a:xfrm>
            <a:custGeom>
              <a:avLst/>
              <a:gdLst>
                <a:gd name="T0" fmla="*/ 0 w 64"/>
                <a:gd name="T1" fmla="*/ 0 h 64"/>
                <a:gd name="T2" fmla="*/ 1 w 64"/>
                <a:gd name="T3" fmla="*/ 3 h 64"/>
                <a:gd name="T4" fmla="*/ 2 w 64"/>
                <a:gd name="T5" fmla="*/ 4 h 64"/>
                <a:gd name="T6" fmla="*/ 4 w 64"/>
                <a:gd name="T7" fmla="*/ 4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14" y="47"/>
                  </a:lnTo>
                  <a:lnTo>
                    <a:pt x="39" y="63"/>
                  </a:lnTo>
                  <a:lnTo>
                    <a:pt x="63" y="63"/>
                  </a:lnTo>
                </a:path>
              </a:pathLst>
            </a:custGeom>
            <a:noFill/>
            <a:ln w="12600">
              <a:solidFill>
                <a:srgbClr val="333333"/>
              </a:solidFill>
              <a:round/>
              <a:headEnd/>
              <a:tailEnd/>
            </a:ln>
          </p:spPr>
          <p:txBody>
            <a:bodyPr/>
            <a:lstStyle/>
            <a:p>
              <a:endParaRPr lang="en-US"/>
            </a:p>
          </p:txBody>
        </p:sp>
        <p:sp>
          <p:nvSpPr>
            <p:cNvPr id="602536" name="Line 419"/>
            <p:cNvSpPr>
              <a:spLocks noChangeShapeType="1"/>
            </p:cNvSpPr>
            <p:nvPr/>
          </p:nvSpPr>
          <p:spPr bwMode="auto">
            <a:xfrm flipH="1">
              <a:off x="3302" y="1658"/>
              <a:ext cx="21" cy="1"/>
            </a:xfrm>
            <a:prstGeom prst="line">
              <a:avLst/>
            </a:prstGeom>
            <a:noFill/>
            <a:ln w="12600">
              <a:solidFill>
                <a:srgbClr val="333333"/>
              </a:solidFill>
              <a:round/>
              <a:headEnd/>
              <a:tailEnd/>
            </a:ln>
          </p:spPr>
          <p:txBody>
            <a:bodyPr/>
            <a:lstStyle/>
            <a:p>
              <a:endParaRPr lang="en-US"/>
            </a:p>
          </p:txBody>
        </p:sp>
        <p:sp>
          <p:nvSpPr>
            <p:cNvPr id="602537" name="Freeform 420"/>
            <p:cNvSpPr>
              <a:spLocks noChangeArrowheads="1"/>
            </p:cNvSpPr>
            <p:nvPr/>
          </p:nvSpPr>
          <p:spPr bwMode="auto">
            <a:xfrm>
              <a:off x="3342" y="1658"/>
              <a:ext cx="32" cy="39"/>
            </a:xfrm>
            <a:custGeom>
              <a:avLst/>
              <a:gdLst>
                <a:gd name="T0" fmla="*/ 0 w 143"/>
                <a:gd name="T1" fmla="*/ 4 h 171"/>
                <a:gd name="T2" fmla="*/ 7 w 143"/>
                <a:gd name="T3" fmla="*/ 4 h 171"/>
                <a:gd name="T4" fmla="*/ 7 w 143"/>
                <a:gd name="T5" fmla="*/ 3 h 171"/>
                <a:gd name="T6" fmla="*/ 6 w 143"/>
                <a:gd name="T7" fmla="*/ 1 h 171"/>
                <a:gd name="T8" fmla="*/ 6 w 143"/>
                <a:gd name="T9" fmla="*/ 1 h 171"/>
                <a:gd name="T10" fmla="*/ 5 w 143"/>
                <a:gd name="T11" fmla="*/ 0 h 171"/>
                <a:gd name="T12" fmla="*/ 3 w 143"/>
                <a:gd name="T13" fmla="*/ 0 h 171"/>
                <a:gd name="T14" fmla="*/ 2 w 143"/>
                <a:gd name="T15" fmla="*/ 1 h 171"/>
                <a:gd name="T16" fmla="*/ 0 w 143"/>
                <a:gd name="T17" fmla="*/ 2 h 171"/>
                <a:gd name="T18" fmla="*/ 0 w 143"/>
                <a:gd name="T19" fmla="*/ 4 h 171"/>
                <a:gd name="T20" fmla="*/ 0 w 143"/>
                <a:gd name="T21" fmla="*/ 5 h 171"/>
                <a:gd name="T22" fmla="*/ 0 w 143"/>
                <a:gd name="T23" fmla="*/ 7 h 171"/>
                <a:gd name="T24" fmla="*/ 2 w 143"/>
                <a:gd name="T25" fmla="*/ 8 h 171"/>
                <a:gd name="T26" fmla="*/ 3 w 143"/>
                <a:gd name="T27" fmla="*/ 9 h 171"/>
                <a:gd name="T28" fmla="*/ 5 w 143"/>
                <a:gd name="T29" fmla="*/ 9 h 171"/>
                <a:gd name="T30" fmla="*/ 6 w 143"/>
                <a:gd name="T31" fmla="*/ 8 h 171"/>
                <a:gd name="T32" fmla="*/ 7 w 143"/>
                <a:gd name="T33" fmla="*/ 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3"/>
                <a:gd name="T52" fmla="*/ 0 h 171"/>
                <a:gd name="T53" fmla="*/ 143 w 143"/>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3" h="171">
                  <a:moveTo>
                    <a:pt x="0" y="74"/>
                  </a:moveTo>
                  <a:lnTo>
                    <a:pt x="142" y="74"/>
                  </a:lnTo>
                  <a:lnTo>
                    <a:pt x="142" y="50"/>
                  </a:lnTo>
                  <a:lnTo>
                    <a:pt x="131" y="26"/>
                  </a:lnTo>
                  <a:lnTo>
                    <a:pt x="118" y="15"/>
                  </a:lnTo>
                  <a:lnTo>
                    <a:pt x="96" y="0"/>
                  </a:lnTo>
                  <a:lnTo>
                    <a:pt x="61" y="0"/>
                  </a:lnTo>
                  <a:lnTo>
                    <a:pt x="34" y="15"/>
                  </a:lnTo>
                  <a:lnTo>
                    <a:pt x="10" y="38"/>
                  </a:lnTo>
                  <a:lnTo>
                    <a:pt x="0" y="74"/>
                  </a:lnTo>
                  <a:lnTo>
                    <a:pt x="0" y="96"/>
                  </a:lnTo>
                  <a:lnTo>
                    <a:pt x="10" y="134"/>
                  </a:lnTo>
                  <a:lnTo>
                    <a:pt x="34" y="158"/>
                  </a:lnTo>
                  <a:lnTo>
                    <a:pt x="61" y="170"/>
                  </a:lnTo>
                  <a:lnTo>
                    <a:pt x="96" y="170"/>
                  </a:lnTo>
                  <a:lnTo>
                    <a:pt x="118" y="158"/>
                  </a:lnTo>
                  <a:lnTo>
                    <a:pt x="142" y="134"/>
                  </a:lnTo>
                </a:path>
              </a:pathLst>
            </a:custGeom>
            <a:noFill/>
            <a:ln w="12600">
              <a:solidFill>
                <a:srgbClr val="333333"/>
              </a:solidFill>
              <a:round/>
              <a:headEnd/>
              <a:tailEnd/>
            </a:ln>
          </p:spPr>
          <p:txBody>
            <a:bodyPr/>
            <a:lstStyle/>
            <a:p>
              <a:endParaRPr lang="en-US"/>
            </a:p>
          </p:txBody>
        </p:sp>
        <p:sp>
          <p:nvSpPr>
            <p:cNvPr id="602538" name="Line 421"/>
            <p:cNvSpPr>
              <a:spLocks noChangeShapeType="1"/>
            </p:cNvSpPr>
            <p:nvPr/>
          </p:nvSpPr>
          <p:spPr bwMode="auto">
            <a:xfrm flipV="1">
              <a:off x="3391" y="1657"/>
              <a:ext cx="1" cy="41"/>
            </a:xfrm>
            <a:prstGeom prst="line">
              <a:avLst/>
            </a:prstGeom>
            <a:noFill/>
            <a:ln w="12600">
              <a:solidFill>
                <a:srgbClr val="333333"/>
              </a:solidFill>
              <a:round/>
              <a:headEnd/>
              <a:tailEnd/>
            </a:ln>
          </p:spPr>
          <p:txBody>
            <a:bodyPr/>
            <a:lstStyle/>
            <a:p>
              <a:endParaRPr lang="en-US"/>
            </a:p>
          </p:txBody>
        </p:sp>
        <p:sp>
          <p:nvSpPr>
            <p:cNvPr id="602539" name="Freeform 422"/>
            <p:cNvSpPr>
              <a:spLocks noChangeArrowheads="1"/>
            </p:cNvSpPr>
            <p:nvPr/>
          </p:nvSpPr>
          <p:spPr bwMode="auto">
            <a:xfrm>
              <a:off x="3391" y="1658"/>
              <a:ext cx="31" cy="39"/>
            </a:xfrm>
            <a:custGeom>
              <a:avLst/>
              <a:gdLst>
                <a:gd name="T0" fmla="*/ 0 w 137"/>
                <a:gd name="T1" fmla="*/ 3 h 171"/>
                <a:gd name="T2" fmla="*/ 2 w 137"/>
                <a:gd name="T3" fmla="*/ 1 h 171"/>
                <a:gd name="T4" fmla="*/ 3 w 137"/>
                <a:gd name="T5" fmla="*/ 0 h 171"/>
                <a:gd name="T6" fmla="*/ 5 w 137"/>
                <a:gd name="T7" fmla="*/ 0 h 171"/>
                <a:gd name="T8" fmla="*/ 6 w 137"/>
                <a:gd name="T9" fmla="*/ 1 h 171"/>
                <a:gd name="T10" fmla="*/ 7 w 137"/>
                <a:gd name="T11" fmla="*/ 3 h 171"/>
                <a:gd name="T12" fmla="*/ 7 w 137"/>
                <a:gd name="T13" fmla="*/ 9 h 171"/>
                <a:gd name="T14" fmla="*/ 0 60000 65536"/>
                <a:gd name="T15" fmla="*/ 0 60000 65536"/>
                <a:gd name="T16" fmla="*/ 0 60000 65536"/>
                <a:gd name="T17" fmla="*/ 0 60000 65536"/>
                <a:gd name="T18" fmla="*/ 0 60000 65536"/>
                <a:gd name="T19" fmla="*/ 0 60000 65536"/>
                <a:gd name="T20" fmla="*/ 0 60000 65536"/>
                <a:gd name="T21" fmla="*/ 0 w 137"/>
                <a:gd name="T22" fmla="*/ 0 h 171"/>
                <a:gd name="T23" fmla="*/ 137 w 137"/>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71">
                  <a:moveTo>
                    <a:pt x="0" y="50"/>
                  </a:moveTo>
                  <a:lnTo>
                    <a:pt x="39" y="15"/>
                  </a:lnTo>
                  <a:lnTo>
                    <a:pt x="62" y="0"/>
                  </a:lnTo>
                  <a:lnTo>
                    <a:pt x="100" y="0"/>
                  </a:lnTo>
                  <a:lnTo>
                    <a:pt x="124" y="15"/>
                  </a:lnTo>
                  <a:lnTo>
                    <a:pt x="136" y="50"/>
                  </a:lnTo>
                  <a:lnTo>
                    <a:pt x="136" y="170"/>
                  </a:lnTo>
                </a:path>
              </a:pathLst>
            </a:custGeom>
            <a:noFill/>
            <a:ln w="12600">
              <a:solidFill>
                <a:srgbClr val="333333"/>
              </a:solidFill>
              <a:round/>
              <a:headEnd/>
              <a:tailEnd/>
            </a:ln>
          </p:spPr>
          <p:txBody>
            <a:bodyPr/>
            <a:lstStyle/>
            <a:p>
              <a:endParaRPr lang="en-US"/>
            </a:p>
          </p:txBody>
        </p:sp>
        <p:sp>
          <p:nvSpPr>
            <p:cNvPr id="602540" name="Freeform 423"/>
            <p:cNvSpPr>
              <a:spLocks noChangeArrowheads="1"/>
            </p:cNvSpPr>
            <p:nvPr/>
          </p:nvSpPr>
          <p:spPr bwMode="auto">
            <a:xfrm>
              <a:off x="3422" y="1658"/>
              <a:ext cx="31" cy="39"/>
            </a:xfrm>
            <a:custGeom>
              <a:avLst/>
              <a:gdLst>
                <a:gd name="T0" fmla="*/ 0 w 136"/>
                <a:gd name="T1" fmla="*/ 3 h 171"/>
                <a:gd name="T2" fmla="*/ 2 w 136"/>
                <a:gd name="T3" fmla="*/ 1 h 171"/>
                <a:gd name="T4" fmla="*/ 3 w 136"/>
                <a:gd name="T5" fmla="*/ 0 h 171"/>
                <a:gd name="T6" fmla="*/ 5 w 136"/>
                <a:gd name="T7" fmla="*/ 0 h 171"/>
                <a:gd name="T8" fmla="*/ 6 w 136"/>
                <a:gd name="T9" fmla="*/ 1 h 171"/>
                <a:gd name="T10" fmla="*/ 7 w 136"/>
                <a:gd name="T11" fmla="*/ 3 h 171"/>
                <a:gd name="T12" fmla="*/ 7 w 136"/>
                <a:gd name="T13" fmla="*/ 9 h 171"/>
                <a:gd name="T14" fmla="*/ 0 60000 65536"/>
                <a:gd name="T15" fmla="*/ 0 60000 65536"/>
                <a:gd name="T16" fmla="*/ 0 60000 65536"/>
                <a:gd name="T17" fmla="*/ 0 60000 65536"/>
                <a:gd name="T18" fmla="*/ 0 60000 65536"/>
                <a:gd name="T19" fmla="*/ 0 60000 65536"/>
                <a:gd name="T20" fmla="*/ 0 60000 65536"/>
                <a:gd name="T21" fmla="*/ 0 w 136"/>
                <a:gd name="T22" fmla="*/ 0 h 171"/>
                <a:gd name="T23" fmla="*/ 136 w 136"/>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171">
                  <a:moveTo>
                    <a:pt x="0" y="50"/>
                  </a:moveTo>
                  <a:lnTo>
                    <a:pt x="38" y="15"/>
                  </a:lnTo>
                  <a:lnTo>
                    <a:pt x="61" y="0"/>
                  </a:lnTo>
                  <a:lnTo>
                    <a:pt x="99" y="0"/>
                  </a:lnTo>
                  <a:lnTo>
                    <a:pt x="123" y="15"/>
                  </a:lnTo>
                  <a:lnTo>
                    <a:pt x="135" y="50"/>
                  </a:lnTo>
                  <a:lnTo>
                    <a:pt x="135" y="170"/>
                  </a:lnTo>
                </a:path>
              </a:pathLst>
            </a:custGeom>
            <a:noFill/>
            <a:ln w="12600">
              <a:solidFill>
                <a:srgbClr val="333333"/>
              </a:solidFill>
              <a:round/>
              <a:headEnd/>
              <a:tailEnd/>
            </a:ln>
          </p:spPr>
          <p:txBody>
            <a:bodyPr/>
            <a:lstStyle/>
            <a:p>
              <a:endParaRPr lang="en-US"/>
            </a:p>
          </p:txBody>
        </p:sp>
        <p:sp>
          <p:nvSpPr>
            <p:cNvPr id="602541" name="Freeform 424"/>
            <p:cNvSpPr>
              <a:spLocks noChangeArrowheads="1"/>
            </p:cNvSpPr>
            <p:nvPr/>
          </p:nvSpPr>
          <p:spPr bwMode="auto">
            <a:xfrm>
              <a:off x="2258" y="1529"/>
              <a:ext cx="44" cy="58"/>
            </a:xfrm>
            <a:custGeom>
              <a:avLst/>
              <a:gdLst>
                <a:gd name="T0" fmla="*/ 4 w 193"/>
                <a:gd name="T1" fmla="*/ 0 h 256"/>
                <a:gd name="T2" fmla="*/ 2 w 193"/>
                <a:gd name="T3" fmla="*/ 0 h 256"/>
                <a:gd name="T4" fmla="*/ 1 w 193"/>
                <a:gd name="T5" fmla="*/ 2 h 256"/>
                <a:gd name="T6" fmla="*/ 1 w 193"/>
                <a:gd name="T7" fmla="*/ 3 h 256"/>
                <a:gd name="T8" fmla="*/ 0 w 193"/>
                <a:gd name="T9" fmla="*/ 5 h 256"/>
                <a:gd name="T10" fmla="*/ 0 w 193"/>
                <a:gd name="T11" fmla="*/ 8 h 256"/>
                <a:gd name="T12" fmla="*/ 1 w 193"/>
                <a:gd name="T13" fmla="*/ 10 h 256"/>
                <a:gd name="T14" fmla="*/ 1 w 193"/>
                <a:gd name="T15" fmla="*/ 11 h 256"/>
                <a:gd name="T16" fmla="*/ 2 w 193"/>
                <a:gd name="T17" fmla="*/ 12 h 256"/>
                <a:gd name="T18" fmla="*/ 4 w 193"/>
                <a:gd name="T19" fmla="*/ 13 h 256"/>
                <a:gd name="T20" fmla="*/ 6 w 193"/>
                <a:gd name="T21" fmla="*/ 13 h 256"/>
                <a:gd name="T22" fmla="*/ 8 w 193"/>
                <a:gd name="T23" fmla="*/ 12 h 256"/>
                <a:gd name="T24" fmla="*/ 9 w 193"/>
                <a:gd name="T25" fmla="*/ 11 h 256"/>
                <a:gd name="T26" fmla="*/ 9 w 193"/>
                <a:gd name="T27" fmla="*/ 10 h 256"/>
                <a:gd name="T28" fmla="*/ 10 w 193"/>
                <a:gd name="T29" fmla="*/ 8 h 256"/>
                <a:gd name="T30" fmla="*/ 10 w 193"/>
                <a:gd name="T31" fmla="*/ 5 h 256"/>
                <a:gd name="T32" fmla="*/ 9 w 193"/>
                <a:gd name="T33" fmla="*/ 3 h 256"/>
                <a:gd name="T34" fmla="*/ 9 w 193"/>
                <a:gd name="T35" fmla="*/ 2 h 256"/>
                <a:gd name="T36" fmla="*/ 8 w 193"/>
                <a:gd name="T37" fmla="*/ 0 h 256"/>
                <a:gd name="T38" fmla="*/ 6 w 193"/>
                <a:gd name="T39" fmla="*/ 0 h 256"/>
                <a:gd name="T40" fmla="*/ 4 w 193"/>
                <a:gd name="T41" fmla="*/ 0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256"/>
                <a:gd name="T65" fmla="*/ 193 w 193"/>
                <a:gd name="T66" fmla="*/ 256 h 2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256">
                  <a:moveTo>
                    <a:pt x="69" y="0"/>
                  </a:moveTo>
                  <a:lnTo>
                    <a:pt x="46" y="11"/>
                  </a:lnTo>
                  <a:lnTo>
                    <a:pt x="27" y="38"/>
                  </a:lnTo>
                  <a:lnTo>
                    <a:pt x="11" y="61"/>
                  </a:lnTo>
                  <a:lnTo>
                    <a:pt x="0" y="96"/>
                  </a:lnTo>
                  <a:lnTo>
                    <a:pt x="0" y="158"/>
                  </a:lnTo>
                  <a:lnTo>
                    <a:pt x="11" y="193"/>
                  </a:lnTo>
                  <a:lnTo>
                    <a:pt x="27" y="219"/>
                  </a:lnTo>
                  <a:lnTo>
                    <a:pt x="46" y="243"/>
                  </a:lnTo>
                  <a:lnTo>
                    <a:pt x="69" y="255"/>
                  </a:lnTo>
                  <a:lnTo>
                    <a:pt x="119" y="255"/>
                  </a:lnTo>
                  <a:lnTo>
                    <a:pt x="147" y="243"/>
                  </a:lnTo>
                  <a:lnTo>
                    <a:pt x="169" y="219"/>
                  </a:lnTo>
                  <a:lnTo>
                    <a:pt x="181" y="193"/>
                  </a:lnTo>
                  <a:lnTo>
                    <a:pt x="192" y="158"/>
                  </a:lnTo>
                  <a:lnTo>
                    <a:pt x="192" y="96"/>
                  </a:lnTo>
                  <a:lnTo>
                    <a:pt x="181" y="61"/>
                  </a:lnTo>
                  <a:lnTo>
                    <a:pt x="169" y="38"/>
                  </a:lnTo>
                  <a:lnTo>
                    <a:pt x="147" y="11"/>
                  </a:lnTo>
                  <a:lnTo>
                    <a:pt x="119" y="0"/>
                  </a:lnTo>
                  <a:lnTo>
                    <a:pt x="69" y="0"/>
                  </a:lnTo>
                </a:path>
              </a:pathLst>
            </a:custGeom>
            <a:noFill/>
            <a:ln w="12600">
              <a:solidFill>
                <a:srgbClr val="333333"/>
              </a:solidFill>
              <a:round/>
              <a:headEnd/>
              <a:tailEnd/>
            </a:ln>
          </p:spPr>
          <p:txBody>
            <a:bodyPr/>
            <a:lstStyle/>
            <a:p>
              <a:endParaRPr lang="en-US"/>
            </a:p>
          </p:txBody>
        </p:sp>
        <p:sp>
          <p:nvSpPr>
            <p:cNvPr id="602542" name="Freeform 425"/>
            <p:cNvSpPr>
              <a:spLocks noChangeArrowheads="1"/>
            </p:cNvSpPr>
            <p:nvPr/>
          </p:nvSpPr>
          <p:spPr bwMode="auto">
            <a:xfrm>
              <a:off x="2319" y="1548"/>
              <a:ext cx="30" cy="39"/>
            </a:xfrm>
            <a:custGeom>
              <a:avLst/>
              <a:gdLst>
                <a:gd name="T0" fmla="*/ 0 w 134"/>
                <a:gd name="T1" fmla="*/ 0 h 172"/>
                <a:gd name="T2" fmla="*/ 0 w 134"/>
                <a:gd name="T3" fmla="*/ 6 h 172"/>
                <a:gd name="T4" fmla="*/ 1 w 134"/>
                <a:gd name="T5" fmla="*/ 8 h 172"/>
                <a:gd name="T6" fmla="*/ 2 w 134"/>
                <a:gd name="T7" fmla="*/ 9 h 172"/>
                <a:gd name="T8" fmla="*/ 4 w 134"/>
                <a:gd name="T9" fmla="*/ 9 h 172"/>
                <a:gd name="T10" fmla="*/ 5 w 134"/>
                <a:gd name="T11" fmla="*/ 8 h 172"/>
                <a:gd name="T12" fmla="*/ 7 w 134"/>
                <a:gd name="T13" fmla="*/ 6 h 172"/>
                <a:gd name="T14" fmla="*/ 0 60000 65536"/>
                <a:gd name="T15" fmla="*/ 0 60000 65536"/>
                <a:gd name="T16" fmla="*/ 0 60000 65536"/>
                <a:gd name="T17" fmla="*/ 0 60000 65536"/>
                <a:gd name="T18" fmla="*/ 0 60000 65536"/>
                <a:gd name="T19" fmla="*/ 0 60000 65536"/>
                <a:gd name="T20" fmla="*/ 0 60000 65536"/>
                <a:gd name="T21" fmla="*/ 0 w 134"/>
                <a:gd name="T22" fmla="*/ 0 h 172"/>
                <a:gd name="T23" fmla="*/ 134 w 134"/>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 h="172">
                  <a:moveTo>
                    <a:pt x="0" y="0"/>
                  </a:moveTo>
                  <a:lnTo>
                    <a:pt x="0" y="124"/>
                  </a:lnTo>
                  <a:lnTo>
                    <a:pt x="12" y="159"/>
                  </a:lnTo>
                  <a:lnTo>
                    <a:pt x="36" y="171"/>
                  </a:lnTo>
                  <a:lnTo>
                    <a:pt x="71" y="171"/>
                  </a:lnTo>
                  <a:lnTo>
                    <a:pt x="94" y="159"/>
                  </a:lnTo>
                  <a:lnTo>
                    <a:pt x="133" y="124"/>
                  </a:lnTo>
                </a:path>
              </a:pathLst>
            </a:custGeom>
            <a:noFill/>
            <a:ln w="12600">
              <a:solidFill>
                <a:srgbClr val="333333"/>
              </a:solidFill>
              <a:round/>
              <a:headEnd/>
              <a:tailEnd/>
            </a:ln>
          </p:spPr>
          <p:txBody>
            <a:bodyPr/>
            <a:lstStyle/>
            <a:p>
              <a:endParaRPr lang="en-US"/>
            </a:p>
          </p:txBody>
        </p:sp>
        <p:sp>
          <p:nvSpPr>
            <p:cNvPr id="602543" name="Line 426"/>
            <p:cNvSpPr>
              <a:spLocks noChangeShapeType="1"/>
            </p:cNvSpPr>
            <p:nvPr/>
          </p:nvSpPr>
          <p:spPr bwMode="auto">
            <a:xfrm flipV="1">
              <a:off x="2349" y="1546"/>
              <a:ext cx="1" cy="41"/>
            </a:xfrm>
            <a:prstGeom prst="line">
              <a:avLst/>
            </a:prstGeom>
            <a:noFill/>
            <a:ln w="12600">
              <a:solidFill>
                <a:srgbClr val="333333"/>
              </a:solidFill>
              <a:round/>
              <a:headEnd/>
              <a:tailEnd/>
            </a:ln>
          </p:spPr>
          <p:txBody>
            <a:bodyPr/>
            <a:lstStyle/>
            <a:p>
              <a:endParaRPr lang="en-US"/>
            </a:p>
          </p:txBody>
        </p:sp>
        <p:sp>
          <p:nvSpPr>
            <p:cNvPr id="602544" name="Freeform 427"/>
            <p:cNvSpPr>
              <a:spLocks noChangeArrowheads="1"/>
            </p:cNvSpPr>
            <p:nvPr/>
          </p:nvSpPr>
          <p:spPr bwMode="auto">
            <a:xfrm>
              <a:off x="2380" y="1529"/>
              <a:ext cx="14" cy="58"/>
            </a:xfrm>
            <a:custGeom>
              <a:avLst/>
              <a:gdLst>
                <a:gd name="T0" fmla="*/ 0 w 63"/>
                <a:gd name="T1" fmla="*/ 0 h 256"/>
                <a:gd name="T2" fmla="*/ 0 w 63"/>
                <a:gd name="T3" fmla="*/ 11 h 256"/>
                <a:gd name="T4" fmla="*/ 0 w 63"/>
                <a:gd name="T5" fmla="*/ 12 h 256"/>
                <a:gd name="T6" fmla="*/ 2 w 63"/>
                <a:gd name="T7" fmla="*/ 13 h 256"/>
                <a:gd name="T8" fmla="*/ 3 w 63"/>
                <a:gd name="T9" fmla="*/ 13 h 256"/>
                <a:gd name="T10" fmla="*/ 0 60000 65536"/>
                <a:gd name="T11" fmla="*/ 0 60000 65536"/>
                <a:gd name="T12" fmla="*/ 0 60000 65536"/>
                <a:gd name="T13" fmla="*/ 0 60000 65536"/>
                <a:gd name="T14" fmla="*/ 0 60000 65536"/>
                <a:gd name="T15" fmla="*/ 0 w 63"/>
                <a:gd name="T16" fmla="*/ 0 h 256"/>
                <a:gd name="T17" fmla="*/ 63 w 63"/>
                <a:gd name="T18" fmla="*/ 256 h 256"/>
              </a:gdLst>
              <a:ahLst/>
              <a:cxnLst>
                <a:cxn ang="T10">
                  <a:pos x="T0" y="T1"/>
                </a:cxn>
                <a:cxn ang="T11">
                  <a:pos x="T2" y="T3"/>
                </a:cxn>
                <a:cxn ang="T12">
                  <a:pos x="T4" y="T5"/>
                </a:cxn>
                <a:cxn ang="T13">
                  <a:pos x="T6" y="T7"/>
                </a:cxn>
                <a:cxn ang="T14">
                  <a:pos x="T8" y="T9"/>
                </a:cxn>
              </a:cxnLst>
              <a:rect l="T15" t="T16" r="T17" b="T18"/>
              <a:pathLst>
                <a:path w="63" h="256">
                  <a:moveTo>
                    <a:pt x="0" y="0"/>
                  </a:moveTo>
                  <a:lnTo>
                    <a:pt x="0" y="208"/>
                  </a:lnTo>
                  <a:lnTo>
                    <a:pt x="11" y="243"/>
                  </a:lnTo>
                  <a:lnTo>
                    <a:pt x="39" y="255"/>
                  </a:lnTo>
                  <a:lnTo>
                    <a:pt x="62" y="255"/>
                  </a:lnTo>
                </a:path>
              </a:pathLst>
            </a:custGeom>
            <a:noFill/>
            <a:ln w="12600">
              <a:solidFill>
                <a:srgbClr val="333333"/>
              </a:solidFill>
              <a:round/>
              <a:headEnd/>
              <a:tailEnd/>
            </a:ln>
          </p:spPr>
          <p:txBody>
            <a:bodyPr/>
            <a:lstStyle/>
            <a:p>
              <a:endParaRPr lang="en-US"/>
            </a:p>
          </p:txBody>
        </p:sp>
        <p:sp>
          <p:nvSpPr>
            <p:cNvPr id="602545" name="Line 428"/>
            <p:cNvSpPr>
              <a:spLocks noChangeShapeType="1"/>
            </p:cNvSpPr>
            <p:nvPr/>
          </p:nvSpPr>
          <p:spPr bwMode="auto">
            <a:xfrm flipH="1">
              <a:off x="2370" y="1548"/>
              <a:ext cx="22" cy="1"/>
            </a:xfrm>
            <a:prstGeom prst="line">
              <a:avLst/>
            </a:prstGeom>
            <a:noFill/>
            <a:ln w="12600">
              <a:solidFill>
                <a:srgbClr val="333333"/>
              </a:solidFill>
              <a:round/>
              <a:headEnd/>
              <a:tailEnd/>
            </a:ln>
          </p:spPr>
          <p:txBody>
            <a:bodyPr/>
            <a:lstStyle/>
            <a:p>
              <a:endParaRPr lang="en-US"/>
            </a:p>
          </p:txBody>
        </p:sp>
        <p:sp>
          <p:nvSpPr>
            <p:cNvPr id="602546" name="Line 429"/>
            <p:cNvSpPr>
              <a:spLocks noChangeShapeType="1"/>
            </p:cNvSpPr>
            <p:nvPr/>
          </p:nvSpPr>
          <p:spPr bwMode="auto">
            <a:xfrm>
              <a:off x="2410" y="1529"/>
              <a:ext cx="1" cy="58"/>
            </a:xfrm>
            <a:prstGeom prst="line">
              <a:avLst/>
            </a:prstGeom>
            <a:noFill/>
            <a:ln w="12600">
              <a:solidFill>
                <a:srgbClr val="333333"/>
              </a:solidFill>
              <a:round/>
              <a:headEnd/>
              <a:tailEnd/>
            </a:ln>
          </p:spPr>
          <p:txBody>
            <a:bodyPr/>
            <a:lstStyle/>
            <a:p>
              <a:endParaRPr lang="en-US"/>
            </a:p>
          </p:txBody>
        </p:sp>
        <p:sp>
          <p:nvSpPr>
            <p:cNvPr id="602547" name="Freeform 430"/>
            <p:cNvSpPr>
              <a:spLocks noChangeArrowheads="1"/>
            </p:cNvSpPr>
            <p:nvPr/>
          </p:nvSpPr>
          <p:spPr bwMode="auto">
            <a:xfrm>
              <a:off x="2432" y="1548"/>
              <a:ext cx="33" cy="39"/>
            </a:xfrm>
            <a:custGeom>
              <a:avLst/>
              <a:gdLst>
                <a:gd name="T0" fmla="*/ 0 w 144"/>
                <a:gd name="T1" fmla="*/ 4 h 172"/>
                <a:gd name="T2" fmla="*/ 8 w 144"/>
                <a:gd name="T3" fmla="*/ 4 h 172"/>
                <a:gd name="T4" fmla="*/ 8 w 144"/>
                <a:gd name="T5" fmla="*/ 2 h 172"/>
                <a:gd name="T6" fmla="*/ 7 w 144"/>
                <a:gd name="T7" fmla="*/ 1 h 172"/>
                <a:gd name="T8" fmla="*/ 6 w 144"/>
                <a:gd name="T9" fmla="*/ 1 h 172"/>
                <a:gd name="T10" fmla="*/ 5 w 144"/>
                <a:gd name="T11" fmla="*/ 0 h 172"/>
                <a:gd name="T12" fmla="*/ 3 w 144"/>
                <a:gd name="T13" fmla="*/ 0 h 172"/>
                <a:gd name="T14" fmla="*/ 2 w 144"/>
                <a:gd name="T15" fmla="*/ 1 h 172"/>
                <a:gd name="T16" fmla="*/ 1 w 144"/>
                <a:gd name="T17" fmla="*/ 2 h 172"/>
                <a:gd name="T18" fmla="*/ 0 w 144"/>
                <a:gd name="T19" fmla="*/ 4 h 172"/>
                <a:gd name="T20" fmla="*/ 0 w 144"/>
                <a:gd name="T21" fmla="*/ 5 h 172"/>
                <a:gd name="T22" fmla="*/ 1 w 144"/>
                <a:gd name="T23" fmla="*/ 7 h 172"/>
                <a:gd name="T24" fmla="*/ 2 w 144"/>
                <a:gd name="T25" fmla="*/ 8 h 172"/>
                <a:gd name="T26" fmla="*/ 3 w 144"/>
                <a:gd name="T27" fmla="*/ 9 h 172"/>
                <a:gd name="T28" fmla="*/ 5 w 144"/>
                <a:gd name="T29" fmla="*/ 9 h 172"/>
                <a:gd name="T30" fmla="*/ 6 w 144"/>
                <a:gd name="T31" fmla="*/ 8 h 172"/>
                <a:gd name="T32" fmla="*/ 8 w 144"/>
                <a:gd name="T33" fmla="*/ 7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172"/>
                <a:gd name="T53" fmla="*/ 144 w 144"/>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172">
                  <a:moveTo>
                    <a:pt x="0" y="74"/>
                  </a:moveTo>
                  <a:lnTo>
                    <a:pt x="143" y="74"/>
                  </a:lnTo>
                  <a:lnTo>
                    <a:pt x="143" y="47"/>
                  </a:lnTo>
                  <a:lnTo>
                    <a:pt x="132" y="23"/>
                  </a:lnTo>
                  <a:lnTo>
                    <a:pt x="120" y="12"/>
                  </a:lnTo>
                  <a:lnTo>
                    <a:pt x="97" y="0"/>
                  </a:lnTo>
                  <a:lnTo>
                    <a:pt x="62" y="0"/>
                  </a:lnTo>
                  <a:lnTo>
                    <a:pt x="35" y="12"/>
                  </a:lnTo>
                  <a:lnTo>
                    <a:pt x="11" y="36"/>
                  </a:lnTo>
                  <a:lnTo>
                    <a:pt x="0" y="74"/>
                  </a:lnTo>
                  <a:lnTo>
                    <a:pt x="0" y="97"/>
                  </a:lnTo>
                  <a:lnTo>
                    <a:pt x="11" y="135"/>
                  </a:lnTo>
                  <a:lnTo>
                    <a:pt x="35" y="159"/>
                  </a:lnTo>
                  <a:lnTo>
                    <a:pt x="62" y="171"/>
                  </a:lnTo>
                  <a:lnTo>
                    <a:pt x="97" y="171"/>
                  </a:lnTo>
                  <a:lnTo>
                    <a:pt x="120" y="159"/>
                  </a:lnTo>
                  <a:lnTo>
                    <a:pt x="143" y="135"/>
                  </a:lnTo>
                </a:path>
              </a:pathLst>
            </a:custGeom>
            <a:noFill/>
            <a:ln w="12600">
              <a:solidFill>
                <a:srgbClr val="333333"/>
              </a:solidFill>
              <a:round/>
              <a:headEnd/>
              <a:tailEnd/>
            </a:ln>
          </p:spPr>
          <p:txBody>
            <a:bodyPr/>
            <a:lstStyle/>
            <a:p>
              <a:endParaRPr lang="en-US"/>
            </a:p>
          </p:txBody>
        </p:sp>
        <p:sp>
          <p:nvSpPr>
            <p:cNvPr id="602548" name="Line 431"/>
            <p:cNvSpPr>
              <a:spLocks noChangeShapeType="1"/>
            </p:cNvSpPr>
            <p:nvPr/>
          </p:nvSpPr>
          <p:spPr bwMode="auto">
            <a:xfrm flipV="1">
              <a:off x="2490" y="1528"/>
              <a:ext cx="1" cy="49"/>
            </a:xfrm>
            <a:prstGeom prst="line">
              <a:avLst/>
            </a:prstGeom>
            <a:noFill/>
            <a:ln w="12600">
              <a:solidFill>
                <a:srgbClr val="333333"/>
              </a:solidFill>
              <a:round/>
              <a:headEnd/>
              <a:tailEnd/>
            </a:ln>
          </p:spPr>
          <p:txBody>
            <a:bodyPr/>
            <a:lstStyle/>
            <a:p>
              <a:endParaRPr lang="en-US"/>
            </a:p>
          </p:txBody>
        </p:sp>
        <p:sp>
          <p:nvSpPr>
            <p:cNvPr id="602549" name="Freeform 432"/>
            <p:cNvSpPr>
              <a:spLocks noChangeArrowheads="1"/>
            </p:cNvSpPr>
            <p:nvPr/>
          </p:nvSpPr>
          <p:spPr bwMode="auto">
            <a:xfrm>
              <a:off x="2490" y="1576"/>
              <a:ext cx="14" cy="14"/>
            </a:xfrm>
            <a:custGeom>
              <a:avLst/>
              <a:gdLst>
                <a:gd name="T0" fmla="*/ 0 w 62"/>
                <a:gd name="T1" fmla="*/ 0 h 63"/>
                <a:gd name="T2" fmla="*/ 0 w 62"/>
                <a:gd name="T3" fmla="*/ 2 h 63"/>
                <a:gd name="T4" fmla="*/ 2 w 62"/>
                <a:gd name="T5" fmla="*/ 3 h 63"/>
                <a:gd name="T6" fmla="*/ 3 w 62"/>
                <a:gd name="T7" fmla="*/ 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0"/>
                  </a:moveTo>
                  <a:lnTo>
                    <a:pt x="11" y="46"/>
                  </a:lnTo>
                  <a:lnTo>
                    <a:pt x="38" y="62"/>
                  </a:lnTo>
                  <a:lnTo>
                    <a:pt x="61" y="62"/>
                  </a:lnTo>
                </a:path>
              </a:pathLst>
            </a:custGeom>
            <a:noFill/>
            <a:ln w="12600">
              <a:solidFill>
                <a:srgbClr val="333333"/>
              </a:solidFill>
              <a:round/>
              <a:headEnd/>
              <a:tailEnd/>
            </a:ln>
          </p:spPr>
          <p:txBody>
            <a:bodyPr/>
            <a:lstStyle/>
            <a:p>
              <a:endParaRPr lang="en-US"/>
            </a:p>
          </p:txBody>
        </p:sp>
        <p:sp>
          <p:nvSpPr>
            <p:cNvPr id="602550" name="Line 433"/>
            <p:cNvSpPr>
              <a:spLocks noChangeShapeType="1"/>
            </p:cNvSpPr>
            <p:nvPr/>
          </p:nvSpPr>
          <p:spPr bwMode="auto">
            <a:xfrm flipH="1">
              <a:off x="2481" y="1548"/>
              <a:ext cx="21" cy="1"/>
            </a:xfrm>
            <a:prstGeom prst="line">
              <a:avLst/>
            </a:prstGeom>
            <a:noFill/>
            <a:ln w="12600">
              <a:solidFill>
                <a:srgbClr val="333333"/>
              </a:solidFill>
              <a:round/>
              <a:headEnd/>
              <a:tailEnd/>
            </a:ln>
          </p:spPr>
          <p:txBody>
            <a:bodyPr/>
            <a:lstStyle/>
            <a:p>
              <a:endParaRPr lang="en-US"/>
            </a:p>
          </p:txBody>
        </p:sp>
        <p:sp>
          <p:nvSpPr>
            <p:cNvPr id="602551" name="Freeform 434"/>
            <p:cNvSpPr>
              <a:spLocks noChangeArrowheads="1"/>
            </p:cNvSpPr>
            <p:nvPr/>
          </p:nvSpPr>
          <p:spPr bwMode="auto">
            <a:xfrm>
              <a:off x="2520" y="1548"/>
              <a:ext cx="31" cy="39"/>
            </a:xfrm>
            <a:custGeom>
              <a:avLst/>
              <a:gdLst>
                <a:gd name="T0" fmla="*/ 6 w 136"/>
                <a:gd name="T1" fmla="*/ 1 h 172"/>
                <a:gd name="T2" fmla="*/ 7 w 136"/>
                <a:gd name="T3" fmla="*/ 2 h 172"/>
                <a:gd name="T4" fmla="*/ 6 w 136"/>
                <a:gd name="T5" fmla="*/ 1 h 172"/>
                <a:gd name="T6" fmla="*/ 5 w 136"/>
                <a:gd name="T7" fmla="*/ 0 h 172"/>
                <a:gd name="T8" fmla="*/ 3 w 136"/>
                <a:gd name="T9" fmla="*/ 0 h 172"/>
                <a:gd name="T10" fmla="*/ 1 w 136"/>
                <a:gd name="T11" fmla="*/ 1 h 172"/>
                <a:gd name="T12" fmla="*/ 0 w 136"/>
                <a:gd name="T13" fmla="*/ 2 h 172"/>
                <a:gd name="T14" fmla="*/ 1 w 136"/>
                <a:gd name="T15" fmla="*/ 3 h 172"/>
                <a:gd name="T16" fmla="*/ 2 w 136"/>
                <a:gd name="T17" fmla="*/ 4 h 172"/>
                <a:gd name="T18" fmla="*/ 5 w 136"/>
                <a:gd name="T19" fmla="*/ 4 h 172"/>
                <a:gd name="T20" fmla="*/ 6 w 136"/>
                <a:gd name="T21" fmla="*/ 5 h 172"/>
                <a:gd name="T22" fmla="*/ 7 w 136"/>
                <a:gd name="T23" fmla="*/ 6 h 172"/>
                <a:gd name="T24" fmla="*/ 7 w 136"/>
                <a:gd name="T25" fmla="*/ 7 h 172"/>
                <a:gd name="T26" fmla="*/ 6 w 136"/>
                <a:gd name="T27" fmla="*/ 8 h 172"/>
                <a:gd name="T28" fmla="*/ 5 w 136"/>
                <a:gd name="T29" fmla="*/ 9 h 172"/>
                <a:gd name="T30" fmla="*/ 3 w 136"/>
                <a:gd name="T31" fmla="*/ 9 h 172"/>
                <a:gd name="T32" fmla="*/ 1 w 136"/>
                <a:gd name="T33" fmla="*/ 8 h 172"/>
                <a:gd name="T34" fmla="*/ 0 w 136"/>
                <a:gd name="T35" fmla="*/ 7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172"/>
                <a:gd name="T56" fmla="*/ 136 w 136"/>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172">
                  <a:moveTo>
                    <a:pt x="118" y="12"/>
                  </a:moveTo>
                  <a:lnTo>
                    <a:pt x="135" y="36"/>
                  </a:lnTo>
                  <a:lnTo>
                    <a:pt x="118" y="12"/>
                  </a:lnTo>
                  <a:lnTo>
                    <a:pt x="88" y="0"/>
                  </a:lnTo>
                  <a:lnTo>
                    <a:pt x="50" y="0"/>
                  </a:lnTo>
                  <a:lnTo>
                    <a:pt x="11" y="12"/>
                  </a:lnTo>
                  <a:lnTo>
                    <a:pt x="0" y="36"/>
                  </a:lnTo>
                  <a:lnTo>
                    <a:pt x="11" y="62"/>
                  </a:lnTo>
                  <a:lnTo>
                    <a:pt x="39" y="74"/>
                  </a:lnTo>
                  <a:lnTo>
                    <a:pt x="99" y="85"/>
                  </a:lnTo>
                  <a:lnTo>
                    <a:pt x="118" y="97"/>
                  </a:lnTo>
                  <a:lnTo>
                    <a:pt x="135" y="124"/>
                  </a:lnTo>
                  <a:lnTo>
                    <a:pt x="135" y="135"/>
                  </a:lnTo>
                  <a:lnTo>
                    <a:pt x="118" y="159"/>
                  </a:lnTo>
                  <a:lnTo>
                    <a:pt x="88" y="171"/>
                  </a:lnTo>
                  <a:lnTo>
                    <a:pt x="50" y="171"/>
                  </a:lnTo>
                  <a:lnTo>
                    <a:pt x="11" y="159"/>
                  </a:lnTo>
                  <a:lnTo>
                    <a:pt x="0" y="135"/>
                  </a:lnTo>
                </a:path>
              </a:pathLst>
            </a:custGeom>
            <a:noFill/>
            <a:ln w="12600">
              <a:solidFill>
                <a:srgbClr val="333333"/>
              </a:solidFill>
              <a:round/>
              <a:headEnd/>
              <a:tailEnd/>
            </a:ln>
          </p:spPr>
          <p:txBody>
            <a:bodyPr/>
            <a:lstStyle/>
            <a:p>
              <a:endParaRPr lang="en-US"/>
            </a:p>
          </p:txBody>
        </p:sp>
        <p:sp>
          <p:nvSpPr>
            <p:cNvPr id="602552" name="Freeform 435"/>
            <p:cNvSpPr>
              <a:spLocks noChangeArrowheads="1"/>
            </p:cNvSpPr>
            <p:nvPr/>
          </p:nvSpPr>
          <p:spPr bwMode="auto">
            <a:xfrm>
              <a:off x="2606" y="1529"/>
              <a:ext cx="42" cy="58"/>
            </a:xfrm>
            <a:custGeom>
              <a:avLst/>
              <a:gdLst>
                <a:gd name="T0" fmla="*/ 9 w 187"/>
                <a:gd name="T1" fmla="*/ 3 h 256"/>
                <a:gd name="T2" fmla="*/ 9 w 187"/>
                <a:gd name="T3" fmla="*/ 2 h 256"/>
                <a:gd name="T4" fmla="*/ 7 w 187"/>
                <a:gd name="T5" fmla="*/ 0 h 256"/>
                <a:gd name="T6" fmla="*/ 6 w 187"/>
                <a:gd name="T7" fmla="*/ 0 h 256"/>
                <a:gd name="T8" fmla="*/ 4 w 187"/>
                <a:gd name="T9" fmla="*/ 0 h 256"/>
                <a:gd name="T10" fmla="*/ 2 w 187"/>
                <a:gd name="T11" fmla="*/ 0 h 256"/>
                <a:gd name="T12" fmla="*/ 1 w 187"/>
                <a:gd name="T13" fmla="*/ 2 h 256"/>
                <a:gd name="T14" fmla="*/ 1 w 187"/>
                <a:gd name="T15" fmla="*/ 3 h 256"/>
                <a:gd name="T16" fmla="*/ 0 w 187"/>
                <a:gd name="T17" fmla="*/ 5 h 256"/>
                <a:gd name="T18" fmla="*/ 0 w 187"/>
                <a:gd name="T19" fmla="*/ 8 h 256"/>
                <a:gd name="T20" fmla="*/ 1 w 187"/>
                <a:gd name="T21" fmla="*/ 10 h 256"/>
                <a:gd name="T22" fmla="*/ 1 w 187"/>
                <a:gd name="T23" fmla="*/ 11 h 256"/>
                <a:gd name="T24" fmla="*/ 2 w 187"/>
                <a:gd name="T25" fmla="*/ 12 h 256"/>
                <a:gd name="T26" fmla="*/ 4 w 187"/>
                <a:gd name="T27" fmla="*/ 13 h 256"/>
                <a:gd name="T28" fmla="*/ 6 w 187"/>
                <a:gd name="T29" fmla="*/ 13 h 256"/>
                <a:gd name="T30" fmla="*/ 7 w 187"/>
                <a:gd name="T31" fmla="*/ 12 h 256"/>
                <a:gd name="T32" fmla="*/ 9 w 187"/>
                <a:gd name="T33" fmla="*/ 11 h 256"/>
                <a:gd name="T34" fmla="*/ 9 w 187"/>
                <a:gd name="T35" fmla="*/ 10 h 2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256"/>
                <a:gd name="T56" fmla="*/ 187 w 187"/>
                <a:gd name="T57" fmla="*/ 256 h 2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256">
                  <a:moveTo>
                    <a:pt x="186" y="61"/>
                  </a:moveTo>
                  <a:lnTo>
                    <a:pt x="169" y="38"/>
                  </a:lnTo>
                  <a:lnTo>
                    <a:pt x="147" y="11"/>
                  </a:lnTo>
                  <a:lnTo>
                    <a:pt x="124" y="0"/>
                  </a:lnTo>
                  <a:lnTo>
                    <a:pt x="77" y="0"/>
                  </a:lnTo>
                  <a:lnTo>
                    <a:pt x="50" y="11"/>
                  </a:lnTo>
                  <a:lnTo>
                    <a:pt x="28" y="38"/>
                  </a:lnTo>
                  <a:lnTo>
                    <a:pt x="15" y="61"/>
                  </a:lnTo>
                  <a:lnTo>
                    <a:pt x="0" y="96"/>
                  </a:lnTo>
                  <a:lnTo>
                    <a:pt x="0" y="158"/>
                  </a:lnTo>
                  <a:lnTo>
                    <a:pt x="15" y="193"/>
                  </a:lnTo>
                  <a:lnTo>
                    <a:pt x="28" y="219"/>
                  </a:lnTo>
                  <a:lnTo>
                    <a:pt x="50" y="243"/>
                  </a:lnTo>
                  <a:lnTo>
                    <a:pt x="77" y="255"/>
                  </a:lnTo>
                  <a:lnTo>
                    <a:pt x="124" y="255"/>
                  </a:lnTo>
                  <a:lnTo>
                    <a:pt x="147" y="243"/>
                  </a:lnTo>
                  <a:lnTo>
                    <a:pt x="169" y="219"/>
                  </a:lnTo>
                  <a:lnTo>
                    <a:pt x="186" y="193"/>
                  </a:lnTo>
                </a:path>
              </a:pathLst>
            </a:custGeom>
            <a:noFill/>
            <a:ln w="12600">
              <a:solidFill>
                <a:srgbClr val="333333"/>
              </a:solidFill>
              <a:round/>
              <a:headEnd/>
              <a:tailEnd/>
            </a:ln>
          </p:spPr>
          <p:txBody>
            <a:bodyPr/>
            <a:lstStyle/>
            <a:p>
              <a:endParaRPr lang="en-US"/>
            </a:p>
          </p:txBody>
        </p:sp>
        <p:sp>
          <p:nvSpPr>
            <p:cNvPr id="602553" name="Freeform 436"/>
            <p:cNvSpPr>
              <a:spLocks noChangeArrowheads="1"/>
            </p:cNvSpPr>
            <p:nvPr/>
          </p:nvSpPr>
          <p:spPr bwMode="auto">
            <a:xfrm>
              <a:off x="2664" y="1548"/>
              <a:ext cx="35" cy="39"/>
            </a:xfrm>
            <a:custGeom>
              <a:avLst/>
              <a:gdLst>
                <a:gd name="T0" fmla="*/ 2 w 156"/>
                <a:gd name="T1" fmla="*/ 1 h 172"/>
                <a:gd name="T2" fmla="*/ 3 w 156"/>
                <a:gd name="T3" fmla="*/ 0 h 172"/>
                <a:gd name="T4" fmla="*/ 2 w 156"/>
                <a:gd name="T5" fmla="*/ 1 h 172"/>
                <a:gd name="T6" fmla="*/ 0 w 156"/>
                <a:gd name="T7" fmla="*/ 2 h 172"/>
                <a:gd name="T8" fmla="*/ 0 w 156"/>
                <a:gd name="T9" fmla="*/ 4 h 172"/>
                <a:gd name="T10" fmla="*/ 0 w 156"/>
                <a:gd name="T11" fmla="*/ 5 h 172"/>
                <a:gd name="T12" fmla="*/ 0 w 156"/>
                <a:gd name="T13" fmla="*/ 7 h 172"/>
                <a:gd name="T14" fmla="*/ 2 w 156"/>
                <a:gd name="T15" fmla="*/ 8 h 172"/>
                <a:gd name="T16" fmla="*/ 3 w 156"/>
                <a:gd name="T17" fmla="*/ 9 h 172"/>
                <a:gd name="T18" fmla="*/ 5 w 156"/>
                <a:gd name="T19" fmla="*/ 9 h 172"/>
                <a:gd name="T20" fmla="*/ 6 w 156"/>
                <a:gd name="T21" fmla="*/ 8 h 172"/>
                <a:gd name="T22" fmla="*/ 7 w 156"/>
                <a:gd name="T23" fmla="*/ 7 h 172"/>
                <a:gd name="T24" fmla="*/ 8 w 156"/>
                <a:gd name="T25" fmla="*/ 5 h 172"/>
                <a:gd name="T26" fmla="*/ 8 w 156"/>
                <a:gd name="T27" fmla="*/ 4 h 172"/>
                <a:gd name="T28" fmla="*/ 7 w 156"/>
                <a:gd name="T29" fmla="*/ 2 h 172"/>
                <a:gd name="T30" fmla="*/ 6 w 156"/>
                <a:gd name="T31" fmla="*/ 1 h 172"/>
                <a:gd name="T32" fmla="*/ 5 w 156"/>
                <a:gd name="T33" fmla="*/ 0 h 172"/>
                <a:gd name="T34" fmla="*/ 3 w 156"/>
                <a:gd name="T35" fmla="*/ 0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72"/>
                <a:gd name="T56" fmla="*/ 156 w 156"/>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72">
                  <a:moveTo>
                    <a:pt x="34" y="12"/>
                  </a:moveTo>
                  <a:lnTo>
                    <a:pt x="58" y="0"/>
                  </a:lnTo>
                  <a:lnTo>
                    <a:pt x="34" y="12"/>
                  </a:lnTo>
                  <a:lnTo>
                    <a:pt x="11" y="36"/>
                  </a:lnTo>
                  <a:lnTo>
                    <a:pt x="0" y="74"/>
                  </a:lnTo>
                  <a:lnTo>
                    <a:pt x="0" y="97"/>
                  </a:lnTo>
                  <a:lnTo>
                    <a:pt x="11" y="135"/>
                  </a:lnTo>
                  <a:lnTo>
                    <a:pt x="34" y="159"/>
                  </a:lnTo>
                  <a:lnTo>
                    <a:pt x="58" y="171"/>
                  </a:lnTo>
                  <a:lnTo>
                    <a:pt x="92" y="171"/>
                  </a:lnTo>
                  <a:lnTo>
                    <a:pt x="120" y="159"/>
                  </a:lnTo>
                  <a:lnTo>
                    <a:pt x="143" y="135"/>
                  </a:lnTo>
                  <a:lnTo>
                    <a:pt x="155" y="97"/>
                  </a:lnTo>
                  <a:lnTo>
                    <a:pt x="155" y="74"/>
                  </a:lnTo>
                  <a:lnTo>
                    <a:pt x="143" y="36"/>
                  </a:lnTo>
                  <a:lnTo>
                    <a:pt x="120" y="12"/>
                  </a:lnTo>
                  <a:lnTo>
                    <a:pt x="92" y="0"/>
                  </a:lnTo>
                  <a:lnTo>
                    <a:pt x="58" y="0"/>
                  </a:lnTo>
                </a:path>
              </a:pathLst>
            </a:custGeom>
            <a:noFill/>
            <a:ln w="12600">
              <a:solidFill>
                <a:srgbClr val="333333"/>
              </a:solidFill>
              <a:round/>
              <a:headEnd/>
              <a:tailEnd/>
            </a:ln>
          </p:spPr>
          <p:txBody>
            <a:bodyPr/>
            <a:lstStyle/>
            <a:p>
              <a:endParaRPr lang="en-US"/>
            </a:p>
          </p:txBody>
        </p:sp>
        <p:sp>
          <p:nvSpPr>
            <p:cNvPr id="602554" name="Line 437"/>
            <p:cNvSpPr>
              <a:spLocks noChangeShapeType="1"/>
            </p:cNvSpPr>
            <p:nvPr/>
          </p:nvSpPr>
          <p:spPr bwMode="auto">
            <a:xfrm>
              <a:off x="2717" y="1548"/>
              <a:ext cx="1" cy="39"/>
            </a:xfrm>
            <a:prstGeom prst="line">
              <a:avLst/>
            </a:prstGeom>
            <a:noFill/>
            <a:ln w="12600">
              <a:solidFill>
                <a:srgbClr val="333333"/>
              </a:solidFill>
              <a:round/>
              <a:headEnd/>
              <a:tailEnd/>
            </a:ln>
          </p:spPr>
          <p:txBody>
            <a:bodyPr/>
            <a:lstStyle/>
            <a:p>
              <a:endParaRPr lang="en-US"/>
            </a:p>
          </p:txBody>
        </p:sp>
        <p:sp>
          <p:nvSpPr>
            <p:cNvPr id="602555" name="Freeform 438"/>
            <p:cNvSpPr>
              <a:spLocks noChangeArrowheads="1"/>
            </p:cNvSpPr>
            <p:nvPr/>
          </p:nvSpPr>
          <p:spPr bwMode="auto">
            <a:xfrm>
              <a:off x="2717" y="1548"/>
              <a:ext cx="31" cy="39"/>
            </a:xfrm>
            <a:custGeom>
              <a:avLst/>
              <a:gdLst>
                <a:gd name="T0" fmla="*/ 0 w 137"/>
                <a:gd name="T1" fmla="*/ 2 h 172"/>
                <a:gd name="T2" fmla="*/ 2 w 137"/>
                <a:gd name="T3" fmla="*/ 1 h 172"/>
                <a:gd name="T4" fmla="*/ 3 w 137"/>
                <a:gd name="T5" fmla="*/ 0 h 172"/>
                <a:gd name="T6" fmla="*/ 5 w 137"/>
                <a:gd name="T7" fmla="*/ 0 h 172"/>
                <a:gd name="T8" fmla="*/ 6 w 137"/>
                <a:gd name="T9" fmla="*/ 1 h 172"/>
                <a:gd name="T10" fmla="*/ 7 w 137"/>
                <a:gd name="T11" fmla="*/ 2 h 172"/>
                <a:gd name="T12" fmla="*/ 7 w 137"/>
                <a:gd name="T13" fmla="*/ 9 h 172"/>
                <a:gd name="T14" fmla="*/ 0 60000 65536"/>
                <a:gd name="T15" fmla="*/ 0 60000 65536"/>
                <a:gd name="T16" fmla="*/ 0 60000 65536"/>
                <a:gd name="T17" fmla="*/ 0 60000 65536"/>
                <a:gd name="T18" fmla="*/ 0 60000 65536"/>
                <a:gd name="T19" fmla="*/ 0 60000 65536"/>
                <a:gd name="T20" fmla="*/ 0 60000 65536"/>
                <a:gd name="T21" fmla="*/ 0 w 137"/>
                <a:gd name="T22" fmla="*/ 0 h 172"/>
                <a:gd name="T23" fmla="*/ 137 w 137"/>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72">
                  <a:moveTo>
                    <a:pt x="0" y="47"/>
                  </a:moveTo>
                  <a:lnTo>
                    <a:pt x="35" y="12"/>
                  </a:lnTo>
                  <a:lnTo>
                    <a:pt x="63" y="0"/>
                  </a:lnTo>
                  <a:lnTo>
                    <a:pt x="97" y="0"/>
                  </a:lnTo>
                  <a:lnTo>
                    <a:pt x="120" y="12"/>
                  </a:lnTo>
                  <a:lnTo>
                    <a:pt x="136" y="47"/>
                  </a:lnTo>
                  <a:lnTo>
                    <a:pt x="136" y="171"/>
                  </a:lnTo>
                </a:path>
              </a:pathLst>
            </a:custGeom>
            <a:noFill/>
            <a:ln w="12600">
              <a:solidFill>
                <a:srgbClr val="333333"/>
              </a:solidFill>
              <a:round/>
              <a:headEnd/>
              <a:tailEnd/>
            </a:ln>
          </p:spPr>
          <p:txBody>
            <a:bodyPr/>
            <a:lstStyle/>
            <a:p>
              <a:endParaRPr lang="en-US"/>
            </a:p>
          </p:txBody>
        </p:sp>
        <p:sp>
          <p:nvSpPr>
            <p:cNvPr id="602556" name="Line 439"/>
            <p:cNvSpPr>
              <a:spLocks noChangeShapeType="1"/>
            </p:cNvSpPr>
            <p:nvPr/>
          </p:nvSpPr>
          <p:spPr bwMode="auto">
            <a:xfrm flipV="1">
              <a:off x="2768" y="1546"/>
              <a:ext cx="1" cy="41"/>
            </a:xfrm>
            <a:prstGeom prst="line">
              <a:avLst/>
            </a:prstGeom>
            <a:noFill/>
            <a:ln w="12600">
              <a:solidFill>
                <a:srgbClr val="333333"/>
              </a:solidFill>
              <a:round/>
              <a:headEnd/>
              <a:tailEnd/>
            </a:ln>
          </p:spPr>
          <p:txBody>
            <a:bodyPr/>
            <a:lstStyle/>
            <a:p>
              <a:endParaRPr lang="en-US"/>
            </a:p>
          </p:txBody>
        </p:sp>
        <p:sp>
          <p:nvSpPr>
            <p:cNvPr id="602557" name="Freeform 440"/>
            <p:cNvSpPr>
              <a:spLocks noChangeArrowheads="1"/>
            </p:cNvSpPr>
            <p:nvPr/>
          </p:nvSpPr>
          <p:spPr bwMode="auto">
            <a:xfrm>
              <a:off x="2768" y="1548"/>
              <a:ext cx="32" cy="39"/>
            </a:xfrm>
            <a:custGeom>
              <a:avLst/>
              <a:gdLst>
                <a:gd name="T0" fmla="*/ 0 w 140"/>
                <a:gd name="T1" fmla="*/ 2 h 172"/>
                <a:gd name="T2" fmla="*/ 2 w 140"/>
                <a:gd name="T3" fmla="*/ 1 h 172"/>
                <a:gd name="T4" fmla="*/ 3 w 140"/>
                <a:gd name="T5" fmla="*/ 0 h 172"/>
                <a:gd name="T6" fmla="*/ 5 w 140"/>
                <a:gd name="T7" fmla="*/ 0 h 172"/>
                <a:gd name="T8" fmla="*/ 6 w 140"/>
                <a:gd name="T9" fmla="*/ 1 h 172"/>
                <a:gd name="T10" fmla="*/ 7 w 140"/>
                <a:gd name="T11" fmla="*/ 2 h 172"/>
                <a:gd name="T12" fmla="*/ 7 w 140"/>
                <a:gd name="T13" fmla="*/ 9 h 172"/>
                <a:gd name="T14" fmla="*/ 0 60000 65536"/>
                <a:gd name="T15" fmla="*/ 0 60000 65536"/>
                <a:gd name="T16" fmla="*/ 0 60000 65536"/>
                <a:gd name="T17" fmla="*/ 0 60000 65536"/>
                <a:gd name="T18" fmla="*/ 0 60000 65536"/>
                <a:gd name="T19" fmla="*/ 0 60000 65536"/>
                <a:gd name="T20" fmla="*/ 0 60000 65536"/>
                <a:gd name="T21" fmla="*/ 0 w 140"/>
                <a:gd name="T22" fmla="*/ 0 h 172"/>
                <a:gd name="T23" fmla="*/ 140 w 140"/>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172">
                  <a:moveTo>
                    <a:pt x="0" y="47"/>
                  </a:moveTo>
                  <a:lnTo>
                    <a:pt x="39" y="12"/>
                  </a:lnTo>
                  <a:lnTo>
                    <a:pt x="61" y="0"/>
                  </a:lnTo>
                  <a:lnTo>
                    <a:pt x="101" y="0"/>
                  </a:lnTo>
                  <a:lnTo>
                    <a:pt x="124" y="12"/>
                  </a:lnTo>
                  <a:lnTo>
                    <a:pt x="139" y="47"/>
                  </a:lnTo>
                  <a:lnTo>
                    <a:pt x="139" y="171"/>
                  </a:lnTo>
                </a:path>
              </a:pathLst>
            </a:custGeom>
            <a:noFill/>
            <a:ln w="12600">
              <a:solidFill>
                <a:srgbClr val="333333"/>
              </a:solidFill>
              <a:round/>
              <a:headEnd/>
              <a:tailEnd/>
            </a:ln>
          </p:spPr>
          <p:txBody>
            <a:bodyPr/>
            <a:lstStyle/>
            <a:p>
              <a:endParaRPr lang="en-US"/>
            </a:p>
          </p:txBody>
        </p:sp>
        <p:sp>
          <p:nvSpPr>
            <p:cNvPr id="602558" name="Freeform 441"/>
            <p:cNvSpPr>
              <a:spLocks noChangeArrowheads="1"/>
            </p:cNvSpPr>
            <p:nvPr/>
          </p:nvSpPr>
          <p:spPr bwMode="auto">
            <a:xfrm>
              <a:off x="2821" y="1548"/>
              <a:ext cx="34" cy="39"/>
            </a:xfrm>
            <a:custGeom>
              <a:avLst/>
              <a:gdLst>
                <a:gd name="T0" fmla="*/ 0 w 151"/>
                <a:gd name="T1" fmla="*/ 4 h 172"/>
                <a:gd name="T2" fmla="*/ 8 w 151"/>
                <a:gd name="T3" fmla="*/ 4 h 172"/>
                <a:gd name="T4" fmla="*/ 8 w 151"/>
                <a:gd name="T5" fmla="*/ 2 h 172"/>
                <a:gd name="T6" fmla="*/ 7 w 151"/>
                <a:gd name="T7" fmla="*/ 1 h 172"/>
                <a:gd name="T8" fmla="*/ 6 w 151"/>
                <a:gd name="T9" fmla="*/ 1 h 172"/>
                <a:gd name="T10" fmla="*/ 5 w 151"/>
                <a:gd name="T11" fmla="*/ 0 h 172"/>
                <a:gd name="T12" fmla="*/ 3 w 151"/>
                <a:gd name="T13" fmla="*/ 0 h 172"/>
                <a:gd name="T14" fmla="*/ 2 w 151"/>
                <a:gd name="T15" fmla="*/ 1 h 172"/>
                <a:gd name="T16" fmla="*/ 0 w 151"/>
                <a:gd name="T17" fmla="*/ 2 h 172"/>
                <a:gd name="T18" fmla="*/ 0 w 151"/>
                <a:gd name="T19" fmla="*/ 4 h 172"/>
                <a:gd name="T20" fmla="*/ 0 w 151"/>
                <a:gd name="T21" fmla="*/ 5 h 172"/>
                <a:gd name="T22" fmla="*/ 0 w 151"/>
                <a:gd name="T23" fmla="*/ 7 h 172"/>
                <a:gd name="T24" fmla="*/ 2 w 151"/>
                <a:gd name="T25" fmla="*/ 8 h 172"/>
                <a:gd name="T26" fmla="*/ 3 w 151"/>
                <a:gd name="T27" fmla="*/ 9 h 172"/>
                <a:gd name="T28" fmla="*/ 5 w 151"/>
                <a:gd name="T29" fmla="*/ 9 h 172"/>
                <a:gd name="T30" fmla="*/ 6 w 151"/>
                <a:gd name="T31" fmla="*/ 8 h 172"/>
                <a:gd name="T32" fmla="*/ 8 w 151"/>
                <a:gd name="T33" fmla="*/ 7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172"/>
                <a:gd name="T53" fmla="*/ 151 w 151"/>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172">
                  <a:moveTo>
                    <a:pt x="0" y="74"/>
                  </a:moveTo>
                  <a:lnTo>
                    <a:pt x="150" y="74"/>
                  </a:lnTo>
                  <a:lnTo>
                    <a:pt x="150" y="47"/>
                  </a:lnTo>
                  <a:lnTo>
                    <a:pt x="134" y="23"/>
                  </a:lnTo>
                  <a:lnTo>
                    <a:pt x="123" y="12"/>
                  </a:lnTo>
                  <a:lnTo>
                    <a:pt x="100" y="0"/>
                  </a:lnTo>
                  <a:lnTo>
                    <a:pt x="61" y="0"/>
                  </a:lnTo>
                  <a:lnTo>
                    <a:pt x="38" y="12"/>
                  </a:lnTo>
                  <a:lnTo>
                    <a:pt x="11" y="36"/>
                  </a:lnTo>
                  <a:lnTo>
                    <a:pt x="0" y="74"/>
                  </a:lnTo>
                  <a:lnTo>
                    <a:pt x="0" y="97"/>
                  </a:lnTo>
                  <a:lnTo>
                    <a:pt x="11" y="135"/>
                  </a:lnTo>
                  <a:lnTo>
                    <a:pt x="38" y="159"/>
                  </a:lnTo>
                  <a:lnTo>
                    <a:pt x="61" y="171"/>
                  </a:lnTo>
                  <a:lnTo>
                    <a:pt x="100" y="171"/>
                  </a:lnTo>
                  <a:lnTo>
                    <a:pt x="123" y="159"/>
                  </a:lnTo>
                  <a:lnTo>
                    <a:pt x="150" y="135"/>
                  </a:lnTo>
                </a:path>
              </a:pathLst>
            </a:custGeom>
            <a:noFill/>
            <a:ln w="12600">
              <a:solidFill>
                <a:srgbClr val="333333"/>
              </a:solidFill>
              <a:round/>
              <a:headEnd/>
              <a:tailEnd/>
            </a:ln>
          </p:spPr>
          <p:txBody>
            <a:bodyPr/>
            <a:lstStyle/>
            <a:p>
              <a:endParaRPr lang="en-US"/>
            </a:p>
          </p:txBody>
        </p:sp>
        <p:sp>
          <p:nvSpPr>
            <p:cNvPr id="602559" name="Freeform 442"/>
            <p:cNvSpPr>
              <a:spLocks noChangeArrowheads="1"/>
            </p:cNvSpPr>
            <p:nvPr/>
          </p:nvSpPr>
          <p:spPr bwMode="auto">
            <a:xfrm>
              <a:off x="2871" y="1548"/>
              <a:ext cx="32" cy="39"/>
            </a:xfrm>
            <a:custGeom>
              <a:avLst/>
              <a:gdLst>
                <a:gd name="T0" fmla="*/ 7 w 143"/>
                <a:gd name="T1" fmla="*/ 2 h 172"/>
                <a:gd name="T2" fmla="*/ 6 w 143"/>
                <a:gd name="T3" fmla="*/ 1 h 172"/>
                <a:gd name="T4" fmla="*/ 5 w 143"/>
                <a:gd name="T5" fmla="*/ 0 h 172"/>
                <a:gd name="T6" fmla="*/ 3 w 143"/>
                <a:gd name="T7" fmla="*/ 0 h 172"/>
                <a:gd name="T8" fmla="*/ 2 w 143"/>
                <a:gd name="T9" fmla="*/ 1 h 172"/>
                <a:gd name="T10" fmla="*/ 0 w 143"/>
                <a:gd name="T11" fmla="*/ 2 h 172"/>
                <a:gd name="T12" fmla="*/ 0 w 143"/>
                <a:gd name="T13" fmla="*/ 4 h 172"/>
                <a:gd name="T14" fmla="*/ 0 w 143"/>
                <a:gd name="T15" fmla="*/ 5 h 172"/>
                <a:gd name="T16" fmla="*/ 0 w 143"/>
                <a:gd name="T17" fmla="*/ 7 h 172"/>
                <a:gd name="T18" fmla="*/ 2 w 143"/>
                <a:gd name="T19" fmla="*/ 8 h 172"/>
                <a:gd name="T20" fmla="*/ 3 w 143"/>
                <a:gd name="T21" fmla="*/ 9 h 172"/>
                <a:gd name="T22" fmla="*/ 5 w 143"/>
                <a:gd name="T23" fmla="*/ 9 h 172"/>
                <a:gd name="T24" fmla="*/ 6 w 143"/>
                <a:gd name="T25" fmla="*/ 8 h 172"/>
                <a:gd name="T26" fmla="*/ 7 w 143"/>
                <a:gd name="T27" fmla="*/ 7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72"/>
                <a:gd name="T44" fmla="*/ 143 w 143"/>
                <a:gd name="T45" fmla="*/ 172 h 1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72">
                  <a:moveTo>
                    <a:pt x="142" y="36"/>
                  </a:moveTo>
                  <a:lnTo>
                    <a:pt x="120" y="12"/>
                  </a:lnTo>
                  <a:lnTo>
                    <a:pt x="92" y="0"/>
                  </a:lnTo>
                  <a:lnTo>
                    <a:pt x="62" y="0"/>
                  </a:lnTo>
                  <a:lnTo>
                    <a:pt x="34" y="12"/>
                  </a:lnTo>
                  <a:lnTo>
                    <a:pt x="11" y="36"/>
                  </a:lnTo>
                  <a:lnTo>
                    <a:pt x="0" y="74"/>
                  </a:lnTo>
                  <a:lnTo>
                    <a:pt x="0" y="97"/>
                  </a:lnTo>
                  <a:lnTo>
                    <a:pt x="11" y="135"/>
                  </a:lnTo>
                  <a:lnTo>
                    <a:pt x="34" y="159"/>
                  </a:lnTo>
                  <a:lnTo>
                    <a:pt x="62" y="171"/>
                  </a:lnTo>
                  <a:lnTo>
                    <a:pt x="92" y="171"/>
                  </a:lnTo>
                  <a:lnTo>
                    <a:pt x="120" y="159"/>
                  </a:lnTo>
                  <a:lnTo>
                    <a:pt x="142" y="135"/>
                  </a:lnTo>
                </a:path>
              </a:pathLst>
            </a:custGeom>
            <a:noFill/>
            <a:ln w="12600">
              <a:solidFill>
                <a:srgbClr val="333333"/>
              </a:solidFill>
              <a:round/>
              <a:headEnd/>
              <a:tailEnd/>
            </a:ln>
          </p:spPr>
          <p:txBody>
            <a:bodyPr/>
            <a:lstStyle/>
            <a:p>
              <a:endParaRPr lang="en-US"/>
            </a:p>
          </p:txBody>
        </p:sp>
        <p:sp>
          <p:nvSpPr>
            <p:cNvPr id="602560" name="Line 443"/>
            <p:cNvSpPr>
              <a:spLocks noChangeShapeType="1"/>
            </p:cNvSpPr>
            <p:nvPr/>
          </p:nvSpPr>
          <p:spPr bwMode="auto">
            <a:xfrm flipV="1">
              <a:off x="2929" y="1528"/>
              <a:ext cx="1" cy="49"/>
            </a:xfrm>
            <a:prstGeom prst="line">
              <a:avLst/>
            </a:prstGeom>
            <a:noFill/>
            <a:ln w="12600">
              <a:solidFill>
                <a:srgbClr val="333333"/>
              </a:solidFill>
              <a:round/>
              <a:headEnd/>
              <a:tailEnd/>
            </a:ln>
          </p:spPr>
          <p:txBody>
            <a:bodyPr/>
            <a:lstStyle/>
            <a:p>
              <a:endParaRPr lang="en-US"/>
            </a:p>
          </p:txBody>
        </p:sp>
        <p:sp>
          <p:nvSpPr>
            <p:cNvPr id="602561" name="Freeform 444"/>
            <p:cNvSpPr>
              <a:spLocks noChangeArrowheads="1"/>
            </p:cNvSpPr>
            <p:nvPr/>
          </p:nvSpPr>
          <p:spPr bwMode="auto">
            <a:xfrm>
              <a:off x="2929" y="1576"/>
              <a:ext cx="14" cy="14"/>
            </a:xfrm>
            <a:custGeom>
              <a:avLst/>
              <a:gdLst>
                <a:gd name="T0" fmla="*/ 0 w 62"/>
                <a:gd name="T1" fmla="*/ 0 h 63"/>
                <a:gd name="T2" fmla="*/ 0 w 62"/>
                <a:gd name="T3" fmla="*/ 2 h 63"/>
                <a:gd name="T4" fmla="*/ 2 w 62"/>
                <a:gd name="T5" fmla="*/ 3 h 63"/>
                <a:gd name="T6" fmla="*/ 3 w 62"/>
                <a:gd name="T7" fmla="*/ 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0"/>
                  </a:moveTo>
                  <a:lnTo>
                    <a:pt x="11" y="46"/>
                  </a:lnTo>
                  <a:lnTo>
                    <a:pt x="38" y="62"/>
                  </a:lnTo>
                  <a:lnTo>
                    <a:pt x="61" y="62"/>
                  </a:lnTo>
                </a:path>
              </a:pathLst>
            </a:custGeom>
            <a:noFill/>
            <a:ln w="12600">
              <a:solidFill>
                <a:srgbClr val="333333"/>
              </a:solidFill>
              <a:round/>
              <a:headEnd/>
              <a:tailEnd/>
            </a:ln>
          </p:spPr>
          <p:txBody>
            <a:bodyPr/>
            <a:lstStyle/>
            <a:p>
              <a:endParaRPr lang="en-US"/>
            </a:p>
          </p:txBody>
        </p:sp>
        <p:sp>
          <p:nvSpPr>
            <p:cNvPr id="602562" name="Line 445"/>
            <p:cNvSpPr>
              <a:spLocks noChangeShapeType="1"/>
            </p:cNvSpPr>
            <p:nvPr/>
          </p:nvSpPr>
          <p:spPr bwMode="auto">
            <a:xfrm flipH="1">
              <a:off x="2919" y="1548"/>
              <a:ext cx="22" cy="1"/>
            </a:xfrm>
            <a:prstGeom prst="line">
              <a:avLst/>
            </a:prstGeom>
            <a:noFill/>
            <a:ln w="12600">
              <a:solidFill>
                <a:srgbClr val="333333"/>
              </a:solidFill>
              <a:round/>
              <a:headEnd/>
              <a:tailEnd/>
            </a:ln>
          </p:spPr>
          <p:txBody>
            <a:bodyPr/>
            <a:lstStyle/>
            <a:p>
              <a:endParaRPr lang="en-US"/>
            </a:p>
          </p:txBody>
        </p:sp>
        <p:sp>
          <p:nvSpPr>
            <p:cNvPr id="602563" name="Freeform 446"/>
            <p:cNvSpPr>
              <a:spLocks noChangeArrowheads="1"/>
            </p:cNvSpPr>
            <p:nvPr/>
          </p:nvSpPr>
          <p:spPr bwMode="auto">
            <a:xfrm>
              <a:off x="2960" y="1548"/>
              <a:ext cx="34" cy="39"/>
            </a:xfrm>
            <a:custGeom>
              <a:avLst/>
              <a:gdLst>
                <a:gd name="T0" fmla="*/ 0 w 148"/>
                <a:gd name="T1" fmla="*/ 4 h 172"/>
                <a:gd name="T2" fmla="*/ 8 w 148"/>
                <a:gd name="T3" fmla="*/ 4 h 172"/>
                <a:gd name="T4" fmla="*/ 8 w 148"/>
                <a:gd name="T5" fmla="*/ 2 h 172"/>
                <a:gd name="T6" fmla="*/ 7 w 148"/>
                <a:gd name="T7" fmla="*/ 1 h 172"/>
                <a:gd name="T8" fmla="*/ 6 w 148"/>
                <a:gd name="T9" fmla="*/ 1 h 172"/>
                <a:gd name="T10" fmla="*/ 5 w 148"/>
                <a:gd name="T11" fmla="*/ 0 h 172"/>
                <a:gd name="T12" fmla="*/ 3 w 148"/>
                <a:gd name="T13" fmla="*/ 0 h 172"/>
                <a:gd name="T14" fmla="*/ 2 w 148"/>
                <a:gd name="T15" fmla="*/ 1 h 172"/>
                <a:gd name="T16" fmla="*/ 1 w 148"/>
                <a:gd name="T17" fmla="*/ 2 h 172"/>
                <a:gd name="T18" fmla="*/ 0 w 148"/>
                <a:gd name="T19" fmla="*/ 4 h 172"/>
                <a:gd name="T20" fmla="*/ 0 w 148"/>
                <a:gd name="T21" fmla="*/ 5 h 172"/>
                <a:gd name="T22" fmla="*/ 1 w 148"/>
                <a:gd name="T23" fmla="*/ 7 h 172"/>
                <a:gd name="T24" fmla="*/ 2 w 148"/>
                <a:gd name="T25" fmla="*/ 8 h 172"/>
                <a:gd name="T26" fmla="*/ 3 w 148"/>
                <a:gd name="T27" fmla="*/ 9 h 172"/>
                <a:gd name="T28" fmla="*/ 5 w 148"/>
                <a:gd name="T29" fmla="*/ 9 h 172"/>
                <a:gd name="T30" fmla="*/ 6 w 148"/>
                <a:gd name="T31" fmla="*/ 8 h 172"/>
                <a:gd name="T32" fmla="*/ 8 w 148"/>
                <a:gd name="T33" fmla="*/ 7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72"/>
                <a:gd name="T53" fmla="*/ 148 w 148"/>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72">
                  <a:moveTo>
                    <a:pt x="0" y="74"/>
                  </a:moveTo>
                  <a:lnTo>
                    <a:pt x="147" y="74"/>
                  </a:lnTo>
                  <a:lnTo>
                    <a:pt x="147" y="47"/>
                  </a:lnTo>
                  <a:lnTo>
                    <a:pt x="131" y="23"/>
                  </a:lnTo>
                  <a:lnTo>
                    <a:pt x="120" y="12"/>
                  </a:lnTo>
                  <a:lnTo>
                    <a:pt x="96" y="0"/>
                  </a:lnTo>
                  <a:lnTo>
                    <a:pt x="58" y="0"/>
                  </a:lnTo>
                  <a:lnTo>
                    <a:pt x="39" y="12"/>
                  </a:lnTo>
                  <a:lnTo>
                    <a:pt x="11" y="36"/>
                  </a:lnTo>
                  <a:lnTo>
                    <a:pt x="0" y="74"/>
                  </a:lnTo>
                  <a:lnTo>
                    <a:pt x="0" y="97"/>
                  </a:lnTo>
                  <a:lnTo>
                    <a:pt x="11" y="135"/>
                  </a:lnTo>
                  <a:lnTo>
                    <a:pt x="39" y="159"/>
                  </a:lnTo>
                  <a:lnTo>
                    <a:pt x="58" y="171"/>
                  </a:lnTo>
                  <a:lnTo>
                    <a:pt x="96" y="171"/>
                  </a:lnTo>
                  <a:lnTo>
                    <a:pt x="120" y="159"/>
                  </a:lnTo>
                  <a:lnTo>
                    <a:pt x="147" y="135"/>
                  </a:lnTo>
                </a:path>
              </a:pathLst>
            </a:custGeom>
            <a:noFill/>
            <a:ln w="12600">
              <a:solidFill>
                <a:srgbClr val="333333"/>
              </a:solidFill>
              <a:round/>
              <a:headEnd/>
              <a:tailEnd/>
            </a:ln>
          </p:spPr>
          <p:txBody>
            <a:bodyPr/>
            <a:lstStyle/>
            <a:p>
              <a:endParaRPr lang="en-US"/>
            </a:p>
          </p:txBody>
        </p:sp>
        <p:sp>
          <p:nvSpPr>
            <p:cNvPr id="602564" name="Line 447"/>
            <p:cNvSpPr>
              <a:spLocks noChangeShapeType="1"/>
            </p:cNvSpPr>
            <p:nvPr/>
          </p:nvSpPr>
          <p:spPr bwMode="auto">
            <a:xfrm flipV="1">
              <a:off x="3042" y="1527"/>
              <a:ext cx="1" cy="60"/>
            </a:xfrm>
            <a:prstGeom prst="line">
              <a:avLst/>
            </a:prstGeom>
            <a:noFill/>
            <a:ln w="12600">
              <a:solidFill>
                <a:srgbClr val="333333"/>
              </a:solidFill>
              <a:round/>
              <a:headEnd/>
              <a:tailEnd/>
            </a:ln>
          </p:spPr>
          <p:txBody>
            <a:bodyPr/>
            <a:lstStyle/>
            <a:p>
              <a:endParaRPr lang="en-US"/>
            </a:p>
          </p:txBody>
        </p:sp>
        <p:sp>
          <p:nvSpPr>
            <p:cNvPr id="602565" name="Freeform 448"/>
            <p:cNvSpPr>
              <a:spLocks noChangeArrowheads="1"/>
            </p:cNvSpPr>
            <p:nvPr/>
          </p:nvSpPr>
          <p:spPr bwMode="auto">
            <a:xfrm>
              <a:off x="3009" y="1548"/>
              <a:ext cx="33" cy="39"/>
            </a:xfrm>
            <a:custGeom>
              <a:avLst/>
              <a:gdLst>
                <a:gd name="T0" fmla="*/ 7 w 147"/>
                <a:gd name="T1" fmla="*/ 2 h 172"/>
                <a:gd name="T2" fmla="*/ 6 w 147"/>
                <a:gd name="T3" fmla="*/ 1 h 172"/>
                <a:gd name="T4" fmla="*/ 5 w 147"/>
                <a:gd name="T5" fmla="*/ 0 h 172"/>
                <a:gd name="T6" fmla="*/ 3 w 147"/>
                <a:gd name="T7" fmla="*/ 0 h 172"/>
                <a:gd name="T8" fmla="*/ 2 w 147"/>
                <a:gd name="T9" fmla="*/ 1 h 172"/>
                <a:gd name="T10" fmla="*/ 0 w 147"/>
                <a:gd name="T11" fmla="*/ 2 h 172"/>
                <a:gd name="T12" fmla="*/ 0 w 147"/>
                <a:gd name="T13" fmla="*/ 4 h 172"/>
                <a:gd name="T14" fmla="*/ 0 w 147"/>
                <a:gd name="T15" fmla="*/ 5 h 172"/>
                <a:gd name="T16" fmla="*/ 0 w 147"/>
                <a:gd name="T17" fmla="*/ 7 h 172"/>
                <a:gd name="T18" fmla="*/ 2 w 147"/>
                <a:gd name="T19" fmla="*/ 8 h 172"/>
                <a:gd name="T20" fmla="*/ 3 w 147"/>
                <a:gd name="T21" fmla="*/ 9 h 172"/>
                <a:gd name="T22" fmla="*/ 5 w 147"/>
                <a:gd name="T23" fmla="*/ 9 h 172"/>
                <a:gd name="T24" fmla="*/ 6 w 147"/>
                <a:gd name="T25" fmla="*/ 8 h 172"/>
                <a:gd name="T26" fmla="*/ 7 w 147"/>
                <a:gd name="T27" fmla="*/ 7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
                <a:gd name="T43" fmla="*/ 0 h 172"/>
                <a:gd name="T44" fmla="*/ 147 w 147"/>
                <a:gd name="T45" fmla="*/ 172 h 1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 h="172">
                  <a:moveTo>
                    <a:pt x="146" y="36"/>
                  </a:moveTo>
                  <a:lnTo>
                    <a:pt x="123" y="12"/>
                  </a:lnTo>
                  <a:lnTo>
                    <a:pt x="100" y="0"/>
                  </a:lnTo>
                  <a:lnTo>
                    <a:pt x="60" y="0"/>
                  </a:lnTo>
                  <a:lnTo>
                    <a:pt x="39" y="12"/>
                  </a:lnTo>
                  <a:lnTo>
                    <a:pt x="11" y="36"/>
                  </a:lnTo>
                  <a:lnTo>
                    <a:pt x="0" y="74"/>
                  </a:lnTo>
                  <a:lnTo>
                    <a:pt x="0" y="97"/>
                  </a:lnTo>
                  <a:lnTo>
                    <a:pt x="11" y="135"/>
                  </a:lnTo>
                  <a:lnTo>
                    <a:pt x="39" y="159"/>
                  </a:lnTo>
                  <a:lnTo>
                    <a:pt x="60" y="171"/>
                  </a:lnTo>
                  <a:lnTo>
                    <a:pt x="100" y="171"/>
                  </a:lnTo>
                  <a:lnTo>
                    <a:pt x="123" y="159"/>
                  </a:lnTo>
                  <a:lnTo>
                    <a:pt x="146" y="135"/>
                  </a:lnTo>
                </a:path>
              </a:pathLst>
            </a:custGeom>
            <a:noFill/>
            <a:ln w="12600">
              <a:solidFill>
                <a:srgbClr val="333333"/>
              </a:solidFill>
              <a:round/>
              <a:headEnd/>
              <a:tailEnd/>
            </a:ln>
          </p:spPr>
          <p:txBody>
            <a:bodyPr/>
            <a:lstStyle/>
            <a:p>
              <a:endParaRPr lang="en-US"/>
            </a:p>
          </p:txBody>
        </p:sp>
        <p:sp>
          <p:nvSpPr>
            <p:cNvPr id="602566" name="Line 449"/>
            <p:cNvSpPr>
              <a:spLocks noChangeShapeType="1"/>
            </p:cNvSpPr>
            <p:nvPr/>
          </p:nvSpPr>
          <p:spPr bwMode="auto">
            <a:xfrm flipV="1">
              <a:off x="3108" y="1528"/>
              <a:ext cx="1" cy="49"/>
            </a:xfrm>
            <a:prstGeom prst="line">
              <a:avLst/>
            </a:prstGeom>
            <a:noFill/>
            <a:ln w="12600">
              <a:solidFill>
                <a:srgbClr val="333333"/>
              </a:solidFill>
              <a:round/>
              <a:headEnd/>
              <a:tailEnd/>
            </a:ln>
          </p:spPr>
          <p:txBody>
            <a:bodyPr/>
            <a:lstStyle/>
            <a:p>
              <a:endParaRPr lang="en-US"/>
            </a:p>
          </p:txBody>
        </p:sp>
        <p:sp>
          <p:nvSpPr>
            <p:cNvPr id="602567" name="Freeform 450"/>
            <p:cNvSpPr>
              <a:spLocks noChangeArrowheads="1"/>
            </p:cNvSpPr>
            <p:nvPr/>
          </p:nvSpPr>
          <p:spPr bwMode="auto">
            <a:xfrm>
              <a:off x="3108" y="1576"/>
              <a:ext cx="14" cy="14"/>
            </a:xfrm>
            <a:custGeom>
              <a:avLst/>
              <a:gdLst>
                <a:gd name="T0" fmla="*/ 0 w 63"/>
                <a:gd name="T1" fmla="*/ 0 h 63"/>
                <a:gd name="T2" fmla="*/ 0 w 63"/>
                <a:gd name="T3" fmla="*/ 2 h 63"/>
                <a:gd name="T4" fmla="*/ 2 w 63"/>
                <a:gd name="T5" fmla="*/ 3 h 63"/>
                <a:gd name="T6" fmla="*/ 3 w 63"/>
                <a:gd name="T7" fmla="*/ 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0" y="0"/>
                  </a:moveTo>
                  <a:lnTo>
                    <a:pt x="11" y="46"/>
                  </a:lnTo>
                  <a:lnTo>
                    <a:pt x="39" y="62"/>
                  </a:lnTo>
                  <a:lnTo>
                    <a:pt x="62" y="62"/>
                  </a:lnTo>
                </a:path>
              </a:pathLst>
            </a:custGeom>
            <a:noFill/>
            <a:ln w="12600">
              <a:solidFill>
                <a:srgbClr val="333333"/>
              </a:solidFill>
              <a:round/>
              <a:headEnd/>
              <a:tailEnd/>
            </a:ln>
          </p:spPr>
          <p:txBody>
            <a:bodyPr/>
            <a:lstStyle/>
            <a:p>
              <a:endParaRPr lang="en-US"/>
            </a:p>
          </p:txBody>
        </p:sp>
        <p:sp>
          <p:nvSpPr>
            <p:cNvPr id="602568" name="Line 451"/>
            <p:cNvSpPr>
              <a:spLocks noChangeShapeType="1"/>
            </p:cNvSpPr>
            <p:nvPr/>
          </p:nvSpPr>
          <p:spPr bwMode="auto">
            <a:xfrm flipH="1">
              <a:off x="3099" y="1548"/>
              <a:ext cx="21" cy="1"/>
            </a:xfrm>
            <a:prstGeom prst="line">
              <a:avLst/>
            </a:prstGeom>
            <a:noFill/>
            <a:ln w="12600">
              <a:solidFill>
                <a:srgbClr val="333333"/>
              </a:solidFill>
              <a:round/>
              <a:headEnd/>
              <a:tailEnd/>
            </a:ln>
          </p:spPr>
          <p:txBody>
            <a:bodyPr/>
            <a:lstStyle/>
            <a:p>
              <a:endParaRPr lang="en-US"/>
            </a:p>
          </p:txBody>
        </p:sp>
        <p:sp>
          <p:nvSpPr>
            <p:cNvPr id="602569" name="Freeform 452"/>
            <p:cNvSpPr>
              <a:spLocks noChangeArrowheads="1"/>
            </p:cNvSpPr>
            <p:nvPr/>
          </p:nvSpPr>
          <p:spPr bwMode="auto">
            <a:xfrm>
              <a:off x="3139" y="1548"/>
              <a:ext cx="37" cy="39"/>
            </a:xfrm>
            <a:custGeom>
              <a:avLst/>
              <a:gdLst>
                <a:gd name="T0" fmla="*/ 2 w 163"/>
                <a:gd name="T1" fmla="*/ 1 h 172"/>
                <a:gd name="T2" fmla="*/ 3 w 163"/>
                <a:gd name="T3" fmla="*/ 0 h 172"/>
                <a:gd name="T4" fmla="*/ 2 w 163"/>
                <a:gd name="T5" fmla="*/ 1 h 172"/>
                <a:gd name="T6" fmla="*/ 0 w 163"/>
                <a:gd name="T7" fmla="*/ 2 h 172"/>
                <a:gd name="T8" fmla="*/ 0 w 163"/>
                <a:gd name="T9" fmla="*/ 4 h 172"/>
                <a:gd name="T10" fmla="*/ 0 w 163"/>
                <a:gd name="T11" fmla="*/ 5 h 172"/>
                <a:gd name="T12" fmla="*/ 0 w 163"/>
                <a:gd name="T13" fmla="*/ 7 h 172"/>
                <a:gd name="T14" fmla="*/ 2 w 163"/>
                <a:gd name="T15" fmla="*/ 8 h 172"/>
                <a:gd name="T16" fmla="*/ 3 w 163"/>
                <a:gd name="T17" fmla="*/ 9 h 172"/>
                <a:gd name="T18" fmla="*/ 5 w 163"/>
                <a:gd name="T19" fmla="*/ 9 h 172"/>
                <a:gd name="T20" fmla="*/ 6 w 163"/>
                <a:gd name="T21" fmla="*/ 8 h 172"/>
                <a:gd name="T22" fmla="*/ 8 w 163"/>
                <a:gd name="T23" fmla="*/ 7 h 172"/>
                <a:gd name="T24" fmla="*/ 8 w 163"/>
                <a:gd name="T25" fmla="*/ 5 h 172"/>
                <a:gd name="T26" fmla="*/ 8 w 163"/>
                <a:gd name="T27" fmla="*/ 4 h 172"/>
                <a:gd name="T28" fmla="*/ 8 w 163"/>
                <a:gd name="T29" fmla="*/ 2 h 172"/>
                <a:gd name="T30" fmla="*/ 6 w 163"/>
                <a:gd name="T31" fmla="*/ 1 h 172"/>
                <a:gd name="T32" fmla="*/ 5 w 163"/>
                <a:gd name="T33" fmla="*/ 0 h 172"/>
                <a:gd name="T34" fmla="*/ 3 w 163"/>
                <a:gd name="T35" fmla="*/ 0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
                <a:gd name="T55" fmla="*/ 0 h 172"/>
                <a:gd name="T56" fmla="*/ 163 w 163"/>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 h="172">
                  <a:moveTo>
                    <a:pt x="39" y="12"/>
                  </a:moveTo>
                  <a:lnTo>
                    <a:pt x="62" y="0"/>
                  </a:lnTo>
                  <a:lnTo>
                    <a:pt x="39" y="12"/>
                  </a:lnTo>
                  <a:lnTo>
                    <a:pt x="11" y="36"/>
                  </a:lnTo>
                  <a:lnTo>
                    <a:pt x="0" y="74"/>
                  </a:lnTo>
                  <a:lnTo>
                    <a:pt x="0" y="97"/>
                  </a:lnTo>
                  <a:lnTo>
                    <a:pt x="11" y="135"/>
                  </a:lnTo>
                  <a:lnTo>
                    <a:pt x="39" y="159"/>
                  </a:lnTo>
                  <a:lnTo>
                    <a:pt x="62" y="171"/>
                  </a:lnTo>
                  <a:lnTo>
                    <a:pt x="100" y="171"/>
                  </a:lnTo>
                  <a:lnTo>
                    <a:pt x="124" y="159"/>
                  </a:lnTo>
                  <a:lnTo>
                    <a:pt x="150" y="135"/>
                  </a:lnTo>
                  <a:lnTo>
                    <a:pt x="162" y="97"/>
                  </a:lnTo>
                  <a:lnTo>
                    <a:pt x="162" y="74"/>
                  </a:lnTo>
                  <a:lnTo>
                    <a:pt x="150" y="36"/>
                  </a:lnTo>
                  <a:lnTo>
                    <a:pt x="124" y="12"/>
                  </a:lnTo>
                  <a:lnTo>
                    <a:pt x="100" y="0"/>
                  </a:lnTo>
                  <a:lnTo>
                    <a:pt x="62" y="0"/>
                  </a:lnTo>
                </a:path>
              </a:pathLst>
            </a:custGeom>
            <a:noFill/>
            <a:ln w="12600">
              <a:solidFill>
                <a:srgbClr val="333333"/>
              </a:solidFill>
              <a:round/>
              <a:headEnd/>
              <a:tailEnd/>
            </a:ln>
          </p:spPr>
          <p:txBody>
            <a:bodyPr/>
            <a:lstStyle/>
            <a:p>
              <a:endParaRPr lang="en-US"/>
            </a:p>
          </p:txBody>
        </p:sp>
        <p:sp>
          <p:nvSpPr>
            <p:cNvPr id="602570" name="Freeform 453"/>
            <p:cNvSpPr>
              <a:spLocks noChangeArrowheads="1"/>
            </p:cNvSpPr>
            <p:nvPr/>
          </p:nvSpPr>
          <p:spPr bwMode="auto">
            <a:xfrm>
              <a:off x="3229" y="1529"/>
              <a:ext cx="42" cy="58"/>
            </a:xfrm>
            <a:custGeom>
              <a:avLst/>
              <a:gdLst>
                <a:gd name="T0" fmla="*/ 9 w 187"/>
                <a:gd name="T1" fmla="*/ 3 h 256"/>
                <a:gd name="T2" fmla="*/ 9 w 187"/>
                <a:gd name="T3" fmla="*/ 2 h 256"/>
                <a:gd name="T4" fmla="*/ 7 w 187"/>
                <a:gd name="T5" fmla="*/ 0 h 256"/>
                <a:gd name="T6" fmla="*/ 6 w 187"/>
                <a:gd name="T7" fmla="*/ 0 h 256"/>
                <a:gd name="T8" fmla="*/ 4 w 187"/>
                <a:gd name="T9" fmla="*/ 0 h 256"/>
                <a:gd name="T10" fmla="*/ 2 w 187"/>
                <a:gd name="T11" fmla="*/ 0 h 256"/>
                <a:gd name="T12" fmla="*/ 1 w 187"/>
                <a:gd name="T13" fmla="*/ 2 h 256"/>
                <a:gd name="T14" fmla="*/ 1 w 187"/>
                <a:gd name="T15" fmla="*/ 3 h 256"/>
                <a:gd name="T16" fmla="*/ 0 w 187"/>
                <a:gd name="T17" fmla="*/ 5 h 256"/>
                <a:gd name="T18" fmla="*/ 0 w 187"/>
                <a:gd name="T19" fmla="*/ 8 h 256"/>
                <a:gd name="T20" fmla="*/ 1 w 187"/>
                <a:gd name="T21" fmla="*/ 10 h 256"/>
                <a:gd name="T22" fmla="*/ 1 w 187"/>
                <a:gd name="T23" fmla="*/ 11 h 256"/>
                <a:gd name="T24" fmla="*/ 2 w 187"/>
                <a:gd name="T25" fmla="*/ 12 h 256"/>
                <a:gd name="T26" fmla="*/ 4 w 187"/>
                <a:gd name="T27" fmla="*/ 13 h 256"/>
                <a:gd name="T28" fmla="*/ 6 w 187"/>
                <a:gd name="T29" fmla="*/ 13 h 256"/>
                <a:gd name="T30" fmla="*/ 7 w 187"/>
                <a:gd name="T31" fmla="*/ 12 h 256"/>
                <a:gd name="T32" fmla="*/ 9 w 187"/>
                <a:gd name="T33" fmla="*/ 11 h 256"/>
                <a:gd name="T34" fmla="*/ 9 w 187"/>
                <a:gd name="T35" fmla="*/ 10 h 256"/>
                <a:gd name="T36" fmla="*/ 9 w 187"/>
                <a:gd name="T37" fmla="*/ 8 h 256"/>
                <a:gd name="T38" fmla="*/ 6 w 187"/>
                <a:gd name="T39" fmla="*/ 8 h 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256"/>
                <a:gd name="T62" fmla="*/ 187 w 187"/>
                <a:gd name="T63" fmla="*/ 256 h 2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256">
                  <a:moveTo>
                    <a:pt x="186" y="61"/>
                  </a:moveTo>
                  <a:lnTo>
                    <a:pt x="174" y="38"/>
                  </a:lnTo>
                  <a:lnTo>
                    <a:pt x="147" y="11"/>
                  </a:lnTo>
                  <a:lnTo>
                    <a:pt x="124" y="0"/>
                  </a:lnTo>
                  <a:lnTo>
                    <a:pt x="74" y="0"/>
                  </a:lnTo>
                  <a:lnTo>
                    <a:pt x="50" y="11"/>
                  </a:lnTo>
                  <a:lnTo>
                    <a:pt x="23" y="38"/>
                  </a:lnTo>
                  <a:lnTo>
                    <a:pt x="12" y="61"/>
                  </a:lnTo>
                  <a:lnTo>
                    <a:pt x="0" y="96"/>
                  </a:lnTo>
                  <a:lnTo>
                    <a:pt x="0" y="158"/>
                  </a:lnTo>
                  <a:lnTo>
                    <a:pt x="12" y="193"/>
                  </a:lnTo>
                  <a:lnTo>
                    <a:pt x="23" y="219"/>
                  </a:lnTo>
                  <a:lnTo>
                    <a:pt x="50" y="243"/>
                  </a:lnTo>
                  <a:lnTo>
                    <a:pt x="74" y="255"/>
                  </a:lnTo>
                  <a:lnTo>
                    <a:pt x="124" y="255"/>
                  </a:lnTo>
                  <a:lnTo>
                    <a:pt x="147" y="243"/>
                  </a:lnTo>
                  <a:lnTo>
                    <a:pt x="174" y="219"/>
                  </a:lnTo>
                  <a:lnTo>
                    <a:pt x="186" y="193"/>
                  </a:lnTo>
                  <a:lnTo>
                    <a:pt x="186" y="158"/>
                  </a:lnTo>
                  <a:lnTo>
                    <a:pt x="124" y="158"/>
                  </a:lnTo>
                </a:path>
              </a:pathLst>
            </a:custGeom>
            <a:noFill/>
            <a:ln w="12600">
              <a:solidFill>
                <a:srgbClr val="333333"/>
              </a:solidFill>
              <a:round/>
              <a:headEnd/>
              <a:tailEnd/>
            </a:ln>
          </p:spPr>
          <p:txBody>
            <a:bodyPr/>
            <a:lstStyle/>
            <a:p>
              <a:endParaRPr lang="en-US"/>
            </a:p>
          </p:txBody>
        </p:sp>
        <p:sp>
          <p:nvSpPr>
            <p:cNvPr id="602571" name="Line 454"/>
            <p:cNvSpPr>
              <a:spLocks noChangeShapeType="1"/>
            </p:cNvSpPr>
            <p:nvPr/>
          </p:nvSpPr>
          <p:spPr bwMode="auto">
            <a:xfrm>
              <a:off x="3288" y="1548"/>
              <a:ext cx="1" cy="39"/>
            </a:xfrm>
            <a:prstGeom prst="line">
              <a:avLst/>
            </a:prstGeom>
            <a:noFill/>
            <a:ln w="12600">
              <a:solidFill>
                <a:srgbClr val="333333"/>
              </a:solidFill>
              <a:round/>
              <a:headEnd/>
              <a:tailEnd/>
            </a:ln>
          </p:spPr>
          <p:txBody>
            <a:bodyPr/>
            <a:lstStyle/>
            <a:p>
              <a:endParaRPr lang="en-US"/>
            </a:p>
          </p:txBody>
        </p:sp>
        <p:sp>
          <p:nvSpPr>
            <p:cNvPr id="602572" name="Freeform 455"/>
            <p:cNvSpPr>
              <a:spLocks noChangeArrowheads="1"/>
            </p:cNvSpPr>
            <p:nvPr/>
          </p:nvSpPr>
          <p:spPr bwMode="auto">
            <a:xfrm>
              <a:off x="3288" y="1548"/>
              <a:ext cx="22" cy="17"/>
            </a:xfrm>
            <a:custGeom>
              <a:avLst/>
              <a:gdLst>
                <a:gd name="T0" fmla="*/ 0 w 97"/>
                <a:gd name="T1" fmla="*/ 4 h 76"/>
                <a:gd name="T2" fmla="*/ 0 w 97"/>
                <a:gd name="T3" fmla="*/ 2 h 76"/>
                <a:gd name="T4" fmla="*/ 2 w 97"/>
                <a:gd name="T5" fmla="*/ 1 h 76"/>
                <a:gd name="T6" fmla="*/ 3 w 97"/>
                <a:gd name="T7" fmla="*/ 0 h 76"/>
                <a:gd name="T8" fmla="*/ 5 w 97"/>
                <a:gd name="T9" fmla="*/ 0 h 76"/>
                <a:gd name="T10" fmla="*/ 0 60000 65536"/>
                <a:gd name="T11" fmla="*/ 0 60000 65536"/>
                <a:gd name="T12" fmla="*/ 0 60000 65536"/>
                <a:gd name="T13" fmla="*/ 0 60000 65536"/>
                <a:gd name="T14" fmla="*/ 0 60000 65536"/>
                <a:gd name="T15" fmla="*/ 0 w 97"/>
                <a:gd name="T16" fmla="*/ 0 h 76"/>
                <a:gd name="T17" fmla="*/ 97 w 97"/>
                <a:gd name="T18" fmla="*/ 76 h 76"/>
              </a:gdLst>
              <a:ahLst/>
              <a:cxnLst>
                <a:cxn ang="T10">
                  <a:pos x="T0" y="T1"/>
                </a:cxn>
                <a:cxn ang="T11">
                  <a:pos x="T2" y="T3"/>
                </a:cxn>
                <a:cxn ang="T12">
                  <a:pos x="T4" y="T5"/>
                </a:cxn>
                <a:cxn ang="T13">
                  <a:pos x="T6" y="T7"/>
                </a:cxn>
                <a:cxn ang="T14">
                  <a:pos x="T8" y="T9"/>
                </a:cxn>
              </a:cxnLst>
              <a:rect l="T15" t="T16" r="T17" b="T18"/>
              <a:pathLst>
                <a:path w="97" h="76">
                  <a:moveTo>
                    <a:pt x="0" y="75"/>
                  </a:moveTo>
                  <a:lnTo>
                    <a:pt x="11" y="36"/>
                  </a:lnTo>
                  <a:lnTo>
                    <a:pt x="38" y="12"/>
                  </a:lnTo>
                  <a:lnTo>
                    <a:pt x="61" y="0"/>
                  </a:lnTo>
                  <a:lnTo>
                    <a:pt x="96" y="0"/>
                  </a:lnTo>
                </a:path>
              </a:pathLst>
            </a:custGeom>
            <a:noFill/>
            <a:ln w="12600">
              <a:solidFill>
                <a:srgbClr val="333333"/>
              </a:solidFill>
              <a:round/>
              <a:headEnd/>
              <a:tailEnd/>
            </a:ln>
          </p:spPr>
          <p:txBody>
            <a:bodyPr/>
            <a:lstStyle/>
            <a:p>
              <a:endParaRPr lang="en-US"/>
            </a:p>
          </p:txBody>
        </p:sp>
        <p:sp>
          <p:nvSpPr>
            <p:cNvPr id="602573" name="Freeform 456"/>
            <p:cNvSpPr>
              <a:spLocks noChangeArrowheads="1"/>
            </p:cNvSpPr>
            <p:nvPr/>
          </p:nvSpPr>
          <p:spPr bwMode="auto">
            <a:xfrm>
              <a:off x="3324" y="1548"/>
              <a:ext cx="36" cy="39"/>
            </a:xfrm>
            <a:custGeom>
              <a:avLst/>
              <a:gdLst>
                <a:gd name="T0" fmla="*/ 2 w 159"/>
                <a:gd name="T1" fmla="*/ 1 h 172"/>
                <a:gd name="T2" fmla="*/ 3 w 159"/>
                <a:gd name="T3" fmla="*/ 0 h 172"/>
                <a:gd name="T4" fmla="*/ 2 w 159"/>
                <a:gd name="T5" fmla="*/ 1 h 172"/>
                <a:gd name="T6" fmla="*/ 0 w 159"/>
                <a:gd name="T7" fmla="*/ 2 h 172"/>
                <a:gd name="T8" fmla="*/ 0 w 159"/>
                <a:gd name="T9" fmla="*/ 4 h 172"/>
                <a:gd name="T10" fmla="*/ 0 w 159"/>
                <a:gd name="T11" fmla="*/ 5 h 172"/>
                <a:gd name="T12" fmla="*/ 0 w 159"/>
                <a:gd name="T13" fmla="*/ 7 h 172"/>
                <a:gd name="T14" fmla="*/ 2 w 159"/>
                <a:gd name="T15" fmla="*/ 8 h 172"/>
                <a:gd name="T16" fmla="*/ 3 w 159"/>
                <a:gd name="T17" fmla="*/ 9 h 172"/>
                <a:gd name="T18" fmla="*/ 5 w 159"/>
                <a:gd name="T19" fmla="*/ 9 h 172"/>
                <a:gd name="T20" fmla="*/ 6 w 159"/>
                <a:gd name="T21" fmla="*/ 8 h 172"/>
                <a:gd name="T22" fmla="*/ 7 w 159"/>
                <a:gd name="T23" fmla="*/ 7 h 172"/>
                <a:gd name="T24" fmla="*/ 8 w 159"/>
                <a:gd name="T25" fmla="*/ 5 h 172"/>
                <a:gd name="T26" fmla="*/ 8 w 159"/>
                <a:gd name="T27" fmla="*/ 4 h 172"/>
                <a:gd name="T28" fmla="*/ 7 w 159"/>
                <a:gd name="T29" fmla="*/ 2 h 172"/>
                <a:gd name="T30" fmla="*/ 6 w 159"/>
                <a:gd name="T31" fmla="*/ 1 h 172"/>
                <a:gd name="T32" fmla="*/ 5 w 159"/>
                <a:gd name="T33" fmla="*/ 0 h 172"/>
                <a:gd name="T34" fmla="*/ 3 w 159"/>
                <a:gd name="T35" fmla="*/ 0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72"/>
                <a:gd name="T56" fmla="*/ 159 w 159"/>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72">
                  <a:moveTo>
                    <a:pt x="34" y="12"/>
                  </a:moveTo>
                  <a:lnTo>
                    <a:pt x="61" y="0"/>
                  </a:lnTo>
                  <a:lnTo>
                    <a:pt x="34" y="12"/>
                  </a:lnTo>
                  <a:lnTo>
                    <a:pt x="11" y="36"/>
                  </a:lnTo>
                  <a:lnTo>
                    <a:pt x="0" y="74"/>
                  </a:lnTo>
                  <a:lnTo>
                    <a:pt x="0" y="97"/>
                  </a:lnTo>
                  <a:lnTo>
                    <a:pt x="11" y="135"/>
                  </a:lnTo>
                  <a:lnTo>
                    <a:pt x="34" y="159"/>
                  </a:lnTo>
                  <a:lnTo>
                    <a:pt x="61" y="171"/>
                  </a:lnTo>
                  <a:lnTo>
                    <a:pt x="96" y="171"/>
                  </a:lnTo>
                  <a:lnTo>
                    <a:pt x="123" y="159"/>
                  </a:lnTo>
                  <a:lnTo>
                    <a:pt x="146" y="135"/>
                  </a:lnTo>
                  <a:lnTo>
                    <a:pt x="158" y="97"/>
                  </a:lnTo>
                  <a:lnTo>
                    <a:pt x="158" y="74"/>
                  </a:lnTo>
                  <a:lnTo>
                    <a:pt x="146" y="36"/>
                  </a:lnTo>
                  <a:lnTo>
                    <a:pt x="123" y="12"/>
                  </a:lnTo>
                  <a:lnTo>
                    <a:pt x="96" y="0"/>
                  </a:lnTo>
                  <a:lnTo>
                    <a:pt x="61" y="0"/>
                  </a:lnTo>
                </a:path>
              </a:pathLst>
            </a:custGeom>
            <a:noFill/>
            <a:ln w="12600">
              <a:solidFill>
                <a:srgbClr val="333333"/>
              </a:solidFill>
              <a:round/>
              <a:headEnd/>
              <a:tailEnd/>
            </a:ln>
          </p:spPr>
          <p:txBody>
            <a:bodyPr/>
            <a:lstStyle/>
            <a:p>
              <a:endParaRPr lang="en-US"/>
            </a:p>
          </p:txBody>
        </p:sp>
        <p:sp>
          <p:nvSpPr>
            <p:cNvPr id="602574" name="Freeform 457"/>
            <p:cNvSpPr>
              <a:spLocks noChangeArrowheads="1"/>
            </p:cNvSpPr>
            <p:nvPr/>
          </p:nvSpPr>
          <p:spPr bwMode="auto">
            <a:xfrm>
              <a:off x="3376" y="1548"/>
              <a:ext cx="31" cy="39"/>
            </a:xfrm>
            <a:custGeom>
              <a:avLst/>
              <a:gdLst>
                <a:gd name="T0" fmla="*/ 0 w 137"/>
                <a:gd name="T1" fmla="*/ 0 h 172"/>
                <a:gd name="T2" fmla="*/ 0 w 137"/>
                <a:gd name="T3" fmla="*/ 6 h 172"/>
                <a:gd name="T4" fmla="*/ 0 w 137"/>
                <a:gd name="T5" fmla="*/ 8 h 172"/>
                <a:gd name="T6" fmla="*/ 2 w 137"/>
                <a:gd name="T7" fmla="*/ 9 h 172"/>
                <a:gd name="T8" fmla="*/ 4 w 137"/>
                <a:gd name="T9" fmla="*/ 9 h 172"/>
                <a:gd name="T10" fmla="*/ 5 w 137"/>
                <a:gd name="T11" fmla="*/ 8 h 172"/>
                <a:gd name="T12" fmla="*/ 7 w 137"/>
                <a:gd name="T13" fmla="*/ 6 h 172"/>
                <a:gd name="T14" fmla="*/ 0 60000 65536"/>
                <a:gd name="T15" fmla="*/ 0 60000 65536"/>
                <a:gd name="T16" fmla="*/ 0 60000 65536"/>
                <a:gd name="T17" fmla="*/ 0 60000 65536"/>
                <a:gd name="T18" fmla="*/ 0 60000 65536"/>
                <a:gd name="T19" fmla="*/ 0 60000 65536"/>
                <a:gd name="T20" fmla="*/ 0 60000 65536"/>
                <a:gd name="T21" fmla="*/ 0 w 137"/>
                <a:gd name="T22" fmla="*/ 0 h 172"/>
                <a:gd name="T23" fmla="*/ 137 w 137"/>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72">
                  <a:moveTo>
                    <a:pt x="0" y="0"/>
                  </a:moveTo>
                  <a:lnTo>
                    <a:pt x="0" y="124"/>
                  </a:lnTo>
                  <a:lnTo>
                    <a:pt x="11" y="159"/>
                  </a:lnTo>
                  <a:lnTo>
                    <a:pt x="35" y="171"/>
                  </a:lnTo>
                  <a:lnTo>
                    <a:pt x="74" y="171"/>
                  </a:lnTo>
                  <a:lnTo>
                    <a:pt x="97" y="159"/>
                  </a:lnTo>
                  <a:lnTo>
                    <a:pt x="136" y="124"/>
                  </a:lnTo>
                </a:path>
              </a:pathLst>
            </a:custGeom>
            <a:noFill/>
            <a:ln w="12600">
              <a:solidFill>
                <a:srgbClr val="333333"/>
              </a:solidFill>
              <a:round/>
              <a:headEnd/>
              <a:tailEnd/>
            </a:ln>
          </p:spPr>
          <p:txBody>
            <a:bodyPr/>
            <a:lstStyle/>
            <a:p>
              <a:endParaRPr lang="en-US"/>
            </a:p>
          </p:txBody>
        </p:sp>
        <p:sp>
          <p:nvSpPr>
            <p:cNvPr id="602575" name="Line 458"/>
            <p:cNvSpPr>
              <a:spLocks noChangeShapeType="1"/>
            </p:cNvSpPr>
            <p:nvPr/>
          </p:nvSpPr>
          <p:spPr bwMode="auto">
            <a:xfrm flipV="1">
              <a:off x="3407" y="1546"/>
              <a:ext cx="1" cy="41"/>
            </a:xfrm>
            <a:prstGeom prst="line">
              <a:avLst/>
            </a:prstGeom>
            <a:noFill/>
            <a:ln w="12600">
              <a:solidFill>
                <a:srgbClr val="333333"/>
              </a:solidFill>
              <a:round/>
              <a:headEnd/>
              <a:tailEnd/>
            </a:ln>
          </p:spPr>
          <p:txBody>
            <a:bodyPr/>
            <a:lstStyle/>
            <a:p>
              <a:endParaRPr lang="en-US"/>
            </a:p>
          </p:txBody>
        </p:sp>
        <p:sp>
          <p:nvSpPr>
            <p:cNvPr id="602576" name="Line 459"/>
            <p:cNvSpPr>
              <a:spLocks noChangeShapeType="1"/>
            </p:cNvSpPr>
            <p:nvPr/>
          </p:nvSpPr>
          <p:spPr bwMode="auto">
            <a:xfrm>
              <a:off x="3429" y="1548"/>
              <a:ext cx="1" cy="39"/>
            </a:xfrm>
            <a:prstGeom prst="line">
              <a:avLst/>
            </a:prstGeom>
            <a:noFill/>
            <a:ln w="12600">
              <a:solidFill>
                <a:srgbClr val="333333"/>
              </a:solidFill>
              <a:round/>
              <a:headEnd/>
              <a:tailEnd/>
            </a:ln>
          </p:spPr>
          <p:txBody>
            <a:bodyPr/>
            <a:lstStyle/>
            <a:p>
              <a:endParaRPr lang="en-US"/>
            </a:p>
          </p:txBody>
        </p:sp>
        <p:sp>
          <p:nvSpPr>
            <p:cNvPr id="602577" name="Freeform 460"/>
            <p:cNvSpPr>
              <a:spLocks noChangeArrowheads="1"/>
            </p:cNvSpPr>
            <p:nvPr/>
          </p:nvSpPr>
          <p:spPr bwMode="auto">
            <a:xfrm>
              <a:off x="3429" y="1548"/>
              <a:ext cx="31" cy="39"/>
            </a:xfrm>
            <a:custGeom>
              <a:avLst/>
              <a:gdLst>
                <a:gd name="T0" fmla="*/ 0 w 135"/>
                <a:gd name="T1" fmla="*/ 2 h 172"/>
                <a:gd name="T2" fmla="*/ 2 w 135"/>
                <a:gd name="T3" fmla="*/ 1 h 172"/>
                <a:gd name="T4" fmla="*/ 3 w 135"/>
                <a:gd name="T5" fmla="*/ 0 h 172"/>
                <a:gd name="T6" fmla="*/ 5 w 135"/>
                <a:gd name="T7" fmla="*/ 0 h 172"/>
                <a:gd name="T8" fmla="*/ 6 w 135"/>
                <a:gd name="T9" fmla="*/ 1 h 172"/>
                <a:gd name="T10" fmla="*/ 7 w 135"/>
                <a:gd name="T11" fmla="*/ 2 h 172"/>
                <a:gd name="T12" fmla="*/ 7 w 135"/>
                <a:gd name="T13" fmla="*/ 9 h 172"/>
                <a:gd name="T14" fmla="*/ 0 60000 65536"/>
                <a:gd name="T15" fmla="*/ 0 60000 65536"/>
                <a:gd name="T16" fmla="*/ 0 60000 65536"/>
                <a:gd name="T17" fmla="*/ 0 60000 65536"/>
                <a:gd name="T18" fmla="*/ 0 60000 65536"/>
                <a:gd name="T19" fmla="*/ 0 60000 65536"/>
                <a:gd name="T20" fmla="*/ 0 60000 65536"/>
                <a:gd name="T21" fmla="*/ 0 w 135"/>
                <a:gd name="T22" fmla="*/ 0 h 172"/>
                <a:gd name="T23" fmla="*/ 135 w 135"/>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172">
                  <a:moveTo>
                    <a:pt x="0" y="47"/>
                  </a:moveTo>
                  <a:lnTo>
                    <a:pt x="34" y="12"/>
                  </a:lnTo>
                  <a:lnTo>
                    <a:pt x="57" y="0"/>
                  </a:lnTo>
                  <a:lnTo>
                    <a:pt x="96" y="0"/>
                  </a:lnTo>
                  <a:lnTo>
                    <a:pt x="119" y="12"/>
                  </a:lnTo>
                  <a:lnTo>
                    <a:pt x="134" y="47"/>
                  </a:lnTo>
                  <a:lnTo>
                    <a:pt x="134" y="171"/>
                  </a:lnTo>
                </a:path>
              </a:pathLst>
            </a:custGeom>
            <a:noFill/>
            <a:ln w="12600">
              <a:solidFill>
                <a:srgbClr val="333333"/>
              </a:solidFill>
              <a:round/>
              <a:headEnd/>
              <a:tailEnd/>
            </a:ln>
          </p:spPr>
          <p:txBody>
            <a:bodyPr/>
            <a:lstStyle/>
            <a:p>
              <a:endParaRPr lang="en-US"/>
            </a:p>
          </p:txBody>
        </p:sp>
        <p:sp>
          <p:nvSpPr>
            <p:cNvPr id="602578" name="Line 461"/>
            <p:cNvSpPr>
              <a:spLocks noChangeShapeType="1"/>
            </p:cNvSpPr>
            <p:nvPr/>
          </p:nvSpPr>
          <p:spPr bwMode="auto">
            <a:xfrm flipV="1">
              <a:off x="3514" y="1527"/>
              <a:ext cx="1" cy="60"/>
            </a:xfrm>
            <a:prstGeom prst="line">
              <a:avLst/>
            </a:prstGeom>
            <a:noFill/>
            <a:ln w="12600">
              <a:solidFill>
                <a:srgbClr val="333333"/>
              </a:solidFill>
              <a:round/>
              <a:headEnd/>
              <a:tailEnd/>
            </a:ln>
          </p:spPr>
          <p:txBody>
            <a:bodyPr/>
            <a:lstStyle/>
            <a:p>
              <a:endParaRPr lang="en-US"/>
            </a:p>
          </p:txBody>
        </p:sp>
        <p:sp>
          <p:nvSpPr>
            <p:cNvPr id="602579" name="Freeform 462"/>
            <p:cNvSpPr>
              <a:spLocks noChangeArrowheads="1"/>
            </p:cNvSpPr>
            <p:nvPr/>
          </p:nvSpPr>
          <p:spPr bwMode="auto">
            <a:xfrm>
              <a:off x="3481" y="1548"/>
              <a:ext cx="34" cy="39"/>
            </a:xfrm>
            <a:custGeom>
              <a:avLst/>
              <a:gdLst>
                <a:gd name="T0" fmla="*/ 8 w 148"/>
                <a:gd name="T1" fmla="*/ 2 h 172"/>
                <a:gd name="T2" fmla="*/ 6 w 148"/>
                <a:gd name="T3" fmla="*/ 1 h 172"/>
                <a:gd name="T4" fmla="*/ 5 w 148"/>
                <a:gd name="T5" fmla="*/ 0 h 172"/>
                <a:gd name="T6" fmla="*/ 3 w 148"/>
                <a:gd name="T7" fmla="*/ 0 h 172"/>
                <a:gd name="T8" fmla="*/ 2 w 148"/>
                <a:gd name="T9" fmla="*/ 1 h 172"/>
                <a:gd name="T10" fmla="*/ 1 w 148"/>
                <a:gd name="T11" fmla="*/ 2 h 172"/>
                <a:gd name="T12" fmla="*/ 0 w 148"/>
                <a:gd name="T13" fmla="*/ 4 h 172"/>
                <a:gd name="T14" fmla="*/ 0 w 148"/>
                <a:gd name="T15" fmla="*/ 5 h 172"/>
                <a:gd name="T16" fmla="*/ 1 w 148"/>
                <a:gd name="T17" fmla="*/ 7 h 172"/>
                <a:gd name="T18" fmla="*/ 2 w 148"/>
                <a:gd name="T19" fmla="*/ 8 h 172"/>
                <a:gd name="T20" fmla="*/ 3 w 148"/>
                <a:gd name="T21" fmla="*/ 9 h 172"/>
                <a:gd name="T22" fmla="*/ 5 w 148"/>
                <a:gd name="T23" fmla="*/ 9 h 172"/>
                <a:gd name="T24" fmla="*/ 6 w 148"/>
                <a:gd name="T25" fmla="*/ 8 h 172"/>
                <a:gd name="T26" fmla="*/ 8 w 148"/>
                <a:gd name="T27" fmla="*/ 7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72"/>
                <a:gd name="T44" fmla="*/ 148 w 148"/>
                <a:gd name="T45" fmla="*/ 172 h 1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72">
                  <a:moveTo>
                    <a:pt x="147" y="36"/>
                  </a:moveTo>
                  <a:lnTo>
                    <a:pt x="124" y="12"/>
                  </a:lnTo>
                  <a:lnTo>
                    <a:pt x="101" y="0"/>
                  </a:lnTo>
                  <a:lnTo>
                    <a:pt x="62" y="0"/>
                  </a:lnTo>
                  <a:lnTo>
                    <a:pt x="39" y="12"/>
                  </a:lnTo>
                  <a:lnTo>
                    <a:pt x="11" y="36"/>
                  </a:lnTo>
                  <a:lnTo>
                    <a:pt x="0" y="74"/>
                  </a:lnTo>
                  <a:lnTo>
                    <a:pt x="0" y="97"/>
                  </a:lnTo>
                  <a:lnTo>
                    <a:pt x="11" y="135"/>
                  </a:lnTo>
                  <a:lnTo>
                    <a:pt x="39" y="159"/>
                  </a:lnTo>
                  <a:lnTo>
                    <a:pt x="62" y="171"/>
                  </a:lnTo>
                  <a:lnTo>
                    <a:pt x="101" y="171"/>
                  </a:lnTo>
                  <a:lnTo>
                    <a:pt x="124" y="159"/>
                  </a:lnTo>
                  <a:lnTo>
                    <a:pt x="147" y="135"/>
                  </a:lnTo>
                </a:path>
              </a:pathLst>
            </a:custGeom>
            <a:noFill/>
            <a:ln w="12600">
              <a:solidFill>
                <a:srgbClr val="333333"/>
              </a:solidFill>
              <a:round/>
              <a:headEnd/>
              <a:tailEnd/>
            </a:ln>
          </p:spPr>
          <p:txBody>
            <a:bodyPr/>
            <a:lstStyle/>
            <a:p>
              <a:endParaRPr lang="en-US"/>
            </a:p>
          </p:txBody>
        </p:sp>
        <p:sp>
          <p:nvSpPr>
            <p:cNvPr id="602580" name="Freeform 463"/>
            <p:cNvSpPr>
              <a:spLocks noChangeArrowheads="1"/>
            </p:cNvSpPr>
            <p:nvPr/>
          </p:nvSpPr>
          <p:spPr bwMode="auto">
            <a:xfrm>
              <a:off x="3534" y="1548"/>
              <a:ext cx="34" cy="39"/>
            </a:xfrm>
            <a:custGeom>
              <a:avLst/>
              <a:gdLst>
                <a:gd name="T0" fmla="*/ 0 w 148"/>
                <a:gd name="T1" fmla="*/ 4 h 172"/>
                <a:gd name="T2" fmla="*/ 8 w 148"/>
                <a:gd name="T3" fmla="*/ 4 h 172"/>
                <a:gd name="T4" fmla="*/ 8 w 148"/>
                <a:gd name="T5" fmla="*/ 2 h 172"/>
                <a:gd name="T6" fmla="*/ 7 w 148"/>
                <a:gd name="T7" fmla="*/ 1 h 172"/>
                <a:gd name="T8" fmla="*/ 6 w 148"/>
                <a:gd name="T9" fmla="*/ 1 h 172"/>
                <a:gd name="T10" fmla="*/ 5 w 148"/>
                <a:gd name="T11" fmla="*/ 0 h 172"/>
                <a:gd name="T12" fmla="*/ 3 w 148"/>
                <a:gd name="T13" fmla="*/ 0 h 172"/>
                <a:gd name="T14" fmla="*/ 2 w 148"/>
                <a:gd name="T15" fmla="*/ 1 h 172"/>
                <a:gd name="T16" fmla="*/ 1 w 148"/>
                <a:gd name="T17" fmla="*/ 2 h 172"/>
                <a:gd name="T18" fmla="*/ 0 w 148"/>
                <a:gd name="T19" fmla="*/ 4 h 172"/>
                <a:gd name="T20" fmla="*/ 0 w 148"/>
                <a:gd name="T21" fmla="*/ 5 h 172"/>
                <a:gd name="T22" fmla="*/ 1 w 148"/>
                <a:gd name="T23" fmla="*/ 7 h 172"/>
                <a:gd name="T24" fmla="*/ 2 w 148"/>
                <a:gd name="T25" fmla="*/ 8 h 172"/>
                <a:gd name="T26" fmla="*/ 3 w 148"/>
                <a:gd name="T27" fmla="*/ 9 h 172"/>
                <a:gd name="T28" fmla="*/ 5 w 148"/>
                <a:gd name="T29" fmla="*/ 9 h 172"/>
                <a:gd name="T30" fmla="*/ 6 w 148"/>
                <a:gd name="T31" fmla="*/ 8 h 172"/>
                <a:gd name="T32" fmla="*/ 8 w 148"/>
                <a:gd name="T33" fmla="*/ 7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72"/>
                <a:gd name="T53" fmla="*/ 148 w 148"/>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72">
                  <a:moveTo>
                    <a:pt x="0" y="74"/>
                  </a:moveTo>
                  <a:lnTo>
                    <a:pt x="147" y="74"/>
                  </a:lnTo>
                  <a:lnTo>
                    <a:pt x="147" y="47"/>
                  </a:lnTo>
                  <a:lnTo>
                    <a:pt x="130" y="23"/>
                  </a:lnTo>
                  <a:lnTo>
                    <a:pt x="119" y="12"/>
                  </a:lnTo>
                  <a:lnTo>
                    <a:pt x="100" y="0"/>
                  </a:lnTo>
                  <a:lnTo>
                    <a:pt x="61" y="0"/>
                  </a:lnTo>
                  <a:lnTo>
                    <a:pt x="38" y="12"/>
                  </a:lnTo>
                  <a:lnTo>
                    <a:pt x="12" y="36"/>
                  </a:lnTo>
                  <a:lnTo>
                    <a:pt x="0" y="74"/>
                  </a:lnTo>
                  <a:lnTo>
                    <a:pt x="0" y="97"/>
                  </a:lnTo>
                  <a:lnTo>
                    <a:pt x="12" y="135"/>
                  </a:lnTo>
                  <a:lnTo>
                    <a:pt x="38" y="159"/>
                  </a:lnTo>
                  <a:lnTo>
                    <a:pt x="61" y="171"/>
                  </a:lnTo>
                  <a:lnTo>
                    <a:pt x="100" y="171"/>
                  </a:lnTo>
                  <a:lnTo>
                    <a:pt x="119" y="159"/>
                  </a:lnTo>
                  <a:lnTo>
                    <a:pt x="147" y="135"/>
                  </a:lnTo>
                </a:path>
              </a:pathLst>
            </a:custGeom>
            <a:noFill/>
            <a:ln w="12600">
              <a:solidFill>
                <a:srgbClr val="333333"/>
              </a:solidFill>
              <a:round/>
              <a:headEnd/>
              <a:tailEnd/>
            </a:ln>
          </p:spPr>
          <p:txBody>
            <a:bodyPr/>
            <a:lstStyle/>
            <a:p>
              <a:endParaRPr lang="en-US"/>
            </a:p>
          </p:txBody>
        </p:sp>
        <p:sp>
          <p:nvSpPr>
            <p:cNvPr id="602581" name="Line 464"/>
            <p:cNvSpPr>
              <a:spLocks noChangeShapeType="1"/>
            </p:cNvSpPr>
            <p:nvPr/>
          </p:nvSpPr>
          <p:spPr bwMode="auto">
            <a:xfrm flipV="1">
              <a:off x="3616" y="1527"/>
              <a:ext cx="1" cy="60"/>
            </a:xfrm>
            <a:prstGeom prst="line">
              <a:avLst/>
            </a:prstGeom>
            <a:noFill/>
            <a:ln w="12600">
              <a:solidFill>
                <a:srgbClr val="333333"/>
              </a:solidFill>
              <a:round/>
              <a:headEnd/>
              <a:tailEnd/>
            </a:ln>
          </p:spPr>
          <p:txBody>
            <a:bodyPr/>
            <a:lstStyle/>
            <a:p>
              <a:endParaRPr lang="en-US"/>
            </a:p>
          </p:txBody>
        </p:sp>
        <p:sp>
          <p:nvSpPr>
            <p:cNvPr id="602582" name="Freeform 465"/>
            <p:cNvSpPr>
              <a:spLocks noChangeArrowheads="1"/>
            </p:cNvSpPr>
            <p:nvPr/>
          </p:nvSpPr>
          <p:spPr bwMode="auto">
            <a:xfrm>
              <a:off x="3583" y="1548"/>
              <a:ext cx="33" cy="39"/>
            </a:xfrm>
            <a:custGeom>
              <a:avLst/>
              <a:gdLst>
                <a:gd name="T0" fmla="*/ 7 w 147"/>
                <a:gd name="T1" fmla="*/ 2 h 172"/>
                <a:gd name="T2" fmla="*/ 6 w 147"/>
                <a:gd name="T3" fmla="*/ 1 h 172"/>
                <a:gd name="T4" fmla="*/ 5 w 147"/>
                <a:gd name="T5" fmla="*/ 0 h 172"/>
                <a:gd name="T6" fmla="*/ 3 w 147"/>
                <a:gd name="T7" fmla="*/ 0 h 172"/>
                <a:gd name="T8" fmla="*/ 2 w 147"/>
                <a:gd name="T9" fmla="*/ 1 h 172"/>
                <a:gd name="T10" fmla="*/ 0 w 147"/>
                <a:gd name="T11" fmla="*/ 2 h 172"/>
                <a:gd name="T12" fmla="*/ 0 w 147"/>
                <a:gd name="T13" fmla="*/ 4 h 172"/>
                <a:gd name="T14" fmla="*/ 0 w 147"/>
                <a:gd name="T15" fmla="*/ 5 h 172"/>
                <a:gd name="T16" fmla="*/ 0 w 147"/>
                <a:gd name="T17" fmla="*/ 7 h 172"/>
                <a:gd name="T18" fmla="*/ 2 w 147"/>
                <a:gd name="T19" fmla="*/ 8 h 172"/>
                <a:gd name="T20" fmla="*/ 3 w 147"/>
                <a:gd name="T21" fmla="*/ 9 h 172"/>
                <a:gd name="T22" fmla="*/ 5 w 147"/>
                <a:gd name="T23" fmla="*/ 9 h 172"/>
                <a:gd name="T24" fmla="*/ 6 w 147"/>
                <a:gd name="T25" fmla="*/ 8 h 172"/>
                <a:gd name="T26" fmla="*/ 7 w 147"/>
                <a:gd name="T27" fmla="*/ 7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
                <a:gd name="T43" fmla="*/ 0 h 172"/>
                <a:gd name="T44" fmla="*/ 147 w 147"/>
                <a:gd name="T45" fmla="*/ 172 h 1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 h="172">
                  <a:moveTo>
                    <a:pt x="146" y="36"/>
                  </a:moveTo>
                  <a:lnTo>
                    <a:pt x="123" y="12"/>
                  </a:lnTo>
                  <a:lnTo>
                    <a:pt x="96" y="0"/>
                  </a:lnTo>
                  <a:lnTo>
                    <a:pt x="61" y="0"/>
                  </a:lnTo>
                  <a:lnTo>
                    <a:pt x="34" y="12"/>
                  </a:lnTo>
                  <a:lnTo>
                    <a:pt x="11" y="36"/>
                  </a:lnTo>
                  <a:lnTo>
                    <a:pt x="0" y="74"/>
                  </a:lnTo>
                  <a:lnTo>
                    <a:pt x="0" y="97"/>
                  </a:lnTo>
                  <a:lnTo>
                    <a:pt x="11" y="135"/>
                  </a:lnTo>
                  <a:lnTo>
                    <a:pt x="34" y="159"/>
                  </a:lnTo>
                  <a:lnTo>
                    <a:pt x="61" y="171"/>
                  </a:lnTo>
                  <a:lnTo>
                    <a:pt x="96" y="171"/>
                  </a:lnTo>
                  <a:lnTo>
                    <a:pt x="123" y="159"/>
                  </a:lnTo>
                  <a:lnTo>
                    <a:pt x="146" y="135"/>
                  </a:lnTo>
                </a:path>
              </a:pathLst>
            </a:custGeom>
            <a:noFill/>
            <a:ln w="12600">
              <a:solidFill>
                <a:srgbClr val="333333"/>
              </a:solidFill>
              <a:round/>
              <a:headEnd/>
              <a:tailEnd/>
            </a:ln>
          </p:spPr>
          <p:txBody>
            <a:bodyPr/>
            <a:lstStyle/>
            <a:p>
              <a:endParaRPr lang="en-US"/>
            </a:p>
          </p:txBody>
        </p:sp>
        <p:sp>
          <p:nvSpPr>
            <p:cNvPr id="602583" name="Line 466"/>
            <p:cNvSpPr>
              <a:spLocks noChangeShapeType="1"/>
            </p:cNvSpPr>
            <p:nvPr/>
          </p:nvSpPr>
          <p:spPr bwMode="auto">
            <a:xfrm flipV="1">
              <a:off x="2352" y="1417"/>
              <a:ext cx="1" cy="60"/>
            </a:xfrm>
            <a:prstGeom prst="line">
              <a:avLst/>
            </a:prstGeom>
            <a:noFill/>
            <a:ln w="12600">
              <a:solidFill>
                <a:srgbClr val="333333"/>
              </a:solidFill>
              <a:round/>
              <a:headEnd/>
              <a:tailEnd/>
            </a:ln>
          </p:spPr>
          <p:txBody>
            <a:bodyPr/>
            <a:lstStyle/>
            <a:p>
              <a:endParaRPr lang="en-US"/>
            </a:p>
          </p:txBody>
        </p:sp>
        <p:sp>
          <p:nvSpPr>
            <p:cNvPr id="602584" name="Line 467"/>
            <p:cNvSpPr>
              <a:spLocks noChangeShapeType="1"/>
            </p:cNvSpPr>
            <p:nvPr/>
          </p:nvSpPr>
          <p:spPr bwMode="auto">
            <a:xfrm>
              <a:off x="2333" y="1419"/>
              <a:ext cx="38" cy="1"/>
            </a:xfrm>
            <a:prstGeom prst="line">
              <a:avLst/>
            </a:prstGeom>
            <a:noFill/>
            <a:ln w="12600">
              <a:solidFill>
                <a:srgbClr val="333333"/>
              </a:solidFill>
              <a:round/>
              <a:headEnd/>
              <a:tailEnd/>
            </a:ln>
          </p:spPr>
          <p:txBody>
            <a:bodyPr/>
            <a:lstStyle/>
            <a:p>
              <a:endParaRPr lang="en-US"/>
            </a:p>
          </p:txBody>
        </p:sp>
        <p:sp>
          <p:nvSpPr>
            <p:cNvPr id="602585" name="Line 468"/>
            <p:cNvSpPr>
              <a:spLocks noChangeShapeType="1"/>
            </p:cNvSpPr>
            <p:nvPr/>
          </p:nvSpPr>
          <p:spPr bwMode="auto">
            <a:xfrm>
              <a:off x="2382" y="1419"/>
              <a:ext cx="1" cy="58"/>
            </a:xfrm>
            <a:prstGeom prst="line">
              <a:avLst/>
            </a:prstGeom>
            <a:noFill/>
            <a:ln w="12600">
              <a:solidFill>
                <a:srgbClr val="333333"/>
              </a:solidFill>
              <a:round/>
              <a:headEnd/>
              <a:tailEnd/>
            </a:ln>
          </p:spPr>
          <p:txBody>
            <a:bodyPr/>
            <a:lstStyle/>
            <a:p>
              <a:endParaRPr lang="en-US"/>
            </a:p>
          </p:txBody>
        </p:sp>
        <p:sp>
          <p:nvSpPr>
            <p:cNvPr id="602586" name="Freeform 469"/>
            <p:cNvSpPr>
              <a:spLocks noChangeArrowheads="1"/>
            </p:cNvSpPr>
            <p:nvPr/>
          </p:nvSpPr>
          <p:spPr bwMode="auto">
            <a:xfrm>
              <a:off x="2382" y="1438"/>
              <a:ext cx="31" cy="39"/>
            </a:xfrm>
            <a:custGeom>
              <a:avLst/>
              <a:gdLst>
                <a:gd name="T0" fmla="*/ 0 w 137"/>
                <a:gd name="T1" fmla="*/ 3 h 172"/>
                <a:gd name="T2" fmla="*/ 2 w 137"/>
                <a:gd name="T3" fmla="*/ 1 h 172"/>
                <a:gd name="T4" fmla="*/ 3 w 137"/>
                <a:gd name="T5" fmla="*/ 0 h 172"/>
                <a:gd name="T6" fmla="*/ 5 w 137"/>
                <a:gd name="T7" fmla="*/ 0 h 172"/>
                <a:gd name="T8" fmla="*/ 6 w 137"/>
                <a:gd name="T9" fmla="*/ 1 h 172"/>
                <a:gd name="T10" fmla="*/ 7 w 137"/>
                <a:gd name="T11" fmla="*/ 3 h 172"/>
                <a:gd name="T12" fmla="*/ 7 w 137"/>
                <a:gd name="T13" fmla="*/ 9 h 172"/>
                <a:gd name="T14" fmla="*/ 0 60000 65536"/>
                <a:gd name="T15" fmla="*/ 0 60000 65536"/>
                <a:gd name="T16" fmla="*/ 0 60000 65536"/>
                <a:gd name="T17" fmla="*/ 0 60000 65536"/>
                <a:gd name="T18" fmla="*/ 0 60000 65536"/>
                <a:gd name="T19" fmla="*/ 0 60000 65536"/>
                <a:gd name="T20" fmla="*/ 0 60000 65536"/>
                <a:gd name="T21" fmla="*/ 0 w 137"/>
                <a:gd name="T22" fmla="*/ 0 h 172"/>
                <a:gd name="T23" fmla="*/ 137 w 137"/>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72">
                  <a:moveTo>
                    <a:pt x="0" y="51"/>
                  </a:moveTo>
                  <a:lnTo>
                    <a:pt x="39" y="12"/>
                  </a:lnTo>
                  <a:lnTo>
                    <a:pt x="63" y="0"/>
                  </a:lnTo>
                  <a:lnTo>
                    <a:pt x="101" y="0"/>
                  </a:lnTo>
                  <a:lnTo>
                    <a:pt x="125" y="12"/>
                  </a:lnTo>
                  <a:lnTo>
                    <a:pt x="136" y="51"/>
                  </a:lnTo>
                  <a:lnTo>
                    <a:pt x="136" y="171"/>
                  </a:lnTo>
                </a:path>
              </a:pathLst>
            </a:custGeom>
            <a:noFill/>
            <a:ln w="12600">
              <a:solidFill>
                <a:srgbClr val="333333"/>
              </a:solidFill>
              <a:round/>
              <a:headEnd/>
              <a:tailEnd/>
            </a:ln>
          </p:spPr>
          <p:txBody>
            <a:bodyPr/>
            <a:lstStyle/>
            <a:p>
              <a:endParaRPr lang="en-US"/>
            </a:p>
          </p:txBody>
        </p:sp>
        <p:sp>
          <p:nvSpPr>
            <p:cNvPr id="602587" name="Line 470"/>
            <p:cNvSpPr>
              <a:spLocks noChangeShapeType="1"/>
            </p:cNvSpPr>
            <p:nvPr/>
          </p:nvSpPr>
          <p:spPr bwMode="auto">
            <a:xfrm flipV="1">
              <a:off x="2435" y="1437"/>
              <a:ext cx="1" cy="41"/>
            </a:xfrm>
            <a:prstGeom prst="line">
              <a:avLst/>
            </a:prstGeom>
            <a:noFill/>
            <a:ln w="12600">
              <a:solidFill>
                <a:srgbClr val="333333"/>
              </a:solidFill>
              <a:round/>
              <a:headEnd/>
              <a:tailEnd/>
            </a:ln>
          </p:spPr>
          <p:txBody>
            <a:bodyPr/>
            <a:lstStyle/>
            <a:p>
              <a:endParaRPr lang="en-US"/>
            </a:p>
          </p:txBody>
        </p:sp>
        <p:sp>
          <p:nvSpPr>
            <p:cNvPr id="602588" name="Line 471"/>
            <p:cNvSpPr>
              <a:spLocks noChangeShapeType="1"/>
            </p:cNvSpPr>
            <p:nvPr/>
          </p:nvSpPr>
          <p:spPr bwMode="auto">
            <a:xfrm flipH="1">
              <a:off x="2434" y="1446"/>
              <a:ext cx="5" cy="9"/>
            </a:xfrm>
            <a:prstGeom prst="line">
              <a:avLst/>
            </a:prstGeom>
            <a:noFill/>
            <a:ln w="12600">
              <a:solidFill>
                <a:srgbClr val="333333"/>
              </a:solidFill>
              <a:round/>
              <a:headEnd/>
              <a:tailEnd/>
            </a:ln>
          </p:spPr>
          <p:txBody>
            <a:bodyPr/>
            <a:lstStyle/>
            <a:p>
              <a:endParaRPr lang="en-US"/>
            </a:p>
          </p:txBody>
        </p:sp>
        <p:sp>
          <p:nvSpPr>
            <p:cNvPr id="602589" name="Freeform 472"/>
            <p:cNvSpPr>
              <a:spLocks noChangeArrowheads="1"/>
            </p:cNvSpPr>
            <p:nvPr/>
          </p:nvSpPr>
          <p:spPr bwMode="auto">
            <a:xfrm>
              <a:off x="2438" y="1438"/>
              <a:ext cx="20" cy="15"/>
            </a:xfrm>
            <a:custGeom>
              <a:avLst/>
              <a:gdLst>
                <a:gd name="T0" fmla="*/ 0 w 89"/>
                <a:gd name="T1" fmla="*/ 4 h 64"/>
                <a:gd name="T2" fmla="*/ 1 w 89"/>
                <a:gd name="T3" fmla="*/ 1 h 64"/>
                <a:gd name="T4" fmla="*/ 2 w 89"/>
                <a:gd name="T5" fmla="*/ 0 h 64"/>
                <a:gd name="T6" fmla="*/ 4 w 89"/>
                <a:gd name="T7" fmla="*/ 0 h 64"/>
                <a:gd name="T8" fmla="*/ 0 60000 65536"/>
                <a:gd name="T9" fmla="*/ 0 60000 65536"/>
                <a:gd name="T10" fmla="*/ 0 60000 65536"/>
                <a:gd name="T11" fmla="*/ 0 60000 65536"/>
                <a:gd name="T12" fmla="*/ 0 w 89"/>
                <a:gd name="T13" fmla="*/ 0 h 64"/>
                <a:gd name="T14" fmla="*/ 89 w 89"/>
                <a:gd name="T15" fmla="*/ 64 h 64"/>
              </a:gdLst>
              <a:ahLst/>
              <a:cxnLst>
                <a:cxn ang="T8">
                  <a:pos x="T0" y="T1"/>
                </a:cxn>
                <a:cxn ang="T9">
                  <a:pos x="T2" y="T3"/>
                </a:cxn>
                <a:cxn ang="T10">
                  <a:pos x="T4" y="T5"/>
                </a:cxn>
                <a:cxn ang="T11">
                  <a:pos x="T6" y="T7"/>
                </a:cxn>
              </a:cxnLst>
              <a:rect l="T12" t="T13" r="T14" b="T15"/>
              <a:pathLst>
                <a:path w="89" h="64">
                  <a:moveTo>
                    <a:pt x="0" y="63"/>
                  </a:moveTo>
                  <a:lnTo>
                    <a:pt x="26" y="20"/>
                  </a:lnTo>
                  <a:lnTo>
                    <a:pt x="49" y="0"/>
                  </a:lnTo>
                  <a:lnTo>
                    <a:pt x="88" y="0"/>
                  </a:lnTo>
                </a:path>
              </a:pathLst>
            </a:custGeom>
            <a:noFill/>
            <a:ln w="12600">
              <a:solidFill>
                <a:srgbClr val="333333"/>
              </a:solidFill>
              <a:round/>
              <a:headEnd/>
              <a:tailEnd/>
            </a:ln>
          </p:spPr>
          <p:txBody>
            <a:bodyPr/>
            <a:lstStyle/>
            <a:p>
              <a:endParaRPr lang="en-US"/>
            </a:p>
          </p:txBody>
        </p:sp>
        <p:sp>
          <p:nvSpPr>
            <p:cNvPr id="602590" name="Freeform 473"/>
            <p:cNvSpPr>
              <a:spLocks noChangeArrowheads="1"/>
            </p:cNvSpPr>
            <p:nvPr/>
          </p:nvSpPr>
          <p:spPr bwMode="auto">
            <a:xfrm>
              <a:off x="2470" y="1438"/>
              <a:ext cx="33" cy="39"/>
            </a:xfrm>
            <a:custGeom>
              <a:avLst/>
              <a:gdLst>
                <a:gd name="T0" fmla="*/ 0 w 147"/>
                <a:gd name="T1" fmla="*/ 4 h 172"/>
                <a:gd name="T2" fmla="*/ 7 w 147"/>
                <a:gd name="T3" fmla="*/ 4 h 172"/>
                <a:gd name="T4" fmla="*/ 7 w 147"/>
                <a:gd name="T5" fmla="*/ 3 h 172"/>
                <a:gd name="T6" fmla="*/ 7 w 147"/>
                <a:gd name="T7" fmla="*/ 1 h 172"/>
                <a:gd name="T8" fmla="*/ 6 w 147"/>
                <a:gd name="T9" fmla="*/ 1 h 172"/>
                <a:gd name="T10" fmla="*/ 5 w 147"/>
                <a:gd name="T11" fmla="*/ 0 h 172"/>
                <a:gd name="T12" fmla="*/ 3 w 147"/>
                <a:gd name="T13" fmla="*/ 0 h 172"/>
                <a:gd name="T14" fmla="*/ 2 w 147"/>
                <a:gd name="T15" fmla="*/ 1 h 172"/>
                <a:gd name="T16" fmla="*/ 0 w 147"/>
                <a:gd name="T17" fmla="*/ 2 h 172"/>
                <a:gd name="T18" fmla="*/ 0 w 147"/>
                <a:gd name="T19" fmla="*/ 4 h 172"/>
                <a:gd name="T20" fmla="*/ 0 w 147"/>
                <a:gd name="T21" fmla="*/ 5 h 172"/>
                <a:gd name="T22" fmla="*/ 0 w 147"/>
                <a:gd name="T23" fmla="*/ 7 h 172"/>
                <a:gd name="T24" fmla="*/ 2 w 147"/>
                <a:gd name="T25" fmla="*/ 8 h 172"/>
                <a:gd name="T26" fmla="*/ 3 w 147"/>
                <a:gd name="T27" fmla="*/ 9 h 172"/>
                <a:gd name="T28" fmla="*/ 5 w 147"/>
                <a:gd name="T29" fmla="*/ 9 h 172"/>
                <a:gd name="T30" fmla="*/ 6 w 147"/>
                <a:gd name="T31" fmla="*/ 8 h 172"/>
                <a:gd name="T32" fmla="*/ 7 w 147"/>
                <a:gd name="T33" fmla="*/ 7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7"/>
                <a:gd name="T52" fmla="*/ 0 h 172"/>
                <a:gd name="T53" fmla="*/ 147 w 147"/>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7" h="172">
                  <a:moveTo>
                    <a:pt x="0" y="75"/>
                  </a:moveTo>
                  <a:lnTo>
                    <a:pt x="146" y="75"/>
                  </a:lnTo>
                  <a:lnTo>
                    <a:pt x="146" y="51"/>
                  </a:lnTo>
                  <a:lnTo>
                    <a:pt x="135" y="23"/>
                  </a:lnTo>
                  <a:lnTo>
                    <a:pt x="123" y="12"/>
                  </a:lnTo>
                  <a:lnTo>
                    <a:pt x="96" y="0"/>
                  </a:lnTo>
                  <a:lnTo>
                    <a:pt x="61" y="0"/>
                  </a:lnTo>
                  <a:lnTo>
                    <a:pt x="34" y="12"/>
                  </a:lnTo>
                  <a:lnTo>
                    <a:pt x="11" y="35"/>
                  </a:lnTo>
                  <a:lnTo>
                    <a:pt x="0" y="75"/>
                  </a:lnTo>
                  <a:lnTo>
                    <a:pt x="0" y="97"/>
                  </a:lnTo>
                  <a:lnTo>
                    <a:pt x="11" y="132"/>
                  </a:lnTo>
                  <a:lnTo>
                    <a:pt x="34" y="154"/>
                  </a:lnTo>
                  <a:lnTo>
                    <a:pt x="61" y="171"/>
                  </a:lnTo>
                  <a:lnTo>
                    <a:pt x="96" y="171"/>
                  </a:lnTo>
                  <a:lnTo>
                    <a:pt x="123" y="154"/>
                  </a:lnTo>
                  <a:lnTo>
                    <a:pt x="146" y="132"/>
                  </a:lnTo>
                </a:path>
              </a:pathLst>
            </a:custGeom>
            <a:noFill/>
            <a:ln w="12600">
              <a:solidFill>
                <a:srgbClr val="333333"/>
              </a:solidFill>
              <a:round/>
              <a:headEnd/>
              <a:tailEnd/>
            </a:ln>
          </p:spPr>
          <p:txBody>
            <a:bodyPr/>
            <a:lstStyle/>
            <a:p>
              <a:endParaRPr lang="en-US"/>
            </a:p>
          </p:txBody>
        </p:sp>
        <p:sp>
          <p:nvSpPr>
            <p:cNvPr id="602591" name="Freeform 474"/>
            <p:cNvSpPr>
              <a:spLocks noChangeArrowheads="1"/>
            </p:cNvSpPr>
            <p:nvPr/>
          </p:nvSpPr>
          <p:spPr bwMode="auto">
            <a:xfrm>
              <a:off x="2520" y="1438"/>
              <a:ext cx="34" cy="39"/>
            </a:xfrm>
            <a:custGeom>
              <a:avLst/>
              <a:gdLst>
                <a:gd name="T0" fmla="*/ 0 w 148"/>
                <a:gd name="T1" fmla="*/ 4 h 172"/>
                <a:gd name="T2" fmla="*/ 8 w 148"/>
                <a:gd name="T3" fmla="*/ 4 h 172"/>
                <a:gd name="T4" fmla="*/ 8 w 148"/>
                <a:gd name="T5" fmla="*/ 3 h 172"/>
                <a:gd name="T6" fmla="*/ 7 w 148"/>
                <a:gd name="T7" fmla="*/ 1 h 172"/>
                <a:gd name="T8" fmla="*/ 6 w 148"/>
                <a:gd name="T9" fmla="*/ 1 h 172"/>
                <a:gd name="T10" fmla="*/ 5 w 148"/>
                <a:gd name="T11" fmla="*/ 0 h 172"/>
                <a:gd name="T12" fmla="*/ 3 w 148"/>
                <a:gd name="T13" fmla="*/ 0 h 172"/>
                <a:gd name="T14" fmla="*/ 2 w 148"/>
                <a:gd name="T15" fmla="*/ 1 h 172"/>
                <a:gd name="T16" fmla="*/ 1 w 148"/>
                <a:gd name="T17" fmla="*/ 2 h 172"/>
                <a:gd name="T18" fmla="*/ 0 w 148"/>
                <a:gd name="T19" fmla="*/ 4 h 172"/>
                <a:gd name="T20" fmla="*/ 0 w 148"/>
                <a:gd name="T21" fmla="*/ 5 h 172"/>
                <a:gd name="T22" fmla="*/ 1 w 148"/>
                <a:gd name="T23" fmla="*/ 7 h 172"/>
                <a:gd name="T24" fmla="*/ 2 w 148"/>
                <a:gd name="T25" fmla="*/ 8 h 172"/>
                <a:gd name="T26" fmla="*/ 3 w 148"/>
                <a:gd name="T27" fmla="*/ 9 h 172"/>
                <a:gd name="T28" fmla="*/ 5 w 148"/>
                <a:gd name="T29" fmla="*/ 9 h 172"/>
                <a:gd name="T30" fmla="*/ 6 w 148"/>
                <a:gd name="T31" fmla="*/ 8 h 172"/>
                <a:gd name="T32" fmla="*/ 8 w 148"/>
                <a:gd name="T33" fmla="*/ 7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72"/>
                <a:gd name="T53" fmla="*/ 148 w 148"/>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72">
                  <a:moveTo>
                    <a:pt x="0" y="75"/>
                  </a:moveTo>
                  <a:lnTo>
                    <a:pt x="147" y="75"/>
                  </a:lnTo>
                  <a:lnTo>
                    <a:pt x="147" y="51"/>
                  </a:lnTo>
                  <a:lnTo>
                    <a:pt x="136" y="23"/>
                  </a:lnTo>
                  <a:lnTo>
                    <a:pt x="119" y="12"/>
                  </a:lnTo>
                  <a:lnTo>
                    <a:pt x="100" y="0"/>
                  </a:lnTo>
                  <a:lnTo>
                    <a:pt x="61" y="0"/>
                  </a:lnTo>
                  <a:lnTo>
                    <a:pt x="39" y="12"/>
                  </a:lnTo>
                  <a:lnTo>
                    <a:pt x="11" y="35"/>
                  </a:lnTo>
                  <a:lnTo>
                    <a:pt x="0" y="75"/>
                  </a:lnTo>
                  <a:lnTo>
                    <a:pt x="0" y="97"/>
                  </a:lnTo>
                  <a:lnTo>
                    <a:pt x="11" y="132"/>
                  </a:lnTo>
                  <a:lnTo>
                    <a:pt x="39" y="154"/>
                  </a:lnTo>
                  <a:lnTo>
                    <a:pt x="61" y="171"/>
                  </a:lnTo>
                  <a:lnTo>
                    <a:pt x="100" y="171"/>
                  </a:lnTo>
                  <a:lnTo>
                    <a:pt x="119" y="154"/>
                  </a:lnTo>
                  <a:lnTo>
                    <a:pt x="147" y="132"/>
                  </a:lnTo>
                </a:path>
              </a:pathLst>
            </a:custGeom>
            <a:noFill/>
            <a:ln w="12600">
              <a:solidFill>
                <a:srgbClr val="333333"/>
              </a:solidFill>
              <a:round/>
              <a:headEnd/>
              <a:tailEnd/>
            </a:ln>
          </p:spPr>
          <p:txBody>
            <a:bodyPr/>
            <a:lstStyle/>
            <a:p>
              <a:endParaRPr lang="en-US"/>
            </a:p>
          </p:txBody>
        </p:sp>
        <p:sp>
          <p:nvSpPr>
            <p:cNvPr id="602592" name="Line 475"/>
            <p:cNvSpPr>
              <a:spLocks noChangeShapeType="1"/>
            </p:cNvSpPr>
            <p:nvPr/>
          </p:nvSpPr>
          <p:spPr bwMode="auto">
            <a:xfrm>
              <a:off x="2570" y="1452"/>
              <a:ext cx="50" cy="1"/>
            </a:xfrm>
            <a:prstGeom prst="line">
              <a:avLst/>
            </a:prstGeom>
            <a:noFill/>
            <a:ln w="12600">
              <a:solidFill>
                <a:srgbClr val="333333"/>
              </a:solidFill>
              <a:round/>
              <a:headEnd/>
              <a:tailEnd/>
            </a:ln>
          </p:spPr>
          <p:txBody>
            <a:bodyPr/>
            <a:lstStyle/>
            <a:p>
              <a:endParaRPr lang="en-US"/>
            </a:p>
          </p:txBody>
        </p:sp>
        <p:sp>
          <p:nvSpPr>
            <p:cNvPr id="602593" name="Freeform 476"/>
            <p:cNvSpPr>
              <a:spLocks noChangeArrowheads="1"/>
            </p:cNvSpPr>
            <p:nvPr/>
          </p:nvSpPr>
          <p:spPr bwMode="auto">
            <a:xfrm>
              <a:off x="2642" y="1419"/>
              <a:ext cx="55" cy="58"/>
            </a:xfrm>
            <a:custGeom>
              <a:avLst/>
              <a:gdLst>
                <a:gd name="T0" fmla="*/ 0 w 244"/>
                <a:gd name="T1" fmla="*/ 0 h 256"/>
                <a:gd name="T2" fmla="*/ 3 w 244"/>
                <a:gd name="T3" fmla="*/ 13 h 256"/>
                <a:gd name="T4" fmla="*/ 6 w 244"/>
                <a:gd name="T5" fmla="*/ 0 h 256"/>
                <a:gd name="T6" fmla="*/ 9 w 244"/>
                <a:gd name="T7" fmla="*/ 13 h 256"/>
                <a:gd name="T8" fmla="*/ 12 w 244"/>
                <a:gd name="T9" fmla="*/ 0 h 256"/>
                <a:gd name="T10" fmla="*/ 0 60000 65536"/>
                <a:gd name="T11" fmla="*/ 0 60000 65536"/>
                <a:gd name="T12" fmla="*/ 0 60000 65536"/>
                <a:gd name="T13" fmla="*/ 0 60000 65536"/>
                <a:gd name="T14" fmla="*/ 0 60000 65536"/>
                <a:gd name="T15" fmla="*/ 0 w 244"/>
                <a:gd name="T16" fmla="*/ 0 h 256"/>
                <a:gd name="T17" fmla="*/ 244 w 244"/>
                <a:gd name="T18" fmla="*/ 256 h 256"/>
              </a:gdLst>
              <a:ahLst/>
              <a:cxnLst>
                <a:cxn ang="T10">
                  <a:pos x="T0" y="T1"/>
                </a:cxn>
                <a:cxn ang="T11">
                  <a:pos x="T2" y="T3"/>
                </a:cxn>
                <a:cxn ang="T12">
                  <a:pos x="T4" y="T5"/>
                </a:cxn>
                <a:cxn ang="T13">
                  <a:pos x="T6" y="T7"/>
                </a:cxn>
                <a:cxn ang="T14">
                  <a:pos x="T8" y="T9"/>
                </a:cxn>
              </a:cxnLst>
              <a:rect l="T15" t="T16" r="T17" b="T18"/>
              <a:pathLst>
                <a:path w="244" h="256">
                  <a:moveTo>
                    <a:pt x="0" y="0"/>
                  </a:moveTo>
                  <a:lnTo>
                    <a:pt x="62" y="255"/>
                  </a:lnTo>
                  <a:lnTo>
                    <a:pt x="124" y="0"/>
                  </a:lnTo>
                  <a:lnTo>
                    <a:pt x="181" y="255"/>
                  </a:lnTo>
                  <a:lnTo>
                    <a:pt x="243" y="0"/>
                  </a:lnTo>
                </a:path>
              </a:pathLst>
            </a:custGeom>
            <a:noFill/>
            <a:ln w="12600">
              <a:solidFill>
                <a:srgbClr val="333333"/>
              </a:solidFill>
              <a:round/>
              <a:headEnd/>
              <a:tailEnd/>
            </a:ln>
          </p:spPr>
          <p:txBody>
            <a:bodyPr/>
            <a:lstStyle/>
            <a:p>
              <a:endParaRPr lang="en-US"/>
            </a:p>
          </p:txBody>
        </p:sp>
        <p:sp>
          <p:nvSpPr>
            <p:cNvPr id="602594" name="Freeform 477"/>
            <p:cNvSpPr>
              <a:spLocks noChangeArrowheads="1"/>
            </p:cNvSpPr>
            <p:nvPr/>
          </p:nvSpPr>
          <p:spPr bwMode="auto">
            <a:xfrm>
              <a:off x="2708" y="1419"/>
              <a:ext cx="14" cy="15"/>
            </a:xfrm>
            <a:custGeom>
              <a:avLst/>
              <a:gdLst>
                <a:gd name="T0" fmla="*/ 0 w 63"/>
                <a:gd name="T1" fmla="*/ 2 h 64"/>
                <a:gd name="T2" fmla="*/ 2 w 63"/>
                <a:gd name="T3" fmla="*/ 4 h 64"/>
                <a:gd name="T4" fmla="*/ 3 w 63"/>
                <a:gd name="T5" fmla="*/ 2 h 64"/>
                <a:gd name="T6" fmla="*/ 2 w 63"/>
                <a:gd name="T7" fmla="*/ 0 h 64"/>
                <a:gd name="T8" fmla="*/ 0 w 63"/>
                <a:gd name="T9" fmla="*/ 2 h 64"/>
                <a:gd name="T10" fmla="*/ 0 60000 65536"/>
                <a:gd name="T11" fmla="*/ 0 60000 65536"/>
                <a:gd name="T12" fmla="*/ 0 60000 65536"/>
                <a:gd name="T13" fmla="*/ 0 60000 65536"/>
                <a:gd name="T14" fmla="*/ 0 60000 65536"/>
                <a:gd name="T15" fmla="*/ 0 w 63"/>
                <a:gd name="T16" fmla="*/ 0 h 64"/>
                <a:gd name="T17" fmla="*/ 63 w 63"/>
                <a:gd name="T18" fmla="*/ 64 h 64"/>
              </a:gdLst>
              <a:ahLst/>
              <a:cxnLst>
                <a:cxn ang="T10">
                  <a:pos x="T0" y="T1"/>
                </a:cxn>
                <a:cxn ang="T11">
                  <a:pos x="T2" y="T3"/>
                </a:cxn>
                <a:cxn ang="T12">
                  <a:pos x="T4" y="T5"/>
                </a:cxn>
                <a:cxn ang="T13">
                  <a:pos x="T6" y="T7"/>
                </a:cxn>
                <a:cxn ang="T14">
                  <a:pos x="T8" y="T9"/>
                </a:cxn>
              </a:cxnLst>
              <a:rect l="T15" t="T16" r="T17" b="T18"/>
              <a:pathLst>
                <a:path w="63" h="64">
                  <a:moveTo>
                    <a:pt x="0" y="31"/>
                  </a:moveTo>
                  <a:lnTo>
                    <a:pt x="30" y="63"/>
                  </a:lnTo>
                  <a:lnTo>
                    <a:pt x="62" y="31"/>
                  </a:lnTo>
                  <a:lnTo>
                    <a:pt x="30" y="0"/>
                  </a:lnTo>
                  <a:lnTo>
                    <a:pt x="0" y="31"/>
                  </a:lnTo>
                </a:path>
              </a:pathLst>
            </a:custGeom>
            <a:noFill/>
            <a:ln w="12600">
              <a:solidFill>
                <a:srgbClr val="333333"/>
              </a:solidFill>
              <a:round/>
              <a:headEnd/>
              <a:tailEnd/>
            </a:ln>
          </p:spPr>
          <p:txBody>
            <a:bodyPr/>
            <a:lstStyle/>
            <a:p>
              <a:endParaRPr lang="en-US"/>
            </a:p>
          </p:txBody>
        </p:sp>
        <p:sp>
          <p:nvSpPr>
            <p:cNvPr id="602595" name="Line 478"/>
            <p:cNvSpPr>
              <a:spLocks noChangeShapeType="1"/>
            </p:cNvSpPr>
            <p:nvPr/>
          </p:nvSpPr>
          <p:spPr bwMode="auto">
            <a:xfrm>
              <a:off x="2711" y="1438"/>
              <a:ext cx="1" cy="39"/>
            </a:xfrm>
            <a:prstGeom prst="line">
              <a:avLst/>
            </a:prstGeom>
            <a:noFill/>
            <a:ln w="12600">
              <a:solidFill>
                <a:srgbClr val="333333"/>
              </a:solidFill>
              <a:round/>
              <a:headEnd/>
              <a:tailEnd/>
            </a:ln>
          </p:spPr>
          <p:txBody>
            <a:bodyPr/>
            <a:lstStyle/>
            <a:p>
              <a:endParaRPr lang="en-US"/>
            </a:p>
          </p:txBody>
        </p:sp>
        <p:sp>
          <p:nvSpPr>
            <p:cNvPr id="602596" name="Line 479"/>
            <p:cNvSpPr>
              <a:spLocks noChangeShapeType="1"/>
            </p:cNvSpPr>
            <p:nvPr/>
          </p:nvSpPr>
          <p:spPr bwMode="auto">
            <a:xfrm flipV="1">
              <a:off x="2731" y="1437"/>
              <a:ext cx="1" cy="41"/>
            </a:xfrm>
            <a:prstGeom prst="line">
              <a:avLst/>
            </a:prstGeom>
            <a:noFill/>
            <a:ln w="12600">
              <a:solidFill>
                <a:srgbClr val="333333"/>
              </a:solidFill>
              <a:round/>
              <a:headEnd/>
              <a:tailEnd/>
            </a:ln>
          </p:spPr>
          <p:txBody>
            <a:bodyPr/>
            <a:lstStyle/>
            <a:p>
              <a:endParaRPr lang="en-US"/>
            </a:p>
          </p:txBody>
        </p:sp>
        <p:sp>
          <p:nvSpPr>
            <p:cNvPr id="602597" name="Line 480"/>
            <p:cNvSpPr>
              <a:spLocks noChangeShapeType="1"/>
            </p:cNvSpPr>
            <p:nvPr/>
          </p:nvSpPr>
          <p:spPr bwMode="auto">
            <a:xfrm flipH="1">
              <a:off x="2730" y="1446"/>
              <a:ext cx="5" cy="9"/>
            </a:xfrm>
            <a:prstGeom prst="line">
              <a:avLst/>
            </a:prstGeom>
            <a:noFill/>
            <a:ln w="12600">
              <a:solidFill>
                <a:srgbClr val="333333"/>
              </a:solidFill>
              <a:round/>
              <a:headEnd/>
              <a:tailEnd/>
            </a:ln>
          </p:spPr>
          <p:txBody>
            <a:bodyPr/>
            <a:lstStyle/>
            <a:p>
              <a:endParaRPr lang="en-US"/>
            </a:p>
          </p:txBody>
        </p:sp>
        <p:sp>
          <p:nvSpPr>
            <p:cNvPr id="602598" name="Freeform 481"/>
            <p:cNvSpPr>
              <a:spLocks noChangeArrowheads="1"/>
            </p:cNvSpPr>
            <p:nvPr/>
          </p:nvSpPr>
          <p:spPr bwMode="auto">
            <a:xfrm>
              <a:off x="2734" y="1438"/>
              <a:ext cx="20" cy="15"/>
            </a:xfrm>
            <a:custGeom>
              <a:avLst/>
              <a:gdLst>
                <a:gd name="T0" fmla="*/ 0 w 86"/>
                <a:gd name="T1" fmla="*/ 4 h 64"/>
                <a:gd name="T2" fmla="*/ 1 w 86"/>
                <a:gd name="T3" fmla="*/ 1 h 64"/>
                <a:gd name="T4" fmla="*/ 3 w 86"/>
                <a:gd name="T5" fmla="*/ 0 h 64"/>
                <a:gd name="T6" fmla="*/ 5 w 86"/>
                <a:gd name="T7" fmla="*/ 0 h 64"/>
                <a:gd name="T8" fmla="*/ 0 60000 65536"/>
                <a:gd name="T9" fmla="*/ 0 60000 65536"/>
                <a:gd name="T10" fmla="*/ 0 60000 65536"/>
                <a:gd name="T11" fmla="*/ 0 60000 65536"/>
                <a:gd name="T12" fmla="*/ 0 w 86"/>
                <a:gd name="T13" fmla="*/ 0 h 64"/>
                <a:gd name="T14" fmla="*/ 86 w 86"/>
                <a:gd name="T15" fmla="*/ 64 h 64"/>
              </a:gdLst>
              <a:ahLst/>
              <a:cxnLst>
                <a:cxn ang="T8">
                  <a:pos x="T0" y="T1"/>
                </a:cxn>
                <a:cxn ang="T9">
                  <a:pos x="T2" y="T3"/>
                </a:cxn>
                <a:cxn ang="T10">
                  <a:pos x="T4" y="T5"/>
                </a:cxn>
                <a:cxn ang="T11">
                  <a:pos x="T6" y="T7"/>
                </a:cxn>
              </a:cxnLst>
              <a:rect l="T12" t="T13" r="T14" b="T15"/>
              <a:pathLst>
                <a:path w="86" h="64">
                  <a:moveTo>
                    <a:pt x="0" y="63"/>
                  </a:moveTo>
                  <a:lnTo>
                    <a:pt x="22" y="20"/>
                  </a:lnTo>
                  <a:lnTo>
                    <a:pt x="46" y="0"/>
                  </a:lnTo>
                  <a:lnTo>
                    <a:pt x="85" y="0"/>
                  </a:lnTo>
                </a:path>
              </a:pathLst>
            </a:custGeom>
            <a:noFill/>
            <a:ln w="12600">
              <a:solidFill>
                <a:srgbClr val="333333"/>
              </a:solidFill>
              <a:round/>
              <a:headEnd/>
              <a:tailEnd/>
            </a:ln>
          </p:spPr>
          <p:txBody>
            <a:bodyPr/>
            <a:lstStyle/>
            <a:p>
              <a:endParaRPr lang="en-US"/>
            </a:p>
          </p:txBody>
        </p:sp>
        <p:sp>
          <p:nvSpPr>
            <p:cNvPr id="602599" name="Freeform 482"/>
            <p:cNvSpPr>
              <a:spLocks noChangeArrowheads="1"/>
            </p:cNvSpPr>
            <p:nvPr/>
          </p:nvSpPr>
          <p:spPr bwMode="auto">
            <a:xfrm>
              <a:off x="2766" y="1438"/>
              <a:ext cx="34" cy="39"/>
            </a:xfrm>
            <a:custGeom>
              <a:avLst/>
              <a:gdLst>
                <a:gd name="T0" fmla="*/ 0 w 151"/>
                <a:gd name="T1" fmla="*/ 4 h 172"/>
                <a:gd name="T2" fmla="*/ 8 w 151"/>
                <a:gd name="T3" fmla="*/ 4 h 172"/>
                <a:gd name="T4" fmla="*/ 8 w 151"/>
                <a:gd name="T5" fmla="*/ 3 h 172"/>
                <a:gd name="T6" fmla="*/ 7 w 151"/>
                <a:gd name="T7" fmla="*/ 1 h 172"/>
                <a:gd name="T8" fmla="*/ 6 w 151"/>
                <a:gd name="T9" fmla="*/ 1 h 172"/>
                <a:gd name="T10" fmla="*/ 5 w 151"/>
                <a:gd name="T11" fmla="*/ 0 h 172"/>
                <a:gd name="T12" fmla="*/ 3 w 151"/>
                <a:gd name="T13" fmla="*/ 0 h 172"/>
                <a:gd name="T14" fmla="*/ 2 w 151"/>
                <a:gd name="T15" fmla="*/ 1 h 172"/>
                <a:gd name="T16" fmla="*/ 0 w 151"/>
                <a:gd name="T17" fmla="*/ 2 h 172"/>
                <a:gd name="T18" fmla="*/ 0 w 151"/>
                <a:gd name="T19" fmla="*/ 4 h 172"/>
                <a:gd name="T20" fmla="*/ 0 w 151"/>
                <a:gd name="T21" fmla="*/ 5 h 172"/>
                <a:gd name="T22" fmla="*/ 0 w 151"/>
                <a:gd name="T23" fmla="*/ 7 h 172"/>
                <a:gd name="T24" fmla="*/ 2 w 151"/>
                <a:gd name="T25" fmla="*/ 8 h 172"/>
                <a:gd name="T26" fmla="*/ 3 w 151"/>
                <a:gd name="T27" fmla="*/ 9 h 172"/>
                <a:gd name="T28" fmla="*/ 5 w 151"/>
                <a:gd name="T29" fmla="*/ 9 h 172"/>
                <a:gd name="T30" fmla="*/ 6 w 151"/>
                <a:gd name="T31" fmla="*/ 8 h 172"/>
                <a:gd name="T32" fmla="*/ 8 w 151"/>
                <a:gd name="T33" fmla="*/ 7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172"/>
                <a:gd name="T53" fmla="*/ 151 w 151"/>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172">
                  <a:moveTo>
                    <a:pt x="0" y="75"/>
                  </a:moveTo>
                  <a:lnTo>
                    <a:pt x="150" y="75"/>
                  </a:lnTo>
                  <a:lnTo>
                    <a:pt x="150" y="51"/>
                  </a:lnTo>
                  <a:lnTo>
                    <a:pt x="135" y="23"/>
                  </a:lnTo>
                  <a:lnTo>
                    <a:pt x="123" y="12"/>
                  </a:lnTo>
                  <a:lnTo>
                    <a:pt x="101" y="0"/>
                  </a:lnTo>
                  <a:lnTo>
                    <a:pt x="62" y="0"/>
                  </a:lnTo>
                  <a:lnTo>
                    <a:pt x="39" y="12"/>
                  </a:lnTo>
                  <a:lnTo>
                    <a:pt x="11" y="35"/>
                  </a:lnTo>
                  <a:lnTo>
                    <a:pt x="0" y="75"/>
                  </a:lnTo>
                  <a:lnTo>
                    <a:pt x="0" y="97"/>
                  </a:lnTo>
                  <a:lnTo>
                    <a:pt x="11" y="132"/>
                  </a:lnTo>
                  <a:lnTo>
                    <a:pt x="39" y="154"/>
                  </a:lnTo>
                  <a:lnTo>
                    <a:pt x="62" y="171"/>
                  </a:lnTo>
                  <a:lnTo>
                    <a:pt x="101" y="171"/>
                  </a:lnTo>
                  <a:lnTo>
                    <a:pt x="123" y="154"/>
                  </a:lnTo>
                  <a:lnTo>
                    <a:pt x="150" y="132"/>
                  </a:lnTo>
                </a:path>
              </a:pathLst>
            </a:custGeom>
            <a:noFill/>
            <a:ln w="12600">
              <a:solidFill>
                <a:srgbClr val="333333"/>
              </a:solidFill>
              <a:round/>
              <a:headEnd/>
              <a:tailEnd/>
            </a:ln>
          </p:spPr>
          <p:txBody>
            <a:bodyPr/>
            <a:lstStyle/>
            <a:p>
              <a:endParaRPr lang="en-US"/>
            </a:p>
          </p:txBody>
        </p:sp>
        <p:sp>
          <p:nvSpPr>
            <p:cNvPr id="602600" name="Freeform 483"/>
            <p:cNvSpPr>
              <a:spLocks noChangeArrowheads="1"/>
            </p:cNvSpPr>
            <p:nvPr/>
          </p:nvSpPr>
          <p:spPr bwMode="auto">
            <a:xfrm>
              <a:off x="2855" y="1419"/>
              <a:ext cx="41" cy="58"/>
            </a:xfrm>
            <a:custGeom>
              <a:avLst/>
              <a:gdLst>
                <a:gd name="T0" fmla="*/ 9 w 182"/>
                <a:gd name="T1" fmla="*/ 3 h 256"/>
                <a:gd name="T2" fmla="*/ 8 w 182"/>
                <a:gd name="T3" fmla="*/ 2 h 256"/>
                <a:gd name="T4" fmla="*/ 7 w 182"/>
                <a:gd name="T5" fmla="*/ 0 h 256"/>
                <a:gd name="T6" fmla="*/ 6 w 182"/>
                <a:gd name="T7" fmla="*/ 0 h 256"/>
                <a:gd name="T8" fmla="*/ 4 w 182"/>
                <a:gd name="T9" fmla="*/ 0 h 256"/>
                <a:gd name="T10" fmla="*/ 2 w 182"/>
                <a:gd name="T11" fmla="*/ 0 h 256"/>
                <a:gd name="T12" fmla="*/ 1 w 182"/>
                <a:gd name="T13" fmla="*/ 2 h 256"/>
                <a:gd name="T14" fmla="*/ 0 w 182"/>
                <a:gd name="T15" fmla="*/ 3 h 256"/>
                <a:gd name="T16" fmla="*/ 0 w 182"/>
                <a:gd name="T17" fmla="*/ 5 h 256"/>
                <a:gd name="T18" fmla="*/ 0 w 182"/>
                <a:gd name="T19" fmla="*/ 8 h 256"/>
                <a:gd name="T20" fmla="*/ 0 w 182"/>
                <a:gd name="T21" fmla="*/ 10 h 256"/>
                <a:gd name="T22" fmla="*/ 1 w 182"/>
                <a:gd name="T23" fmla="*/ 11 h 256"/>
                <a:gd name="T24" fmla="*/ 2 w 182"/>
                <a:gd name="T25" fmla="*/ 12 h 256"/>
                <a:gd name="T26" fmla="*/ 4 w 182"/>
                <a:gd name="T27" fmla="*/ 13 h 256"/>
                <a:gd name="T28" fmla="*/ 6 w 182"/>
                <a:gd name="T29" fmla="*/ 13 h 256"/>
                <a:gd name="T30" fmla="*/ 7 w 182"/>
                <a:gd name="T31" fmla="*/ 12 h 256"/>
                <a:gd name="T32" fmla="*/ 8 w 182"/>
                <a:gd name="T33" fmla="*/ 11 h 256"/>
                <a:gd name="T34" fmla="*/ 9 w 182"/>
                <a:gd name="T35" fmla="*/ 10 h 256"/>
                <a:gd name="T36" fmla="*/ 9 w 182"/>
                <a:gd name="T37" fmla="*/ 8 h 256"/>
                <a:gd name="T38" fmla="*/ 6 w 182"/>
                <a:gd name="T39" fmla="*/ 8 h 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2"/>
                <a:gd name="T61" fmla="*/ 0 h 256"/>
                <a:gd name="T62" fmla="*/ 182 w 182"/>
                <a:gd name="T63" fmla="*/ 256 h 2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2" h="256">
                  <a:moveTo>
                    <a:pt x="181" y="58"/>
                  </a:moveTo>
                  <a:lnTo>
                    <a:pt x="165" y="34"/>
                  </a:lnTo>
                  <a:lnTo>
                    <a:pt x="142" y="11"/>
                  </a:lnTo>
                  <a:lnTo>
                    <a:pt x="123" y="0"/>
                  </a:lnTo>
                  <a:lnTo>
                    <a:pt x="73" y="0"/>
                  </a:lnTo>
                  <a:lnTo>
                    <a:pt x="46" y="11"/>
                  </a:lnTo>
                  <a:lnTo>
                    <a:pt x="22" y="34"/>
                  </a:lnTo>
                  <a:lnTo>
                    <a:pt x="11" y="58"/>
                  </a:lnTo>
                  <a:lnTo>
                    <a:pt x="0" y="96"/>
                  </a:lnTo>
                  <a:lnTo>
                    <a:pt x="0" y="159"/>
                  </a:lnTo>
                  <a:lnTo>
                    <a:pt x="11" y="197"/>
                  </a:lnTo>
                  <a:lnTo>
                    <a:pt x="22" y="216"/>
                  </a:lnTo>
                  <a:lnTo>
                    <a:pt x="46" y="238"/>
                  </a:lnTo>
                  <a:lnTo>
                    <a:pt x="73" y="255"/>
                  </a:lnTo>
                  <a:lnTo>
                    <a:pt x="123" y="255"/>
                  </a:lnTo>
                  <a:lnTo>
                    <a:pt x="142" y="238"/>
                  </a:lnTo>
                  <a:lnTo>
                    <a:pt x="165" y="216"/>
                  </a:lnTo>
                  <a:lnTo>
                    <a:pt x="181" y="197"/>
                  </a:lnTo>
                  <a:lnTo>
                    <a:pt x="181" y="159"/>
                  </a:lnTo>
                  <a:lnTo>
                    <a:pt x="123" y="159"/>
                  </a:lnTo>
                </a:path>
              </a:pathLst>
            </a:custGeom>
            <a:noFill/>
            <a:ln w="12600">
              <a:solidFill>
                <a:srgbClr val="333333"/>
              </a:solidFill>
              <a:round/>
              <a:headEnd/>
              <a:tailEnd/>
            </a:ln>
          </p:spPr>
          <p:txBody>
            <a:bodyPr/>
            <a:lstStyle/>
            <a:p>
              <a:endParaRPr lang="en-US"/>
            </a:p>
          </p:txBody>
        </p:sp>
        <p:sp>
          <p:nvSpPr>
            <p:cNvPr id="602601" name="Line 484"/>
            <p:cNvSpPr>
              <a:spLocks noChangeShapeType="1"/>
            </p:cNvSpPr>
            <p:nvPr/>
          </p:nvSpPr>
          <p:spPr bwMode="auto">
            <a:xfrm>
              <a:off x="2912" y="1438"/>
              <a:ext cx="1" cy="39"/>
            </a:xfrm>
            <a:prstGeom prst="line">
              <a:avLst/>
            </a:prstGeom>
            <a:noFill/>
            <a:ln w="12600">
              <a:solidFill>
                <a:srgbClr val="333333"/>
              </a:solidFill>
              <a:round/>
              <a:headEnd/>
              <a:tailEnd/>
            </a:ln>
          </p:spPr>
          <p:txBody>
            <a:bodyPr/>
            <a:lstStyle/>
            <a:p>
              <a:endParaRPr lang="en-US"/>
            </a:p>
          </p:txBody>
        </p:sp>
        <p:sp>
          <p:nvSpPr>
            <p:cNvPr id="602602" name="Freeform 485"/>
            <p:cNvSpPr>
              <a:spLocks noChangeArrowheads="1"/>
            </p:cNvSpPr>
            <p:nvPr/>
          </p:nvSpPr>
          <p:spPr bwMode="auto">
            <a:xfrm>
              <a:off x="2912" y="1438"/>
              <a:ext cx="22" cy="17"/>
            </a:xfrm>
            <a:custGeom>
              <a:avLst/>
              <a:gdLst>
                <a:gd name="T0" fmla="*/ 0 w 97"/>
                <a:gd name="T1" fmla="*/ 4 h 76"/>
                <a:gd name="T2" fmla="*/ 1 w 97"/>
                <a:gd name="T3" fmla="*/ 2 h 76"/>
                <a:gd name="T4" fmla="*/ 2 w 97"/>
                <a:gd name="T5" fmla="*/ 1 h 76"/>
                <a:gd name="T6" fmla="*/ 3 w 97"/>
                <a:gd name="T7" fmla="*/ 0 h 76"/>
                <a:gd name="T8" fmla="*/ 5 w 97"/>
                <a:gd name="T9" fmla="*/ 0 h 76"/>
                <a:gd name="T10" fmla="*/ 0 60000 65536"/>
                <a:gd name="T11" fmla="*/ 0 60000 65536"/>
                <a:gd name="T12" fmla="*/ 0 60000 65536"/>
                <a:gd name="T13" fmla="*/ 0 60000 65536"/>
                <a:gd name="T14" fmla="*/ 0 60000 65536"/>
                <a:gd name="T15" fmla="*/ 0 w 97"/>
                <a:gd name="T16" fmla="*/ 0 h 76"/>
                <a:gd name="T17" fmla="*/ 97 w 97"/>
                <a:gd name="T18" fmla="*/ 76 h 76"/>
              </a:gdLst>
              <a:ahLst/>
              <a:cxnLst>
                <a:cxn ang="T10">
                  <a:pos x="T0" y="T1"/>
                </a:cxn>
                <a:cxn ang="T11">
                  <a:pos x="T2" y="T3"/>
                </a:cxn>
                <a:cxn ang="T12">
                  <a:pos x="T4" y="T5"/>
                </a:cxn>
                <a:cxn ang="T13">
                  <a:pos x="T6" y="T7"/>
                </a:cxn>
                <a:cxn ang="T14">
                  <a:pos x="T8" y="T9"/>
                </a:cxn>
              </a:cxnLst>
              <a:rect l="T15" t="T16" r="T17" b="T18"/>
              <a:pathLst>
                <a:path w="97" h="76">
                  <a:moveTo>
                    <a:pt x="0" y="75"/>
                  </a:moveTo>
                  <a:lnTo>
                    <a:pt x="12" y="36"/>
                  </a:lnTo>
                  <a:lnTo>
                    <a:pt x="35" y="12"/>
                  </a:lnTo>
                  <a:lnTo>
                    <a:pt x="61" y="0"/>
                  </a:lnTo>
                  <a:lnTo>
                    <a:pt x="96" y="0"/>
                  </a:lnTo>
                </a:path>
              </a:pathLst>
            </a:custGeom>
            <a:noFill/>
            <a:ln w="12600">
              <a:solidFill>
                <a:srgbClr val="333333"/>
              </a:solidFill>
              <a:round/>
              <a:headEnd/>
              <a:tailEnd/>
            </a:ln>
          </p:spPr>
          <p:txBody>
            <a:bodyPr/>
            <a:lstStyle/>
            <a:p>
              <a:endParaRPr lang="en-US"/>
            </a:p>
          </p:txBody>
        </p:sp>
        <p:sp>
          <p:nvSpPr>
            <p:cNvPr id="602603" name="Freeform 486"/>
            <p:cNvSpPr>
              <a:spLocks noChangeArrowheads="1"/>
            </p:cNvSpPr>
            <p:nvPr/>
          </p:nvSpPr>
          <p:spPr bwMode="auto">
            <a:xfrm>
              <a:off x="2948" y="1438"/>
              <a:ext cx="36" cy="39"/>
            </a:xfrm>
            <a:custGeom>
              <a:avLst/>
              <a:gdLst>
                <a:gd name="T0" fmla="*/ 2 w 160"/>
                <a:gd name="T1" fmla="*/ 1 h 172"/>
                <a:gd name="T2" fmla="*/ 3 w 160"/>
                <a:gd name="T3" fmla="*/ 0 h 172"/>
                <a:gd name="T4" fmla="*/ 2 w 160"/>
                <a:gd name="T5" fmla="*/ 1 h 172"/>
                <a:gd name="T6" fmla="*/ 1 w 160"/>
                <a:gd name="T7" fmla="*/ 2 h 172"/>
                <a:gd name="T8" fmla="*/ 0 w 160"/>
                <a:gd name="T9" fmla="*/ 4 h 172"/>
                <a:gd name="T10" fmla="*/ 0 w 160"/>
                <a:gd name="T11" fmla="*/ 5 h 172"/>
                <a:gd name="T12" fmla="*/ 1 w 160"/>
                <a:gd name="T13" fmla="*/ 7 h 172"/>
                <a:gd name="T14" fmla="*/ 2 w 160"/>
                <a:gd name="T15" fmla="*/ 8 h 172"/>
                <a:gd name="T16" fmla="*/ 3 w 160"/>
                <a:gd name="T17" fmla="*/ 9 h 172"/>
                <a:gd name="T18" fmla="*/ 5 w 160"/>
                <a:gd name="T19" fmla="*/ 9 h 172"/>
                <a:gd name="T20" fmla="*/ 6 w 160"/>
                <a:gd name="T21" fmla="*/ 8 h 172"/>
                <a:gd name="T22" fmla="*/ 7 w 160"/>
                <a:gd name="T23" fmla="*/ 7 h 172"/>
                <a:gd name="T24" fmla="*/ 8 w 160"/>
                <a:gd name="T25" fmla="*/ 5 h 172"/>
                <a:gd name="T26" fmla="*/ 8 w 160"/>
                <a:gd name="T27" fmla="*/ 4 h 172"/>
                <a:gd name="T28" fmla="*/ 7 w 160"/>
                <a:gd name="T29" fmla="*/ 2 h 172"/>
                <a:gd name="T30" fmla="*/ 6 w 160"/>
                <a:gd name="T31" fmla="*/ 1 h 172"/>
                <a:gd name="T32" fmla="*/ 5 w 160"/>
                <a:gd name="T33" fmla="*/ 0 h 172"/>
                <a:gd name="T34" fmla="*/ 3 w 160"/>
                <a:gd name="T35" fmla="*/ 0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172"/>
                <a:gd name="T56" fmla="*/ 160 w 160"/>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172">
                  <a:moveTo>
                    <a:pt x="38" y="12"/>
                  </a:moveTo>
                  <a:lnTo>
                    <a:pt x="62" y="0"/>
                  </a:lnTo>
                  <a:lnTo>
                    <a:pt x="38" y="12"/>
                  </a:lnTo>
                  <a:lnTo>
                    <a:pt x="16" y="35"/>
                  </a:lnTo>
                  <a:lnTo>
                    <a:pt x="0" y="75"/>
                  </a:lnTo>
                  <a:lnTo>
                    <a:pt x="0" y="97"/>
                  </a:lnTo>
                  <a:lnTo>
                    <a:pt x="16" y="132"/>
                  </a:lnTo>
                  <a:lnTo>
                    <a:pt x="38" y="154"/>
                  </a:lnTo>
                  <a:lnTo>
                    <a:pt x="62" y="171"/>
                  </a:lnTo>
                  <a:lnTo>
                    <a:pt x="97" y="171"/>
                  </a:lnTo>
                  <a:lnTo>
                    <a:pt x="121" y="154"/>
                  </a:lnTo>
                  <a:lnTo>
                    <a:pt x="148" y="132"/>
                  </a:lnTo>
                  <a:lnTo>
                    <a:pt x="159" y="97"/>
                  </a:lnTo>
                  <a:lnTo>
                    <a:pt x="159" y="75"/>
                  </a:lnTo>
                  <a:lnTo>
                    <a:pt x="148" y="35"/>
                  </a:lnTo>
                  <a:lnTo>
                    <a:pt x="121" y="12"/>
                  </a:lnTo>
                  <a:lnTo>
                    <a:pt x="97" y="0"/>
                  </a:lnTo>
                  <a:lnTo>
                    <a:pt x="62" y="0"/>
                  </a:lnTo>
                </a:path>
              </a:pathLst>
            </a:custGeom>
            <a:noFill/>
            <a:ln w="12600">
              <a:solidFill>
                <a:srgbClr val="333333"/>
              </a:solidFill>
              <a:round/>
              <a:headEnd/>
              <a:tailEnd/>
            </a:ln>
          </p:spPr>
          <p:txBody>
            <a:bodyPr/>
            <a:lstStyle/>
            <a:p>
              <a:endParaRPr lang="en-US"/>
            </a:p>
          </p:txBody>
        </p:sp>
        <p:sp>
          <p:nvSpPr>
            <p:cNvPr id="602604" name="Freeform 487"/>
            <p:cNvSpPr>
              <a:spLocks noChangeArrowheads="1"/>
            </p:cNvSpPr>
            <p:nvPr/>
          </p:nvSpPr>
          <p:spPr bwMode="auto">
            <a:xfrm>
              <a:off x="3000" y="1438"/>
              <a:ext cx="31" cy="39"/>
            </a:xfrm>
            <a:custGeom>
              <a:avLst/>
              <a:gdLst>
                <a:gd name="T0" fmla="*/ 0 w 137"/>
                <a:gd name="T1" fmla="*/ 0 h 172"/>
                <a:gd name="T2" fmla="*/ 0 w 137"/>
                <a:gd name="T3" fmla="*/ 6 h 172"/>
                <a:gd name="T4" fmla="*/ 1 w 137"/>
                <a:gd name="T5" fmla="*/ 8 h 172"/>
                <a:gd name="T6" fmla="*/ 2 w 137"/>
                <a:gd name="T7" fmla="*/ 9 h 172"/>
                <a:gd name="T8" fmla="*/ 4 w 137"/>
                <a:gd name="T9" fmla="*/ 9 h 172"/>
                <a:gd name="T10" fmla="*/ 5 w 137"/>
                <a:gd name="T11" fmla="*/ 8 h 172"/>
                <a:gd name="T12" fmla="*/ 7 w 137"/>
                <a:gd name="T13" fmla="*/ 6 h 172"/>
                <a:gd name="T14" fmla="*/ 0 60000 65536"/>
                <a:gd name="T15" fmla="*/ 0 60000 65536"/>
                <a:gd name="T16" fmla="*/ 0 60000 65536"/>
                <a:gd name="T17" fmla="*/ 0 60000 65536"/>
                <a:gd name="T18" fmla="*/ 0 60000 65536"/>
                <a:gd name="T19" fmla="*/ 0 60000 65536"/>
                <a:gd name="T20" fmla="*/ 0 60000 65536"/>
                <a:gd name="T21" fmla="*/ 0 w 137"/>
                <a:gd name="T22" fmla="*/ 0 h 172"/>
                <a:gd name="T23" fmla="*/ 137 w 137"/>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72">
                  <a:moveTo>
                    <a:pt x="0" y="0"/>
                  </a:moveTo>
                  <a:lnTo>
                    <a:pt x="0" y="120"/>
                  </a:lnTo>
                  <a:lnTo>
                    <a:pt x="12" y="154"/>
                  </a:lnTo>
                  <a:lnTo>
                    <a:pt x="36" y="171"/>
                  </a:lnTo>
                  <a:lnTo>
                    <a:pt x="75" y="171"/>
                  </a:lnTo>
                  <a:lnTo>
                    <a:pt x="97" y="154"/>
                  </a:lnTo>
                  <a:lnTo>
                    <a:pt x="136" y="120"/>
                  </a:lnTo>
                </a:path>
              </a:pathLst>
            </a:custGeom>
            <a:noFill/>
            <a:ln w="12600">
              <a:solidFill>
                <a:srgbClr val="333333"/>
              </a:solidFill>
              <a:round/>
              <a:headEnd/>
              <a:tailEnd/>
            </a:ln>
          </p:spPr>
          <p:txBody>
            <a:bodyPr/>
            <a:lstStyle/>
            <a:p>
              <a:endParaRPr lang="en-US"/>
            </a:p>
          </p:txBody>
        </p:sp>
        <p:sp>
          <p:nvSpPr>
            <p:cNvPr id="602605" name="Line 488"/>
            <p:cNvSpPr>
              <a:spLocks noChangeShapeType="1"/>
            </p:cNvSpPr>
            <p:nvPr/>
          </p:nvSpPr>
          <p:spPr bwMode="auto">
            <a:xfrm flipV="1">
              <a:off x="3031" y="1437"/>
              <a:ext cx="1" cy="41"/>
            </a:xfrm>
            <a:prstGeom prst="line">
              <a:avLst/>
            </a:prstGeom>
            <a:noFill/>
            <a:ln w="12600">
              <a:solidFill>
                <a:srgbClr val="333333"/>
              </a:solidFill>
              <a:round/>
              <a:headEnd/>
              <a:tailEnd/>
            </a:ln>
          </p:spPr>
          <p:txBody>
            <a:bodyPr/>
            <a:lstStyle/>
            <a:p>
              <a:endParaRPr lang="en-US"/>
            </a:p>
          </p:txBody>
        </p:sp>
        <p:sp>
          <p:nvSpPr>
            <p:cNvPr id="602606" name="Line 489"/>
            <p:cNvSpPr>
              <a:spLocks noChangeShapeType="1"/>
            </p:cNvSpPr>
            <p:nvPr/>
          </p:nvSpPr>
          <p:spPr bwMode="auto">
            <a:xfrm>
              <a:off x="3053" y="1438"/>
              <a:ext cx="1" cy="39"/>
            </a:xfrm>
            <a:prstGeom prst="line">
              <a:avLst/>
            </a:prstGeom>
            <a:noFill/>
            <a:ln w="12600">
              <a:solidFill>
                <a:srgbClr val="333333"/>
              </a:solidFill>
              <a:round/>
              <a:headEnd/>
              <a:tailEnd/>
            </a:ln>
          </p:spPr>
          <p:txBody>
            <a:bodyPr/>
            <a:lstStyle/>
            <a:p>
              <a:endParaRPr lang="en-US"/>
            </a:p>
          </p:txBody>
        </p:sp>
        <p:sp>
          <p:nvSpPr>
            <p:cNvPr id="602607" name="Freeform 490"/>
            <p:cNvSpPr>
              <a:spLocks noChangeArrowheads="1"/>
            </p:cNvSpPr>
            <p:nvPr/>
          </p:nvSpPr>
          <p:spPr bwMode="auto">
            <a:xfrm>
              <a:off x="3053" y="1438"/>
              <a:ext cx="31" cy="39"/>
            </a:xfrm>
            <a:custGeom>
              <a:avLst/>
              <a:gdLst>
                <a:gd name="T0" fmla="*/ 0 w 135"/>
                <a:gd name="T1" fmla="*/ 3 h 172"/>
                <a:gd name="T2" fmla="*/ 2 w 135"/>
                <a:gd name="T3" fmla="*/ 1 h 172"/>
                <a:gd name="T4" fmla="*/ 3 w 135"/>
                <a:gd name="T5" fmla="*/ 0 h 172"/>
                <a:gd name="T6" fmla="*/ 5 w 135"/>
                <a:gd name="T7" fmla="*/ 0 h 172"/>
                <a:gd name="T8" fmla="*/ 6 w 135"/>
                <a:gd name="T9" fmla="*/ 1 h 172"/>
                <a:gd name="T10" fmla="*/ 7 w 135"/>
                <a:gd name="T11" fmla="*/ 3 h 172"/>
                <a:gd name="T12" fmla="*/ 7 w 135"/>
                <a:gd name="T13" fmla="*/ 9 h 172"/>
                <a:gd name="T14" fmla="*/ 0 60000 65536"/>
                <a:gd name="T15" fmla="*/ 0 60000 65536"/>
                <a:gd name="T16" fmla="*/ 0 60000 65536"/>
                <a:gd name="T17" fmla="*/ 0 60000 65536"/>
                <a:gd name="T18" fmla="*/ 0 60000 65536"/>
                <a:gd name="T19" fmla="*/ 0 60000 65536"/>
                <a:gd name="T20" fmla="*/ 0 60000 65536"/>
                <a:gd name="T21" fmla="*/ 0 w 135"/>
                <a:gd name="T22" fmla="*/ 0 h 172"/>
                <a:gd name="T23" fmla="*/ 135 w 135"/>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172">
                  <a:moveTo>
                    <a:pt x="0" y="51"/>
                  </a:moveTo>
                  <a:lnTo>
                    <a:pt x="38" y="12"/>
                  </a:lnTo>
                  <a:lnTo>
                    <a:pt x="61" y="0"/>
                  </a:lnTo>
                  <a:lnTo>
                    <a:pt x="99" y="0"/>
                  </a:lnTo>
                  <a:lnTo>
                    <a:pt x="123" y="12"/>
                  </a:lnTo>
                  <a:lnTo>
                    <a:pt x="134" y="51"/>
                  </a:lnTo>
                  <a:lnTo>
                    <a:pt x="134" y="171"/>
                  </a:lnTo>
                </a:path>
              </a:pathLst>
            </a:custGeom>
            <a:noFill/>
            <a:ln w="12600">
              <a:solidFill>
                <a:srgbClr val="333333"/>
              </a:solidFill>
              <a:round/>
              <a:headEnd/>
              <a:tailEnd/>
            </a:ln>
          </p:spPr>
          <p:txBody>
            <a:bodyPr/>
            <a:lstStyle/>
            <a:p>
              <a:endParaRPr lang="en-US"/>
            </a:p>
          </p:txBody>
        </p:sp>
        <p:sp>
          <p:nvSpPr>
            <p:cNvPr id="602608" name="Line 491"/>
            <p:cNvSpPr>
              <a:spLocks noChangeShapeType="1"/>
            </p:cNvSpPr>
            <p:nvPr/>
          </p:nvSpPr>
          <p:spPr bwMode="auto">
            <a:xfrm flipV="1">
              <a:off x="3139" y="1417"/>
              <a:ext cx="1" cy="60"/>
            </a:xfrm>
            <a:prstGeom prst="line">
              <a:avLst/>
            </a:prstGeom>
            <a:noFill/>
            <a:ln w="12600">
              <a:solidFill>
                <a:srgbClr val="333333"/>
              </a:solidFill>
              <a:round/>
              <a:headEnd/>
              <a:tailEnd/>
            </a:ln>
          </p:spPr>
          <p:txBody>
            <a:bodyPr/>
            <a:lstStyle/>
            <a:p>
              <a:endParaRPr lang="en-US"/>
            </a:p>
          </p:txBody>
        </p:sp>
        <p:sp>
          <p:nvSpPr>
            <p:cNvPr id="602609" name="Freeform 492"/>
            <p:cNvSpPr>
              <a:spLocks noChangeArrowheads="1"/>
            </p:cNvSpPr>
            <p:nvPr/>
          </p:nvSpPr>
          <p:spPr bwMode="auto">
            <a:xfrm>
              <a:off x="3105" y="1438"/>
              <a:ext cx="33" cy="39"/>
            </a:xfrm>
            <a:custGeom>
              <a:avLst/>
              <a:gdLst>
                <a:gd name="T0" fmla="*/ 7 w 147"/>
                <a:gd name="T1" fmla="*/ 2 h 172"/>
                <a:gd name="T2" fmla="*/ 6 w 147"/>
                <a:gd name="T3" fmla="*/ 1 h 172"/>
                <a:gd name="T4" fmla="*/ 5 w 147"/>
                <a:gd name="T5" fmla="*/ 0 h 172"/>
                <a:gd name="T6" fmla="*/ 3 w 147"/>
                <a:gd name="T7" fmla="*/ 0 h 172"/>
                <a:gd name="T8" fmla="*/ 2 w 147"/>
                <a:gd name="T9" fmla="*/ 1 h 172"/>
                <a:gd name="T10" fmla="*/ 0 w 147"/>
                <a:gd name="T11" fmla="*/ 2 h 172"/>
                <a:gd name="T12" fmla="*/ 0 w 147"/>
                <a:gd name="T13" fmla="*/ 4 h 172"/>
                <a:gd name="T14" fmla="*/ 0 w 147"/>
                <a:gd name="T15" fmla="*/ 5 h 172"/>
                <a:gd name="T16" fmla="*/ 0 w 147"/>
                <a:gd name="T17" fmla="*/ 7 h 172"/>
                <a:gd name="T18" fmla="*/ 2 w 147"/>
                <a:gd name="T19" fmla="*/ 8 h 172"/>
                <a:gd name="T20" fmla="*/ 3 w 147"/>
                <a:gd name="T21" fmla="*/ 9 h 172"/>
                <a:gd name="T22" fmla="*/ 5 w 147"/>
                <a:gd name="T23" fmla="*/ 9 h 172"/>
                <a:gd name="T24" fmla="*/ 6 w 147"/>
                <a:gd name="T25" fmla="*/ 8 h 172"/>
                <a:gd name="T26" fmla="*/ 7 w 147"/>
                <a:gd name="T27" fmla="*/ 7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
                <a:gd name="T43" fmla="*/ 0 h 172"/>
                <a:gd name="T44" fmla="*/ 147 w 147"/>
                <a:gd name="T45" fmla="*/ 172 h 1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 h="172">
                  <a:moveTo>
                    <a:pt x="146" y="35"/>
                  </a:moveTo>
                  <a:lnTo>
                    <a:pt x="123" y="12"/>
                  </a:lnTo>
                  <a:lnTo>
                    <a:pt x="96" y="0"/>
                  </a:lnTo>
                  <a:lnTo>
                    <a:pt x="61" y="0"/>
                  </a:lnTo>
                  <a:lnTo>
                    <a:pt x="39" y="12"/>
                  </a:lnTo>
                  <a:lnTo>
                    <a:pt x="11" y="35"/>
                  </a:lnTo>
                  <a:lnTo>
                    <a:pt x="0" y="75"/>
                  </a:lnTo>
                  <a:lnTo>
                    <a:pt x="0" y="97"/>
                  </a:lnTo>
                  <a:lnTo>
                    <a:pt x="11" y="132"/>
                  </a:lnTo>
                  <a:lnTo>
                    <a:pt x="39" y="154"/>
                  </a:lnTo>
                  <a:lnTo>
                    <a:pt x="61" y="171"/>
                  </a:lnTo>
                  <a:lnTo>
                    <a:pt x="96" y="171"/>
                  </a:lnTo>
                  <a:lnTo>
                    <a:pt x="123" y="154"/>
                  </a:lnTo>
                  <a:lnTo>
                    <a:pt x="146" y="132"/>
                  </a:lnTo>
                </a:path>
              </a:pathLst>
            </a:custGeom>
            <a:noFill/>
            <a:ln w="12600">
              <a:solidFill>
                <a:srgbClr val="333333"/>
              </a:solidFill>
              <a:round/>
              <a:headEnd/>
              <a:tailEnd/>
            </a:ln>
          </p:spPr>
          <p:txBody>
            <a:bodyPr/>
            <a:lstStyle/>
            <a:p>
              <a:endParaRPr lang="en-US"/>
            </a:p>
          </p:txBody>
        </p:sp>
        <p:sp>
          <p:nvSpPr>
            <p:cNvPr id="602610" name="Freeform 493"/>
            <p:cNvSpPr>
              <a:spLocks noChangeArrowheads="1"/>
            </p:cNvSpPr>
            <p:nvPr/>
          </p:nvSpPr>
          <p:spPr bwMode="auto">
            <a:xfrm>
              <a:off x="3158" y="1438"/>
              <a:ext cx="33" cy="39"/>
            </a:xfrm>
            <a:custGeom>
              <a:avLst/>
              <a:gdLst>
                <a:gd name="T0" fmla="*/ 0 w 145"/>
                <a:gd name="T1" fmla="*/ 4 h 172"/>
                <a:gd name="T2" fmla="*/ 8 w 145"/>
                <a:gd name="T3" fmla="*/ 4 h 172"/>
                <a:gd name="T4" fmla="*/ 8 w 145"/>
                <a:gd name="T5" fmla="*/ 3 h 172"/>
                <a:gd name="T6" fmla="*/ 7 w 145"/>
                <a:gd name="T7" fmla="*/ 1 h 172"/>
                <a:gd name="T8" fmla="*/ 6 w 145"/>
                <a:gd name="T9" fmla="*/ 1 h 172"/>
                <a:gd name="T10" fmla="*/ 5 w 145"/>
                <a:gd name="T11" fmla="*/ 0 h 172"/>
                <a:gd name="T12" fmla="*/ 3 w 145"/>
                <a:gd name="T13" fmla="*/ 0 h 172"/>
                <a:gd name="T14" fmla="*/ 2 w 145"/>
                <a:gd name="T15" fmla="*/ 1 h 172"/>
                <a:gd name="T16" fmla="*/ 1 w 145"/>
                <a:gd name="T17" fmla="*/ 2 h 172"/>
                <a:gd name="T18" fmla="*/ 0 w 145"/>
                <a:gd name="T19" fmla="*/ 4 h 172"/>
                <a:gd name="T20" fmla="*/ 0 w 145"/>
                <a:gd name="T21" fmla="*/ 5 h 172"/>
                <a:gd name="T22" fmla="*/ 1 w 145"/>
                <a:gd name="T23" fmla="*/ 7 h 172"/>
                <a:gd name="T24" fmla="*/ 2 w 145"/>
                <a:gd name="T25" fmla="*/ 8 h 172"/>
                <a:gd name="T26" fmla="*/ 3 w 145"/>
                <a:gd name="T27" fmla="*/ 9 h 172"/>
                <a:gd name="T28" fmla="*/ 5 w 145"/>
                <a:gd name="T29" fmla="*/ 9 h 172"/>
                <a:gd name="T30" fmla="*/ 6 w 145"/>
                <a:gd name="T31" fmla="*/ 8 h 172"/>
                <a:gd name="T32" fmla="*/ 8 w 145"/>
                <a:gd name="T33" fmla="*/ 7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5"/>
                <a:gd name="T52" fmla="*/ 0 h 172"/>
                <a:gd name="T53" fmla="*/ 145 w 145"/>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5" h="172">
                  <a:moveTo>
                    <a:pt x="0" y="75"/>
                  </a:moveTo>
                  <a:lnTo>
                    <a:pt x="144" y="75"/>
                  </a:lnTo>
                  <a:lnTo>
                    <a:pt x="144" y="51"/>
                  </a:lnTo>
                  <a:lnTo>
                    <a:pt x="133" y="23"/>
                  </a:lnTo>
                  <a:lnTo>
                    <a:pt x="120" y="12"/>
                  </a:lnTo>
                  <a:lnTo>
                    <a:pt x="97" y="0"/>
                  </a:lnTo>
                  <a:lnTo>
                    <a:pt x="62" y="0"/>
                  </a:lnTo>
                  <a:lnTo>
                    <a:pt x="36" y="12"/>
                  </a:lnTo>
                  <a:lnTo>
                    <a:pt x="12" y="35"/>
                  </a:lnTo>
                  <a:lnTo>
                    <a:pt x="0" y="75"/>
                  </a:lnTo>
                  <a:lnTo>
                    <a:pt x="0" y="97"/>
                  </a:lnTo>
                  <a:lnTo>
                    <a:pt x="12" y="132"/>
                  </a:lnTo>
                  <a:lnTo>
                    <a:pt x="36" y="154"/>
                  </a:lnTo>
                  <a:lnTo>
                    <a:pt x="62" y="171"/>
                  </a:lnTo>
                  <a:lnTo>
                    <a:pt x="97" y="171"/>
                  </a:lnTo>
                  <a:lnTo>
                    <a:pt x="120" y="154"/>
                  </a:lnTo>
                  <a:lnTo>
                    <a:pt x="144" y="132"/>
                  </a:lnTo>
                </a:path>
              </a:pathLst>
            </a:custGeom>
            <a:noFill/>
            <a:ln w="12600">
              <a:solidFill>
                <a:srgbClr val="333333"/>
              </a:solidFill>
              <a:round/>
              <a:headEnd/>
              <a:tailEnd/>
            </a:ln>
          </p:spPr>
          <p:txBody>
            <a:bodyPr/>
            <a:lstStyle/>
            <a:p>
              <a:endParaRPr lang="en-US"/>
            </a:p>
          </p:txBody>
        </p:sp>
        <p:sp>
          <p:nvSpPr>
            <p:cNvPr id="602611" name="Line 494"/>
            <p:cNvSpPr>
              <a:spLocks noChangeShapeType="1"/>
            </p:cNvSpPr>
            <p:nvPr/>
          </p:nvSpPr>
          <p:spPr bwMode="auto">
            <a:xfrm flipV="1">
              <a:off x="3241" y="1417"/>
              <a:ext cx="1" cy="60"/>
            </a:xfrm>
            <a:prstGeom prst="line">
              <a:avLst/>
            </a:prstGeom>
            <a:noFill/>
            <a:ln w="12600">
              <a:solidFill>
                <a:srgbClr val="333333"/>
              </a:solidFill>
              <a:round/>
              <a:headEnd/>
              <a:tailEnd/>
            </a:ln>
          </p:spPr>
          <p:txBody>
            <a:bodyPr/>
            <a:lstStyle/>
            <a:p>
              <a:endParaRPr lang="en-US"/>
            </a:p>
          </p:txBody>
        </p:sp>
        <p:sp>
          <p:nvSpPr>
            <p:cNvPr id="602612" name="Freeform 495"/>
            <p:cNvSpPr>
              <a:spLocks noChangeArrowheads="1"/>
            </p:cNvSpPr>
            <p:nvPr/>
          </p:nvSpPr>
          <p:spPr bwMode="auto">
            <a:xfrm>
              <a:off x="3207" y="1438"/>
              <a:ext cx="34" cy="39"/>
            </a:xfrm>
            <a:custGeom>
              <a:avLst/>
              <a:gdLst>
                <a:gd name="T0" fmla="*/ 8 w 148"/>
                <a:gd name="T1" fmla="*/ 2 h 172"/>
                <a:gd name="T2" fmla="*/ 6 w 148"/>
                <a:gd name="T3" fmla="*/ 1 h 172"/>
                <a:gd name="T4" fmla="*/ 5 w 148"/>
                <a:gd name="T5" fmla="*/ 0 h 172"/>
                <a:gd name="T6" fmla="*/ 3 w 148"/>
                <a:gd name="T7" fmla="*/ 0 h 172"/>
                <a:gd name="T8" fmla="*/ 2 w 148"/>
                <a:gd name="T9" fmla="*/ 1 h 172"/>
                <a:gd name="T10" fmla="*/ 1 w 148"/>
                <a:gd name="T11" fmla="*/ 2 h 172"/>
                <a:gd name="T12" fmla="*/ 0 w 148"/>
                <a:gd name="T13" fmla="*/ 4 h 172"/>
                <a:gd name="T14" fmla="*/ 0 w 148"/>
                <a:gd name="T15" fmla="*/ 5 h 172"/>
                <a:gd name="T16" fmla="*/ 1 w 148"/>
                <a:gd name="T17" fmla="*/ 7 h 172"/>
                <a:gd name="T18" fmla="*/ 2 w 148"/>
                <a:gd name="T19" fmla="*/ 8 h 172"/>
                <a:gd name="T20" fmla="*/ 3 w 148"/>
                <a:gd name="T21" fmla="*/ 9 h 172"/>
                <a:gd name="T22" fmla="*/ 5 w 148"/>
                <a:gd name="T23" fmla="*/ 9 h 172"/>
                <a:gd name="T24" fmla="*/ 6 w 148"/>
                <a:gd name="T25" fmla="*/ 8 h 172"/>
                <a:gd name="T26" fmla="*/ 8 w 148"/>
                <a:gd name="T27" fmla="*/ 7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72"/>
                <a:gd name="T44" fmla="*/ 148 w 148"/>
                <a:gd name="T45" fmla="*/ 172 h 1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72">
                  <a:moveTo>
                    <a:pt x="147" y="35"/>
                  </a:moveTo>
                  <a:lnTo>
                    <a:pt x="120" y="12"/>
                  </a:lnTo>
                  <a:lnTo>
                    <a:pt x="96" y="0"/>
                  </a:lnTo>
                  <a:lnTo>
                    <a:pt x="58" y="0"/>
                  </a:lnTo>
                  <a:lnTo>
                    <a:pt x="39" y="12"/>
                  </a:lnTo>
                  <a:lnTo>
                    <a:pt x="12" y="35"/>
                  </a:lnTo>
                  <a:lnTo>
                    <a:pt x="0" y="75"/>
                  </a:lnTo>
                  <a:lnTo>
                    <a:pt x="0" y="97"/>
                  </a:lnTo>
                  <a:lnTo>
                    <a:pt x="12" y="132"/>
                  </a:lnTo>
                  <a:lnTo>
                    <a:pt x="39" y="154"/>
                  </a:lnTo>
                  <a:lnTo>
                    <a:pt x="58" y="171"/>
                  </a:lnTo>
                  <a:lnTo>
                    <a:pt x="96" y="171"/>
                  </a:lnTo>
                  <a:lnTo>
                    <a:pt x="120" y="154"/>
                  </a:lnTo>
                  <a:lnTo>
                    <a:pt x="147" y="132"/>
                  </a:lnTo>
                </a:path>
              </a:pathLst>
            </a:custGeom>
            <a:noFill/>
            <a:ln w="12600">
              <a:solidFill>
                <a:srgbClr val="333333"/>
              </a:solidFill>
              <a:round/>
              <a:headEnd/>
              <a:tailEnd/>
            </a:ln>
          </p:spPr>
          <p:txBody>
            <a:bodyPr/>
            <a:lstStyle/>
            <a:p>
              <a:endParaRPr lang="en-US"/>
            </a:p>
          </p:txBody>
        </p:sp>
        <p:sp>
          <p:nvSpPr>
            <p:cNvPr id="602613" name="Freeform 496"/>
            <p:cNvSpPr>
              <a:spLocks noChangeArrowheads="1"/>
            </p:cNvSpPr>
            <p:nvPr/>
          </p:nvSpPr>
          <p:spPr bwMode="auto">
            <a:xfrm>
              <a:off x="3299" y="1419"/>
              <a:ext cx="39" cy="58"/>
            </a:xfrm>
            <a:custGeom>
              <a:avLst/>
              <a:gdLst>
                <a:gd name="T0" fmla="*/ 0 w 173"/>
                <a:gd name="T1" fmla="*/ 13 h 256"/>
                <a:gd name="T2" fmla="*/ 0 w 173"/>
                <a:gd name="T3" fmla="*/ 0 h 256"/>
                <a:gd name="T4" fmla="*/ 6 w 173"/>
                <a:gd name="T5" fmla="*/ 0 h 256"/>
                <a:gd name="T6" fmla="*/ 7 w 173"/>
                <a:gd name="T7" fmla="*/ 0 h 256"/>
                <a:gd name="T8" fmla="*/ 8 w 173"/>
                <a:gd name="T9" fmla="*/ 1 h 256"/>
                <a:gd name="T10" fmla="*/ 9 w 173"/>
                <a:gd name="T11" fmla="*/ 2 h 256"/>
                <a:gd name="T12" fmla="*/ 9 w 173"/>
                <a:gd name="T13" fmla="*/ 4 h 256"/>
                <a:gd name="T14" fmla="*/ 8 w 173"/>
                <a:gd name="T15" fmla="*/ 5 h 256"/>
                <a:gd name="T16" fmla="*/ 7 w 173"/>
                <a:gd name="T17" fmla="*/ 6 h 256"/>
                <a:gd name="T18" fmla="*/ 6 w 173"/>
                <a:gd name="T19" fmla="*/ 7 h 256"/>
                <a:gd name="T20" fmla="*/ 0 w 173"/>
                <a:gd name="T21" fmla="*/ 7 h 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3"/>
                <a:gd name="T34" fmla="*/ 0 h 256"/>
                <a:gd name="T35" fmla="*/ 173 w 173"/>
                <a:gd name="T36" fmla="*/ 256 h 2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3" h="256">
                  <a:moveTo>
                    <a:pt x="0" y="255"/>
                  </a:moveTo>
                  <a:lnTo>
                    <a:pt x="0" y="0"/>
                  </a:lnTo>
                  <a:lnTo>
                    <a:pt x="110" y="0"/>
                  </a:lnTo>
                  <a:lnTo>
                    <a:pt x="145" y="11"/>
                  </a:lnTo>
                  <a:lnTo>
                    <a:pt x="160" y="23"/>
                  </a:lnTo>
                  <a:lnTo>
                    <a:pt x="172" y="46"/>
                  </a:lnTo>
                  <a:lnTo>
                    <a:pt x="172" y="84"/>
                  </a:lnTo>
                  <a:lnTo>
                    <a:pt x="160" y="107"/>
                  </a:lnTo>
                  <a:lnTo>
                    <a:pt x="145" y="119"/>
                  </a:lnTo>
                  <a:lnTo>
                    <a:pt x="110" y="135"/>
                  </a:lnTo>
                  <a:lnTo>
                    <a:pt x="0" y="135"/>
                  </a:lnTo>
                </a:path>
              </a:pathLst>
            </a:custGeom>
            <a:noFill/>
            <a:ln w="12600">
              <a:solidFill>
                <a:srgbClr val="333333"/>
              </a:solidFill>
              <a:round/>
              <a:headEnd/>
              <a:tailEnd/>
            </a:ln>
          </p:spPr>
          <p:txBody>
            <a:bodyPr/>
            <a:lstStyle/>
            <a:p>
              <a:endParaRPr lang="en-US"/>
            </a:p>
          </p:txBody>
        </p:sp>
        <p:sp>
          <p:nvSpPr>
            <p:cNvPr id="602614" name="Freeform 497"/>
            <p:cNvSpPr>
              <a:spLocks noChangeArrowheads="1"/>
            </p:cNvSpPr>
            <p:nvPr/>
          </p:nvSpPr>
          <p:spPr bwMode="auto">
            <a:xfrm>
              <a:off x="3357" y="1438"/>
              <a:ext cx="36" cy="39"/>
            </a:xfrm>
            <a:custGeom>
              <a:avLst/>
              <a:gdLst>
                <a:gd name="T0" fmla="*/ 2 w 160"/>
                <a:gd name="T1" fmla="*/ 1 h 172"/>
                <a:gd name="T2" fmla="*/ 3 w 160"/>
                <a:gd name="T3" fmla="*/ 0 h 172"/>
                <a:gd name="T4" fmla="*/ 2 w 160"/>
                <a:gd name="T5" fmla="*/ 1 h 172"/>
                <a:gd name="T6" fmla="*/ 1 w 160"/>
                <a:gd name="T7" fmla="*/ 2 h 172"/>
                <a:gd name="T8" fmla="*/ 0 w 160"/>
                <a:gd name="T9" fmla="*/ 4 h 172"/>
                <a:gd name="T10" fmla="*/ 0 w 160"/>
                <a:gd name="T11" fmla="*/ 5 h 172"/>
                <a:gd name="T12" fmla="*/ 1 w 160"/>
                <a:gd name="T13" fmla="*/ 7 h 172"/>
                <a:gd name="T14" fmla="*/ 2 w 160"/>
                <a:gd name="T15" fmla="*/ 8 h 172"/>
                <a:gd name="T16" fmla="*/ 3 w 160"/>
                <a:gd name="T17" fmla="*/ 9 h 172"/>
                <a:gd name="T18" fmla="*/ 5 w 160"/>
                <a:gd name="T19" fmla="*/ 9 h 172"/>
                <a:gd name="T20" fmla="*/ 6 w 160"/>
                <a:gd name="T21" fmla="*/ 8 h 172"/>
                <a:gd name="T22" fmla="*/ 7 w 160"/>
                <a:gd name="T23" fmla="*/ 7 h 172"/>
                <a:gd name="T24" fmla="*/ 8 w 160"/>
                <a:gd name="T25" fmla="*/ 5 h 172"/>
                <a:gd name="T26" fmla="*/ 8 w 160"/>
                <a:gd name="T27" fmla="*/ 4 h 172"/>
                <a:gd name="T28" fmla="*/ 7 w 160"/>
                <a:gd name="T29" fmla="*/ 2 h 172"/>
                <a:gd name="T30" fmla="*/ 6 w 160"/>
                <a:gd name="T31" fmla="*/ 1 h 172"/>
                <a:gd name="T32" fmla="*/ 5 w 160"/>
                <a:gd name="T33" fmla="*/ 0 h 172"/>
                <a:gd name="T34" fmla="*/ 3 w 160"/>
                <a:gd name="T35" fmla="*/ 0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172"/>
                <a:gd name="T56" fmla="*/ 160 w 160"/>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172">
                  <a:moveTo>
                    <a:pt x="39" y="12"/>
                  </a:moveTo>
                  <a:lnTo>
                    <a:pt x="58" y="0"/>
                  </a:lnTo>
                  <a:lnTo>
                    <a:pt x="39" y="12"/>
                  </a:lnTo>
                  <a:lnTo>
                    <a:pt x="12" y="35"/>
                  </a:lnTo>
                  <a:lnTo>
                    <a:pt x="0" y="75"/>
                  </a:lnTo>
                  <a:lnTo>
                    <a:pt x="0" y="97"/>
                  </a:lnTo>
                  <a:lnTo>
                    <a:pt x="12" y="132"/>
                  </a:lnTo>
                  <a:lnTo>
                    <a:pt x="39" y="154"/>
                  </a:lnTo>
                  <a:lnTo>
                    <a:pt x="58" y="171"/>
                  </a:lnTo>
                  <a:lnTo>
                    <a:pt x="96" y="171"/>
                  </a:lnTo>
                  <a:lnTo>
                    <a:pt x="120" y="154"/>
                  </a:lnTo>
                  <a:lnTo>
                    <a:pt x="148" y="132"/>
                  </a:lnTo>
                  <a:lnTo>
                    <a:pt x="159" y="97"/>
                  </a:lnTo>
                  <a:lnTo>
                    <a:pt x="159" y="75"/>
                  </a:lnTo>
                  <a:lnTo>
                    <a:pt x="148" y="35"/>
                  </a:lnTo>
                  <a:lnTo>
                    <a:pt x="120" y="12"/>
                  </a:lnTo>
                  <a:lnTo>
                    <a:pt x="96" y="0"/>
                  </a:lnTo>
                  <a:lnTo>
                    <a:pt x="58" y="0"/>
                  </a:lnTo>
                </a:path>
              </a:pathLst>
            </a:custGeom>
            <a:noFill/>
            <a:ln w="12600">
              <a:solidFill>
                <a:srgbClr val="333333"/>
              </a:solidFill>
              <a:round/>
              <a:headEnd/>
              <a:tailEnd/>
            </a:ln>
          </p:spPr>
          <p:txBody>
            <a:bodyPr/>
            <a:lstStyle/>
            <a:p>
              <a:endParaRPr lang="en-US"/>
            </a:p>
          </p:txBody>
        </p:sp>
        <p:sp>
          <p:nvSpPr>
            <p:cNvPr id="602615" name="Freeform 498"/>
            <p:cNvSpPr>
              <a:spLocks noChangeArrowheads="1"/>
            </p:cNvSpPr>
            <p:nvPr/>
          </p:nvSpPr>
          <p:spPr bwMode="auto">
            <a:xfrm>
              <a:off x="3410" y="1438"/>
              <a:ext cx="44" cy="39"/>
            </a:xfrm>
            <a:custGeom>
              <a:avLst/>
              <a:gdLst>
                <a:gd name="T0" fmla="*/ 0 w 194"/>
                <a:gd name="T1" fmla="*/ 0 h 172"/>
                <a:gd name="T2" fmla="*/ 2 w 194"/>
                <a:gd name="T3" fmla="*/ 9 h 172"/>
                <a:gd name="T4" fmla="*/ 5 w 194"/>
                <a:gd name="T5" fmla="*/ 0 h 172"/>
                <a:gd name="T6" fmla="*/ 7 w 194"/>
                <a:gd name="T7" fmla="*/ 9 h 172"/>
                <a:gd name="T8" fmla="*/ 10 w 194"/>
                <a:gd name="T9" fmla="*/ 0 h 172"/>
                <a:gd name="T10" fmla="*/ 0 60000 65536"/>
                <a:gd name="T11" fmla="*/ 0 60000 65536"/>
                <a:gd name="T12" fmla="*/ 0 60000 65536"/>
                <a:gd name="T13" fmla="*/ 0 60000 65536"/>
                <a:gd name="T14" fmla="*/ 0 60000 65536"/>
                <a:gd name="T15" fmla="*/ 0 w 194"/>
                <a:gd name="T16" fmla="*/ 0 h 172"/>
                <a:gd name="T17" fmla="*/ 194 w 194"/>
                <a:gd name="T18" fmla="*/ 172 h 172"/>
              </a:gdLst>
              <a:ahLst/>
              <a:cxnLst>
                <a:cxn ang="T10">
                  <a:pos x="T0" y="T1"/>
                </a:cxn>
                <a:cxn ang="T11">
                  <a:pos x="T2" y="T3"/>
                </a:cxn>
                <a:cxn ang="T12">
                  <a:pos x="T4" y="T5"/>
                </a:cxn>
                <a:cxn ang="T13">
                  <a:pos x="T6" y="T7"/>
                </a:cxn>
                <a:cxn ang="T14">
                  <a:pos x="T8" y="T9"/>
                </a:cxn>
              </a:cxnLst>
              <a:rect l="T15" t="T16" r="T17" b="T18"/>
              <a:pathLst>
                <a:path w="194" h="172">
                  <a:moveTo>
                    <a:pt x="0" y="0"/>
                  </a:moveTo>
                  <a:lnTo>
                    <a:pt x="50" y="171"/>
                  </a:lnTo>
                  <a:lnTo>
                    <a:pt x="100" y="0"/>
                  </a:lnTo>
                  <a:lnTo>
                    <a:pt x="142" y="171"/>
                  </a:lnTo>
                  <a:lnTo>
                    <a:pt x="193" y="0"/>
                  </a:lnTo>
                </a:path>
              </a:pathLst>
            </a:custGeom>
            <a:noFill/>
            <a:ln w="12600">
              <a:solidFill>
                <a:srgbClr val="333333"/>
              </a:solidFill>
              <a:round/>
              <a:headEnd/>
              <a:tailEnd/>
            </a:ln>
          </p:spPr>
          <p:txBody>
            <a:bodyPr/>
            <a:lstStyle/>
            <a:p>
              <a:endParaRPr lang="en-US"/>
            </a:p>
          </p:txBody>
        </p:sp>
        <p:sp>
          <p:nvSpPr>
            <p:cNvPr id="602616" name="Freeform 499"/>
            <p:cNvSpPr>
              <a:spLocks noChangeArrowheads="1"/>
            </p:cNvSpPr>
            <p:nvPr/>
          </p:nvSpPr>
          <p:spPr bwMode="auto">
            <a:xfrm>
              <a:off x="3470" y="1438"/>
              <a:ext cx="34" cy="39"/>
            </a:xfrm>
            <a:custGeom>
              <a:avLst/>
              <a:gdLst>
                <a:gd name="T0" fmla="*/ 0 w 151"/>
                <a:gd name="T1" fmla="*/ 4 h 172"/>
                <a:gd name="T2" fmla="*/ 8 w 151"/>
                <a:gd name="T3" fmla="*/ 4 h 172"/>
                <a:gd name="T4" fmla="*/ 8 w 151"/>
                <a:gd name="T5" fmla="*/ 3 h 172"/>
                <a:gd name="T6" fmla="*/ 7 w 151"/>
                <a:gd name="T7" fmla="*/ 1 h 172"/>
                <a:gd name="T8" fmla="*/ 6 w 151"/>
                <a:gd name="T9" fmla="*/ 1 h 172"/>
                <a:gd name="T10" fmla="*/ 5 w 151"/>
                <a:gd name="T11" fmla="*/ 0 h 172"/>
                <a:gd name="T12" fmla="*/ 3 w 151"/>
                <a:gd name="T13" fmla="*/ 0 h 172"/>
                <a:gd name="T14" fmla="*/ 2 w 151"/>
                <a:gd name="T15" fmla="*/ 1 h 172"/>
                <a:gd name="T16" fmla="*/ 1 w 151"/>
                <a:gd name="T17" fmla="*/ 2 h 172"/>
                <a:gd name="T18" fmla="*/ 0 w 151"/>
                <a:gd name="T19" fmla="*/ 4 h 172"/>
                <a:gd name="T20" fmla="*/ 0 w 151"/>
                <a:gd name="T21" fmla="*/ 5 h 172"/>
                <a:gd name="T22" fmla="*/ 1 w 151"/>
                <a:gd name="T23" fmla="*/ 7 h 172"/>
                <a:gd name="T24" fmla="*/ 2 w 151"/>
                <a:gd name="T25" fmla="*/ 8 h 172"/>
                <a:gd name="T26" fmla="*/ 3 w 151"/>
                <a:gd name="T27" fmla="*/ 9 h 172"/>
                <a:gd name="T28" fmla="*/ 5 w 151"/>
                <a:gd name="T29" fmla="*/ 9 h 172"/>
                <a:gd name="T30" fmla="*/ 6 w 151"/>
                <a:gd name="T31" fmla="*/ 8 h 172"/>
                <a:gd name="T32" fmla="*/ 8 w 151"/>
                <a:gd name="T33" fmla="*/ 7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172"/>
                <a:gd name="T53" fmla="*/ 151 w 151"/>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172">
                  <a:moveTo>
                    <a:pt x="0" y="75"/>
                  </a:moveTo>
                  <a:lnTo>
                    <a:pt x="150" y="75"/>
                  </a:lnTo>
                  <a:lnTo>
                    <a:pt x="150" y="51"/>
                  </a:lnTo>
                  <a:lnTo>
                    <a:pt x="138" y="23"/>
                  </a:lnTo>
                  <a:lnTo>
                    <a:pt x="122" y="12"/>
                  </a:lnTo>
                  <a:lnTo>
                    <a:pt x="100" y="0"/>
                  </a:lnTo>
                  <a:lnTo>
                    <a:pt x="60" y="0"/>
                  </a:lnTo>
                  <a:lnTo>
                    <a:pt x="38" y="12"/>
                  </a:lnTo>
                  <a:lnTo>
                    <a:pt x="15" y="35"/>
                  </a:lnTo>
                  <a:lnTo>
                    <a:pt x="0" y="75"/>
                  </a:lnTo>
                  <a:lnTo>
                    <a:pt x="0" y="97"/>
                  </a:lnTo>
                  <a:lnTo>
                    <a:pt x="15" y="132"/>
                  </a:lnTo>
                  <a:lnTo>
                    <a:pt x="38" y="154"/>
                  </a:lnTo>
                  <a:lnTo>
                    <a:pt x="60" y="171"/>
                  </a:lnTo>
                  <a:lnTo>
                    <a:pt x="100" y="171"/>
                  </a:lnTo>
                  <a:lnTo>
                    <a:pt x="122" y="154"/>
                  </a:lnTo>
                  <a:lnTo>
                    <a:pt x="150" y="132"/>
                  </a:lnTo>
                </a:path>
              </a:pathLst>
            </a:custGeom>
            <a:noFill/>
            <a:ln w="12600">
              <a:solidFill>
                <a:srgbClr val="333333"/>
              </a:solidFill>
              <a:round/>
              <a:headEnd/>
              <a:tailEnd/>
            </a:ln>
          </p:spPr>
          <p:txBody>
            <a:bodyPr/>
            <a:lstStyle/>
            <a:p>
              <a:endParaRPr lang="en-US"/>
            </a:p>
          </p:txBody>
        </p:sp>
        <p:sp>
          <p:nvSpPr>
            <p:cNvPr id="602617" name="Line 500"/>
            <p:cNvSpPr>
              <a:spLocks noChangeShapeType="1"/>
            </p:cNvSpPr>
            <p:nvPr/>
          </p:nvSpPr>
          <p:spPr bwMode="auto">
            <a:xfrm flipV="1">
              <a:off x="3520" y="1437"/>
              <a:ext cx="1" cy="41"/>
            </a:xfrm>
            <a:prstGeom prst="line">
              <a:avLst/>
            </a:prstGeom>
            <a:noFill/>
            <a:ln w="12600">
              <a:solidFill>
                <a:srgbClr val="333333"/>
              </a:solidFill>
              <a:round/>
              <a:headEnd/>
              <a:tailEnd/>
            </a:ln>
          </p:spPr>
          <p:txBody>
            <a:bodyPr/>
            <a:lstStyle/>
            <a:p>
              <a:endParaRPr lang="en-US"/>
            </a:p>
          </p:txBody>
        </p:sp>
        <p:sp>
          <p:nvSpPr>
            <p:cNvPr id="602618" name="Line 501"/>
            <p:cNvSpPr>
              <a:spLocks noChangeShapeType="1"/>
            </p:cNvSpPr>
            <p:nvPr/>
          </p:nvSpPr>
          <p:spPr bwMode="auto">
            <a:xfrm flipH="1">
              <a:off x="3519" y="1446"/>
              <a:ext cx="4" cy="9"/>
            </a:xfrm>
            <a:prstGeom prst="line">
              <a:avLst/>
            </a:prstGeom>
            <a:noFill/>
            <a:ln w="12600">
              <a:solidFill>
                <a:srgbClr val="333333"/>
              </a:solidFill>
              <a:round/>
              <a:headEnd/>
              <a:tailEnd/>
            </a:ln>
          </p:spPr>
          <p:txBody>
            <a:bodyPr/>
            <a:lstStyle/>
            <a:p>
              <a:endParaRPr lang="en-US"/>
            </a:p>
          </p:txBody>
        </p:sp>
        <p:sp>
          <p:nvSpPr>
            <p:cNvPr id="602619" name="Freeform 502"/>
            <p:cNvSpPr>
              <a:spLocks noChangeArrowheads="1"/>
            </p:cNvSpPr>
            <p:nvPr/>
          </p:nvSpPr>
          <p:spPr bwMode="auto">
            <a:xfrm>
              <a:off x="3522" y="1438"/>
              <a:ext cx="20" cy="15"/>
            </a:xfrm>
            <a:custGeom>
              <a:avLst/>
              <a:gdLst>
                <a:gd name="T0" fmla="*/ 0 w 89"/>
                <a:gd name="T1" fmla="*/ 4 h 64"/>
                <a:gd name="T2" fmla="*/ 1 w 89"/>
                <a:gd name="T3" fmla="*/ 1 h 64"/>
                <a:gd name="T4" fmla="*/ 2 w 89"/>
                <a:gd name="T5" fmla="*/ 0 h 64"/>
                <a:gd name="T6" fmla="*/ 4 w 89"/>
                <a:gd name="T7" fmla="*/ 0 h 64"/>
                <a:gd name="T8" fmla="*/ 0 60000 65536"/>
                <a:gd name="T9" fmla="*/ 0 60000 65536"/>
                <a:gd name="T10" fmla="*/ 0 60000 65536"/>
                <a:gd name="T11" fmla="*/ 0 60000 65536"/>
                <a:gd name="T12" fmla="*/ 0 w 89"/>
                <a:gd name="T13" fmla="*/ 0 h 64"/>
                <a:gd name="T14" fmla="*/ 89 w 89"/>
                <a:gd name="T15" fmla="*/ 64 h 64"/>
              </a:gdLst>
              <a:ahLst/>
              <a:cxnLst>
                <a:cxn ang="T8">
                  <a:pos x="T0" y="T1"/>
                </a:cxn>
                <a:cxn ang="T9">
                  <a:pos x="T2" y="T3"/>
                </a:cxn>
                <a:cxn ang="T10">
                  <a:pos x="T4" y="T5"/>
                </a:cxn>
                <a:cxn ang="T11">
                  <a:pos x="T6" y="T7"/>
                </a:cxn>
              </a:cxnLst>
              <a:rect l="T12" t="T13" r="T14" b="T15"/>
              <a:pathLst>
                <a:path w="89" h="64">
                  <a:moveTo>
                    <a:pt x="0" y="63"/>
                  </a:moveTo>
                  <a:lnTo>
                    <a:pt x="26" y="20"/>
                  </a:lnTo>
                  <a:lnTo>
                    <a:pt x="50" y="0"/>
                  </a:lnTo>
                  <a:lnTo>
                    <a:pt x="88" y="0"/>
                  </a:lnTo>
                </a:path>
              </a:pathLst>
            </a:custGeom>
            <a:noFill/>
            <a:ln w="12600">
              <a:solidFill>
                <a:srgbClr val="333333"/>
              </a:solidFill>
              <a:round/>
              <a:headEnd/>
              <a:tailEnd/>
            </a:ln>
          </p:spPr>
          <p:txBody>
            <a:bodyPr/>
            <a:lstStyle/>
            <a:p>
              <a:endParaRPr lang="en-US"/>
            </a:p>
          </p:txBody>
        </p:sp>
        <p:sp>
          <p:nvSpPr>
            <p:cNvPr id="602620" name="Freeform 503"/>
            <p:cNvSpPr>
              <a:spLocks noChangeArrowheads="1"/>
            </p:cNvSpPr>
            <p:nvPr/>
          </p:nvSpPr>
          <p:spPr bwMode="auto">
            <a:xfrm>
              <a:off x="2917" y="2000"/>
              <a:ext cx="40" cy="74"/>
            </a:xfrm>
            <a:custGeom>
              <a:avLst/>
              <a:gdLst>
                <a:gd name="T0" fmla="*/ 9 w 178"/>
                <a:gd name="T1" fmla="*/ 0 h 328"/>
                <a:gd name="T2" fmla="*/ 5 w 178"/>
                <a:gd name="T3" fmla="*/ 17 h 328"/>
                <a:gd name="T4" fmla="*/ 0 w 178"/>
                <a:gd name="T5" fmla="*/ 0 h 328"/>
                <a:gd name="T6" fmla="*/ 1 w 178"/>
                <a:gd name="T7" fmla="*/ 1 h 328"/>
                <a:gd name="T8" fmla="*/ 3 w 178"/>
                <a:gd name="T9" fmla="*/ 2 h 328"/>
                <a:gd name="T10" fmla="*/ 5 w 178"/>
                <a:gd name="T11" fmla="*/ 2 h 328"/>
                <a:gd name="T12" fmla="*/ 6 w 178"/>
                <a:gd name="T13" fmla="*/ 2 h 328"/>
                <a:gd name="T14" fmla="*/ 8 w 178"/>
                <a:gd name="T15" fmla="*/ 1 h 328"/>
                <a:gd name="T16" fmla="*/ 9 w 178"/>
                <a:gd name="T17" fmla="*/ 0 h 328"/>
                <a:gd name="T18" fmla="*/ 8 w 178"/>
                <a:gd name="T19" fmla="*/ 1 h 328"/>
                <a:gd name="T20" fmla="*/ 5 w 178"/>
                <a:gd name="T21" fmla="*/ 14 h 328"/>
                <a:gd name="T22" fmla="*/ 1 w 178"/>
                <a:gd name="T23" fmla="*/ 1 h 328"/>
                <a:gd name="T24" fmla="*/ 3 w 178"/>
                <a:gd name="T25" fmla="*/ 2 h 328"/>
                <a:gd name="T26" fmla="*/ 5 w 178"/>
                <a:gd name="T27" fmla="*/ 2 h 328"/>
                <a:gd name="T28" fmla="*/ 6 w 178"/>
                <a:gd name="T29" fmla="*/ 2 h 328"/>
                <a:gd name="T30" fmla="*/ 8 w 178"/>
                <a:gd name="T31" fmla="*/ 1 h 328"/>
                <a:gd name="T32" fmla="*/ 7 w 178"/>
                <a:gd name="T33" fmla="*/ 2 h 328"/>
                <a:gd name="T34" fmla="*/ 5 w 178"/>
                <a:gd name="T35" fmla="*/ 12 h 328"/>
                <a:gd name="T36" fmla="*/ 2 w 178"/>
                <a:gd name="T37" fmla="*/ 2 h 328"/>
                <a:gd name="T38" fmla="*/ 3 w 178"/>
                <a:gd name="T39" fmla="*/ 2 h 328"/>
                <a:gd name="T40" fmla="*/ 5 w 178"/>
                <a:gd name="T41" fmla="*/ 3 h 328"/>
                <a:gd name="T42" fmla="*/ 6 w 178"/>
                <a:gd name="T43" fmla="*/ 2 h 328"/>
                <a:gd name="T44" fmla="*/ 7 w 178"/>
                <a:gd name="T45" fmla="*/ 2 h 328"/>
                <a:gd name="T46" fmla="*/ 7 w 178"/>
                <a:gd name="T47" fmla="*/ 3 h 328"/>
                <a:gd name="T48" fmla="*/ 5 w 178"/>
                <a:gd name="T49" fmla="*/ 10 h 328"/>
                <a:gd name="T50" fmla="*/ 2 w 178"/>
                <a:gd name="T51" fmla="*/ 3 h 328"/>
                <a:gd name="T52" fmla="*/ 5 w 178"/>
                <a:gd name="T53" fmla="*/ 3 h 328"/>
                <a:gd name="T54" fmla="*/ 7 w 178"/>
                <a:gd name="T55" fmla="*/ 3 h 328"/>
                <a:gd name="T56" fmla="*/ 6 w 178"/>
                <a:gd name="T57" fmla="*/ 4 h 328"/>
                <a:gd name="T58" fmla="*/ 5 w 178"/>
                <a:gd name="T59" fmla="*/ 8 h 328"/>
                <a:gd name="T60" fmla="*/ 3 w 178"/>
                <a:gd name="T61" fmla="*/ 4 h 328"/>
                <a:gd name="T62" fmla="*/ 6 w 178"/>
                <a:gd name="T63" fmla="*/ 4 h 328"/>
                <a:gd name="T64" fmla="*/ 5 w 178"/>
                <a:gd name="T65" fmla="*/ 4 h 328"/>
                <a:gd name="T66" fmla="*/ 5 w 178"/>
                <a:gd name="T67" fmla="*/ 6 h 328"/>
                <a:gd name="T68" fmla="*/ 4 w 178"/>
                <a:gd name="T69" fmla="*/ 4 h 328"/>
                <a:gd name="T70" fmla="*/ 5 w 178"/>
                <a:gd name="T71" fmla="*/ 4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8"/>
                <a:gd name="T109" fmla="*/ 0 h 328"/>
                <a:gd name="T110" fmla="*/ 178 w 178"/>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8" h="328">
                  <a:moveTo>
                    <a:pt x="177" y="0"/>
                  </a:moveTo>
                  <a:lnTo>
                    <a:pt x="93" y="327"/>
                  </a:lnTo>
                  <a:lnTo>
                    <a:pt x="0" y="0"/>
                  </a:lnTo>
                  <a:lnTo>
                    <a:pt x="27" y="14"/>
                  </a:lnTo>
                  <a:lnTo>
                    <a:pt x="61" y="30"/>
                  </a:lnTo>
                  <a:lnTo>
                    <a:pt x="93" y="30"/>
                  </a:lnTo>
                  <a:lnTo>
                    <a:pt x="123" y="30"/>
                  </a:lnTo>
                  <a:lnTo>
                    <a:pt x="155" y="14"/>
                  </a:lnTo>
                  <a:lnTo>
                    <a:pt x="177" y="0"/>
                  </a:lnTo>
                  <a:lnTo>
                    <a:pt x="162" y="25"/>
                  </a:lnTo>
                  <a:lnTo>
                    <a:pt x="93" y="284"/>
                  </a:lnTo>
                  <a:lnTo>
                    <a:pt x="19" y="25"/>
                  </a:lnTo>
                  <a:lnTo>
                    <a:pt x="54" y="38"/>
                  </a:lnTo>
                  <a:lnTo>
                    <a:pt x="93" y="41"/>
                  </a:lnTo>
                  <a:lnTo>
                    <a:pt x="123" y="38"/>
                  </a:lnTo>
                  <a:lnTo>
                    <a:pt x="162" y="25"/>
                  </a:lnTo>
                  <a:lnTo>
                    <a:pt x="143" y="46"/>
                  </a:lnTo>
                  <a:lnTo>
                    <a:pt x="93" y="242"/>
                  </a:lnTo>
                  <a:lnTo>
                    <a:pt x="35" y="46"/>
                  </a:lnTo>
                  <a:lnTo>
                    <a:pt x="61" y="49"/>
                  </a:lnTo>
                  <a:lnTo>
                    <a:pt x="93" y="53"/>
                  </a:lnTo>
                  <a:lnTo>
                    <a:pt x="115" y="49"/>
                  </a:lnTo>
                  <a:lnTo>
                    <a:pt x="143" y="46"/>
                  </a:lnTo>
                  <a:lnTo>
                    <a:pt x="128" y="60"/>
                  </a:lnTo>
                  <a:lnTo>
                    <a:pt x="93" y="199"/>
                  </a:lnTo>
                  <a:lnTo>
                    <a:pt x="50" y="60"/>
                  </a:lnTo>
                  <a:lnTo>
                    <a:pt x="93" y="65"/>
                  </a:lnTo>
                  <a:lnTo>
                    <a:pt x="128" y="60"/>
                  </a:lnTo>
                  <a:lnTo>
                    <a:pt x="112" y="72"/>
                  </a:lnTo>
                  <a:lnTo>
                    <a:pt x="93" y="157"/>
                  </a:lnTo>
                  <a:lnTo>
                    <a:pt x="66" y="72"/>
                  </a:lnTo>
                  <a:lnTo>
                    <a:pt x="112" y="72"/>
                  </a:lnTo>
                  <a:lnTo>
                    <a:pt x="96" y="84"/>
                  </a:lnTo>
                  <a:lnTo>
                    <a:pt x="93" y="115"/>
                  </a:lnTo>
                  <a:lnTo>
                    <a:pt x="80" y="84"/>
                  </a:lnTo>
                  <a:lnTo>
                    <a:pt x="96" y="84"/>
                  </a:lnTo>
                </a:path>
              </a:pathLst>
            </a:custGeom>
            <a:noFill/>
            <a:ln w="12600">
              <a:solidFill>
                <a:srgbClr val="333333"/>
              </a:solidFill>
              <a:round/>
              <a:headEnd/>
              <a:tailEnd/>
            </a:ln>
          </p:spPr>
          <p:txBody>
            <a:bodyPr/>
            <a:lstStyle/>
            <a:p>
              <a:endParaRPr lang="en-US"/>
            </a:p>
          </p:txBody>
        </p:sp>
        <p:sp>
          <p:nvSpPr>
            <p:cNvPr id="602621" name="Line 504"/>
            <p:cNvSpPr>
              <a:spLocks noChangeShapeType="1"/>
            </p:cNvSpPr>
            <p:nvPr/>
          </p:nvSpPr>
          <p:spPr bwMode="auto">
            <a:xfrm flipV="1">
              <a:off x="2938" y="1765"/>
              <a:ext cx="1" cy="310"/>
            </a:xfrm>
            <a:prstGeom prst="line">
              <a:avLst/>
            </a:prstGeom>
            <a:noFill/>
            <a:ln w="12600">
              <a:solidFill>
                <a:srgbClr val="333333"/>
              </a:solidFill>
              <a:round/>
              <a:headEnd/>
              <a:tailEnd/>
            </a:ln>
          </p:spPr>
          <p:txBody>
            <a:bodyPr/>
            <a:lstStyle/>
            <a:p>
              <a:endParaRPr lang="en-US"/>
            </a:p>
          </p:txBody>
        </p:sp>
        <p:sp>
          <p:nvSpPr>
            <p:cNvPr id="602622" name="Freeform 505"/>
            <p:cNvSpPr>
              <a:spLocks noChangeArrowheads="1"/>
            </p:cNvSpPr>
            <p:nvPr/>
          </p:nvSpPr>
          <p:spPr bwMode="auto">
            <a:xfrm>
              <a:off x="3846" y="2717"/>
              <a:ext cx="535" cy="224"/>
            </a:xfrm>
            <a:custGeom>
              <a:avLst/>
              <a:gdLst>
                <a:gd name="T0" fmla="*/ 0 w 2361"/>
                <a:gd name="T1" fmla="*/ 0 h 988"/>
                <a:gd name="T2" fmla="*/ 18 w 2361"/>
                <a:gd name="T3" fmla="*/ 2 h 988"/>
                <a:gd name="T4" fmla="*/ 34 w 2361"/>
                <a:gd name="T5" fmla="*/ 6 h 988"/>
                <a:gd name="T6" fmla="*/ 50 w 2361"/>
                <a:gd name="T7" fmla="*/ 11 h 988"/>
                <a:gd name="T8" fmla="*/ 63 w 2361"/>
                <a:gd name="T9" fmla="*/ 16 h 988"/>
                <a:gd name="T10" fmla="*/ 75 w 2361"/>
                <a:gd name="T11" fmla="*/ 22 h 988"/>
                <a:gd name="T12" fmla="*/ 86 w 2361"/>
                <a:gd name="T13" fmla="*/ 27 h 988"/>
                <a:gd name="T14" fmla="*/ 120 w 2361"/>
                <a:gd name="T15" fmla="*/ 50 h 988"/>
                <a:gd name="T16" fmla="*/ 121 w 2361"/>
                <a:gd name="T17" fmla="*/ 51 h 9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1"/>
                <a:gd name="T28" fmla="*/ 0 h 988"/>
                <a:gd name="T29" fmla="*/ 2361 w 2361"/>
                <a:gd name="T30" fmla="*/ 988 h 9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1" h="988">
                  <a:moveTo>
                    <a:pt x="0" y="0"/>
                  </a:moveTo>
                  <a:lnTo>
                    <a:pt x="345" y="42"/>
                  </a:lnTo>
                  <a:lnTo>
                    <a:pt x="669" y="116"/>
                  </a:lnTo>
                  <a:lnTo>
                    <a:pt x="966" y="209"/>
                  </a:lnTo>
                  <a:lnTo>
                    <a:pt x="1235" y="312"/>
                  </a:lnTo>
                  <a:lnTo>
                    <a:pt x="1470" y="424"/>
                  </a:lnTo>
                  <a:lnTo>
                    <a:pt x="1671" y="531"/>
                  </a:lnTo>
                  <a:lnTo>
                    <a:pt x="2330" y="964"/>
                  </a:lnTo>
                  <a:lnTo>
                    <a:pt x="2360" y="987"/>
                  </a:lnTo>
                </a:path>
              </a:pathLst>
            </a:custGeom>
            <a:noFill/>
            <a:ln w="12600">
              <a:solidFill>
                <a:srgbClr val="333333"/>
              </a:solidFill>
              <a:round/>
              <a:headEnd/>
              <a:tailEnd/>
            </a:ln>
          </p:spPr>
          <p:txBody>
            <a:bodyPr/>
            <a:lstStyle/>
            <a:p>
              <a:endParaRPr lang="en-US"/>
            </a:p>
          </p:txBody>
        </p:sp>
        <p:sp>
          <p:nvSpPr>
            <p:cNvPr id="602623" name="Line 506"/>
            <p:cNvSpPr>
              <a:spLocks noChangeShapeType="1"/>
            </p:cNvSpPr>
            <p:nvPr/>
          </p:nvSpPr>
          <p:spPr bwMode="auto">
            <a:xfrm flipH="1" flipV="1">
              <a:off x="3950" y="2541"/>
              <a:ext cx="25" cy="24"/>
            </a:xfrm>
            <a:prstGeom prst="line">
              <a:avLst/>
            </a:prstGeom>
            <a:noFill/>
            <a:ln w="12600">
              <a:solidFill>
                <a:srgbClr val="333333"/>
              </a:solidFill>
              <a:round/>
              <a:headEnd/>
              <a:tailEnd/>
            </a:ln>
          </p:spPr>
          <p:txBody>
            <a:bodyPr/>
            <a:lstStyle/>
            <a:p>
              <a:endParaRPr lang="en-US"/>
            </a:p>
          </p:txBody>
        </p:sp>
        <p:sp>
          <p:nvSpPr>
            <p:cNvPr id="602624" name="Freeform 507"/>
            <p:cNvSpPr>
              <a:spLocks noChangeArrowheads="1"/>
            </p:cNvSpPr>
            <p:nvPr/>
          </p:nvSpPr>
          <p:spPr bwMode="auto">
            <a:xfrm>
              <a:off x="3975" y="2564"/>
              <a:ext cx="404" cy="110"/>
            </a:xfrm>
            <a:custGeom>
              <a:avLst/>
              <a:gdLst>
                <a:gd name="T0" fmla="*/ 0 w 1780"/>
                <a:gd name="T1" fmla="*/ 0 h 487"/>
                <a:gd name="T2" fmla="*/ 7 w 1780"/>
                <a:gd name="T3" fmla="*/ 5 h 487"/>
                <a:gd name="T4" fmla="*/ 15 w 1780"/>
                <a:gd name="T5" fmla="*/ 9 h 487"/>
                <a:gd name="T6" fmla="*/ 24 w 1780"/>
                <a:gd name="T7" fmla="*/ 12 h 487"/>
                <a:gd name="T8" fmla="*/ 34 w 1780"/>
                <a:gd name="T9" fmla="*/ 16 h 487"/>
                <a:gd name="T10" fmla="*/ 45 w 1780"/>
                <a:gd name="T11" fmla="*/ 19 h 487"/>
                <a:gd name="T12" fmla="*/ 90 w 1780"/>
                <a:gd name="T13" fmla="*/ 25 h 487"/>
                <a:gd name="T14" fmla="*/ 92 w 1780"/>
                <a:gd name="T15" fmla="*/ 25 h 487"/>
                <a:gd name="T16" fmla="*/ 0 60000 65536"/>
                <a:gd name="T17" fmla="*/ 0 60000 65536"/>
                <a:gd name="T18" fmla="*/ 0 60000 65536"/>
                <a:gd name="T19" fmla="*/ 0 60000 65536"/>
                <a:gd name="T20" fmla="*/ 0 60000 65536"/>
                <a:gd name="T21" fmla="*/ 0 60000 65536"/>
                <a:gd name="T22" fmla="*/ 0 60000 65536"/>
                <a:gd name="T23" fmla="*/ 0 60000 65536"/>
                <a:gd name="T24" fmla="*/ 0 w 1780"/>
                <a:gd name="T25" fmla="*/ 0 h 487"/>
                <a:gd name="T26" fmla="*/ 1780 w 1780"/>
                <a:gd name="T27" fmla="*/ 487 h 4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0" h="487">
                  <a:moveTo>
                    <a:pt x="0" y="0"/>
                  </a:moveTo>
                  <a:lnTo>
                    <a:pt x="126" y="89"/>
                  </a:lnTo>
                  <a:lnTo>
                    <a:pt x="284" y="170"/>
                  </a:lnTo>
                  <a:lnTo>
                    <a:pt x="458" y="243"/>
                  </a:lnTo>
                  <a:lnTo>
                    <a:pt x="655" y="308"/>
                  </a:lnTo>
                  <a:lnTo>
                    <a:pt x="870" y="363"/>
                  </a:lnTo>
                  <a:lnTo>
                    <a:pt x="1752" y="482"/>
                  </a:lnTo>
                  <a:lnTo>
                    <a:pt x="1779" y="486"/>
                  </a:lnTo>
                </a:path>
              </a:pathLst>
            </a:custGeom>
            <a:noFill/>
            <a:ln w="12600">
              <a:solidFill>
                <a:srgbClr val="333333"/>
              </a:solidFill>
              <a:round/>
              <a:headEnd/>
              <a:tailEnd/>
            </a:ln>
          </p:spPr>
          <p:txBody>
            <a:bodyPr/>
            <a:lstStyle/>
            <a:p>
              <a:endParaRPr lang="en-US"/>
            </a:p>
          </p:txBody>
        </p:sp>
        <p:sp>
          <p:nvSpPr>
            <p:cNvPr id="602625" name="Line 508"/>
            <p:cNvSpPr>
              <a:spLocks noChangeShapeType="1"/>
            </p:cNvSpPr>
            <p:nvPr/>
          </p:nvSpPr>
          <p:spPr bwMode="auto">
            <a:xfrm flipH="1">
              <a:off x="4044" y="2472"/>
              <a:ext cx="47" cy="7"/>
            </a:xfrm>
            <a:prstGeom prst="line">
              <a:avLst/>
            </a:prstGeom>
            <a:noFill/>
            <a:ln w="12600">
              <a:solidFill>
                <a:srgbClr val="333333"/>
              </a:solidFill>
              <a:round/>
              <a:headEnd/>
              <a:tailEnd/>
            </a:ln>
          </p:spPr>
          <p:txBody>
            <a:bodyPr/>
            <a:lstStyle/>
            <a:p>
              <a:endParaRPr lang="en-US"/>
            </a:p>
          </p:txBody>
        </p:sp>
        <p:sp>
          <p:nvSpPr>
            <p:cNvPr id="602626" name="Freeform 509"/>
            <p:cNvSpPr>
              <a:spLocks noChangeArrowheads="1"/>
            </p:cNvSpPr>
            <p:nvPr/>
          </p:nvSpPr>
          <p:spPr bwMode="auto">
            <a:xfrm>
              <a:off x="4091" y="2386"/>
              <a:ext cx="244" cy="87"/>
            </a:xfrm>
            <a:custGeom>
              <a:avLst/>
              <a:gdLst>
                <a:gd name="T0" fmla="*/ 0 w 1076"/>
                <a:gd name="T1" fmla="*/ 20 h 382"/>
                <a:gd name="T2" fmla="*/ 10 w 1076"/>
                <a:gd name="T3" fmla="*/ 18 h 382"/>
                <a:gd name="T4" fmla="*/ 20 w 1076"/>
                <a:gd name="T5" fmla="*/ 15 h 382"/>
                <a:gd name="T6" fmla="*/ 29 w 1076"/>
                <a:gd name="T7" fmla="*/ 12 h 382"/>
                <a:gd name="T8" fmla="*/ 39 w 1076"/>
                <a:gd name="T9" fmla="*/ 8 h 382"/>
                <a:gd name="T10" fmla="*/ 48 w 1076"/>
                <a:gd name="T11" fmla="*/ 4 h 382"/>
                <a:gd name="T12" fmla="*/ 55 w 1076"/>
                <a:gd name="T13" fmla="*/ 0 h 382"/>
                <a:gd name="T14" fmla="*/ 0 60000 65536"/>
                <a:gd name="T15" fmla="*/ 0 60000 65536"/>
                <a:gd name="T16" fmla="*/ 0 60000 65536"/>
                <a:gd name="T17" fmla="*/ 0 60000 65536"/>
                <a:gd name="T18" fmla="*/ 0 60000 65536"/>
                <a:gd name="T19" fmla="*/ 0 60000 65536"/>
                <a:gd name="T20" fmla="*/ 0 60000 65536"/>
                <a:gd name="T21" fmla="*/ 0 w 1076"/>
                <a:gd name="T22" fmla="*/ 0 h 382"/>
                <a:gd name="T23" fmla="*/ 1076 w 1076"/>
                <a:gd name="T24" fmla="*/ 382 h 3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6" h="382">
                  <a:moveTo>
                    <a:pt x="0" y="381"/>
                  </a:moveTo>
                  <a:lnTo>
                    <a:pt x="197" y="346"/>
                  </a:lnTo>
                  <a:lnTo>
                    <a:pt x="389" y="296"/>
                  </a:lnTo>
                  <a:lnTo>
                    <a:pt x="574" y="235"/>
                  </a:lnTo>
                  <a:lnTo>
                    <a:pt x="755" y="161"/>
                  </a:lnTo>
                  <a:lnTo>
                    <a:pt x="933" y="80"/>
                  </a:lnTo>
                  <a:lnTo>
                    <a:pt x="1075" y="0"/>
                  </a:lnTo>
                </a:path>
              </a:pathLst>
            </a:custGeom>
            <a:noFill/>
            <a:ln w="12600">
              <a:solidFill>
                <a:srgbClr val="333333"/>
              </a:solidFill>
              <a:round/>
              <a:headEnd/>
              <a:tailEnd/>
            </a:ln>
          </p:spPr>
          <p:txBody>
            <a:bodyPr/>
            <a:lstStyle/>
            <a:p>
              <a:endParaRPr lang="en-US"/>
            </a:p>
          </p:txBody>
        </p:sp>
        <p:sp>
          <p:nvSpPr>
            <p:cNvPr id="602627" name="Freeform 510"/>
            <p:cNvSpPr>
              <a:spLocks noChangeArrowheads="1"/>
            </p:cNvSpPr>
            <p:nvPr/>
          </p:nvSpPr>
          <p:spPr bwMode="auto">
            <a:xfrm>
              <a:off x="4045" y="2448"/>
              <a:ext cx="77" cy="40"/>
            </a:xfrm>
            <a:custGeom>
              <a:avLst/>
              <a:gdLst>
                <a:gd name="T0" fmla="*/ 17 w 339"/>
                <a:gd name="T1" fmla="*/ 9 h 175"/>
                <a:gd name="T2" fmla="*/ 0 w 339"/>
                <a:gd name="T3" fmla="*/ 7 h 175"/>
                <a:gd name="T4" fmla="*/ 16 w 339"/>
                <a:gd name="T5" fmla="*/ 0 h 175"/>
                <a:gd name="T6" fmla="*/ 15 w 339"/>
                <a:gd name="T7" fmla="*/ 2 h 175"/>
                <a:gd name="T8" fmla="*/ 15 w 339"/>
                <a:gd name="T9" fmla="*/ 3 h 175"/>
                <a:gd name="T10" fmla="*/ 15 w 339"/>
                <a:gd name="T11" fmla="*/ 5 h 175"/>
                <a:gd name="T12" fmla="*/ 15 w 339"/>
                <a:gd name="T13" fmla="*/ 6 h 175"/>
                <a:gd name="T14" fmla="*/ 16 w 339"/>
                <a:gd name="T15" fmla="*/ 8 h 175"/>
                <a:gd name="T16" fmla="*/ 17 w 339"/>
                <a:gd name="T17" fmla="*/ 9 h 175"/>
                <a:gd name="T18" fmla="*/ 16 w 339"/>
                <a:gd name="T19" fmla="*/ 8 h 175"/>
                <a:gd name="T20" fmla="*/ 2 w 339"/>
                <a:gd name="T21" fmla="*/ 7 h 175"/>
                <a:gd name="T22" fmla="*/ 15 w 339"/>
                <a:gd name="T23" fmla="*/ 1 h 175"/>
                <a:gd name="T24" fmla="*/ 15 w 339"/>
                <a:gd name="T25" fmla="*/ 3 h 175"/>
                <a:gd name="T26" fmla="*/ 15 w 339"/>
                <a:gd name="T27" fmla="*/ 5 h 175"/>
                <a:gd name="T28" fmla="*/ 15 w 339"/>
                <a:gd name="T29" fmla="*/ 7 h 175"/>
                <a:gd name="T30" fmla="*/ 16 w 339"/>
                <a:gd name="T31" fmla="*/ 8 h 175"/>
                <a:gd name="T32" fmla="*/ 15 w 339"/>
                <a:gd name="T33" fmla="*/ 8 h 175"/>
                <a:gd name="T34" fmla="*/ 4 w 339"/>
                <a:gd name="T35" fmla="*/ 6 h 175"/>
                <a:gd name="T36" fmla="*/ 14 w 339"/>
                <a:gd name="T37" fmla="*/ 2 h 175"/>
                <a:gd name="T38" fmla="*/ 14 w 339"/>
                <a:gd name="T39" fmla="*/ 4 h 175"/>
                <a:gd name="T40" fmla="*/ 14 w 339"/>
                <a:gd name="T41" fmla="*/ 5 h 175"/>
                <a:gd name="T42" fmla="*/ 14 w 339"/>
                <a:gd name="T43" fmla="*/ 6 h 175"/>
                <a:gd name="T44" fmla="*/ 15 w 339"/>
                <a:gd name="T45" fmla="*/ 8 h 175"/>
                <a:gd name="T46" fmla="*/ 14 w 339"/>
                <a:gd name="T47" fmla="*/ 7 h 175"/>
                <a:gd name="T48" fmla="*/ 7 w 339"/>
                <a:gd name="T49" fmla="*/ 6 h 175"/>
                <a:gd name="T50" fmla="*/ 13 w 339"/>
                <a:gd name="T51" fmla="*/ 3 h 175"/>
                <a:gd name="T52" fmla="*/ 13 w 339"/>
                <a:gd name="T53" fmla="*/ 5 h 175"/>
                <a:gd name="T54" fmla="*/ 14 w 339"/>
                <a:gd name="T55" fmla="*/ 7 h 175"/>
                <a:gd name="T56" fmla="*/ 13 w 339"/>
                <a:gd name="T57" fmla="*/ 6 h 175"/>
                <a:gd name="T58" fmla="*/ 8 w 339"/>
                <a:gd name="T59" fmla="*/ 6 h 175"/>
                <a:gd name="T60" fmla="*/ 13 w 339"/>
                <a:gd name="T61" fmla="*/ 4 h 175"/>
                <a:gd name="T62" fmla="*/ 13 w 339"/>
                <a:gd name="T63" fmla="*/ 6 h 175"/>
                <a:gd name="T64" fmla="*/ 12 w 339"/>
                <a:gd name="T65" fmla="*/ 6 h 175"/>
                <a:gd name="T66" fmla="*/ 11 w 339"/>
                <a:gd name="T67" fmla="*/ 5 h 175"/>
                <a:gd name="T68" fmla="*/ 12 w 339"/>
                <a:gd name="T69" fmla="*/ 5 h 175"/>
                <a:gd name="T70" fmla="*/ 12 w 339"/>
                <a:gd name="T71" fmla="*/ 6 h 1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9"/>
                <a:gd name="T109" fmla="*/ 0 h 175"/>
                <a:gd name="T110" fmla="*/ 339 w 339"/>
                <a:gd name="T111" fmla="*/ 175 h 1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9" h="175">
                  <a:moveTo>
                    <a:pt x="338" y="174"/>
                  </a:moveTo>
                  <a:lnTo>
                    <a:pt x="0" y="139"/>
                  </a:lnTo>
                  <a:lnTo>
                    <a:pt x="311" y="0"/>
                  </a:lnTo>
                  <a:lnTo>
                    <a:pt x="296" y="30"/>
                  </a:lnTo>
                  <a:lnTo>
                    <a:pt x="292" y="61"/>
                  </a:lnTo>
                  <a:lnTo>
                    <a:pt x="292" y="92"/>
                  </a:lnTo>
                  <a:lnTo>
                    <a:pt x="296" y="123"/>
                  </a:lnTo>
                  <a:lnTo>
                    <a:pt x="315" y="150"/>
                  </a:lnTo>
                  <a:lnTo>
                    <a:pt x="338" y="174"/>
                  </a:lnTo>
                  <a:lnTo>
                    <a:pt x="308" y="158"/>
                  </a:lnTo>
                  <a:lnTo>
                    <a:pt x="42" y="131"/>
                  </a:lnTo>
                  <a:lnTo>
                    <a:pt x="284" y="19"/>
                  </a:lnTo>
                  <a:lnTo>
                    <a:pt x="280" y="58"/>
                  </a:lnTo>
                  <a:lnTo>
                    <a:pt x="280" y="92"/>
                  </a:lnTo>
                  <a:lnTo>
                    <a:pt x="292" y="127"/>
                  </a:lnTo>
                  <a:lnTo>
                    <a:pt x="308" y="158"/>
                  </a:lnTo>
                  <a:lnTo>
                    <a:pt x="284" y="146"/>
                  </a:lnTo>
                  <a:lnTo>
                    <a:pt x="80" y="123"/>
                  </a:lnTo>
                  <a:lnTo>
                    <a:pt x="269" y="42"/>
                  </a:lnTo>
                  <a:lnTo>
                    <a:pt x="265" y="69"/>
                  </a:lnTo>
                  <a:lnTo>
                    <a:pt x="269" y="92"/>
                  </a:lnTo>
                  <a:lnTo>
                    <a:pt x="276" y="123"/>
                  </a:lnTo>
                  <a:lnTo>
                    <a:pt x="284" y="146"/>
                  </a:lnTo>
                  <a:lnTo>
                    <a:pt x="265" y="135"/>
                  </a:lnTo>
                  <a:lnTo>
                    <a:pt x="126" y="120"/>
                  </a:lnTo>
                  <a:lnTo>
                    <a:pt x="257" y="58"/>
                  </a:lnTo>
                  <a:lnTo>
                    <a:pt x="257" y="96"/>
                  </a:lnTo>
                  <a:lnTo>
                    <a:pt x="265" y="135"/>
                  </a:lnTo>
                  <a:lnTo>
                    <a:pt x="250" y="123"/>
                  </a:lnTo>
                  <a:lnTo>
                    <a:pt x="164" y="108"/>
                  </a:lnTo>
                  <a:lnTo>
                    <a:pt x="246" y="77"/>
                  </a:lnTo>
                  <a:lnTo>
                    <a:pt x="250" y="123"/>
                  </a:lnTo>
                  <a:lnTo>
                    <a:pt x="237" y="108"/>
                  </a:lnTo>
                  <a:lnTo>
                    <a:pt x="207" y="103"/>
                  </a:lnTo>
                  <a:lnTo>
                    <a:pt x="235" y="92"/>
                  </a:lnTo>
                  <a:lnTo>
                    <a:pt x="237" y="108"/>
                  </a:lnTo>
                </a:path>
              </a:pathLst>
            </a:custGeom>
            <a:noFill/>
            <a:ln w="12600">
              <a:solidFill>
                <a:srgbClr val="333333"/>
              </a:solidFill>
              <a:round/>
              <a:headEnd/>
              <a:tailEnd/>
            </a:ln>
          </p:spPr>
          <p:txBody>
            <a:bodyPr/>
            <a:lstStyle/>
            <a:p>
              <a:endParaRPr lang="en-US"/>
            </a:p>
          </p:txBody>
        </p:sp>
        <p:sp>
          <p:nvSpPr>
            <p:cNvPr id="602628" name="Line 511"/>
            <p:cNvSpPr>
              <a:spLocks noChangeShapeType="1"/>
            </p:cNvSpPr>
            <p:nvPr/>
          </p:nvSpPr>
          <p:spPr bwMode="auto">
            <a:xfrm>
              <a:off x="3952" y="2542"/>
              <a:ext cx="51" cy="59"/>
            </a:xfrm>
            <a:prstGeom prst="line">
              <a:avLst/>
            </a:prstGeom>
            <a:noFill/>
            <a:ln w="12600">
              <a:solidFill>
                <a:srgbClr val="333333"/>
              </a:solidFill>
              <a:round/>
              <a:headEnd/>
              <a:tailEnd/>
            </a:ln>
          </p:spPr>
          <p:txBody>
            <a:bodyPr/>
            <a:lstStyle/>
            <a:p>
              <a:endParaRPr lang="en-US"/>
            </a:p>
          </p:txBody>
        </p:sp>
        <p:sp>
          <p:nvSpPr>
            <p:cNvPr id="602629" name="Line 512"/>
            <p:cNvSpPr>
              <a:spLocks noChangeShapeType="1"/>
            </p:cNvSpPr>
            <p:nvPr/>
          </p:nvSpPr>
          <p:spPr bwMode="auto">
            <a:xfrm flipH="1" flipV="1">
              <a:off x="3951" y="2542"/>
              <a:ext cx="75" cy="27"/>
            </a:xfrm>
            <a:prstGeom prst="line">
              <a:avLst/>
            </a:prstGeom>
            <a:noFill/>
            <a:ln w="12600">
              <a:solidFill>
                <a:srgbClr val="333333"/>
              </a:solidFill>
              <a:round/>
              <a:headEnd/>
              <a:tailEnd/>
            </a:ln>
          </p:spPr>
          <p:txBody>
            <a:bodyPr/>
            <a:lstStyle/>
            <a:p>
              <a:endParaRPr lang="en-US"/>
            </a:p>
          </p:txBody>
        </p:sp>
        <p:sp>
          <p:nvSpPr>
            <p:cNvPr id="602630" name="Freeform 513"/>
            <p:cNvSpPr>
              <a:spLocks noChangeArrowheads="1"/>
            </p:cNvSpPr>
            <p:nvPr/>
          </p:nvSpPr>
          <p:spPr bwMode="auto">
            <a:xfrm>
              <a:off x="3961" y="2547"/>
              <a:ext cx="65" cy="54"/>
            </a:xfrm>
            <a:custGeom>
              <a:avLst/>
              <a:gdLst>
                <a:gd name="T0" fmla="*/ 13 w 286"/>
                <a:gd name="T1" fmla="*/ 5 h 237"/>
                <a:gd name="T2" fmla="*/ 15 w 286"/>
                <a:gd name="T3" fmla="*/ 5 h 237"/>
                <a:gd name="T4" fmla="*/ 13 w 286"/>
                <a:gd name="T5" fmla="*/ 5 h 237"/>
                <a:gd name="T6" fmla="*/ 12 w 286"/>
                <a:gd name="T7" fmla="*/ 6 h 237"/>
                <a:gd name="T8" fmla="*/ 11 w 286"/>
                <a:gd name="T9" fmla="*/ 8 h 237"/>
                <a:gd name="T10" fmla="*/ 10 w 286"/>
                <a:gd name="T11" fmla="*/ 9 h 237"/>
                <a:gd name="T12" fmla="*/ 10 w 286"/>
                <a:gd name="T13" fmla="*/ 10 h 237"/>
                <a:gd name="T14" fmla="*/ 10 w 286"/>
                <a:gd name="T15" fmla="*/ 12 h 237"/>
                <a:gd name="T16" fmla="*/ 9 w 286"/>
                <a:gd name="T17" fmla="*/ 11 h 237"/>
                <a:gd name="T18" fmla="*/ 0 w 286"/>
                <a:gd name="T19" fmla="*/ 0 h 237"/>
                <a:gd name="T20" fmla="*/ 13 w 286"/>
                <a:gd name="T21" fmla="*/ 5 h 237"/>
                <a:gd name="T22" fmla="*/ 12 w 286"/>
                <a:gd name="T23" fmla="*/ 6 h 237"/>
                <a:gd name="T24" fmla="*/ 10 w 286"/>
                <a:gd name="T25" fmla="*/ 7 h 237"/>
                <a:gd name="T26" fmla="*/ 9 w 286"/>
                <a:gd name="T27" fmla="*/ 9 h 237"/>
                <a:gd name="T28" fmla="*/ 9 w 286"/>
                <a:gd name="T29" fmla="*/ 11 h 237"/>
                <a:gd name="T30" fmla="*/ 8 w 286"/>
                <a:gd name="T31" fmla="*/ 9 h 237"/>
                <a:gd name="T32" fmla="*/ 2 w 286"/>
                <a:gd name="T33" fmla="*/ 1 h 237"/>
                <a:gd name="T34" fmla="*/ 12 w 286"/>
                <a:gd name="T35" fmla="*/ 5 h 237"/>
                <a:gd name="T36" fmla="*/ 11 w 286"/>
                <a:gd name="T37" fmla="*/ 6 h 237"/>
                <a:gd name="T38" fmla="*/ 10 w 286"/>
                <a:gd name="T39" fmla="*/ 7 h 237"/>
                <a:gd name="T40" fmla="*/ 9 w 286"/>
                <a:gd name="T41" fmla="*/ 8 h 237"/>
                <a:gd name="T42" fmla="*/ 8 w 286"/>
                <a:gd name="T43" fmla="*/ 9 h 237"/>
                <a:gd name="T44" fmla="*/ 8 w 286"/>
                <a:gd name="T45" fmla="*/ 8 h 237"/>
                <a:gd name="T46" fmla="*/ 3 w 286"/>
                <a:gd name="T47" fmla="*/ 3 h 237"/>
                <a:gd name="T48" fmla="*/ 11 w 286"/>
                <a:gd name="T49" fmla="*/ 5 h 237"/>
                <a:gd name="T50" fmla="*/ 9 w 286"/>
                <a:gd name="T51" fmla="*/ 6 h 237"/>
                <a:gd name="T52" fmla="*/ 8 w 286"/>
                <a:gd name="T53" fmla="*/ 8 h 237"/>
                <a:gd name="T54" fmla="*/ 8 w 286"/>
                <a:gd name="T55" fmla="*/ 7 h 237"/>
                <a:gd name="T56" fmla="*/ 5 w 286"/>
                <a:gd name="T57" fmla="*/ 4 h 237"/>
                <a:gd name="T58" fmla="*/ 10 w 286"/>
                <a:gd name="T59" fmla="*/ 5 h 237"/>
                <a:gd name="T60" fmla="*/ 8 w 286"/>
                <a:gd name="T61" fmla="*/ 7 h 237"/>
                <a:gd name="T62" fmla="*/ 8 w 286"/>
                <a:gd name="T63" fmla="*/ 6 h 237"/>
                <a:gd name="T64" fmla="*/ 7 w 286"/>
                <a:gd name="T65" fmla="*/ 5 h 237"/>
                <a:gd name="T66" fmla="*/ 8 w 286"/>
                <a:gd name="T67" fmla="*/ 6 h 237"/>
                <a:gd name="T68" fmla="*/ 8 w 286"/>
                <a:gd name="T69" fmla="*/ 6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6"/>
                <a:gd name="T106" fmla="*/ 0 h 237"/>
                <a:gd name="T107" fmla="*/ 286 w 286"/>
                <a:gd name="T108" fmla="*/ 237 h 2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6" h="237">
                  <a:moveTo>
                    <a:pt x="255" y="101"/>
                  </a:moveTo>
                  <a:lnTo>
                    <a:pt x="285" y="89"/>
                  </a:lnTo>
                  <a:lnTo>
                    <a:pt x="255" y="101"/>
                  </a:lnTo>
                  <a:lnTo>
                    <a:pt x="227" y="120"/>
                  </a:lnTo>
                  <a:lnTo>
                    <a:pt x="208" y="144"/>
                  </a:lnTo>
                  <a:lnTo>
                    <a:pt x="196" y="170"/>
                  </a:lnTo>
                  <a:lnTo>
                    <a:pt x="184" y="201"/>
                  </a:lnTo>
                  <a:lnTo>
                    <a:pt x="184" y="236"/>
                  </a:lnTo>
                  <a:lnTo>
                    <a:pt x="173" y="205"/>
                  </a:lnTo>
                  <a:lnTo>
                    <a:pt x="0" y="0"/>
                  </a:lnTo>
                  <a:lnTo>
                    <a:pt x="255" y="89"/>
                  </a:lnTo>
                  <a:lnTo>
                    <a:pt x="223" y="108"/>
                  </a:lnTo>
                  <a:lnTo>
                    <a:pt x="196" y="135"/>
                  </a:lnTo>
                  <a:lnTo>
                    <a:pt x="182" y="170"/>
                  </a:lnTo>
                  <a:lnTo>
                    <a:pt x="173" y="205"/>
                  </a:lnTo>
                  <a:lnTo>
                    <a:pt x="165" y="182"/>
                  </a:lnTo>
                  <a:lnTo>
                    <a:pt x="30" y="23"/>
                  </a:lnTo>
                  <a:lnTo>
                    <a:pt x="227" y="92"/>
                  </a:lnTo>
                  <a:lnTo>
                    <a:pt x="208" y="108"/>
                  </a:lnTo>
                  <a:lnTo>
                    <a:pt x="188" y="131"/>
                  </a:lnTo>
                  <a:lnTo>
                    <a:pt x="177" y="150"/>
                  </a:lnTo>
                  <a:lnTo>
                    <a:pt x="165" y="182"/>
                  </a:lnTo>
                  <a:lnTo>
                    <a:pt x="165" y="158"/>
                  </a:lnTo>
                  <a:lnTo>
                    <a:pt x="68" y="47"/>
                  </a:lnTo>
                  <a:lnTo>
                    <a:pt x="208" y="96"/>
                  </a:lnTo>
                  <a:lnTo>
                    <a:pt x="182" y="123"/>
                  </a:lnTo>
                  <a:lnTo>
                    <a:pt x="165" y="158"/>
                  </a:lnTo>
                  <a:lnTo>
                    <a:pt x="161" y="135"/>
                  </a:lnTo>
                  <a:lnTo>
                    <a:pt x="104" y="73"/>
                  </a:lnTo>
                  <a:lnTo>
                    <a:pt x="184" y="101"/>
                  </a:lnTo>
                  <a:lnTo>
                    <a:pt x="161" y="135"/>
                  </a:lnTo>
                  <a:lnTo>
                    <a:pt x="158" y="120"/>
                  </a:lnTo>
                  <a:lnTo>
                    <a:pt x="134" y="96"/>
                  </a:lnTo>
                  <a:lnTo>
                    <a:pt x="165" y="108"/>
                  </a:lnTo>
                  <a:lnTo>
                    <a:pt x="158" y="120"/>
                  </a:lnTo>
                </a:path>
              </a:pathLst>
            </a:custGeom>
            <a:noFill/>
            <a:ln w="12600">
              <a:solidFill>
                <a:srgbClr val="333333"/>
              </a:solidFill>
              <a:round/>
              <a:headEnd/>
              <a:tailEnd/>
            </a:ln>
          </p:spPr>
          <p:txBody>
            <a:bodyPr/>
            <a:lstStyle/>
            <a:p>
              <a:endParaRPr lang="en-US"/>
            </a:p>
          </p:txBody>
        </p:sp>
        <p:sp>
          <p:nvSpPr>
            <p:cNvPr id="602631" name="Freeform 514"/>
            <p:cNvSpPr>
              <a:spLocks noChangeArrowheads="1"/>
            </p:cNvSpPr>
            <p:nvPr/>
          </p:nvSpPr>
          <p:spPr bwMode="auto">
            <a:xfrm>
              <a:off x="3846" y="2707"/>
              <a:ext cx="76" cy="40"/>
            </a:xfrm>
            <a:custGeom>
              <a:avLst/>
              <a:gdLst>
                <a:gd name="T0" fmla="*/ 16 w 336"/>
                <a:gd name="T1" fmla="*/ 9 h 175"/>
                <a:gd name="T2" fmla="*/ 0 w 336"/>
                <a:gd name="T3" fmla="*/ 2 h 175"/>
                <a:gd name="T4" fmla="*/ 17 w 336"/>
                <a:gd name="T5" fmla="*/ 0 h 175"/>
                <a:gd name="T6" fmla="*/ 16 w 336"/>
                <a:gd name="T7" fmla="*/ 1 h 175"/>
                <a:gd name="T8" fmla="*/ 15 w 336"/>
                <a:gd name="T9" fmla="*/ 3 h 175"/>
                <a:gd name="T10" fmla="*/ 15 w 336"/>
                <a:gd name="T11" fmla="*/ 4 h 175"/>
                <a:gd name="T12" fmla="*/ 15 w 336"/>
                <a:gd name="T13" fmla="*/ 6 h 175"/>
                <a:gd name="T14" fmla="*/ 15 w 336"/>
                <a:gd name="T15" fmla="*/ 8 h 175"/>
                <a:gd name="T16" fmla="*/ 16 w 336"/>
                <a:gd name="T17" fmla="*/ 9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6"/>
                <a:gd name="T28" fmla="*/ 0 h 175"/>
                <a:gd name="T29" fmla="*/ 336 w 336"/>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6" h="175">
                  <a:moveTo>
                    <a:pt x="312" y="174"/>
                  </a:moveTo>
                  <a:lnTo>
                    <a:pt x="0" y="42"/>
                  </a:lnTo>
                  <a:lnTo>
                    <a:pt x="335" y="0"/>
                  </a:lnTo>
                  <a:lnTo>
                    <a:pt x="316" y="22"/>
                  </a:lnTo>
                  <a:lnTo>
                    <a:pt x="300" y="49"/>
                  </a:lnTo>
                  <a:lnTo>
                    <a:pt x="289" y="81"/>
                  </a:lnTo>
                  <a:lnTo>
                    <a:pt x="289" y="112"/>
                  </a:lnTo>
                  <a:lnTo>
                    <a:pt x="300" y="143"/>
                  </a:lnTo>
                  <a:lnTo>
                    <a:pt x="312" y="174"/>
                  </a:lnTo>
                </a:path>
              </a:pathLst>
            </a:custGeom>
            <a:noFill/>
            <a:ln w="12600">
              <a:solidFill>
                <a:srgbClr val="333333"/>
              </a:solidFill>
              <a:round/>
              <a:headEnd/>
              <a:tailEnd/>
            </a:ln>
          </p:spPr>
          <p:txBody>
            <a:bodyPr/>
            <a:lstStyle/>
            <a:p>
              <a:endParaRPr lang="en-US"/>
            </a:p>
          </p:txBody>
        </p:sp>
        <p:sp>
          <p:nvSpPr>
            <p:cNvPr id="602632" name="Freeform 515"/>
            <p:cNvSpPr>
              <a:spLocks noChangeArrowheads="1"/>
            </p:cNvSpPr>
            <p:nvPr/>
          </p:nvSpPr>
          <p:spPr bwMode="auto">
            <a:xfrm>
              <a:off x="3856" y="2711"/>
              <a:ext cx="61" cy="31"/>
            </a:xfrm>
            <a:custGeom>
              <a:avLst/>
              <a:gdLst>
                <a:gd name="T0" fmla="*/ 13 w 267"/>
                <a:gd name="T1" fmla="*/ 7 h 135"/>
                <a:gd name="T2" fmla="*/ 0 w 267"/>
                <a:gd name="T3" fmla="*/ 2 h 135"/>
                <a:gd name="T4" fmla="*/ 14 w 267"/>
                <a:gd name="T5" fmla="*/ 0 h 135"/>
                <a:gd name="T6" fmla="*/ 13 w 267"/>
                <a:gd name="T7" fmla="*/ 2 h 135"/>
                <a:gd name="T8" fmla="*/ 12 w 267"/>
                <a:gd name="T9" fmla="*/ 3 h 135"/>
                <a:gd name="T10" fmla="*/ 12 w 267"/>
                <a:gd name="T11" fmla="*/ 5 h 135"/>
                <a:gd name="T12" fmla="*/ 13 w 267"/>
                <a:gd name="T13" fmla="*/ 7 h 135"/>
                <a:gd name="T14" fmla="*/ 12 w 267"/>
                <a:gd name="T15" fmla="*/ 6 h 135"/>
                <a:gd name="T16" fmla="*/ 2 w 267"/>
                <a:gd name="T17" fmla="*/ 2 h 135"/>
                <a:gd name="T18" fmla="*/ 13 w 267"/>
                <a:gd name="T19" fmla="*/ 1 h 135"/>
                <a:gd name="T20" fmla="*/ 12 w 267"/>
                <a:gd name="T21" fmla="*/ 2 h 135"/>
                <a:gd name="T22" fmla="*/ 12 w 267"/>
                <a:gd name="T23" fmla="*/ 3 h 135"/>
                <a:gd name="T24" fmla="*/ 12 w 267"/>
                <a:gd name="T25" fmla="*/ 5 h 135"/>
                <a:gd name="T26" fmla="*/ 12 w 267"/>
                <a:gd name="T27" fmla="*/ 6 h 135"/>
                <a:gd name="T28" fmla="*/ 11 w 267"/>
                <a:gd name="T29" fmla="*/ 5 h 135"/>
                <a:gd name="T30" fmla="*/ 4 w 267"/>
                <a:gd name="T31" fmla="*/ 2 h 135"/>
                <a:gd name="T32" fmla="*/ 12 w 267"/>
                <a:gd name="T33" fmla="*/ 1 h 135"/>
                <a:gd name="T34" fmla="*/ 11 w 267"/>
                <a:gd name="T35" fmla="*/ 3 h 135"/>
                <a:gd name="T36" fmla="*/ 11 w 267"/>
                <a:gd name="T37" fmla="*/ 5 h 135"/>
                <a:gd name="T38" fmla="*/ 11 w 267"/>
                <a:gd name="T39" fmla="*/ 4 h 135"/>
                <a:gd name="T40" fmla="*/ 7 w 267"/>
                <a:gd name="T41" fmla="*/ 3 h 135"/>
                <a:gd name="T42" fmla="*/ 11 w 267"/>
                <a:gd name="T43" fmla="*/ 2 h 135"/>
                <a:gd name="T44" fmla="*/ 11 w 267"/>
                <a:gd name="T45" fmla="*/ 4 h 135"/>
                <a:gd name="T46" fmla="*/ 10 w 267"/>
                <a:gd name="T47" fmla="*/ 3 h 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7"/>
                <a:gd name="T73" fmla="*/ 0 h 135"/>
                <a:gd name="T74" fmla="*/ 267 w 267"/>
                <a:gd name="T75" fmla="*/ 135 h 1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7" h="135">
                  <a:moveTo>
                    <a:pt x="247" y="134"/>
                  </a:moveTo>
                  <a:lnTo>
                    <a:pt x="0" y="30"/>
                  </a:lnTo>
                  <a:lnTo>
                    <a:pt x="266" y="0"/>
                  </a:lnTo>
                  <a:lnTo>
                    <a:pt x="247" y="30"/>
                  </a:lnTo>
                  <a:lnTo>
                    <a:pt x="238" y="65"/>
                  </a:lnTo>
                  <a:lnTo>
                    <a:pt x="238" y="99"/>
                  </a:lnTo>
                  <a:lnTo>
                    <a:pt x="247" y="134"/>
                  </a:lnTo>
                  <a:lnTo>
                    <a:pt x="231" y="115"/>
                  </a:lnTo>
                  <a:lnTo>
                    <a:pt x="38" y="33"/>
                  </a:lnTo>
                  <a:lnTo>
                    <a:pt x="247" y="11"/>
                  </a:lnTo>
                  <a:lnTo>
                    <a:pt x="231" y="33"/>
                  </a:lnTo>
                  <a:lnTo>
                    <a:pt x="231" y="65"/>
                  </a:lnTo>
                  <a:lnTo>
                    <a:pt x="227" y="92"/>
                  </a:lnTo>
                  <a:lnTo>
                    <a:pt x="231" y="115"/>
                  </a:lnTo>
                  <a:lnTo>
                    <a:pt x="217" y="99"/>
                  </a:lnTo>
                  <a:lnTo>
                    <a:pt x="81" y="42"/>
                  </a:lnTo>
                  <a:lnTo>
                    <a:pt x="227" y="22"/>
                  </a:lnTo>
                  <a:lnTo>
                    <a:pt x="217" y="61"/>
                  </a:lnTo>
                  <a:lnTo>
                    <a:pt x="217" y="99"/>
                  </a:lnTo>
                  <a:lnTo>
                    <a:pt x="204" y="80"/>
                  </a:lnTo>
                  <a:lnTo>
                    <a:pt x="127" y="49"/>
                  </a:lnTo>
                  <a:lnTo>
                    <a:pt x="212" y="38"/>
                  </a:lnTo>
                  <a:lnTo>
                    <a:pt x="204" y="80"/>
                  </a:lnTo>
                  <a:lnTo>
                    <a:pt x="196" y="65"/>
                  </a:lnTo>
                </a:path>
              </a:pathLst>
            </a:custGeom>
            <a:noFill/>
            <a:ln w="12600">
              <a:solidFill>
                <a:srgbClr val="333333"/>
              </a:solidFill>
              <a:round/>
              <a:headEnd/>
              <a:tailEnd/>
            </a:ln>
          </p:spPr>
          <p:txBody>
            <a:bodyPr/>
            <a:lstStyle/>
            <a:p>
              <a:endParaRPr lang="en-US"/>
            </a:p>
          </p:txBody>
        </p:sp>
        <p:sp>
          <p:nvSpPr>
            <p:cNvPr id="602633" name="Freeform 516"/>
            <p:cNvSpPr>
              <a:spLocks noChangeArrowheads="1"/>
            </p:cNvSpPr>
            <p:nvPr/>
          </p:nvSpPr>
          <p:spPr bwMode="auto">
            <a:xfrm>
              <a:off x="3893" y="2722"/>
              <a:ext cx="14" cy="14"/>
            </a:xfrm>
            <a:custGeom>
              <a:avLst/>
              <a:gdLst>
                <a:gd name="T0" fmla="*/ 3 w 63"/>
                <a:gd name="T1" fmla="*/ 3 h 63"/>
                <a:gd name="T2" fmla="*/ 0 w 63"/>
                <a:gd name="T3" fmla="*/ 1 h 63"/>
                <a:gd name="T4" fmla="*/ 3 w 63"/>
                <a:gd name="T5" fmla="*/ 0 h 63"/>
                <a:gd name="T6" fmla="*/ 3 w 63"/>
                <a:gd name="T7" fmla="*/ 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62" y="62"/>
                  </a:moveTo>
                  <a:lnTo>
                    <a:pt x="0" y="16"/>
                  </a:lnTo>
                  <a:lnTo>
                    <a:pt x="62" y="0"/>
                  </a:lnTo>
                  <a:lnTo>
                    <a:pt x="62" y="62"/>
                  </a:lnTo>
                </a:path>
              </a:pathLst>
            </a:custGeom>
            <a:noFill/>
            <a:ln w="12600">
              <a:solidFill>
                <a:srgbClr val="333333"/>
              </a:solidFill>
              <a:round/>
              <a:headEnd/>
              <a:tailEnd/>
            </a:ln>
          </p:spPr>
          <p:txBody>
            <a:bodyPr/>
            <a:lstStyle/>
            <a:p>
              <a:endParaRPr lang="en-US"/>
            </a:p>
          </p:txBody>
        </p:sp>
        <p:sp>
          <p:nvSpPr>
            <p:cNvPr id="602634" name="Line 517"/>
            <p:cNvSpPr>
              <a:spLocks noChangeShapeType="1"/>
            </p:cNvSpPr>
            <p:nvPr/>
          </p:nvSpPr>
          <p:spPr bwMode="auto">
            <a:xfrm flipH="1">
              <a:off x="1704" y="1931"/>
              <a:ext cx="2486" cy="1"/>
            </a:xfrm>
            <a:prstGeom prst="line">
              <a:avLst/>
            </a:prstGeom>
            <a:noFill/>
            <a:ln w="12600">
              <a:solidFill>
                <a:srgbClr val="333333"/>
              </a:solidFill>
              <a:round/>
              <a:headEnd/>
              <a:tailEnd/>
            </a:ln>
          </p:spPr>
          <p:txBody>
            <a:bodyPr/>
            <a:lstStyle/>
            <a:p>
              <a:endParaRPr lang="en-US"/>
            </a:p>
          </p:txBody>
        </p:sp>
        <p:sp>
          <p:nvSpPr>
            <p:cNvPr id="602635" name="Freeform 518"/>
            <p:cNvSpPr>
              <a:spLocks noChangeArrowheads="1"/>
            </p:cNvSpPr>
            <p:nvPr/>
          </p:nvSpPr>
          <p:spPr bwMode="auto">
            <a:xfrm>
              <a:off x="2021" y="2101"/>
              <a:ext cx="143" cy="133"/>
            </a:xfrm>
            <a:custGeom>
              <a:avLst/>
              <a:gdLst>
                <a:gd name="T0" fmla="*/ 0 w 629"/>
                <a:gd name="T1" fmla="*/ 0 h 585"/>
                <a:gd name="T2" fmla="*/ 33 w 629"/>
                <a:gd name="T3" fmla="*/ 0 h 585"/>
                <a:gd name="T4" fmla="*/ 33 w 629"/>
                <a:gd name="T5" fmla="*/ 30 h 585"/>
                <a:gd name="T6" fmla="*/ 0 w 629"/>
                <a:gd name="T7" fmla="*/ 30 h 585"/>
                <a:gd name="T8" fmla="*/ 0 w 629"/>
                <a:gd name="T9" fmla="*/ 0 h 585"/>
                <a:gd name="T10" fmla="*/ 0 60000 65536"/>
                <a:gd name="T11" fmla="*/ 0 60000 65536"/>
                <a:gd name="T12" fmla="*/ 0 60000 65536"/>
                <a:gd name="T13" fmla="*/ 0 60000 65536"/>
                <a:gd name="T14" fmla="*/ 0 60000 65536"/>
                <a:gd name="T15" fmla="*/ 0 w 629"/>
                <a:gd name="T16" fmla="*/ 0 h 585"/>
                <a:gd name="T17" fmla="*/ 629 w 629"/>
                <a:gd name="T18" fmla="*/ 585 h 585"/>
              </a:gdLst>
              <a:ahLst/>
              <a:cxnLst>
                <a:cxn ang="T10">
                  <a:pos x="T0" y="T1"/>
                </a:cxn>
                <a:cxn ang="T11">
                  <a:pos x="T2" y="T3"/>
                </a:cxn>
                <a:cxn ang="T12">
                  <a:pos x="T4" y="T5"/>
                </a:cxn>
                <a:cxn ang="T13">
                  <a:pos x="T6" y="T7"/>
                </a:cxn>
                <a:cxn ang="T14">
                  <a:pos x="T8" y="T9"/>
                </a:cxn>
              </a:cxnLst>
              <a:rect l="T15" t="T16" r="T17" b="T18"/>
              <a:pathLst>
                <a:path w="629" h="585">
                  <a:moveTo>
                    <a:pt x="0" y="0"/>
                  </a:moveTo>
                  <a:lnTo>
                    <a:pt x="628" y="0"/>
                  </a:lnTo>
                  <a:lnTo>
                    <a:pt x="628" y="584"/>
                  </a:lnTo>
                  <a:lnTo>
                    <a:pt x="0" y="584"/>
                  </a:lnTo>
                  <a:lnTo>
                    <a:pt x="0" y="0"/>
                  </a:lnTo>
                </a:path>
              </a:pathLst>
            </a:custGeom>
            <a:solidFill>
              <a:srgbClr val="000000"/>
            </a:solidFill>
            <a:ln w="12600">
              <a:solidFill>
                <a:srgbClr val="333333"/>
              </a:solidFill>
              <a:round/>
              <a:headEnd/>
              <a:tailEnd/>
            </a:ln>
          </p:spPr>
          <p:txBody>
            <a:bodyPr anchor="ctr"/>
            <a:lstStyle/>
            <a:p>
              <a:endParaRPr lang="en-US"/>
            </a:p>
          </p:txBody>
        </p:sp>
        <p:sp>
          <p:nvSpPr>
            <p:cNvPr id="602636" name="Line 519"/>
            <p:cNvSpPr>
              <a:spLocks noChangeShapeType="1"/>
            </p:cNvSpPr>
            <p:nvPr/>
          </p:nvSpPr>
          <p:spPr bwMode="auto">
            <a:xfrm>
              <a:off x="2042" y="2158"/>
              <a:ext cx="1" cy="19"/>
            </a:xfrm>
            <a:prstGeom prst="line">
              <a:avLst/>
            </a:prstGeom>
            <a:noFill/>
            <a:ln w="12600">
              <a:solidFill>
                <a:srgbClr val="333333"/>
              </a:solidFill>
              <a:round/>
              <a:headEnd/>
              <a:tailEnd/>
            </a:ln>
          </p:spPr>
          <p:txBody>
            <a:bodyPr/>
            <a:lstStyle/>
            <a:p>
              <a:endParaRPr lang="en-US"/>
            </a:p>
          </p:txBody>
        </p:sp>
        <p:sp>
          <p:nvSpPr>
            <p:cNvPr id="602637" name="Line 520"/>
            <p:cNvSpPr>
              <a:spLocks noChangeShapeType="1"/>
            </p:cNvSpPr>
            <p:nvPr/>
          </p:nvSpPr>
          <p:spPr bwMode="auto">
            <a:xfrm>
              <a:off x="2042" y="2158"/>
              <a:ext cx="10" cy="1"/>
            </a:xfrm>
            <a:prstGeom prst="line">
              <a:avLst/>
            </a:prstGeom>
            <a:noFill/>
            <a:ln w="12600">
              <a:solidFill>
                <a:srgbClr val="333333"/>
              </a:solidFill>
              <a:round/>
              <a:headEnd/>
              <a:tailEnd/>
            </a:ln>
          </p:spPr>
          <p:txBody>
            <a:bodyPr/>
            <a:lstStyle/>
            <a:p>
              <a:endParaRPr lang="en-US"/>
            </a:p>
          </p:txBody>
        </p:sp>
        <p:sp>
          <p:nvSpPr>
            <p:cNvPr id="602638" name="Freeform 521"/>
            <p:cNvSpPr>
              <a:spLocks noChangeArrowheads="1"/>
            </p:cNvSpPr>
            <p:nvPr/>
          </p:nvSpPr>
          <p:spPr bwMode="auto">
            <a:xfrm>
              <a:off x="2051" y="2158"/>
              <a:ext cx="14" cy="20"/>
            </a:xfrm>
            <a:custGeom>
              <a:avLst/>
              <a:gdLst>
                <a:gd name="T0" fmla="*/ 0 w 63"/>
                <a:gd name="T1" fmla="*/ 5 h 86"/>
                <a:gd name="T2" fmla="*/ 1 w 63"/>
                <a:gd name="T3" fmla="*/ 4 h 86"/>
                <a:gd name="T4" fmla="*/ 2 w 63"/>
                <a:gd name="T5" fmla="*/ 4 h 86"/>
                <a:gd name="T6" fmla="*/ 3 w 63"/>
                <a:gd name="T7" fmla="*/ 3 h 86"/>
                <a:gd name="T8" fmla="*/ 3 w 63"/>
                <a:gd name="T9" fmla="*/ 2 h 86"/>
                <a:gd name="T10" fmla="*/ 3 w 63"/>
                <a:gd name="T11" fmla="*/ 1 h 86"/>
                <a:gd name="T12" fmla="*/ 2 w 63"/>
                <a:gd name="T13" fmla="*/ 1 h 86"/>
                <a:gd name="T14" fmla="*/ 1 w 63"/>
                <a:gd name="T15" fmla="*/ 0 h 86"/>
                <a:gd name="T16" fmla="*/ 0 w 63"/>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6"/>
                <a:gd name="T29" fmla="*/ 63 w 63"/>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6">
                  <a:moveTo>
                    <a:pt x="0" y="85"/>
                  </a:moveTo>
                  <a:lnTo>
                    <a:pt x="23" y="81"/>
                  </a:lnTo>
                  <a:lnTo>
                    <a:pt x="43" y="74"/>
                  </a:lnTo>
                  <a:lnTo>
                    <a:pt x="62" y="58"/>
                  </a:lnTo>
                  <a:lnTo>
                    <a:pt x="62" y="42"/>
                  </a:lnTo>
                  <a:lnTo>
                    <a:pt x="62" y="26"/>
                  </a:lnTo>
                  <a:lnTo>
                    <a:pt x="43" y="14"/>
                  </a:lnTo>
                  <a:lnTo>
                    <a:pt x="23" y="3"/>
                  </a:lnTo>
                  <a:lnTo>
                    <a:pt x="0" y="0"/>
                  </a:lnTo>
                </a:path>
              </a:pathLst>
            </a:custGeom>
            <a:noFill/>
            <a:ln w="12600">
              <a:solidFill>
                <a:srgbClr val="333333"/>
              </a:solidFill>
              <a:round/>
              <a:headEnd/>
              <a:tailEnd/>
            </a:ln>
          </p:spPr>
          <p:txBody>
            <a:bodyPr/>
            <a:lstStyle/>
            <a:p>
              <a:endParaRPr lang="en-US"/>
            </a:p>
          </p:txBody>
        </p:sp>
        <p:sp>
          <p:nvSpPr>
            <p:cNvPr id="602639" name="Freeform 522"/>
            <p:cNvSpPr>
              <a:spLocks noChangeArrowheads="1"/>
            </p:cNvSpPr>
            <p:nvPr/>
          </p:nvSpPr>
          <p:spPr bwMode="auto">
            <a:xfrm>
              <a:off x="2042" y="2160"/>
              <a:ext cx="14" cy="17"/>
            </a:xfrm>
            <a:custGeom>
              <a:avLst/>
              <a:gdLst>
                <a:gd name="T0" fmla="*/ 3 w 62"/>
                <a:gd name="T1" fmla="*/ 4 h 74"/>
                <a:gd name="T2" fmla="*/ 0 w 62"/>
                <a:gd name="T3" fmla="*/ 4 h 74"/>
                <a:gd name="T4" fmla="*/ 0 w 62"/>
                <a:gd name="T5" fmla="*/ 3 h 74"/>
                <a:gd name="T6" fmla="*/ 3 w 62"/>
                <a:gd name="T7" fmla="*/ 3 h 74"/>
                <a:gd name="T8" fmla="*/ 0 w 62"/>
                <a:gd name="T9" fmla="*/ 3 h 74"/>
                <a:gd name="T10" fmla="*/ 0 w 62"/>
                <a:gd name="T11" fmla="*/ 0 h 74"/>
                <a:gd name="T12" fmla="*/ 3 w 62"/>
                <a:gd name="T13" fmla="*/ 0 h 74"/>
                <a:gd name="T14" fmla="*/ 0 60000 65536"/>
                <a:gd name="T15" fmla="*/ 0 60000 65536"/>
                <a:gd name="T16" fmla="*/ 0 60000 65536"/>
                <a:gd name="T17" fmla="*/ 0 60000 65536"/>
                <a:gd name="T18" fmla="*/ 0 60000 65536"/>
                <a:gd name="T19" fmla="*/ 0 60000 65536"/>
                <a:gd name="T20" fmla="*/ 0 60000 65536"/>
                <a:gd name="T21" fmla="*/ 0 w 62"/>
                <a:gd name="T22" fmla="*/ 0 h 74"/>
                <a:gd name="T23" fmla="*/ 62 w 62"/>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4">
                  <a:moveTo>
                    <a:pt x="61" y="73"/>
                  </a:moveTo>
                  <a:lnTo>
                    <a:pt x="0" y="73"/>
                  </a:lnTo>
                  <a:lnTo>
                    <a:pt x="6" y="62"/>
                  </a:lnTo>
                  <a:lnTo>
                    <a:pt x="61" y="62"/>
                  </a:lnTo>
                  <a:lnTo>
                    <a:pt x="6" y="62"/>
                  </a:lnTo>
                  <a:lnTo>
                    <a:pt x="6" y="0"/>
                  </a:lnTo>
                  <a:lnTo>
                    <a:pt x="61" y="0"/>
                  </a:lnTo>
                </a:path>
              </a:pathLst>
            </a:custGeom>
            <a:noFill/>
            <a:ln w="12600">
              <a:solidFill>
                <a:srgbClr val="333333"/>
              </a:solidFill>
              <a:round/>
              <a:headEnd/>
              <a:tailEnd/>
            </a:ln>
          </p:spPr>
          <p:txBody>
            <a:bodyPr/>
            <a:lstStyle/>
            <a:p>
              <a:endParaRPr lang="en-US"/>
            </a:p>
          </p:txBody>
        </p:sp>
        <p:sp>
          <p:nvSpPr>
            <p:cNvPr id="602640" name="Freeform 523"/>
            <p:cNvSpPr>
              <a:spLocks noChangeArrowheads="1"/>
            </p:cNvSpPr>
            <p:nvPr/>
          </p:nvSpPr>
          <p:spPr bwMode="auto">
            <a:xfrm>
              <a:off x="2051" y="2160"/>
              <a:ext cx="14" cy="14"/>
            </a:xfrm>
            <a:custGeom>
              <a:avLst/>
              <a:gdLst>
                <a:gd name="T0" fmla="*/ 0 w 63"/>
                <a:gd name="T1" fmla="*/ 3 h 63"/>
                <a:gd name="T2" fmla="*/ 1 w 63"/>
                <a:gd name="T3" fmla="*/ 3 h 63"/>
                <a:gd name="T4" fmla="*/ 2 w 63"/>
                <a:gd name="T5" fmla="*/ 3 h 63"/>
                <a:gd name="T6" fmla="*/ 3 w 63"/>
                <a:gd name="T7" fmla="*/ 2 h 63"/>
                <a:gd name="T8" fmla="*/ 3 w 63"/>
                <a:gd name="T9" fmla="*/ 2 h 63"/>
                <a:gd name="T10" fmla="*/ 3 w 63"/>
                <a:gd name="T11" fmla="*/ 1 h 63"/>
                <a:gd name="T12" fmla="*/ 2 w 63"/>
                <a:gd name="T13" fmla="*/ 0 h 63"/>
                <a:gd name="T14" fmla="*/ 1 w 63"/>
                <a:gd name="T15" fmla="*/ 0 h 63"/>
                <a:gd name="T16" fmla="*/ 0 w 63"/>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3"/>
                <a:gd name="T29" fmla="*/ 63 w 63"/>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3">
                  <a:moveTo>
                    <a:pt x="0" y="62"/>
                  </a:moveTo>
                  <a:lnTo>
                    <a:pt x="15" y="62"/>
                  </a:lnTo>
                  <a:lnTo>
                    <a:pt x="47" y="54"/>
                  </a:lnTo>
                  <a:lnTo>
                    <a:pt x="55" y="46"/>
                  </a:lnTo>
                  <a:lnTo>
                    <a:pt x="62" y="30"/>
                  </a:lnTo>
                  <a:lnTo>
                    <a:pt x="55" y="19"/>
                  </a:lnTo>
                  <a:lnTo>
                    <a:pt x="47" y="7"/>
                  </a:lnTo>
                  <a:lnTo>
                    <a:pt x="15" y="3"/>
                  </a:lnTo>
                  <a:lnTo>
                    <a:pt x="0" y="0"/>
                  </a:lnTo>
                </a:path>
              </a:pathLst>
            </a:custGeom>
            <a:noFill/>
            <a:ln w="12600">
              <a:solidFill>
                <a:srgbClr val="333333"/>
              </a:solidFill>
              <a:round/>
              <a:headEnd/>
              <a:tailEnd/>
            </a:ln>
          </p:spPr>
          <p:txBody>
            <a:bodyPr/>
            <a:lstStyle/>
            <a:p>
              <a:endParaRPr lang="en-US"/>
            </a:p>
          </p:txBody>
        </p:sp>
        <p:sp>
          <p:nvSpPr>
            <p:cNvPr id="602641" name="Freeform 524"/>
            <p:cNvSpPr>
              <a:spLocks noChangeArrowheads="1"/>
            </p:cNvSpPr>
            <p:nvPr/>
          </p:nvSpPr>
          <p:spPr bwMode="auto">
            <a:xfrm>
              <a:off x="2046" y="2163"/>
              <a:ext cx="14" cy="14"/>
            </a:xfrm>
            <a:custGeom>
              <a:avLst/>
              <a:gdLst>
                <a:gd name="T0" fmla="*/ 2 w 62"/>
                <a:gd name="T1" fmla="*/ 3 h 63"/>
                <a:gd name="T2" fmla="*/ 0 w 62"/>
                <a:gd name="T3" fmla="*/ 3 h 63"/>
                <a:gd name="T4" fmla="*/ 0 w 62"/>
                <a:gd name="T5" fmla="*/ 0 h 63"/>
                <a:gd name="T6" fmla="*/ 2 w 62"/>
                <a:gd name="T7" fmla="*/ 0 h 63"/>
                <a:gd name="T8" fmla="*/ 2 w 62"/>
                <a:gd name="T9" fmla="*/ 3 h 63"/>
                <a:gd name="T10" fmla="*/ 2 w 62"/>
                <a:gd name="T11" fmla="*/ 3 h 63"/>
                <a:gd name="T12" fmla="*/ 3 w 62"/>
                <a:gd name="T13" fmla="*/ 2 h 63"/>
                <a:gd name="T14" fmla="*/ 3 w 62"/>
                <a:gd name="T15" fmla="*/ 1 h 63"/>
                <a:gd name="T16" fmla="*/ 3 w 62"/>
                <a:gd name="T17" fmla="*/ 0 h 63"/>
                <a:gd name="T18" fmla="*/ 2 w 62"/>
                <a:gd name="T19" fmla="*/ 0 h 63"/>
                <a:gd name="T20" fmla="*/ 2 w 62"/>
                <a:gd name="T21" fmla="*/ 0 h 63"/>
                <a:gd name="T22" fmla="*/ 2 w 62"/>
                <a:gd name="T23" fmla="*/ 2 h 63"/>
                <a:gd name="T24" fmla="*/ 1 w 62"/>
                <a:gd name="T25" fmla="*/ 2 h 63"/>
                <a:gd name="T26" fmla="*/ 1 w 62"/>
                <a:gd name="T27" fmla="*/ 0 h 63"/>
                <a:gd name="T28" fmla="*/ 2 w 62"/>
                <a:gd name="T29" fmla="*/ 0 h 63"/>
                <a:gd name="T30" fmla="*/ 2 w 62"/>
                <a:gd name="T31" fmla="*/ 2 h 63"/>
                <a:gd name="T32" fmla="*/ 2 w 62"/>
                <a:gd name="T33" fmla="*/ 2 h 63"/>
                <a:gd name="T34" fmla="*/ 2 w 62"/>
                <a:gd name="T35" fmla="*/ 1 h 63"/>
                <a:gd name="T36" fmla="*/ 2 w 62"/>
                <a:gd name="T37" fmla="*/ 1 h 63"/>
                <a:gd name="T38" fmla="*/ 2 w 62"/>
                <a:gd name="T39" fmla="*/ 0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63"/>
                <a:gd name="T62" fmla="*/ 62 w 62"/>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63">
                  <a:moveTo>
                    <a:pt x="30" y="62"/>
                  </a:moveTo>
                  <a:lnTo>
                    <a:pt x="0" y="62"/>
                  </a:lnTo>
                  <a:lnTo>
                    <a:pt x="0" y="0"/>
                  </a:lnTo>
                  <a:lnTo>
                    <a:pt x="30" y="0"/>
                  </a:lnTo>
                  <a:lnTo>
                    <a:pt x="30" y="62"/>
                  </a:lnTo>
                  <a:lnTo>
                    <a:pt x="38" y="54"/>
                  </a:lnTo>
                  <a:lnTo>
                    <a:pt x="54" y="43"/>
                  </a:lnTo>
                  <a:lnTo>
                    <a:pt x="61" y="27"/>
                  </a:lnTo>
                  <a:lnTo>
                    <a:pt x="54" y="7"/>
                  </a:lnTo>
                  <a:lnTo>
                    <a:pt x="38" y="0"/>
                  </a:lnTo>
                  <a:lnTo>
                    <a:pt x="30" y="0"/>
                  </a:lnTo>
                  <a:lnTo>
                    <a:pt x="30" y="51"/>
                  </a:lnTo>
                  <a:lnTo>
                    <a:pt x="15" y="51"/>
                  </a:lnTo>
                  <a:lnTo>
                    <a:pt x="15" y="7"/>
                  </a:lnTo>
                  <a:lnTo>
                    <a:pt x="30" y="7"/>
                  </a:lnTo>
                  <a:lnTo>
                    <a:pt x="30" y="51"/>
                  </a:lnTo>
                  <a:lnTo>
                    <a:pt x="38" y="38"/>
                  </a:lnTo>
                  <a:lnTo>
                    <a:pt x="46" y="27"/>
                  </a:lnTo>
                  <a:lnTo>
                    <a:pt x="38" y="15"/>
                  </a:lnTo>
                  <a:lnTo>
                    <a:pt x="30" y="7"/>
                  </a:lnTo>
                </a:path>
              </a:pathLst>
            </a:custGeom>
            <a:noFill/>
            <a:ln w="12600">
              <a:solidFill>
                <a:srgbClr val="333333"/>
              </a:solidFill>
              <a:round/>
              <a:headEnd/>
              <a:tailEnd/>
            </a:ln>
          </p:spPr>
          <p:txBody>
            <a:bodyPr/>
            <a:lstStyle/>
            <a:p>
              <a:endParaRPr lang="en-US"/>
            </a:p>
          </p:txBody>
        </p:sp>
        <p:sp>
          <p:nvSpPr>
            <p:cNvPr id="602642" name="Line 525"/>
            <p:cNvSpPr>
              <a:spLocks noChangeShapeType="1"/>
            </p:cNvSpPr>
            <p:nvPr/>
          </p:nvSpPr>
          <p:spPr bwMode="auto">
            <a:xfrm>
              <a:off x="2081" y="2130"/>
              <a:ext cx="55" cy="1"/>
            </a:xfrm>
            <a:prstGeom prst="line">
              <a:avLst/>
            </a:prstGeom>
            <a:noFill/>
            <a:ln w="12600">
              <a:solidFill>
                <a:srgbClr val="333333"/>
              </a:solidFill>
              <a:round/>
              <a:headEnd/>
              <a:tailEnd/>
            </a:ln>
          </p:spPr>
          <p:txBody>
            <a:bodyPr/>
            <a:lstStyle/>
            <a:p>
              <a:endParaRPr lang="en-US"/>
            </a:p>
          </p:txBody>
        </p:sp>
        <p:sp>
          <p:nvSpPr>
            <p:cNvPr id="602643" name="Freeform 526"/>
            <p:cNvSpPr>
              <a:spLocks noChangeArrowheads="1"/>
            </p:cNvSpPr>
            <p:nvPr/>
          </p:nvSpPr>
          <p:spPr bwMode="auto">
            <a:xfrm>
              <a:off x="2071" y="2120"/>
              <a:ext cx="74" cy="20"/>
            </a:xfrm>
            <a:custGeom>
              <a:avLst/>
              <a:gdLst>
                <a:gd name="T0" fmla="*/ 2 w 328"/>
                <a:gd name="T1" fmla="*/ 2 h 86"/>
                <a:gd name="T2" fmla="*/ 2 w 328"/>
                <a:gd name="T3" fmla="*/ 2 h 86"/>
                <a:gd name="T4" fmla="*/ 14 w 328"/>
                <a:gd name="T5" fmla="*/ 2 h 86"/>
                <a:gd name="T6" fmla="*/ 14 w 328"/>
                <a:gd name="T7" fmla="*/ 2 h 86"/>
                <a:gd name="T8" fmla="*/ 15 w 328"/>
                <a:gd name="T9" fmla="*/ 2 h 86"/>
                <a:gd name="T10" fmla="*/ 1 w 328"/>
                <a:gd name="T11" fmla="*/ 2 h 86"/>
                <a:gd name="T12" fmla="*/ 1 w 328"/>
                <a:gd name="T13" fmla="*/ 3 h 86"/>
                <a:gd name="T14" fmla="*/ 15 w 328"/>
                <a:gd name="T15" fmla="*/ 3 h 86"/>
                <a:gd name="T16" fmla="*/ 15 w 328"/>
                <a:gd name="T17" fmla="*/ 2 h 86"/>
                <a:gd name="T18" fmla="*/ 16 w 328"/>
                <a:gd name="T19" fmla="*/ 1 h 86"/>
                <a:gd name="T20" fmla="*/ 1 w 328"/>
                <a:gd name="T21" fmla="*/ 1 h 86"/>
                <a:gd name="T22" fmla="*/ 1 w 328"/>
                <a:gd name="T23" fmla="*/ 3 h 86"/>
                <a:gd name="T24" fmla="*/ 16 w 328"/>
                <a:gd name="T25" fmla="*/ 3 h 86"/>
                <a:gd name="T26" fmla="*/ 16 w 328"/>
                <a:gd name="T27" fmla="*/ 1 h 86"/>
                <a:gd name="T28" fmla="*/ 16 w 328"/>
                <a:gd name="T29" fmla="*/ 1 h 86"/>
                <a:gd name="T30" fmla="*/ 0 w 328"/>
                <a:gd name="T31" fmla="*/ 1 h 86"/>
                <a:gd name="T32" fmla="*/ 0 w 328"/>
                <a:gd name="T33" fmla="*/ 4 h 86"/>
                <a:gd name="T34" fmla="*/ 16 w 328"/>
                <a:gd name="T35" fmla="*/ 4 h 86"/>
                <a:gd name="T36" fmla="*/ 16 w 328"/>
                <a:gd name="T37" fmla="*/ 1 h 86"/>
                <a:gd name="T38" fmla="*/ 17 w 328"/>
                <a:gd name="T39" fmla="*/ 0 h 86"/>
                <a:gd name="T40" fmla="*/ 0 w 328"/>
                <a:gd name="T41" fmla="*/ 0 h 86"/>
                <a:gd name="T42" fmla="*/ 0 w 328"/>
                <a:gd name="T43" fmla="*/ 5 h 86"/>
                <a:gd name="T44" fmla="*/ 17 w 328"/>
                <a:gd name="T45" fmla="*/ 5 h 86"/>
                <a:gd name="T46" fmla="*/ 17 w 328"/>
                <a:gd name="T47" fmla="*/ 0 h 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86"/>
                <a:gd name="T74" fmla="*/ 328 w 328"/>
                <a:gd name="T75" fmla="*/ 86 h 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86">
                  <a:moveTo>
                    <a:pt x="42" y="42"/>
                  </a:moveTo>
                  <a:lnTo>
                    <a:pt x="42" y="42"/>
                  </a:lnTo>
                  <a:lnTo>
                    <a:pt x="284" y="42"/>
                  </a:lnTo>
                  <a:lnTo>
                    <a:pt x="296" y="28"/>
                  </a:lnTo>
                  <a:lnTo>
                    <a:pt x="25" y="28"/>
                  </a:lnTo>
                  <a:lnTo>
                    <a:pt x="25" y="54"/>
                  </a:lnTo>
                  <a:lnTo>
                    <a:pt x="296" y="54"/>
                  </a:lnTo>
                  <a:lnTo>
                    <a:pt x="296" y="28"/>
                  </a:lnTo>
                  <a:lnTo>
                    <a:pt x="308" y="19"/>
                  </a:lnTo>
                  <a:lnTo>
                    <a:pt x="19" y="19"/>
                  </a:lnTo>
                  <a:lnTo>
                    <a:pt x="19" y="66"/>
                  </a:lnTo>
                  <a:lnTo>
                    <a:pt x="308" y="66"/>
                  </a:lnTo>
                  <a:lnTo>
                    <a:pt x="308" y="19"/>
                  </a:lnTo>
                  <a:lnTo>
                    <a:pt x="315" y="12"/>
                  </a:lnTo>
                  <a:lnTo>
                    <a:pt x="11" y="12"/>
                  </a:lnTo>
                  <a:lnTo>
                    <a:pt x="11" y="73"/>
                  </a:lnTo>
                  <a:lnTo>
                    <a:pt x="315" y="73"/>
                  </a:lnTo>
                  <a:lnTo>
                    <a:pt x="315" y="12"/>
                  </a:lnTo>
                  <a:lnTo>
                    <a:pt x="327" y="0"/>
                  </a:lnTo>
                  <a:lnTo>
                    <a:pt x="0" y="0"/>
                  </a:lnTo>
                  <a:lnTo>
                    <a:pt x="0" y="85"/>
                  </a:lnTo>
                  <a:lnTo>
                    <a:pt x="327" y="85"/>
                  </a:lnTo>
                  <a:lnTo>
                    <a:pt x="327" y="0"/>
                  </a:lnTo>
                </a:path>
              </a:pathLst>
            </a:custGeom>
            <a:noFill/>
            <a:ln w="12600">
              <a:solidFill>
                <a:srgbClr val="333333"/>
              </a:solidFill>
              <a:round/>
              <a:headEnd/>
              <a:tailEnd/>
            </a:ln>
          </p:spPr>
          <p:txBody>
            <a:bodyPr/>
            <a:lstStyle/>
            <a:p>
              <a:endParaRPr lang="en-US"/>
            </a:p>
          </p:txBody>
        </p:sp>
        <p:sp>
          <p:nvSpPr>
            <p:cNvPr id="602644" name="Freeform 527"/>
            <p:cNvSpPr>
              <a:spLocks noChangeArrowheads="1"/>
            </p:cNvSpPr>
            <p:nvPr/>
          </p:nvSpPr>
          <p:spPr bwMode="auto">
            <a:xfrm>
              <a:off x="2085" y="2195"/>
              <a:ext cx="46" cy="21"/>
            </a:xfrm>
            <a:custGeom>
              <a:avLst/>
              <a:gdLst>
                <a:gd name="T0" fmla="*/ 8 w 205"/>
                <a:gd name="T1" fmla="*/ 2 h 91"/>
                <a:gd name="T2" fmla="*/ 2 w 205"/>
                <a:gd name="T3" fmla="*/ 2 h 91"/>
                <a:gd name="T4" fmla="*/ 2 w 205"/>
                <a:gd name="T5" fmla="*/ 3 h 91"/>
                <a:gd name="T6" fmla="*/ 8 w 205"/>
                <a:gd name="T7" fmla="*/ 3 h 91"/>
                <a:gd name="T8" fmla="*/ 8 w 205"/>
                <a:gd name="T9" fmla="*/ 2 h 91"/>
                <a:gd name="T10" fmla="*/ 9 w 205"/>
                <a:gd name="T11" fmla="*/ 2 h 91"/>
                <a:gd name="T12" fmla="*/ 1 w 205"/>
                <a:gd name="T13" fmla="*/ 2 h 91"/>
                <a:gd name="T14" fmla="*/ 1 w 205"/>
                <a:gd name="T15" fmla="*/ 3 h 91"/>
                <a:gd name="T16" fmla="*/ 9 w 205"/>
                <a:gd name="T17" fmla="*/ 3 h 91"/>
                <a:gd name="T18" fmla="*/ 9 w 205"/>
                <a:gd name="T19" fmla="*/ 2 h 91"/>
                <a:gd name="T20" fmla="*/ 9 w 205"/>
                <a:gd name="T21" fmla="*/ 1 h 91"/>
                <a:gd name="T22" fmla="*/ 1 w 205"/>
                <a:gd name="T23" fmla="*/ 1 h 91"/>
                <a:gd name="T24" fmla="*/ 1 w 205"/>
                <a:gd name="T25" fmla="*/ 3 h 91"/>
                <a:gd name="T26" fmla="*/ 9 w 205"/>
                <a:gd name="T27" fmla="*/ 3 h 91"/>
                <a:gd name="T28" fmla="*/ 9 w 205"/>
                <a:gd name="T29" fmla="*/ 1 h 91"/>
                <a:gd name="T30" fmla="*/ 10 w 205"/>
                <a:gd name="T31" fmla="*/ 1 h 91"/>
                <a:gd name="T32" fmla="*/ 0 w 205"/>
                <a:gd name="T33" fmla="*/ 1 h 91"/>
                <a:gd name="T34" fmla="*/ 0 w 205"/>
                <a:gd name="T35" fmla="*/ 4 h 91"/>
                <a:gd name="T36" fmla="*/ 10 w 205"/>
                <a:gd name="T37" fmla="*/ 4 h 91"/>
                <a:gd name="T38" fmla="*/ 10 w 205"/>
                <a:gd name="T39" fmla="*/ 1 h 91"/>
                <a:gd name="T40" fmla="*/ 10 w 205"/>
                <a:gd name="T41" fmla="*/ 0 h 91"/>
                <a:gd name="T42" fmla="*/ 0 w 205"/>
                <a:gd name="T43" fmla="*/ 0 h 91"/>
                <a:gd name="T44" fmla="*/ 0 w 205"/>
                <a:gd name="T45" fmla="*/ 5 h 91"/>
                <a:gd name="T46" fmla="*/ 10 w 205"/>
                <a:gd name="T47" fmla="*/ 5 h 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5"/>
                <a:gd name="T73" fmla="*/ 0 h 91"/>
                <a:gd name="T74" fmla="*/ 205 w 205"/>
                <a:gd name="T75" fmla="*/ 91 h 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5" h="91">
                  <a:moveTo>
                    <a:pt x="161" y="43"/>
                  </a:moveTo>
                  <a:lnTo>
                    <a:pt x="41" y="43"/>
                  </a:lnTo>
                  <a:lnTo>
                    <a:pt x="41" y="47"/>
                  </a:lnTo>
                  <a:lnTo>
                    <a:pt x="161" y="47"/>
                  </a:lnTo>
                  <a:lnTo>
                    <a:pt x="161" y="43"/>
                  </a:lnTo>
                  <a:lnTo>
                    <a:pt x="176" y="31"/>
                  </a:lnTo>
                  <a:lnTo>
                    <a:pt x="25" y="31"/>
                  </a:lnTo>
                  <a:lnTo>
                    <a:pt x="25" y="58"/>
                  </a:lnTo>
                  <a:lnTo>
                    <a:pt x="176" y="58"/>
                  </a:lnTo>
                  <a:lnTo>
                    <a:pt x="176" y="31"/>
                  </a:lnTo>
                  <a:lnTo>
                    <a:pt x="185" y="23"/>
                  </a:lnTo>
                  <a:lnTo>
                    <a:pt x="19" y="23"/>
                  </a:lnTo>
                  <a:lnTo>
                    <a:pt x="19" y="66"/>
                  </a:lnTo>
                  <a:lnTo>
                    <a:pt x="185" y="66"/>
                  </a:lnTo>
                  <a:lnTo>
                    <a:pt x="185" y="23"/>
                  </a:lnTo>
                  <a:lnTo>
                    <a:pt x="193" y="15"/>
                  </a:lnTo>
                  <a:lnTo>
                    <a:pt x="11" y="15"/>
                  </a:lnTo>
                  <a:lnTo>
                    <a:pt x="11" y="73"/>
                  </a:lnTo>
                  <a:lnTo>
                    <a:pt x="193" y="73"/>
                  </a:lnTo>
                  <a:lnTo>
                    <a:pt x="193" y="15"/>
                  </a:lnTo>
                  <a:lnTo>
                    <a:pt x="204" y="0"/>
                  </a:lnTo>
                  <a:lnTo>
                    <a:pt x="0" y="0"/>
                  </a:lnTo>
                  <a:lnTo>
                    <a:pt x="0" y="90"/>
                  </a:lnTo>
                  <a:lnTo>
                    <a:pt x="204" y="90"/>
                  </a:lnTo>
                </a:path>
              </a:pathLst>
            </a:custGeom>
            <a:noFill/>
            <a:ln w="12600">
              <a:solidFill>
                <a:srgbClr val="333333"/>
              </a:solidFill>
              <a:round/>
              <a:headEnd/>
              <a:tailEnd/>
            </a:ln>
          </p:spPr>
          <p:txBody>
            <a:bodyPr/>
            <a:lstStyle/>
            <a:p>
              <a:endParaRPr lang="en-US"/>
            </a:p>
          </p:txBody>
        </p:sp>
        <p:sp>
          <p:nvSpPr>
            <p:cNvPr id="602645" name="Line 528"/>
            <p:cNvSpPr>
              <a:spLocks noChangeShapeType="1"/>
            </p:cNvSpPr>
            <p:nvPr/>
          </p:nvSpPr>
          <p:spPr bwMode="auto">
            <a:xfrm flipV="1">
              <a:off x="2131" y="2194"/>
              <a:ext cx="1" cy="22"/>
            </a:xfrm>
            <a:prstGeom prst="line">
              <a:avLst/>
            </a:prstGeom>
            <a:noFill/>
            <a:ln w="12600">
              <a:solidFill>
                <a:srgbClr val="333333"/>
              </a:solidFill>
              <a:round/>
              <a:headEnd/>
              <a:tailEnd/>
            </a:ln>
          </p:spPr>
          <p:txBody>
            <a:bodyPr/>
            <a:lstStyle/>
            <a:p>
              <a:endParaRPr lang="en-US"/>
            </a:p>
          </p:txBody>
        </p:sp>
        <p:sp>
          <p:nvSpPr>
            <p:cNvPr id="602646" name="Freeform 529"/>
            <p:cNvSpPr>
              <a:spLocks noChangeArrowheads="1"/>
            </p:cNvSpPr>
            <p:nvPr/>
          </p:nvSpPr>
          <p:spPr bwMode="auto">
            <a:xfrm>
              <a:off x="2303" y="2101"/>
              <a:ext cx="144" cy="133"/>
            </a:xfrm>
            <a:custGeom>
              <a:avLst/>
              <a:gdLst>
                <a:gd name="T0" fmla="*/ 0 w 633"/>
                <a:gd name="T1" fmla="*/ 0 h 585"/>
                <a:gd name="T2" fmla="*/ 33 w 633"/>
                <a:gd name="T3" fmla="*/ 0 h 585"/>
                <a:gd name="T4" fmla="*/ 33 w 633"/>
                <a:gd name="T5" fmla="*/ 30 h 585"/>
                <a:gd name="T6" fmla="*/ 0 w 633"/>
                <a:gd name="T7" fmla="*/ 30 h 585"/>
                <a:gd name="T8" fmla="*/ 0 w 633"/>
                <a:gd name="T9" fmla="*/ 0 h 585"/>
                <a:gd name="T10" fmla="*/ 0 60000 65536"/>
                <a:gd name="T11" fmla="*/ 0 60000 65536"/>
                <a:gd name="T12" fmla="*/ 0 60000 65536"/>
                <a:gd name="T13" fmla="*/ 0 60000 65536"/>
                <a:gd name="T14" fmla="*/ 0 60000 65536"/>
                <a:gd name="T15" fmla="*/ 0 w 633"/>
                <a:gd name="T16" fmla="*/ 0 h 585"/>
                <a:gd name="T17" fmla="*/ 633 w 633"/>
                <a:gd name="T18" fmla="*/ 585 h 585"/>
              </a:gdLst>
              <a:ahLst/>
              <a:cxnLst>
                <a:cxn ang="T10">
                  <a:pos x="T0" y="T1"/>
                </a:cxn>
                <a:cxn ang="T11">
                  <a:pos x="T2" y="T3"/>
                </a:cxn>
                <a:cxn ang="T12">
                  <a:pos x="T4" y="T5"/>
                </a:cxn>
                <a:cxn ang="T13">
                  <a:pos x="T6" y="T7"/>
                </a:cxn>
                <a:cxn ang="T14">
                  <a:pos x="T8" y="T9"/>
                </a:cxn>
              </a:cxnLst>
              <a:rect l="T15" t="T16" r="T17" b="T18"/>
              <a:pathLst>
                <a:path w="633" h="585">
                  <a:moveTo>
                    <a:pt x="0" y="0"/>
                  </a:moveTo>
                  <a:lnTo>
                    <a:pt x="632" y="0"/>
                  </a:lnTo>
                  <a:lnTo>
                    <a:pt x="632" y="584"/>
                  </a:lnTo>
                  <a:lnTo>
                    <a:pt x="0" y="584"/>
                  </a:lnTo>
                  <a:lnTo>
                    <a:pt x="0" y="0"/>
                  </a:lnTo>
                </a:path>
              </a:pathLst>
            </a:custGeom>
            <a:solidFill>
              <a:srgbClr val="000000"/>
            </a:solidFill>
            <a:ln w="12600">
              <a:solidFill>
                <a:srgbClr val="333333"/>
              </a:solidFill>
              <a:round/>
              <a:headEnd/>
              <a:tailEnd/>
            </a:ln>
          </p:spPr>
          <p:txBody>
            <a:bodyPr anchor="ctr"/>
            <a:lstStyle/>
            <a:p>
              <a:endParaRPr lang="en-US"/>
            </a:p>
          </p:txBody>
        </p:sp>
        <p:sp>
          <p:nvSpPr>
            <p:cNvPr id="602647" name="Line 530"/>
            <p:cNvSpPr>
              <a:spLocks noChangeShapeType="1"/>
            </p:cNvSpPr>
            <p:nvPr/>
          </p:nvSpPr>
          <p:spPr bwMode="auto">
            <a:xfrm>
              <a:off x="2323" y="2158"/>
              <a:ext cx="1" cy="19"/>
            </a:xfrm>
            <a:prstGeom prst="line">
              <a:avLst/>
            </a:prstGeom>
            <a:noFill/>
            <a:ln w="12600">
              <a:solidFill>
                <a:srgbClr val="333333"/>
              </a:solidFill>
              <a:round/>
              <a:headEnd/>
              <a:tailEnd/>
            </a:ln>
          </p:spPr>
          <p:txBody>
            <a:bodyPr/>
            <a:lstStyle/>
            <a:p>
              <a:endParaRPr lang="en-US"/>
            </a:p>
          </p:txBody>
        </p:sp>
        <p:sp>
          <p:nvSpPr>
            <p:cNvPr id="602648" name="Line 531"/>
            <p:cNvSpPr>
              <a:spLocks noChangeShapeType="1"/>
            </p:cNvSpPr>
            <p:nvPr/>
          </p:nvSpPr>
          <p:spPr bwMode="auto">
            <a:xfrm>
              <a:off x="2323" y="2158"/>
              <a:ext cx="10" cy="1"/>
            </a:xfrm>
            <a:prstGeom prst="line">
              <a:avLst/>
            </a:prstGeom>
            <a:noFill/>
            <a:ln w="12600">
              <a:solidFill>
                <a:srgbClr val="333333"/>
              </a:solidFill>
              <a:round/>
              <a:headEnd/>
              <a:tailEnd/>
            </a:ln>
          </p:spPr>
          <p:txBody>
            <a:bodyPr/>
            <a:lstStyle/>
            <a:p>
              <a:endParaRPr lang="en-US"/>
            </a:p>
          </p:txBody>
        </p:sp>
        <p:sp>
          <p:nvSpPr>
            <p:cNvPr id="602649" name="Freeform 532"/>
            <p:cNvSpPr>
              <a:spLocks noChangeArrowheads="1"/>
            </p:cNvSpPr>
            <p:nvPr/>
          </p:nvSpPr>
          <p:spPr bwMode="auto">
            <a:xfrm>
              <a:off x="2333" y="2158"/>
              <a:ext cx="14" cy="20"/>
            </a:xfrm>
            <a:custGeom>
              <a:avLst/>
              <a:gdLst>
                <a:gd name="T0" fmla="*/ 0 w 63"/>
                <a:gd name="T1" fmla="*/ 5 h 86"/>
                <a:gd name="T2" fmla="*/ 1 w 63"/>
                <a:gd name="T3" fmla="*/ 4 h 86"/>
                <a:gd name="T4" fmla="*/ 2 w 63"/>
                <a:gd name="T5" fmla="*/ 4 h 86"/>
                <a:gd name="T6" fmla="*/ 3 w 63"/>
                <a:gd name="T7" fmla="*/ 3 h 86"/>
                <a:gd name="T8" fmla="*/ 3 w 63"/>
                <a:gd name="T9" fmla="*/ 2 h 86"/>
                <a:gd name="T10" fmla="*/ 3 w 63"/>
                <a:gd name="T11" fmla="*/ 1 h 86"/>
                <a:gd name="T12" fmla="*/ 2 w 63"/>
                <a:gd name="T13" fmla="*/ 1 h 86"/>
                <a:gd name="T14" fmla="*/ 1 w 63"/>
                <a:gd name="T15" fmla="*/ 0 h 86"/>
                <a:gd name="T16" fmla="*/ 0 w 63"/>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6"/>
                <a:gd name="T29" fmla="*/ 63 w 63"/>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6">
                  <a:moveTo>
                    <a:pt x="0" y="85"/>
                  </a:moveTo>
                  <a:lnTo>
                    <a:pt x="22" y="81"/>
                  </a:lnTo>
                  <a:lnTo>
                    <a:pt x="43" y="74"/>
                  </a:lnTo>
                  <a:lnTo>
                    <a:pt x="53" y="58"/>
                  </a:lnTo>
                  <a:lnTo>
                    <a:pt x="62" y="42"/>
                  </a:lnTo>
                  <a:lnTo>
                    <a:pt x="53" y="26"/>
                  </a:lnTo>
                  <a:lnTo>
                    <a:pt x="43" y="14"/>
                  </a:lnTo>
                  <a:lnTo>
                    <a:pt x="22" y="3"/>
                  </a:lnTo>
                  <a:lnTo>
                    <a:pt x="0" y="0"/>
                  </a:lnTo>
                </a:path>
              </a:pathLst>
            </a:custGeom>
            <a:noFill/>
            <a:ln w="12600">
              <a:solidFill>
                <a:srgbClr val="333333"/>
              </a:solidFill>
              <a:round/>
              <a:headEnd/>
              <a:tailEnd/>
            </a:ln>
          </p:spPr>
          <p:txBody>
            <a:bodyPr/>
            <a:lstStyle/>
            <a:p>
              <a:endParaRPr lang="en-US"/>
            </a:p>
          </p:txBody>
        </p:sp>
        <p:sp>
          <p:nvSpPr>
            <p:cNvPr id="602650" name="Freeform 533"/>
            <p:cNvSpPr>
              <a:spLocks noChangeArrowheads="1"/>
            </p:cNvSpPr>
            <p:nvPr/>
          </p:nvSpPr>
          <p:spPr bwMode="auto">
            <a:xfrm>
              <a:off x="2323" y="2160"/>
              <a:ext cx="14" cy="17"/>
            </a:xfrm>
            <a:custGeom>
              <a:avLst/>
              <a:gdLst>
                <a:gd name="T0" fmla="*/ 3 w 62"/>
                <a:gd name="T1" fmla="*/ 4 h 74"/>
                <a:gd name="T2" fmla="*/ 0 w 62"/>
                <a:gd name="T3" fmla="*/ 4 h 74"/>
                <a:gd name="T4" fmla="*/ 1 w 62"/>
                <a:gd name="T5" fmla="*/ 3 h 74"/>
                <a:gd name="T6" fmla="*/ 3 w 62"/>
                <a:gd name="T7" fmla="*/ 3 h 74"/>
                <a:gd name="T8" fmla="*/ 1 w 62"/>
                <a:gd name="T9" fmla="*/ 3 h 74"/>
                <a:gd name="T10" fmla="*/ 1 w 62"/>
                <a:gd name="T11" fmla="*/ 0 h 74"/>
                <a:gd name="T12" fmla="*/ 3 w 62"/>
                <a:gd name="T13" fmla="*/ 0 h 74"/>
                <a:gd name="T14" fmla="*/ 0 60000 65536"/>
                <a:gd name="T15" fmla="*/ 0 60000 65536"/>
                <a:gd name="T16" fmla="*/ 0 60000 65536"/>
                <a:gd name="T17" fmla="*/ 0 60000 65536"/>
                <a:gd name="T18" fmla="*/ 0 60000 65536"/>
                <a:gd name="T19" fmla="*/ 0 60000 65536"/>
                <a:gd name="T20" fmla="*/ 0 60000 65536"/>
                <a:gd name="T21" fmla="*/ 0 w 62"/>
                <a:gd name="T22" fmla="*/ 0 h 74"/>
                <a:gd name="T23" fmla="*/ 62 w 62"/>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4">
                  <a:moveTo>
                    <a:pt x="61" y="73"/>
                  </a:moveTo>
                  <a:lnTo>
                    <a:pt x="0" y="73"/>
                  </a:lnTo>
                  <a:lnTo>
                    <a:pt x="14" y="62"/>
                  </a:lnTo>
                  <a:lnTo>
                    <a:pt x="61" y="62"/>
                  </a:lnTo>
                  <a:lnTo>
                    <a:pt x="14" y="62"/>
                  </a:lnTo>
                  <a:lnTo>
                    <a:pt x="14" y="0"/>
                  </a:lnTo>
                  <a:lnTo>
                    <a:pt x="61" y="0"/>
                  </a:lnTo>
                </a:path>
              </a:pathLst>
            </a:custGeom>
            <a:noFill/>
            <a:ln w="12600">
              <a:solidFill>
                <a:srgbClr val="333333"/>
              </a:solidFill>
              <a:round/>
              <a:headEnd/>
              <a:tailEnd/>
            </a:ln>
          </p:spPr>
          <p:txBody>
            <a:bodyPr/>
            <a:lstStyle/>
            <a:p>
              <a:endParaRPr lang="en-US"/>
            </a:p>
          </p:txBody>
        </p:sp>
        <p:sp>
          <p:nvSpPr>
            <p:cNvPr id="602651" name="Freeform 534"/>
            <p:cNvSpPr>
              <a:spLocks noChangeArrowheads="1"/>
            </p:cNvSpPr>
            <p:nvPr/>
          </p:nvSpPr>
          <p:spPr bwMode="auto">
            <a:xfrm>
              <a:off x="2333" y="2160"/>
              <a:ext cx="14" cy="14"/>
            </a:xfrm>
            <a:custGeom>
              <a:avLst/>
              <a:gdLst>
                <a:gd name="T0" fmla="*/ 0 w 63"/>
                <a:gd name="T1" fmla="*/ 3 h 63"/>
                <a:gd name="T2" fmla="*/ 1 w 63"/>
                <a:gd name="T3" fmla="*/ 3 h 63"/>
                <a:gd name="T4" fmla="*/ 2 w 63"/>
                <a:gd name="T5" fmla="*/ 3 h 63"/>
                <a:gd name="T6" fmla="*/ 3 w 63"/>
                <a:gd name="T7" fmla="*/ 2 h 63"/>
                <a:gd name="T8" fmla="*/ 3 w 63"/>
                <a:gd name="T9" fmla="*/ 2 h 63"/>
                <a:gd name="T10" fmla="*/ 3 w 63"/>
                <a:gd name="T11" fmla="*/ 1 h 63"/>
                <a:gd name="T12" fmla="*/ 2 w 63"/>
                <a:gd name="T13" fmla="*/ 0 h 63"/>
                <a:gd name="T14" fmla="*/ 1 w 63"/>
                <a:gd name="T15" fmla="*/ 0 h 63"/>
                <a:gd name="T16" fmla="*/ 0 w 63"/>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3"/>
                <a:gd name="T29" fmla="*/ 63 w 63"/>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3">
                  <a:moveTo>
                    <a:pt x="0" y="62"/>
                  </a:moveTo>
                  <a:lnTo>
                    <a:pt x="14" y="62"/>
                  </a:lnTo>
                  <a:lnTo>
                    <a:pt x="31" y="54"/>
                  </a:lnTo>
                  <a:lnTo>
                    <a:pt x="53" y="46"/>
                  </a:lnTo>
                  <a:lnTo>
                    <a:pt x="62" y="30"/>
                  </a:lnTo>
                  <a:lnTo>
                    <a:pt x="53" y="19"/>
                  </a:lnTo>
                  <a:lnTo>
                    <a:pt x="31" y="7"/>
                  </a:lnTo>
                  <a:lnTo>
                    <a:pt x="14" y="3"/>
                  </a:lnTo>
                  <a:lnTo>
                    <a:pt x="0" y="0"/>
                  </a:lnTo>
                </a:path>
              </a:pathLst>
            </a:custGeom>
            <a:noFill/>
            <a:ln w="12600">
              <a:solidFill>
                <a:srgbClr val="333333"/>
              </a:solidFill>
              <a:round/>
              <a:headEnd/>
              <a:tailEnd/>
            </a:ln>
          </p:spPr>
          <p:txBody>
            <a:bodyPr/>
            <a:lstStyle/>
            <a:p>
              <a:endParaRPr lang="en-US"/>
            </a:p>
          </p:txBody>
        </p:sp>
        <p:sp>
          <p:nvSpPr>
            <p:cNvPr id="602652" name="Freeform 535"/>
            <p:cNvSpPr>
              <a:spLocks noChangeArrowheads="1"/>
            </p:cNvSpPr>
            <p:nvPr/>
          </p:nvSpPr>
          <p:spPr bwMode="auto">
            <a:xfrm>
              <a:off x="2327" y="2163"/>
              <a:ext cx="14" cy="14"/>
            </a:xfrm>
            <a:custGeom>
              <a:avLst/>
              <a:gdLst>
                <a:gd name="T0" fmla="*/ 2 w 62"/>
                <a:gd name="T1" fmla="*/ 3 h 63"/>
                <a:gd name="T2" fmla="*/ 0 w 62"/>
                <a:gd name="T3" fmla="*/ 3 h 63"/>
                <a:gd name="T4" fmla="*/ 0 w 62"/>
                <a:gd name="T5" fmla="*/ 0 h 63"/>
                <a:gd name="T6" fmla="*/ 2 w 62"/>
                <a:gd name="T7" fmla="*/ 0 h 63"/>
                <a:gd name="T8" fmla="*/ 2 w 62"/>
                <a:gd name="T9" fmla="*/ 3 h 63"/>
                <a:gd name="T10" fmla="*/ 2 w 62"/>
                <a:gd name="T11" fmla="*/ 3 h 63"/>
                <a:gd name="T12" fmla="*/ 3 w 62"/>
                <a:gd name="T13" fmla="*/ 2 h 63"/>
                <a:gd name="T14" fmla="*/ 3 w 62"/>
                <a:gd name="T15" fmla="*/ 1 h 63"/>
                <a:gd name="T16" fmla="*/ 3 w 62"/>
                <a:gd name="T17" fmla="*/ 0 h 63"/>
                <a:gd name="T18" fmla="*/ 2 w 62"/>
                <a:gd name="T19" fmla="*/ 0 h 63"/>
                <a:gd name="T20" fmla="*/ 2 w 62"/>
                <a:gd name="T21" fmla="*/ 0 h 63"/>
                <a:gd name="T22" fmla="*/ 2 w 62"/>
                <a:gd name="T23" fmla="*/ 2 h 63"/>
                <a:gd name="T24" fmla="*/ 1 w 62"/>
                <a:gd name="T25" fmla="*/ 2 h 63"/>
                <a:gd name="T26" fmla="*/ 1 w 62"/>
                <a:gd name="T27" fmla="*/ 0 h 63"/>
                <a:gd name="T28" fmla="*/ 2 w 62"/>
                <a:gd name="T29" fmla="*/ 0 h 63"/>
                <a:gd name="T30" fmla="*/ 2 w 62"/>
                <a:gd name="T31" fmla="*/ 2 h 63"/>
                <a:gd name="T32" fmla="*/ 2 w 62"/>
                <a:gd name="T33" fmla="*/ 2 h 63"/>
                <a:gd name="T34" fmla="*/ 2 w 62"/>
                <a:gd name="T35" fmla="*/ 1 h 63"/>
                <a:gd name="T36" fmla="*/ 2 w 62"/>
                <a:gd name="T37" fmla="*/ 1 h 63"/>
                <a:gd name="T38" fmla="*/ 2 w 62"/>
                <a:gd name="T39" fmla="*/ 0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63"/>
                <a:gd name="T62" fmla="*/ 62 w 62"/>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63">
                  <a:moveTo>
                    <a:pt x="38" y="62"/>
                  </a:moveTo>
                  <a:lnTo>
                    <a:pt x="0" y="62"/>
                  </a:lnTo>
                  <a:lnTo>
                    <a:pt x="0" y="0"/>
                  </a:lnTo>
                  <a:lnTo>
                    <a:pt x="38" y="0"/>
                  </a:lnTo>
                  <a:lnTo>
                    <a:pt x="38" y="62"/>
                  </a:lnTo>
                  <a:lnTo>
                    <a:pt x="50" y="54"/>
                  </a:lnTo>
                  <a:lnTo>
                    <a:pt x="61" y="43"/>
                  </a:lnTo>
                  <a:lnTo>
                    <a:pt x="61" y="27"/>
                  </a:lnTo>
                  <a:lnTo>
                    <a:pt x="61" y="7"/>
                  </a:lnTo>
                  <a:lnTo>
                    <a:pt x="50" y="0"/>
                  </a:lnTo>
                  <a:lnTo>
                    <a:pt x="38" y="0"/>
                  </a:lnTo>
                  <a:lnTo>
                    <a:pt x="38" y="51"/>
                  </a:lnTo>
                  <a:lnTo>
                    <a:pt x="15" y="51"/>
                  </a:lnTo>
                  <a:lnTo>
                    <a:pt x="15" y="7"/>
                  </a:lnTo>
                  <a:lnTo>
                    <a:pt x="38" y="7"/>
                  </a:lnTo>
                  <a:lnTo>
                    <a:pt x="38" y="51"/>
                  </a:lnTo>
                  <a:lnTo>
                    <a:pt x="42" y="38"/>
                  </a:lnTo>
                  <a:lnTo>
                    <a:pt x="50" y="27"/>
                  </a:lnTo>
                  <a:lnTo>
                    <a:pt x="42" y="15"/>
                  </a:lnTo>
                  <a:lnTo>
                    <a:pt x="38" y="7"/>
                  </a:lnTo>
                </a:path>
              </a:pathLst>
            </a:custGeom>
            <a:noFill/>
            <a:ln w="12600">
              <a:solidFill>
                <a:srgbClr val="333333"/>
              </a:solidFill>
              <a:round/>
              <a:headEnd/>
              <a:tailEnd/>
            </a:ln>
          </p:spPr>
          <p:txBody>
            <a:bodyPr/>
            <a:lstStyle/>
            <a:p>
              <a:endParaRPr lang="en-US"/>
            </a:p>
          </p:txBody>
        </p:sp>
        <p:sp>
          <p:nvSpPr>
            <p:cNvPr id="602653" name="Line 536"/>
            <p:cNvSpPr>
              <a:spLocks noChangeShapeType="1"/>
            </p:cNvSpPr>
            <p:nvPr/>
          </p:nvSpPr>
          <p:spPr bwMode="auto">
            <a:xfrm>
              <a:off x="2361" y="2130"/>
              <a:ext cx="57" cy="1"/>
            </a:xfrm>
            <a:prstGeom prst="line">
              <a:avLst/>
            </a:prstGeom>
            <a:noFill/>
            <a:ln w="12600">
              <a:solidFill>
                <a:srgbClr val="333333"/>
              </a:solidFill>
              <a:round/>
              <a:headEnd/>
              <a:tailEnd/>
            </a:ln>
          </p:spPr>
          <p:txBody>
            <a:bodyPr/>
            <a:lstStyle/>
            <a:p>
              <a:endParaRPr lang="en-US"/>
            </a:p>
          </p:txBody>
        </p:sp>
        <p:sp>
          <p:nvSpPr>
            <p:cNvPr id="602654" name="Freeform 537"/>
            <p:cNvSpPr>
              <a:spLocks noChangeArrowheads="1"/>
            </p:cNvSpPr>
            <p:nvPr/>
          </p:nvSpPr>
          <p:spPr bwMode="auto">
            <a:xfrm>
              <a:off x="2353" y="2120"/>
              <a:ext cx="73" cy="20"/>
            </a:xfrm>
            <a:custGeom>
              <a:avLst/>
              <a:gdLst>
                <a:gd name="T0" fmla="*/ 2 w 324"/>
                <a:gd name="T1" fmla="*/ 2 h 86"/>
                <a:gd name="T2" fmla="*/ 2 w 324"/>
                <a:gd name="T3" fmla="*/ 2 h 86"/>
                <a:gd name="T4" fmla="*/ 15 w 324"/>
                <a:gd name="T5" fmla="*/ 2 h 86"/>
                <a:gd name="T6" fmla="*/ 15 w 324"/>
                <a:gd name="T7" fmla="*/ 2 h 86"/>
                <a:gd name="T8" fmla="*/ 15 w 324"/>
                <a:gd name="T9" fmla="*/ 2 h 86"/>
                <a:gd name="T10" fmla="*/ 2 w 324"/>
                <a:gd name="T11" fmla="*/ 2 h 86"/>
                <a:gd name="T12" fmla="*/ 2 w 324"/>
                <a:gd name="T13" fmla="*/ 3 h 86"/>
                <a:gd name="T14" fmla="*/ 15 w 324"/>
                <a:gd name="T15" fmla="*/ 3 h 86"/>
                <a:gd name="T16" fmla="*/ 15 w 324"/>
                <a:gd name="T17" fmla="*/ 2 h 86"/>
                <a:gd name="T18" fmla="*/ 16 w 324"/>
                <a:gd name="T19" fmla="*/ 1 h 86"/>
                <a:gd name="T20" fmla="*/ 1 w 324"/>
                <a:gd name="T21" fmla="*/ 1 h 86"/>
                <a:gd name="T22" fmla="*/ 1 w 324"/>
                <a:gd name="T23" fmla="*/ 3 h 86"/>
                <a:gd name="T24" fmla="*/ 16 w 324"/>
                <a:gd name="T25" fmla="*/ 3 h 86"/>
                <a:gd name="T26" fmla="*/ 16 w 324"/>
                <a:gd name="T27" fmla="*/ 1 h 86"/>
                <a:gd name="T28" fmla="*/ 16 w 324"/>
                <a:gd name="T29" fmla="*/ 1 h 86"/>
                <a:gd name="T30" fmla="*/ 0 w 324"/>
                <a:gd name="T31" fmla="*/ 1 h 86"/>
                <a:gd name="T32" fmla="*/ 0 w 324"/>
                <a:gd name="T33" fmla="*/ 4 h 86"/>
                <a:gd name="T34" fmla="*/ 16 w 324"/>
                <a:gd name="T35" fmla="*/ 4 h 86"/>
                <a:gd name="T36" fmla="*/ 16 w 324"/>
                <a:gd name="T37" fmla="*/ 1 h 86"/>
                <a:gd name="T38" fmla="*/ 16 w 324"/>
                <a:gd name="T39" fmla="*/ 0 h 86"/>
                <a:gd name="T40" fmla="*/ 0 w 324"/>
                <a:gd name="T41" fmla="*/ 0 h 86"/>
                <a:gd name="T42" fmla="*/ 0 w 324"/>
                <a:gd name="T43" fmla="*/ 5 h 86"/>
                <a:gd name="T44" fmla="*/ 16 w 324"/>
                <a:gd name="T45" fmla="*/ 5 h 86"/>
                <a:gd name="T46" fmla="*/ 16 w 324"/>
                <a:gd name="T47" fmla="*/ 0 h 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4"/>
                <a:gd name="T73" fmla="*/ 0 h 86"/>
                <a:gd name="T74" fmla="*/ 324 w 324"/>
                <a:gd name="T75" fmla="*/ 86 h 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4" h="86">
                  <a:moveTo>
                    <a:pt x="38" y="42"/>
                  </a:moveTo>
                  <a:lnTo>
                    <a:pt x="38" y="42"/>
                  </a:lnTo>
                  <a:lnTo>
                    <a:pt x="289" y="42"/>
                  </a:lnTo>
                  <a:lnTo>
                    <a:pt x="296" y="28"/>
                  </a:lnTo>
                  <a:lnTo>
                    <a:pt x="30" y="28"/>
                  </a:lnTo>
                  <a:lnTo>
                    <a:pt x="30" y="54"/>
                  </a:lnTo>
                  <a:lnTo>
                    <a:pt x="296" y="54"/>
                  </a:lnTo>
                  <a:lnTo>
                    <a:pt x="296" y="28"/>
                  </a:lnTo>
                  <a:lnTo>
                    <a:pt x="308" y="19"/>
                  </a:lnTo>
                  <a:lnTo>
                    <a:pt x="19" y="19"/>
                  </a:lnTo>
                  <a:lnTo>
                    <a:pt x="19" y="66"/>
                  </a:lnTo>
                  <a:lnTo>
                    <a:pt x="308" y="66"/>
                  </a:lnTo>
                  <a:lnTo>
                    <a:pt x="308" y="19"/>
                  </a:lnTo>
                  <a:lnTo>
                    <a:pt x="320" y="12"/>
                  </a:lnTo>
                  <a:lnTo>
                    <a:pt x="11" y="12"/>
                  </a:lnTo>
                  <a:lnTo>
                    <a:pt x="11" y="73"/>
                  </a:lnTo>
                  <a:lnTo>
                    <a:pt x="320" y="73"/>
                  </a:lnTo>
                  <a:lnTo>
                    <a:pt x="320" y="12"/>
                  </a:lnTo>
                  <a:lnTo>
                    <a:pt x="323" y="0"/>
                  </a:lnTo>
                  <a:lnTo>
                    <a:pt x="0" y="0"/>
                  </a:lnTo>
                  <a:lnTo>
                    <a:pt x="0" y="85"/>
                  </a:lnTo>
                  <a:lnTo>
                    <a:pt x="323" y="85"/>
                  </a:lnTo>
                  <a:lnTo>
                    <a:pt x="323" y="0"/>
                  </a:lnTo>
                </a:path>
              </a:pathLst>
            </a:custGeom>
            <a:noFill/>
            <a:ln w="12600">
              <a:solidFill>
                <a:srgbClr val="333333"/>
              </a:solidFill>
              <a:round/>
              <a:headEnd/>
              <a:tailEnd/>
            </a:ln>
          </p:spPr>
          <p:txBody>
            <a:bodyPr/>
            <a:lstStyle/>
            <a:p>
              <a:endParaRPr lang="en-US"/>
            </a:p>
          </p:txBody>
        </p:sp>
        <p:sp>
          <p:nvSpPr>
            <p:cNvPr id="602655" name="Freeform 538"/>
            <p:cNvSpPr>
              <a:spLocks noChangeArrowheads="1"/>
            </p:cNvSpPr>
            <p:nvPr/>
          </p:nvSpPr>
          <p:spPr bwMode="auto">
            <a:xfrm>
              <a:off x="2367" y="2195"/>
              <a:ext cx="46" cy="21"/>
            </a:xfrm>
            <a:custGeom>
              <a:avLst/>
              <a:gdLst>
                <a:gd name="T0" fmla="*/ 8 w 205"/>
                <a:gd name="T1" fmla="*/ 2 h 91"/>
                <a:gd name="T2" fmla="*/ 2 w 205"/>
                <a:gd name="T3" fmla="*/ 2 h 91"/>
                <a:gd name="T4" fmla="*/ 2 w 205"/>
                <a:gd name="T5" fmla="*/ 3 h 91"/>
                <a:gd name="T6" fmla="*/ 8 w 205"/>
                <a:gd name="T7" fmla="*/ 3 h 91"/>
                <a:gd name="T8" fmla="*/ 8 w 205"/>
                <a:gd name="T9" fmla="*/ 2 h 91"/>
                <a:gd name="T10" fmla="*/ 9 w 205"/>
                <a:gd name="T11" fmla="*/ 2 h 91"/>
                <a:gd name="T12" fmla="*/ 2 w 205"/>
                <a:gd name="T13" fmla="*/ 2 h 91"/>
                <a:gd name="T14" fmla="*/ 2 w 205"/>
                <a:gd name="T15" fmla="*/ 3 h 91"/>
                <a:gd name="T16" fmla="*/ 9 w 205"/>
                <a:gd name="T17" fmla="*/ 3 h 91"/>
                <a:gd name="T18" fmla="*/ 9 w 205"/>
                <a:gd name="T19" fmla="*/ 2 h 91"/>
                <a:gd name="T20" fmla="*/ 9 w 205"/>
                <a:gd name="T21" fmla="*/ 1 h 91"/>
                <a:gd name="T22" fmla="*/ 1 w 205"/>
                <a:gd name="T23" fmla="*/ 1 h 91"/>
                <a:gd name="T24" fmla="*/ 1 w 205"/>
                <a:gd name="T25" fmla="*/ 3 h 91"/>
                <a:gd name="T26" fmla="*/ 9 w 205"/>
                <a:gd name="T27" fmla="*/ 3 h 91"/>
                <a:gd name="T28" fmla="*/ 9 w 205"/>
                <a:gd name="T29" fmla="*/ 1 h 91"/>
                <a:gd name="T30" fmla="*/ 10 w 205"/>
                <a:gd name="T31" fmla="*/ 1 h 91"/>
                <a:gd name="T32" fmla="*/ 0 w 205"/>
                <a:gd name="T33" fmla="*/ 1 h 91"/>
                <a:gd name="T34" fmla="*/ 0 w 205"/>
                <a:gd name="T35" fmla="*/ 4 h 91"/>
                <a:gd name="T36" fmla="*/ 10 w 205"/>
                <a:gd name="T37" fmla="*/ 4 h 91"/>
                <a:gd name="T38" fmla="*/ 10 w 205"/>
                <a:gd name="T39" fmla="*/ 1 h 91"/>
                <a:gd name="T40" fmla="*/ 10 w 205"/>
                <a:gd name="T41" fmla="*/ 0 h 91"/>
                <a:gd name="T42" fmla="*/ 0 w 205"/>
                <a:gd name="T43" fmla="*/ 0 h 91"/>
                <a:gd name="T44" fmla="*/ 0 w 205"/>
                <a:gd name="T45" fmla="*/ 5 h 91"/>
                <a:gd name="T46" fmla="*/ 10 w 205"/>
                <a:gd name="T47" fmla="*/ 5 h 91"/>
                <a:gd name="T48" fmla="*/ 10 w 205"/>
                <a:gd name="T49" fmla="*/ 0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5"/>
                <a:gd name="T76" fmla="*/ 0 h 91"/>
                <a:gd name="T77" fmla="*/ 205 w 205"/>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5" h="91">
                  <a:moveTo>
                    <a:pt x="165" y="43"/>
                  </a:moveTo>
                  <a:lnTo>
                    <a:pt x="38" y="43"/>
                  </a:lnTo>
                  <a:lnTo>
                    <a:pt x="38" y="47"/>
                  </a:lnTo>
                  <a:lnTo>
                    <a:pt x="165" y="47"/>
                  </a:lnTo>
                  <a:lnTo>
                    <a:pt x="165" y="43"/>
                  </a:lnTo>
                  <a:lnTo>
                    <a:pt x="176" y="31"/>
                  </a:lnTo>
                  <a:lnTo>
                    <a:pt x="30" y="31"/>
                  </a:lnTo>
                  <a:lnTo>
                    <a:pt x="30" y="58"/>
                  </a:lnTo>
                  <a:lnTo>
                    <a:pt x="176" y="58"/>
                  </a:lnTo>
                  <a:lnTo>
                    <a:pt x="176" y="31"/>
                  </a:lnTo>
                  <a:lnTo>
                    <a:pt x="185" y="23"/>
                  </a:lnTo>
                  <a:lnTo>
                    <a:pt x="19" y="23"/>
                  </a:lnTo>
                  <a:lnTo>
                    <a:pt x="19" y="66"/>
                  </a:lnTo>
                  <a:lnTo>
                    <a:pt x="185" y="66"/>
                  </a:lnTo>
                  <a:lnTo>
                    <a:pt x="185" y="23"/>
                  </a:lnTo>
                  <a:lnTo>
                    <a:pt x="195" y="15"/>
                  </a:lnTo>
                  <a:lnTo>
                    <a:pt x="11" y="15"/>
                  </a:lnTo>
                  <a:lnTo>
                    <a:pt x="11" y="73"/>
                  </a:lnTo>
                  <a:lnTo>
                    <a:pt x="195" y="73"/>
                  </a:lnTo>
                  <a:lnTo>
                    <a:pt x="195" y="15"/>
                  </a:lnTo>
                  <a:lnTo>
                    <a:pt x="204" y="0"/>
                  </a:lnTo>
                  <a:lnTo>
                    <a:pt x="0" y="0"/>
                  </a:lnTo>
                  <a:lnTo>
                    <a:pt x="0" y="90"/>
                  </a:lnTo>
                  <a:lnTo>
                    <a:pt x="204" y="90"/>
                  </a:lnTo>
                  <a:lnTo>
                    <a:pt x="204" y="0"/>
                  </a:lnTo>
                </a:path>
              </a:pathLst>
            </a:custGeom>
            <a:noFill/>
            <a:ln w="12600">
              <a:solidFill>
                <a:srgbClr val="333333"/>
              </a:solidFill>
              <a:round/>
              <a:headEnd/>
              <a:tailEnd/>
            </a:ln>
          </p:spPr>
          <p:txBody>
            <a:bodyPr/>
            <a:lstStyle/>
            <a:p>
              <a:endParaRPr lang="en-US"/>
            </a:p>
          </p:txBody>
        </p:sp>
        <p:sp>
          <p:nvSpPr>
            <p:cNvPr id="602656" name="Freeform 539"/>
            <p:cNvSpPr>
              <a:spLocks noChangeArrowheads="1"/>
            </p:cNvSpPr>
            <p:nvPr/>
          </p:nvSpPr>
          <p:spPr bwMode="auto">
            <a:xfrm>
              <a:off x="2585" y="2101"/>
              <a:ext cx="143" cy="133"/>
            </a:xfrm>
            <a:custGeom>
              <a:avLst/>
              <a:gdLst>
                <a:gd name="T0" fmla="*/ 0 w 629"/>
                <a:gd name="T1" fmla="*/ 0 h 585"/>
                <a:gd name="T2" fmla="*/ 33 w 629"/>
                <a:gd name="T3" fmla="*/ 0 h 585"/>
                <a:gd name="T4" fmla="*/ 33 w 629"/>
                <a:gd name="T5" fmla="*/ 30 h 585"/>
                <a:gd name="T6" fmla="*/ 0 w 629"/>
                <a:gd name="T7" fmla="*/ 30 h 585"/>
                <a:gd name="T8" fmla="*/ 0 w 629"/>
                <a:gd name="T9" fmla="*/ 0 h 585"/>
                <a:gd name="T10" fmla="*/ 0 60000 65536"/>
                <a:gd name="T11" fmla="*/ 0 60000 65536"/>
                <a:gd name="T12" fmla="*/ 0 60000 65536"/>
                <a:gd name="T13" fmla="*/ 0 60000 65536"/>
                <a:gd name="T14" fmla="*/ 0 60000 65536"/>
                <a:gd name="T15" fmla="*/ 0 w 629"/>
                <a:gd name="T16" fmla="*/ 0 h 585"/>
                <a:gd name="T17" fmla="*/ 629 w 629"/>
                <a:gd name="T18" fmla="*/ 585 h 585"/>
              </a:gdLst>
              <a:ahLst/>
              <a:cxnLst>
                <a:cxn ang="T10">
                  <a:pos x="T0" y="T1"/>
                </a:cxn>
                <a:cxn ang="T11">
                  <a:pos x="T2" y="T3"/>
                </a:cxn>
                <a:cxn ang="T12">
                  <a:pos x="T4" y="T5"/>
                </a:cxn>
                <a:cxn ang="T13">
                  <a:pos x="T6" y="T7"/>
                </a:cxn>
                <a:cxn ang="T14">
                  <a:pos x="T8" y="T9"/>
                </a:cxn>
              </a:cxnLst>
              <a:rect l="T15" t="T16" r="T17" b="T18"/>
              <a:pathLst>
                <a:path w="629" h="585">
                  <a:moveTo>
                    <a:pt x="0" y="0"/>
                  </a:moveTo>
                  <a:lnTo>
                    <a:pt x="628" y="0"/>
                  </a:lnTo>
                  <a:lnTo>
                    <a:pt x="628" y="584"/>
                  </a:lnTo>
                  <a:lnTo>
                    <a:pt x="0" y="584"/>
                  </a:lnTo>
                  <a:lnTo>
                    <a:pt x="0" y="0"/>
                  </a:lnTo>
                </a:path>
              </a:pathLst>
            </a:custGeom>
            <a:solidFill>
              <a:srgbClr val="000000"/>
            </a:solidFill>
            <a:ln w="12600">
              <a:solidFill>
                <a:srgbClr val="333333"/>
              </a:solidFill>
              <a:round/>
              <a:headEnd/>
              <a:tailEnd/>
            </a:ln>
          </p:spPr>
          <p:txBody>
            <a:bodyPr anchor="ctr"/>
            <a:lstStyle/>
            <a:p>
              <a:endParaRPr lang="en-US"/>
            </a:p>
          </p:txBody>
        </p:sp>
        <p:sp>
          <p:nvSpPr>
            <p:cNvPr id="602657" name="Line 540"/>
            <p:cNvSpPr>
              <a:spLocks noChangeShapeType="1"/>
            </p:cNvSpPr>
            <p:nvPr/>
          </p:nvSpPr>
          <p:spPr bwMode="auto">
            <a:xfrm>
              <a:off x="2605" y="2158"/>
              <a:ext cx="1" cy="19"/>
            </a:xfrm>
            <a:prstGeom prst="line">
              <a:avLst/>
            </a:prstGeom>
            <a:noFill/>
            <a:ln w="12600">
              <a:solidFill>
                <a:srgbClr val="333333"/>
              </a:solidFill>
              <a:round/>
              <a:headEnd/>
              <a:tailEnd/>
            </a:ln>
          </p:spPr>
          <p:txBody>
            <a:bodyPr/>
            <a:lstStyle/>
            <a:p>
              <a:endParaRPr lang="en-US"/>
            </a:p>
          </p:txBody>
        </p:sp>
        <p:sp>
          <p:nvSpPr>
            <p:cNvPr id="602658" name="Line 541"/>
            <p:cNvSpPr>
              <a:spLocks noChangeShapeType="1"/>
            </p:cNvSpPr>
            <p:nvPr/>
          </p:nvSpPr>
          <p:spPr bwMode="auto">
            <a:xfrm>
              <a:off x="2605" y="2158"/>
              <a:ext cx="9" cy="1"/>
            </a:xfrm>
            <a:prstGeom prst="line">
              <a:avLst/>
            </a:prstGeom>
            <a:noFill/>
            <a:ln w="12600">
              <a:solidFill>
                <a:srgbClr val="333333"/>
              </a:solidFill>
              <a:round/>
              <a:headEnd/>
              <a:tailEnd/>
            </a:ln>
          </p:spPr>
          <p:txBody>
            <a:bodyPr/>
            <a:lstStyle/>
            <a:p>
              <a:endParaRPr lang="en-US"/>
            </a:p>
          </p:txBody>
        </p:sp>
        <p:sp>
          <p:nvSpPr>
            <p:cNvPr id="602659" name="Freeform 542"/>
            <p:cNvSpPr>
              <a:spLocks noChangeArrowheads="1"/>
            </p:cNvSpPr>
            <p:nvPr/>
          </p:nvSpPr>
          <p:spPr bwMode="auto">
            <a:xfrm>
              <a:off x="2614" y="2158"/>
              <a:ext cx="14" cy="20"/>
            </a:xfrm>
            <a:custGeom>
              <a:avLst/>
              <a:gdLst>
                <a:gd name="T0" fmla="*/ 0 w 63"/>
                <a:gd name="T1" fmla="*/ 5 h 86"/>
                <a:gd name="T2" fmla="*/ 1 w 63"/>
                <a:gd name="T3" fmla="*/ 4 h 86"/>
                <a:gd name="T4" fmla="*/ 2 w 63"/>
                <a:gd name="T5" fmla="*/ 4 h 86"/>
                <a:gd name="T6" fmla="*/ 3 w 63"/>
                <a:gd name="T7" fmla="*/ 3 h 86"/>
                <a:gd name="T8" fmla="*/ 3 w 63"/>
                <a:gd name="T9" fmla="*/ 2 h 86"/>
                <a:gd name="T10" fmla="*/ 3 w 63"/>
                <a:gd name="T11" fmla="*/ 1 h 86"/>
                <a:gd name="T12" fmla="*/ 2 w 63"/>
                <a:gd name="T13" fmla="*/ 1 h 86"/>
                <a:gd name="T14" fmla="*/ 1 w 63"/>
                <a:gd name="T15" fmla="*/ 0 h 86"/>
                <a:gd name="T16" fmla="*/ 0 w 63"/>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6"/>
                <a:gd name="T29" fmla="*/ 63 w 63"/>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6">
                  <a:moveTo>
                    <a:pt x="0" y="85"/>
                  </a:moveTo>
                  <a:lnTo>
                    <a:pt x="19" y="81"/>
                  </a:lnTo>
                  <a:lnTo>
                    <a:pt x="43" y="74"/>
                  </a:lnTo>
                  <a:lnTo>
                    <a:pt x="62" y="58"/>
                  </a:lnTo>
                  <a:lnTo>
                    <a:pt x="62" y="42"/>
                  </a:lnTo>
                  <a:lnTo>
                    <a:pt x="62" y="26"/>
                  </a:lnTo>
                  <a:lnTo>
                    <a:pt x="43" y="14"/>
                  </a:lnTo>
                  <a:lnTo>
                    <a:pt x="19" y="3"/>
                  </a:lnTo>
                  <a:lnTo>
                    <a:pt x="0" y="0"/>
                  </a:lnTo>
                </a:path>
              </a:pathLst>
            </a:custGeom>
            <a:noFill/>
            <a:ln w="12600">
              <a:solidFill>
                <a:srgbClr val="333333"/>
              </a:solidFill>
              <a:round/>
              <a:headEnd/>
              <a:tailEnd/>
            </a:ln>
          </p:spPr>
          <p:txBody>
            <a:bodyPr/>
            <a:lstStyle/>
            <a:p>
              <a:endParaRPr lang="en-US"/>
            </a:p>
          </p:txBody>
        </p:sp>
        <p:sp>
          <p:nvSpPr>
            <p:cNvPr id="602660" name="Freeform 543"/>
            <p:cNvSpPr>
              <a:spLocks noChangeArrowheads="1"/>
            </p:cNvSpPr>
            <p:nvPr/>
          </p:nvSpPr>
          <p:spPr bwMode="auto">
            <a:xfrm>
              <a:off x="2605" y="2160"/>
              <a:ext cx="14" cy="17"/>
            </a:xfrm>
            <a:custGeom>
              <a:avLst/>
              <a:gdLst>
                <a:gd name="T0" fmla="*/ 3 w 63"/>
                <a:gd name="T1" fmla="*/ 4 h 74"/>
                <a:gd name="T2" fmla="*/ 0 w 63"/>
                <a:gd name="T3" fmla="*/ 4 h 74"/>
                <a:gd name="T4" fmla="*/ 0 w 63"/>
                <a:gd name="T5" fmla="*/ 3 h 74"/>
                <a:gd name="T6" fmla="*/ 3 w 63"/>
                <a:gd name="T7" fmla="*/ 3 h 74"/>
                <a:gd name="T8" fmla="*/ 0 w 63"/>
                <a:gd name="T9" fmla="*/ 3 h 74"/>
                <a:gd name="T10" fmla="*/ 0 w 63"/>
                <a:gd name="T11" fmla="*/ 0 h 74"/>
                <a:gd name="T12" fmla="*/ 3 w 63"/>
                <a:gd name="T13" fmla="*/ 0 h 74"/>
                <a:gd name="T14" fmla="*/ 0 60000 65536"/>
                <a:gd name="T15" fmla="*/ 0 60000 65536"/>
                <a:gd name="T16" fmla="*/ 0 60000 65536"/>
                <a:gd name="T17" fmla="*/ 0 60000 65536"/>
                <a:gd name="T18" fmla="*/ 0 60000 65536"/>
                <a:gd name="T19" fmla="*/ 0 60000 65536"/>
                <a:gd name="T20" fmla="*/ 0 60000 65536"/>
                <a:gd name="T21" fmla="*/ 0 w 63"/>
                <a:gd name="T22" fmla="*/ 0 h 74"/>
                <a:gd name="T23" fmla="*/ 63 w 63"/>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74">
                  <a:moveTo>
                    <a:pt x="62" y="73"/>
                  </a:moveTo>
                  <a:lnTo>
                    <a:pt x="0" y="73"/>
                  </a:lnTo>
                  <a:lnTo>
                    <a:pt x="11" y="62"/>
                  </a:lnTo>
                  <a:lnTo>
                    <a:pt x="62" y="62"/>
                  </a:lnTo>
                  <a:lnTo>
                    <a:pt x="11" y="62"/>
                  </a:lnTo>
                  <a:lnTo>
                    <a:pt x="11" y="0"/>
                  </a:lnTo>
                  <a:lnTo>
                    <a:pt x="62" y="0"/>
                  </a:lnTo>
                </a:path>
              </a:pathLst>
            </a:custGeom>
            <a:noFill/>
            <a:ln w="12600">
              <a:solidFill>
                <a:srgbClr val="333333"/>
              </a:solidFill>
              <a:round/>
              <a:headEnd/>
              <a:tailEnd/>
            </a:ln>
          </p:spPr>
          <p:txBody>
            <a:bodyPr/>
            <a:lstStyle/>
            <a:p>
              <a:endParaRPr lang="en-US"/>
            </a:p>
          </p:txBody>
        </p:sp>
        <p:sp>
          <p:nvSpPr>
            <p:cNvPr id="602661" name="Freeform 544"/>
            <p:cNvSpPr>
              <a:spLocks noChangeArrowheads="1"/>
            </p:cNvSpPr>
            <p:nvPr/>
          </p:nvSpPr>
          <p:spPr bwMode="auto">
            <a:xfrm>
              <a:off x="2614" y="2160"/>
              <a:ext cx="14" cy="14"/>
            </a:xfrm>
            <a:custGeom>
              <a:avLst/>
              <a:gdLst>
                <a:gd name="T0" fmla="*/ 0 w 63"/>
                <a:gd name="T1" fmla="*/ 3 h 63"/>
                <a:gd name="T2" fmla="*/ 1 w 63"/>
                <a:gd name="T3" fmla="*/ 3 h 63"/>
                <a:gd name="T4" fmla="*/ 3 w 63"/>
                <a:gd name="T5" fmla="*/ 3 h 63"/>
                <a:gd name="T6" fmla="*/ 3 w 63"/>
                <a:gd name="T7" fmla="*/ 2 h 63"/>
                <a:gd name="T8" fmla="*/ 3 w 63"/>
                <a:gd name="T9" fmla="*/ 2 h 63"/>
                <a:gd name="T10" fmla="*/ 3 w 63"/>
                <a:gd name="T11" fmla="*/ 1 h 63"/>
                <a:gd name="T12" fmla="*/ 3 w 63"/>
                <a:gd name="T13" fmla="*/ 0 h 63"/>
                <a:gd name="T14" fmla="*/ 1 w 63"/>
                <a:gd name="T15" fmla="*/ 0 h 63"/>
                <a:gd name="T16" fmla="*/ 0 w 63"/>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3"/>
                <a:gd name="T29" fmla="*/ 63 w 63"/>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3">
                  <a:moveTo>
                    <a:pt x="0" y="62"/>
                  </a:moveTo>
                  <a:lnTo>
                    <a:pt x="23" y="62"/>
                  </a:lnTo>
                  <a:lnTo>
                    <a:pt x="55" y="54"/>
                  </a:lnTo>
                  <a:lnTo>
                    <a:pt x="62" y="46"/>
                  </a:lnTo>
                  <a:lnTo>
                    <a:pt x="62" y="30"/>
                  </a:lnTo>
                  <a:lnTo>
                    <a:pt x="62" y="19"/>
                  </a:lnTo>
                  <a:lnTo>
                    <a:pt x="55" y="7"/>
                  </a:lnTo>
                  <a:lnTo>
                    <a:pt x="23" y="3"/>
                  </a:lnTo>
                  <a:lnTo>
                    <a:pt x="0" y="0"/>
                  </a:lnTo>
                </a:path>
              </a:pathLst>
            </a:custGeom>
            <a:noFill/>
            <a:ln w="12600">
              <a:solidFill>
                <a:srgbClr val="333333"/>
              </a:solidFill>
              <a:round/>
              <a:headEnd/>
              <a:tailEnd/>
            </a:ln>
          </p:spPr>
          <p:txBody>
            <a:bodyPr/>
            <a:lstStyle/>
            <a:p>
              <a:endParaRPr lang="en-US"/>
            </a:p>
          </p:txBody>
        </p:sp>
        <p:sp>
          <p:nvSpPr>
            <p:cNvPr id="602662" name="Freeform 545"/>
            <p:cNvSpPr>
              <a:spLocks noChangeArrowheads="1"/>
            </p:cNvSpPr>
            <p:nvPr/>
          </p:nvSpPr>
          <p:spPr bwMode="auto">
            <a:xfrm>
              <a:off x="2609" y="2163"/>
              <a:ext cx="14" cy="14"/>
            </a:xfrm>
            <a:custGeom>
              <a:avLst/>
              <a:gdLst>
                <a:gd name="T0" fmla="*/ 1 w 63"/>
                <a:gd name="T1" fmla="*/ 3 h 63"/>
                <a:gd name="T2" fmla="*/ 0 w 63"/>
                <a:gd name="T3" fmla="*/ 3 h 63"/>
                <a:gd name="T4" fmla="*/ 0 w 63"/>
                <a:gd name="T5" fmla="*/ 0 h 63"/>
                <a:gd name="T6" fmla="*/ 1 w 63"/>
                <a:gd name="T7" fmla="*/ 0 h 63"/>
                <a:gd name="T8" fmla="*/ 1 w 63"/>
                <a:gd name="T9" fmla="*/ 3 h 63"/>
                <a:gd name="T10" fmla="*/ 2 w 63"/>
                <a:gd name="T11" fmla="*/ 3 h 63"/>
                <a:gd name="T12" fmla="*/ 3 w 63"/>
                <a:gd name="T13" fmla="*/ 2 h 63"/>
                <a:gd name="T14" fmla="*/ 3 w 63"/>
                <a:gd name="T15" fmla="*/ 1 h 63"/>
                <a:gd name="T16" fmla="*/ 3 w 63"/>
                <a:gd name="T17" fmla="*/ 0 h 63"/>
                <a:gd name="T18" fmla="*/ 2 w 63"/>
                <a:gd name="T19" fmla="*/ 0 h 63"/>
                <a:gd name="T20" fmla="*/ 1 w 63"/>
                <a:gd name="T21" fmla="*/ 0 h 63"/>
                <a:gd name="T22" fmla="*/ 1 w 63"/>
                <a:gd name="T23" fmla="*/ 2 h 63"/>
                <a:gd name="T24" fmla="*/ 0 w 63"/>
                <a:gd name="T25" fmla="*/ 2 h 63"/>
                <a:gd name="T26" fmla="*/ 0 w 63"/>
                <a:gd name="T27" fmla="*/ 0 h 63"/>
                <a:gd name="T28" fmla="*/ 1 w 63"/>
                <a:gd name="T29" fmla="*/ 0 h 63"/>
                <a:gd name="T30" fmla="*/ 1 w 63"/>
                <a:gd name="T31" fmla="*/ 2 h 63"/>
                <a:gd name="T32" fmla="*/ 2 w 63"/>
                <a:gd name="T33" fmla="*/ 2 h 63"/>
                <a:gd name="T34" fmla="*/ 2 w 63"/>
                <a:gd name="T35" fmla="*/ 1 h 63"/>
                <a:gd name="T36" fmla="*/ 2 w 63"/>
                <a:gd name="T37" fmla="*/ 1 h 63"/>
                <a:gd name="T38" fmla="*/ 1 w 63"/>
                <a:gd name="T39" fmla="*/ 0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63"/>
                <a:gd name="T62" fmla="*/ 63 w 63"/>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63">
                  <a:moveTo>
                    <a:pt x="27" y="62"/>
                  </a:moveTo>
                  <a:lnTo>
                    <a:pt x="0" y="62"/>
                  </a:lnTo>
                  <a:lnTo>
                    <a:pt x="0" y="0"/>
                  </a:lnTo>
                  <a:lnTo>
                    <a:pt x="27" y="0"/>
                  </a:lnTo>
                  <a:lnTo>
                    <a:pt x="27" y="62"/>
                  </a:lnTo>
                  <a:lnTo>
                    <a:pt x="43" y="54"/>
                  </a:lnTo>
                  <a:lnTo>
                    <a:pt x="55" y="43"/>
                  </a:lnTo>
                  <a:lnTo>
                    <a:pt x="62" y="27"/>
                  </a:lnTo>
                  <a:lnTo>
                    <a:pt x="55" y="7"/>
                  </a:lnTo>
                  <a:lnTo>
                    <a:pt x="43" y="0"/>
                  </a:lnTo>
                  <a:lnTo>
                    <a:pt x="27" y="0"/>
                  </a:lnTo>
                  <a:lnTo>
                    <a:pt x="27" y="51"/>
                  </a:lnTo>
                  <a:lnTo>
                    <a:pt x="7" y="51"/>
                  </a:lnTo>
                  <a:lnTo>
                    <a:pt x="7" y="7"/>
                  </a:lnTo>
                  <a:lnTo>
                    <a:pt x="27" y="7"/>
                  </a:lnTo>
                  <a:lnTo>
                    <a:pt x="27" y="51"/>
                  </a:lnTo>
                  <a:lnTo>
                    <a:pt x="43" y="38"/>
                  </a:lnTo>
                  <a:lnTo>
                    <a:pt x="43" y="27"/>
                  </a:lnTo>
                  <a:lnTo>
                    <a:pt x="43" y="15"/>
                  </a:lnTo>
                  <a:lnTo>
                    <a:pt x="27" y="7"/>
                  </a:lnTo>
                </a:path>
              </a:pathLst>
            </a:custGeom>
            <a:noFill/>
            <a:ln w="12600">
              <a:solidFill>
                <a:srgbClr val="333333"/>
              </a:solidFill>
              <a:round/>
              <a:headEnd/>
              <a:tailEnd/>
            </a:ln>
          </p:spPr>
          <p:txBody>
            <a:bodyPr/>
            <a:lstStyle/>
            <a:p>
              <a:endParaRPr lang="en-US"/>
            </a:p>
          </p:txBody>
        </p:sp>
        <p:sp>
          <p:nvSpPr>
            <p:cNvPr id="602663" name="Line 546"/>
            <p:cNvSpPr>
              <a:spLocks noChangeShapeType="1"/>
            </p:cNvSpPr>
            <p:nvPr/>
          </p:nvSpPr>
          <p:spPr bwMode="auto">
            <a:xfrm>
              <a:off x="2643" y="2130"/>
              <a:ext cx="56" cy="1"/>
            </a:xfrm>
            <a:prstGeom prst="line">
              <a:avLst/>
            </a:prstGeom>
            <a:noFill/>
            <a:ln w="12600">
              <a:solidFill>
                <a:srgbClr val="333333"/>
              </a:solidFill>
              <a:round/>
              <a:headEnd/>
              <a:tailEnd/>
            </a:ln>
          </p:spPr>
          <p:txBody>
            <a:bodyPr/>
            <a:lstStyle/>
            <a:p>
              <a:endParaRPr lang="en-US"/>
            </a:p>
          </p:txBody>
        </p:sp>
        <p:sp>
          <p:nvSpPr>
            <p:cNvPr id="602664" name="Freeform 547"/>
            <p:cNvSpPr>
              <a:spLocks noChangeArrowheads="1"/>
            </p:cNvSpPr>
            <p:nvPr/>
          </p:nvSpPr>
          <p:spPr bwMode="auto">
            <a:xfrm>
              <a:off x="2635" y="2120"/>
              <a:ext cx="74" cy="20"/>
            </a:xfrm>
            <a:custGeom>
              <a:avLst/>
              <a:gdLst>
                <a:gd name="T0" fmla="*/ 2 w 325"/>
                <a:gd name="T1" fmla="*/ 2 h 86"/>
                <a:gd name="T2" fmla="*/ 2 w 325"/>
                <a:gd name="T3" fmla="*/ 2 h 86"/>
                <a:gd name="T4" fmla="*/ 15 w 325"/>
                <a:gd name="T5" fmla="*/ 2 h 86"/>
                <a:gd name="T6" fmla="*/ 15 w 325"/>
                <a:gd name="T7" fmla="*/ 2 h 86"/>
                <a:gd name="T8" fmla="*/ 15 w 325"/>
                <a:gd name="T9" fmla="*/ 2 h 86"/>
                <a:gd name="T10" fmla="*/ 1 w 325"/>
                <a:gd name="T11" fmla="*/ 2 h 86"/>
                <a:gd name="T12" fmla="*/ 1 w 325"/>
                <a:gd name="T13" fmla="*/ 3 h 86"/>
                <a:gd name="T14" fmla="*/ 15 w 325"/>
                <a:gd name="T15" fmla="*/ 3 h 86"/>
                <a:gd name="T16" fmla="*/ 15 w 325"/>
                <a:gd name="T17" fmla="*/ 2 h 86"/>
                <a:gd name="T18" fmla="*/ 16 w 325"/>
                <a:gd name="T19" fmla="*/ 1 h 86"/>
                <a:gd name="T20" fmla="*/ 1 w 325"/>
                <a:gd name="T21" fmla="*/ 1 h 86"/>
                <a:gd name="T22" fmla="*/ 1 w 325"/>
                <a:gd name="T23" fmla="*/ 3 h 86"/>
                <a:gd name="T24" fmla="*/ 16 w 325"/>
                <a:gd name="T25" fmla="*/ 3 h 86"/>
                <a:gd name="T26" fmla="*/ 16 w 325"/>
                <a:gd name="T27" fmla="*/ 1 h 86"/>
                <a:gd name="T28" fmla="*/ 16 w 325"/>
                <a:gd name="T29" fmla="*/ 1 h 86"/>
                <a:gd name="T30" fmla="*/ 0 w 325"/>
                <a:gd name="T31" fmla="*/ 1 h 86"/>
                <a:gd name="T32" fmla="*/ 0 w 325"/>
                <a:gd name="T33" fmla="*/ 4 h 86"/>
                <a:gd name="T34" fmla="*/ 16 w 325"/>
                <a:gd name="T35" fmla="*/ 4 h 86"/>
                <a:gd name="T36" fmla="*/ 16 w 325"/>
                <a:gd name="T37" fmla="*/ 1 h 86"/>
                <a:gd name="T38" fmla="*/ 17 w 325"/>
                <a:gd name="T39" fmla="*/ 0 h 86"/>
                <a:gd name="T40" fmla="*/ 0 w 325"/>
                <a:gd name="T41" fmla="*/ 0 h 86"/>
                <a:gd name="T42" fmla="*/ 0 w 325"/>
                <a:gd name="T43" fmla="*/ 5 h 86"/>
                <a:gd name="T44" fmla="*/ 17 w 325"/>
                <a:gd name="T45" fmla="*/ 5 h 86"/>
                <a:gd name="T46" fmla="*/ 17 w 325"/>
                <a:gd name="T47" fmla="*/ 0 h 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5"/>
                <a:gd name="T73" fmla="*/ 0 h 86"/>
                <a:gd name="T74" fmla="*/ 325 w 325"/>
                <a:gd name="T75" fmla="*/ 86 h 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5" h="86">
                  <a:moveTo>
                    <a:pt x="39" y="42"/>
                  </a:moveTo>
                  <a:lnTo>
                    <a:pt x="39" y="42"/>
                  </a:lnTo>
                  <a:lnTo>
                    <a:pt x="286" y="42"/>
                  </a:lnTo>
                  <a:lnTo>
                    <a:pt x="297" y="28"/>
                  </a:lnTo>
                  <a:lnTo>
                    <a:pt x="26" y="28"/>
                  </a:lnTo>
                  <a:lnTo>
                    <a:pt x="26" y="54"/>
                  </a:lnTo>
                  <a:lnTo>
                    <a:pt x="297" y="54"/>
                  </a:lnTo>
                  <a:lnTo>
                    <a:pt x="297" y="28"/>
                  </a:lnTo>
                  <a:lnTo>
                    <a:pt x="305" y="19"/>
                  </a:lnTo>
                  <a:lnTo>
                    <a:pt x="19" y="19"/>
                  </a:lnTo>
                  <a:lnTo>
                    <a:pt x="19" y="66"/>
                  </a:lnTo>
                  <a:lnTo>
                    <a:pt x="305" y="66"/>
                  </a:lnTo>
                  <a:lnTo>
                    <a:pt x="305" y="19"/>
                  </a:lnTo>
                  <a:lnTo>
                    <a:pt x="316" y="12"/>
                  </a:lnTo>
                  <a:lnTo>
                    <a:pt x="7" y="12"/>
                  </a:lnTo>
                  <a:lnTo>
                    <a:pt x="7" y="73"/>
                  </a:lnTo>
                  <a:lnTo>
                    <a:pt x="316" y="73"/>
                  </a:lnTo>
                  <a:lnTo>
                    <a:pt x="316" y="12"/>
                  </a:lnTo>
                  <a:lnTo>
                    <a:pt x="324" y="0"/>
                  </a:lnTo>
                  <a:lnTo>
                    <a:pt x="0" y="0"/>
                  </a:lnTo>
                  <a:lnTo>
                    <a:pt x="0" y="85"/>
                  </a:lnTo>
                  <a:lnTo>
                    <a:pt x="324" y="85"/>
                  </a:lnTo>
                  <a:lnTo>
                    <a:pt x="324" y="0"/>
                  </a:lnTo>
                </a:path>
              </a:pathLst>
            </a:custGeom>
            <a:noFill/>
            <a:ln w="12600">
              <a:solidFill>
                <a:srgbClr val="333333"/>
              </a:solidFill>
              <a:round/>
              <a:headEnd/>
              <a:tailEnd/>
            </a:ln>
          </p:spPr>
          <p:txBody>
            <a:bodyPr/>
            <a:lstStyle/>
            <a:p>
              <a:endParaRPr lang="en-US"/>
            </a:p>
          </p:txBody>
        </p:sp>
        <p:sp>
          <p:nvSpPr>
            <p:cNvPr id="602665" name="Freeform 548"/>
            <p:cNvSpPr>
              <a:spLocks noChangeArrowheads="1"/>
            </p:cNvSpPr>
            <p:nvPr/>
          </p:nvSpPr>
          <p:spPr bwMode="auto">
            <a:xfrm>
              <a:off x="2648" y="2195"/>
              <a:ext cx="47" cy="21"/>
            </a:xfrm>
            <a:custGeom>
              <a:avLst/>
              <a:gdLst>
                <a:gd name="T0" fmla="*/ 8 w 209"/>
                <a:gd name="T1" fmla="*/ 2 h 91"/>
                <a:gd name="T2" fmla="*/ 2 w 209"/>
                <a:gd name="T3" fmla="*/ 2 h 91"/>
                <a:gd name="T4" fmla="*/ 2 w 209"/>
                <a:gd name="T5" fmla="*/ 3 h 91"/>
                <a:gd name="T6" fmla="*/ 8 w 209"/>
                <a:gd name="T7" fmla="*/ 3 h 91"/>
                <a:gd name="T8" fmla="*/ 8 w 209"/>
                <a:gd name="T9" fmla="*/ 2 h 91"/>
                <a:gd name="T10" fmla="*/ 9 w 209"/>
                <a:gd name="T11" fmla="*/ 2 h 91"/>
                <a:gd name="T12" fmla="*/ 2 w 209"/>
                <a:gd name="T13" fmla="*/ 2 h 91"/>
                <a:gd name="T14" fmla="*/ 2 w 209"/>
                <a:gd name="T15" fmla="*/ 3 h 91"/>
                <a:gd name="T16" fmla="*/ 9 w 209"/>
                <a:gd name="T17" fmla="*/ 3 h 91"/>
                <a:gd name="T18" fmla="*/ 9 w 209"/>
                <a:gd name="T19" fmla="*/ 2 h 91"/>
                <a:gd name="T20" fmla="*/ 9 w 209"/>
                <a:gd name="T21" fmla="*/ 1 h 91"/>
                <a:gd name="T22" fmla="*/ 1 w 209"/>
                <a:gd name="T23" fmla="*/ 1 h 91"/>
                <a:gd name="T24" fmla="*/ 1 w 209"/>
                <a:gd name="T25" fmla="*/ 3 h 91"/>
                <a:gd name="T26" fmla="*/ 9 w 209"/>
                <a:gd name="T27" fmla="*/ 3 h 91"/>
                <a:gd name="T28" fmla="*/ 9 w 209"/>
                <a:gd name="T29" fmla="*/ 1 h 91"/>
                <a:gd name="T30" fmla="*/ 10 w 209"/>
                <a:gd name="T31" fmla="*/ 1 h 91"/>
                <a:gd name="T32" fmla="*/ 0 w 209"/>
                <a:gd name="T33" fmla="*/ 1 h 91"/>
                <a:gd name="T34" fmla="*/ 0 w 209"/>
                <a:gd name="T35" fmla="*/ 4 h 91"/>
                <a:gd name="T36" fmla="*/ 10 w 209"/>
                <a:gd name="T37" fmla="*/ 4 h 91"/>
                <a:gd name="T38" fmla="*/ 10 w 209"/>
                <a:gd name="T39" fmla="*/ 1 h 91"/>
                <a:gd name="T40" fmla="*/ 11 w 209"/>
                <a:gd name="T41" fmla="*/ 0 h 91"/>
                <a:gd name="T42" fmla="*/ 0 w 209"/>
                <a:gd name="T43" fmla="*/ 0 h 91"/>
                <a:gd name="T44" fmla="*/ 0 w 209"/>
                <a:gd name="T45" fmla="*/ 5 h 91"/>
                <a:gd name="T46" fmla="*/ 11 w 209"/>
                <a:gd name="T47" fmla="*/ 5 h 91"/>
                <a:gd name="T48" fmla="*/ 11 w 209"/>
                <a:gd name="T49" fmla="*/ 0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9"/>
                <a:gd name="T76" fmla="*/ 0 h 91"/>
                <a:gd name="T77" fmla="*/ 209 w 209"/>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9" h="91">
                  <a:moveTo>
                    <a:pt x="165" y="43"/>
                  </a:moveTo>
                  <a:lnTo>
                    <a:pt x="41" y="43"/>
                  </a:lnTo>
                  <a:lnTo>
                    <a:pt x="41" y="47"/>
                  </a:lnTo>
                  <a:lnTo>
                    <a:pt x="165" y="47"/>
                  </a:lnTo>
                  <a:lnTo>
                    <a:pt x="165" y="43"/>
                  </a:lnTo>
                  <a:lnTo>
                    <a:pt x="177" y="31"/>
                  </a:lnTo>
                  <a:lnTo>
                    <a:pt x="30" y="31"/>
                  </a:lnTo>
                  <a:lnTo>
                    <a:pt x="30" y="58"/>
                  </a:lnTo>
                  <a:lnTo>
                    <a:pt x="177" y="58"/>
                  </a:lnTo>
                  <a:lnTo>
                    <a:pt x="177" y="31"/>
                  </a:lnTo>
                  <a:lnTo>
                    <a:pt x="185" y="23"/>
                  </a:lnTo>
                  <a:lnTo>
                    <a:pt x="22" y="23"/>
                  </a:lnTo>
                  <a:lnTo>
                    <a:pt x="22" y="66"/>
                  </a:lnTo>
                  <a:lnTo>
                    <a:pt x="185" y="66"/>
                  </a:lnTo>
                  <a:lnTo>
                    <a:pt x="185" y="23"/>
                  </a:lnTo>
                  <a:lnTo>
                    <a:pt x="197" y="15"/>
                  </a:lnTo>
                  <a:lnTo>
                    <a:pt x="11" y="15"/>
                  </a:lnTo>
                  <a:lnTo>
                    <a:pt x="11" y="73"/>
                  </a:lnTo>
                  <a:lnTo>
                    <a:pt x="197" y="73"/>
                  </a:lnTo>
                  <a:lnTo>
                    <a:pt x="197" y="15"/>
                  </a:lnTo>
                  <a:lnTo>
                    <a:pt x="208" y="0"/>
                  </a:lnTo>
                  <a:lnTo>
                    <a:pt x="0" y="0"/>
                  </a:lnTo>
                  <a:lnTo>
                    <a:pt x="0" y="90"/>
                  </a:lnTo>
                  <a:lnTo>
                    <a:pt x="208" y="90"/>
                  </a:lnTo>
                  <a:lnTo>
                    <a:pt x="208" y="0"/>
                  </a:lnTo>
                </a:path>
              </a:pathLst>
            </a:custGeom>
            <a:noFill/>
            <a:ln w="12600">
              <a:solidFill>
                <a:srgbClr val="333333"/>
              </a:solidFill>
              <a:round/>
              <a:headEnd/>
              <a:tailEnd/>
            </a:ln>
          </p:spPr>
          <p:txBody>
            <a:bodyPr/>
            <a:lstStyle/>
            <a:p>
              <a:endParaRPr lang="en-US"/>
            </a:p>
          </p:txBody>
        </p:sp>
        <p:sp>
          <p:nvSpPr>
            <p:cNvPr id="602666" name="Freeform 549"/>
            <p:cNvSpPr>
              <a:spLocks noChangeArrowheads="1"/>
            </p:cNvSpPr>
            <p:nvPr/>
          </p:nvSpPr>
          <p:spPr bwMode="auto">
            <a:xfrm>
              <a:off x="2865" y="2101"/>
              <a:ext cx="144" cy="133"/>
            </a:xfrm>
            <a:custGeom>
              <a:avLst/>
              <a:gdLst>
                <a:gd name="T0" fmla="*/ 0 w 634"/>
                <a:gd name="T1" fmla="*/ 0 h 585"/>
                <a:gd name="T2" fmla="*/ 33 w 634"/>
                <a:gd name="T3" fmla="*/ 0 h 585"/>
                <a:gd name="T4" fmla="*/ 33 w 634"/>
                <a:gd name="T5" fmla="*/ 30 h 585"/>
                <a:gd name="T6" fmla="*/ 0 w 634"/>
                <a:gd name="T7" fmla="*/ 30 h 585"/>
                <a:gd name="T8" fmla="*/ 0 w 634"/>
                <a:gd name="T9" fmla="*/ 0 h 585"/>
                <a:gd name="T10" fmla="*/ 0 60000 65536"/>
                <a:gd name="T11" fmla="*/ 0 60000 65536"/>
                <a:gd name="T12" fmla="*/ 0 60000 65536"/>
                <a:gd name="T13" fmla="*/ 0 60000 65536"/>
                <a:gd name="T14" fmla="*/ 0 60000 65536"/>
                <a:gd name="T15" fmla="*/ 0 w 634"/>
                <a:gd name="T16" fmla="*/ 0 h 585"/>
                <a:gd name="T17" fmla="*/ 634 w 634"/>
                <a:gd name="T18" fmla="*/ 585 h 585"/>
              </a:gdLst>
              <a:ahLst/>
              <a:cxnLst>
                <a:cxn ang="T10">
                  <a:pos x="T0" y="T1"/>
                </a:cxn>
                <a:cxn ang="T11">
                  <a:pos x="T2" y="T3"/>
                </a:cxn>
                <a:cxn ang="T12">
                  <a:pos x="T4" y="T5"/>
                </a:cxn>
                <a:cxn ang="T13">
                  <a:pos x="T6" y="T7"/>
                </a:cxn>
                <a:cxn ang="T14">
                  <a:pos x="T8" y="T9"/>
                </a:cxn>
              </a:cxnLst>
              <a:rect l="T15" t="T16" r="T17" b="T18"/>
              <a:pathLst>
                <a:path w="634" h="585">
                  <a:moveTo>
                    <a:pt x="0" y="0"/>
                  </a:moveTo>
                  <a:lnTo>
                    <a:pt x="633" y="0"/>
                  </a:lnTo>
                  <a:lnTo>
                    <a:pt x="633" y="584"/>
                  </a:lnTo>
                  <a:lnTo>
                    <a:pt x="0" y="584"/>
                  </a:lnTo>
                  <a:lnTo>
                    <a:pt x="0" y="0"/>
                  </a:lnTo>
                </a:path>
              </a:pathLst>
            </a:custGeom>
            <a:solidFill>
              <a:srgbClr val="000000"/>
            </a:solidFill>
            <a:ln w="12600">
              <a:solidFill>
                <a:srgbClr val="333333"/>
              </a:solidFill>
              <a:round/>
              <a:headEnd/>
              <a:tailEnd/>
            </a:ln>
          </p:spPr>
          <p:txBody>
            <a:bodyPr anchor="ctr"/>
            <a:lstStyle/>
            <a:p>
              <a:endParaRPr lang="en-US"/>
            </a:p>
          </p:txBody>
        </p:sp>
        <p:sp>
          <p:nvSpPr>
            <p:cNvPr id="602667" name="Line 550"/>
            <p:cNvSpPr>
              <a:spLocks noChangeShapeType="1"/>
            </p:cNvSpPr>
            <p:nvPr/>
          </p:nvSpPr>
          <p:spPr bwMode="auto">
            <a:xfrm>
              <a:off x="2886" y="2158"/>
              <a:ext cx="1" cy="19"/>
            </a:xfrm>
            <a:prstGeom prst="line">
              <a:avLst/>
            </a:prstGeom>
            <a:noFill/>
            <a:ln w="12600">
              <a:solidFill>
                <a:srgbClr val="333333"/>
              </a:solidFill>
              <a:round/>
              <a:headEnd/>
              <a:tailEnd/>
            </a:ln>
          </p:spPr>
          <p:txBody>
            <a:bodyPr/>
            <a:lstStyle/>
            <a:p>
              <a:endParaRPr lang="en-US"/>
            </a:p>
          </p:txBody>
        </p:sp>
        <p:sp>
          <p:nvSpPr>
            <p:cNvPr id="602668" name="Line 551"/>
            <p:cNvSpPr>
              <a:spLocks noChangeShapeType="1"/>
            </p:cNvSpPr>
            <p:nvPr/>
          </p:nvSpPr>
          <p:spPr bwMode="auto">
            <a:xfrm>
              <a:off x="2886" y="2158"/>
              <a:ext cx="10" cy="1"/>
            </a:xfrm>
            <a:prstGeom prst="line">
              <a:avLst/>
            </a:prstGeom>
            <a:noFill/>
            <a:ln w="12600">
              <a:solidFill>
                <a:srgbClr val="333333"/>
              </a:solidFill>
              <a:round/>
              <a:headEnd/>
              <a:tailEnd/>
            </a:ln>
          </p:spPr>
          <p:txBody>
            <a:bodyPr/>
            <a:lstStyle/>
            <a:p>
              <a:endParaRPr lang="en-US"/>
            </a:p>
          </p:txBody>
        </p:sp>
        <p:sp>
          <p:nvSpPr>
            <p:cNvPr id="602669" name="Freeform 552"/>
            <p:cNvSpPr>
              <a:spLocks noChangeArrowheads="1"/>
            </p:cNvSpPr>
            <p:nvPr/>
          </p:nvSpPr>
          <p:spPr bwMode="auto">
            <a:xfrm>
              <a:off x="2896" y="2158"/>
              <a:ext cx="14" cy="20"/>
            </a:xfrm>
            <a:custGeom>
              <a:avLst/>
              <a:gdLst>
                <a:gd name="T0" fmla="*/ 0 w 63"/>
                <a:gd name="T1" fmla="*/ 5 h 86"/>
                <a:gd name="T2" fmla="*/ 1 w 63"/>
                <a:gd name="T3" fmla="*/ 4 h 86"/>
                <a:gd name="T4" fmla="*/ 2 w 63"/>
                <a:gd name="T5" fmla="*/ 4 h 86"/>
                <a:gd name="T6" fmla="*/ 3 w 63"/>
                <a:gd name="T7" fmla="*/ 3 h 86"/>
                <a:gd name="T8" fmla="*/ 3 w 63"/>
                <a:gd name="T9" fmla="*/ 2 h 86"/>
                <a:gd name="T10" fmla="*/ 3 w 63"/>
                <a:gd name="T11" fmla="*/ 1 h 86"/>
                <a:gd name="T12" fmla="*/ 2 w 63"/>
                <a:gd name="T13" fmla="*/ 1 h 86"/>
                <a:gd name="T14" fmla="*/ 1 w 63"/>
                <a:gd name="T15" fmla="*/ 0 h 86"/>
                <a:gd name="T16" fmla="*/ 0 w 63"/>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6"/>
                <a:gd name="T29" fmla="*/ 63 w 63"/>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6">
                  <a:moveTo>
                    <a:pt x="0" y="85"/>
                  </a:moveTo>
                  <a:lnTo>
                    <a:pt x="22" y="81"/>
                  </a:lnTo>
                  <a:lnTo>
                    <a:pt x="43" y="74"/>
                  </a:lnTo>
                  <a:lnTo>
                    <a:pt x="54" y="58"/>
                  </a:lnTo>
                  <a:lnTo>
                    <a:pt x="62" y="42"/>
                  </a:lnTo>
                  <a:lnTo>
                    <a:pt x="54" y="26"/>
                  </a:lnTo>
                  <a:lnTo>
                    <a:pt x="43" y="14"/>
                  </a:lnTo>
                  <a:lnTo>
                    <a:pt x="22" y="3"/>
                  </a:lnTo>
                  <a:lnTo>
                    <a:pt x="0" y="0"/>
                  </a:lnTo>
                </a:path>
              </a:pathLst>
            </a:custGeom>
            <a:noFill/>
            <a:ln w="12600">
              <a:solidFill>
                <a:srgbClr val="333333"/>
              </a:solidFill>
              <a:round/>
              <a:headEnd/>
              <a:tailEnd/>
            </a:ln>
          </p:spPr>
          <p:txBody>
            <a:bodyPr/>
            <a:lstStyle/>
            <a:p>
              <a:endParaRPr lang="en-US"/>
            </a:p>
          </p:txBody>
        </p:sp>
        <p:sp>
          <p:nvSpPr>
            <p:cNvPr id="602670" name="Freeform 553"/>
            <p:cNvSpPr>
              <a:spLocks noChangeArrowheads="1"/>
            </p:cNvSpPr>
            <p:nvPr/>
          </p:nvSpPr>
          <p:spPr bwMode="auto">
            <a:xfrm>
              <a:off x="2886" y="2160"/>
              <a:ext cx="14" cy="17"/>
            </a:xfrm>
            <a:custGeom>
              <a:avLst/>
              <a:gdLst>
                <a:gd name="T0" fmla="*/ 3 w 63"/>
                <a:gd name="T1" fmla="*/ 4 h 74"/>
                <a:gd name="T2" fmla="*/ 0 w 63"/>
                <a:gd name="T3" fmla="*/ 4 h 74"/>
                <a:gd name="T4" fmla="*/ 1 w 63"/>
                <a:gd name="T5" fmla="*/ 3 h 74"/>
                <a:gd name="T6" fmla="*/ 3 w 63"/>
                <a:gd name="T7" fmla="*/ 3 h 74"/>
                <a:gd name="T8" fmla="*/ 1 w 63"/>
                <a:gd name="T9" fmla="*/ 3 h 74"/>
                <a:gd name="T10" fmla="*/ 1 w 63"/>
                <a:gd name="T11" fmla="*/ 0 h 74"/>
                <a:gd name="T12" fmla="*/ 3 w 63"/>
                <a:gd name="T13" fmla="*/ 0 h 74"/>
                <a:gd name="T14" fmla="*/ 0 60000 65536"/>
                <a:gd name="T15" fmla="*/ 0 60000 65536"/>
                <a:gd name="T16" fmla="*/ 0 60000 65536"/>
                <a:gd name="T17" fmla="*/ 0 60000 65536"/>
                <a:gd name="T18" fmla="*/ 0 60000 65536"/>
                <a:gd name="T19" fmla="*/ 0 60000 65536"/>
                <a:gd name="T20" fmla="*/ 0 60000 65536"/>
                <a:gd name="T21" fmla="*/ 0 w 63"/>
                <a:gd name="T22" fmla="*/ 0 h 74"/>
                <a:gd name="T23" fmla="*/ 63 w 63"/>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74">
                  <a:moveTo>
                    <a:pt x="62" y="73"/>
                  </a:moveTo>
                  <a:lnTo>
                    <a:pt x="0" y="73"/>
                  </a:lnTo>
                  <a:lnTo>
                    <a:pt x="15" y="62"/>
                  </a:lnTo>
                  <a:lnTo>
                    <a:pt x="62" y="62"/>
                  </a:lnTo>
                  <a:lnTo>
                    <a:pt x="15" y="62"/>
                  </a:lnTo>
                  <a:lnTo>
                    <a:pt x="15" y="0"/>
                  </a:lnTo>
                  <a:lnTo>
                    <a:pt x="62" y="0"/>
                  </a:lnTo>
                </a:path>
              </a:pathLst>
            </a:custGeom>
            <a:noFill/>
            <a:ln w="12600">
              <a:solidFill>
                <a:srgbClr val="333333"/>
              </a:solidFill>
              <a:round/>
              <a:headEnd/>
              <a:tailEnd/>
            </a:ln>
          </p:spPr>
          <p:txBody>
            <a:bodyPr/>
            <a:lstStyle/>
            <a:p>
              <a:endParaRPr lang="en-US"/>
            </a:p>
          </p:txBody>
        </p:sp>
        <p:sp>
          <p:nvSpPr>
            <p:cNvPr id="602671" name="Freeform 554"/>
            <p:cNvSpPr>
              <a:spLocks noChangeArrowheads="1"/>
            </p:cNvSpPr>
            <p:nvPr/>
          </p:nvSpPr>
          <p:spPr bwMode="auto">
            <a:xfrm>
              <a:off x="2896" y="2160"/>
              <a:ext cx="14" cy="14"/>
            </a:xfrm>
            <a:custGeom>
              <a:avLst/>
              <a:gdLst>
                <a:gd name="T0" fmla="*/ 0 w 63"/>
                <a:gd name="T1" fmla="*/ 3 h 63"/>
                <a:gd name="T2" fmla="*/ 1 w 63"/>
                <a:gd name="T3" fmla="*/ 3 h 63"/>
                <a:gd name="T4" fmla="*/ 2 w 63"/>
                <a:gd name="T5" fmla="*/ 3 h 63"/>
                <a:gd name="T6" fmla="*/ 3 w 63"/>
                <a:gd name="T7" fmla="*/ 2 h 63"/>
                <a:gd name="T8" fmla="*/ 3 w 63"/>
                <a:gd name="T9" fmla="*/ 2 h 63"/>
                <a:gd name="T10" fmla="*/ 3 w 63"/>
                <a:gd name="T11" fmla="*/ 1 h 63"/>
                <a:gd name="T12" fmla="*/ 2 w 63"/>
                <a:gd name="T13" fmla="*/ 0 h 63"/>
                <a:gd name="T14" fmla="*/ 1 w 63"/>
                <a:gd name="T15" fmla="*/ 0 h 63"/>
                <a:gd name="T16" fmla="*/ 0 w 63"/>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3"/>
                <a:gd name="T29" fmla="*/ 63 w 63"/>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3">
                  <a:moveTo>
                    <a:pt x="0" y="62"/>
                  </a:moveTo>
                  <a:lnTo>
                    <a:pt x="22" y="62"/>
                  </a:lnTo>
                  <a:lnTo>
                    <a:pt x="38" y="54"/>
                  </a:lnTo>
                  <a:lnTo>
                    <a:pt x="54" y="46"/>
                  </a:lnTo>
                  <a:lnTo>
                    <a:pt x="62" y="30"/>
                  </a:lnTo>
                  <a:lnTo>
                    <a:pt x="54" y="19"/>
                  </a:lnTo>
                  <a:lnTo>
                    <a:pt x="38" y="7"/>
                  </a:lnTo>
                  <a:lnTo>
                    <a:pt x="22" y="3"/>
                  </a:lnTo>
                  <a:lnTo>
                    <a:pt x="0" y="0"/>
                  </a:lnTo>
                </a:path>
              </a:pathLst>
            </a:custGeom>
            <a:noFill/>
            <a:ln w="12600">
              <a:solidFill>
                <a:srgbClr val="333333"/>
              </a:solidFill>
              <a:round/>
              <a:headEnd/>
              <a:tailEnd/>
            </a:ln>
          </p:spPr>
          <p:txBody>
            <a:bodyPr/>
            <a:lstStyle/>
            <a:p>
              <a:endParaRPr lang="en-US"/>
            </a:p>
          </p:txBody>
        </p:sp>
        <p:sp>
          <p:nvSpPr>
            <p:cNvPr id="602672" name="Freeform 555"/>
            <p:cNvSpPr>
              <a:spLocks noChangeArrowheads="1"/>
            </p:cNvSpPr>
            <p:nvPr/>
          </p:nvSpPr>
          <p:spPr bwMode="auto">
            <a:xfrm>
              <a:off x="2890" y="2163"/>
              <a:ext cx="14" cy="14"/>
            </a:xfrm>
            <a:custGeom>
              <a:avLst/>
              <a:gdLst>
                <a:gd name="T0" fmla="*/ 2 w 62"/>
                <a:gd name="T1" fmla="*/ 3 h 63"/>
                <a:gd name="T2" fmla="*/ 0 w 62"/>
                <a:gd name="T3" fmla="*/ 3 h 63"/>
                <a:gd name="T4" fmla="*/ 0 w 62"/>
                <a:gd name="T5" fmla="*/ 0 h 63"/>
                <a:gd name="T6" fmla="*/ 2 w 62"/>
                <a:gd name="T7" fmla="*/ 0 h 63"/>
                <a:gd name="T8" fmla="*/ 2 w 62"/>
                <a:gd name="T9" fmla="*/ 3 h 63"/>
                <a:gd name="T10" fmla="*/ 2 w 62"/>
                <a:gd name="T11" fmla="*/ 3 h 63"/>
                <a:gd name="T12" fmla="*/ 3 w 62"/>
                <a:gd name="T13" fmla="*/ 2 h 63"/>
                <a:gd name="T14" fmla="*/ 3 w 62"/>
                <a:gd name="T15" fmla="*/ 1 h 63"/>
                <a:gd name="T16" fmla="*/ 3 w 62"/>
                <a:gd name="T17" fmla="*/ 0 h 63"/>
                <a:gd name="T18" fmla="*/ 2 w 62"/>
                <a:gd name="T19" fmla="*/ 0 h 63"/>
                <a:gd name="T20" fmla="*/ 2 w 62"/>
                <a:gd name="T21" fmla="*/ 0 h 63"/>
                <a:gd name="T22" fmla="*/ 2 w 62"/>
                <a:gd name="T23" fmla="*/ 2 h 63"/>
                <a:gd name="T24" fmla="*/ 1 w 62"/>
                <a:gd name="T25" fmla="*/ 2 h 63"/>
                <a:gd name="T26" fmla="*/ 1 w 62"/>
                <a:gd name="T27" fmla="*/ 0 h 63"/>
                <a:gd name="T28" fmla="*/ 2 w 62"/>
                <a:gd name="T29" fmla="*/ 0 h 63"/>
                <a:gd name="T30" fmla="*/ 2 w 62"/>
                <a:gd name="T31" fmla="*/ 2 h 63"/>
                <a:gd name="T32" fmla="*/ 2 w 62"/>
                <a:gd name="T33" fmla="*/ 2 h 63"/>
                <a:gd name="T34" fmla="*/ 2 w 62"/>
                <a:gd name="T35" fmla="*/ 1 h 63"/>
                <a:gd name="T36" fmla="*/ 2 w 62"/>
                <a:gd name="T37" fmla="*/ 1 h 63"/>
                <a:gd name="T38" fmla="*/ 2 w 62"/>
                <a:gd name="T39" fmla="*/ 0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63"/>
                <a:gd name="T62" fmla="*/ 62 w 62"/>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63">
                  <a:moveTo>
                    <a:pt x="35" y="62"/>
                  </a:moveTo>
                  <a:lnTo>
                    <a:pt x="0" y="62"/>
                  </a:lnTo>
                  <a:lnTo>
                    <a:pt x="0" y="0"/>
                  </a:lnTo>
                  <a:lnTo>
                    <a:pt x="35" y="0"/>
                  </a:lnTo>
                  <a:lnTo>
                    <a:pt x="35" y="62"/>
                  </a:lnTo>
                  <a:lnTo>
                    <a:pt x="46" y="54"/>
                  </a:lnTo>
                  <a:lnTo>
                    <a:pt x="54" y="43"/>
                  </a:lnTo>
                  <a:lnTo>
                    <a:pt x="61" y="27"/>
                  </a:lnTo>
                  <a:lnTo>
                    <a:pt x="54" y="7"/>
                  </a:lnTo>
                  <a:lnTo>
                    <a:pt x="46" y="0"/>
                  </a:lnTo>
                  <a:lnTo>
                    <a:pt x="35" y="0"/>
                  </a:lnTo>
                  <a:lnTo>
                    <a:pt x="35" y="51"/>
                  </a:lnTo>
                  <a:lnTo>
                    <a:pt x="15" y="51"/>
                  </a:lnTo>
                  <a:lnTo>
                    <a:pt x="15" y="7"/>
                  </a:lnTo>
                  <a:lnTo>
                    <a:pt x="35" y="7"/>
                  </a:lnTo>
                  <a:lnTo>
                    <a:pt x="35" y="51"/>
                  </a:lnTo>
                  <a:lnTo>
                    <a:pt x="46" y="38"/>
                  </a:lnTo>
                  <a:lnTo>
                    <a:pt x="50" y="27"/>
                  </a:lnTo>
                  <a:lnTo>
                    <a:pt x="46" y="15"/>
                  </a:lnTo>
                  <a:lnTo>
                    <a:pt x="35" y="7"/>
                  </a:lnTo>
                </a:path>
              </a:pathLst>
            </a:custGeom>
            <a:noFill/>
            <a:ln w="12600">
              <a:solidFill>
                <a:srgbClr val="333333"/>
              </a:solidFill>
              <a:round/>
              <a:headEnd/>
              <a:tailEnd/>
            </a:ln>
          </p:spPr>
          <p:txBody>
            <a:bodyPr/>
            <a:lstStyle/>
            <a:p>
              <a:endParaRPr lang="en-US"/>
            </a:p>
          </p:txBody>
        </p:sp>
        <p:sp>
          <p:nvSpPr>
            <p:cNvPr id="602673" name="Line 556"/>
            <p:cNvSpPr>
              <a:spLocks noChangeShapeType="1"/>
            </p:cNvSpPr>
            <p:nvPr/>
          </p:nvSpPr>
          <p:spPr bwMode="auto">
            <a:xfrm>
              <a:off x="2925" y="2130"/>
              <a:ext cx="56" cy="1"/>
            </a:xfrm>
            <a:prstGeom prst="line">
              <a:avLst/>
            </a:prstGeom>
            <a:noFill/>
            <a:ln w="12600">
              <a:solidFill>
                <a:srgbClr val="333333"/>
              </a:solidFill>
              <a:round/>
              <a:headEnd/>
              <a:tailEnd/>
            </a:ln>
          </p:spPr>
          <p:txBody>
            <a:bodyPr/>
            <a:lstStyle/>
            <a:p>
              <a:endParaRPr lang="en-US"/>
            </a:p>
          </p:txBody>
        </p:sp>
        <p:sp>
          <p:nvSpPr>
            <p:cNvPr id="602674" name="Freeform 557"/>
            <p:cNvSpPr>
              <a:spLocks noChangeArrowheads="1"/>
            </p:cNvSpPr>
            <p:nvPr/>
          </p:nvSpPr>
          <p:spPr bwMode="auto">
            <a:xfrm>
              <a:off x="2916" y="2120"/>
              <a:ext cx="74" cy="20"/>
            </a:xfrm>
            <a:custGeom>
              <a:avLst/>
              <a:gdLst>
                <a:gd name="T0" fmla="*/ 2 w 325"/>
                <a:gd name="T1" fmla="*/ 2 h 86"/>
                <a:gd name="T2" fmla="*/ 2 w 325"/>
                <a:gd name="T3" fmla="*/ 2 h 86"/>
                <a:gd name="T4" fmla="*/ 15 w 325"/>
                <a:gd name="T5" fmla="*/ 2 h 86"/>
                <a:gd name="T6" fmla="*/ 15 w 325"/>
                <a:gd name="T7" fmla="*/ 2 h 86"/>
                <a:gd name="T8" fmla="*/ 15 w 325"/>
                <a:gd name="T9" fmla="*/ 2 h 86"/>
                <a:gd name="T10" fmla="*/ 1 w 325"/>
                <a:gd name="T11" fmla="*/ 2 h 86"/>
                <a:gd name="T12" fmla="*/ 1 w 325"/>
                <a:gd name="T13" fmla="*/ 3 h 86"/>
                <a:gd name="T14" fmla="*/ 15 w 325"/>
                <a:gd name="T15" fmla="*/ 3 h 86"/>
                <a:gd name="T16" fmla="*/ 15 w 325"/>
                <a:gd name="T17" fmla="*/ 2 h 86"/>
                <a:gd name="T18" fmla="*/ 16 w 325"/>
                <a:gd name="T19" fmla="*/ 1 h 86"/>
                <a:gd name="T20" fmla="*/ 1 w 325"/>
                <a:gd name="T21" fmla="*/ 1 h 86"/>
                <a:gd name="T22" fmla="*/ 1 w 325"/>
                <a:gd name="T23" fmla="*/ 3 h 86"/>
                <a:gd name="T24" fmla="*/ 16 w 325"/>
                <a:gd name="T25" fmla="*/ 3 h 86"/>
                <a:gd name="T26" fmla="*/ 16 w 325"/>
                <a:gd name="T27" fmla="*/ 1 h 86"/>
                <a:gd name="T28" fmla="*/ 16 w 325"/>
                <a:gd name="T29" fmla="*/ 1 h 86"/>
                <a:gd name="T30" fmla="*/ 0 w 325"/>
                <a:gd name="T31" fmla="*/ 1 h 86"/>
                <a:gd name="T32" fmla="*/ 0 w 325"/>
                <a:gd name="T33" fmla="*/ 4 h 86"/>
                <a:gd name="T34" fmla="*/ 16 w 325"/>
                <a:gd name="T35" fmla="*/ 4 h 86"/>
                <a:gd name="T36" fmla="*/ 16 w 325"/>
                <a:gd name="T37" fmla="*/ 1 h 86"/>
                <a:gd name="T38" fmla="*/ 17 w 325"/>
                <a:gd name="T39" fmla="*/ 0 h 86"/>
                <a:gd name="T40" fmla="*/ 0 w 325"/>
                <a:gd name="T41" fmla="*/ 0 h 86"/>
                <a:gd name="T42" fmla="*/ 0 w 325"/>
                <a:gd name="T43" fmla="*/ 5 h 86"/>
                <a:gd name="T44" fmla="*/ 17 w 325"/>
                <a:gd name="T45" fmla="*/ 5 h 86"/>
                <a:gd name="T46" fmla="*/ 17 w 325"/>
                <a:gd name="T47" fmla="*/ 0 h 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5"/>
                <a:gd name="T73" fmla="*/ 0 h 86"/>
                <a:gd name="T74" fmla="*/ 325 w 325"/>
                <a:gd name="T75" fmla="*/ 86 h 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5" h="86">
                  <a:moveTo>
                    <a:pt x="39" y="42"/>
                  </a:moveTo>
                  <a:lnTo>
                    <a:pt x="39" y="42"/>
                  </a:lnTo>
                  <a:lnTo>
                    <a:pt x="286" y="42"/>
                  </a:lnTo>
                  <a:lnTo>
                    <a:pt x="297" y="28"/>
                  </a:lnTo>
                  <a:lnTo>
                    <a:pt x="26" y="28"/>
                  </a:lnTo>
                  <a:lnTo>
                    <a:pt x="26" y="54"/>
                  </a:lnTo>
                  <a:lnTo>
                    <a:pt x="297" y="54"/>
                  </a:lnTo>
                  <a:lnTo>
                    <a:pt x="297" y="28"/>
                  </a:lnTo>
                  <a:lnTo>
                    <a:pt x="305" y="19"/>
                  </a:lnTo>
                  <a:lnTo>
                    <a:pt x="20" y="19"/>
                  </a:lnTo>
                  <a:lnTo>
                    <a:pt x="20" y="66"/>
                  </a:lnTo>
                  <a:lnTo>
                    <a:pt x="305" y="66"/>
                  </a:lnTo>
                  <a:lnTo>
                    <a:pt x="305" y="19"/>
                  </a:lnTo>
                  <a:lnTo>
                    <a:pt x="316" y="12"/>
                  </a:lnTo>
                  <a:lnTo>
                    <a:pt x="7" y="12"/>
                  </a:lnTo>
                  <a:lnTo>
                    <a:pt x="7" y="73"/>
                  </a:lnTo>
                  <a:lnTo>
                    <a:pt x="316" y="73"/>
                  </a:lnTo>
                  <a:lnTo>
                    <a:pt x="316" y="12"/>
                  </a:lnTo>
                  <a:lnTo>
                    <a:pt x="324" y="0"/>
                  </a:lnTo>
                  <a:lnTo>
                    <a:pt x="0" y="0"/>
                  </a:lnTo>
                  <a:lnTo>
                    <a:pt x="0" y="85"/>
                  </a:lnTo>
                  <a:lnTo>
                    <a:pt x="324" y="85"/>
                  </a:lnTo>
                  <a:lnTo>
                    <a:pt x="324" y="0"/>
                  </a:lnTo>
                </a:path>
              </a:pathLst>
            </a:custGeom>
            <a:noFill/>
            <a:ln w="12600">
              <a:solidFill>
                <a:srgbClr val="333333"/>
              </a:solidFill>
              <a:round/>
              <a:headEnd/>
              <a:tailEnd/>
            </a:ln>
          </p:spPr>
          <p:txBody>
            <a:bodyPr/>
            <a:lstStyle/>
            <a:p>
              <a:endParaRPr lang="en-US"/>
            </a:p>
          </p:txBody>
        </p:sp>
        <p:sp>
          <p:nvSpPr>
            <p:cNvPr id="602675" name="Freeform 558"/>
            <p:cNvSpPr>
              <a:spLocks noChangeArrowheads="1"/>
            </p:cNvSpPr>
            <p:nvPr/>
          </p:nvSpPr>
          <p:spPr bwMode="auto">
            <a:xfrm>
              <a:off x="2930" y="2195"/>
              <a:ext cx="46" cy="21"/>
            </a:xfrm>
            <a:custGeom>
              <a:avLst/>
              <a:gdLst>
                <a:gd name="T0" fmla="*/ 8 w 201"/>
                <a:gd name="T1" fmla="*/ 2 h 91"/>
                <a:gd name="T2" fmla="*/ 2 w 201"/>
                <a:gd name="T3" fmla="*/ 2 h 91"/>
                <a:gd name="T4" fmla="*/ 2 w 201"/>
                <a:gd name="T5" fmla="*/ 3 h 91"/>
                <a:gd name="T6" fmla="*/ 8 w 201"/>
                <a:gd name="T7" fmla="*/ 3 h 91"/>
                <a:gd name="T8" fmla="*/ 8 w 201"/>
                <a:gd name="T9" fmla="*/ 2 h 91"/>
                <a:gd name="T10" fmla="*/ 9 w 201"/>
                <a:gd name="T11" fmla="*/ 2 h 91"/>
                <a:gd name="T12" fmla="*/ 1 w 201"/>
                <a:gd name="T13" fmla="*/ 2 h 91"/>
                <a:gd name="T14" fmla="*/ 1 w 201"/>
                <a:gd name="T15" fmla="*/ 3 h 91"/>
                <a:gd name="T16" fmla="*/ 9 w 201"/>
                <a:gd name="T17" fmla="*/ 3 h 91"/>
                <a:gd name="T18" fmla="*/ 9 w 201"/>
                <a:gd name="T19" fmla="*/ 2 h 91"/>
                <a:gd name="T20" fmla="*/ 10 w 201"/>
                <a:gd name="T21" fmla="*/ 1 h 91"/>
                <a:gd name="T22" fmla="*/ 1 w 201"/>
                <a:gd name="T23" fmla="*/ 1 h 91"/>
                <a:gd name="T24" fmla="*/ 1 w 201"/>
                <a:gd name="T25" fmla="*/ 3 h 91"/>
                <a:gd name="T26" fmla="*/ 10 w 201"/>
                <a:gd name="T27" fmla="*/ 3 h 91"/>
                <a:gd name="T28" fmla="*/ 10 w 201"/>
                <a:gd name="T29" fmla="*/ 1 h 91"/>
                <a:gd name="T30" fmla="*/ 10 w 201"/>
                <a:gd name="T31" fmla="*/ 1 h 91"/>
                <a:gd name="T32" fmla="*/ 0 w 201"/>
                <a:gd name="T33" fmla="*/ 1 h 91"/>
                <a:gd name="T34" fmla="*/ 0 w 201"/>
                <a:gd name="T35" fmla="*/ 4 h 91"/>
                <a:gd name="T36" fmla="*/ 10 w 201"/>
                <a:gd name="T37" fmla="*/ 4 h 91"/>
                <a:gd name="T38" fmla="*/ 10 w 201"/>
                <a:gd name="T39" fmla="*/ 1 h 91"/>
                <a:gd name="T40" fmla="*/ 11 w 201"/>
                <a:gd name="T41" fmla="*/ 0 h 91"/>
                <a:gd name="T42" fmla="*/ 0 w 201"/>
                <a:gd name="T43" fmla="*/ 0 h 91"/>
                <a:gd name="T44" fmla="*/ 0 w 201"/>
                <a:gd name="T45" fmla="*/ 5 h 91"/>
                <a:gd name="T46" fmla="*/ 11 w 201"/>
                <a:gd name="T47" fmla="*/ 5 h 91"/>
                <a:gd name="T48" fmla="*/ 11 w 201"/>
                <a:gd name="T49" fmla="*/ 0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1"/>
                <a:gd name="T76" fmla="*/ 0 h 91"/>
                <a:gd name="T77" fmla="*/ 201 w 201"/>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1" h="91">
                  <a:moveTo>
                    <a:pt x="161" y="43"/>
                  </a:moveTo>
                  <a:lnTo>
                    <a:pt x="38" y="43"/>
                  </a:lnTo>
                  <a:lnTo>
                    <a:pt x="38" y="47"/>
                  </a:lnTo>
                  <a:lnTo>
                    <a:pt x="161" y="47"/>
                  </a:lnTo>
                  <a:lnTo>
                    <a:pt x="161" y="43"/>
                  </a:lnTo>
                  <a:lnTo>
                    <a:pt x="173" y="31"/>
                  </a:lnTo>
                  <a:lnTo>
                    <a:pt x="26" y="31"/>
                  </a:lnTo>
                  <a:lnTo>
                    <a:pt x="26" y="58"/>
                  </a:lnTo>
                  <a:lnTo>
                    <a:pt x="173" y="58"/>
                  </a:lnTo>
                  <a:lnTo>
                    <a:pt x="173" y="31"/>
                  </a:lnTo>
                  <a:lnTo>
                    <a:pt x="184" y="23"/>
                  </a:lnTo>
                  <a:lnTo>
                    <a:pt x="19" y="23"/>
                  </a:lnTo>
                  <a:lnTo>
                    <a:pt x="19" y="66"/>
                  </a:lnTo>
                  <a:lnTo>
                    <a:pt x="184" y="66"/>
                  </a:lnTo>
                  <a:lnTo>
                    <a:pt x="184" y="23"/>
                  </a:lnTo>
                  <a:lnTo>
                    <a:pt x="193" y="15"/>
                  </a:lnTo>
                  <a:lnTo>
                    <a:pt x="7" y="15"/>
                  </a:lnTo>
                  <a:lnTo>
                    <a:pt x="7" y="73"/>
                  </a:lnTo>
                  <a:lnTo>
                    <a:pt x="193" y="73"/>
                  </a:lnTo>
                  <a:lnTo>
                    <a:pt x="193" y="15"/>
                  </a:lnTo>
                  <a:lnTo>
                    <a:pt x="200" y="0"/>
                  </a:lnTo>
                  <a:lnTo>
                    <a:pt x="0" y="0"/>
                  </a:lnTo>
                  <a:lnTo>
                    <a:pt x="0" y="90"/>
                  </a:lnTo>
                  <a:lnTo>
                    <a:pt x="200" y="90"/>
                  </a:lnTo>
                  <a:lnTo>
                    <a:pt x="200" y="0"/>
                  </a:lnTo>
                </a:path>
              </a:pathLst>
            </a:custGeom>
            <a:noFill/>
            <a:ln w="12600">
              <a:solidFill>
                <a:srgbClr val="333333"/>
              </a:solidFill>
              <a:round/>
              <a:headEnd/>
              <a:tailEnd/>
            </a:ln>
          </p:spPr>
          <p:txBody>
            <a:bodyPr/>
            <a:lstStyle/>
            <a:p>
              <a:endParaRPr lang="en-US"/>
            </a:p>
          </p:txBody>
        </p:sp>
        <p:sp>
          <p:nvSpPr>
            <p:cNvPr id="602676" name="Freeform 559"/>
            <p:cNvSpPr>
              <a:spLocks noChangeArrowheads="1"/>
            </p:cNvSpPr>
            <p:nvPr/>
          </p:nvSpPr>
          <p:spPr bwMode="auto">
            <a:xfrm>
              <a:off x="3147" y="2101"/>
              <a:ext cx="143" cy="133"/>
            </a:xfrm>
            <a:custGeom>
              <a:avLst/>
              <a:gdLst>
                <a:gd name="T0" fmla="*/ 0 w 629"/>
                <a:gd name="T1" fmla="*/ 0 h 585"/>
                <a:gd name="T2" fmla="*/ 33 w 629"/>
                <a:gd name="T3" fmla="*/ 0 h 585"/>
                <a:gd name="T4" fmla="*/ 33 w 629"/>
                <a:gd name="T5" fmla="*/ 30 h 585"/>
                <a:gd name="T6" fmla="*/ 0 w 629"/>
                <a:gd name="T7" fmla="*/ 30 h 585"/>
                <a:gd name="T8" fmla="*/ 0 w 629"/>
                <a:gd name="T9" fmla="*/ 0 h 585"/>
                <a:gd name="T10" fmla="*/ 0 60000 65536"/>
                <a:gd name="T11" fmla="*/ 0 60000 65536"/>
                <a:gd name="T12" fmla="*/ 0 60000 65536"/>
                <a:gd name="T13" fmla="*/ 0 60000 65536"/>
                <a:gd name="T14" fmla="*/ 0 60000 65536"/>
                <a:gd name="T15" fmla="*/ 0 w 629"/>
                <a:gd name="T16" fmla="*/ 0 h 585"/>
                <a:gd name="T17" fmla="*/ 629 w 629"/>
                <a:gd name="T18" fmla="*/ 585 h 585"/>
              </a:gdLst>
              <a:ahLst/>
              <a:cxnLst>
                <a:cxn ang="T10">
                  <a:pos x="T0" y="T1"/>
                </a:cxn>
                <a:cxn ang="T11">
                  <a:pos x="T2" y="T3"/>
                </a:cxn>
                <a:cxn ang="T12">
                  <a:pos x="T4" y="T5"/>
                </a:cxn>
                <a:cxn ang="T13">
                  <a:pos x="T6" y="T7"/>
                </a:cxn>
                <a:cxn ang="T14">
                  <a:pos x="T8" y="T9"/>
                </a:cxn>
              </a:cxnLst>
              <a:rect l="T15" t="T16" r="T17" b="T18"/>
              <a:pathLst>
                <a:path w="629" h="585">
                  <a:moveTo>
                    <a:pt x="0" y="0"/>
                  </a:moveTo>
                  <a:lnTo>
                    <a:pt x="628" y="0"/>
                  </a:lnTo>
                  <a:lnTo>
                    <a:pt x="628" y="584"/>
                  </a:lnTo>
                  <a:lnTo>
                    <a:pt x="0" y="584"/>
                  </a:lnTo>
                  <a:lnTo>
                    <a:pt x="0" y="0"/>
                  </a:lnTo>
                </a:path>
              </a:pathLst>
            </a:custGeom>
            <a:solidFill>
              <a:srgbClr val="000000"/>
            </a:solidFill>
            <a:ln w="12600">
              <a:solidFill>
                <a:srgbClr val="333333"/>
              </a:solidFill>
              <a:round/>
              <a:headEnd/>
              <a:tailEnd/>
            </a:ln>
          </p:spPr>
          <p:txBody>
            <a:bodyPr anchor="ctr"/>
            <a:lstStyle/>
            <a:p>
              <a:endParaRPr lang="en-US"/>
            </a:p>
          </p:txBody>
        </p:sp>
        <p:sp>
          <p:nvSpPr>
            <p:cNvPr id="602677" name="Line 560"/>
            <p:cNvSpPr>
              <a:spLocks noChangeShapeType="1"/>
            </p:cNvSpPr>
            <p:nvPr/>
          </p:nvSpPr>
          <p:spPr bwMode="auto">
            <a:xfrm>
              <a:off x="3167" y="2158"/>
              <a:ext cx="1" cy="19"/>
            </a:xfrm>
            <a:prstGeom prst="line">
              <a:avLst/>
            </a:prstGeom>
            <a:noFill/>
            <a:ln w="12600">
              <a:solidFill>
                <a:srgbClr val="333333"/>
              </a:solidFill>
              <a:round/>
              <a:headEnd/>
              <a:tailEnd/>
            </a:ln>
          </p:spPr>
          <p:txBody>
            <a:bodyPr/>
            <a:lstStyle/>
            <a:p>
              <a:endParaRPr lang="en-US"/>
            </a:p>
          </p:txBody>
        </p:sp>
        <p:sp>
          <p:nvSpPr>
            <p:cNvPr id="602678" name="Line 561"/>
            <p:cNvSpPr>
              <a:spLocks noChangeShapeType="1"/>
            </p:cNvSpPr>
            <p:nvPr/>
          </p:nvSpPr>
          <p:spPr bwMode="auto">
            <a:xfrm>
              <a:off x="3167" y="2158"/>
              <a:ext cx="9" cy="1"/>
            </a:xfrm>
            <a:prstGeom prst="line">
              <a:avLst/>
            </a:prstGeom>
            <a:noFill/>
            <a:ln w="12600">
              <a:solidFill>
                <a:srgbClr val="333333"/>
              </a:solidFill>
              <a:round/>
              <a:headEnd/>
              <a:tailEnd/>
            </a:ln>
          </p:spPr>
          <p:txBody>
            <a:bodyPr/>
            <a:lstStyle/>
            <a:p>
              <a:endParaRPr lang="en-US"/>
            </a:p>
          </p:txBody>
        </p:sp>
        <p:sp>
          <p:nvSpPr>
            <p:cNvPr id="602679" name="Freeform 562"/>
            <p:cNvSpPr>
              <a:spLocks noChangeArrowheads="1"/>
            </p:cNvSpPr>
            <p:nvPr/>
          </p:nvSpPr>
          <p:spPr bwMode="auto">
            <a:xfrm>
              <a:off x="3176" y="2158"/>
              <a:ext cx="14" cy="20"/>
            </a:xfrm>
            <a:custGeom>
              <a:avLst/>
              <a:gdLst>
                <a:gd name="T0" fmla="*/ 0 w 63"/>
                <a:gd name="T1" fmla="*/ 5 h 86"/>
                <a:gd name="T2" fmla="*/ 1 w 63"/>
                <a:gd name="T3" fmla="*/ 4 h 86"/>
                <a:gd name="T4" fmla="*/ 2 w 63"/>
                <a:gd name="T5" fmla="*/ 4 h 86"/>
                <a:gd name="T6" fmla="*/ 3 w 63"/>
                <a:gd name="T7" fmla="*/ 3 h 86"/>
                <a:gd name="T8" fmla="*/ 3 w 63"/>
                <a:gd name="T9" fmla="*/ 2 h 86"/>
                <a:gd name="T10" fmla="*/ 3 w 63"/>
                <a:gd name="T11" fmla="*/ 1 h 86"/>
                <a:gd name="T12" fmla="*/ 2 w 63"/>
                <a:gd name="T13" fmla="*/ 1 h 86"/>
                <a:gd name="T14" fmla="*/ 1 w 63"/>
                <a:gd name="T15" fmla="*/ 0 h 86"/>
                <a:gd name="T16" fmla="*/ 0 w 63"/>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6"/>
                <a:gd name="T29" fmla="*/ 63 w 63"/>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6">
                  <a:moveTo>
                    <a:pt x="0" y="85"/>
                  </a:moveTo>
                  <a:lnTo>
                    <a:pt x="23" y="81"/>
                  </a:lnTo>
                  <a:lnTo>
                    <a:pt x="39" y="74"/>
                  </a:lnTo>
                  <a:lnTo>
                    <a:pt x="55" y="58"/>
                  </a:lnTo>
                  <a:lnTo>
                    <a:pt x="62" y="42"/>
                  </a:lnTo>
                  <a:lnTo>
                    <a:pt x="55" y="26"/>
                  </a:lnTo>
                  <a:lnTo>
                    <a:pt x="39" y="14"/>
                  </a:lnTo>
                  <a:lnTo>
                    <a:pt x="23" y="3"/>
                  </a:lnTo>
                  <a:lnTo>
                    <a:pt x="0" y="0"/>
                  </a:lnTo>
                </a:path>
              </a:pathLst>
            </a:custGeom>
            <a:noFill/>
            <a:ln w="12600">
              <a:solidFill>
                <a:srgbClr val="333333"/>
              </a:solidFill>
              <a:round/>
              <a:headEnd/>
              <a:tailEnd/>
            </a:ln>
          </p:spPr>
          <p:txBody>
            <a:bodyPr/>
            <a:lstStyle/>
            <a:p>
              <a:endParaRPr lang="en-US"/>
            </a:p>
          </p:txBody>
        </p:sp>
        <p:sp>
          <p:nvSpPr>
            <p:cNvPr id="602680" name="Freeform 563"/>
            <p:cNvSpPr>
              <a:spLocks noChangeArrowheads="1"/>
            </p:cNvSpPr>
            <p:nvPr/>
          </p:nvSpPr>
          <p:spPr bwMode="auto">
            <a:xfrm>
              <a:off x="3167" y="2160"/>
              <a:ext cx="14" cy="17"/>
            </a:xfrm>
            <a:custGeom>
              <a:avLst/>
              <a:gdLst>
                <a:gd name="T0" fmla="*/ 3 w 63"/>
                <a:gd name="T1" fmla="*/ 4 h 74"/>
                <a:gd name="T2" fmla="*/ 0 w 63"/>
                <a:gd name="T3" fmla="*/ 4 h 74"/>
                <a:gd name="T4" fmla="*/ 1 w 63"/>
                <a:gd name="T5" fmla="*/ 3 h 74"/>
                <a:gd name="T6" fmla="*/ 3 w 63"/>
                <a:gd name="T7" fmla="*/ 3 h 74"/>
                <a:gd name="T8" fmla="*/ 1 w 63"/>
                <a:gd name="T9" fmla="*/ 3 h 74"/>
                <a:gd name="T10" fmla="*/ 1 w 63"/>
                <a:gd name="T11" fmla="*/ 0 h 74"/>
                <a:gd name="T12" fmla="*/ 3 w 63"/>
                <a:gd name="T13" fmla="*/ 0 h 74"/>
                <a:gd name="T14" fmla="*/ 0 60000 65536"/>
                <a:gd name="T15" fmla="*/ 0 60000 65536"/>
                <a:gd name="T16" fmla="*/ 0 60000 65536"/>
                <a:gd name="T17" fmla="*/ 0 60000 65536"/>
                <a:gd name="T18" fmla="*/ 0 60000 65536"/>
                <a:gd name="T19" fmla="*/ 0 60000 65536"/>
                <a:gd name="T20" fmla="*/ 0 60000 65536"/>
                <a:gd name="T21" fmla="*/ 0 w 63"/>
                <a:gd name="T22" fmla="*/ 0 h 74"/>
                <a:gd name="T23" fmla="*/ 63 w 63"/>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74">
                  <a:moveTo>
                    <a:pt x="62" y="73"/>
                  </a:moveTo>
                  <a:lnTo>
                    <a:pt x="0" y="73"/>
                  </a:lnTo>
                  <a:lnTo>
                    <a:pt x="12" y="62"/>
                  </a:lnTo>
                  <a:lnTo>
                    <a:pt x="62" y="62"/>
                  </a:lnTo>
                  <a:lnTo>
                    <a:pt x="12" y="62"/>
                  </a:lnTo>
                  <a:lnTo>
                    <a:pt x="12" y="0"/>
                  </a:lnTo>
                  <a:lnTo>
                    <a:pt x="62" y="0"/>
                  </a:lnTo>
                </a:path>
              </a:pathLst>
            </a:custGeom>
            <a:noFill/>
            <a:ln w="12600">
              <a:solidFill>
                <a:srgbClr val="333333"/>
              </a:solidFill>
              <a:round/>
              <a:headEnd/>
              <a:tailEnd/>
            </a:ln>
          </p:spPr>
          <p:txBody>
            <a:bodyPr/>
            <a:lstStyle/>
            <a:p>
              <a:endParaRPr lang="en-US"/>
            </a:p>
          </p:txBody>
        </p:sp>
        <p:sp>
          <p:nvSpPr>
            <p:cNvPr id="602681" name="Freeform 564"/>
            <p:cNvSpPr>
              <a:spLocks noChangeArrowheads="1"/>
            </p:cNvSpPr>
            <p:nvPr/>
          </p:nvSpPr>
          <p:spPr bwMode="auto">
            <a:xfrm>
              <a:off x="3176" y="2160"/>
              <a:ext cx="14" cy="14"/>
            </a:xfrm>
            <a:custGeom>
              <a:avLst/>
              <a:gdLst>
                <a:gd name="T0" fmla="*/ 0 w 63"/>
                <a:gd name="T1" fmla="*/ 3 h 63"/>
                <a:gd name="T2" fmla="*/ 1 w 63"/>
                <a:gd name="T3" fmla="*/ 3 h 63"/>
                <a:gd name="T4" fmla="*/ 2 w 63"/>
                <a:gd name="T5" fmla="*/ 3 h 63"/>
                <a:gd name="T6" fmla="*/ 3 w 63"/>
                <a:gd name="T7" fmla="*/ 2 h 63"/>
                <a:gd name="T8" fmla="*/ 3 w 63"/>
                <a:gd name="T9" fmla="*/ 2 h 63"/>
                <a:gd name="T10" fmla="*/ 3 w 63"/>
                <a:gd name="T11" fmla="*/ 1 h 63"/>
                <a:gd name="T12" fmla="*/ 2 w 63"/>
                <a:gd name="T13" fmla="*/ 0 h 63"/>
                <a:gd name="T14" fmla="*/ 1 w 63"/>
                <a:gd name="T15" fmla="*/ 0 h 63"/>
                <a:gd name="T16" fmla="*/ 0 w 63"/>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3"/>
                <a:gd name="T29" fmla="*/ 63 w 63"/>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3">
                  <a:moveTo>
                    <a:pt x="0" y="62"/>
                  </a:moveTo>
                  <a:lnTo>
                    <a:pt x="28" y="62"/>
                  </a:lnTo>
                  <a:lnTo>
                    <a:pt x="47" y="54"/>
                  </a:lnTo>
                  <a:lnTo>
                    <a:pt x="55" y="46"/>
                  </a:lnTo>
                  <a:lnTo>
                    <a:pt x="62" y="30"/>
                  </a:lnTo>
                  <a:lnTo>
                    <a:pt x="55" y="19"/>
                  </a:lnTo>
                  <a:lnTo>
                    <a:pt x="47" y="7"/>
                  </a:lnTo>
                  <a:lnTo>
                    <a:pt x="28" y="3"/>
                  </a:lnTo>
                  <a:lnTo>
                    <a:pt x="0" y="0"/>
                  </a:lnTo>
                </a:path>
              </a:pathLst>
            </a:custGeom>
            <a:noFill/>
            <a:ln w="12600">
              <a:solidFill>
                <a:srgbClr val="333333"/>
              </a:solidFill>
              <a:round/>
              <a:headEnd/>
              <a:tailEnd/>
            </a:ln>
          </p:spPr>
          <p:txBody>
            <a:bodyPr/>
            <a:lstStyle/>
            <a:p>
              <a:endParaRPr lang="en-US"/>
            </a:p>
          </p:txBody>
        </p:sp>
        <p:sp>
          <p:nvSpPr>
            <p:cNvPr id="602682" name="Freeform 565"/>
            <p:cNvSpPr>
              <a:spLocks noChangeArrowheads="1"/>
            </p:cNvSpPr>
            <p:nvPr/>
          </p:nvSpPr>
          <p:spPr bwMode="auto">
            <a:xfrm>
              <a:off x="3173" y="2163"/>
              <a:ext cx="15" cy="14"/>
            </a:xfrm>
            <a:custGeom>
              <a:avLst/>
              <a:gdLst>
                <a:gd name="T0" fmla="*/ 1 w 64"/>
                <a:gd name="T1" fmla="*/ 3 h 63"/>
                <a:gd name="T2" fmla="*/ 0 w 64"/>
                <a:gd name="T3" fmla="*/ 3 h 63"/>
                <a:gd name="T4" fmla="*/ 0 w 64"/>
                <a:gd name="T5" fmla="*/ 0 h 63"/>
                <a:gd name="T6" fmla="*/ 1 w 64"/>
                <a:gd name="T7" fmla="*/ 0 h 63"/>
                <a:gd name="T8" fmla="*/ 1 w 64"/>
                <a:gd name="T9" fmla="*/ 3 h 63"/>
                <a:gd name="T10" fmla="*/ 2 w 64"/>
                <a:gd name="T11" fmla="*/ 3 h 63"/>
                <a:gd name="T12" fmla="*/ 3 w 64"/>
                <a:gd name="T13" fmla="*/ 2 h 63"/>
                <a:gd name="T14" fmla="*/ 4 w 64"/>
                <a:gd name="T15" fmla="*/ 1 h 63"/>
                <a:gd name="T16" fmla="*/ 3 w 64"/>
                <a:gd name="T17" fmla="*/ 0 h 63"/>
                <a:gd name="T18" fmla="*/ 2 w 64"/>
                <a:gd name="T19" fmla="*/ 0 h 63"/>
                <a:gd name="T20" fmla="*/ 1 w 64"/>
                <a:gd name="T21" fmla="*/ 0 h 63"/>
                <a:gd name="T22" fmla="*/ 1 w 64"/>
                <a:gd name="T23" fmla="*/ 2 h 63"/>
                <a:gd name="T24" fmla="*/ 0 w 64"/>
                <a:gd name="T25" fmla="*/ 2 h 63"/>
                <a:gd name="T26" fmla="*/ 0 w 64"/>
                <a:gd name="T27" fmla="*/ 0 h 63"/>
                <a:gd name="T28" fmla="*/ 1 w 64"/>
                <a:gd name="T29" fmla="*/ 0 h 63"/>
                <a:gd name="T30" fmla="*/ 1 w 64"/>
                <a:gd name="T31" fmla="*/ 2 h 63"/>
                <a:gd name="T32" fmla="*/ 2 w 64"/>
                <a:gd name="T33" fmla="*/ 2 h 63"/>
                <a:gd name="T34" fmla="*/ 2 w 64"/>
                <a:gd name="T35" fmla="*/ 1 h 63"/>
                <a:gd name="T36" fmla="*/ 2 w 64"/>
                <a:gd name="T37" fmla="*/ 1 h 63"/>
                <a:gd name="T38" fmla="*/ 1 w 64"/>
                <a:gd name="T39" fmla="*/ 0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63"/>
                <a:gd name="T62" fmla="*/ 64 w 64"/>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63">
                  <a:moveTo>
                    <a:pt x="20" y="62"/>
                  </a:moveTo>
                  <a:lnTo>
                    <a:pt x="0" y="62"/>
                  </a:lnTo>
                  <a:lnTo>
                    <a:pt x="0" y="0"/>
                  </a:lnTo>
                  <a:lnTo>
                    <a:pt x="20" y="0"/>
                  </a:lnTo>
                  <a:lnTo>
                    <a:pt x="20" y="62"/>
                  </a:lnTo>
                  <a:lnTo>
                    <a:pt x="43" y="54"/>
                  </a:lnTo>
                  <a:lnTo>
                    <a:pt x="54" y="43"/>
                  </a:lnTo>
                  <a:lnTo>
                    <a:pt x="63" y="27"/>
                  </a:lnTo>
                  <a:lnTo>
                    <a:pt x="54" y="7"/>
                  </a:lnTo>
                  <a:lnTo>
                    <a:pt x="43" y="0"/>
                  </a:lnTo>
                  <a:lnTo>
                    <a:pt x="20" y="0"/>
                  </a:lnTo>
                  <a:lnTo>
                    <a:pt x="20" y="51"/>
                  </a:lnTo>
                  <a:lnTo>
                    <a:pt x="4" y="51"/>
                  </a:lnTo>
                  <a:lnTo>
                    <a:pt x="4" y="7"/>
                  </a:lnTo>
                  <a:lnTo>
                    <a:pt x="20" y="7"/>
                  </a:lnTo>
                  <a:lnTo>
                    <a:pt x="20" y="51"/>
                  </a:lnTo>
                  <a:lnTo>
                    <a:pt x="39" y="38"/>
                  </a:lnTo>
                  <a:lnTo>
                    <a:pt x="43" y="27"/>
                  </a:lnTo>
                  <a:lnTo>
                    <a:pt x="39" y="15"/>
                  </a:lnTo>
                  <a:lnTo>
                    <a:pt x="20" y="7"/>
                  </a:lnTo>
                </a:path>
              </a:pathLst>
            </a:custGeom>
            <a:noFill/>
            <a:ln w="12600">
              <a:solidFill>
                <a:srgbClr val="333333"/>
              </a:solidFill>
              <a:round/>
              <a:headEnd/>
              <a:tailEnd/>
            </a:ln>
          </p:spPr>
          <p:txBody>
            <a:bodyPr/>
            <a:lstStyle/>
            <a:p>
              <a:endParaRPr lang="en-US"/>
            </a:p>
          </p:txBody>
        </p:sp>
        <p:sp>
          <p:nvSpPr>
            <p:cNvPr id="602683" name="Line 566"/>
            <p:cNvSpPr>
              <a:spLocks noChangeShapeType="1"/>
            </p:cNvSpPr>
            <p:nvPr/>
          </p:nvSpPr>
          <p:spPr bwMode="auto">
            <a:xfrm>
              <a:off x="3206" y="2130"/>
              <a:ext cx="57" cy="1"/>
            </a:xfrm>
            <a:prstGeom prst="line">
              <a:avLst/>
            </a:prstGeom>
            <a:noFill/>
            <a:ln w="12600">
              <a:solidFill>
                <a:srgbClr val="333333"/>
              </a:solidFill>
              <a:round/>
              <a:headEnd/>
              <a:tailEnd/>
            </a:ln>
          </p:spPr>
          <p:txBody>
            <a:bodyPr/>
            <a:lstStyle/>
            <a:p>
              <a:endParaRPr lang="en-US"/>
            </a:p>
          </p:txBody>
        </p:sp>
        <p:sp>
          <p:nvSpPr>
            <p:cNvPr id="602684" name="Freeform 567"/>
            <p:cNvSpPr>
              <a:spLocks noChangeArrowheads="1"/>
            </p:cNvSpPr>
            <p:nvPr/>
          </p:nvSpPr>
          <p:spPr bwMode="auto">
            <a:xfrm>
              <a:off x="3197" y="2120"/>
              <a:ext cx="75" cy="20"/>
            </a:xfrm>
            <a:custGeom>
              <a:avLst/>
              <a:gdLst>
                <a:gd name="T0" fmla="*/ 2 w 329"/>
                <a:gd name="T1" fmla="*/ 2 h 86"/>
                <a:gd name="T2" fmla="*/ 2 w 329"/>
                <a:gd name="T3" fmla="*/ 2 h 86"/>
                <a:gd name="T4" fmla="*/ 15 w 329"/>
                <a:gd name="T5" fmla="*/ 2 h 86"/>
                <a:gd name="T6" fmla="*/ 15 w 329"/>
                <a:gd name="T7" fmla="*/ 2 h 86"/>
                <a:gd name="T8" fmla="*/ 16 w 329"/>
                <a:gd name="T9" fmla="*/ 2 h 86"/>
                <a:gd name="T10" fmla="*/ 2 w 329"/>
                <a:gd name="T11" fmla="*/ 2 h 86"/>
                <a:gd name="T12" fmla="*/ 2 w 329"/>
                <a:gd name="T13" fmla="*/ 3 h 86"/>
                <a:gd name="T14" fmla="*/ 16 w 329"/>
                <a:gd name="T15" fmla="*/ 3 h 86"/>
                <a:gd name="T16" fmla="*/ 16 w 329"/>
                <a:gd name="T17" fmla="*/ 2 h 86"/>
                <a:gd name="T18" fmla="*/ 16 w 329"/>
                <a:gd name="T19" fmla="*/ 1 h 86"/>
                <a:gd name="T20" fmla="*/ 1 w 329"/>
                <a:gd name="T21" fmla="*/ 1 h 86"/>
                <a:gd name="T22" fmla="*/ 1 w 329"/>
                <a:gd name="T23" fmla="*/ 3 h 86"/>
                <a:gd name="T24" fmla="*/ 16 w 329"/>
                <a:gd name="T25" fmla="*/ 3 h 86"/>
                <a:gd name="T26" fmla="*/ 16 w 329"/>
                <a:gd name="T27" fmla="*/ 1 h 86"/>
                <a:gd name="T28" fmla="*/ 17 w 329"/>
                <a:gd name="T29" fmla="*/ 1 h 86"/>
                <a:gd name="T30" fmla="*/ 1 w 329"/>
                <a:gd name="T31" fmla="*/ 1 h 86"/>
                <a:gd name="T32" fmla="*/ 1 w 329"/>
                <a:gd name="T33" fmla="*/ 4 h 86"/>
                <a:gd name="T34" fmla="*/ 17 w 329"/>
                <a:gd name="T35" fmla="*/ 4 h 86"/>
                <a:gd name="T36" fmla="*/ 17 w 329"/>
                <a:gd name="T37" fmla="*/ 1 h 86"/>
                <a:gd name="T38" fmla="*/ 17 w 329"/>
                <a:gd name="T39" fmla="*/ 0 h 86"/>
                <a:gd name="T40" fmla="*/ 0 w 329"/>
                <a:gd name="T41" fmla="*/ 0 h 86"/>
                <a:gd name="T42" fmla="*/ 0 w 329"/>
                <a:gd name="T43" fmla="*/ 5 h 86"/>
                <a:gd name="T44" fmla="*/ 17 w 329"/>
                <a:gd name="T45" fmla="*/ 5 h 86"/>
                <a:gd name="T46" fmla="*/ 17 w 329"/>
                <a:gd name="T47" fmla="*/ 0 h 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9"/>
                <a:gd name="T73" fmla="*/ 0 h 86"/>
                <a:gd name="T74" fmla="*/ 329 w 329"/>
                <a:gd name="T75" fmla="*/ 86 h 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9" h="86">
                  <a:moveTo>
                    <a:pt x="39" y="42"/>
                  </a:moveTo>
                  <a:lnTo>
                    <a:pt x="39" y="42"/>
                  </a:lnTo>
                  <a:lnTo>
                    <a:pt x="289" y="42"/>
                  </a:lnTo>
                  <a:lnTo>
                    <a:pt x="297" y="28"/>
                  </a:lnTo>
                  <a:lnTo>
                    <a:pt x="31" y="28"/>
                  </a:lnTo>
                  <a:lnTo>
                    <a:pt x="31" y="54"/>
                  </a:lnTo>
                  <a:lnTo>
                    <a:pt x="297" y="54"/>
                  </a:lnTo>
                  <a:lnTo>
                    <a:pt x="297" y="28"/>
                  </a:lnTo>
                  <a:lnTo>
                    <a:pt x="309" y="19"/>
                  </a:lnTo>
                  <a:lnTo>
                    <a:pt x="20" y="19"/>
                  </a:lnTo>
                  <a:lnTo>
                    <a:pt x="20" y="66"/>
                  </a:lnTo>
                  <a:lnTo>
                    <a:pt x="309" y="66"/>
                  </a:lnTo>
                  <a:lnTo>
                    <a:pt x="309" y="19"/>
                  </a:lnTo>
                  <a:lnTo>
                    <a:pt x="320" y="12"/>
                  </a:lnTo>
                  <a:lnTo>
                    <a:pt x="11" y="12"/>
                  </a:lnTo>
                  <a:lnTo>
                    <a:pt x="11" y="73"/>
                  </a:lnTo>
                  <a:lnTo>
                    <a:pt x="320" y="73"/>
                  </a:lnTo>
                  <a:lnTo>
                    <a:pt x="320" y="12"/>
                  </a:lnTo>
                  <a:lnTo>
                    <a:pt x="328" y="0"/>
                  </a:lnTo>
                  <a:lnTo>
                    <a:pt x="0" y="0"/>
                  </a:lnTo>
                  <a:lnTo>
                    <a:pt x="0" y="85"/>
                  </a:lnTo>
                  <a:lnTo>
                    <a:pt x="328" y="85"/>
                  </a:lnTo>
                  <a:lnTo>
                    <a:pt x="328" y="0"/>
                  </a:lnTo>
                </a:path>
              </a:pathLst>
            </a:custGeom>
            <a:noFill/>
            <a:ln w="12600">
              <a:solidFill>
                <a:srgbClr val="333333"/>
              </a:solidFill>
              <a:round/>
              <a:headEnd/>
              <a:tailEnd/>
            </a:ln>
          </p:spPr>
          <p:txBody>
            <a:bodyPr/>
            <a:lstStyle/>
            <a:p>
              <a:endParaRPr lang="en-US"/>
            </a:p>
          </p:txBody>
        </p:sp>
        <p:sp>
          <p:nvSpPr>
            <p:cNvPr id="602685" name="Freeform 568"/>
            <p:cNvSpPr>
              <a:spLocks noChangeArrowheads="1"/>
            </p:cNvSpPr>
            <p:nvPr/>
          </p:nvSpPr>
          <p:spPr bwMode="auto">
            <a:xfrm>
              <a:off x="3211" y="2195"/>
              <a:ext cx="46" cy="21"/>
            </a:xfrm>
            <a:custGeom>
              <a:avLst/>
              <a:gdLst>
                <a:gd name="T0" fmla="*/ 8 w 205"/>
                <a:gd name="T1" fmla="*/ 2 h 91"/>
                <a:gd name="T2" fmla="*/ 2 w 205"/>
                <a:gd name="T3" fmla="*/ 2 h 91"/>
                <a:gd name="T4" fmla="*/ 2 w 205"/>
                <a:gd name="T5" fmla="*/ 3 h 91"/>
                <a:gd name="T6" fmla="*/ 8 w 205"/>
                <a:gd name="T7" fmla="*/ 3 h 91"/>
                <a:gd name="T8" fmla="*/ 8 w 205"/>
                <a:gd name="T9" fmla="*/ 2 h 91"/>
                <a:gd name="T10" fmla="*/ 9 w 205"/>
                <a:gd name="T11" fmla="*/ 2 h 91"/>
                <a:gd name="T12" fmla="*/ 1 w 205"/>
                <a:gd name="T13" fmla="*/ 2 h 91"/>
                <a:gd name="T14" fmla="*/ 1 w 205"/>
                <a:gd name="T15" fmla="*/ 3 h 91"/>
                <a:gd name="T16" fmla="*/ 9 w 205"/>
                <a:gd name="T17" fmla="*/ 3 h 91"/>
                <a:gd name="T18" fmla="*/ 9 w 205"/>
                <a:gd name="T19" fmla="*/ 2 h 91"/>
                <a:gd name="T20" fmla="*/ 9 w 205"/>
                <a:gd name="T21" fmla="*/ 1 h 91"/>
                <a:gd name="T22" fmla="*/ 1 w 205"/>
                <a:gd name="T23" fmla="*/ 1 h 91"/>
                <a:gd name="T24" fmla="*/ 1 w 205"/>
                <a:gd name="T25" fmla="*/ 3 h 91"/>
                <a:gd name="T26" fmla="*/ 9 w 205"/>
                <a:gd name="T27" fmla="*/ 3 h 91"/>
                <a:gd name="T28" fmla="*/ 9 w 205"/>
                <a:gd name="T29" fmla="*/ 1 h 91"/>
                <a:gd name="T30" fmla="*/ 10 w 205"/>
                <a:gd name="T31" fmla="*/ 1 h 91"/>
                <a:gd name="T32" fmla="*/ 1 w 205"/>
                <a:gd name="T33" fmla="*/ 1 h 91"/>
                <a:gd name="T34" fmla="*/ 1 w 205"/>
                <a:gd name="T35" fmla="*/ 4 h 91"/>
                <a:gd name="T36" fmla="*/ 10 w 205"/>
                <a:gd name="T37" fmla="*/ 4 h 91"/>
                <a:gd name="T38" fmla="*/ 10 w 205"/>
                <a:gd name="T39" fmla="*/ 1 h 91"/>
                <a:gd name="T40" fmla="*/ 10 w 205"/>
                <a:gd name="T41" fmla="*/ 0 h 91"/>
                <a:gd name="T42" fmla="*/ 0 w 205"/>
                <a:gd name="T43" fmla="*/ 0 h 91"/>
                <a:gd name="T44" fmla="*/ 0 w 205"/>
                <a:gd name="T45" fmla="*/ 5 h 91"/>
                <a:gd name="T46" fmla="*/ 10 w 205"/>
                <a:gd name="T47" fmla="*/ 5 h 91"/>
                <a:gd name="T48" fmla="*/ 10 w 205"/>
                <a:gd name="T49" fmla="*/ 0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5"/>
                <a:gd name="T76" fmla="*/ 0 h 91"/>
                <a:gd name="T77" fmla="*/ 205 w 205"/>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5" h="91">
                  <a:moveTo>
                    <a:pt x="166" y="43"/>
                  </a:moveTo>
                  <a:lnTo>
                    <a:pt x="38" y="43"/>
                  </a:lnTo>
                  <a:lnTo>
                    <a:pt x="38" y="47"/>
                  </a:lnTo>
                  <a:lnTo>
                    <a:pt x="166" y="47"/>
                  </a:lnTo>
                  <a:lnTo>
                    <a:pt x="166" y="43"/>
                  </a:lnTo>
                  <a:lnTo>
                    <a:pt x="174" y="31"/>
                  </a:lnTo>
                  <a:lnTo>
                    <a:pt x="26" y="31"/>
                  </a:lnTo>
                  <a:lnTo>
                    <a:pt x="26" y="58"/>
                  </a:lnTo>
                  <a:lnTo>
                    <a:pt x="174" y="58"/>
                  </a:lnTo>
                  <a:lnTo>
                    <a:pt x="174" y="31"/>
                  </a:lnTo>
                  <a:lnTo>
                    <a:pt x="185" y="23"/>
                  </a:lnTo>
                  <a:lnTo>
                    <a:pt x="19" y="23"/>
                  </a:lnTo>
                  <a:lnTo>
                    <a:pt x="19" y="66"/>
                  </a:lnTo>
                  <a:lnTo>
                    <a:pt x="185" y="66"/>
                  </a:lnTo>
                  <a:lnTo>
                    <a:pt x="185" y="23"/>
                  </a:lnTo>
                  <a:lnTo>
                    <a:pt x="196" y="15"/>
                  </a:lnTo>
                  <a:lnTo>
                    <a:pt x="12" y="15"/>
                  </a:lnTo>
                  <a:lnTo>
                    <a:pt x="12" y="73"/>
                  </a:lnTo>
                  <a:lnTo>
                    <a:pt x="196" y="73"/>
                  </a:lnTo>
                  <a:lnTo>
                    <a:pt x="196" y="15"/>
                  </a:lnTo>
                  <a:lnTo>
                    <a:pt x="204" y="0"/>
                  </a:lnTo>
                  <a:lnTo>
                    <a:pt x="0" y="0"/>
                  </a:lnTo>
                  <a:lnTo>
                    <a:pt x="0" y="90"/>
                  </a:lnTo>
                  <a:lnTo>
                    <a:pt x="204" y="90"/>
                  </a:lnTo>
                  <a:lnTo>
                    <a:pt x="204" y="0"/>
                  </a:lnTo>
                </a:path>
              </a:pathLst>
            </a:custGeom>
            <a:noFill/>
            <a:ln w="12600">
              <a:solidFill>
                <a:srgbClr val="333333"/>
              </a:solidFill>
              <a:round/>
              <a:headEnd/>
              <a:tailEnd/>
            </a:ln>
          </p:spPr>
          <p:txBody>
            <a:bodyPr/>
            <a:lstStyle/>
            <a:p>
              <a:endParaRPr lang="en-US"/>
            </a:p>
          </p:txBody>
        </p:sp>
        <p:sp>
          <p:nvSpPr>
            <p:cNvPr id="602686" name="Freeform 569"/>
            <p:cNvSpPr>
              <a:spLocks noChangeArrowheads="1"/>
            </p:cNvSpPr>
            <p:nvPr/>
          </p:nvSpPr>
          <p:spPr bwMode="auto">
            <a:xfrm>
              <a:off x="3493" y="2195"/>
              <a:ext cx="46" cy="21"/>
            </a:xfrm>
            <a:custGeom>
              <a:avLst/>
              <a:gdLst>
                <a:gd name="T0" fmla="*/ 10 w 205"/>
                <a:gd name="T1" fmla="*/ 0 h 91"/>
                <a:gd name="T2" fmla="*/ 10 w 205"/>
                <a:gd name="T3" fmla="*/ 5 h 91"/>
                <a:gd name="T4" fmla="*/ 0 w 205"/>
                <a:gd name="T5" fmla="*/ 5 h 91"/>
                <a:gd name="T6" fmla="*/ 0 w 205"/>
                <a:gd name="T7" fmla="*/ 0 h 91"/>
                <a:gd name="T8" fmla="*/ 10 w 205"/>
                <a:gd name="T9" fmla="*/ 0 h 91"/>
                <a:gd name="T10" fmla="*/ 10 w 205"/>
                <a:gd name="T11" fmla="*/ 1 h 91"/>
                <a:gd name="T12" fmla="*/ 10 w 205"/>
                <a:gd name="T13" fmla="*/ 4 h 91"/>
                <a:gd name="T14" fmla="*/ 0 w 205"/>
                <a:gd name="T15" fmla="*/ 4 h 91"/>
                <a:gd name="T16" fmla="*/ 0 w 205"/>
                <a:gd name="T17" fmla="*/ 1 h 91"/>
                <a:gd name="T18" fmla="*/ 10 w 205"/>
                <a:gd name="T19" fmla="*/ 1 h 91"/>
                <a:gd name="T20" fmla="*/ 9 w 205"/>
                <a:gd name="T21" fmla="*/ 1 h 91"/>
                <a:gd name="T22" fmla="*/ 9 w 205"/>
                <a:gd name="T23" fmla="*/ 3 h 91"/>
                <a:gd name="T24" fmla="*/ 1 w 205"/>
                <a:gd name="T25" fmla="*/ 3 h 91"/>
                <a:gd name="T26" fmla="*/ 1 w 205"/>
                <a:gd name="T27" fmla="*/ 1 h 91"/>
                <a:gd name="T28" fmla="*/ 9 w 205"/>
                <a:gd name="T29" fmla="*/ 1 h 91"/>
                <a:gd name="T30" fmla="*/ 9 w 205"/>
                <a:gd name="T31" fmla="*/ 2 h 91"/>
                <a:gd name="T32" fmla="*/ 9 w 205"/>
                <a:gd name="T33" fmla="*/ 3 h 91"/>
                <a:gd name="T34" fmla="*/ 2 w 205"/>
                <a:gd name="T35" fmla="*/ 3 h 91"/>
                <a:gd name="T36" fmla="*/ 2 w 205"/>
                <a:gd name="T37" fmla="*/ 2 h 91"/>
                <a:gd name="T38" fmla="*/ 9 w 205"/>
                <a:gd name="T39" fmla="*/ 2 h 91"/>
                <a:gd name="T40" fmla="*/ 8 w 205"/>
                <a:gd name="T41" fmla="*/ 2 h 91"/>
                <a:gd name="T42" fmla="*/ 8 w 205"/>
                <a:gd name="T43" fmla="*/ 3 h 91"/>
                <a:gd name="T44" fmla="*/ 2 w 205"/>
                <a:gd name="T45" fmla="*/ 3 h 91"/>
                <a:gd name="T46" fmla="*/ 2 w 205"/>
                <a:gd name="T47" fmla="*/ 2 h 91"/>
                <a:gd name="T48" fmla="*/ 8 w 205"/>
                <a:gd name="T49" fmla="*/ 2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5"/>
                <a:gd name="T76" fmla="*/ 0 h 91"/>
                <a:gd name="T77" fmla="*/ 205 w 205"/>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5" h="91">
                  <a:moveTo>
                    <a:pt x="204" y="0"/>
                  </a:moveTo>
                  <a:lnTo>
                    <a:pt x="204" y="90"/>
                  </a:lnTo>
                  <a:lnTo>
                    <a:pt x="0" y="90"/>
                  </a:lnTo>
                  <a:lnTo>
                    <a:pt x="0" y="0"/>
                  </a:lnTo>
                  <a:lnTo>
                    <a:pt x="204" y="0"/>
                  </a:lnTo>
                  <a:lnTo>
                    <a:pt x="193" y="15"/>
                  </a:lnTo>
                  <a:lnTo>
                    <a:pt x="193" y="73"/>
                  </a:lnTo>
                  <a:lnTo>
                    <a:pt x="7" y="73"/>
                  </a:lnTo>
                  <a:lnTo>
                    <a:pt x="7" y="15"/>
                  </a:lnTo>
                  <a:lnTo>
                    <a:pt x="193" y="15"/>
                  </a:lnTo>
                  <a:lnTo>
                    <a:pt x="185" y="23"/>
                  </a:lnTo>
                  <a:lnTo>
                    <a:pt x="185" y="66"/>
                  </a:lnTo>
                  <a:lnTo>
                    <a:pt x="22" y="66"/>
                  </a:lnTo>
                  <a:lnTo>
                    <a:pt x="22" y="23"/>
                  </a:lnTo>
                  <a:lnTo>
                    <a:pt x="185" y="23"/>
                  </a:lnTo>
                  <a:lnTo>
                    <a:pt x="173" y="31"/>
                  </a:lnTo>
                  <a:lnTo>
                    <a:pt x="173" y="58"/>
                  </a:lnTo>
                  <a:lnTo>
                    <a:pt x="31" y="58"/>
                  </a:lnTo>
                  <a:lnTo>
                    <a:pt x="31" y="31"/>
                  </a:lnTo>
                  <a:lnTo>
                    <a:pt x="173" y="31"/>
                  </a:lnTo>
                  <a:lnTo>
                    <a:pt x="166" y="43"/>
                  </a:lnTo>
                  <a:lnTo>
                    <a:pt x="166" y="47"/>
                  </a:lnTo>
                  <a:lnTo>
                    <a:pt x="38" y="47"/>
                  </a:lnTo>
                  <a:lnTo>
                    <a:pt x="38" y="43"/>
                  </a:lnTo>
                  <a:lnTo>
                    <a:pt x="166" y="43"/>
                  </a:lnTo>
                </a:path>
              </a:pathLst>
            </a:custGeom>
            <a:noFill/>
            <a:ln w="12600">
              <a:solidFill>
                <a:srgbClr val="333333"/>
              </a:solidFill>
              <a:round/>
              <a:headEnd/>
              <a:tailEnd/>
            </a:ln>
          </p:spPr>
          <p:txBody>
            <a:bodyPr/>
            <a:lstStyle/>
            <a:p>
              <a:endParaRPr lang="en-US"/>
            </a:p>
          </p:txBody>
        </p:sp>
        <p:sp>
          <p:nvSpPr>
            <p:cNvPr id="602687" name="Line 570"/>
            <p:cNvSpPr>
              <a:spLocks noChangeShapeType="1"/>
            </p:cNvSpPr>
            <p:nvPr/>
          </p:nvSpPr>
          <p:spPr bwMode="auto">
            <a:xfrm flipV="1">
              <a:off x="3553" y="2119"/>
              <a:ext cx="1" cy="21"/>
            </a:xfrm>
            <a:prstGeom prst="line">
              <a:avLst/>
            </a:prstGeom>
            <a:noFill/>
            <a:ln w="12600">
              <a:solidFill>
                <a:srgbClr val="333333"/>
              </a:solidFill>
              <a:round/>
              <a:headEnd/>
              <a:tailEnd/>
            </a:ln>
          </p:spPr>
          <p:txBody>
            <a:bodyPr/>
            <a:lstStyle/>
            <a:p>
              <a:endParaRPr lang="en-US"/>
            </a:p>
          </p:txBody>
        </p:sp>
        <p:sp>
          <p:nvSpPr>
            <p:cNvPr id="602688" name="Freeform 571"/>
            <p:cNvSpPr>
              <a:spLocks noChangeArrowheads="1"/>
            </p:cNvSpPr>
            <p:nvPr/>
          </p:nvSpPr>
          <p:spPr bwMode="auto">
            <a:xfrm>
              <a:off x="3479" y="2120"/>
              <a:ext cx="74" cy="20"/>
            </a:xfrm>
            <a:custGeom>
              <a:avLst/>
              <a:gdLst>
                <a:gd name="T0" fmla="*/ 17 w 326"/>
                <a:gd name="T1" fmla="*/ 5 h 86"/>
                <a:gd name="T2" fmla="*/ 0 w 326"/>
                <a:gd name="T3" fmla="*/ 5 h 86"/>
                <a:gd name="T4" fmla="*/ 0 w 326"/>
                <a:gd name="T5" fmla="*/ 0 h 86"/>
                <a:gd name="T6" fmla="*/ 17 w 326"/>
                <a:gd name="T7" fmla="*/ 0 h 86"/>
                <a:gd name="T8" fmla="*/ 16 w 326"/>
                <a:gd name="T9" fmla="*/ 1 h 86"/>
                <a:gd name="T10" fmla="*/ 16 w 326"/>
                <a:gd name="T11" fmla="*/ 4 h 86"/>
                <a:gd name="T12" fmla="*/ 0 w 326"/>
                <a:gd name="T13" fmla="*/ 4 h 86"/>
                <a:gd name="T14" fmla="*/ 0 w 326"/>
                <a:gd name="T15" fmla="*/ 1 h 86"/>
                <a:gd name="T16" fmla="*/ 16 w 326"/>
                <a:gd name="T17" fmla="*/ 1 h 86"/>
                <a:gd name="T18" fmla="*/ 16 w 326"/>
                <a:gd name="T19" fmla="*/ 1 h 86"/>
                <a:gd name="T20" fmla="*/ 16 w 326"/>
                <a:gd name="T21" fmla="*/ 3 h 86"/>
                <a:gd name="T22" fmla="*/ 1 w 326"/>
                <a:gd name="T23" fmla="*/ 3 h 86"/>
                <a:gd name="T24" fmla="*/ 1 w 326"/>
                <a:gd name="T25" fmla="*/ 1 h 86"/>
                <a:gd name="T26" fmla="*/ 16 w 326"/>
                <a:gd name="T27" fmla="*/ 1 h 86"/>
                <a:gd name="T28" fmla="*/ 15 w 326"/>
                <a:gd name="T29" fmla="*/ 2 h 86"/>
                <a:gd name="T30" fmla="*/ 15 w 326"/>
                <a:gd name="T31" fmla="*/ 3 h 86"/>
                <a:gd name="T32" fmla="*/ 1 w 326"/>
                <a:gd name="T33" fmla="*/ 3 h 86"/>
                <a:gd name="T34" fmla="*/ 1 w 326"/>
                <a:gd name="T35" fmla="*/ 2 h 86"/>
                <a:gd name="T36" fmla="*/ 15 w 326"/>
                <a:gd name="T37" fmla="*/ 2 h 86"/>
                <a:gd name="T38" fmla="*/ 15 w 326"/>
                <a:gd name="T39" fmla="*/ 2 h 86"/>
                <a:gd name="T40" fmla="*/ 15 w 326"/>
                <a:gd name="T41" fmla="*/ 2 h 86"/>
                <a:gd name="T42" fmla="*/ 2 w 326"/>
                <a:gd name="T43" fmla="*/ 2 h 86"/>
                <a:gd name="T44" fmla="*/ 2 w 326"/>
                <a:gd name="T45" fmla="*/ 2 h 86"/>
                <a:gd name="T46" fmla="*/ 15 w 326"/>
                <a:gd name="T47" fmla="*/ 2 h 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6"/>
                <a:gd name="T73" fmla="*/ 0 h 86"/>
                <a:gd name="T74" fmla="*/ 326 w 326"/>
                <a:gd name="T75" fmla="*/ 86 h 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6" h="86">
                  <a:moveTo>
                    <a:pt x="325" y="85"/>
                  </a:moveTo>
                  <a:lnTo>
                    <a:pt x="0" y="85"/>
                  </a:lnTo>
                  <a:lnTo>
                    <a:pt x="0" y="0"/>
                  </a:lnTo>
                  <a:lnTo>
                    <a:pt x="325" y="0"/>
                  </a:lnTo>
                  <a:lnTo>
                    <a:pt x="313" y="12"/>
                  </a:lnTo>
                  <a:lnTo>
                    <a:pt x="313" y="73"/>
                  </a:lnTo>
                  <a:lnTo>
                    <a:pt x="7" y="73"/>
                  </a:lnTo>
                  <a:lnTo>
                    <a:pt x="7" y="12"/>
                  </a:lnTo>
                  <a:lnTo>
                    <a:pt x="313" y="12"/>
                  </a:lnTo>
                  <a:lnTo>
                    <a:pt x="306" y="19"/>
                  </a:lnTo>
                  <a:lnTo>
                    <a:pt x="306" y="66"/>
                  </a:lnTo>
                  <a:lnTo>
                    <a:pt x="19" y="66"/>
                  </a:lnTo>
                  <a:lnTo>
                    <a:pt x="19" y="19"/>
                  </a:lnTo>
                  <a:lnTo>
                    <a:pt x="306" y="19"/>
                  </a:lnTo>
                  <a:lnTo>
                    <a:pt x="294" y="28"/>
                  </a:lnTo>
                  <a:lnTo>
                    <a:pt x="294" y="54"/>
                  </a:lnTo>
                  <a:lnTo>
                    <a:pt x="27" y="54"/>
                  </a:lnTo>
                  <a:lnTo>
                    <a:pt x="27" y="28"/>
                  </a:lnTo>
                  <a:lnTo>
                    <a:pt x="294" y="28"/>
                  </a:lnTo>
                  <a:lnTo>
                    <a:pt x="286" y="42"/>
                  </a:lnTo>
                  <a:lnTo>
                    <a:pt x="35" y="42"/>
                  </a:lnTo>
                  <a:lnTo>
                    <a:pt x="286" y="42"/>
                  </a:lnTo>
                </a:path>
              </a:pathLst>
            </a:custGeom>
            <a:noFill/>
            <a:ln w="12600">
              <a:solidFill>
                <a:srgbClr val="333333"/>
              </a:solidFill>
              <a:round/>
              <a:headEnd/>
              <a:tailEnd/>
            </a:ln>
          </p:spPr>
          <p:txBody>
            <a:bodyPr/>
            <a:lstStyle/>
            <a:p>
              <a:endParaRPr lang="en-US"/>
            </a:p>
          </p:txBody>
        </p:sp>
        <p:sp>
          <p:nvSpPr>
            <p:cNvPr id="602689" name="Freeform 572"/>
            <p:cNvSpPr>
              <a:spLocks noChangeArrowheads="1"/>
            </p:cNvSpPr>
            <p:nvPr/>
          </p:nvSpPr>
          <p:spPr bwMode="auto">
            <a:xfrm>
              <a:off x="3451" y="2160"/>
              <a:ext cx="14" cy="14"/>
            </a:xfrm>
            <a:custGeom>
              <a:avLst/>
              <a:gdLst>
                <a:gd name="T0" fmla="*/ 2 w 63"/>
                <a:gd name="T1" fmla="*/ 2 h 63"/>
                <a:gd name="T2" fmla="*/ 2 w 63"/>
                <a:gd name="T3" fmla="*/ 2 h 63"/>
                <a:gd name="T4" fmla="*/ 2 w 63"/>
                <a:gd name="T5" fmla="*/ 2 h 63"/>
                <a:gd name="T6" fmla="*/ 2 w 63"/>
                <a:gd name="T7" fmla="*/ 2 h 63"/>
                <a:gd name="T8" fmla="*/ 2 w 63"/>
                <a:gd name="T9" fmla="*/ 1 h 63"/>
                <a:gd name="T10" fmla="*/ 2 w 63"/>
                <a:gd name="T11" fmla="*/ 1 h 63"/>
                <a:gd name="T12" fmla="*/ 1 w 63"/>
                <a:gd name="T13" fmla="*/ 1 h 63"/>
                <a:gd name="T14" fmla="*/ 1 w 63"/>
                <a:gd name="T15" fmla="*/ 2 h 63"/>
                <a:gd name="T16" fmla="*/ 2 w 63"/>
                <a:gd name="T17" fmla="*/ 2 h 63"/>
                <a:gd name="T18" fmla="*/ 2 w 63"/>
                <a:gd name="T19" fmla="*/ 3 h 63"/>
                <a:gd name="T20" fmla="*/ 2 w 63"/>
                <a:gd name="T21" fmla="*/ 2 h 63"/>
                <a:gd name="T22" fmla="*/ 2 w 63"/>
                <a:gd name="T23" fmla="*/ 2 h 63"/>
                <a:gd name="T24" fmla="*/ 2 w 63"/>
                <a:gd name="T25" fmla="*/ 2 h 63"/>
                <a:gd name="T26" fmla="*/ 2 w 63"/>
                <a:gd name="T27" fmla="*/ 1 h 63"/>
                <a:gd name="T28" fmla="*/ 2 w 63"/>
                <a:gd name="T29" fmla="*/ 0 h 63"/>
                <a:gd name="T30" fmla="*/ 2 w 63"/>
                <a:gd name="T31" fmla="*/ 0 h 63"/>
                <a:gd name="T32" fmla="*/ 0 w 63"/>
                <a:gd name="T33" fmla="*/ 0 h 63"/>
                <a:gd name="T34" fmla="*/ 0 w 63"/>
                <a:gd name="T35" fmla="*/ 3 h 63"/>
                <a:gd name="T36" fmla="*/ 2 w 63"/>
                <a:gd name="T37" fmla="*/ 3 h 63"/>
                <a:gd name="T38" fmla="*/ 2 w 63"/>
                <a:gd name="T39" fmla="*/ 3 h 63"/>
                <a:gd name="T40" fmla="*/ 2 w 63"/>
                <a:gd name="T41" fmla="*/ 3 h 63"/>
                <a:gd name="T42" fmla="*/ 2 w 63"/>
                <a:gd name="T43" fmla="*/ 3 h 63"/>
                <a:gd name="T44" fmla="*/ 3 w 63"/>
                <a:gd name="T45" fmla="*/ 2 h 63"/>
                <a:gd name="T46" fmla="*/ 3 w 63"/>
                <a:gd name="T47" fmla="*/ 2 h 63"/>
                <a:gd name="T48" fmla="*/ 3 w 63"/>
                <a:gd name="T49" fmla="*/ 1 h 63"/>
                <a:gd name="T50" fmla="*/ 2 w 63"/>
                <a:gd name="T51" fmla="*/ 0 h 63"/>
                <a:gd name="T52" fmla="*/ 2 w 63"/>
                <a:gd name="T53" fmla="*/ 0 h 63"/>
                <a:gd name="T54" fmla="*/ 2 w 63"/>
                <a:gd name="T55" fmla="*/ 0 h 63"/>
                <a:gd name="T56" fmla="*/ 0 w 63"/>
                <a:gd name="T57" fmla="*/ 0 h 63"/>
                <a:gd name="T58" fmla="*/ 0 w 63"/>
                <a:gd name="T59" fmla="*/ 3 h 63"/>
                <a:gd name="T60" fmla="*/ 2 w 63"/>
                <a:gd name="T61" fmla="*/ 3 h 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63"/>
                <a:gd name="T95" fmla="*/ 63 w 63"/>
                <a:gd name="T96" fmla="*/ 63 h 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63">
                  <a:moveTo>
                    <a:pt x="38" y="38"/>
                  </a:moveTo>
                  <a:lnTo>
                    <a:pt x="30" y="46"/>
                  </a:lnTo>
                  <a:lnTo>
                    <a:pt x="38" y="38"/>
                  </a:lnTo>
                  <a:lnTo>
                    <a:pt x="43" y="30"/>
                  </a:lnTo>
                  <a:lnTo>
                    <a:pt x="38" y="22"/>
                  </a:lnTo>
                  <a:lnTo>
                    <a:pt x="30" y="19"/>
                  </a:lnTo>
                  <a:lnTo>
                    <a:pt x="19" y="19"/>
                  </a:lnTo>
                  <a:lnTo>
                    <a:pt x="19" y="46"/>
                  </a:lnTo>
                  <a:lnTo>
                    <a:pt x="30" y="46"/>
                  </a:lnTo>
                  <a:lnTo>
                    <a:pt x="30" y="54"/>
                  </a:lnTo>
                  <a:lnTo>
                    <a:pt x="43" y="50"/>
                  </a:lnTo>
                  <a:lnTo>
                    <a:pt x="50" y="43"/>
                  </a:lnTo>
                  <a:lnTo>
                    <a:pt x="50" y="30"/>
                  </a:lnTo>
                  <a:lnTo>
                    <a:pt x="50" y="19"/>
                  </a:lnTo>
                  <a:lnTo>
                    <a:pt x="43" y="11"/>
                  </a:lnTo>
                  <a:lnTo>
                    <a:pt x="30" y="11"/>
                  </a:lnTo>
                  <a:lnTo>
                    <a:pt x="6" y="11"/>
                  </a:lnTo>
                  <a:lnTo>
                    <a:pt x="6" y="54"/>
                  </a:lnTo>
                  <a:lnTo>
                    <a:pt x="30" y="54"/>
                  </a:lnTo>
                  <a:lnTo>
                    <a:pt x="30" y="62"/>
                  </a:lnTo>
                  <a:lnTo>
                    <a:pt x="43" y="62"/>
                  </a:lnTo>
                  <a:lnTo>
                    <a:pt x="50" y="54"/>
                  </a:lnTo>
                  <a:lnTo>
                    <a:pt x="62" y="46"/>
                  </a:lnTo>
                  <a:lnTo>
                    <a:pt x="62" y="30"/>
                  </a:lnTo>
                  <a:lnTo>
                    <a:pt x="62" y="19"/>
                  </a:lnTo>
                  <a:lnTo>
                    <a:pt x="50" y="7"/>
                  </a:lnTo>
                  <a:lnTo>
                    <a:pt x="43" y="3"/>
                  </a:lnTo>
                  <a:lnTo>
                    <a:pt x="30" y="0"/>
                  </a:lnTo>
                  <a:lnTo>
                    <a:pt x="0" y="0"/>
                  </a:lnTo>
                  <a:lnTo>
                    <a:pt x="0" y="62"/>
                  </a:lnTo>
                  <a:lnTo>
                    <a:pt x="30" y="62"/>
                  </a:lnTo>
                </a:path>
              </a:pathLst>
            </a:custGeom>
            <a:noFill/>
            <a:ln w="12600">
              <a:solidFill>
                <a:srgbClr val="333333"/>
              </a:solidFill>
              <a:round/>
              <a:headEnd/>
              <a:tailEnd/>
            </a:ln>
          </p:spPr>
          <p:txBody>
            <a:bodyPr/>
            <a:lstStyle/>
            <a:p>
              <a:endParaRPr lang="en-US"/>
            </a:p>
          </p:txBody>
        </p:sp>
        <p:sp>
          <p:nvSpPr>
            <p:cNvPr id="602690" name="Freeform 573"/>
            <p:cNvSpPr>
              <a:spLocks noChangeArrowheads="1"/>
            </p:cNvSpPr>
            <p:nvPr/>
          </p:nvSpPr>
          <p:spPr bwMode="auto">
            <a:xfrm>
              <a:off x="3449" y="2158"/>
              <a:ext cx="14" cy="20"/>
            </a:xfrm>
            <a:custGeom>
              <a:avLst/>
              <a:gdLst>
                <a:gd name="T0" fmla="*/ 0 w 63"/>
                <a:gd name="T1" fmla="*/ 5 h 86"/>
                <a:gd name="T2" fmla="*/ 0 w 63"/>
                <a:gd name="T3" fmla="*/ 0 h 86"/>
                <a:gd name="T4" fmla="*/ 3 w 63"/>
                <a:gd name="T5" fmla="*/ 0 h 86"/>
                <a:gd name="T6" fmla="*/ 0 60000 65536"/>
                <a:gd name="T7" fmla="*/ 0 60000 65536"/>
                <a:gd name="T8" fmla="*/ 0 60000 65536"/>
                <a:gd name="T9" fmla="*/ 0 w 63"/>
                <a:gd name="T10" fmla="*/ 0 h 86"/>
                <a:gd name="T11" fmla="*/ 63 w 63"/>
                <a:gd name="T12" fmla="*/ 86 h 86"/>
              </a:gdLst>
              <a:ahLst/>
              <a:cxnLst>
                <a:cxn ang="T6">
                  <a:pos x="T0" y="T1"/>
                </a:cxn>
                <a:cxn ang="T7">
                  <a:pos x="T2" y="T3"/>
                </a:cxn>
                <a:cxn ang="T8">
                  <a:pos x="T4" y="T5"/>
                </a:cxn>
              </a:cxnLst>
              <a:rect l="T9" t="T10" r="T11" b="T12"/>
              <a:pathLst>
                <a:path w="63" h="86">
                  <a:moveTo>
                    <a:pt x="0" y="85"/>
                  </a:moveTo>
                  <a:lnTo>
                    <a:pt x="0" y="0"/>
                  </a:lnTo>
                  <a:lnTo>
                    <a:pt x="62" y="0"/>
                  </a:lnTo>
                </a:path>
              </a:pathLst>
            </a:custGeom>
            <a:noFill/>
            <a:ln w="12600">
              <a:solidFill>
                <a:srgbClr val="333333"/>
              </a:solidFill>
              <a:round/>
              <a:headEnd/>
              <a:tailEnd/>
            </a:ln>
          </p:spPr>
          <p:txBody>
            <a:bodyPr/>
            <a:lstStyle/>
            <a:p>
              <a:endParaRPr lang="en-US"/>
            </a:p>
          </p:txBody>
        </p:sp>
        <p:sp>
          <p:nvSpPr>
            <p:cNvPr id="602691" name="Freeform 574"/>
            <p:cNvSpPr>
              <a:spLocks noChangeArrowheads="1"/>
            </p:cNvSpPr>
            <p:nvPr/>
          </p:nvSpPr>
          <p:spPr bwMode="auto">
            <a:xfrm>
              <a:off x="3458" y="2158"/>
              <a:ext cx="14" cy="20"/>
            </a:xfrm>
            <a:custGeom>
              <a:avLst/>
              <a:gdLst>
                <a:gd name="T0" fmla="*/ 0 w 63"/>
                <a:gd name="T1" fmla="*/ 5 h 86"/>
                <a:gd name="T2" fmla="*/ 1 w 63"/>
                <a:gd name="T3" fmla="*/ 4 h 86"/>
                <a:gd name="T4" fmla="*/ 2 w 63"/>
                <a:gd name="T5" fmla="*/ 4 h 86"/>
                <a:gd name="T6" fmla="*/ 3 w 63"/>
                <a:gd name="T7" fmla="*/ 3 h 86"/>
                <a:gd name="T8" fmla="*/ 3 w 63"/>
                <a:gd name="T9" fmla="*/ 2 h 86"/>
                <a:gd name="T10" fmla="*/ 3 w 63"/>
                <a:gd name="T11" fmla="*/ 1 h 86"/>
                <a:gd name="T12" fmla="*/ 2 w 63"/>
                <a:gd name="T13" fmla="*/ 1 h 86"/>
                <a:gd name="T14" fmla="*/ 1 w 63"/>
                <a:gd name="T15" fmla="*/ 0 h 86"/>
                <a:gd name="T16" fmla="*/ 0 w 63"/>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6"/>
                <a:gd name="T29" fmla="*/ 63 w 63"/>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6">
                  <a:moveTo>
                    <a:pt x="0" y="85"/>
                  </a:moveTo>
                  <a:lnTo>
                    <a:pt x="19" y="81"/>
                  </a:lnTo>
                  <a:lnTo>
                    <a:pt x="43" y="74"/>
                  </a:lnTo>
                  <a:lnTo>
                    <a:pt x="54" y="58"/>
                  </a:lnTo>
                  <a:lnTo>
                    <a:pt x="62" y="42"/>
                  </a:lnTo>
                  <a:lnTo>
                    <a:pt x="54" y="26"/>
                  </a:lnTo>
                  <a:lnTo>
                    <a:pt x="43" y="14"/>
                  </a:lnTo>
                  <a:lnTo>
                    <a:pt x="19" y="3"/>
                  </a:lnTo>
                  <a:lnTo>
                    <a:pt x="0" y="0"/>
                  </a:lnTo>
                </a:path>
              </a:pathLst>
            </a:custGeom>
            <a:noFill/>
            <a:ln w="12600">
              <a:solidFill>
                <a:srgbClr val="333333"/>
              </a:solidFill>
              <a:round/>
              <a:headEnd/>
              <a:tailEnd/>
            </a:ln>
          </p:spPr>
          <p:txBody>
            <a:bodyPr/>
            <a:lstStyle/>
            <a:p>
              <a:endParaRPr lang="en-US"/>
            </a:p>
          </p:txBody>
        </p:sp>
        <p:sp>
          <p:nvSpPr>
            <p:cNvPr id="602692" name="Line 575"/>
            <p:cNvSpPr>
              <a:spLocks noChangeShapeType="1"/>
            </p:cNvSpPr>
            <p:nvPr/>
          </p:nvSpPr>
          <p:spPr bwMode="auto">
            <a:xfrm flipH="1">
              <a:off x="3447" y="2177"/>
              <a:ext cx="12" cy="1"/>
            </a:xfrm>
            <a:prstGeom prst="line">
              <a:avLst/>
            </a:prstGeom>
            <a:noFill/>
            <a:ln w="12600">
              <a:solidFill>
                <a:srgbClr val="333333"/>
              </a:solidFill>
              <a:round/>
              <a:headEnd/>
              <a:tailEnd/>
            </a:ln>
          </p:spPr>
          <p:txBody>
            <a:bodyPr/>
            <a:lstStyle/>
            <a:p>
              <a:endParaRPr lang="en-US"/>
            </a:p>
          </p:txBody>
        </p:sp>
        <p:sp>
          <p:nvSpPr>
            <p:cNvPr id="602693" name="Freeform 576"/>
            <p:cNvSpPr>
              <a:spLocks noChangeArrowheads="1"/>
            </p:cNvSpPr>
            <p:nvPr/>
          </p:nvSpPr>
          <p:spPr bwMode="auto">
            <a:xfrm>
              <a:off x="3710" y="2101"/>
              <a:ext cx="143" cy="133"/>
            </a:xfrm>
            <a:custGeom>
              <a:avLst/>
              <a:gdLst>
                <a:gd name="T0" fmla="*/ 0 w 632"/>
                <a:gd name="T1" fmla="*/ 0 h 585"/>
                <a:gd name="T2" fmla="*/ 32 w 632"/>
                <a:gd name="T3" fmla="*/ 0 h 585"/>
                <a:gd name="T4" fmla="*/ 32 w 632"/>
                <a:gd name="T5" fmla="*/ 30 h 585"/>
                <a:gd name="T6" fmla="*/ 0 w 632"/>
                <a:gd name="T7" fmla="*/ 30 h 585"/>
                <a:gd name="T8" fmla="*/ 0 w 632"/>
                <a:gd name="T9" fmla="*/ 0 h 585"/>
                <a:gd name="T10" fmla="*/ 0 60000 65536"/>
                <a:gd name="T11" fmla="*/ 0 60000 65536"/>
                <a:gd name="T12" fmla="*/ 0 60000 65536"/>
                <a:gd name="T13" fmla="*/ 0 60000 65536"/>
                <a:gd name="T14" fmla="*/ 0 60000 65536"/>
                <a:gd name="T15" fmla="*/ 0 w 632"/>
                <a:gd name="T16" fmla="*/ 0 h 585"/>
                <a:gd name="T17" fmla="*/ 632 w 632"/>
                <a:gd name="T18" fmla="*/ 585 h 585"/>
              </a:gdLst>
              <a:ahLst/>
              <a:cxnLst>
                <a:cxn ang="T10">
                  <a:pos x="T0" y="T1"/>
                </a:cxn>
                <a:cxn ang="T11">
                  <a:pos x="T2" y="T3"/>
                </a:cxn>
                <a:cxn ang="T12">
                  <a:pos x="T4" y="T5"/>
                </a:cxn>
                <a:cxn ang="T13">
                  <a:pos x="T6" y="T7"/>
                </a:cxn>
                <a:cxn ang="T14">
                  <a:pos x="T8" y="T9"/>
                </a:cxn>
              </a:cxnLst>
              <a:rect l="T15" t="T16" r="T17" b="T18"/>
              <a:pathLst>
                <a:path w="632" h="585">
                  <a:moveTo>
                    <a:pt x="0" y="0"/>
                  </a:moveTo>
                  <a:lnTo>
                    <a:pt x="631" y="0"/>
                  </a:lnTo>
                  <a:lnTo>
                    <a:pt x="631" y="584"/>
                  </a:lnTo>
                  <a:lnTo>
                    <a:pt x="0" y="584"/>
                  </a:lnTo>
                  <a:lnTo>
                    <a:pt x="0" y="0"/>
                  </a:lnTo>
                </a:path>
              </a:pathLst>
            </a:custGeom>
            <a:solidFill>
              <a:srgbClr val="000000"/>
            </a:solidFill>
            <a:ln w="12600">
              <a:solidFill>
                <a:srgbClr val="333333"/>
              </a:solidFill>
              <a:round/>
              <a:headEnd/>
              <a:tailEnd/>
            </a:ln>
          </p:spPr>
          <p:txBody>
            <a:bodyPr anchor="ctr"/>
            <a:lstStyle/>
            <a:p>
              <a:endParaRPr lang="en-US"/>
            </a:p>
          </p:txBody>
        </p:sp>
        <p:sp>
          <p:nvSpPr>
            <p:cNvPr id="602694" name="Line 577"/>
            <p:cNvSpPr>
              <a:spLocks noChangeShapeType="1"/>
            </p:cNvSpPr>
            <p:nvPr/>
          </p:nvSpPr>
          <p:spPr bwMode="auto">
            <a:xfrm>
              <a:off x="3731" y="2158"/>
              <a:ext cx="1" cy="19"/>
            </a:xfrm>
            <a:prstGeom prst="line">
              <a:avLst/>
            </a:prstGeom>
            <a:noFill/>
            <a:ln w="12600">
              <a:solidFill>
                <a:srgbClr val="333333"/>
              </a:solidFill>
              <a:round/>
              <a:headEnd/>
              <a:tailEnd/>
            </a:ln>
          </p:spPr>
          <p:txBody>
            <a:bodyPr/>
            <a:lstStyle/>
            <a:p>
              <a:endParaRPr lang="en-US"/>
            </a:p>
          </p:txBody>
        </p:sp>
        <p:sp>
          <p:nvSpPr>
            <p:cNvPr id="602695" name="Line 578"/>
            <p:cNvSpPr>
              <a:spLocks noChangeShapeType="1"/>
            </p:cNvSpPr>
            <p:nvPr/>
          </p:nvSpPr>
          <p:spPr bwMode="auto">
            <a:xfrm>
              <a:off x="3731" y="2158"/>
              <a:ext cx="9" cy="1"/>
            </a:xfrm>
            <a:prstGeom prst="line">
              <a:avLst/>
            </a:prstGeom>
            <a:noFill/>
            <a:ln w="12600">
              <a:solidFill>
                <a:srgbClr val="333333"/>
              </a:solidFill>
              <a:round/>
              <a:headEnd/>
              <a:tailEnd/>
            </a:ln>
          </p:spPr>
          <p:txBody>
            <a:bodyPr/>
            <a:lstStyle/>
            <a:p>
              <a:endParaRPr lang="en-US"/>
            </a:p>
          </p:txBody>
        </p:sp>
        <p:sp>
          <p:nvSpPr>
            <p:cNvPr id="602696" name="Freeform 579"/>
            <p:cNvSpPr>
              <a:spLocks noChangeArrowheads="1"/>
            </p:cNvSpPr>
            <p:nvPr/>
          </p:nvSpPr>
          <p:spPr bwMode="auto">
            <a:xfrm>
              <a:off x="3740" y="2158"/>
              <a:ext cx="14" cy="20"/>
            </a:xfrm>
            <a:custGeom>
              <a:avLst/>
              <a:gdLst>
                <a:gd name="T0" fmla="*/ 0 w 63"/>
                <a:gd name="T1" fmla="*/ 5 h 86"/>
                <a:gd name="T2" fmla="*/ 1 w 63"/>
                <a:gd name="T3" fmla="*/ 4 h 86"/>
                <a:gd name="T4" fmla="*/ 2 w 63"/>
                <a:gd name="T5" fmla="*/ 4 h 86"/>
                <a:gd name="T6" fmla="*/ 3 w 63"/>
                <a:gd name="T7" fmla="*/ 3 h 86"/>
                <a:gd name="T8" fmla="*/ 3 w 63"/>
                <a:gd name="T9" fmla="*/ 2 h 86"/>
                <a:gd name="T10" fmla="*/ 3 w 63"/>
                <a:gd name="T11" fmla="*/ 1 h 86"/>
                <a:gd name="T12" fmla="*/ 2 w 63"/>
                <a:gd name="T13" fmla="*/ 1 h 86"/>
                <a:gd name="T14" fmla="*/ 1 w 63"/>
                <a:gd name="T15" fmla="*/ 0 h 86"/>
                <a:gd name="T16" fmla="*/ 0 w 63"/>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6"/>
                <a:gd name="T29" fmla="*/ 63 w 63"/>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6">
                  <a:moveTo>
                    <a:pt x="0" y="85"/>
                  </a:moveTo>
                  <a:lnTo>
                    <a:pt x="19" y="81"/>
                  </a:lnTo>
                  <a:lnTo>
                    <a:pt x="43" y="74"/>
                  </a:lnTo>
                  <a:lnTo>
                    <a:pt x="54" y="58"/>
                  </a:lnTo>
                  <a:lnTo>
                    <a:pt x="62" y="42"/>
                  </a:lnTo>
                  <a:lnTo>
                    <a:pt x="54" y="26"/>
                  </a:lnTo>
                  <a:lnTo>
                    <a:pt x="43" y="14"/>
                  </a:lnTo>
                  <a:lnTo>
                    <a:pt x="19" y="3"/>
                  </a:lnTo>
                  <a:lnTo>
                    <a:pt x="0" y="0"/>
                  </a:lnTo>
                </a:path>
              </a:pathLst>
            </a:custGeom>
            <a:noFill/>
            <a:ln w="12600">
              <a:solidFill>
                <a:srgbClr val="333333"/>
              </a:solidFill>
              <a:round/>
              <a:headEnd/>
              <a:tailEnd/>
            </a:ln>
          </p:spPr>
          <p:txBody>
            <a:bodyPr/>
            <a:lstStyle/>
            <a:p>
              <a:endParaRPr lang="en-US"/>
            </a:p>
          </p:txBody>
        </p:sp>
        <p:sp>
          <p:nvSpPr>
            <p:cNvPr id="602697" name="Freeform 580"/>
            <p:cNvSpPr>
              <a:spLocks noChangeArrowheads="1"/>
            </p:cNvSpPr>
            <p:nvPr/>
          </p:nvSpPr>
          <p:spPr bwMode="auto">
            <a:xfrm>
              <a:off x="3731" y="2160"/>
              <a:ext cx="15" cy="17"/>
            </a:xfrm>
            <a:custGeom>
              <a:avLst/>
              <a:gdLst>
                <a:gd name="T0" fmla="*/ 4 w 64"/>
                <a:gd name="T1" fmla="*/ 4 h 74"/>
                <a:gd name="T2" fmla="*/ 0 w 64"/>
                <a:gd name="T3" fmla="*/ 4 h 74"/>
                <a:gd name="T4" fmla="*/ 1 w 64"/>
                <a:gd name="T5" fmla="*/ 3 h 74"/>
                <a:gd name="T6" fmla="*/ 4 w 64"/>
                <a:gd name="T7" fmla="*/ 3 h 74"/>
                <a:gd name="T8" fmla="*/ 1 w 64"/>
                <a:gd name="T9" fmla="*/ 3 h 74"/>
                <a:gd name="T10" fmla="*/ 1 w 64"/>
                <a:gd name="T11" fmla="*/ 0 h 74"/>
                <a:gd name="T12" fmla="*/ 4 w 64"/>
                <a:gd name="T13" fmla="*/ 0 h 74"/>
                <a:gd name="T14" fmla="*/ 0 60000 65536"/>
                <a:gd name="T15" fmla="*/ 0 60000 65536"/>
                <a:gd name="T16" fmla="*/ 0 60000 65536"/>
                <a:gd name="T17" fmla="*/ 0 60000 65536"/>
                <a:gd name="T18" fmla="*/ 0 60000 65536"/>
                <a:gd name="T19" fmla="*/ 0 60000 65536"/>
                <a:gd name="T20" fmla="*/ 0 60000 65536"/>
                <a:gd name="T21" fmla="*/ 0 w 64"/>
                <a:gd name="T22" fmla="*/ 0 h 74"/>
                <a:gd name="T23" fmla="*/ 64 w 64"/>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74">
                  <a:moveTo>
                    <a:pt x="63" y="73"/>
                  </a:moveTo>
                  <a:lnTo>
                    <a:pt x="0" y="73"/>
                  </a:lnTo>
                  <a:lnTo>
                    <a:pt x="12" y="62"/>
                  </a:lnTo>
                  <a:lnTo>
                    <a:pt x="63" y="62"/>
                  </a:lnTo>
                  <a:lnTo>
                    <a:pt x="12" y="62"/>
                  </a:lnTo>
                  <a:lnTo>
                    <a:pt x="12" y="0"/>
                  </a:lnTo>
                  <a:lnTo>
                    <a:pt x="63" y="0"/>
                  </a:lnTo>
                </a:path>
              </a:pathLst>
            </a:custGeom>
            <a:noFill/>
            <a:ln w="12600">
              <a:solidFill>
                <a:srgbClr val="333333"/>
              </a:solidFill>
              <a:round/>
              <a:headEnd/>
              <a:tailEnd/>
            </a:ln>
          </p:spPr>
          <p:txBody>
            <a:bodyPr/>
            <a:lstStyle/>
            <a:p>
              <a:endParaRPr lang="en-US"/>
            </a:p>
          </p:txBody>
        </p:sp>
        <p:sp>
          <p:nvSpPr>
            <p:cNvPr id="602698" name="Freeform 581"/>
            <p:cNvSpPr>
              <a:spLocks noChangeArrowheads="1"/>
            </p:cNvSpPr>
            <p:nvPr/>
          </p:nvSpPr>
          <p:spPr bwMode="auto">
            <a:xfrm>
              <a:off x="3740" y="2160"/>
              <a:ext cx="14" cy="14"/>
            </a:xfrm>
            <a:custGeom>
              <a:avLst/>
              <a:gdLst>
                <a:gd name="T0" fmla="*/ 0 w 63"/>
                <a:gd name="T1" fmla="*/ 3 h 63"/>
                <a:gd name="T2" fmla="*/ 2 w 63"/>
                <a:gd name="T3" fmla="*/ 3 h 63"/>
                <a:gd name="T4" fmla="*/ 2 w 63"/>
                <a:gd name="T5" fmla="*/ 3 h 63"/>
                <a:gd name="T6" fmla="*/ 3 w 63"/>
                <a:gd name="T7" fmla="*/ 2 h 63"/>
                <a:gd name="T8" fmla="*/ 3 w 63"/>
                <a:gd name="T9" fmla="*/ 2 h 63"/>
                <a:gd name="T10" fmla="*/ 3 w 63"/>
                <a:gd name="T11" fmla="*/ 1 h 63"/>
                <a:gd name="T12" fmla="*/ 2 w 63"/>
                <a:gd name="T13" fmla="*/ 0 h 63"/>
                <a:gd name="T14" fmla="*/ 2 w 63"/>
                <a:gd name="T15" fmla="*/ 0 h 63"/>
                <a:gd name="T16" fmla="*/ 0 w 63"/>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3"/>
                <a:gd name="T29" fmla="*/ 63 w 63"/>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3">
                  <a:moveTo>
                    <a:pt x="0" y="62"/>
                  </a:moveTo>
                  <a:lnTo>
                    <a:pt x="31" y="62"/>
                  </a:lnTo>
                  <a:lnTo>
                    <a:pt x="46" y="54"/>
                  </a:lnTo>
                  <a:lnTo>
                    <a:pt x="62" y="46"/>
                  </a:lnTo>
                  <a:lnTo>
                    <a:pt x="62" y="30"/>
                  </a:lnTo>
                  <a:lnTo>
                    <a:pt x="62" y="19"/>
                  </a:lnTo>
                  <a:lnTo>
                    <a:pt x="46" y="7"/>
                  </a:lnTo>
                  <a:lnTo>
                    <a:pt x="31" y="3"/>
                  </a:lnTo>
                  <a:lnTo>
                    <a:pt x="0" y="0"/>
                  </a:lnTo>
                </a:path>
              </a:pathLst>
            </a:custGeom>
            <a:noFill/>
            <a:ln w="12600">
              <a:solidFill>
                <a:srgbClr val="333333"/>
              </a:solidFill>
              <a:round/>
              <a:headEnd/>
              <a:tailEnd/>
            </a:ln>
          </p:spPr>
          <p:txBody>
            <a:bodyPr/>
            <a:lstStyle/>
            <a:p>
              <a:endParaRPr lang="en-US"/>
            </a:p>
          </p:txBody>
        </p:sp>
        <p:sp>
          <p:nvSpPr>
            <p:cNvPr id="602699" name="Freeform 582"/>
            <p:cNvSpPr>
              <a:spLocks noChangeArrowheads="1"/>
            </p:cNvSpPr>
            <p:nvPr/>
          </p:nvSpPr>
          <p:spPr bwMode="auto">
            <a:xfrm>
              <a:off x="3735" y="2163"/>
              <a:ext cx="15" cy="14"/>
            </a:xfrm>
            <a:custGeom>
              <a:avLst/>
              <a:gdLst>
                <a:gd name="T0" fmla="*/ 2 w 64"/>
                <a:gd name="T1" fmla="*/ 3 h 63"/>
                <a:gd name="T2" fmla="*/ 0 w 64"/>
                <a:gd name="T3" fmla="*/ 3 h 63"/>
                <a:gd name="T4" fmla="*/ 0 w 64"/>
                <a:gd name="T5" fmla="*/ 0 h 63"/>
                <a:gd name="T6" fmla="*/ 2 w 64"/>
                <a:gd name="T7" fmla="*/ 0 h 63"/>
                <a:gd name="T8" fmla="*/ 2 w 64"/>
                <a:gd name="T9" fmla="*/ 3 h 63"/>
                <a:gd name="T10" fmla="*/ 3 w 64"/>
                <a:gd name="T11" fmla="*/ 3 h 63"/>
                <a:gd name="T12" fmla="*/ 3 w 64"/>
                <a:gd name="T13" fmla="*/ 2 h 63"/>
                <a:gd name="T14" fmla="*/ 4 w 64"/>
                <a:gd name="T15" fmla="*/ 1 h 63"/>
                <a:gd name="T16" fmla="*/ 3 w 64"/>
                <a:gd name="T17" fmla="*/ 0 h 63"/>
                <a:gd name="T18" fmla="*/ 3 w 64"/>
                <a:gd name="T19" fmla="*/ 0 h 63"/>
                <a:gd name="T20" fmla="*/ 2 w 64"/>
                <a:gd name="T21" fmla="*/ 0 h 63"/>
                <a:gd name="T22" fmla="*/ 2 w 64"/>
                <a:gd name="T23" fmla="*/ 2 h 63"/>
                <a:gd name="T24" fmla="*/ 0 w 64"/>
                <a:gd name="T25" fmla="*/ 2 h 63"/>
                <a:gd name="T26" fmla="*/ 0 w 64"/>
                <a:gd name="T27" fmla="*/ 0 h 63"/>
                <a:gd name="T28" fmla="*/ 2 w 64"/>
                <a:gd name="T29" fmla="*/ 0 h 63"/>
                <a:gd name="T30" fmla="*/ 2 w 64"/>
                <a:gd name="T31" fmla="*/ 2 h 63"/>
                <a:gd name="T32" fmla="*/ 2 w 64"/>
                <a:gd name="T33" fmla="*/ 2 h 63"/>
                <a:gd name="T34" fmla="*/ 3 w 64"/>
                <a:gd name="T35" fmla="*/ 1 h 63"/>
                <a:gd name="T36" fmla="*/ 2 w 64"/>
                <a:gd name="T37" fmla="*/ 1 h 63"/>
                <a:gd name="T38" fmla="*/ 2 w 64"/>
                <a:gd name="T39" fmla="*/ 0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63"/>
                <a:gd name="T62" fmla="*/ 64 w 64"/>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63">
                  <a:moveTo>
                    <a:pt x="28" y="62"/>
                  </a:moveTo>
                  <a:lnTo>
                    <a:pt x="0" y="62"/>
                  </a:lnTo>
                  <a:lnTo>
                    <a:pt x="0" y="0"/>
                  </a:lnTo>
                  <a:lnTo>
                    <a:pt x="28" y="0"/>
                  </a:lnTo>
                  <a:lnTo>
                    <a:pt x="28" y="62"/>
                  </a:lnTo>
                  <a:lnTo>
                    <a:pt x="52" y="54"/>
                  </a:lnTo>
                  <a:lnTo>
                    <a:pt x="54" y="43"/>
                  </a:lnTo>
                  <a:lnTo>
                    <a:pt x="63" y="27"/>
                  </a:lnTo>
                  <a:lnTo>
                    <a:pt x="54" y="7"/>
                  </a:lnTo>
                  <a:lnTo>
                    <a:pt x="52" y="0"/>
                  </a:lnTo>
                  <a:lnTo>
                    <a:pt x="28" y="0"/>
                  </a:lnTo>
                  <a:lnTo>
                    <a:pt x="28" y="51"/>
                  </a:lnTo>
                  <a:lnTo>
                    <a:pt x="8" y="51"/>
                  </a:lnTo>
                  <a:lnTo>
                    <a:pt x="8" y="7"/>
                  </a:lnTo>
                  <a:lnTo>
                    <a:pt x="28" y="7"/>
                  </a:lnTo>
                  <a:lnTo>
                    <a:pt x="28" y="51"/>
                  </a:lnTo>
                  <a:lnTo>
                    <a:pt x="43" y="38"/>
                  </a:lnTo>
                  <a:lnTo>
                    <a:pt x="52" y="27"/>
                  </a:lnTo>
                  <a:lnTo>
                    <a:pt x="43" y="15"/>
                  </a:lnTo>
                  <a:lnTo>
                    <a:pt x="28" y="7"/>
                  </a:lnTo>
                </a:path>
              </a:pathLst>
            </a:custGeom>
            <a:noFill/>
            <a:ln w="12600">
              <a:solidFill>
                <a:srgbClr val="333333"/>
              </a:solidFill>
              <a:round/>
              <a:headEnd/>
              <a:tailEnd/>
            </a:ln>
          </p:spPr>
          <p:txBody>
            <a:bodyPr/>
            <a:lstStyle/>
            <a:p>
              <a:endParaRPr lang="en-US"/>
            </a:p>
          </p:txBody>
        </p:sp>
        <p:sp>
          <p:nvSpPr>
            <p:cNvPr id="602700" name="Line 583"/>
            <p:cNvSpPr>
              <a:spLocks noChangeShapeType="1"/>
            </p:cNvSpPr>
            <p:nvPr/>
          </p:nvSpPr>
          <p:spPr bwMode="auto">
            <a:xfrm>
              <a:off x="3769" y="2130"/>
              <a:ext cx="57" cy="1"/>
            </a:xfrm>
            <a:prstGeom prst="line">
              <a:avLst/>
            </a:prstGeom>
            <a:noFill/>
            <a:ln w="12600">
              <a:solidFill>
                <a:srgbClr val="333333"/>
              </a:solidFill>
              <a:round/>
              <a:headEnd/>
              <a:tailEnd/>
            </a:ln>
          </p:spPr>
          <p:txBody>
            <a:bodyPr/>
            <a:lstStyle/>
            <a:p>
              <a:endParaRPr lang="en-US"/>
            </a:p>
          </p:txBody>
        </p:sp>
        <p:sp>
          <p:nvSpPr>
            <p:cNvPr id="602701" name="Freeform 584"/>
            <p:cNvSpPr>
              <a:spLocks noChangeArrowheads="1"/>
            </p:cNvSpPr>
            <p:nvPr/>
          </p:nvSpPr>
          <p:spPr bwMode="auto">
            <a:xfrm>
              <a:off x="3760" y="2120"/>
              <a:ext cx="75" cy="20"/>
            </a:xfrm>
            <a:custGeom>
              <a:avLst/>
              <a:gdLst>
                <a:gd name="T0" fmla="*/ 2 w 329"/>
                <a:gd name="T1" fmla="*/ 2 h 86"/>
                <a:gd name="T2" fmla="*/ 2 w 329"/>
                <a:gd name="T3" fmla="*/ 2 h 86"/>
                <a:gd name="T4" fmla="*/ 15 w 329"/>
                <a:gd name="T5" fmla="*/ 2 h 86"/>
                <a:gd name="T6" fmla="*/ 15 w 329"/>
                <a:gd name="T7" fmla="*/ 2 h 86"/>
                <a:gd name="T8" fmla="*/ 16 w 329"/>
                <a:gd name="T9" fmla="*/ 2 h 86"/>
                <a:gd name="T10" fmla="*/ 2 w 329"/>
                <a:gd name="T11" fmla="*/ 2 h 86"/>
                <a:gd name="T12" fmla="*/ 2 w 329"/>
                <a:gd name="T13" fmla="*/ 3 h 86"/>
                <a:gd name="T14" fmla="*/ 16 w 329"/>
                <a:gd name="T15" fmla="*/ 3 h 86"/>
                <a:gd name="T16" fmla="*/ 16 w 329"/>
                <a:gd name="T17" fmla="*/ 2 h 86"/>
                <a:gd name="T18" fmla="*/ 16 w 329"/>
                <a:gd name="T19" fmla="*/ 1 h 86"/>
                <a:gd name="T20" fmla="*/ 1 w 329"/>
                <a:gd name="T21" fmla="*/ 1 h 86"/>
                <a:gd name="T22" fmla="*/ 1 w 329"/>
                <a:gd name="T23" fmla="*/ 3 h 86"/>
                <a:gd name="T24" fmla="*/ 16 w 329"/>
                <a:gd name="T25" fmla="*/ 3 h 86"/>
                <a:gd name="T26" fmla="*/ 16 w 329"/>
                <a:gd name="T27" fmla="*/ 1 h 86"/>
                <a:gd name="T28" fmla="*/ 17 w 329"/>
                <a:gd name="T29" fmla="*/ 1 h 86"/>
                <a:gd name="T30" fmla="*/ 1 w 329"/>
                <a:gd name="T31" fmla="*/ 1 h 86"/>
                <a:gd name="T32" fmla="*/ 1 w 329"/>
                <a:gd name="T33" fmla="*/ 4 h 86"/>
                <a:gd name="T34" fmla="*/ 17 w 329"/>
                <a:gd name="T35" fmla="*/ 4 h 86"/>
                <a:gd name="T36" fmla="*/ 17 w 329"/>
                <a:gd name="T37" fmla="*/ 1 h 86"/>
                <a:gd name="T38" fmla="*/ 17 w 329"/>
                <a:gd name="T39" fmla="*/ 0 h 86"/>
                <a:gd name="T40" fmla="*/ 0 w 329"/>
                <a:gd name="T41" fmla="*/ 0 h 86"/>
                <a:gd name="T42" fmla="*/ 0 w 329"/>
                <a:gd name="T43" fmla="*/ 5 h 86"/>
                <a:gd name="T44" fmla="*/ 17 w 329"/>
                <a:gd name="T45" fmla="*/ 5 h 86"/>
                <a:gd name="T46" fmla="*/ 17 w 329"/>
                <a:gd name="T47" fmla="*/ 0 h 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9"/>
                <a:gd name="T73" fmla="*/ 0 h 86"/>
                <a:gd name="T74" fmla="*/ 329 w 329"/>
                <a:gd name="T75" fmla="*/ 86 h 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9" h="86">
                  <a:moveTo>
                    <a:pt x="42" y="42"/>
                  </a:moveTo>
                  <a:lnTo>
                    <a:pt x="42" y="42"/>
                  </a:lnTo>
                  <a:lnTo>
                    <a:pt x="293" y="42"/>
                  </a:lnTo>
                  <a:lnTo>
                    <a:pt x="300" y="28"/>
                  </a:lnTo>
                  <a:lnTo>
                    <a:pt x="31" y="28"/>
                  </a:lnTo>
                  <a:lnTo>
                    <a:pt x="31" y="54"/>
                  </a:lnTo>
                  <a:lnTo>
                    <a:pt x="300" y="54"/>
                  </a:lnTo>
                  <a:lnTo>
                    <a:pt x="300" y="28"/>
                  </a:lnTo>
                  <a:lnTo>
                    <a:pt x="309" y="19"/>
                  </a:lnTo>
                  <a:lnTo>
                    <a:pt x="20" y="19"/>
                  </a:lnTo>
                  <a:lnTo>
                    <a:pt x="20" y="66"/>
                  </a:lnTo>
                  <a:lnTo>
                    <a:pt x="309" y="66"/>
                  </a:lnTo>
                  <a:lnTo>
                    <a:pt x="309" y="19"/>
                  </a:lnTo>
                  <a:lnTo>
                    <a:pt x="320" y="12"/>
                  </a:lnTo>
                  <a:lnTo>
                    <a:pt x="15" y="12"/>
                  </a:lnTo>
                  <a:lnTo>
                    <a:pt x="15" y="73"/>
                  </a:lnTo>
                  <a:lnTo>
                    <a:pt x="320" y="73"/>
                  </a:lnTo>
                  <a:lnTo>
                    <a:pt x="320" y="12"/>
                  </a:lnTo>
                  <a:lnTo>
                    <a:pt x="328" y="0"/>
                  </a:lnTo>
                  <a:lnTo>
                    <a:pt x="0" y="0"/>
                  </a:lnTo>
                  <a:lnTo>
                    <a:pt x="0" y="85"/>
                  </a:lnTo>
                  <a:lnTo>
                    <a:pt x="328" y="85"/>
                  </a:lnTo>
                  <a:lnTo>
                    <a:pt x="328" y="0"/>
                  </a:lnTo>
                </a:path>
              </a:pathLst>
            </a:custGeom>
            <a:noFill/>
            <a:ln w="12600">
              <a:solidFill>
                <a:srgbClr val="333333"/>
              </a:solidFill>
              <a:round/>
              <a:headEnd/>
              <a:tailEnd/>
            </a:ln>
          </p:spPr>
          <p:txBody>
            <a:bodyPr/>
            <a:lstStyle/>
            <a:p>
              <a:endParaRPr lang="en-US"/>
            </a:p>
          </p:txBody>
        </p:sp>
        <p:sp>
          <p:nvSpPr>
            <p:cNvPr id="602702" name="Freeform 585"/>
            <p:cNvSpPr>
              <a:spLocks noChangeArrowheads="1"/>
            </p:cNvSpPr>
            <p:nvPr/>
          </p:nvSpPr>
          <p:spPr bwMode="auto">
            <a:xfrm>
              <a:off x="3774" y="2195"/>
              <a:ext cx="47" cy="21"/>
            </a:xfrm>
            <a:custGeom>
              <a:avLst/>
              <a:gdLst>
                <a:gd name="T0" fmla="*/ 9 w 206"/>
                <a:gd name="T1" fmla="*/ 2 h 91"/>
                <a:gd name="T2" fmla="*/ 2 w 206"/>
                <a:gd name="T3" fmla="*/ 2 h 91"/>
                <a:gd name="T4" fmla="*/ 2 w 206"/>
                <a:gd name="T5" fmla="*/ 3 h 91"/>
                <a:gd name="T6" fmla="*/ 9 w 206"/>
                <a:gd name="T7" fmla="*/ 3 h 91"/>
                <a:gd name="T8" fmla="*/ 9 w 206"/>
                <a:gd name="T9" fmla="*/ 2 h 91"/>
                <a:gd name="T10" fmla="*/ 9 w 206"/>
                <a:gd name="T11" fmla="*/ 2 h 91"/>
                <a:gd name="T12" fmla="*/ 2 w 206"/>
                <a:gd name="T13" fmla="*/ 2 h 91"/>
                <a:gd name="T14" fmla="*/ 2 w 206"/>
                <a:gd name="T15" fmla="*/ 3 h 91"/>
                <a:gd name="T16" fmla="*/ 9 w 206"/>
                <a:gd name="T17" fmla="*/ 3 h 91"/>
                <a:gd name="T18" fmla="*/ 9 w 206"/>
                <a:gd name="T19" fmla="*/ 2 h 91"/>
                <a:gd name="T20" fmla="*/ 10 w 206"/>
                <a:gd name="T21" fmla="*/ 1 h 91"/>
                <a:gd name="T22" fmla="*/ 1 w 206"/>
                <a:gd name="T23" fmla="*/ 1 h 91"/>
                <a:gd name="T24" fmla="*/ 1 w 206"/>
                <a:gd name="T25" fmla="*/ 3 h 91"/>
                <a:gd name="T26" fmla="*/ 10 w 206"/>
                <a:gd name="T27" fmla="*/ 3 h 91"/>
                <a:gd name="T28" fmla="*/ 10 w 206"/>
                <a:gd name="T29" fmla="*/ 1 h 91"/>
                <a:gd name="T30" fmla="*/ 10 w 206"/>
                <a:gd name="T31" fmla="*/ 1 h 91"/>
                <a:gd name="T32" fmla="*/ 1 w 206"/>
                <a:gd name="T33" fmla="*/ 1 h 91"/>
                <a:gd name="T34" fmla="*/ 1 w 206"/>
                <a:gd name="T35" fmla="*/ 4 h 91"/>
                <a:gd name="T36" fmla="*/ 10 w 206"/>
                <a:gd name="T37" fmla="*/ 4 h 91"/>
                <a:gd name="T38" fmla="*/ 10 w 206"/>
                <a:gd name="T39" fmla="*/ 1 h 91"/>
                <a:gd name="T40" fmla="*/ 11 w 206"/>
                <a:gd name="T41" fmla="*/ 0 h 91"/>
                <a:gd name="T42" fmla="*/ 0 w 206"/>
                <a:gd name="T43" fmla="*/ 0 h 91"/>
                <a:gd name="T44" fmla="*/ 0 w 206"/>
                <a:gd name="T45" fmla="*/ 5 h 91"/>
                <a:gd name="T46" fmla="*/ 11 w 206"/>
                <a:gd name="T47" fmla="*/ 5 h 91"/>
                <a:gd name="T48" fmla="*/ 11 w 206"/>
                <a:gd name="T49" fmla="*/ 0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6"/>
                <a:gd name="T76" fmla="*/ 0 h 91"/>
                <a:gd name="T77" fmla="*/ 206 w 206"/>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6" h="91">
                  <a:moveTo>
                    <a:pt x="170" y="43"/>
                  </a:moveTo>
                  <a:lnTo>
                    <a:pt x="42" y="43"/>
                  </a:lnTo>
                  <a:lnTo>
                    <a:pt x="42" y="47"/>
                  </a:lnTo>
                  <a:lnTo>
                    <a:pt x="170" y="47"/>
                  </a:lnTo>
                  <a:lnTo>
                    <a:pt x="170" y="43"/>
                  </a:lnTo>
                  <a:lnTo>
                    <a:pt x="177" y="31"/>
                  </a:lnTo>
                  <a:lnTo>
                    <a:pt x="31" y="31"/>
                  </a:lnTo>
                  <a:lnTo>
                    <a:pt x="31" y="58"/>
                  </a:lnTo>
                  <a:lnTo>
                    <a:pt x="177" y="58"/>
                  </a:lnTo>
                  <a:lnTo>
                    <a:pt x="177" y="31"/>
                  </a:lnTo>
                  <a:lnTo>
                    <a:pt x="185" y="23"/>
                  </a:lnTo>
                  <a:lnTo>
                    <a:pt x="19" y="23"/>
                  </a:lnTo>
                  <a:lnTo>
                    <a:pt x="19" y="66"/>
                  </a:lnTo>
                  <a:lnTo>
                    <a:pt x="185" y="66"/>
                  </a:lnTo>
                  <a:lnTo>
                    <a:pt x="185" y="23"/>
                  </a:lnTo>
                  <a:lnTo>
                    <a:pt x="201" y="15"/>
                  </a:lnTo>
                  <a:lnTo>
                    <a:pt x="12" y="15"/>
                  </a:lnTo>
                  <a:lnTo>
                    <a:pt x="12" y="73"/>
                  </a:lnTo>
                  <a:lnTo>
                    <a:pt x="201" y="73"/>
                  </a:lnTo>
                  <a:lnTo>
                    <a:pt x="201" y="15"/>
                  </a:lnTo>
                  <a:lnTo>
                    <a:pt x="205" y="0"/>
                  </a:lnTo>
                  <a:lnTo>
                    <a:pt x="0" y="0"/>
                  </a:lnTo>
                  <a:lnTo>
                    <a:pt x="0" y="90"/>
                  </a:lnTo>
                  <a:lnTo>
                    <a:pt x="205" y="90"/>
                  </a:lnTo>
                  <a:lnTo>
                    <a:pt x="205" y="0"/>
                  </a:lnTo>
                </a:path>
              </a:pathLst>
            </a:custGeom>
            <a:noFill/>
            <a:ln w="12600">
              <a:solidFill>
                <a:srgbClr val="333333"/>
              </a:solidFill>
              <a:round/>
              <a:headEnd/>
              <a:tailEnd/>
            </a:ln>
          </p:spPr>
          <p:txBody>
            <a:bodyPr/>
            <a:lstStyle/>
            <a:p>
              <a:endParaRPr lang="en-US"/>
            </a:p>
          </p:txBody>
        </p:sp>
        <p:sp>
          <p:nvSpPr>
            <p:cNvPr id="602703" name="Line 586"/>
            <p:cNvSpPr>
              <a:spLocks noChangeShapeType="1"/>
            </p:cNvSpPr>
            <p:nvPr/>
          </p:nvSpPr>
          <p:spPr bwMode="auto">
            <a:xfrm flipH="1">
              <a:off x="1828" y="2510"/>
              <a:ext cx="43" cy="1"/>
            </a:xfrm>
            <a:prstGeom prst="line">
              <a:avLst/>
            </a:prstGeom>
            <a:noFill/>
            <a:ln w="12600">
              <a:solidFill>
                <a:srgbClr val="333333"/>
              </a:solidFill>
              <a:round/>
              <a:headEnd/>
              <a:tailEnd/>
            </a:ln>
          </p:spPr>
          <p:txBody>
            <a:bodyPr/>
            <a:lstStyle/>
            <a:p>
              <a:endParaRPr lang="en-US"/>
            </a:p>
          </p:txBody>
        </p:sp>
        <p:sp>
          <p:nvSpPr>
            <p:cNvPr id="602704" name="Line 587"/>
            <p:cNvSpPr>
              <a:spLocks noChangeShapeType="1"/>
            </p:cNvSpPr>
            <p:nvPr/>
          </p:nvSpPr>
          <p:spPr bwMode="auto">
            <a:xfrm>
              <a:off x="1932" y="2510"/>
              <a:ext cx="176" cy="1"/>
            </a:xfrm>
            <a:prstGeom prst="line">
              <a:avLst/>
            </a:prstGeom>
            <a:noFill/>
            <a:ln w="12600">
              <a:solidFill>
                <a:srgbClr val="333333"/>
              </a:solidFill>
              <a:round/>
              <a:headEnd/>
              <a:tailEnd/>
            </a:ln>
          </p:spPr>
          <p:txBody>
            <a:bodyPr/>
            <a:lstStyle/>
            <a:p>
              <a:endParaRPr lang="en-US"/>
            </a:p>
          </p:txBody>
        </p:sp>
        <p:sp>
          <p:nvSpPr>
            <p:cNvPr id="602705" name="Line 588"/>
            <p:cNvSpPr>
              <a:spLocks noChangeShapeType="1"/>
            </p:cNvSpPr>
            <p:nvPr/>
          </p:nvSpPr>
          <p:spPr bwMode="auto">
            <a:xfrm flipH="1">
              <a:off x="1931" y="2448"/>
              <a:ext cx="271" cy="1"/>
            </a:xfrm>
            <a:prstGeom prst="line">
              <a:avLst/>
            </a:prstGeom>
            <a:noFill/>
            <a:ln w="12600">
              <a:solidFill>
                <a:srgbClr val="333333"/>
              </a:solidFill>
              <a:round/>
              <a:headEnd/>
              <a:tailEnd/>
            </a:ln>
          </p:spPr>
          <p:txBody>
            <a:bodyPr/>
            <a:lstStyle/>
            <a:p>
              <a:endParaRPr lang="en-US"/>
            </a:p>
          </p:txBody>
        </p:sp>
        <p:sp>
          <p:nvSpPr>
            <p:cNvPr id="602706" name="Line 589"/>
            <p:cNvSpPr>
              <a:spLocks noChangeShapeType="1"/>
            </p:cNvSpPr>
            <p:nvPr/>
          </p:nvSpPr>
          <p:spPr bwMode="auto">
            <a:xfrm flipH="1">
              <a:off x="1882" y="2487"/>
              <a:ext cx="39" cy="1"/>
            </a:xfrm>
            <a:prstGeom prst="line">
              <a:avLst/>
            </a:prstGeom>
            <a:noFill/>
            <a:ln w="12600">
              <a:solidFill>
                <a:srgbClr val="333333"/>
              </a:solidFill>
              <a:round/>
              <a:headEnd/>
              <a:tailEnd/>
            </a:ln>
          </p:spPr>
          <p:txBody>
            <a:bodyPr/>
            <a:lstStyle/>
            <a:p>
              <a:endParaRPr lang="en-US"/>
            </a:p>
          </p:txBody>
        </p:sp>
        <p:sp>
          <p:nvSpPr>
            <p:cNvPr id="602707" name="Line 590"/>
            <p:cNvSpPr>
              <a:spLocks noChangeShapeType="1"/>
            </p:cNvSpPr>
            <p:nvPr/>
          </p:nvSpPr>
          <p:spPr bwMode="auto">
            <a:xfrm>
              <a:off x="1884" y="2470"/>
              <a:ext cx="37" cy="1"/>
            </a:xfrm>
            <a:prstGeom prst="line">
              <a:avLst/>
            </a:prstGeom>
            <a:noFill/>
            <a:ln w="12600">
              <a:solidFill>
                <a:srgbClr val="333333"/>
              </a:solidFill>
              <a:round/>
              <a:headEnd/>
              <a:tailEnd/>
            </a:ln>
          </p:spPr>
          <p:txBody>
            <a:bodyPr/>
            <a:lstStyle/>
            <a:p>
              <a:endParaRPr lang="en-US"/>
            </a:p>
          </p:txBody>
        </p:sp>
        <p:sp>
          <p:nvSpPr>
            <p:cNvPr id="602708" name="Line 591"/>
            <p:cNvSpPr>
              <a:spLocks noChangeShapeType="1"/>
            </p:cNvSpPr>
            <p:nvPr/>
          </p:nvSpPr>
          <p:spPr bwMode="auto">
            <a:xfrm flipH="1">
              <a:off x="1882" y="2505"/>
              <a:ext cx="39" cy="1"/>
            </a:xfrm>
            <a:prstGeom prst="line">
              <a:avLst/>
            </a:prstGeom>
            <a:noFill/>
            <a:ln w="12600">
              <a:solidFill>
                <a:srgbClr val="333333"/>
              </a:solidFill>
              <a:round/>
              <a:headEnd/>
              <a:tailEnd/>
            </a:ln>
          </p:spPr>
          <p:txBody>
            <a:bodyPr/>
            <a:lstStyle/>
            <a:p>
              <a:endParaRPr lang="en-US"/>
            </a:p>
          </p:txBody>
        </p:sp>
        <p:sp>
          <p:nvSpPr>
            <p:cNvPr id="602709" name="Line 592"/>
            <p:cNvSpPr>
              <a:spLocks noChangeShapeType="1"/>
            </p:cNvSpPr>
            <p:nvPr/>
          </p:nvSpPr>
          <p:spPr bwMode="auto">
            <a:xfrm>
              <a:off x="1884" y="2451"/>
              <a:ext cx="37" cy="1"/>
            </a:xfrm>
            <a:prstGeom prst="line">
              <a:avLst/>
            </a:prstGeom>
            <a:noFill/>
            <a:ln w="12600">
              <a:solidFill>
                <a:srgbClr val="333333"/>
              </a:solidFill>
              <a:round/>
              <a:headEnd/>
              <a:tailEnd/>
            </a:ln>
          </p:spPr>
          <p:txBody>
            <a:bodyPr/>
            <a:lstStyle/>
            <a:p>
              <a:endParaRPr lang="en-US"/>
            </a:p>
          </p:txBody>
        </p:sp>
        <p:sp>
          <p:nvSpPr>
            <p:cNvPr id="602710" name="Freeform 593"/>
            <p:cNvSpPr>
              <a:spLocks noChangeArrowheads="1"/>
            </p:cNvSpPr>
            <p:nvPr/>
          </p:nvSpPr>
          <p:spPr bwMode="auto">
            <a:xfrm>
              <a:off x="1877" y="2386"/>
              <a:ext cx="52" cy="52"/>
            </a:xfrm>
            <a:custGeom>
              <a:avLst/>
              <a:gdLst>
                <a:gd name="T0" fmla="*/ 12 w 228"/>
                <a:gd name="T1" fmla="*/ 6 h 228"/>
                <a:gd name="T2" fmla="*/ 12 w 228"/>
                <a:gd name="T3" fmla="*/ 5 h 228"/>
                <a:gd name="T4" fmla="*/ 11 w 228"/>
                <a:gd name="T5" fmla="*/ 3 h 228"/>
                <a:gd name="T6" fmla="*/ 10 w 228"/>
                <a:gd name="T7" fmla="*/ 2 h 228"/>
                <a:gd name="T8" fmla="*/ 10 w 228"/>
                <a:gd name="T9" fmla="*/ 1 h 228"/>
                <a:gd name="T10" fmla="*/ 8 w 228"/>
                <a:gd name="T11" fmla="*/ 1 h 228"/>
                <a:gd name="T12" fmla="*/ 7 w 228"/>
                <a:gd name="T13" fmla="*/ 0 h 228"/>
                <a:gd name="T14" fmla="*/ 6 w 228"/>
                <a:gd name="T15" fmla="*/ 0 h 228"/>
                <a:gd name="T16" fmla="*/ 5 w 228"/>
                <a:gd name="T17" fmla="*/ 0 h 228"/>
                <a:gd name="T18" fmla="*/ 3 w 228"/>
                <a:gd name="T19" fmla="*/ 1 h 228"/>
                <a:gd name="T20" fmla="*/ 2 w 228"/>
                <a:gd name="T21" fmla="*/ 1 h 228"/>
                <a:gd name="T22" fmla="*/ 1 w 228"/>
                <a:gd name="T23" fmla="*/ 2 h 228"/>
                <a:gd name="T24" fmla="*/ 0 w 228"/>
                <a:gd name="T25" fmla="*/ 3 h 228"/>
                <a:gd name="T26" fmla="*/ 0 w 228"/>
                <a:gd name="T27" fmla="*/ 5 h 228"/>
                <a:gd name="T28" fmla="*/ 0 w 228"/>
                <a:gd name="T29" fmla="*/ 6 h 228"/>
                <a:gd name="T30" fmla="*/ 0 w 228"/>
                <a:gd name="T31" fmla="*/ 7 h 228"/>
                <a:gd name="T32" fmla="*/ 0 w 228"/>
                <a:gd name="T33" fmla="*/ 8 h 228"/>
                <a:gd name="T34" fmla="*/ 1 w 228"/>
                <a:gd name="T35" fmla="*/ 10 h 228"/>
                <a:gd name="T36" fmla="*/ 2 w 228"/>
                <a:gd name="T37" fmla="*/ 10 h 228"/>
                <a:gd name="T38" fmla="*/ 3 w 228"/>
                <a:gd name="T39" fmla="*/ 11 h 228"/>
                <a:gd name="T40" fmla="*/ 5 w 228"/>
                <a:gd name="T41" fmla="*/ 12 h 228"/>
                <a:gd name="T42" fmla="*/ 6 w 228"/>
                <a:gd name="T43" fmla="*/ 12 h 228"/>
                <a:gd name="T44" fmla="*/ 7 w 228"/>
                <a:gd name="T45" fmla="*/ 12 h 228"/>
                <a:gd name="T46" fmla="*/ 8 w 228"/>
                <a:gd name="T47" fmla="*/ 11 h 228"/>
                <a:gd name="T48" fmla="*/ 10 w 228"/>
                <a:gd name="T49" fmla="*/ 10 h 228"/>
                <a:gd name="T50" fmla="*/ 10 w 228"/>
                <a:gd name="T51" fmla="*/ 10 h 228"/>
                <a:gd name="T52" fmla="*/ 11 w 228"/>
                <a:gd name="T53" fmla="*/ 8 h 228"/>
                <a:gd name="T54" fmla="*/ 12 w 228"/>
                <a:gd name="T55" fmla="*/ 7 h 228"/>
                <a:gd name="T56" fmla="*/ 12 w 228"/>
                <a:gd name="T57" fmla="*/ 6 h 2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8"/>
                <a:gd name="T88" fmla="*/ 0 h 228"/>
                <a:gd name="T89" fmla="*/ 228 w 228"/>
                <a:gd name="T90" fmla="*/ 228 h 2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8" h="228">
                  <a:moveTo>
                    <a:pt x="227" y="111"/>
                  </a:moveTo>
                  <a:lnTo>
                    <a:pt x="224" y="87"/>
                  </a:lnTo>
                  <a:lnTo>
                    <a:pt x="216" y="65"/>
                  </a:lnTo>
                  <a:lnTo>
                    <a:pt x="200" y="42"/>
                  </a:lnTo>
                  <a:lnTo>
                    <a:pt x="186" y="22"/>
                  </a:lnTo>
                  <a:lnTo>
                    <a:pt x="162" y="11"/>
                  </a:lnTo>
                  <a:lnTo>
                    <a:pt x="139" y="3"/>
                  </a:lnTo>
                  <a:lnTo>
                    <a:pt x="111" y="0"/>
                  </a:lnTo>
                  <a:lnTo>
                    <a:pt x="89" y="3"/>
                  </a:lnTo>
                  <a:lnTo>
                    <a:pt x="61" y="11"/>
                  </a:lnTo>
                  <a:lnTo>
                    <a:pt x="42" y="22"/>
                  </a:lnTo>
                  <a:lnTo>
                    <a:pt x="23" y="42"/>
                  </a:lnTo>
                  <a:lnTo>
                    <a:pt x="7" y="65"/>
                  </a:lnTo>
                  <a:lnTo>
                    <a:pt x="0" y="87"/>
                  </a:lnTo>
                  <a:lnTo>
                    <a:pt x="0" y="111"/>
                  </a:lnTo>
                  <a:lnTo>
                    <a:pt x="0" y="139"/>
                  </a:lnTo>
                  <a:lnTo>
                    <a:pt x="7" y="161"/>
                  </a:lnTo>
                  <a:lnTo>
                    <a:pt x="23" y="184"/>
                  </a:lnTo>
                  <a:lnTo>
                    <a:pt x="42" y="200"/>
                  </a:lnTo>
                  <a:lnTo>
                    <a:pt x="61" y="216"/>
                  </a:lnTo>
                  <a:lnTo>
                    <a:pt x="89" y="224"/>
                  </a:lnTo>
                  <a:lnTo>
                    <a:pt x="111" y="227"/>
                  </a:lnTo>
                  <a:lnTo>
                    <a:pt x="139" y="224"/>
                  </a:lnTo>
                  <a:lnTo>
                    <a:pt x="162" y="216"/>
                  </a:lnTo>
                  <a:lnTo>
                    <a:pt x="186" y="200"/>
                  </a:lnTo>
                  <a:lnTo>
                    <a:pt x="200" y="184"/>
                  </a:lnTo>
                  <a:lnTo>
                    <a:pt x="216" y="161"/>
                  </a:lnTo>
                  <a:lnTo>
                    <a:pt x="224" y="139"/>
                  </a:lnTo>
                  <a:lnTo>
                    <a:pt x="227" y="111"/>
                  </a:lnTo>
                </a:path>
              </a:pathLst>
            </a:custGeom>
            <a:noFill/>
            <a:ln w="12600">
              <a:solidFill>
                <a:srgbClr val="333333"/>
              </a:solidFill>
              <a:round/>
              <a:headEnd/>
              <a:tailEnd/>
            </a:ln>
          </p:spPr>
          <p:txBody>
            <a:bodyPr/>
            <a:lstStyle/>
            <a:p>
              <a:endParaRPr lang="en-US"/>
            </a:p>
          </p:txBody>
        </p:sp>
        <p:sp>
          <p:nvSpPr>
            <p:cNvPr id="602711" name="Line 594"/>
            <p:cNvSpPr>
              <a:spLocks noChangeShapeType="1"/>
            </p:cNvSpPr>
            <p:nvPr/>
          </p:nvSpPr>
          <p:spPr bwMode="auto">
            <a:xfrm flipH="1">
              <a:off x="1882" y="2394"/>
              <a:ext cx="40" cy="35"/>
            </a:xfrm>
            <a:prstGeom prst="line">
              <a:avLst/>
            </a:prstGeom>
            <a:noFill/>
            <a:ln w="12600">
              <a:solidFill>
                <a:srgbClr val="333333"/>
              </a:solidFill>
              <a:round/>
              <a:headEnd/>
              <a:tailEnd/>
            </a:ln>
          </p:spPr>
          <p:txBody>
            <a:bodyPr/>
            <a:lstStyle/>
            <a:p>
              <a:endParaRPr lang="en-US"/>
            </a:p>
          </p:txBody>
        </p:sp>
        <p:sp>
          <p:nvSpPr>
            <p:cNvPr id="602712" name="Line 595"/>
            <p:cNvSpPr>
              <a:spLocks noChangeShapeType="1"/>
            </p:cNvSpPr>
            <p:nvPr/>
          </p:nvSpPr>
          <p:spPr bwMode="auto">
            <a:xfrm>
              <a:off x="1870" y="2437"/>
              <a:ext cx="1" cy="11"/>
            </a:xfrm>
            <a:prstGeom prst="line">
              <a:avLst/>
            </a:prstGeom>
            <a:noFill/>
            <a:ln w="12600">
              <a:solidFill>
                <a:srgbClr val="333333"/>
              </a:solidFill>
              <a:round/>
              <a:headEnd/>
              <a:tailEnd/>
            </a:ln>
          </p:spPr>
          <p:txBody>
            <a:bodyPr/>
            <a:lstStyle/>
            <a:p>
              <a:endParaRPr lang="en-US"/>
            </a:p>
          </p:txBody>
        </p:sp>
        <p:sp>
          <p:nvSpPr>
            <p:cNvPr id="602713" name="Freeform 596"/>
            <p:cNvSpPr>
              <a:spLocks noChangeArrowheads="1"/>
            </p:cNvSpPr>
            <p:nvPr/>
          </p:nvSpPr>
          <p:spPr bwMode="auto">
            <a:xfrm>
              <a:off x="1870" y="2437"/>
              <a:ext cx="62" cy="83"/>
            </a:xfrm>
            <a:custGeom>
              <a:avLst/>
              <a:gdLst>
                <a:gd name="T0" fmla="*/ 0 w 275"/>
                <a:gd name="T1" fmla="*/ 0 h 368"/>
                <a:gd name="T2" fmla="*/ 14 w 275"/>
                <a:gd name="T3" fmla="*/ 0 h 368"/>
                <a:gd name="T4" fmla="*/ 14 w 275"/>
                <a:gd name="T5" fmla="*/ 19 h 368"/>
                <a:gd name="T6" fmla="*/ 0 w 275"/>
                <a:gd name="T7" fmla="*/ 19 h 368"/>
                <a:gd name="T8" fmla="*/ 0 w 275"/>
                <a:gd name="T9" fmla="*/ 16 h 368"/>
                <a:gd name="T10" fmla="*/ 0 60000 65536"/>
                <a:gd name="T11" fmla="*/ 0 60000 65536"/>
                <a:gd name="T12" fmla="*/ 0 60000 65536"/>
                <a:gd name="T13" fmla="*/ 0 60000 65536"/>
                <a:gd name="T14" fmla="*/ 0 60000 65536"/>
                <a:gd name="T15" fmla="*/ 0 w 275"/>
                <a:gd name="T16" fmla="*/ 0 h 368"/>
                <a:gd name="T17" fmla="*/ 275 w 275"/>
                <a:gd name="T18" fmla="*/ 368 h 368"/>
              </a:gdLst>
              <a:ahLst/>
              <a:cxnLst>
                <a:cxn ang="T10">
                  <a:pos x="T0" y="T1"/>
                </a:cxn>
                <a:cxn ang="T11">
                  <a:pos x="T2" y="T3"/>
                </a:cxn>
                <a:cxn ang="T12">
                  <a:pos x="T4" y="T5"/>
                </a:cxn>
                <a:cxn ang="T13">
                  <a:pos x="T6" y="T7"/>
                </a:cxn>
                <a:cxn ang="T14">
                  <a:pos x="T8" y="T9"/>
                </a:cxn>
              </a:cxnLst>
              <a:rect l="T15" t="T16" r="T17" b="T18"/>
              <a:pathLst>
                <a:path w="275" h="368">
                  <a:moveTo>
                    <a:pt x="0" y="0"/>
                  </a:moveTo>
                  <a:lnTo>
                    <a:pt x="274" y="0"/>
                  </a:lnTo>
                  <a:lnTo>
                    <a:pt x="274" y="367"/>
                  </a:lnTo>
                  <a:lnTo>
                    <a:pt x="0" y="367"/>
                  </a:lnTo>
                  <a:lnTo>
                    <a:pt x="0" y="321"/>
                  </a:lnTo>
                </a:path>
              </a:pathLst>
            </a:custGeom>
            <a:noFill/>
            <a:ln w="12600">
              <a:solidFill>
                <a:srgbClr val="333333"/>
              </a:solidFill>
              <a:round/>
              <a:headEnd/>
              <a:tailEnd/>
            </a:ln>
          </p:spPr>
          <p:txBody>
            <a:bodyPr/>
            <a:lstStyle/>
            <a:p>
              <a:endParaRPr lang="en-US"/>
            </a:p>
          </p:txBody>
        </p:sp>
        <p:sp>
          <p:nvSpPr>
            <p:cNvPr id="602714" name="Line 597"/>
            <p:cNvSpPr>
              <a:spLocks noChangeShapeType="1"/>
            </p:cNvSpPr>
            <p:nvPr/>
          </p:nvSpPr>
          <p:spPr bwMode="auto">
            <a:xfrm>
              <a:off x="2265" y="2510"/>
              <a:ext cx="485" cy="1"/>
            </a:xfrm>
            <a:prstGeom prst="line">
              <a:avLst/>
            </a:prstGeom>
            <a:noFill/>
            <a:ln w="12600">
              <a:solidFill>
                <a:srgbClr val="333333"/>
              </a:solidFill>
              <a:round/>
              <a:headEnd/>
              <a:tailEnd/>
            </a:ln>
          </p:spPr>
          <p:txBody>
            <a:bodyPr/>
            <a:lstStyle/>
            <a:p>
              <a:endParaRPr lang="en-US"/>
            </a:p>
          </p:txBody>
        </p:sp>
        <p:sp>
          <p:nvSpPr>
            <p:cNvPr id="602715" name="Line 598"/>
            <p:cNvSpPr>
              <a:spLocks noChangeShapeType="1"/>
            </p:cNvSpPr>
            <p:nvPr/>
          </p:nvSpPr>
          <p:spPr bwMode="auto">
            <a:xfrm>
              <a:off x="2906" y="2510"/>
              <a:ext cx="413" cy="1"/>
            </a:xfrm>
            <a:prstGeom prst="line">
              <a:avLst/>
            </a:prstGeom>
            <a:noFill/>
            <a:ln w="12600">
              <a:solidFill>
                <a:srgbClr val="333333"/>
              </a:solidFill>
              <a:round/>
              <a:headEnd/>
              <a:tailEnd/>
            </a:ln>
          </p:spPr>
          <p:txBody>
            <a:bodyPr/>
            <a:lstStyle/>
            <a:p>
              <a:endParaRPr lang="en-US"/>
            </a:p>
          </p:txBody>
        </p:sp>
        <p:sp>
          <p:nvSpPr>
            <p:cNvPr id="602716" name="Line 599"/>
            <p:cNvSpPr>
              <a:spLocks noChangeShapeType="1"/>
            </p:cNvSpPr>
            <p:nvPr/>
          </p:nvSpPr>
          <p:spPr bwMode="auto">
            <a:xfrm flipH="1">
              <a:off x="2905" y="2448"/>
              <a:ext cx="510" cy="1"/>
            </a:xfrm>
            <a:prstGeom prst="line">
              <a:avLst/>
            </a:prstGeom>
            <a:noFill/>
            <a:ln w="12600">
              <a:solidFill>
                <a:srgbClr val="333333"/>
              </a:solidFill>
              <a:round/>
              <a:headEnd/>
              <a:tailEnd/>
            </a:ln>
          </p:spPr>
          <p:txBody>
            <a:bodyPr/>
            <a:lstStyle/>
            <a:p>
              <a:endParaRPr lang="en-US"/>
            </a:p>
          </p:txBody>
        </p:sp>
        <p:sp>
          <p:nvSpPr>
            <p:cNvPr id="602717" name="Line 600"/>
            <p:cNvSpPr>
              <a:spLocks noChangeShapeType="1"/>
            </p:cNvSpPr>
            <p:nvPr/>
          </p:nvSpPr>
          <p:spPr bwMode="auto">
            <a:xfrm flipH="1">
              <a:off x="2263" y="2448"/>
              <a:ext cx="582" cy="1"/>
            </a:xfrm>
            <a:prstGeom prst="line">
              <a:avLst/>
            </a:prstGeom>
            <a:noFill/>
            <a:ln w="12600">
              <a:solidFill>
                <a:srgbClr val="333333"/>
              </a:solidFill>
              <a:round/>
              <a:headEnd/>
              <a:tailEnd/>
            </a:ln>
          </p:spPr>
          <p:txBody>
            <a:bodyPr/>
            <a:lstStyle/>
            <a:p>
              <a:endParaRPr lang="en-US"/>
            </a:p>
          </p:txBody>
        </p:sp>
        <p:sp>
          <p:nvSpPr>
            <p:cNvPr id="602718" name="Line 601"/>
            <p:cNvSpPr>
              <a:spLocks noChangeShapeType="1"/>
            </p:cNvSpPr>
            <p:nvPr/>
          </p:nvSpPr>
          <p:spPr bwMode="auto">
            <a:xfrm flipH="1">
              <a:off x="2085" y="2647"/>
              <a:ext cx="34" cy="32"/>
            </a:xfrm>
            <a:prstGeom prst="line">
              <a:avLst/>
            </a:prstGeom>
            <a:noFill/>
            <a:ln w="12600">
              <a:solidFill>
                <a:srgbClr val="333333"/>
              </a:solidFill>
              <a:round/>
              <a:headEnd/>
              <a:tailEnd/>
            </a:ln>
          </p:spPr>
          <p:txBody>
            <a:bodyPr/>
            <a:lstStyle/>
            <a:p>
              <a:endParaRPr lang="en-US"/>
            </a:p>
          </p:txBody>
        </p:sp>
        <p:sp>
          <p:nvSpPr>
            <p:cNvPr id="602719" name="Line 602"/>
            <p:cNvSpPr>
              <a:spLocks noChangeShapeType="1"/>
            </p:cNvSpPr>
            <p:nvPr/>
          </p:nvSpPr>
          <p:spPr bwMode="auto">
            <a:xfrm flipV="1">
              <a:off x="2089" y="2612"/>
              <a:ext cx="35" cy="36"/>
            </a:xfrm>
            <a:prstGeom prst="line">
              <a:avLst/>
            </a:prstGeom>
            <a:noFill/>
            <a:ln w="12600">
              <a:solidFill>
                <a:srgbClr val="333333"/>
              </a:solidFill>
              <a:round/>
              <a:headEnd/>
              <a:tailEnd/>
            </a:ln>
          </p:spPr>
          <p:txBody>
            <a:bodyPr/>
            <a:lstStyle/>
            <a:p>
              <a:endParaRPr lang="en-US"/>
            </a:p>
          </p:txBody>
        </p:sp>
        <p:sp>
          <p:nvSpPr>
            <p:cNvPr id="602720" name="Line 603"/>
            <p:cNvSpPr>
              <a:spLocks noChangeShapeType="1"/>
            </p:cNvSpPr>
            <p:nvPr/>
          </p:nvSpPr>
          <p:spPr bwMode="auto">
            <a:xfrm flipV="1">
              <a:off x="2091" y="2574"/>
              <a:ext cx="39" cy="42"/>
            </a:xfrm>
            <a:prstGeom prst="line">
              <a:avLst/>
            </a:prstGeom>
            <a:noFill/>
            <a:ln w="12600">
              <a:solidFill>
                <a:srgbClr val="333333"/>
              </a:solidFill>
              <a:round/>
              <a:headEnd/>
              <a:tailEnd/>
            </a:ln>
          </p:spPr>
          <p:txBody>
            <a:bodyPr/>
            <a:lstStyle/>
            <a:p>
              <a:endParaRPr lang="en-US"/>
            </a:p>
          </p:txBody>
        </p:sp>
        <p:sp>
          <p:nvSpPr>
            <p:cNvPr id="602721" name="Line 604"/>
            <p:cNvSpPr>
              <a:spLocks noChangeShapeType="1"/>
            </p:cNvSpPr>
            <p:nvPr/>
          </p:nvSpPr>
          <p:spPr bwMode="auto">
            <a:xfrm flipV="1">
              <a:off x="2196" y="2504"/>
              <a:ext cx="5" cy="7"/>
            </a:xfrm>
            <a:prstGeom prst="line">
              <a:avLst/>
            </a:prstGeom>
            <a:noFill/>
            <a:ln w="12600">
              <a:solidFill>
                <a:srgbClr val="333333"/>
              </a:solidFill>
              <a:round/>
              <a:headEnd/>
              <a:tailEnd/>
            </a:ln>
          </p:spPr>
          <p:txBody>
            <a:bodyPr/>
            <a:lstStyle/>
            <a:p>
              <a:endParaRPr lang="en-US"/>
            </a:p>
          </p:txBody>
        </p:sp>
        <p:sp>
          <p:nvSpPr>
            <p:cNvPr id="602722" name="Line 605"/>
            <p:cNvSpPr>
              <a:spLocks noChangeShapeType="1"/>
            </p:cNvSpPr>
            <p:nvPr/>
          </p:nvSpPr>
          <p:spPr bwMode="auto">
            <a:xfrm flipH="1">
              <a:off x="2093" y="2476"/>
              <a:ext cx="109" cy="107"/>
            </a:xfrm>
            <a:prstGeom prst="line">
              <a:avLst/>
            </a:prstGeom>
            <a:noFill/>
            <a:ln w="12600">
              <a:solidFill>
                <a:srgbClr val="333333"/>
              </a:solidFill>
              <a:round/>
              <a:headEnd/>
              <a:tailEnd/>
            </a:ln>
          </p:spPr>
          <p:txBody>
            <a:bodyPr/>
            <a:lstStyle/>
            <a:p>
              <a:endParaRPr lang="en-US"/>
            </a:p>
          </p:txBody>
        </p:sp>
        <p:sp>
          <p:nvSpPr>
            <p:cNvPr id="602723" name="Line 606"/>
            <p:cNvSpPr>
              <a:spLocks noChangeShapeType="1"/>
            </p:cNvSpPr>
            <p:nvPr/>
          </p:nvSpPr>
          <p:spPr bwMode="auto">
            <a:xfrm flipV="1">
              <a:off x="2098" y="2448"/>
              <a:ext cx="102" cy="102"/>
            </a:xfrm>
            <a:prstGeom prst="line">
              <a:avLst/>
            </a:prstGeom>
            <a:noFill/>
            <a:ln w="12600">
              <a:solidFill>
                <a:srgbClr val="333333"/>
              </a:solidFill>
              <a:round/>
              <a:headEnd/>
              <a:tailEnd/>
            </a:ln>
          </p:spPr>
          <p:txBody>
            <a:bodyPr/>
            <a:lstStyle/>
            <a:p>
              <a:endParaRPr lang="en-US"/>
            </a:p>
          </p:txBody>
        </p:sp>
        <p:sp>
          <p:nvSpPr>
            <p:cNvPr id="602724" name="Line 607"/>
            <p:cNvSpPr>
              <a:spLocks noChangeShapeType="1"/>
            </p:cNvSpPr>
            <p:nvPr/>
          </p:nvSpPr>
          <p:spPr bwMode="auto">
            <a:xfrm flipH="1">
              <a:off x="2107" y="2455"/>
              <a:ext cx="58" cy="58"/>
            </a:xfrm>
            <a:prstGeom prst="line">
              <a:avLst/>
            </a:prstGeom>
            <a:noFill/>
            <a:ln w="12600">
              <a:solidFill>
                <a:srgbClr val="333333"/>
              </a:solidFill>
              <a:round/>
              <a:headEnd/>
              <a:tailEnd/>
            </a:ln>
          </p:spPr>
          <p:txBody>
            <a:bodyPr/>
            <a:lstStyle/>
            <a:p>
              <a:endParaRPr lang="en-US"/>
            </a:p>
          </p:txBody>
        </p:sp>
        <p:sp>
          <p:nvSpPr>
            <p:cNvPr id="602725" name="Line 608"/>
            <p:cNvSpPr>
              <a:spLocks noChangeShapeType="1"/>
            </p:cNvSpPr>
            <p:nvPr/>
          </p:nvSpPr>
          <p:spPr bwMode="auto">
            <a:xfrm flipH="1">
              <a:off x="2083" y="2681"/>
              <a:ext cx="30" cy="30"/>
            </a:xfrm>
            <a:prstGeom prst="line">
              <a:avLst/>
            </a:prstGeom>
            <a:noFill/>
            <a:ln w="12600">
              <a:solidFill>
                <a:srgbClr val="333333"/>
              </a:solidFill>
              <a:round/>
              <a:headEnd/>
              <a:tailEnd/>
            </a:ln>
          </p:spPr>
          <p:txBody>
            <a:bodyPr/>
            <a:lstStyle/>
            <a:p>
              <a:endParaRPr lang="en-US"/>
            </a:p>
          </p:txBody>
        </p:sp>
        <p:sp>
          <p:nvSpPr>
            <p:cNvPr id="602726" name="Line 609"/>
            <p:cNvSpPr>
              <a:spLocks noChangeShapeType="1"/>
            </p:cNvSpPr>
            <p:nvPr/>
          </p:nvSpPr>
          <p:spPr bwMode="auto">
            <a:xfrm flipH="1">
              <a:off x="2080" y="2716"/>
              <a:ext cx="28" cy="26"/>
            </a:xfrm>
            <a:prstGeom prst="line">
              <a:avLst/>
            </a:prstGeom>
            <a:noFill/>
            <a:ln w="12600">
              <a:solidFill>
                <a:srgbClr val="333333"/>
              </a:solidFill>
              <a:round/>
              <a:headEnd/>
              <a:tailEnd/>
            </a:ln>
          </p:spPr>
          <p:txBody>
            <a:bodyPr/>
            <a:lstStyle/>
            <a:p>
              <a:endParaRPr lang="en-US"/>
            </a:p>
          </p:txBody>
        </p:sp>
        <p:sp>
          <p:nvSpPr>
            <p:cNvPr id="602727" name="Line 610"/>
            <p:cNvSpPr>
              <a:spLocks noChangeShapeType="1"/>
            </p:cNvSpPr>
            <p:nvPr/>
          </p:nvSpPr>
          <p:spPr bwMode="auto">
            <a:xfrm flipH="1">
              <a:off x="2079" y="2751"/>
              <a:ext cx="24" cy="23"/>
            </a:xfrm>
            <a:prstGeom prst="line">
              <a:avLst/>
            </a:prstGeom>
            <a:noFill/>
            <a:ln w="12600">
              <a:solidFill>
                <a:srgbClr val="333333"/>
              </a:solidFill>
              <a:round/>
              <a:headEnd/>
              <a:tailEnd/>
            </a:ln>
          </p:spPr>
          <p:txBody>
            <a:bodyPr/>
            <a:lstStyle/>
            <a:p>
              <a:endParaRPr lang="en-US"/>
            </a:p>
          </p:txBody>
        </p:sp>
        <p:sp>
          <p:nvSpPr>
            <p:cNvPr id="602728" name="Line 611"/>
            <p:cNvSpPr>
              <a:spLocks noChangeShapeType="1"/>
            </p:cNvSpPr>
            <p:nvPr/>
          </p:nvSpPr>
          <p:spPr bwMode="auto">
            <a:xfrm flipH="1">
              <a:off x="2077" y="2786"/>
              <a:ext cx="19" cy="17"/>
            </a:xfrm>
            <a:prstGeom prst="line">
              <a:avLst/>
            </a:prstGeom>
            <a:noFill/>
            <a:ln w="12600">
              <a:solidFill>
                <a:srgbClr val="333333"/>
              </a:solidFill>
              <a:round/>
              <a:headEnd/>
              <a:tailEnd/>
            </a:ln>
          </p:spPr>
          <p:txBody>
            <a:bodyPr/>
            <a:lstStyle/>
            <a:p>
              <a:endParaRPr lang="en-US"/>
            </a:p>
          </p:txBody>
        </p:sp>
        <p:sp>
          <p:nvSpPr>
            <p:cNvPr id="602729" name="Line 612"/>
            <p:cNvSpPr>
              <a:spLocks noChangeShapeType="1"/>
            </p:cNvSpPr>
            <p:nvPr/>
          </p:nvSpPr>
          <p:spPr bwMode="auto">
            <a:xfrm flipV="1">
              <a:off x="2084" y="2819"/>
              <a:ext cx="6" cy="8"/>
            </a:xfrm>
            <a:prstGeom prst="line">
              <a:avLst/>
            </a:prstGeom>
            <a:noFill/>
            <a:ln w="12600">
              <a:solidFill>
                <a:srgbClr val="333333"/>
              </a:solidFill>
              <a:round/>
              <a:headEnd/>
              <a:tailEnd/>
            </a:ln>
          </p:spPr>
          <p:txBody>
            <a:bodyPr/>
            <a:lstStyle/>
            <a:p>
              <a:endParaRPr lang="en-US"/>
            </a:p>
          </p:txBody>
        </p:sp>
        <p:sp>
          <p:nvSpPr>
            <p:cNvPr id="602730" name="Line 613"/>
            <p:cNvSpPr>
              <a:spLocks noChangeShapeType="1"/>
            </p:cNvSpPr>
            <p:nvPr/>
          </p:nvSpPr>
          <p:spPr bwMode="auto">
            <a:xfrm>
              <a:off x="2094" y="2593"/>
              <a:ext cx="28" cy="29"/>
            </a:xfrm>
            <a:prstGeom prst="line">
              <a:avLst/>
            </a:prstGeom>
            <a:noFill/>
            <a:ln w="12600">
              <a:solidFill>
                <a:srgbClr val="333333"/>
              </a:solidFill>
              <a:round/>
              <a:headEnd/>
              <a:tailEnd/>
            </a:ln>
          </p:spPr>
          <p:txBody>
            <a:bodyPr/>
            <a:lstStyle/>
            <a:p>
              <a:endParaRPr lang="en-US"/>
            </a:p>
          </p:txBody>
        </p:sp>
        <p:sp>
          <p:nvSpPr>
            <p:cNvPr id="602731" name="Line 614"/>
            <p:cNvSpPr>
              <a:spLocks noChangeShapeType="1"/>
            </p:cNvSpPr>
            <p:nvPr/>
          </p:nvSpPr>
          <p:spPr bwMode="auto">
            <a:xfrm flipH="1" flipV="1">
              <a:off x="2090" y="2618"/>
              <a:ext cx="29" cy="30"/>
            </a:xfrm>
            <a:prstGeom prst="line">
              <a:avLst/>
            </a:prstGeom>
            <a:noFill/>
            <a:ln w="12600">
              <a:solidFill>
                <a:srgbClr val="333333"/>
              </a:solidFill>
              <a:round/>
              <a:headEnd/>
              <a:tailEnd/>
            </a:ln>
          </p:spPr>
          <p:txBody>
            <a:bodyPr/>
            <a:lstStyle/>
            <a:p>
              <a:endParaRPr lang="en-US"/>
            </a:p>
          </p:txBody>
        </p:sp>
        <p:sp>
          <p:nvSpPr>
            <p:cNvPr id="602732" name="Line 615"/>
            <p:cNvSpPr>
              <a:spLocks noChangeShapeType="1"/>
            </p:cNvSpPr>
            <p:nvPr/>
          </p:nvSpPr>
          <p:spPr bwMode="auto">
            <a:xfrm>
              <a:off x="2089" y="2647"/>
              <a:ext cx="25" cy="24"/>
            </a:xfrm>
            <a:prstGeom prst="line">
              <a:avLst/>
            </a:prstGeom>
            <a:noFill/>
            <a:ln w="12600">
              <a:solidFill>
                <a:srgbClr val="333333"/>
              </a:solidFill>
              <a:round/>
              <a:headEnd/>
              <a:tailEnd/>
            </a:ln>
          </p:spPr>
          <p:txBody>
            <a:bodyPr/>
            <a:lstStyle/>
            <a:p>
              <a:endParaRPr lang="en-US"/>
            </a:p>
          </p:txBody>
        </p:sp>
        <p:sp>
          <p:nvSpPr>
            <p:cNvPr id="602733" name="Line 616"/>
            <p:cNvSpPr>
              <a:spLocks noChangeShapeType="1"/>
            </p:cNvSpPr>
            <p:nvPr/>
          </p:nvSpPr>
          <p:spPr bwMode="auto">
            <a:xfrm flipH="1" flipV="1">
              <a:off x="2085" y="2674"/>
              <a:ext cx="26" cy="24"/>
            </a:xfrm>
            <a:prstGeom prst="line">
              <a:avLst/>
            </a:prstGeom>
            <a:noFill/>
            <a:ln w="12600">
              <a:solidFill>
                <a:srgbClr val="333333"/>
              </a:solidFill>
              <a:round/>
              <a:headEnd/>
              <a:tailEnd/>
            </a:ln>
          </p:spPr>
          <p:txBody>
            <a:bodyPr/>
            <a:lstStyle/>
            <a:p>
              <a:endParaRPr lang="en-US"/>
            </a:p>
          </p:txBody>
        </p:sp>
        <p:sp>
          <p:nvSpPr>
            <p:cNvPr id="602734" name="Line 617"/>
            <p:cNvSpPr>
              <a:spLocks noChangeShapeType="1"/>
            </p:cNvSpPr>
            <p:nvPr/>
          </p:nvSpPr>
          <p:spPr bwMode="auto">
            <a:xfrm>
              <a:off x="2084" y="2701"/>
              <a:ext cx="22" cy="21"/>
            </a:xfrm>
            <a:prstGeom prst="line">
              <a:avLst/>
            </a:prstGeom>
            <a:noFill/>
            <a:ln w="12600">
              <a:solidFill>
                <a:srgbClr val="333333"/>
              </a:solidFill>
              <a:round/>
              <a:headEnd/>
              <a:tailEnd/>
            </a:ln>
          </p:spPr>
          <p:txBody>
            <a:bodyPr/>
            <a:lstStyle/>
            <a:p>
              <a:endParaRPr lang="en-US"/>
            </a:p>
          </p:txBody>
        </p:sp>
        <p:sp>
          <p:nvSpPr>
            <p:cNvPr id="602735" name="Line 618"/>
            <p:cNvSpPr>
              <a:spLocks noChangeShapeType="1"/>
            </p:cNvSpPr>
            <p:nvPr/>
          </p:nvSpPr>
          <p:spPr bwMode="auto">
            <a:xfrm flipH="1" flipV="1">
              <a:off x="2082" y="2727"/>
              <a:ext cx="22" cy="22"/>
            </a:xfrm>
            <a:prstGeom prst="line">
              <a:avLst/>
            </a:prstGeom>
            <a:noFill/>
            <a:ln w="12600">
              <a:solidFill>
                <a:srgbClr val="333333"/>
              </a:solidFill>
              <a:round/>
              <a:headEnd/>
              <a:tailEnd/>
            </a:ln>
          </p:spPr>
          <p:txBody>
            <a:bodyPr/>
            <a:lstStyle/>
            <a:p>
              <a:endParaRPr lang="en-US"/>
            </a:p>
          </p:txBody>
        </p:sp>
        <p:sp>
          <p:nvSpPr>
            <p:cNvPr id="602736" name="Line 619"/>
            <p:cNvSpPr>
              <a:spLocks noChangeShapeType="1"/>
            </p:cNvSpPr>
            <p:nvPr/>
          </p:nvSpPr>
          <p:spPr bwMode="auto">
            <a:xfrm>
              <a:off x="2081" y="2755"/>
              <a:ext cx="17" cy="17"/>
            </a:xfrm>
            <a:prstGeom prst="line">
              <a:avLst/>
            </a:prstGeom>
            <a:noFill/>
            <a:ln w="12600">
              <a:solidFill>
                <a:srgbClr val="333333"/>
              </a:solidFill>
              <a:round/>
              <a:headEnd/>
              <a:tailEnd/>
            </a:ln>
          </p:spPr>
          <p:txBody>
            <a:bodyPr/>
            <a:lstStyle/>
            <a:p>
              <a:endParaRPr lang="en-US"/>
            </a:p>
          </p:txBody>
        </p:sp>
        <p:sp>
          <p:nvSpPr>
            <p:cNvPr id="602737" name="Line 620"/>
            <p:cNvSpPr>
              <a:spLocks noChangeShapeType="1"/>
            </p:cNvSpPr>
            <p:nvPr/>
          </p:nvSpPr>
          <p:spPr bwMode="auto">
            <a:xfrm flipH="1" flipV="1">
              <a:off x="2077" y="2782"/>
              <a:ext cx="18" cy="17"/>
            </a:xfrm>
            <a:prstGeom prst="line">
              <a:avLst/>
            </a:prstGeom>
            <a:noFill/>
            <a:ln w="12600">
              <a:solidFill>
                <a:srgbClr val="333333"/>
              </a:solidFill>
              <a:round/>
              <a:headEnd/>
              <a:tailEnd/>
            </a:ln>
          </p:spPr>
          <p:txBody>
            <a:bodyPr/>
            <a:lstStyle/>
            <a:p>
              <a:endParaRPr lang="en-US"/>
            </a:p>
          </p:txBody>
        </p:sp>
        <p:sp>
          <p:nvSpPr>
            <p:cNvPr id="602738" name="Line 621"/>
            <p:cNvSpPr>
              <a:spLocks noChangeShapeType="1"/>
            </p:cNvSpPr>
            <p:nvPr/>
          </p:nvSpPr>
          <p:spPr bwMode="auto">
            <a:xfrm>
              <a:off x="2079" y="2813"/>
              <a:ext cx="11" cy="10"/>
            </a:xfrm>
            <a:prstGeom prst="line">
              <a:avLst/>
            </a:prstGeom>
            <a:noFill/>
            <a:ln w="12600">
              <a:solidFill>
                <a:srgbClr val="333333"/>
              </a:solidFill>
              <a:round/>
              <a:headEnd/>
              <a:tailEnd/>
            </a:ln>
          </p:spPr>
          <p:txBody>
            <a:bodyPr/>
            <a:lstStyle/>
            <a:p>
              <a:endParaRPr lang="en-US"/>
            </a:p>
          </p:txBody>
        </p:sp>
        <p:sp>
          <p:nvSpPr>
            <p:cNvPr id="602739" name="Line 622"/>
            <p:cNvSpPr>
              <a:spLocks noChangeShapeType="1"/>
            </p:cNvSpPr>
            <p:nvPr/>
          </p:nvSpPr>
          <p:spPr bwMode="auto">
            <a:xfrm>
              <a:off x="2097" y="2567"/>
              <a:ext cx="30" cy="30"/>
            </a:xfrm>
            <a:prstGeom prst="line">
              <a:avLst/>
            </a:prstGeom>
            <a:noFill/>
            <a:ln w="12600">
              <a:solidFill>
                <a:srgbClr val="333333"/>
              </a:solidFill>
              <a:round/>
              <a:headEnd/>
              <a:tailEnd/>
            </a:ln>
          </p:spPr>
          <p:txBody>
            <a:bodyPr/>
            <a:lstStyle/>
            <a:p>
              <a:endParaRPr lang="en-US"/>
            </a:p>
          </p:txBody>
        </p:sp>
        <p:sp>
          <p:nvSpPr>
            <p:cNvPr id="602740" name="Line 623"/>
            <p:cNvSpPr>
              <a:spLocks noChangeShapeType="1"/>
            </p:cNvSpPr>
            <p:nvPr/>
          </p:nvSpPr>
          <p:spPr bwMode="auto">
            <a:xfrm flipH="1" flipV="1">
              <a:off x="2099" y="2540"/>
              <a:ext cx="34" cy="33"/>
            </a:xfrm>
            <a:prstGeom prst="line">
              <a:avLst/>
            </a:prstGeom>
            <a:noFill/>
            <a:ln w="12600">
              <a:solidFill>
                <a:srgbClr val="333333"/>
              </a:solidFill>
              <a:round/>
              <a:headEnd/>
              <a:tailEnd/>
            </a:ln>
          </p:spPr>
          <p:txBody>
            <a:bodyPr/>
            <a:lstStyle/>
            <a:p>
              <a:endParaRPr lang="en-US"/>
            </a:p>
          </p:txBody>
        </p:sp>
        <p:sp>
          <p:nvSpPr>
            <p:cNvPr id="602741" name="Line 624"/>
            <p:cNvSpPr>
              <a:spLocks noChangeShapeType="1"/>
            </p:cNvSpPr>
            <p:nvPr/>
          </p:nvSpPr>
          <p:spPr bwMode="auto">
            <a:xfrm>
              <a:off x="2105" y="2517"/>
              <a:ext cx="33" cy="33"/>
            </a:xfrm>
            <a:prstGeom prst="line">
              <a:avLst/>
            </a:prstGeom>
            <a:noFill/>
            <a:ln w="12600">
              <a:solidFill>
                <a:srgbClr val="333333"/>
              </a:solidFill>
              <a:round/>
              <a:headEnd/>
              <a:tailEnd/>
            </a:ln>
          </p:spPr>
          <p:txBody>
            <a:bodyPr/>
            <a:lstStyle/>
            <a:p>
              <a:endParaRPr lang="en-US"/>
            </a:p>
          </p:txBody>
        </p:sp>
        <p:sp>
          <p:nvSpPr>
            <p:cNvPr id="602742" name="Line 625"/>
            <p:cNvSpPr>
              <a:spLocks noChangeShapeType="1"/>
            </p:cNvSpPr>
            <p:nvPr/>
          </p:nvSpPr>
          <p:spPr bwMode="auto">
            <a:xfrm flipH="1" flipV="1">
              <a:off x="2112" y="2495"/>
              <a:ext cx="38" cy="37"/>
            </a:xfrm>
            <a:prstGeom prst="line">
              <a:avLst/>
            </a:prstGeom>
            <a:noFill/>
            <a:ln w="12600">
              <a:solidFill>
                <a:srgbClr val="333333"/>
              </a:solidFill>
              <a:round/>
              <a:headEnd/>
              <a:tailEnd/>
            </a:ln>
          </p:spPr>
          <p:txBody>
            <a:bodyPr/>
            <a:lstStyle/>
            <a:p>
              <a:endParaRPr lang="en-US"/>
            </a:p>
          </p:txBody>
        </p:sp>
        <p:sp>
          <p:nvSpPr>
            <p:cNvPr id="602743" name="Line 626"/>
            <p:cNvSpPr>
              <a:spLocks noChangeShapeType="1"/>
            </p:cNvSpPr>
            <p:nvPr/>
          </p:nvSpPr>
          <p:spPr bwMode="auto">
            <a:xfrm>
              <a:off x="2125" y="2477"/>
              <a:ext cx="41" cy="41"/>
            </a:xfrm>
            <a:prstGeom prst="line">
              <a:avLst/>
            </a:prstGeom>
            <a:noFill/>
            <a:ln w="12600">
              <a:solidFill>
                <a:srgbClr val="333333"/>
              </a:solidFill>
              <a:round/>
              <a:headEnd/>
              <a:tailEnd/>
            </a:ln>
          </p:spPr>
          <p:txBody>
            <a:bodyPr/>
            <a:lstStyle/>
            <a:p>
              <a:endParaRPr lang="en-US"/>
            </a:p>
          </p:txBody>
        </p:sp>
        <p:sp>
          <p:nvSpPr>
            <p:cNvPr id="602744" name="Line 627"/>
            <p:cNvSpPr>
              <a:spLocks noChangeShapeType="1"/>
            </p:cNvSpPr>
            <p:nvPr/>
          </p:nvSpPr>
          <p:spPr bwMode="auto">
            <a:xfrm flipH="1" flipV="1">
              <a:off x="2140" y="2464"/>
              <a:ext cx="49" cy="49"/>
            </a:xfrm>
            <a:prstGeom prst="line">
              <a:avLst/>
            </a:prstGeom>
            <a:noFill/>
            <a:ln w="12600">
              <a:solidFill>
                <a:srgbClr val="333333"/>
              </a:solidFill>
              <a:round/>
              <a:headEnd/>
              <a:tailEnd/>
            </a:ln>
          </p:spPr>
          <p:txBody>
            <a:bodyPr/>
            <a:lstStyle/>
            <a:p>
              <a:endParaRPr lang="en-US"/>
            </a:p>
          </p:txBody>
        </p:sp>
        <p:sp>
          <p:nvSpPr>
            <p:cNvPr id="602745" name="Line 628"/>
            <p:cNvSpPr>
              <a:spLocks noChangeShapeType="1"/>
            </p:cNvSpPr>
            <p:nvPr/>
          </p:nvSpPr>
          <p:spPr bwMode="auto">
            <a:xfrm>
              <a:off x="2160" y="2455"/>
              <a:ext cx="41" cy="41"/>
            </a:xfrm>
            <a:prstGeom prst="line">
              <a:avLst/>
            </a:prstGeom>
            <a:noFill/>
            <a:ln w="12600">
              <a:solidFill>
                <a:srgbClr val="333333"/>
              </a:solidFill>
              <a:round/>
              <a:headEnd/>
              <a:tailEnd/>
            </a:ln>
          </p:spPr>
          <p:txBody>
            <a:bodyPr/>
            <a:lstStyle/>
            <a:p>
              <a:endParaRPr lang="en-US"/>
            </a:p>
          </p:txBody>
        </p:sp>
        <p:sp>
          <p:nvSpPr>
            <p:cNvPr id="602746" name="Line 629"/>
            <p:cNvSpPr>
              <a:spLocks noChangeShapeType="1"/>
            </p:cNvSpPr>
            <p:nvPr/>
          </p:nvSpPr>
          <p:spPr bwMode="auto">
            <a:xfrm flipH="1" flipV="1">
              <a:off x="2183" y="2450"/>
              <a:ext cx="19" cy="18"/>
            </a:xfrm>
            <a:prstGeom prst="line">
              <a:avLst/>
            </a:prstGeom>
            <a:noFill/>
            <a:ln w="12600">
              <a:solidFill>
                <a:srgbClr val="333333"/>
              </a:solidFill>
              <a:round/>
              <a:headEnd/>
              <a:tailEnd/>
            </a:ln>
          </p:spPr>
          <p:txBody>
            <a:bodyPr/>
            <a:lstStyle/>
            <a:p>
              <a:endParaRPr lang="en-US"/>
            </a:p>
          </p:txBody>
        </p:sp>
        <p:sp>
          <p:nvSpPr>
            <p:cNvPr id="602747" name="Freeform 630"/>
            <p:cNvSpPr>
              <a:spLocks noChangeArrowheads="1"/>
            </p:cNvSpPr>
            <p:nvPr/>
          </p:nvSpPr>
          <p:spPr bwMode="auto">
            <a:xfrm>
              <a:off x="2201" y="2437"/>
              <a:ext cx="63" cy="83"/>
            </a:xfrm>
            <a:custGeom>
              <a:avLst/>
              <a:gdLst>
                <a:gd name="T0" fmla="*/ 0 w 280"/>
                <a:gd name="T1" fmla="*/ 2 h 368"/>
                <a:gd name="T2" fmla="*/ 0 w 280"/>
                <a:gd name="T3" fmla="*/ 0 h 368"/>
                <a:gd name="T4" fmla="*/ 14 w 280"/>
                <a:gd name="T5" fmla="*/ 0 h 368"/>
                <a:gd name="T6" fmla="*/ 14 w 280"/>
                <a:gd name="T7" fmla="*/ 19 h 368"/>
                <a:gd name="T8" fmla="*/ 0 w 280"/>
                <a:gd name="T9" fmla="*/ 19 h 368"/>
                <a:gd name="T10" fmla="*/ 0 60000 65536"/>
                <a:gd name="T11" fmla="*/ 0 60000 65536"/>
                <a:gd name="T12" fmla="*/ 0 60000 65536"/>
                <a:gd name="T13" fmla="*/ 0 60000 65536"/>
                <a:gd name="T14" fmla="*/ 0 60000 65536"/>
                <a:gd name="T15" fmla="*/ 0 w 280"/>
                <a:gd name="T16" fmla="*/ 0 h 368"/>
                <a:gd name="T17" fmla="*/ 280 w 280"/>
                <a:gd name="T18" fmla="*/ 368 h 368"/>
              </a:gdLst>
              <a:ahLst/>
              <a:cxnLst>
                <a:cxn ang="T10">
                  <a:pos x="T0" y="T1"/>
                </a:cxn>
                <a:cxn ang="T11">
                  <a:pos x="T2" y="T3"/>
                </a:cxn>
                <a:cxn ang="T12">
                  <a:pos x="T4" y="T5"/>
                </a:cxn>
                <a:cxn ang="T13">
                  <a:pos x="T6" y="T7"/>
                </a:cxn>
                <a:cxn ang="T14">
                  <a:pos x="T8" y="T9"/>
                </a:cxn>
              </a:cxnLst>
              <a:rect l="T15" t="T16" r="T17" b="T18"/>
              <a:pathLst>
                <a:path w="280" h="368">
                  <a:moveTo>
                    <a:pt x="0" y="47"/>
                  </a:moveTo>
                  <a:lnTo>
                    <a:pt x="0" y="0"/>
                  </a:lnTo>
                  <a:lnTo>
                    <a:pt x="279" y="0"/>
                  </a:lnTo>
                  <a:lnTo>
                    <a:pt x="279" y="367"/>
                  </a:lnTo>
                  <a:lnTo>
                    <a:pt x="0" y="367"/>
                  </a:lnTo>
                </a:path>
              </a:pathLst>
            </a:custGeom>
            <a:noFill/>
            <a:ln w="12600">
              <a:solidFill>
                <a:srgbClr val="333333"/>
              </a:solidFill>
              <a:round/>
              <a:headEnd/>
              <a:tailEnd/>
            </a:ln>
          </p:spPr>
          <p:txBody>
            <a:bodyPr/>
            <a:lstStyle/>
            <a:p>
              <a:endParaRPr lang="en-US"/>
            </a:p>
          </p:txBody>
        </p:sp>
        <p:sp>
          <p:nvSpPr>
            <p:cNvPr id="602748" name="Freeform 631"/>
            <p:cNvSpPr>
              <a:spLocks noChangeArrowheads="1"/>
            </p:cNvSpPr>
            <p:nvPr/>
          </p:nvSpPr>
          <p:spPr bwMode="auto">
            <a:xfrm>
              <a:off x="2201" y="2448"/>
              <a:ext cx="1" cy="73"/>
            </a:xfrm>
            <a:custGeom>
              <a:avLst/>
              <a:gdLst>
                <a:gd name="T0" fmla="*/ 0 w 1"/>
                <a:gd name="T1" fmla="*/ 0 h 321"/>
                <a:gd name="T2" fmla="*/ 0 w 1"/>
                <a:gd name="T3" fmla="*/ 14 h 321"/>
                <a:gd name="T4" fmla="*/ 0 w 1"/>
                <a:gd name="T5" fmla="*/ 17 h 321"/>
                <a:gd name="T6" fmla="*/ 0 60000 65536"/>
                <a:gd name="T7" fmla="*/ 0 60000 65536"/>
                <a:gd name="T8" fmla="*/ 0 60000 65536"/>
                <a:gd name="T9" fmla="*/ 0 w 1"/>
                <a:gd name="T10" fmla="*/ 0 h 321"/>
                <a:gd name="T11" fmla="*/ 1 w 1"/>
                <a:gd name="T12" fmla="*/ 321 h 321"/>
              </a:gdLst>
              <a:ahLst/>
              <a:cxnLst>
                <a:cxn ang="T6">
                  <a:pos x="T0" y="T1"/>
                </a:cxn>
                <a:cxn ang="T7">
                  <a:pos x="T2" y="T3"/>
                </a:cxn>
                <a:cxn ang="T8">
                  <a:pos x="T4" y="T5"/>
                </a:cxn>
              </a:cxnLst>
              <a:rect l="T9" t="T10" r="T11" b="T12"/>
              <a:pathLst>
                <a:path w="1" h="321">
                  <a:moveTo>
                    <a:pt x="0" y="0"/>
                  </a:moveTo>
                  <a:lnTo>
                    <a:pt x="0" y="274"/>
                  </a:lnTo>
                  <a:lnTo>
                    <a:pt x="0" y="320"/>
                  </a:lnTo>
                </a:path>
              </a:pathLst>
            </a:custGeom>
            <a:noFill/>
            <a:ln w="12600">
              <a:solidFill>
                <a:srgbClr val="333333"/>
              </a:solidFill>
              <a:round/>
              <a:headEnd/>
              <a:tailEnd/>
            </a:ln>
          </p:spPr>
          <p:txBody>
            <a:bodyPr/>
            <a:lstStyle/>
            <a:p>
              <a:endParaRPr lang="en-US"/>
            </a:p>
          </p:txBody>
        </p:sp>
        <p:sp>
          <p:nvSpPr>
            <p:cNvPr id="602749" name="Freeform 632"/>
            <p:cNvSpPr>
              <a:spLocks noChangeArrowheads="1"/>
            </p:cNvSpPr>
            <p:nvPr/>
          </p:nvSpPr>
          <p:spPr bwMode="auto">
            <a:xfrm>
              <a:off x="2079" y="2448"/>
              <a:ext cx="122" cy="381"/>
            </a:xfrm>
            <a:custGeom>
              <a:avLst/>
              <a:gdLst>
                <a:gd name="T0" fmla="*/ 25 w 540"/>
                <a:gd name="T1" fmla="*/ 0 h 1680"/>
                <a:gd name="T2" fmla="*/ 20 w 540"/>
                <a:gd name="T3" fmla="*/ 1 h 1680"/>
                <a:gd name="T4" fmla="*/ 17 w 540"/>
                <a:gd name="T5" fmla="*/ 2 h 1680"/>
                <a:gd name="T6" fmla="*/ 15 w 540"/>
                <a:gd name="T7" fmla="*/ 3 h 1680"/>
                <a:gd name="T8" fmla="*/ 14 w 540"/>
                <a:gd name="T9" fmla="*/ 4 h 1680"/>
                <a:gd name="T10" fmla="*/ 12 w 540"/>
                <a:gd name="T11" fmla="*/ 5 h 1680"/>
                <a:gd name="T12" fmla="*/ 11 w 540"/>
                <a:gd name="T13" fmla="*/ 6 h 1680"/>
                <a:gd name="T14" fmla="*/ 10 w 540"/>
                <a:gd name="T15" fmla="*/ 7 h 1680"/>
                <a:gd name="T16" fmla="*/ 9 w 540"/>
                <a:gd name="T17" fmla="*/ 9 h 1680"/>
                <a:gd name="T18" fmla="*/ 8 w 540"/>
                <a:gd name="T19" fmla="*/ 11 h 1680"/>
                <a:gd name="T20" fmla="*/ 7 w 540"/>
                <a:gd name="T21" fmla="*/ 13 h 1680"/>
                <a:gd name="T22" fmla="*/ 6 w 540"/>
                <a:gd name="T23" fmla="*/ 16 h 1680"/>
                <a:gd name="T24" fmla="*/ 5 w 540"/>
                <a:gd name="T25" fmla="*/ 19 h 1680"/>
                <a:gd name="T26" fmla="*/ 5 w 540"/>
                <a:gd name="T27" fmla="*/ 22 h 1680"/>
                <a:gd name="T28" fmla="*/ 4 w 540"/>
                <a:gd name="T29" fmla="*/ 27 h 1680"/>
                <a:gd name="T30" fmla="*/ 4 w 540"/>
                <a:gd name="T31" fmla="*/ 32 h 1680"/>
                <a:gd name="T32" fmla="*/ 3 w 540"/>
                <a:gd name="T33" fmla="*/ 37 h 1680"/>
                <a:gd name="T34" fmla="*/ 2 w 540"/>
                <a:gd name="T35" fmla="*/ 44 h 1680"/>
                <a:gd name="T36" fmla="*/ 2 w 540"/>
                <a:gd name="T37" fmla="*/ 51 h 1680"/>
                <a:gd name="T38" fmla="*/ 1 w 540"/>
                <a:gd name="T39" fmla="*/ 57 h 1680"/>
                <a:gd name="T40" fmla="*/ 1 w 540"/>
                <a:gd name="T41" fmla="*/ 64 h 1680"/>
                <a:gd name="T42" fmla="*/ 0 w 540"/>
                <a:gd name="T43" fmla="*/ 70 h 1680"/>
                <a:gd name="T44" fmla="*/ 0 w 540"/>
                <a:gd name="T45" fmla="*/ 75 h 1680"/>
                <a:gd name="T46" fmla="*/ 0 w 540"/>
                <a:gd name="T47" fmla="*/ 80 h 1680"/>
                <a:gd name="T48" fmla="*/ 0 w 540"/>
                <a:gd name="T49" fmla="*/ 83 h 1680"/>
                <a:gd name="T50" fmla="*/ 0 w 540"/>
                <a:gd name="T51" fmla="*/ 85 h 1680"/>
                <a:gd name="T52" fmla="*/ 1 w 540"/>
                <a:gd name="T53" fmla="*/ 86 h 1680"/>
                <a:gd name="T54" fmla="*/ 2 w 540"/>
                <a:gd name="T55" fmla="*/ 86 h 1680"/>
                <a:gd name="T56" fmla="*/ 2 w 540"/>
                <a:gd name="T57" fmla="*/ 86 h 1680"/>
                <a:gd name="T58" fmla="*/ 2 w 540"/>
                <a:gd name="T59" fmla="*/ 86 h 1680"/>
                <a:gd name="T60" fmla="*/ 2 w 540"/>
                <a:gd name="T61" fmla="*/ 85 h 1680"/>
                <a:gd name="T62" fmla="*/ 3 w 540"/>
                <a:gd name="T63" fmla="*/ 84 h 1680"/>
                <a:gd name="T64" fmla="*/ 3 w 540"/>
                <a:gd name="T65" fmla="*/ 81 h 1680"/>
                <a:gd name="T66" fmla="*/ 4 w 540"/>
                <a:gd name="T67" fmla="*/ 76 h 1680"/>
                <a:gd name="T68" fmla="*/ 5 w 540"/>
                <a:gd name="T69" fmla="*/ 71 h 1680"/>
                <a:gd name="T70" fmla="*/ 6 w 540"/>
                <a:gd name="T71" fmla="*/ 64 h 1680"/>
                <a:gd name="T72" fmla="*/ 7 w 540"/>
                <a:gd name="T73" fmla="*/ 57 h 1680"/>
                <a:gd name="T74" fmla="*/ 8 w 540"/>
                <a:gd name="T75" fmla="*/ 49 h 1680"/>
                <a:gd name="T76" fmla="*/ 9 w 540"/>
                <a:gd name="T77" fmla="*/ 41 h 1680"/>
                <a:gd name="T78" fmla="*/ 10 w 540"/>
                <a:gd name="T79" fmla="*/ 34 h 1680"/>
                <a:gd name="T80" fmla="*/ 12 w 540"/>
                <a:gd name="T81" fmla="*/ 29 h 1680"/>
                <a:gd name="T82" fmla="*/ 13 w 540"/>
                <a:gd name="T83" fmla="*/ 25 h 1680"/>
                <a:gd name="T84" fmla="*/ 14 w 540"/>
                <a:gd name="T85" fmla="*/ 22 h 1680"/>
                <a:gd name="T86" fmla="*/ 15 w 540"/>
                <a:gd name="T87" fmla="*/ 20 h 1680"/>
                <a:gd name="T88" fmla="*/ 16 w 540"/>
                <a:gd name="T89" fmla="*/ 18 h 1680"/>
                <a:gd name="T90" fmla="*/ 18 w 540"/>
                <a:gd name="T91" fmla="*/ 17 h 1680"/>
                <a:gd name="T92" fmla="*/ 21 w 540"/>
                <a:gd name="T93" fmla="*/ 15 h 1680"/>
                <a:gd name="T94" fmla="*/ 25 w 540"/>
                <a:gd name="T95" fmla="*/ 15 h 16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0"/>
                <a:gd name="T145" fmla="*/ 0 h 1680"/>
                <a:gd name="T146" fmla="*/ 540 w 540"/>
                <a:gd name="T147" fmla="*/ 1680 h 16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0" h="1680">
                  <a:moveTo>
                    <a:pt x="539" y="0"/>
                  </a:moveTo>
                  <a:lnTo>
                    <a:pt x="481" y="11"/>
                  </a:lnTo>
                  <a:lnTo>
                    <a:pt x="432" y="15"/>
                  </a:lnTo>
                  <a:lnTo>
                    <a:pt x="389" y="26"/>
                  </a:lnTo>
                  <a:lnTo>
                    <a:pt x="359" y="34"/>
                  </a:lnTo>
                  <a:lnTo>
                    <a:pt x="331" y="45"/>
                  </a:lnTo>
                  <a:lnTo>
                    <a:pt x="312" y="53"/>
                  </a:lnTo>
                  <a:lnTo>
                    <a:pt x="297" y="61"/>
                  </a:lnTo>
                  <a:lnTo>
                    <a:pt x="281" y="69"/>
                  </a:lnTo>
                  <a:lnTo>
                    <a:pt x="266" y="77"/>
                  </a:lnTo>
                  <a:lnTo>
                    <a:pt x="250" y="84"/>
                  </a:lnTo>
                  <a:lnTo>
                    <a:pt x="239" y="91"/>
                  </a:lnTo>
                  <a:lnTo>
                    <a:pt x="227" y="107"/>
                  </a:lnTo>
                  <a:lnTo>
                    <a:pt x="216" y="115"/>
                  </a:lnTo>
                  <a:lnTo>
                    <a:pt x="204" y="126"/>
                  </a:lnTo>
                  <a:lnTo>
                    <a:pt x="189" y="142"/>
                  </a:lnTo>
                  <a:lnTo>
                    <a:pt x="181" y="154"/>
                  </a:lnTo>
                  <a:lnTo>
                    <a:pt x="170" y="169"/>
                  </a:lnTo>
                  <a:lnTo>
                    <a:pt x="158" y="188"/>
                  </a:lnTo>
                  <a:lnTo>
                    <a:pt x="150" y="211"/>
                  </a:lnTo>
                  <a:lnTo>
                    <a:pt x="138" y="230"/>
                  </a:lnTo>
                  <a:lnTo>
                    <a:pt x="130" y="254"/>
                  </a:lnTo>
                  <a:lnTo>
                    <a:pt x="124" y="276"/>
                  </a:lnTo>
                  <a:lnTo>
                    <a:pt x="116" y="304"/>
                  </a:lnTo>
                  <a:lnTo>
                    <a:pt x="107" y="334"/>
                  </a:lnTo>
                  <a:lnTo>
                    <a:pt x="100" y="366"/>
                  </a:lnTo>
                  <a:lnTo>
                    <a:pt x="96" y="400"/>
                  </a:lnTo>
                  <a:lnTo>
                    <a:pt x="88" y="438"/>
                  </a:lnTo>
                  <a:lnTo>
                    <a:pt x="85" y="473"/>
                  </a:lnTo>
                  <a:lnTo>
                    <a:pt x="81" y="519"/>
                  </a:lnTo>
                  <a:lnTo>
                    <a:pt x="69" y="562"/>
                  </a:lnTo>
                  <a:lnTo>
                    <a:pt x="69" y="615"/>
                  </a:lnTo>
                  <a:lnTo>
                    <a:pt x="62" y="666"/>
                  </a:lnTo>
                  <a:lnTo>
                    <a:pt x="53" y="727"/>
                  </a:lnTo>
                  <a:lnTo>
                    <a:pt x="53" y="786"/>
                  </a:lnTo>
                  <a:lnTo>
                    <a:pt x="46" y="847"/>
                  </a:lnTo>
                  <a:lnTo>
                    <a:pt x="39" y="916"/>
                  </a:lnTo>
                  <a:lnTo>
                    <a:pt x="34" y="982"/>
                  </a:lnTo>
                  <a:lnTo>
                    <a:pt x="31" y="1051"/>
                  </a:lnTo>
                  <a:lnTo>
                    <a:pt x="23" y="1117"/>
                  </a:lnTo>
                  <a:lnTo>
                    <a:pt x="20" y="1179"/>
                  </a:lnTo>
                  <a:lnTo>
                    <a:pt x="15" y="1244"/>
                  </a:lnTo>
                  <a:lnTo>
                    <a:pt x="8" y="1305"/>
                  </a:lnTo>
                  <a:lnTo>
                    <a:pt x="8" y="1363"/>
                  </a:lnTo>
                  <a:lnTo>
                    <a:pt x="4" y="1417"/>
                  </a:lnTo>
                  <a:lnTo>
                    <a:pt x="0" y="1463"/>
                  </a:lnTo>
                  <a:lnTo>
                    <a:pt x="0" y="1510"/>
                  </a:lnTo>
                  <a:lnTo>
                    <a:pt x="0" y="1552"/>
                  </a:lnTo>
                  <a:lnTo>
                    <a:pt x="0" y="1587"/>
                  </a:lnTo>
                  <a:lnTo>
                    <a:pt x="4" y="1610"/>
                  </a:lnTo>
                  <a:lnTo>
                    <a:pt x="8" y="1632"/>
                  </a:lnTo>
                  <a:lnTo>
                    <a:pt x="8" y="1649"/>
                  </a:lnTo>
                  <a:lnTo>
                    <a:pt x="15" y="1660"/>
                  </a:lnTo>
                  <a:lnTo>
                    <a:pt x="20" y="1668"/>
                  </a:lnTo>
                  <a:lnTo>
                    <a:pt x="23" y="1675"/>
                  </a:lnTo>
                  <a:lnTo>
                    <a:pt x="31" y="1675"/>
                  </a:lnTo>
                  <a:lnTo>
                    <a:pt x="34" y="1679"/>
                  </a:lnTo>
                  <a:lnTo>
                    <a:pt x="39" y="1679"/>
                  </a:lnTo>
                  <a:lnTo>
                    <a:pt x="42" y="1675"/>
                  </a:lnTo>
                  <a:lnTo>
                    <a:pt x="46" y="1660"/>
                  </a:lnTo>
                  <a:lnTo>
                    <a:pt x="50" y="1649"/>
                  </a:lnTo>
                  <a:lnTo>
                    <a:pt x="53" y="1630"/>
                  </a:lnTo>
                  <a:lnTo>
                    <a:pt x="53" y="1602"/>
                  </a:lnTo>
                  <a:lnTo>
                    <a:pt x="62" y="1567"/>
                  </a:lnTo>
                  <a:lnTo>
                    <a:pt x="69" y="1525"/>
                  </a:lnTo>
                  <a:lnTo>
                    <a:pt x="77" y="1479"/>
                  </a:lnTo>
                  <a:lnTo>
                    <a:pt x="85" y="1428"/>
                  </a:lnTo>
                  <a:lnTo>
                    <a:pt x="96" y="1371"/>
                  </a:lnTo>
                  <a:lnTo>
                    <a:pt x="105" y="1313"/>
                  </a:lnTo>
                  <a:lnTo>
                    <a:pt x="116" y="1240"/>
                  </a:lnTo>
                  <a:lnTo>
                    <a:pt x="127" y="1174"/>
                  </a:lnTo>
                  <a:lnTo>
                    <a:pt x="138" y="1101"/>
                  </a:lnTo>
                  <a:lnTo>
                    <a:pt x="146" y="1024"/>
                  </a:lnTo>
                  <a:lnTo>
                    <a:pt x="158" y="947"/>
                  </a:lnTo>
                  <a:lnTo>
                    <a:pt x="173" y="874"/>
                  </a:lnTo>
                  <a:lnTo>
                    <a:pt x="184" y="800"/>
                  </a:lnTo>
                  <a:lnTo>
                    <a:pt x="196" y="732"/>
                  </a:lnTo>
                  <a:lnTo>
                    <a:pt x="204" y="666"/>
                  </a:lnTo>
                  <a:lnTo>
                    <a:pt x="220" y="612"/>
                  </a:lnTo>
                  <a:lnTo>
                    <a:pt x="227" y="558"/>
                  </a:lnTo>
                  <a:lnTo>
                    <a:pt x="239" y="519"/>
                  </a:lnTo>
                  <a:lnTo>
                    <a:pt x="250" y="485"/>
                  </a:lnTo>
                  <a:lnTo>
                    <a:pt x="262" y="454"/>
                  </a:lnTo>
                  <a:lnTo>
                    <a:pt x="269" y="427"/>
                  </a:lnTo>
                  <a:lnTo>
                    <a:pt x="281" y="408"/>
                  </a:lnTo>
                  <a:lnTo>
                    <a:pt x="293" y="389"/>
                  </a:lnTo>
                  <a:lnTo>
                    <a:pt x="304" y="369"/>
                  </a:lnTo>
                  <a:lnTo>
                    <a:pt x="316" y="353"/>
                  </a:lnTo>
                  <a:lnTo>
                    <a:pt x="331" y="338"/>
                  </a:lnTo>
                  <a:lnTo>
                    <a:pt x="354" y="323"/>
                  </a:lnTo>
                  <a:lnTo>
                    <a:pt x="373" y="312"/>
                  </a:lnTo>
                  <a:lnTo>
                    <a:pt x="405" y="300"/>
                  </a:lnTo>
                  <a:lnTo>
                    <a:pt x="443" y="288"/>
                  </a:lnTo>
                  <a:lnTo>
                    <a:pt x="485" y="281"/>
                  </a:lnTo>
                  <a:lnTo>
                    <a:pt x="539" y="273"/>
                  </a:lnTo>
                </a:path>
              </a:pathLst>
            </a:custGeom>
            <a:noFill/>
            <a:ln w="12600">
              <a:solidFill>
                <a:srgbClr val="333333"/>
              </a:solidFill>
              <a:round/>
              <a:headEnd/>
              <a:tailEnd/>
            </a:ln>
          </p:spPr>
          <p:txBody>
            <a:bodyPr/>
            <a:lstStyle/>
            <a:p>
              <a:endParaRPr lang="en-US"/>
            </a:p>
          </p:txBody>
        </p:sp>
        <p:sp>
          <p:nvSpPr>
            <p:cNvPr id="602750" name="Freeform 633"/>
            <p:cNvSpPr>
              <a:spLocks noChangeArrowheads="1"/>
            </p:cNvSpPr>
            <p:nvPr/>
          </p:nvSpPr>
          <p:spPr bwMode="auto">
            <a:xfrm>
              <a:off x="2207" y="2386"/>
              <a:ext cx="52" cy="52"/>
            </a:xfrm>
            <a:custGeom>
              <a:avLst/>
              <a:gdLst>
                <a:gd name="T0" fmla="*/ 12 w 230"/>
                <a:gd name="T1" fmla="*/ 5 h 228"/>
                <a:gd name="T2" fmla="*/ 12 w 230"/>
                <a:gd name="T3" fmla="*/ 6 h 228"/>
                <a:gd name="T4" fmla="*/ 12 w 230"/>
                <a:gd name="T5" fmla="*/ 5 h 228"/>
                <a:gd name="T6" fmla="*/ 11 w 230"/>
                <a:gd name="T7" fmla="*/ 3 h 228"/>
                <a:gd name="T8" fmla="*/ 10 w 230"/>
                <a:gd name="T9" fmla="*/ 2 h 228"/>
                <a:gd name="T10" fmla="*/ 9 w 230"/>
                <a:gd name="T11" fmla="*/ 1 h 228"/>
                <a:gd name="T12" fmla="*/ 8 w 230"/>
                <a:gd name="T13" fmla="*/ 1 h 228"/>
                <a:gd name="T14" fmla="*/ 7 w 230"/>
                <a:gd name="T15" fmla="*/ 0 h 228"/>
                <a:gd name="T16" fmla="*/ 6 w 230"/>
                <a:gd name="T17" fmla="*/ 0 h 228"/>
                <a:gd name="T18" fmla="*/ 5 w 230"/>
                <a:gd name="T19" fmla="*/ 0 h 228"/>
                <a:gd name="T20" fmla="*/ 3 w 230"/>
                <a:gd name="T21" fmla="*/ 1 h 228"/>
                <a:gd name="T22" fmla="*/ 2 w 230"/>
                <a:gd name="T23" fmla="*/ 1 h 228"/>
                <a:gd name="T24" fmla="*/ 1 w 230"/>
                <a:gd name="T25" fmla="*/ 2 h 228"/>
                <a:gd name="T26" fmla="*/ 0 w 230"/>
                <a:gd name="T27" fmla="*/ 3 h 228"/>
                <a:gd name="T28" fmla="*/ 0 w 230"/>
                <a:gd name="T29" fmla="*/ 5 h 228"/>
                <a:gd name="T30" fmla="*/ 0 w 230"/>
                <a:gd name="T31" fmla="*/ 6 h 228"/>
                <a:gd name="T32" fmla="*/ 0 w 230"/>
                <a:gd name="T33" fmla="*/ 7 h 228"/>
                <a:gd name="T34" fmla="*/ 0 w 230"/>
                <a:gd name="T35" fmla="*/ 8 h 228"/>
                <a:gd name="T36" fmla="*/ 1 w 230"/>
                <a:gd name="T37" fmla="*/ 10 h 228"/>
                <a:gd name="T38" fmla="*/ 2 w 230"/>
                <a:gd name="T39" fmla="*/ 10 h 228"/>
                <a:gd name="T40" fmla="*/ 3 w 230"/>
                <a:gd name="T41" fmla="*/ 11 h 228"/>
                <a:gd name="T42" fmla="*/ 5 w 230"/>
                <a:gd name="T43" fmla="*/ 12 h 228"/>
                <a:gd name="T44" fmla="*/ 6 w 230"/>
                <a:gd name="T45" fmla="*/ 12 h 228"/>
                <a:gd name="T46" fmla="*/ 7 w 230"/>
                <a:gd name="T47" fmla="*/ 12 h 228"/>
                <a:gd name="T48" fmla="*/ 8 w 230"/>
                <a:gd name="T49" fmla="*/ 11 h 228"/>
                <a:gd name="T50" fmla="*/ 9 w 230"/>
                <a:gd name="T51" fmla="*/ 10 h 228"/>
                <a:gd name="T52" fmla="*/ 10 w 230"/>
                <a:gd name="T53" fmla="*/ 10 h 228"/>
                <a:gd name="T54" fmla="*/ 11 w 230"/>
                <a:gd name="T55" fmla="*/ 8 h 228"/>
                <a:gd name="T56" fmla="*/ 12 w 230"/>
                <a:gd name="T57" fmla="*/ 7 h 228"/>
                <a:gd name="T58" fmla="*/ 12 w 230"/>
                <a:gd name="T59" fmla="*/ 6 h 2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0"/>
                <a:gd name="T91" fmla="*/ 0 h 228"/>
                <a:gd name="T92" fmla="*/ 230 w 230"/>
                <a:gd name="T93" fmla="*/ 228 h 2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0" h="228">
                  <a:moveTo>
                    <a:pt x="225" y="87"/>
                  </a:moveTo>
                  <a:lnTo>
                    <a:pt x="229" y="111"/>
                  </a:lnTo>
                  <a:lnTo>
                    <a:pt x="225" y="87"/>
                  </a:lnTo>
                  <a:lnTo>
                    <a:pt x="221" y="65"/>
                  </a:lnTo>
                  <a:lnTo>
                    <a:pt x="205" y="42"/>
                  </a:lnTo>
                  <a:lnTo>
                    <a:pt x="186" y="22"/>
                  </a:lnTo>
                  <a:lnTo>
                    <a:pt x="163" y="11"/>
                  </a:lnTo>
                  <a:lnTo>
                    <a:pt x="140" y="3"/>
                  </a:lnTo>
                  <a:lnTo>
                    <a:pt x="113" y="0"/>
                  </a:lnTo>
                  <a:lnTo>
                    <a:pt x="88" y="3"/>
                  </a:lnTo>
                  <a:lnTo>
                    <a:pt x="65" y="11"/>
                  </a:lnTo>
                  <a:lnTo>
                    <a:pt x="43" y="22"/>
                  </a:lnTo>
                  <a:lnTo>
                    <a:pt x="23" y="42"/>
                  </a:lnTo>
                  <a:lnTo>
                    <a:pt x="11" y="65"/>
                  </a:lnTo>
                  <a:lnTo>
                    <a:pt x="4" y="87"/>
                  </a:lnTo>
                  <a:lnTo>
                    <a:pt x="0" y="111"/>
                  </a:lnTo>
                  <a:lnTo>
                    <a:pt x="4" y="139"/>
                  </a:lnTo>
                  <a:lnTo>
                    <a:pt x="11" y="161"/>
                  </a:lnTo>
                  <a:lnTo>
                    <a:pt x="23" y="184"/>
                  </a:lnTo>
                  <a:lnTo>
                    <a:pt x="43" y="200"/>
                  </a:lnTo>
                  <a:lnTo>
                    <a:pt x="65" y="216"/>
                  </a:lnTo>
                  <a:lnTo>
                    <a:pt x="88" y="224"/>
                  </a:lnTo>
                  <a:lnTo>
                    <a:pt x="113" y="227"/>
                  </a:lnTo>
                  <a:lnTo>
                    <a:pt x="140" y="224"/>
                  </a:lnTo>
                  <a:lnTo>
                    <a:pt x="163" y="216"/>
                  </a:lnTo>
                  <a:lnTo>
                    <a:pt x="186" y="200"/>
                  </a:lnTo>
                  <a:lnTo>
                    <a:pt x="205" y="184"/>
                  </a:lnTo>
                  <a:lnTo>
                    <a:pt x="221" y="161"/>
                  </a:lnTo>
                  <a:lnTo>
                    <a:pt x="225" y="139"/>
                  </a:lnTo>
                  <a:lnTo>
                    <a:pt x="229" y="111"/>
                  </a:lnTo>
                </a:path>
              </a:pathLst>
            </a:custGeom>
            <a:noFill/>
            <a:ln w="12600">
              <a:solidFill>
                <a:srgbClr val="333333"/>
              </a:solidFill>
              <a:round/>
              <a:headEnd/>
              <a:tailEnd/>
            </a:ln>
          </p:spPr>
          <p:txBody>
            <a:bodyPr/>
            <a:lstStyle/>
            <a:p>
              <a:endParaRPr lang="en-US"/>
            </a:p>
          </p:txBody>
        </p:sp>
        <p:sp>
          <p:nvSpPr>
            <p:cNvPr id="602751" name="Line 634"/>
            <p:cNvSpPr>
              <a:spLocks noChangeShapeType="1"/>
            </p:cNvSpPr>
            <p:nvPr/>
          </p:nvSpPr>
          <p:spPr bwMode="auto">
            <a:xfrm flipV="1">
              <a:off x="2214" y="2392"/>
              <a:ext cx="38" cy="37"/>
            </a:xfrm>
            <a:prstGeom prst="line">
              <a:avLst/>
            </a:prstGeom>
            <a:noFill/>
            <a:ln w="12600">
              <a:solidFill>
                <a:srgbClr val="333333"/>
              </a:solidFill>
              <a:round/>
              <a:headEnd/>
              <a:tailEnd/>
            </a:ln>
          </p:spPr>
          <p:txBody>
            <a:bodyPr/>
            <a:lstStyle/>
            <a:p>
              <a:endParaRPr lang="en-US"/>
            </a:p>
          </p:txBody>
        </p:sp>
        <p:sp>
          <p:nvSpPr>
            <p:cNvPr id="602752" name="Line 635"/>
            <p:cNvSpPr>
              <a:spLocks noChangeShapeType="1"/>
            </p:cNvSpPr>
            <p:nvPr/>
          </p:nvSpPr>
          <p:spPr bwMode="auto">
            <a:xfrm flipH="1">
              <a:off x="2214" y="2451"/>
              <a:ext cx="38" cy="1"/>
            </a:xfrm>
            <a:prstGeom prst="line">
              <a:avLst/>
            </a:prstGeom>
            <a:noFill/>
            <a:ln w="12600">
              <a:solidFill>
                <a:srgbClr val="333333"/>
              </a:solidFill>
              <a:round/>
              <a:headEnd/>
              <a:tailEnd/>
            </a:ln>
          </p:spPr>
          <p:txBody>
            <a:bodyPr/>
            <a:lstStyle/>
            <a:p>
              <a:endParaRPr lang="en-US"/>
            </a:p>
          </p:txBody>
        </p:sp>
        <p:sp>
          <p:nvSpPr>
            <p:cNvPr id="602753" name="Line 636"/>
            <p:cNvSpPr>
              <a:spLocks noChangeShapeType="1"/>
            </p:cNvSpPr>
            <p:nvPr/>
          </p:nvSpPr>
          <p:spPr bwMode="auto">
            <a:xfrm>
              <a:off x="2215" y="2505"/>
              <a:ext cx="36" cy="1"/>
            </a:xfrm>
            <a:prstGeom prst="line">
              <a:avLst/>
            </a:prstGeom>
            <a:noFill/>
            <a:ln w="12600">
              <a:solidFill>
                <a:srgbClr val="333333"/>
              </a:solidFill>
              <a:round/>
              <a:headEnd/>
              <a:tailEnd/>
            </a:ln>
          </p:spPr>
          <p:txBody>
            <a:bodyPr/>
            <a:lstStyle/>
            <a:p>
              <a:endParaRPr lang="en-US"/>
            </a:p>
          </p:txBody>
        </p:sp>
        <p:sp>
          <p:nvSpPr>
            <p:cNvPr id="602754" name="Line 637"/>
            <p:cNvSpPr>
              <a:spLocks noChangeShapeType="1"/>
            </p:cNvSpPr>
            <p:nvPr/>
          </p:nvSpPr>
          <p:spPr bwMode="auto">
            <a:xfrm flipH="1">
              <a:off x="2214" y="2470"/>
              <a:ext cx="38" cy="1"/>
            </a:xfrm>
            <a:prstGeom prst="line">
              <a:avLst/>
            </a:prstGeom>
            <a:noFill/>
            <a:ln w="12600">
              <a:solidFill>
                <a:srgbClr val="333333"/>
              </a:solidFill>
              <a:round/>
              <a:headEnd/>
              <a:tailEnd/>
            </a:ln>
          </p:spPr>
          <p:txBody>
            <a:bodyPr/>
            <a:lstStyle/>
            <a:p>
              <a:endParaRPr lang="en-US"/>
            </a:p>
          </p:txBody>
        </p:sp>
        <p:sp>
          <p:nvSpPr>
            <p:cNvPr id="602755" name="Line 638"/>
            <p:cNvSpPr>
              <a:spLocks noChangeShapeType="1"/>
            </p:cNvSpPr>
            <p:nvPr/>
          </p:nvSpPr>
          <p:spPr bwMode="auto">
            <a:xfrm>
              <a:off x="2215" y="2487"/>
              <a:ext cx="36" cy="1"/>
            </a:xfrm>
            <a:prstGeom prst="line">
              <a:avLst/>
            </a:prstGeom>
            <a:noFill/>
            <a:ln w="12600">
              <a:solidFill>
                <a:srgbClr val="333333"/>
              </a:solidFill>
              <a:round/>
              <a:headEnd/>
              <a:tailEnd/>
            </a:ln>
          </p:spPr>
          <p:txBody>
            <a:bodyPr/>
            <a:lstStyle/>
            <a:p>
              <a:endParaRPr lang="en-US"/>
            </a:p>
          </p:txBody>
        </p:sp>
        <p:sp>
          <p:nvSpPr>
            <p:cNvPr id="602756" name="Line 639"/>
            <p:cNvSpPr>
              <a:spLocks noChangeShapeType="1"/>
            </p:cNvSpPr>
            <p:nvPr/>
          </p:nvSpPr>
          <p:spPr bwMode="auto">
            <a:xfrm flipH="1">
              <a:off x="2726" y="2647"/>
              <a:ext cx="34" cy="32"/>
            </a:xfrm>
            <a:prstGeom prst="line">
              <a:avLst/>
            </a:prstGeom>
            <a:noFill/>
            <a:ln w="12600">
              <a:solidFill>
                <a:srgbClr val="333333"/>
              </a:solidFill>
              <a:round/>
              <a:headEnd/>
              <a:tailEnd/>
            </a:ln>
          </p:spPr>
          <p:txBody>
            <a:bodyPr/>
            <a:lstStyle/>
            <a:p>
              <a:endParaRPr lang="en-US"/>
            </a:p>
          </p:txBody>
        </p:sp>
        <p:sp>
          <p:nvSpPr>
            <p:cNvPr id="602757" name="Line 640"/>
            <p:cNvSpPr>
              <a:spLocks noChangeShapeType="1"/>
            </p:cNvSpPr>
            <p:nvPr/>
          </p:nvSpPr>
          <p:spPr bwMode="auto">
            <a:xfrm flipV="1">
              <a:off x="2731" y="2612"/>
              <a:ext cx="35" cy="36"/>
            </a:xfrm>
            <a:prstGeom prst="line">
              <a:avLst/>
            </a:prstGeom>
            <a:noFill/>
            <a:ln w="12600">
              <a:solidFill>
                <a:srgbClr val="333333"/>
              </a:solidFill>
              <a:round/>
              <a:headEnd/>
              <a:tailEnd/>
            </a:ln>
          </p:spPr>
          <p:txBody>
            <a:bodyPr/>
            <a:lstStyle/>
            <a:p>
              <a:endParaRPr lang="en-US"/>
            </a:p>
          </p:txBody>
        </p:sp>
        <p:sp>
          <p:nvSpPr>
            <p:cNvPr id="602758" name="Line 641"/>
            <p:cNvSpPr>
              <a:spLocks noChangeShapeType="1"/>
            </p:cNvSpPr>
            <p:nvPr/>
          </p:nvSpPr>
          <p:spPr bwMode="auto">
            <a:xfrm flipV="1">
              <a:off x="2734" y="2574"/>
              <a:ext cx="38" cy="42"/>
            </a:xfrm>
            <a:prstGeom prst="line">
              <a:avLst/>
            </a:prstGeom>
            <a:noFill/>
            <a:ln w="12600">
              <a:solidFill>
                <a:srgbClr val="333333"/>
              </a:solidFill>
              <a:round/>
              <a:headEnd/>
              <a:tailEnd/>
            </a:ln>
          </p:spPr>
          <p:txBody>
            <a:bodyPr/>
            <a:lstStyle/>
            <a:p>
              <a:endParaRPr lang="en-US"/>
            </a:p>
          </p:txBody>
        </p:sp>
        <p:sp>
          <p:nvSpPr>
            <p:cNvPr id="602759" name="Line 642"/>
            <p:cNvSpPr>
              <a:spLocks noChangeShapeType="1"/>
            </p:cNvSpPr>
            <p:nvPr/>
          </p:nvSpPr>
          <p:spPr bwMode="auto">
            <a:xfrm flipV="1">
              <a:off x="2838" y="2504"/>
              <a:ext cx="6" cy="7"/>
            </a:xfrm>
            <a:prstGeom prst="line">
              <a:avLst/>
            </a:prstGeom>
            <a:noFill/>
            <a:ln w="12600">
              <a:solidFill>
                <a:srgbClr val="333333"/>
              </a:solidFill>
              <a:round/>
              <a:headEnd/>
              <a:tailEnd/>
            </a:ln>
          </p:spPr>
          <p:txBody>
            <a:bodyPr/>
            <a:lstStyle/>
            <a:p>
              <a:endParaRPr lang="en-US"/>
            </a:p>
          </p:txBody>
        </p:sp>
        <p:sp>
          <p:nvSpPr>
            <p:cNvPr id="602760" name="Line 643"/>
            <p:cNvSpPr>
              <a:spLocks noChangeShapeType="1"/>
            </p:cNvSpPr>
            <p:nvPr/>
          </p:nvSpPr>
          <p:spPr bwMode="auto">
            <a:xfrm flipH="1">
              <a:off x="2735" y="2476"/>
              <a:ext cx="110" cy="107"/>
            </a:xfrm>
            <a:prstGeom prst="line">
              <a:avLst/>
            </a:prstGeom>
            <a:noFill/>
            <a:ln w="12600">
              <a:solidFill>
                <a:srgbClr val="333333"/>
              </a:solidFill>
              <a:round/>
              <a:headEnd/>
              <a:tailEnd/>
            </a:ln>
          </p:spPr>
          <p:txBody>
            <a:bodyPr/>
            <a:lstStyle/>
            <a:p>
              <a:endParaRPr lang="en-US"/>
            </a:p>
          </p:txBody>
        </p:sp>
        <p:sp>
          <p:nvSpPr>
            <p:cNvPr id="602761" name="Line 644"/>
            <p:cNvSpPr>
              <a:spLocks noChangeShapeType="1"/>
            </p:cNvSpPr>
            <p:nvPr/>
          </p:nvSpPr>
          <p:spPr bwMode="auto">
            <a:xfrm flipV="1">
              <a:off x="2741" y="2448"/>
              <a:ext cx="101" cy="102"/>
            </a:xfrm>
            <a:prstGeom prst="line">
              <a:avLst/>
            </a:prstGeom>
            <a:noFill/>
            <a:ln w="12600">
              <a:solidFill>
                <a:srgbClr val="333333"/>
              </a:solidFill>
              <a:round/>
              <a:headEnd/>
              <a:tailEnd/>
            </a:ln>
          </p:spPr>
          <p:txBody>
            <a:bodyPr/>
            <a:lstStyle/>
            <a:p>
              <a:endParaRPr lang="en-US"/>
            </a:p>
          </p:txBody>
        </p:sp>
        <p:sp>
          <p:nvSpPr>
            <p:cNvPr id="602762" name="Line 645"/>
            <p:cNvSpPr>
              <a:spLocks noChangeShapeType="1"/>
            </p:cNvSpPr>
            <p:nvPr/>
          </p:nvSpPr>
          <p:spPr bwMode="auto">
            <a:xfrm flipH="1">
              <a:off x="2748" y="2455"/>
              <a:ext cx="60" cy="58"/>
            </a:xfrm>
            <a:prstGeom prst="line">
              <a:avLst/>
            </a:prstGeom>
            <a:noFill/>
            <a:ln w="12600">
              <a:solidFill>
                <a:srgbClr val="333333"/>
              </a:solidFill>
              <a:round/>
              <a:headEnd/>
              <a:tailEnd/>
            </a:ln>
          </p:spPr>
          <p:txBody>
            <a:bodyPr/>
            <a:lstStyle/>
            <a:p>
              <a:endParaRPr lang="en-US"/>
            </a:p>
          </p:txBody>
        </p:sp>
        <p:sp>
          <p:nvSpPr>
            <p:cNvPr id="602763" name="Line 646"/>
            <p:cNvSpPr>
              <a:spLocks noChangeShapeType="1"/>
            </p:cNvSpPr>
            <p:nvPr/>
          </p:nvSpPr>
          <p:spPr bwMode="auto">
            <a:xfrm flipH="1">
              <a:off x="2725" y="2681"/>
              <a:ext cx="30" cy="30"/>
            </a:xfrm>
            <a:prstGeom prst="line">
              <a:avLst/>
            </a:prstGeom>
            <a:noFill/>
            <a:ln w="12600">
              <a:solidFill>
                <a:srgbClr val="333333"/>
              </a:solidFill>
              <a:round/>
              <a:headEnd/>
              <a:tailEnd/>
            </a:ln>
          </p:spPr>
          <p:txBody>
            <a:bodyPr/>
            <a:lstStyle/>
            <a:p>
              <a:endParaRPr lang="en-US"/>
            </a:p>
          </p:txBody>
        </p:sp>
        <p:sp>
          <p:nvSpPr>
            <p:cNvPr id="602764" name="Line 647"/>
            <p:cNvSpPr>
              <a:spLocks noChangeShapeType="1"/>
            </p:cNvSpPr>
            <p:nvPr/>
          </p:nvSpPr>
          <p:spPr bwMode="auto">
            <a:xfrm flipH="1">
              <a:off x="2723" y="2716"/>
              <a:ext cx="27" cy="26"/>
            </a:xfrm>
            <a:prstGeom prst="line">
              <a:avLst/>
            </a:prstGeom>
            <a:noFill/>
            <a:ln w="12600">
              <a:solidFill>
                <a:srgbClr val="333333"/>
              </a:solidFill>
              <a:round/>
              <a:headEnd/>
              <a:tailEnd/>
            </a:ln>
          </p:spPr>
          <p:txBody>
            <a:bodyPr/>
            <a:lstStyle/>
            <a:p>
              <a:endParaRPr lang="en-US"/>
            </a:p>
          </p:txBody>
        </p:sp>
        <p:sp>
          <p:nvSpPr>
            <p:cNvPr id="602765" name="Line 648"/>
            <p:cNvSpPr>
              <a:spLocks noChangeShapeType="1"/>
            </p:cNvSpPr>
            <p:nvPr/>
          </p:nvSpPr>
          <p:spPr bwMode="auto">
            <a:xfrm flipH="1">
              <a:off x="2720" y="2751"/>
              <a:ext cx="25" cy="23"/>
            </a:xfrm>
            <a:prstGeom prst="line">
              <a:avLst/>
            </a:prstGeom>
            <a:noFill/>
            <a:ln w="12600">
              <a:solidFill>
                <a:srgbClr val="333333"/>
              </a:solidFill>
              <a:round/>
              <a:headEnd/>
              <a:tailEnd/>
            </a:ln>
          </p:spPr>
          <p:txBody>
            <a:bodyPr/>
            <a:lstStyle/>
            <a:p>
              <a:endParaRPr lang="en-US"/>
            </a:p>
          </p:txBody>
        </p:sp>
        <p:sp>
          <p:nvSpPr>
            <p:cNvPr id="602766" name="Line 649"/>
            <p:cNvSpPr>
              <a:spLocks noChangeShapeType="1"/>
            </p:cNvSpPr>
            <p:nvPr/>
          </p:nvSpPr>
          <p:spPr bwMode="auto">
            <a:xfrm flipH="1">
              <a:off x="2719" y="2786"/>
              <a:ext cx="20" cy="17"/>
            </a:xfrm>
            <a:prstGeom prst="line">
              <a:avLst/>
            </a:prstGeom>
            <a:noFill/>
            <a:ln w="12600">
              <a:solidFill>
                <a:srgbClr val="333333"/>
              </a:solidFill>
              <a:round/>
              <a:headEnd/>
              <a:tailEnd/>
            </a:ln>
          </p:spPr>
          <p:txBody>
            <a:bodyPr/>
            <a:lstStyle/>
            <a:p>
              <a:endParaRPr lang="en-US"/>
            </a:p>
          </p:txBody>
        </p:sp>
        <p:sp>
          <p:nvSpPr>
            <p:cNvPr id="602767" name="Line 650"/>
            <p:cNvSpPr>
              <a:spLocks noChangeShapeType="1"/>
            </p:cNvSpPr>
            <p:nvPr/>
          </p:nvSpPr>
          <p:spPr bwMode="auto">
            <a:xfrm flipV="1">
              <a:off x="2726" y="2819"/>
              <a:ext cx="6" cy="8"/>
            </a:xfrm>
            <a:prstGeom prst="line">
              <a:avLst/>
            </a:prstGeom>
            <a:noFill/>
            <a:ln w="12600">
              <a:solidFill>
                <a:srgbClr val="333333"/>
              </a:solidFill>
              <a:round/>
              <a:headEnd/>
              <a:tailEnd/>
            </a:ln>
          </p:spPr>
          <p:txBody>
            <a:bodyPr/>
            <a:lstStyle/>
            <a:p>
              <a:endParaRPr lang="en-US"/>
            </a:p>
          </p:txBody>
        </p:sp>
        <p:sp>
          <p:nvSpPr>
            <p:cNvPr id="602768" name="Line 651"/>
            <p:cNvSpPr>
              <a:spLocks noChangeShapeType="1"/>
            </p:cNvSpPr>
            <p:nvPr/>
          </p:nvSpPr>
          <p:spPr bwMode="auto">
            <a:xfrm>
              <a:off x="2736" y="2593"/>
              <a:ext cx="29" cy="29"/>
            </a:xfrm>
            <a:prstGeom prst="line">
              <a:avLst/>
            </a:prstGeom>
            <a:noFill/>
            <a:ln w="12600">
              <a:solidFill>
                <a:srgbClr val="333333"/>
              </a:solidFill>
              <a:round/>
              <a:headEnd/>
              <a:tailEnd/>
            </a:ln>
          </p:spPr>
          <p:txBody>
            <a:bodyPr/>
            <a:lstStyle/>
            <a:p>
              <a:endParaRPr lang="en-US"/>
            </a:p>
          </p:txBody>
        </p:sp>
        <p:sp>
          <p:nvSpPr>
            <p:cNvPr id="602769" name="Line 652"/>
            <p:cNvSpPr>
              <a:spLocks noChangeShapeType="1"/>
            </p:cNvSpPr>
            <p:nvPr/>
          </p:nvSpPr>
          <p:spPr bwMode="auto">
            <a:xfrm flipH="1" flipV="1">
              <a:off x="2733" y="2618"/>
              <a:ext cx="28" cy="30"/>
            </a:xfrm>
            <a:prstGeom prst="line">
              <a:avLst/>
            </a:prstGeom>
            <a:noFill/>
            <a:ln w="12600">
              <a:solidFill>
                <a:srgbClr val="333333"/>
              </a:solidFill>
              <a:round/>
              <a:headEnd/>
              <a:tailEnd/>
            </a:ln>
          </p:spPr>
          <p:txBody>
            <a:bodyPr/>
            <a:lstStyle/>
            <a:p>
              <a:endParaRPr lang="en-US"/>
            </a:p>
          </p:txBody>
        </p:sp>
        <p:sp>
          <p:nvSpPr>
            <p:cNvPr id="602770" name="Line 653"/>
            <p:cNvSpPr>
              <a:spLocks noChangeShapeType="1"/>
            </p:cNvSpPr>
            <p:nvPr/>
          </p:nvSpPr>
          <p:spPr bwMode="auto">
            <a:xfrm>
              <a:off x="2731" y="2647"/>
              <a:ext cx="25" cy="24"/>
            </a:xfrm>
            <a:prstGeom prst="line">
              <a:avLst/>
            </a:prstGeom>
            <a:noFill/>
            <a:ln w="12600">
              <a:solidFill>
                <a:srgbClr val="333333"/>
              </a:solidFill>
              <a:round/>
              <a:headEnd/>
              <a:tailEnd/>
            </a:ln>
          </p:spPr>
          <p:txBody>
            <a:bodyPr/>
            <a:lstStyle/>
            <a:p>
              <a:endParaRPr lang="en-US"/>
            </a:p>
          </p:txBody>
        </p:sp>
        <p:sp>
          <p:nvSpPr>
            <p:cNvPr id="602771" name="Line 654"/>
            <p:cNvSpPr>
              <a:spLocks noChangeShapeType="1"/>
            </p:cNvSpPr>
            <p:nvPr/>
          </p:nvSpPr>
          <p:spPr bwMode="auto">
            <a:xfrm flipH="1" flipV="1">
              <a:off x="2728" y="2674"/>
              <a:ext cx="26" cy="24"/>
            </a:xfrm>
            <a:prstGeom prst="line">
              <a:avLst/>
            </a:prstGeom>
            <a:noFill/>
            <a:ln w="12600">
              <a:solidFill>
                <a:srgbClr val="333333"/>
              </a:solidFill>
              <a:round/>
              <a:headEnd/>
              <a:tailEnd/>
            </a:ln>
          </p:spPr>
          <p:txBody>
            <a:bodyPr/>
            <a:lstStyle/>
            <a:p>
              <a:endParaRPr lang="en-US"/>
            </a:p>
          </p:txBody>
        </p:sp>
        <p:sp>
          <p:nvSpPr>
            <p:cNvPr id="602772" name="Line 655"/>
            <p:cNvSpPr>
              <a:spLocks noChangeShapeType="1"/>
            </p:cNvSpPr>
            <p:nvPr/>
          </p:nvSpPr>
          <p:spPr bwMode="auto">
            <a:xfrm>
              <a:off x="2727" y="2701"/>
              <a:ext cx="21" cy="21"/>
            </a:xfrm>
            <a:prstGeom prst="line">
              <a:avLst/>
            </a:prstGeom>
            <a:noFill/>
            <a:ln w="12600">
              <a:solidFill>
                <a:srgbClr val="333333"/>
              </a:solidFill>
              <a:round/>
              <a:headEnd/>
              <a:tailEnd/>
            </a:ln>
          </p:spPr>
          <p:txBody>
            <a:bodyPr/>
            <a:lstStyle/>
            <a:p>
              <a:endParaRPr lang="en-US"/>
            </a:p>
          </p:txBody>
        </p:sp>
        <p:sp>
          <p:nvSpPr>
            <p:cNvPr id="602773" name="Line 656"/>
            <p:cNvSpPr>
              <a:spLocks noChangeShapeType="1"/>
            </p:cNvSpPr>
            <p:nvPr/>
          </p:nvSpPr>
          <p:spPr bwMode="auto">
            <a:xfrm flipH="1" flipV="1">
              <a:off x="2723" y="2727"/>
              <a:ext cx="22" cy="22"/>
            </a:xfrm>
            <a:prstGeom prst="line">
              <a:avLst/>
            </a:prstGeom>
            <a:noFill/>
            <a:ln w="12600">
              <a:solidFill>
                <a:srgbClr val="333333"/>
              </a:solidFill>
              <a:round/>
              <a:headEnd/>
              <a:tailEnd/>
            </a:ln>
          </p:spPr>
          <p:txBody>
            <a:bodyPr/>
            <a:lstStyle/>
            <a:p>
              <a:endParaRPr lang="en-US"/>
            </a:p>
          </p:txBody>
        </p:sp>
        <p:sp>
          <p:nvSpPr>
            <p:cNvPr id="602774" name="Line 657"/>
            <p:cNvSpPr>
              <a:spLocks noChangeShapeType="1"/>
            </p:cNvSpPr>
            <p:nvPr/>
          </p:nvSpPr>
          <p:spPr bwMode="auto">
            <a:xfrm>
              <a:off x="2723" y="2755"/>
              <a:ext cx="17" cy="17"/>
            </a:xfrm>
            <a:prstGeom prst="line">
              <a:avLst/>
            </a:prstGeom>
            <a:noFill/>
            <a:ln w="12600">
              <a:solidFill>
                <a:srgbClr val="333333"/>
              </a:solidFill>
              <a:round/>
              <a:headEnd/>
              <a:tailEnd/>
            </a:ln>
          </p:spPr>
          <p:txBody>
            <a:bodyPr/>
            <a:lstStyle/>
            <a:p>
              <a:endParaRPr lang="en-US"/>
            </a:p>
          </p:txBody>
        </p:sp>
        <p:sp>
          <p:nvSpPr>
            <p:cNvPr id="602775" name="Line 658"/>
            <p:cNvSpPr>
              <a:spLocks noChangeShapeType="1"/>
            </p:cNvSpPr>
            <p:nvPr/>
          </p:nvSpPr>
          <p:spPr bwMode="auto">
            <a:xfrm flipH="1" flipV="1">
              <a:off x="2720" y="2782"/>
              <a:ext cx="17" cy="17"/>
            </a:xfrm>
            <a:prstGeom prst="line">
              <a:avLst/>
            </a:prstGeom>
            <a:noFill/>
            <a:ln w="12600">
              <a:solidFill>
                <a:srgbClr val="333333"/>
              </a:solidFill>
              <a:round/>
              <a:headEnd/>
              <a:tailEnd/>
            </a:ln>
          </p:spPr>
          <p:txBody>
            <a:bodyPr/>
            <a:lstStyle/>
            <a:p>
              <a:endParaRPr lang="en-US"/>
            </a:p>
          </p:txBody>
        </p:sp>
        <p:sp>
          <p:nvSpPr>
            <p:cNvPr id="602776" name="Line 659"/>
            <p:cNvSpPr>
              <a:spLocks noChangeShapeType="1"/>
            </p:cNvSpPr>
            <p:nvPr/>
          </p:nvSpPr>
          <p:spPr bwMode="auto">
            <a:xfrm>
              <a:off x="2721" y="2813"/>
              <a:ext cx="10" cy="10"/>
            </a:xfrm>
            <a:prstGeom prst="line">
              <a:avLst/>
            </a:prstGeom>
            <a:noFill/>
            <a:ln w="12600">
              <a:solidFill>
                <a:srgbClr val="333333"/>
              </a:solidFill>
              <a:round/>
              <a:headEnd/>
              <a:tailEnd/>
            </a:ln>
          </p:spPr>
          <p:txBody>
            <a:bodyPr/>
            <a:lstStyle/>
            <a:p>
              <a:endParaRPr lang="en-US"/>
            </a:p>
          </p:txBody>
        </p:sp>
        <p:sp>
          <p:nvSpPr>
            <p:cNvPr id="602777" name="Line 660"/>
            <p:cNvSpPr>
              <a:spLocks noChangeShapeType="1"/>
            </p:cNvSpPr>
            <p:nvPr/>
          </p:nvSpPr>
          <p:spPr bwMode="auto">
            <a:xfrm>
              <a:off x="2738" y="2567"/>
              <a:ext cx="30" cy="30"/>
            </a:xfrm>
            <a:prstGeom prst="line">
              <a:avLst/>
            </a:prstGeom>
            <a:noFill/>
            <a:ln w="12600">
              <a:solidFill>
                <a:srgbClr val="333333"/>
              </a:solidFill>
              <a:round/>
              <a:headEnd/>
              <a:tailEnd/>
            </a:ln>
          </p:spPr>
          <p:txBody>
            <a:bodyPr/>
            <a:lstStyle/>
            <a:p>
              <a:endParaRPr lang="en-US"/>
            </a:p>
          </p:txBody>
        </p:sp>
        <p:sp>
          <p:nvSpPr>
            <p:cNvPr id="602778" name="Line 661"/>
            <p:cNvSpPr>
              <a:spLocks noChangeShapeType="1"/>
            </p:cNvSpPr>
            <p:nvPr/>
          </p:nvSpPr>
          <p:spPr bwMode="auto">
            <a:xfrm flipH="1" flipV="1">
              <a:off x="2741" y="2540"/>
              <a:ext cx="33" cy="33"/>
            </a:xfrm>
            <a:prstGeom prst="line">
              <a:avLst/>
            </a:prstGeom>
            <a:noFill/>
            <a:ln w="12600">
              <a:solidFill>
                <a:srgbClr val="333333"/>
              </a:solidFill>
              <a:round/>
              <a:headEnd/>
              <a:tailEnd/>
            </a:ln>
          </p:spPr>
          <p:txBody>
            <a:bodyPr/>
            <a:lstStyle/>
            <a:p>
              <a:endParaRPr lang="en-US"/>
            </a:p>
          </p:txBody>
        </p:sp>
        <p:sp>
          <p:nvSpPr>
            <p:cNvPr id="602779" name="Line 662"/>
            <p:cNvSpPr>
              <a:spLocks noChangeShapeType="1"/>
            </p:cNvSpPr>
            <p:nvPr/>
          </p:nvSpPr>
          <p:spPr bwMode="auto">
            <a:xfrm>
              <a:off x="2747" y="2517"/>
              <a:ext cx="33" cy="33"/>
            </a:xfrm>
            <a:prstGeom prst="line">
              <a:avLst/>
            </a:prstGeom>
            <a:noFill/>
            <a:ln w="12600">
              <a:solidFill>
                <a:srgbClr val="333333"/>
              </a:solidFill>
              <a:round/>
              <a:headEnd/>
              <a:tailEnd/>
            </a:ln>
          </p:spPr>
          <p:txBody>
            <a:bodyPr/>
            <a:lstStyle/>
            <a:p>
              <a:endParaRPr lang="en-US"/>
            </a:p>
          </p:txBody>
        </p:sp>
        <p:sp>
          <p:nvSpPr>
            <p:cNvPr id="602780" name="Line 663"/>
            <p:cNvSpPr>
              <a:spLocks noChangeShapeType="1"/>
            </p:cNvSpPr>
            <p:nvPr/>
          </p:nvSpPr>
          <p:spPr bwMode="auto">
            <a:xfrm flipH="1" flipV="1">
              <a:off x="2754" y="2495"/>
              <a:ext cx="38" cy="37"/>
            </a:xfrm>
            <a:prstGeom prst="line">
              <a:avLst/>
            </a:prstGeom>
            <a:noFill/>
            <a:ln w="12600">
              <a:solidFill>
                <a:srgbClr val="333333"/>
              </a:solidFill>
              <a:round/>
              <a:headEnd/>
              <a:tailEnd/>
            </a:ln>
          </p:spPr>
          <p:txBody>
            <a:bodyPr/>
            <a:lstStyle/>
            <a:p>
              <a:endParaRPr lang="en-US"/>
            </a:p>
          </p:txBody>
        </p:sp>
        <p:sp>
          <p:nvSpPr>
            <p:cNvPr id="602781" name="Line 664"/>
            <p:cNvSpPr>
              <a:spLocks noChangeShapeType="1"/>
            </p:cNvSpPr>
            <p:nvPr/>
          </p:nvSpPr>
          <p:spPr bwMode="auto">
            <a:xfrm>
              <a:off x="2767" y="2477"/>
              <a:ext cx="40" cy="41"/>
            </a:xfrm>
            <a:prstGeom prst="line">
              <a:avLst/>
            </a:prstGeom>
            <a:noFill/>
            <a:ln w="12600">
              <a:solidFill>
                <a:srgbClr val="333333"/>
              </a:solidFill>
              <a:round/>
              <a:headEnd/>
              <a:tailEnd/>
            </a:ln>
          </p:spPr>
          <p:txBody>
            <a:bodyPr/>
            <a:lstStyle/>
            <a:p>
              <a:endParaRPr lang="en-US"/>
            </a:p>
          </p:txBody>
        </p:sp>
        <p:sp>
          <p:nvSpPr>
            <p:cNvPr id="602782" name="Line 665"/>
            <p:cNvSpPr>
              <a:spLocks noChangeShapeType="1"/>
            </p:cNvSpPr>
            <p:nvPr/>
          </p:nvSpPr>
          <p:spPr bwMode="auto">
            <a:xfrm flipH="1" flipV="1">
              <a:off x="2781" y="2464"/>
              <a:ext cx="50" cy="49"/>
            </a:xfrm>
            <a:prstGeom prst="line">
              <a:avLst/>
            </a:prstGeom>
            <a:noFill/>
            <a:ln w="12600">
              <a:solidFill>
                <a:srgbClr val="333333"/>
              </a:solidFill>
              <a:round/>
              <a:headEnd/>
              <a:tailEnd/>
            </a:ln>
          </p:spPr>
          <p:txBody>
            <a:bodyPr/>
            <a:lstStyle/>
            <a:p>
              <a:endParaRPr lang="en-US"/>
            </a:p>
          </p:txBody>
        </p:sp>
        <p:sp>
          <p:nvSpPr>
            <p:cNvPr id="602783" name="Line 666"/>
            <p:cNvSpPr>
              <a:spLocks noChangeShapeType="1"/>
            </p:cNvSpPr>
            <p:nvPr/>
          </p:nvSpPr>
          <p:spPr bwMode="auto">
            <a:xfrm>
              <a:off x="2803" y="2455"/>
              <a:ext cx="41" cy="41"/>
            </a:xfrm>
            <a:prstGeom prst="line">
              <a:avLst/>
            </a:prstGeom>
            <a:noFill/>
            <a:ln w="12600">
              <a:solidFill>
                <a:srgbClr val="333333"/>
              </a:solidFill>
              <a:round/>
              <a:headEnd/>
              <a:tailEnd/>
            </a:ln>
          </p:spPr>
          <p:txBody>
            <a:bodyPr/>
            <a:lstStyle/>
            <a:p>
              <a:endParaRPr lang="en-US"/>
            </a:p>
          </p:txBody>
        </p:sp>
        <p:sp>
          <p:nvSpPr>
            <p:cNvPr id="602784" name="Line 667"/>
            <p:cNvSpPr>
              <a:spLocks noChangeShapeType="1"/>
            </p:cNvSpPr>
            <p:nvPr/>
          </p:nvSpPr>
          <p:spPr bwMode="auto">
            <a:xfrm flipH="1" flipV="1">
              <a:off x="2825" y="2450"/>
              <a:ext cx="20" cy="18"/>
            </a:xfrm>
            <a:prstGeom prst="line">
              <a:avLst/>
            </a:prstGeom>
            <a:noFill/>
            <a:ln w="12600">
              <a:solidFill>
                <a:srgbClr val="333333"/>
              </a:solidFill>
              <a:round/>
              <a:headEnd/>
              <a:tailEnd/>
            </a:ln>
          </p:spPr>
          <p:txBody>
            <a:bodyPr/>
            <a:lstStyle/>
            <a:p>
              <a:endParaRPr lang="en-US"/>
            </a:p>
          </p:txBody>
        </p:sp>
        <p:sp>
          <p:nvSpPr>
            <p:cNvPr id="602785" name="Freeform 668"/>
            <p:cNvSpPr>
              <a:spLocks noChangeArrowheads="1"/>
            </p:cNvSpPr>
            <p:nvPr/>
          </p:nvSpPr>
          <p:spPr bwMode="auto">
            <a:xfrm>
              <a:off x="2844" y="2437"/>
              <a:ext cx="62" cy="83"/>
            </a:xfrm>
            <a:custGeom>
              <a:avLst/>
              <a:gdLst>
                <a:gd name="T0" fmla="*/ 0 w 274"/>
                <a:gd name="T1" fmla="*/ 2 h 368"/>
                <a:gd name="T2" fmla="*/ 0 w 274"/>
                <a:gd name="T3" fmla="*/ 0 h 368"/>
                <a:gd name="T4" fmla="*/ 14 w 274"/>
                <a:gd name="T5" fmla="*/ 0 h 368"/>
                <a:gd name="T6" fmla="*/ 14 w 274"/>
                <a:gd name="T7" fmla="*/ 19 h 368"/>
                <a:gd name="T8" fmla="*/ 0 w 274"/>
                <a:gd name="T9" fmla="*/ 19 h 368"/>
                <a:gd name="T10" fmla="*/ 0 60000 65536"/>
                <a:gd name="T11" fmla="*/ 0 60000 65536"/>
                <a:gd name="T12" fmla="*/ 0 60000 65536"/>
                <a:gd name="T13" fmla="*/ 0 60000 65536"/>
                <a:gd name="T14" fmla="*/ 0 60000 65536"/>
                <a:gd name="T15" fmla="*/ 0 w 274"/>
                <a:gd name="T16" fmla="*/ 0 h 368"/>
                <a:gd name="T17" fmla="*/ 274 w 274"/>
                <a:gd name="T18" fmla="*/ 368 h 368"/>
              </a:gdLst>
              <a:ahLst/>
              <a:cxnLst>
                <a:cxn ang="T10">
                  <a:pos x="T0" y="T1"/>
                </a:cxn>
                <a:cxn ang="T11">
                  <a:pos x="T2" y="T3"/>
                </a:cxn>
                <a:cxn ang="T12">
                  <a:pos x="T4" y="T5"/>
                </a:cxn>
                <a:cxn ang="T13">
                  <a:pos x="T6" y="T7"/>
                </a:cxn>
                <a:cxn ang="T14">
                  <a:pos x="T8" y="T9"/>
                </a:cxn>
              </a:cxnLst>
              <a:rect l="T15" t="T16" r="T17" b="T18"/>
              <a:pathLst>
                <a:path w="274" h="368">
                  <a:moveTo>
                    <a:pt x="0" y="47"/>
                  </a:moveTo>
                  <a:lnTo>
                    <a:pt x="0" y="0"/>
                  </a:lnTo>
                  <a:lnTo>
                    <a:pt x="273" y="0"/>
                  </a:lnTo>
                  <a:lnTo>
                    <a:pt x="273" y="367"/>
                  </a:lnTo>
                  <a:lnTo>
                    <a:pt x="0" y="367"/>
                  </a:lnTo>
                </a:path>
              </a:pathLst>
            </a:custGeom>
            <a:noFill/>
            <a:ln w="12600">
              <a:solidFill>
                <a:srgbClr val="333333"/>
              </a:solidFill>
              <a:round/>
              <a:headEnd/>
              <a:tailEnd/>
            </a:ln>
          </p:spPr>
          <p:txBody>
            <a:bodyPr/>
            <a:lstStyle/>
            <a:p>
              <a:endParaRPr lang="en-US"/>
            </a:p>
          </p:txBody>
        </p:sp>
        <p:sp>
          <p:nvSpPr>
            <p:cNvPr id="602786" name="Freeform 669"/>
            <p:cNvSpPr>
              <a:spLocks noChangeArrowheads="1"/>
            </p:cNvSpPr>
            <p:nvPr/>
          </p:nvSpPr>
          <p:spPr bwMode="auto">
            <a:xfrm>
              <a:off x="2844" y="2448"/>
              <a:ext cx="1" cy="73"/>
            </a:xfrm>
            <a:custGeom>
              <a:avLst/>
              <a:gdLst>
                <a:gd name="T0" fmla="*/ 0 w 1"/>
                <a:gd name="T1" fmla="*/ 0 h 321"/>
                <a:gd name="T2" fmla="*/ 0 w 1"/>
                <a:gd name="T3" fmla="*/ 14 h 321"/>
                <a:gd name="T4" fmla="*/ 0 w 1"/>
                <a:gd name="T5" fmla="*/ 17 h 321"/>
                <a:gd name="T6" fmla="*/ 0 60000 65536"/>
                <a:gd name="T7" fmla="*/ 0 60000 65536"/>
                <a:gd name="T8" fmla="*/ 0 60000 65536"/>
                <a:gd name="T9" fmla="*/ 0 w 1"/>
                <a:gd name="T10" fmla="*/ 0 h 321"/>
                <a:gd name="T11" fmla="*/ 1 w 1"/>
                <a:gd name="T12" fmla="*/ 321 h 321"/>
              </a:gdLst>
              <a:ahLst/>
              <a:cxnLst>
                <a:cxn ang="T6">
                  <a:pos x="T0" y="T1"/>
                </a:cxn>
                <a:cxn ang="T7">
                  <a:pos x="T2" y="T3"/>
                </a:cxn>
                <a:cxn ang="T8">
                  <a:pos x="T4" y="T5"/>
                </a:cxn>
              </a:cxnLst>
              <a:rect l="T9" t="T10" r="T11" b="T12"/>
              <a:pathLst>
                <a:path w="1" h="321">
                  <a:moveTo>
                    <a:pt x="0" y="0"/>
                  </a:moveTo>
                  <a:lnTo>
                    <a:pt x="0" y="274"/>
                  </a:lnTo>
                  <a:lnTo>
                    <a:pt x="0" y="320"/>
                  </a:lnTo>
                </a:path>
              </a:pathLst>
            </a:custGeom>
            <a:noFill/>
            <a:ln w="12600">
              <a:solidFill>
                <a:srgbClr val="333333"/>
              </a:solidFill>
              <a:round/>
              <a:headEnd/>
              <a:tailEnd/>
            </a:ln>
          </p:spPr>
          <p:txBody>
            <a:bodyPr/>
            <a:lstStyle/>
            <a:p>
              <a:endParaRPr lang="en-US"/>
            </a:p>
          </p:txBody>
        </p:sp>
        <p:sp>
          <p:nvSpPr>
            <p:cNvPr id="602787" name="Freeform 670"/>
            <p:cNvSpPr>
              <a:spLocks noChangeArrowheads="1"/>
            </p:cNvSpPr>
            <p:nvPr/>
          </p:nvSpPr>
          <p:spPr bwMode="auto">
            <a:xfrm>
              <a:off x="2720" y="2448"/>
              <a:ext cx="124" cy="381"/>
            </a:xfrm>
            <a:custGeom>
              <a:avLst/>
              <a:gdLst>
                <a:gd name="T0" fmla="*/ 25 w 549"/>
                <a:gd name="T1" fmla="*/ 0 h 1680"/>
                <a:gd name="T2" fmla="*/ 20 w 549"/>
                <a:gd name="T3" fmla="*/ 1 h 1680"/>
                <a:gd name="T4" fmla="*/ 17 w 549"/>
                <a:gd name="T5" fmla="*/ 2 h 1680"/>
                <a:gd name="T6" fmla="*/ 15 w 549"/>
                <a:gd name="T7" fmla="*/ 3 h 1680"/>
                <a:gd name="T8" fmla="*/ 14 w 549"/>
                <a:gd name="T9" fmla="*/ 4 h 1680"/>
                <a:gd name="T10" fmla="*/ 12 w 549"/>
                <a:gd name="T11" fmla="*/ 5 h 1680"/>
                <a:gd name="T12" fmla="*/ 11 w 549"/>
                <a:gd name="T13" fmla="*/ 6 h 1680"/>
                <a:gd name="T14" fmla="*/ 10 w 549"/>
                <a:gd name="T15" fmla="*/ 7 h 1680"/>
                <a:gd name="T16" fmla="*/ 9 w 549"/>
                <a:gd name="T17" fmla="*/ 9 h 1680"/>
                <a:gd name="T18" fmla="*/ 8 w 549"/>
                <a:gd name="T19" fmla="*/ 11 h 1680"/>
                <a:gd name="T20" fmla="*/ 7 w 549"/>
                <a:gd name="T21" fmla="*/ 13 h 1680"/>
                <a:gd name="T22" fmla="*/ 6 w 549"/>
                <a:gd name="T23" fmla="*/ 16 h 1680"/>
                <a:gd name="T24" fmla="*/ 5 w 549"/>
                <a:gd name="T25" fmla="*/ 19 h 1680"/>
                <a:gd name="T26" fmla="*/ 5 w 549"/>
                <a:gd name="T27" fmla="*/ 22 h 1680"/>
                <a:gd name="T28" fmla="*/ 4 w 549"/>
                <a:gd name="T29" fmla="*/ 27 h 1680"/>
                <a:gd name="T30" fmla="*/ 4 w 549"/>
                <a:gd name="T31" fmla="*/ 32 h 1680"/>
                <a:gd name="T32" fmla="*/ 3 w 549"/>
                <a:gd name="T33" fmla="*/ 37 h 1680"/>
                <a:gd name="T34" fmla="*/ 2 w 549"/>
                <a:gd name="T35" fmla="*/ 44 h 1680"/>
                <a:gd name="T36" fmla="*/ 2 w 549"/>
                <a:gd name="T37" fmla="*/ 51 h 1680"/>
                <a:gd name="T38" fmla="*/ 2 w 549"/>
                <a:gd name="T39" fmla="*/ 57 h 1680"/>
                <a:gd name="T40" fmla="*/ 1 w 549"/>
                <a:gd name="T41" fmla="*/ 64 h 1680"/>
                <a:gd name="T42" fmla="*/ 1 w 549"/>
                <a:gd name="T43" fmla="*/ 70 h 1680"/>
                <a:gd name="T44" fmla="*/ 0 w 549"/>
                <a:gd name="T45" fmla="*/ 75 h 1680"/>
                <a:gd name="T46" fmla="*/ 0 w 549"/>
                <a:gd name="T47" fmla="*/ 80 h 1680"/>
                <a:gd name="T48" fmla="*/ 0 w 549"/>
                <a:gd name="T49" fmla="*/ 83 h 1680"/>
                <a:gd name="T50" fmla="*/ 1 w 549"/>
                <a:gd name="T51" fmla="*/ 85 h 1680"/>
                <a:gd name="T52" fmla="*/ 1 w 549"/>
                <a:gd name="T53" fmla="*/ 86 h 1680"/>
                <a:gd name="T54" fmla="*/ 2 w 549"/>
                <a:gd name="T55" fmla="*/ 86 h 1680"/>
                <a:gd name="T56" fmla="*/ 2 w 549"/>
                <a:gd name="T57" fmla="*/ 86 h 1680"/>
                <a:gd name="T58" fmla="*/ 2 w 549"/>
                <a:gd name="T59" fmla="*/ 86 h 1680"/>
                <a:gd name="T60" fmla="*/ 3 w 549"/>
                <a:gd name="T61" fmla="*/ 85 h 1680"/>
                <a:gd name="T62" fmla="*/ 3 w 549"/>
                <a:gd name="T63" fmla="*/ 82 h 1680"/>
                <a:gd name="T64" fmla="*/ 4 w 549"/>
                <a:gd name="T65" fmla="*/ 78 h 1680"/>
                <a:gd name="T66" fmla="*/ 5 w 549"/>
                <a:gd name="T67" fmla="*/ 73 h 1680"/>
                <a:gd name="T68" fmla="*/ 5 w 549"/>
                <a:gd name="T69" fmla="*/ 68 h 1680"/>
                <a:gd name="T70" fmla="*/ 7 w 549"/>
                <a:gd name="T71" fmla="*/ 60 h 1680"/>
                <a:gd name="T72" fmla="*/ 8 w 549"/>
                <a:gd name="T73" fmla="*/ 53 h 1680"/>
                <a:gd name="T74" fmla="*/ 9 w 549"/>
                <a:gd name="T75" fmla="*/ 45 h 1680"/>
                <a:gd name="T76" fmla="*/ 10 w 549"/>
                <a:gd name="T77" fmla="*/ 38 h 1680"/>
                <a:gd name="T78" fmla="*/ 12 w 549"/>
                <a:gd name="T79" fmla="*/ 32 h 1680"/>
                <a:gd name="T80" fmla="*/ 12 w 549"/>
                <a:gd name="T81" fmla="*/ 27 h 1680"/>
                <a:gd name="T82" fmla="*/ 13 w 549"/>
                <a:gd name="T83" fmla="*/ 23 h 1680"/>
                <a:gd name="T84" fmla="*/ 14 w 549"/>
                <a:gd name="T85" fmla="*/ 21 h 1680"/>
                <a:gd name="T86" fmla="*/ 16 w 549"/>
                <a:gd name="T87" fmla="*/ 19 h 1680"/>
                <a:gd name="T88" fmla="*/ 17 w 549"/>
                <a:gd name="T89" fmla="*/ 17 h 1680"/>
                <a:gd name="T90" fmla="*/ 19 w 549"/>
                <a:gd name="T91" fmla="*/ 16 h 1680"/>
                <a:gd name="T92" fmla="*/ 23 w 549"/>
                <a:gd name="T93" fmla="*/ 15 h 1680"/>
                <a:gd name="T94" fmla="*/ 28 w 549"/>
                <a:gd name="T95" fmla="*/ 14 h 16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1680"/>
                <a:gd name="T146" fmla="*/ 549 w 549"/>
                <a:gd name="T147" fmla="*/ 1680 h 16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1680">
                  <a:moveTo>
                    <a:pt x="548" y="0"/>
                  </a:moveTo>
                  <a:lnTo>
                    <a:pt x="486" y="11"/>
                  </a:lnTo>
                  <a:lnTo>
                    <a:pt x="436" y="15"/>
                  </a:lnTo>
                  <a:lnTo>
                    <a:pt x="398" y="26"/>
                  </a:lnTo>
                  <a:lnTo>
                    <a:pt x="362" y="34"/>
                  </a:lnTo>
                  <a:lnTo>
                    <a:pt x="336" y="45"/>
                  </a:lnTo>
                  <a:lnTo>
                    <a:pt x="316" y="53"/>
                  </a:lnTo>
                  <a:lnTo>
                    <a:pt x="301" y="61"/>
                  </a:lnTo>
                  <a:lnTo>
                    <a:pt x="285" y="69"/>
                  </a:lnTo>
                  <a:lnTo>
                    <a:pt x="273" y="77"/>
                  </a:lnTo>
                  <a:lnTo>
                    <a:pt x="259" y="84"/>
                  </a:lnTo>
                  <a:lnTo>
                    <a:pt x="243" y="91"/>
                  </a:lnTo>
                  <a:lnTo>
                    <a:pt x="231" y="107"/>
                  </a:lnTo>
                  <a:lnTo>
                    <a:pt x="220" y="115"/>
                  </a:lnTo>
                  <a:lnTo>
                    <a:pt x="208" y="126"/>
                  </a:lnTo>
                  <a:lnTo>
                    <a:pt x="197" y="142"/>
                  </a:lnTo>
                  <a:lnTo>
                    <a:pt x="181" y="154"/>
                  </a:lnTo>
                  <a:lnTo>
                    <a:pt x="173" y="169"/>
                  </a:lnTo>
                  <a:lnTo>
                    <a:pt x="162" y="188"/>
                  </a:lnTo>
                  <a:lnTo>
                    <a:pt x="154" y="211"/>
                  </a:lnTo>
                  <a:lnTo>
                    <a:pt x="143" y="230"/>
                  </a:lnTo>
                  <a:lnTo>
                    <a:pt x="134" y="254"/>
                  </a:lnTo>
                  <a:lnTo>
                    <a:pt x="127" y="276"/>
                  </a:lnTo>
                  <a:lnTo>
                    <a:pt x="120" y="304"/>
                  </a:lnTo>
                  <a:lnTo>
                    <a:pt x="112" y="334"/>
                  </a:lnTo>
                  <a:lnTo>
                    <a:pt x="104" y="366"/>
                  </a:lnTo>
                  <a:lnTo>
                    <a:pt x="96" y="400"/>
                  </a:lnTo>
                  <a:lnTo>
                    <a:pt x="92" y="438"/>
                  </a:lnTo>
                  <a:lnTo>
                    <a:pt x="89" y="473"/>
                  </a:lnTo>
                  <a:lnTo>
                    <a:pt x="81" y="519"/>
                  </a:lnTo>
                  <a:lnTo>
                    <a:pt x="72" y="562"/>
                  </a:lnTo>
                  <a:lnTo>
                    <a:pt x="70" y="615"/>
                  </a:lnTo>
                  <a:lnTo>
                    <a:pt x="66" y="666"/>
                  </a:lnTo>
                  <a:lnTo>
                    <a:pt x="61" y="727"/>
                  </a:lnTo>
                  <a:lnTo>
                    <a:pt x="53" y="786"/>
                  </a:lnTo>
                  <a:lnTo>
                    <a:pt x="50" y="847"/>
                  </a:lnTo>
                  <a:lnTo>
                    <a:pt x="47" y="916"/>
                  </a:lnTo>
                  <a:lnTo>
                    <a:pt x="38" y="982"/>
                  </a:lnTo>
                  <a:lnTo>
                    <a:pt x="31" y="1051"/>
                  </a:lnTo>
                  <a:lnTo>
                    <a:pt x="31" y="1117"/>
                  </a:lnTo>
                  <a:lnTo>
                    <a:pt x="23" y="1179"/>
                  </a:lnTo>
                  <a:lnTo>
                    <a:pt x="15" y="1244"/>
                  </a:lnTo>
                  <a:lnTo>
                    <a:pt x="15" y="1305"/>
                  </a:lnTo>
                  <a:lnTo>
                    <a:pt x="12" y="1363"/>
                  </a:lnTo>
                  <a:lnTo>
                    <a:pt x="4" y="1417"/>
                  </a:lnTo>
                  <a:lnTo>
                    <a:pt x="4" y="1463"/>
                  </a:lnTo>
                  <a:lnTo>
                    <a:pt x="0" y="1510"/>
                  </a:lnTo>
                  <a:lnTo>
                    <a:pt x="0" y="1552"/>
                  </a:lnTo>
                  <a:lnTo>
                    <a:pt x="0" y="1587"/>
                  </a:lnTo>
                  <a:lnTo>
                    <a:pt x="4" y="1610"/>
                  </a:lnTo>
                  <a:lnTo>
                    <a:pt x="12" y="1632"/>
                  </a:lnTo>
                  <a:lnTo>
                    <a:pt x="15" y="1649"/>
                  </a:lnTo>
                  <a:lnTo>
                    <a:pt x="15" y="1660"/>
                  </a:lnTo>
                  <a:lnTo>
                    <a:pt x="23" y="1668"/>
                  </a:lnTo>
                  <a:lnTo>
                    <a:pt x="31" y="1675"/>
                  </a:lnTo>
                  <a:lnTo>
                    <a:pt x="38" y="1679"/>
                  </a:lnTo>
                  <a:lnTo>
                    <a:pt x="42" y="1679"/>
                  </a:lnTo>
                  <a:lnTo>
                    <a:pt x="47" y="1675"/>
                  </a:lnTo>
                  <a:lnTo>
                    <a:pt x="50" y="1660"/>
                  </a:lnTo>
                  <a:lnTo>
                    <a:pt x="53" y="1649"/>
                  </a:lnTo>
                  <a:lnTo>
                    <a:pt x="58" y="1630"/>
                  </a:lnTo>
                  <a:lnTo>
                    <a:pt x="61" y="1602"/>
                  </a:lnTo>
                  <a:lnTo>
                    <a:pt x="66" y="1567"/>
                  </a:lnTo>
                  <a:lnTo>
                    <a:pt x="72" y="1525"/>
                  </a:lnTo>
                  <a:lnTo>
                    <a:pt x="81" y="1479"/>
                  </a:lnTo>
                  <a:lnTo>
                    <a:pt x="89" y="1428"/>
                  </a:lnTo>
                  <a:lnTo>
                    <a:pt x="96" y="1371"/>
                  </a:lnTo>
                  <a:lnTo>
                    <a:pt x="108" y="1313"/>
                  </a:lnTo>
                  <a:lnTo>
                    <a:pt x="120" y="1240"/>
                  </a:lnTo>
                  <a:lnTo>
                    <a:pt x="131" y="1174"/>
                  </a:lnTo>
                  <a:lnTo>
                    <a:pt x="143" y="1101"/>
                  </a:lnTo>
                  <a:lnTo>
                    <a:pt x="150" y="1024"/>
                  </a:lnTo>
                  <a:lnTo>
                    <a:pt x="166" y="947"/>
                  </a:lnTo>
                  <a:lnTo>
                    <a:pt x="177" y="874"/>
                  </a:lnTo>
                  <a:lnTo>
                    <a:pt x="186" y="800"/>
                  </a:lnTo>
                  <a:lnTo>
                    <a:pt x="197" y="732"/>
                  </a:lnTo>
                  <a:lnTo>
                    <a:pt x="212" y="666"/>
                  </a:lnTo>
                  <a:lnTo>
                    <a:pt x="224" y="612"/>
                  </a:lnTo>
                  <a:lnTo>
                    <a:pt x="231" y="558"/>
                  </a:lnTo>
                  <a:lnTo>
                    <a:pt x="243" y="519"/>
                  </a:lnTo>
                  <a:lnTo>
                    <a:pt x="254" y="485"/>
                  </a:lnTo>
                  <a:lnTo>
                    <a:pt x="263" y="454"/>
                  </a:lnTo>
                  <a:lnTo>
                    <a:pt x="273" y="427"/>
                  </a:lnTo>
                  <a:lnTo>
                    <a:pt x="285" y="408"/>
                  </a:lnTo>
                  <a:lnTo>
                    <a:pt x="297" y="389"/>
                  </a:lnTo>
                  <a:lnTo>
                    <a:pt x="308" y="369"/>
                  </a:lnTo>
                  <a:lnTo>
                    <a:pt x="320" y="353"/>
                  </a:lnTo>
                  <a:lnTo>
                    <a:pt x="336" y="338"/>
                  </a:lnTo>
                  <a:lnTo>
                    <a:pt x="355" y="323"/>
                  </a:lnTo>
                  <a:lnTo>
                    <a:pt x="381" y="312"/>
                  </a:lnTo>
                  <a:lnTo>
                    <a:pt x="409" y="300"/>
                  </a:lnTo>
                  <a:lnTo>
                    <a:pt x="444" y="288"/>
                  </a:lnTo>
                  <a:lnTo>
                    <a:pt x="490" y="281"/>
                  </a:lnTo>
                  <a:lnTo>
                    <a:pt x="548" y="273"/>
                  </a:lnTo>
                </a:path>
              </a:pathLst>
            </a:custGeom>
            <a:noFill/>
            <a:ln w="12600">
              <a:solidFill>
                <a:srgbClr val="333333"/>
              </a:solidFill>
              <a:round/>
              <a:headEnd/>
              <a:tailEnd/>
            </a:ln>
          </p:spPr>
          <p:txBody>
            <a:bodyPr/>
            <a:lstStyle/>
            <a:p>
              <a:endParaRPr lang="en-US"/>
            </a:p>
          </p:txBody>
        </p:sp>
        <p:sp>
          <p:nvSpPr>
            <p:cNvPr id="602788" name="Freeform 671"/>
            <p:cNvSpPr>
              <a:spLocks noChangeArrowheads="1"/>
            </p:cNvSpPr>
            <p:nvPr/>
          </p:nvSpPr>
          <p:spPr bwMode="auto">
            <a:xfrm>
              <a:off x="2849" y="2386"/>
              <a:ext cx="53" cy="52"/>
            </a:xfrm>
            <a:custGeom>
              <a:avLst/>
              <a:gdLst>
                <a:gd name="T0" fmla="*/ 12 w 232"/>
                <a:gd name="T1" fmla="*/ 5 h 228"/>
                <a:gd name="T2" fmla="*/ 12 w 232"/>
                <a:gd name="T3" fmla="*/ 6 h 228"/>
                <a:gd name="T4" fmla="*/ 12 w 232"/>
                <a:gd name="T5" fmla="*/ 5 h 228"/>
                <a:gd name="T6" fmla="*/ 11 w 232"/>
                <a:gd name="T7" fmla="*/ 3 h 228"/>
                <a:gd name="T8" fmla="*/ 11 w 232"/>
                <a:gd name="T9" fmla="*/ 2 h 228"/>
                <a:gd name="T10" fmla="*/ 10 w 232"/>
                <a:gd name="T11" fmla="*/ 1 h 228"/>
                <a:gd name="T12" fmla="*/ 9 w 232"/>
                <a:gd name="T13" fmla="*/ 1 h 228"/>
                <a:gd name="T14" fmla="*/ 8 w 232"/>
                <a:gd name="T15" fmla="*/ 0 h 228"/>
                <a:gd name="T16" fmla="*/ 6 w 232"/>
                <a:gd name="T17" fmla="*/ 0 h 228"/>
                <a:gd name="T18" fmla="*/ 5 w 232"/>
                <a:gd name="T19" fmla="*/ 0 h 228"/>
                <a:gd name="T20" fmla="*/ 3 w 232"/>
                <a:gd name="T21" fmla="*/ 1 h 228"/>
                <a:gd name="T22" fmla="*/ 3 w 232"/>
                <a:gd name="T23" fmla="*/ 1 h 228"/>
                <a:gd name="T24" fmla="*/ 1 w 232"/>
                <a:gd name="T25" fmla="*/ 2 h 228"/>
                <a:gd name="T26" fmla="*/ 1 w 232"/>
                <a:gd name="T27" fmla="*/ 3 h 228"/>
                <a:gd name="T28" fmla="*/ 0 w 232"/>
                <a:gd name="T29" fmla="*/ 5 h 228"/>
                <a:gd name="T30" fmla="*/ 0 w 232"/>
                <a:gd name="T31" fmla="*/ 6 h 228"/>
                <a:gd name="T32" fmla="*/ 0 w 232"/>
                <a:gd name="T33" fmla="*/ 7 h 228"/>
                <a:gd name="T34" fmla="*/ 1 w 232"/>
                <a:gd name="T35" fmla="*/ 8 h 228"/>
                <a:gd name="T36" fmla="*/ 1 w 232"/>
                <a:gd name="T37" fmla="*/ 10 h 228"/>
                <a:gd name="T38" fmla="*/ 3 w 232"/>
                <a:gd name="T39" fmla="*/ 10 h 228"/>
                <a:gd name="T40" fmla="*/ 3 w 232"/>
                <a:gd name="T41" fmla="*/ 11 h 228"/>
                <a:gd name="T42" fmla="*/ 5 w 232"/>
                <a:gd name="T43" fmla="*/ 12 h 228"/>
                <a:gd name="T44" fmla="*/ 6 w 232"/>
                <a:gd name="T45" fmla="*/ 12 h 228"/>
                <a:gd name="T46" fmla="*/ 8 w 232"/>
                <a:gd name="T47" fmla="*/ 12 h 228"/>
                <a:gd name="T48" fmla="*/ 9 w 232"/>
                <a:gd name="T49" fmla="*/ 11 h 228"/>
                <a:gd name="T50" fmla="*/ 10 w 232"/>
                <a:gd name="T51" fmla="*/ 10 h 228"/>
                <a:gd name="T52" fmla="*/ 11 w 232"/>
                <a:gd name="T53" fmla="*/ 10 h 228"/>
                <a:gd name="T54" fmla="*/ 11 w 232"/>
                <a:gd name="T55" fmla="*/ 8 h 228"/>
                <a:gd name="T56" fmla="*/ 12 w 232"/>
                <a:gd name="T57" fmla="*/ 7 h 228"/>
                <a:gd name="T58" fmla="*/ 12 w 232"/>
                <a:gd name="T59" fmla="*/ 6 h 2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2"/>
                <a:gd name="T91" fmla="*/ 0 h 228"/>
                <a:gd name="T92" fmla="*/ 232 w 232"/>
                <a:gd name="T93" fmla="*/ 228 h 2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2" h="228">
                  <a:moveTo>
                    <a:pt x="228" y="87"/>
                  </a:moveTo>
                  <a:lnTo>
                    <a:pt x="231" y="111"/>
                  </a:lnTo>
                  <a:lnTo>
                    <a:pt x="228" y="87"/>
                  </a:lnTo>
                  <a:lnTo>
                    <a:pt x="220" y="65"/>
                  </a:lnTo>
                  <a:lnTo>
                    <a:pt x="209" y="42"/>
                  </a:lnTo>
                  <a:lnTo>
                    <a:pt x="188" y="22"/>
                  </a:lnTo>
                  <a:lnTo>
                    <a:pt x="166" y="11"/>
                  </a:lnTo>
                  <a:lnTo>
                    <a:pt x="143" y="3"/>
                  </a:lnTo>
                  <a:lnTo>
                    <a:pt x="120" y="0"/>
                  </a:lnTo>
                  <a:lnTo>
                    <a:pt x="88" y="3"/>
                  </a:lnTo>
                  <a:lnTo>
                    <a:pt x="66" y="11"/>
                  </a:lnTo>
                  <a:lnTo>
                    <a:pt x="47" y="22"/>
                  </a:lnTo>
                  <a:lnTo>
                    <a:pt x="27" y="42"/>
                  </a:lnTo>
                  <a:lnTo>
                    <a:pt x="11" y="65"/>
                  </a:lnTo>
                  <a:lnTo>
                    <a:pt x="7" y="87"/>
                  </a:lnTo>
                  <a:lnTo>
                    <a:pt x="0" y="111"/>
                  </a:lnTo>
                  <a:lnTo>
                    <a:pt x="7" y="139"/>
                  </a:lnTo>
                  <a:lnTo>
                    <a:pt x="11" y="161"/>
                  </a:lnTo>
                  <a:lnTo>
                    <a:pt x="27" y="184"/>
                  </a:lnTo>
                  <a:lnTo>
                    <a:pt x="47" y="200"/>
                  </a:lnTo>
                  <a:lnTo>
                    <a:pt x="66" y="216"/>
                  </a:lnTo>
                  <a:lnTo>
                    <a:pt x="88" y="224"/>
                  </a:lnTo>
                  <a:lnTo>
                    <a:pt x="120" y="227"/>
                  </a:lnTo>
                  <a:lnTo>
                    <a:pt x="143" y="224"/>
                  </a:lnTo>
                  <a:lnTo>
                    <a:pt x="166" y="216"/>
                  </a:lnTo>
                  <a:lnTo>
                    <a:pt x="188" y="200"/>
                  </a:lnTo>
                  <a:lnTo>
                    <a:pt x="209" y="184"/>
                  </a:lnTo>
                  <a:lnTo>
                    <a:pt x="220" y="161"/>
                  </a:lnTo>
                  <a:lnTo>
                    <a:pt x="228" y="139"/>
                  </a:lnTo>
                  <a:lnTo>
                    <a:pt x="231" y="111"/>
                  </a:lnTo>
                </a:path>
              </a:pathLst>
            </a:custGeom>
            <a:noFill/>
            <a:ln w="12600">
              <a:solidFill>
                <a:srgbClr val="333333"/>
              </a:solidFill>
              <a:round/>
              <a:headEnd/>
              <a:tailEnd/>
            </a:ln>
          </p:spPr>
          <p:txBody>
            <a:bodyPr/>
            <a:lstStyle/>
            <a:p>
              <a:endParaRPr lang="en-US"/>
            </a:p>
          </p:txBody>
        </p:sp>
        <p:sp>
          <p:nvSpPr>
            <p:cNvPr id="602789" name="Line 672"/>
            <p:cNvSpPr>
              <a:spLocks noChangeShapeType="1"/>
            </p:cNvSpPr>
            <p:nvPr/>
          </p:nvSpPr>
          <p:spPr bwMode="auto">
            <a:xfrm flipV="1">
              <a:off x="2856" y="2392"/>
              <a:ext cx="38" cy="37"/>
            </a:xfrm>
            <a:prstGeom prst="line">
              <a:avLst/>
            </a:prstGeom>
            <a:noFill/>
            <a:ln w="12600">
              <a:solidFill>
                <a:srgbClr val="333333"/>
              </a:solidFill>
              <a:round/>
              <a:headEnd/>
              <a:tailEnd/>
            </a:ln>
          </p:spPr>
          <p:txBody>
            <a:bodyPr/>
            <a:lstStyle/>
            <a:p>
              <a:endParaRPr lang="en-US"/>
            </a:p>
          </p:txBody>
        </p:sp>
        <p:sp>
          <p:nvSpPr>
            <p:cNvPr id="602790" name="Line 673"/>
            <p:cNvSpPr>
              <a:spLocks noChangeShapeType="1"/>
            </p:cNvSpPr>
            <p:nvPr/>
          </p:nvSpPr>
          <p:spPr bwMode="auto">
            <a:xfrm flipH="1">
              <a:off x="2856" y="2451"/>
              <a:ext cx="37" cy="1"/>
            </a:xfrm>
            <a:prstGeom prst="line">
              <a:avLst/>
            </a:prstGeom>
            <a:noFill/>
            <a:ln w="12600">
              <a:solidFill>
                <a:srgbClr val="333333"/>
              </a:solidFill>
              <a:round/>
              <a:headEnd/>
              <a:tailEnd/>
            </a:ln>
          </p:spPr>
          <p:txBody>
            <a:bodyPr/>
            <a:lstStyle/>
            <a:p>
              <a:endParaRPr lang="en-US"/>
            </a:p>
          </p:txBody>
        </p:sp>
        <p:sp>
          <p:nvSpPr>
            <p:cNvPr id="602791" name="Line 674"/>
            <p:cNvSpPr>
              <a:spLocks noChangeShapeType="1"/>
            </p:cNvSpPr>
            <p:nvPr/>
          </p:nvSpPr>
          <p:spPr bwMode="auto">
            <a:xfrm>
              <a:off x="2857" y="2505"/>
              <a:ext cx="35" cy="1"/>
            </a:xfrm>
            <a:prstGeom prst="line">
              <a:avLst/>
            </a:prstGeom>
            <a:noFill/>
            <a:ln w="12600">
              <a:solidFill>
                <a:srgbClr val="333333"/>
              </a:solidFill>
              <a:round/>
              <a:headEnd/>
              <a:tailEnd/>
            </a:ln>
          </p:spPr>
          <p:txBody>
            <a:bodyPr/>
            <a:lstStyle/>
            <a:p>
              <a:endParaRPr lang="en-US"/>
            </a:p>
          </p:txBody>
        </p:sp>
        <p:sp>
          <p:nvSpPr>
            <p:cNvPr id="602792" name="Line 675"/>
            <p:cNvSpPr>
              <a:spLocks noChangeShapeType="1"/>
            </p:cNvSpPr>
            <p:nvPr/>
          </p:nvSpPr>
          <p:spPr bwMode="auto">
            <a:xfrm flipH="1">
              <a:off x="2856" y="2470"/>
              <a:ext cx="37" cy="1"/>
            </a:xfrm>
            <a:prstGeom prst="line">
              <a:avLst/>
            </a:prstGeom>
            <a:noFill/>
            <a:ln w="12600">
              <a:solidFill>
                <a:srgbClr val="333333"/>
              </a:solidFill>
              <a:round/>
              <a:headEnd/>
              <a:tailEnd/>
            </a:ln>
          </p:spPr>
          <p:txBody>
            <a:bodyPr/>
            <a:lstStyle/>
            <a:p>
              <a:endParaRPr lang="en-US"/>
            </a:p>
          </p:txBody>
        </p:sp>
        <p:sp>
          <p:nvSpPr>
            <p:cNvPr id="602793" name="Line 676"/>
            <p:cNvSpPr>
              <a:spLocks noChangeShapeType="1"/>
            </p:cNvSpPr>
            <p:nvPr/>
          </p:nvSpPr>
          <p:spPr bwMode="auto">
            <a:xfrm>
              <a:off x="2857" y="2487"/>
              <a:ext cx="35" cy="1"/>
            </a:xfrm>
            <a:prstGeom prst="line">
              <a:avLst/>
            </a:prstGeom>
            <a:noFill/>
            <a:ln w="12600">
              <a:solidFill>
                <a:srgbClr val="333333"/>
              </a:solidFill>
              <a:round/>
              <a:headEnd/>
              <a:tailEnd/>
            </a:ln>
          </p:spPr>
          <p:txBody>
            <a:bodyPr/>
            <a:lstStyle/>
            <a:p>
              <a:endParaRPr lang="en-US"/>
            </a:p>
          </p:txBody>
        </p:sp>
        <p:sp>
          <p:nvSpPr>
            <p:cNvPr id="602794" name="Line 677"/>
            <p:cNvSpPr>
              <a:spLocks noChangeShapeType="1"/>
            </p:cNvSpPr>
            <p:nvPr/>
          </p:nvSpPr>
          <p:spPr bwMode="auto">
            <a:xfrm>
              <a:off x="3923" y="2451"/>
              <a:ext cx="37" cy="1"/>
            </a:xfrm>
            <a:prstGeom prst="line">
              <a:avLst/>
            </a:prstGeom>
            <a:noFill/>
            <a:ln w="12600">
              <a:solidFill>
                <a:srgbClr val="333333"/>
              </a:solidFill>
              <a:round/>
              <a:headEnd/>
              <a:tailEnd/>
            </a:ln>
          </p:spPr>
          <p:txBody>
            <a:bodyPr/>
            <a:lstStyle/>
            <a:p>
              <a:endParaRPr lang="en-US"/>
            </a:p>
          </p:txBody>
        </p:sp>
        <p:sp>
          <p:nvSpPr>
            <p:cNvPr id="602795" name="Line 678"/>
            <p:cNvSpPr>
              <a:spLocks noChangeShapeType="1"/>
            </p:cNvSpPr>
            <p:nvPr/>
          </p:nvSpPr>
          <p:spPr bwMode="auto">
            <a:xfrm flipH="1">
              <a:off x="3921" y="2505"/>
              <a:ext cx="39" cy="1"/>
            </a:xfrm>
            <a:prstGeom prst="line">
              <a:avLst/>
            </a:prstGeom>
            <a:noFill/>
            <a:ln w="12600">
              <a:solidFill>
                <a:srgbClr val="333333"/>
              </a:solidFill>
              <a:round/>
              <a:headEnd/>
              <a:tailEnd/>
            </a:ln>
          </p:spPr>
          <p:txBody>
            <a:bodyPr/>
            <a:lstStyle/>
            <a:p>
              <a:endParaRPr lang="en-US"/>
            </a:p>
          </p:txBody>
        </p:sp>
        <p:sp>
          <p:nvSpPr>
            <p:cNvPr id="602796" name="Line 679"/>
            <p:cNvSpPr>
              <a:spLocks noChangeShapeType="1"/>
            </p:cNvSpPr>
            <p:nvPr/>
          </p:nvSpPr>
          <p:spPr bwMode="auto">
            <a:xfrm>
              <a:off x="3923" y="2470"/>
              <a:ext cx="37" cy="1"/>
            </a:xfrm>
            <a:prstGeom prst="line">
              <a:avLst/>
            </a:prstGeom>
            <a:noFill/>
            <a:ln w="12600">
              <a:solidFill>
                <a:srgbClr val="333333"/>
              </a:solidFill>
              <a:round/>
              <a:headEnd/>
              <a:tailEnd/>
            </a:ln>
          </p:spPr>
          <p:txBody>
            <a:bodyPr/>
            <a:lstStyle/>
            <a:p>
              <a:endParaRPr lang="en-US"/>
            </a:p>
          </p:txBody>
        </p:sp>
        <p:sp>
          <p:nvSpPr>
            <p:cNvPr id="602797" name="Line 680"/>
            <p:cNvSpPr>
              <a:spLocks noChangeShapeType="1"/>
            </p:cNvSpPr>
            <p:nvPr/>
          </p:nvSpPr>
          <p:spPr bwMode="auto">
            <a:xfrm flipH="1">
              <a:off x="3921" y="2487"/>
              <a:ext cx="39" cy="1"/>
            </a:xfrm>
            <a:prstGeom prst="line">
              <a:avLst/>
            </a:prstGeom>
            <a:noFill/>
            <a:ln w="12600">
              <a:solidFill>
                <a:srgbClr val="333333"/>
              </a:solidFill>
              <a:round/>
              <a:headEnd/>
              <a:tailEnd/>
            </a:ln>
          </p:spPr>
          <p:txBody>
            <a:bodyPr/>
            <a:lstStyle/>
            <a:p>
              <a:endParaRPr lang="en-US"/>
            </a:p>
          </p:txBody>
        </p:sp>
        <p:sp>
          <p:nvSpPr>
            <p:cNvPr id="602798" name="Line 681"/>
            <p:cNvSpPr>
              <a:spLocks noChangeShapeType="1"/>
            </p:cNvSpPr>
            <p:nvPr/>
          </p:nvSpPr>
          <p:spPr bwMode="auto">
            <a:xfrm>
              <a:off x="3476" y="2510"/>
              <a:ext cx="340" cy="1"/>
            </a:xfrm>
            <a:prstGeom prst="line">
              <a:avLst/>
            </a:prstGeom>
            <a:noFill/>
            <a:ln w="12600">
              <a:solidFill>
                <a:srgbClr val="333333"/>
              </a:solidFill>
              <a:round/>
              <a:headEnd/>
              <a:tailEnd/>
            </a:ln>
          </p:spPr>
          <p:txBody>
            <a:bodyPr/>
            <a:lstStyle/>
            <a:p>
              <a:endParaRPr lang="en-US"/>
            </a:p>
          </p:txBody>
        </p:sp>
        <p:sp>
          <p:nvSpPr>
            <p:cNvPr id="602799" name="Line 682"/>
            <p:cNvSpPr>
              <a:spLocks noChangeShapeType="1"/>
            </p:cNvSpPr>
            <p:nvPr/>
          </p:nvSpPr>
          <p:spPr bwMode="auto">
            <a:xfrm flipH="1">
              <a:off x="3475" y="2448"/>
              <a:ext cx="437" cy="1"/>
            </a:xfrm>
            <a:prstGeom prst="line">
              <a:avLst/>
            </a:prstGeom>
            <a:noFill/>
            <a:ln w="12600">
              <a:solidFill>
                <a:srgbClr val="333333"/>
              </a:solidFill>
              <a:round/>
              <a:headEnd/>
              <a:tailEnd/>
            </a:ln>
          </p:spPr>
          <p:txBody>
            <a:bodyPr/>
            <a:lstStyle/>
            <a:p>
              <a:endParaRPr lang="en-US"/>
            </a:p>
          </p:txBody>
        </p:sp>
        <p:sp>
          <p:nvSpPr>
            <p:cNvPr id="602800" name="Line 683"/>
            <p:cNvSpPr>
              <a:spLocks noChangeShapeType="1"/>
            </p:cNvSpPr>
            <p:nvPr/>
          </p:nvSpPr>
          <p:spPr bwMode="auto">
            <a:xfrm flipH="1">
              <a:off x="3426" y="2487"/>
              <a:ext cx="38" cy="1"/>
            </a:xfrm>
            <a:prstGeom prst="line">
              <a:avLst/>
            </a:prstGeom>
            <a:noFill/>
            <a:ln w="12600">
              <a:solidFill>
                <a:srgbClr val="333333"/>
              </a:solidFill>
              <a:round/>
              <a:headEnd/>
              <a:tailEnd/>
            </a:ln>
          </p:spPr>
          <p:txBody>
            <a:bodyPr/>
            <a:lstStyle/>
            <a:p>
              <a:endParaRPr lang="en-US"/>
            </a:p>
          </p:txBody>
        </p:sp>
        <p:sp>
          <p:nvSpPr>
            <p:cNvPr id="602801" name="Line 684"/>
            <p:cNvSpPr>
              <a:spLocks noChangeShapeType="1"/>
            </p:cNvSpPr>
            <p:nvPr/>
          </p:nvSpPr>
          <p:spPr bwMode="auto">
            <a:xfrm>
              <a:off x="3427" y="2470"/>
              <a:ext cx="36" cy="1"/>
            </a:xfrm>
            <a:prstGeom prst="line">
              <a:avLst/>
            </a:prstGeom>
            <a:noFill/>
            <a:ln w="12600">
              <a:solidFill>
                <a:srgbClr val="333333"/>
              </a:solidFill>
              <a:round/>
              <a:headEnd/>
              <a:tailEnd/>
            </a:ln>
          </p:spPr>
          <p:txBody>
            <a:bodyPr/>
            <a:lstStyle/>
            <a:p>
              <a:endParaRPr lang="en-US"/>
            </a:p>
          </p:txBody>
        </p:sp>
        <p:sp>
          <p:nvSpPr>
            <p:cNvPr id="602802" name="Line 685"/>
            <p:cNvSpPr>
              <a:spLocks noChangeShapeType="1"/>
            </p:cNvSpPr>
            <p:nvPr/>
          </p:nvSpPr>
          <p:spPr bwMode="auto">
            <a:xfrm flipH="1">
              <a:off x="3426" y="2505"/>
              <a:ext cx="38" cy="1"/>
            </a:xfrm>
            <a:prstGeom prst="line">
              <a:avLst/>
            </a:prstGeom>
            <a:noFill/>
            <a:ln w="12600">
              <a:solidFill>
                <a:srgbClr val="333333"/>
              </a:solidFill>
              <a:round/>
              <a:headEnd/>
              <a:tailEnd/>
            </a:ln>
          </p:spPr>
          <p:txBody>
            <a:bodyPr/>
            <a:lstStyle/>
            <a:p>
              <a:endParaRPr lang="en-US"/>
            </a:p>
          </p:txBody>
        </p:sp>
        <p:sp>
          <p:nvSpPr>
            <p:cNvPr id="602803" name="Line 686"/>
            <p:cNvSpPr>
              <a:spLocks noChangeShapeType="1"/>
            </p:cNvSpPr>
            <p:nvPr/>
          </p:nvSpPr>
          <p:spPr bwMode="auto">
            <a:xfrm>
              <a:off x="3427" y="2451"/>
              <a:ext cx="36" cy="1"/>
            </a:xfrm>
            <a:prstGeom prst="line">
              <a:avLst/>
            </a:prstGeom>
            <a:noFill/>
            <a:ln w="12600">
              <a:solidFill>
                <a:srgbClr val="333333"/>
              </a:solidFill>
              <a:round/>
              <a:headEnd/>
              <a:tailEnd/>
            </a:ln>
          </p:spPr>
          <p:txBody>
            <a:bodyPr/>
            <a:lstStyle/>
            <a:p>
              <a:endParaRPr lang="en-US"/>
            </a:p>
          </p:txBody>
        </p:sp>
        <p:sp>
          <p:nvSpPr>
            <p:cNvPr id="602804" name="Freeform 687"/>
            <p:cNvSpPr>
              <a:spLocks noChangeArrowheads="1"/>
            </p:cNvSpPr>
            <p:nvPr/>
          </p:nvSpPr>
          <p:spPr bwMode="auto">
            <a:xfrm>
              <a:off x="3418" y="2386"/>
              <a:ext cx="53" cy="52"/>
            </a:xfrm>
            <a:custGeom>
              <a:avLst/>
              <a:gdLst>
                <a:gd name="T0" fmla="*/ 12 w 233"/>
                <a:gd name="T1" fmla="*/ 6 h 228"/>
                <a:gd name="T2" fmla="*/ 12 w 233"/>
                <a:gd name="T3" fmla="*/ 5 h 228"/>
                <a:gd name="T4" fmla="*/ 11 w 233"/>
                <a:gd name="T5" fmla="*/ 3 h 228"/>
                <a:gd name="T6" fmla="*/ 11 w 233"/>
                <a:gd name="T7" fmla="*/ 2 h 228"/>
                <a:gd name="T8" fmla="*/ 10 w 233"/>
                <a:gd name="T9" fmla="*/ 1 h 228"/>
                <a:gd name="T10" fmla="*/ 9 w 233"/>
                <a:gd name="T11" fmla="*/ 1 h 228"/>
                <a:gd name="T12" fmla="*/ 8 w 233"/>
                <a:gd name="T13" fmla="*/ 0 h 228"/>
                <a:gd name="T14" fmla="*/ 6 w 233"/>
                <a:gd name="T15" fmla="*/ 0 h 228"/>
                <a:gd name="T16" fmla="*/ 5 w 233"/>
                <a:gd name="T17" fmla="*/ 0 h 228"/>
                <a:gd name="T18" fmla="*/ 3 w 233"/>
                <a:gd name="T19" fmla="*/ 1 h 228"/>
                <a:gd name="T20" fmla="*/ 3 w 233"/>
                <a:gd name="T21" fmla="*/ 1 h 228"/>
                <a:gd name="T22" fmla="*/ 1 w 233"/>
                <a:gd name="T23" fmla="*/ 2 h 228"/>
                <a:gd name="T24" fmla="*/ 1 w 233"/>
                <a:gd name="T25" fmla="*/ 3 h 228"/>
                <a:gd name="T26" fmla="*/ 0 w 233"/>
                <a:gd name="T27" fmla="*/ 5 h 228"/>
                <a:gd name="T28" fmla="*/ 0 w 233"/>
                <a:gd name="T29" fmla="*/ 6 h 228"/>
                <a:gd name="T30" fmla="*/ 0 w 233"/>
                <a:gd name="T31" fmla="*/ 7 h 228"/>
                <a:gd name="T32" fmla="*/ 1 w 233"/>
                <a:gd name="T33" fmla="*/ 8 h 228"/>
                <a:gd name="T34" fmla="*/ 1 w 233"/>
                <a:gd name="T35" fmla="*/ 10 h 228"/>
                <a:gd name="T36" fmla="*/ 3 w 233"/>
                <a:gd name="T37" fmla="*/ 10 h 228"/>
                <a:gd name="T38" fmla="*/ 3 w 233"/>
                <a:gd name="T39" fmla="*/ 11 h 228"/>
                <a:gd name="T40" fmla="*/ 5 w 233"/>
                <a:gd name="T41" fmla="*/ 12 h 228"/>
                <a:gd name="T42" fmla="*/ 6 w 233"/>
                <a:gd name="T43" fmla="*/ 12 h 228"/>
                <a:gd name="T44" fmla="*/ 8 w 233"/>
                <a:gd name="T45" fmla="*/ 12 h 228"/>
                <a:gd name="T46" fmla="*/ 9 w 233"/>
                <a:gd name="T47" fmla="*/ 11 h 228"/>
                <a:gd name="T48" fmla="*/ 10 w 233"/>
                <a:gd name="T49" fmla="*/ 10 h 228"/>
                <a:gd name="T50" fmla="*/ 11 w 233"/>
                <a:gd name="T51" fmla="*/ 10 h 228"/>
                <a:gd name="T52" fmla="*/ 11 w 233"/>
                <a:gd name="T53" fmla="*/ 8 h 228"/>
                <a:gd name="T54" fmla="*/ 12 w 233"/>
                <a:gd name="T55" fmla="*/ 7 h 228"/>
                <a:gd name="T56" fmla="*/ 12 w 233"/>
                <a:gd name="T57" fmla="*/ 6 h 2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3"/>
                <a:gd name="T88" fmla="*/ 0 h 228"/>
                <a:gd name="T89" fmla="*/ 233 w 233"/>
                <a:gd name="T90" fmla="*/ 228 h 2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3" h="228">
                  <a:moveTo>
                    <a:pt x="232" y="111"/>
                  </a:moveTo>
                  <a:lnTo>
                    <a:pt x="229" y="87"/>
                  </a:lnTo>
                  <a:lnTo>
                    <a:pt x="221" y="65"/>
                  </a:lnTo>
                  <a:lnTo>
                    <a:pt x="210" y="42"/>
                  </a:lnTo>
                  <a:lnTo>
                    <a:pt x="186" y="22"/>
                  </a:lnTo>
                  <a:lnTo>
                    <a:pt x="167" y="11"/>
                  </a:lnTo>
                  <a:lnTo>
                    <a:pt x="143" y="3"/>
                  </a:lnTo>
                  <a:lnTo>
                    <a:pt x="115" y="0"/>
                  </a:lnTo>
                  <a:lnTo>
                    <a:pt x="89" y="3"/>
                  </a:lnTo>
                  <a:lnTo>
                    <a:pt x="66" y="11"/>
                  </a:lnTo>
                  <a:lnTo>
                    <a:pt x="47" y="22"/>
                  </a:lnTo>
                  <a:lnTo>
                    <a:pt x="27" y="42"/>
                  </a:lnTo>
                  <a:lnTo>
                    <a:pt x="16" y="65"/>
                  </a:lnTo>
                  <a:lnTo>
                    <a:pt x="4" y="87"/>
                  </a:lnTo>
                  <a:lnTo>
                    <a:pt x="0" y="111"/>
                  </a:lnTo>
                  <a:lnTo>
                    <a:pt x="4" y="139"/>
                  </a:lnTo>
                  <a:lnTo>
                    <a:pt x="16" y="161"/>
                  </a:lnTo>
                  <a:lnTo>
                    <a:pt x="27" y="184"/>
                  </a:lnTo>
                  <a:lnTo>
                    <a:pt x="47" y="200"/>
                  </a:lnTo>
                  <a:lnTo>
                    <a:pt x="66" y="216"/>
                  </a:lnTo>
                  <a:lnTo>
                    <a:pt x="89" y="224"/>
                  </a:lnTo>
                  <a:lnTo>
                    <a:pt x="115" y="227"/>
                  </a:lnTo>
                  <a:lnTo>
                    <a:pt x="143" y="224"/>
                  </a:lnTo>
                  <a:lnTo>
                    <a:pt x="167" y="216"/>
                  </a:lnTo>
                  <a:lnTo>
                    <a:pt x="186" y="200"/>
                  </a:lnTo>
                  <a:lnTo>
                    <a:pt x="210" y="184"/>
                  </a:lnTo>
                  <a:lnTo>
                    <a:pt x="221" y="161"/>
                  </a:lnTo>
                  <a:lnTo>
                    <a:pt x="229" y="139"/>
                  </a:lnTo>
                  <a:lnTo>
                    <a:pt x="232" y="111"/>
                  </a:lnTo>
                </a:path>
              </a:pathLst>
            </a:custGeom>
            <a:noFill/>
            <a:ln w="12600">
              <a:solidFill>
                <a:srgbClr val="333333"/>
              </a:solidFill>
              <a:round/>
              <a:headEnd/>
              <a:tailEnd/>
            </a:ln>
          </p:spPr>
          <p:txBody>
            <a:bodyPr/>
            <a:lstStyle/>
            <a:p>
              <a:endParaRPr lang="en-US"/>
            </a:p>
          </p:txBody>
        </p:sp>
        <p:sp>
          <p:nvSpPr>
            <p:cNvPr id="602805" name="Line 688"/>
            <p:cNvSpPr>
              <a:spLocks noChangeShapeType="1"/>
            </p:cNvSpPr>
            <p:nvPr/>
          </p:nvSpPr>
          <p:spPr bwMode="auto">
            <a:xfrm flipH="1">
              <a:off x="3425" y="2394"/>
              <a:ext cx="39" cy="35"/>
            </a:xfrm>
            <a:prstGeom prst="line">
              <a:avLst/>
            </a:prstGeom>
            <a:noFill/>
            <a:ln w="12600">
              <a:solidFill>
                <a:srgbClr val="333333"/>
              </a:solidFill>
              <a:round/>
              <a:headEnd/>
              <a:tailEnd/>
            </a:ln>
          </p:spPr>
          <p:txBody>
            <a:bodyPr/>
            <a:lstStyle/>
            <a:p>
              <a:endParaRPr lang="en-US"/>
            </a:p>
          </p:txBody>
        </p:sp>
        <p:sp>
          <p:nvSpPr>
            <p:cNvPr id="602806" name="Freeform 689"/>
            <p:cNvSpPr>
              <a:spLocks noChangeArrowheads="1"/>
            </p:cNvSpPr>
            <p:nvPr/>
          </p:nvSpPr>
          <p:spPr bwMode="auto">
            <a:xfrm>
              <a:off x="3290" y="2448"/>
              <a:ext cx="124" cy="381"/>
            </a:xfrm>
            <a:custGeom>
              <a:avLst/>
              <a:gdLst>
                <a:gd name="T0" fmla="*/ 25 w 548"/>
                <a:gd name="T1" fmla="*/ 0 h 1680"/>
                <a:gd name="T2" fmla="*/ 20 w 548"/>
                <a:gd name="T3" fmla="*/ 1 h 1680"/>
                <a:gd name="T4" fmla="*/ 17 w 548"/>
                <a:gd name="T5" fmla="*/ 2 h 1680"/>
                <a:gd name="T6" fmla="*/ 15 w 548"/>
                <a:gd name="T7" fmla="*/ 3 h 1680"/>
                <a:gd name="T8" fmla="*/ 14 w 548"/>
                <a:gd name="T9" fmla="*/ 4 h 1680"/>
                <a:gd name="T10" fmla="*/ 12 w 548"/>
                <a:gd name="T11" fmla="*/ 5 h 1680"/>
                <a:gd name="T12" fmla="*/ 11 w 548"/>
                <a:gd name="T13" fmla="*/ 6 h 1680"/>
                <a:gd name="T14" fmla="*/ 10 w 548"/>
                <a:gd name="T15" fmla="*/ 7 h 1680"/>
                <a:gd name="T16" fmla="*/ 9 w 548"/>
                <a:gd name="T17" fmla="*/ 9 h 1680"/>
                <a:gd name="T18" fmla="*/ 8 w 548"/>
                <a:gd name="T19" fmla="*/ 11 h 1680"/>
                <a:gd name="T20" fmla="*/ 7 w 548"/>
                <a:gd name="T21" fmla="*/ 13 h 1680"/>
                <a:gd name="T22" fmla="*/ 6 w 548"/>
                <a:gd name="T23" fmla="*/ 16 h 1680"/>
                <a:gd name="T24" fmla="*/ 5 w 548"/>
                <a:gd name="T25" fmla="*/ 19 h 1680"/>
                <a:gd name="T26" fmla="*/ 5 w 548"/>
                <a:gd name="T27" fmla="*/ 22 h 1680"/>
                <a:gd name="T28" fmla="*/ 4 w 548"/>
                <a:gd name="T29" fmla="*/ 27 h 1680"/>
                <a:gd name="T30" fmla="*/ 4 w 548"/>
                <a:gd name="T31" fmla="*/ 32 h 1680"/>
                <a:gd name="T32" fmla="*/ 3 w 548"/>
                <a:gd name="T33" fmla="*/ 37 h 1680"/>
                <a:gd name="T34" fmla="*/ 2 w 548"/>
                <a:gd name="T35" fmla="*/ 44 h 1680"/>
                <a:gd name="T36" fmla="*/ 2 w 548"/>
                <a:gd name="T37" fmla="*/ 51 h 1680"/>
                <a:gd name="T38" fmla="*/ 1 w 548"/>
                <a:gd name="T39" fmla="*/ 57 h 1680"/>
                <a:gd name="T40" fmla="*/ 1 w 548"/>
                <a:gd name="T41" fmla="*/ 64 h 1680"/>
                <a:gd name="T42" fmla="*/ 0 w 548"/>
                <a:gd name="T43" fmla="*/ 70 h 1680"/>
                <a:gd name="T44" fmla="*/ 0 w 548"/>
                <a:gd name="T45" fmla="*/ 75 h 1680"/>
                <a:gd name="T46" fmla="*/ 0 w 548"/>
                <a:gd name="T47" fmla="*/ 80 h 1680"/>
                <a:gd name="T48" fmla="*/ 0 w 548"/>
                <a:gd name="T49" fmla="*/ 83 h 1680"/>
                <a:gd name="T50" fmla="*/ 1 w 548"/>
                <a:gd name="T51" fmla="*/ 85 h 1680"/>
                <a:gd name="T52" fmla="*/ 1 w 548"/>
                <a:gd name="T53" fmla="*/ 86 h 1680"/>
                <a:gd name="T54" fmla="*/ 2 w 548"/>
                <a:gd name="T55" fmla="*/ 86 h 1680"/>
                <a:gd name="T56" fmla="*/ 2 w 548"/>
                <a:gd name="T57" fmla="*/ 86 h 1680"/>
                <a:gd name="T58" fmla="*/ 2 w 548"/>
                <a:gd name="T59" fmla="*/ 86 h 1680"/>
                <a:gd name="T60" fmla="*/ 2 w 548"/>
                <a:gd name="T61" fmla="*/ 85 h 1680"/>
                <a:gd name="T62" fmla="*/ 3 w 548"/>
                <a:gd name="T63" fmla="*/ 84 h 1680"/>
                <a:gd name="T64" fmla="*/ 3 w 548"/>
                <a:gd name="T65" fmla="*/ 81 h 1680"/>
                <a:gd name="T66" fmla="*/ 4 w 548"/>
                <a:gd name="T67" fmla="*/ 76 h 1680"/>
                <a:gd name="T68" fmla="*/ 5 w 548"/>
                <a:gd name="T69" fmla="*/ 71 h 1680"/>
                <a:gd name="T70" fmla="*/ 6 w 548"/>
                <a:gd name="T71" fmla="*/ 64 h 1680"/>
                <a:gd name="T72" fmla="*/ 7 w 548"/>
                <a:gd name="T73" fmla="*/ 57 h 1680"/>
                <a:gd name="T74" fmla="*/ 9 w 548"/>
                <a:gd name="T75" fmla="*/ 49 h 1680"/>
                <a:gd name="T76" fmla="*/ 10 w 548"/>
                <a:gd name="T77" fmla="*/ 41 h 1680"/>
                <a:gd name="T78" fmla="*/ 11 w 548"/>
                <a:gd name="T79" fmla="*/ 34 h 1680"/>
                <a:gd name="T80" fmla="*/ 12 w 548"/>
                <a:gd name="T81" fmla="*/ 29 h 1680"/>
                <a:gd name="T82" fmla="*/ 13 w 548"/>
                <a:gd name="T83" fmla="*/ 25 h 1680"/>
                <a:gd name="T84" fmla="*/ 14 w 548"/>
                <a:gd name="T85" fmla="*/ 22 h 1680"/>
                <a:gd name="T86" fmla="*/ 15 w 548"/>
                <a:gd name="T87" fmla="*/ 20 h 1680"/>
                <a:gd name="T88" fmla="*/ 16 w 548"/>
                <a:gd name="T89" fmla="*/ 18 h 1680"/>
                <a:gd name="T90" fmla="*/ 18 w 548"/>
                <a:gd name="T91" fmla="*/ 17 h 1680"/>
                <a:gd name="T92" fmla="*/ 21 w 548"/>
                <a:gd name="T93" fmla="*/ 15 h 1680"/>
                <a:gd name="T94" fmla="*/ 25 w 548"/>
                <a:gd name="T95" fmla="*/ 15 h 16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8"/>
                <a:gd name="T145" fmla="*/ 0 h 1680"/>
                <a:gd name="T146" fmla="*/ 548 w 548"/>
                <a:gd name="T147" fmla="*/ 1680 h 16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8" h="1680">
                  <a:moveTo>
                    <a:pt x="547" y="0"/>
                  </a:moveTo>
                  <a:lnTo>
                    <a:pt x="486" y="11"/>
                  </a:lnTo>
                  <a:lnTo>
                    <a:pt x="432" y="15"/>
                  </a:lnTo>
                  <a:lnTo>
                    <a:pt x="393" y="26"/>
                  </a:lnTo>
                  <a:lnTo>
                    <a:pt x="362" y="34"/>
                  </a:lnTo>
                  <a:lnTo>
                    <a:pt x="335" y="45"/>
                  </a:lnTo>
                  <a:lnTo>
                    <a:pt x="316" y="53"/>
                  </a:lnTo>
                  <a:lnTo>
                    <a:pt x="296" y="61"/>
                  </a:lnTo>
                  <a:lnTo>
                    <a:pt x="282" y="69"/>
                  </a:lnTo>
                  <a:lnTo>
                    <a:pt x="270" y="77"/>
                  </a:lnTo>
                  <a:lnTo>
                    <a:pt x="254" y="84"/>
                  </a:lnTo>
                  <a:lnTo>
                    <a:pt x="242" y="91"/>
                  </a:lnTo>
                  <a:lnTo>
                    <a:pt x="232" y="107"/>
                  </a:lnTo>
                  <a:lnTo>
                    <a:pt x="216" y="115"/>
                  </a:lnTo>
                  <a:lnTo>
                    <a:pt x="204" y="126"/>
                  </a:lnTo>
                  <a:lnTo>
                    <a:pt x="193" y="142"/>
                  </a:lnTo>
                  <a:lnTo>
                    <a:pt x="185" y="154"/>
                  </a:lnTo>
                  <a:lnTo>
                    <a:pt x="174" y="169"/>
                  </a:lnTo>
                  <a:lnTo>
                    <a:pt x="162" y="188"/>
                  </a:lnTo>
                  <a:lnTo>
                    <a:pt x="155" y="211"/>
                  </a:lnTo>
                  <a:lnTo>
                    <a:pt x="143" y="230"/>
                  </a:lnTo>
                  <a:lnTo>
                    <a:pt x="136" y="254"/>
                  </a:lnTo>
                  <a:lnTo>
                    <a:pt x="123" y="276"/>
                  </a:lnTo>
                  <a:lnTo>
                    <a:pt x="118" y="304"/>
                  </a:lnTo>
                  <a:lnTo>
                    <a:pt x="111" y="334"/>
                  </a:lnTo>
                  <a:lnTo>
                    <a:pt x="107" y="366"/>
                  </a:lnTo>
                  <a:lnTo>
                    <a:pt x="96" y="400"/>
                  </a:lnTo>
                  <a:lnTo>
                    <a:pt x="92" y="438"/>
                  </a:lnTo>
                  <a:lnTo>
                    <a:pt x="84" y="473"/>
                  </a:lnTo>
                  <a:lnTo>
                    <a:pt x="80" y="519"/>
                  </a:lnTo>
                  <a:lnTo>
                    <a:pt x="77" y="562"/>
                  </a:lnTo>
                  <a:lnTo>
                    <a:pt x="69" y="615"/>
                  </a:lnTo>
                  <a:lnTo>
                    <a:pt x="65" y="666"/>
                  </a:lnTo>
                  <a:lnTo>
                    <a:pt x="61" y="727"/>
                  </a:lnTo>
                  <a:lnTo>
                    <a:pt x="53" y="786"/>
                  </a:lnTo>
                  <a:lnTo>
                    <a:pt x="45" y="847"/>
                  </a:lnTo>
                  <a:lnTo>
                    <a:pt x="41" y="916"/>
                  </a:lnTo>
                  <a:lnTo>
                    <a:pt x="34" y="982"/>
                  </a:lnTo>
                  <a:lnTo>
                    <a:pt x="30" y="1051"/>
                  </a:lnTo>
                  <a:lnTo>
                    <a:pt x="26" y="1117"/>
                  </a:lnTo>
                  <a:lnTo>
                    <a:pt x="19" y="1179"/>
                  </a:lnTo>
                  <a:lnTo>
                    <a:pt x="15" y="1244"/>
                  </a:lnTo>
                  <a:lnTo>
                    <a:pt x="15" y="1305"/>
                  </a:lnTo>
                  <a:lnTo>
                    <a:pt x="7" y="1363"/>
                  </a:lnTo>
                  <a:lnTo>
                    <a:pt x="3" y="1417"/>
                  </a:lnTo>
                  <a:lnTo>
                    <a:pt x="0" y="1463"/>
                  </a:lnTo>
                  <a:lnTo>
                    <a:pt x="0" y="1510"/>
                  </a:lnTo>
                  <a:lnTo>
                    <a:pt x="0" y="1552"/>
                  </a:lnTo>
                  <a:lnTo>
                    <a:pt x="0" y="1587"/>
                  </a:lnTo>
                  <a:lnTo>
                    <a:pt x="3" y="1610"/>
                  </a:lnTo>
                  <a:lnTo>
                    <a:pt x="7" y="1632"/>
                  </a:lnTo>
                  <a:lnTo>
                    <a:pt x="15" y="1649"/>
                  </a:lnTo>
                  <a:lnTo>
                    <a:pt x="15" y="1660"/>
                  </a:lnTo>
                  <a:lnTo>
                    <a:pt x="19" y="1668"/>
                  </a:lnTo>
                  <a:lnTo>
                    <a:pt x="26" y="1675"/>
                  </a:lnTo>
                  <a:lnTo>
                    <a:pt x="30" y="1675"/>
                  </a:lnTo>
                  <a:lnTo>
                    <a:pt x="34" y="1679"/>
                  </a:lnTo>
                  <a:lnTo>
                    <a:pt x="39" y="1679"/>
                  </a:lnTo>
                  <a:lnTo>
                    <a:pt x="41" y="1679"/>
                  </a:lnTo>
                  <a:lnTo>
                    <a:pt x="45" y="1675"/>
                  </a:lnTo>
                  <a:lnTo>
                    <a:pt x="45" y="1660"/>
                  </a:lnTo>
                  <a:lnTo>
                    <a:pt x="50" y="1649"/>
                  </a:lnTo>
                  <a:lnTo>
                    <a:pt x="53" y="1630"/>
                  </a:lnTo>
                  <a:lnTo>
                    <a:pt x="61" y="1602"/>
                  </a:lnTo>
                  <a:lnTo>
                    <a:pt x="65" y="1567"/>
                  </a:lnTo>
                  <a:lnTo>
                    <a:pt x="72" y="1525"/>
                  </a:lnTo>
                  <a:lnTo>
                    <a:pt x="77" y="1479"/>
                  </a:lnTo>
                  <a:lnTo>
                    <a:pt x="88" y="1428"/>
                  </a:lnTo>
                  <a:lnTo>
                    <a:pt x="96" y="1371"/>
                  </a:lnTo>
                  <a:lnTo>
                    <a:pt x="107" y="1313"/>
                  </a:lnTo>
                  <a:lnTo>
                    <a:pt x="118" y="1240"/>
                  </a:lnTo>
                  <a:lnTo>
                    <a:pt x="132" y="1174"/>
                  </a:lnTo>
                  <a:lnTo>
                    <a:pt x="138" y="1101"/>
                  </a:lnTo>
                  <a:lnTo>
                    <a:pt x="155" y="1024"/>
                  </a:lnTo>
                  <a:lnTo>
                    <a:pt x="166" y="947"/>
                  </a:lnTo>
                  <a:lnTo>
                    <a:pt x="174" y="874"/>
                  </a:lnTo>
                  <a:lnTo>
                    <a:pt x="185" y="800"/>
                  </a:lnTo>
                  <a:lnTo>
                    <a:pt x="200" y="732"/>
                  </a:lnTo>
                  <a:lnTo>
                    <a:pt x="212" y="666"/>
                  </a:lnTo>
                  <a:lnTo>
                    <a:pt x="220" y="612"/>
                  </a:lnTo>
                  <a:lnTo>
                    <a:pt x="232" y="558"/>
                  </a:lnTo>
                  <a:lnTo>
                    <a:pt x="242" y="519"/>
                  </a:lnTo>
                  <a:lnTo>
                    <a:pt x="251" y="485"/>
                  </a:lnTo>
                  <a:lnTo>
                    <a:pt x="263" y="454"/>
                  </a:lnTo>
                  <a:lnTo>
                    <a:pt x="274" y="427"/>
                  </a:lnTo>
                  <a:lnTo>
                    <a:pt x="285" y="408"/>
                  </a:lnTo>
                  <a:lnTo>
                    <a:pt x="293" y="389"/>
                  </a:lnTo>
                  <a:lnTo>
                    <a:pt x="305" y="369"/>
                  </a:lnTo>
                  <a:lnTo>
                    <a:pt x="320" y="353"/>
                  </a:lnTo>
                  <a:lnTo>
                    <a:pt x="335" y="338"/>
                  </a:lnTo>
                  <a:lnTo>
                    <a:pt x="354" y="323"/>
                  </a:lnTo>
                  <a:lnTo>
                    <a:pt x="381" y="312"/>
                  </a:lnTo>
                  <a:lnTo>
                    <a:pt x="409" y="300"/>
                  </a:lnTo>
                  <a:lnTo>
                    <a:pt x="444" y="288"/>
                  </a:lnTo>
                  <a:lnTo>
                    <a:pt x="489" y="281"/>
                  </a:lnTo>
                  <a:lnTo>
                    <a:pt x="547" y="273"/>
                  </a:lnTo>
                </a:path>
              </a:pathLst>
            </a:custGeom>
            <a:noFill/>
            <a:ln w="12600">
              <a:solidFill>
                <a:srgbClr val="333333"/>
              </a:solidFill>
              <a:round/>
              <a:headEnd/>
              <a:tailEnd/>
            </a:ln>
          </p:spPr>
          <p:txBody>
            <a:bodyPr/>
            <a:lstStyle/>
            <a:p>
              <a:endParaRPr lang="en-US"/>
            </a:p>
          </p:txBody>
        </p:sp>
        <p:sp>
          <p:nvSpPr>
            <p:cNvPr id="602807" name="Freeform 690"/>
            <p:cNvSpPr>
              <a:spLocks noChangeArrowheads="1"/>
            </p:cNvSpPr>
            <p:nvPr/>
          </p:nvSpPr>
          <p:spPr bwMode="auto">
            <a:xfrm>
              <a:off x="3414" y="2437"/>
              <a:ext cx="62" cy="83"/>
            </a:xfrm>
            <a:custGeom>
              <a:avLst/>
              <a:gdLst>
                <a:gd name="T0" fmla="*/ 0 w 274"/>
                <a:gd name="T1" fmla="*/ 2 h 368"/>
                <a:gd name="T2" fmla="*/ 0 w 274"/>
                <a:gd name="T3" fmla="*/ 0 h 368"/>
                <a:gd name="T4" fmla="*/ 14 w 274"/>
                <a:gd name="T5" fmla="*/ 0 h 368"/>
                <a:gd name="T6" fmla="*/ 14 w 274"/>
                <a:gd name="T7" fmla="*/ 19 h 368"/>
                <a:gd name="T8" fmla="*/ 0 w 274"/>
                <a:gd name="T9" fmla="*/ 19 h 368"/>
                <a:gd name="T10" fmla="*/ 0 w 274"/>
                <a:gd name="T11" fmla="*/ 16 h 368"/>
                <a:gd name="T12" fmla="*/ 0 w 274"/>
                <a:gd name="T13" fmla="*/ 2 h 368"/>
                <a:gd name="T14" fmla="*/ 0 60000 65536"/>
                <a:gd name="T15" fmla="*/ 0 60000 65536"/>
                <a:gd name="T16" fmla="*/ 0 60000 65536"/>
                <a:gd name="T17" fmla="*/ 0 60000 65536"/>
                <a:gd name="T18" fmla="*/ 0 60000 65536"/>
                <a:gd name="T19" fmla="*/ 0 60000 65536"/>
                <a:gd name="T20" fmla="*/ 0 60000 65536"/>
                <a:gd name="T21" fmla="*/ 0 w 274"/>
                <a:gd name="T22" fmla="*/ 0 h 368"/>
                <a:gd name="T23" fmla="*/ 274 w 274"/>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368">
                  <a:moveTo>
                    <a:pt x="0" y="47"/>
                  </a:moveTo>
                  <a:lnTo>
                    <a:pt x="0" y="0"/>
                  </a:lnTo>
                  <a:lnTo>
                    <a:pt x="273" y="0"/>
                  </a:lnTo>
                  <a:lnTo>
                    <a:pt x="273" y="367"/>
                  </a:lnTo>
                  <a:lnTo>
                    <a:pt x="0" y="367"/>
                  </a:lnTo>
                  <a:lnTo>
                    <a:pt x="0" y="321"/>
                  </a:lnTo>
                  <a:lnTo>
                    <a:pt x="0" y="47"/>
                  </a:lnTo>
                </a:path>
              </a:pathLst>
            </a:custGeom>
            <a:noFill/>
            <a:ln w="12600">
              <a:solidFill>
                <a:srgbClr val="333333"/>
              </a:solidFill>
              <a:round/>
              <a:headEnd/>
              <a:tailEnd/>
            </a:ln>
          </p:spPr>
          <p:txBody>
            <a:bodyPr/>
            <a:lstStyle/>
            <a:p>
              <a:endParaRPr lang="en-US"/>
            </a:p>
          </p:txBody>
        </p:sp>
        <p:sp>
          <p:nvSpPr>
            <p:cNvPr id="602808" name="Line 691"/>
            <p:cNvSpPr>
              <a:spLocks noChangeShapeType="1"/>
            </p:cNvSpPr>
            <p:nvPr/>
          </p:nvSpPr>
          <p:spPr bwMode="auto">
            <a:xfrm flipH="1">
              <a:off x="3296" y="2647"/>
              <a:ext cx="34" cy="32"/>
            </a:xfrm>
            <a:prstGeom prst="line">
              <a:avLst/>
            </a:prstGeom>
            <a:noFill/>
            <a:ln w="12600">
              <a:solidFill>
                <a:srgbClr val="333333"/>
              </a:solidFill>
              <a:round/>
              <a:headEnd/>
              <a:tailEnd/>
            </a:ln>
          </p:spPr>
          <p:txBody>
            <a:bodyPr/>
            <a:lstStyle/>
            <a:p>
              <a:endParaRPr lang="en-US"/>
            </a:p>
          </p:txBody>
        </p:sp>
        <p:sp>
          <p:nvSpPr>
            <p:cNvPr id="602809" name="Line 692"/>
            <p:cNvSpPr>
              <a:spLocks noChangeShapeType="1"/>
            </p:cNvSpPr>
            <p:nvPr/>
          </p:nvSpPr>
          <p:spPr bwMode="auto">
            <a:xfrm flipV="1">
              <a:off x="3300" y="2612"/>
              <a:ext cx="35" cy="36"/>
            </a:xfrm>
            <a:prstGeom prst="line">
              <a:avLst/>
            </a:prstGeom>
            <a:noFill/>
            <a:ln w="12600">
              <a:solidFill>
                <a:srgbClr val="333333"/>
              </a:solidFill>
              <a:round/>
              <a:headEnd/>
              <a:tailEnd/>
            </a:ln>
          </p:spPr>
          <p:txBody>
            <a:bodyPr/>
            <a:lstStyle/>
            <a:p>
              <a:endParaRPr lang="en-US"/>
            </a:p>
          </p:txBody>
        </p:sp>
        <p:sp>
          <p:nvSpPr>
            <p:cNvPr id="602810" name="Line 693"/>
            <p:cNvSpPr>
              <a:spLocks noChangeShapeType="1"/>
            </p:cNvSpPr>
            <p:nvPr/>
          </p:nvSpPr>
          <p:spPr bwMode="auto">
            <a:xfrm flipV="1">
              <a:off x="3303" y="2574"/>
              <a:ext cx="39" cy="42"/>
            </a:xfrm>
            <a:prstGeom prst="line">
              <a:avLst/>
            </a:prstGeom>
            <a:noFill/>
            <a:ln w="12600">
              <a:solidFill>
                <a:srgbClr val="333333"/>
              </a:solidFill>
              <a:round/>
              <a:headEnd/>
              <a:tailEnd/>
            </a:ln>
          </p:spPr>
          <p:txBody>
            <a:bodyPr/>
            <a:lstStyle/>
            <a:p>
              <a:endParaRPr lang="en-US"/>
            </a:p>
          </p:txBody>
        </p:sp>
        <p:sp>
          <p:nvSpPr>
            <p:cNvPr id="602811" name="Line 694"/>
            <p:cNvSpPr>
              <a:spLocks noChangeShapeType="1"/>
            </p:cNvSpPr>
            <p:nvPr/>
          </p:nvSpPr>
          <p:spPr bwMode="auto">
            <a:xfrm flipV="1">
              <a:off x="3408" y="2504"/>
              <a:ext cx="6" cy="7"/>
            </a:xfrm>
            <a:prstGeom prst="line">
              <a:avLst/>
            </a:prstGeom>
            <a:noFill/>
            <a:ln w="12600">
              <a:solidFill>
                <a:srgbClr val="333333"/>
              </a:solidFill>
              <a:round/>
              <a:headEnd/>
              <a:tailEnd/>
            </a:ln>
          </p:spPr>
          <p:txBody>
            <a:bodyPr/>
            <a:lstStyle/>
            <a:p>
              <a:endParaRPr lang="en-US"/>
            </a:p>
          </p:txBody>
        </p:sp>
        <p:sp>
          <p:nvSpPr>
            <p:cNvPr id="602812" name="Line 695"/>
            <p:cNvSpPr>
              <a:spLocks noChangeShapeType="1"/>
            </p:cNvSpPr>
            <p:nvPr/>
          </p:nvSpPr>
          <p:spPr bwMode="auto">
            <a:xfrm flipH="1">
              <a:off x="3305" y="2476"/>
              <a:ext cx="110" cy="107"/>
            </a:xfrm>
            <a:prstGeom prst="line">
              <a:avLst/>
            </a:prstGeom>
            <a:noFill/>
            <a:ln w="12600">
              <a:solidFill>
                <a:srgbClr val="333333"/>
              </a:solidFill>
              <a:round/>
              <a:headEnd/>
              <a:tailEnd/>
            </a:ln>
          </p:spPr>
          <p:txBody>
            <a:bodyPr/>
            <a:lstStyle/>
            <a:p>
              <a:endParaRPr lang="en-US"/>
            </a:p>
          </p:txBody>
        </p:sp>
        <p:sp>
          <p:nvSpPr>
            <p:cNvPr id="602813" name="Line 696"/>
            <p:cNvSpPr>
              <a:spLocks noChangeShapeType="1"/>
            </p:cNvSpPr>
            <p:nvPr/>
          </p:nvSpPr>
          <p:spPr bwMode="auto">
            <a:xfrm flipV="1">
              <a:off x="3311" y="2448"/>
              <a:ext cx="101" cy="102"/>
            </a:xfrm>
            <a:prstGeom prst="line">
              <a:avLst/>
            </a:prstGeom>
            <a:noFill/>
            <a:ln w="12600">
              <a:solidFill>
                <a:srgbClr val="333333"/>
              </a:solidFill>
              <a:round/>
              <a:headEnd/>
              <a:tailEnd/>
            </a:ln>
          </p:spPr>
          <p:txBody>
            <a:bodyPr/>
            <a:lstStyle/>
            <a:p>
              <a:endParaRPr lang="en-US"/>
            </a:p>
          </p:txBody>
        </p:sp>
        <p:sp>
          <p:nvSpPr>
            <p:cNvPr id="602814" name="Line 697"/>
            <p:cNvSpPr>
              <a:spLocks noChangeShapeType="1"/>
            </p:cNvSpPr>
            <p:nvPr/>
          </p:nvSpPr>
          <p:spPr bwMode="auto">
            <a:xfrm flipH="1">
              <a:off x="3316" y="2455"/>
              <a:ext cx="60" cy="58"/>
            </a:xfrm>
            <a:prstGeom prst="line">
              <a:avLst/>
            </a:prstGeom>
            <a:noFill/>
            <a:ln w="12600">
              <a:solidFill>
                <a:srgbClr val="333333"/>
              </a:solidFill>
              <a:round/>
              <a:headEnd/>
              <a:tailEnd/>
            </a:ln>
          </p:spPr>
          <p:txBody>
            <a:bodyPr/>
            <a:lstStyle/>
            <a:p>
              <a:endParaRPr lang="en-US"/>
            </a:p>
          </p:txBody>
        </p:sp>
        <p:sp>
          <p:nvSpPr>
            <p:cNvPr id="602815" name="Line 698"/>
            <p:cNvSpPr>
              <a:spLocks noChangeShapeType="1"/>
            </p:cNvSpPr>
            <p:nvPr/>
          </p:nvSpPr>
          <p:spPr bwMode="auto">
            <a:xfrm flipH="1">
              <a:off x="3294" y="2681"/>
              <a:ext cx="31" cy="30"/>
            </a:xfrm>
            <a:prstGeom prst="line">
              <a:avLst/>
            </a:prstGeom>
            <a:noFill/>
            <a:ln w="12600">
              <a:solidFill>
                <a:srgbClr val="333333"/>
              </a:solidFill>
              <a:round/>
              <a:headEnd/>
              <a:tailEnd/>
            </a:ln>
          </p:spPr>
          <p:txBody>
            <a:bodyPr/>
            <a:lstStyle/>
            <a:p>
              <a:endParaRPr lang="en-US"/>
            </a:p>
          </p:txBody>
        </p:sp>
        <p:sp>
          <p:nvSpPr>
            <p:cNvPr id="602816" name="Line 699"/>
            <p:cNvSpPr>
              <a:spLocks noChangeShapeType="1"/>
            </p:cNvSpPr>
            <p:nvPr/>
          </p:nvSpPr>
          <p:spPr bwMode="auto">
            <a:xfrm flipH="1">
              <a:off x="3292" y="2716"/>
              <a:ext cx="27" cy="26"/>
            </a:xfrm>
            <a:prstGeom prst="line">
              <a:avLst/>
            </a:prstGeom>
            <a:noFill/>
            <a:ln w="12600">
              <a:solidFill>
                <a:srgbClr val="333333"/>
              </a:solidFill>
              <a:round/>
              <a:headEnd/>
              <a:tailEnd/>
            </a:ln>
          </p:spPr>
          <p:txBody>
            <a:bodyPr/>
            <a:lstStyle/>
            <a:p>
              <a:endParaRPr lang="en-US"/>
            </a:p>
          </p:txBody>
        </p:sp>
        <p:sp>
          <p:nvSpPr>
            <p:cNvPr id="602817" name="Line 700"/>
            <p:cNvSpPr>
              <a:spLocks noChangeShapeType="1"/>
            </p:cNvSpPr>
            <p:nvPr/>
          </p:nvSpPr>
          <p:spPr bwMode="auto">
            <a:xfrm flipH="1">
              <a:off x="3289" y="2751"/>
              <a:ext cx="25" cy="23"/>
            </a:xfrm>
            <a:prstGeom prst="line">
              <a:avLst/>
            </a:prstGeom>
            <a:noFill/>
            <a:ln w="12600">
              <a:solidFill>
                <a:srgbClr val="333333"/>
              </a:solidFill>
              <a:round/>
              <a:headEnd/>
              <a:tailEnd/>
            </a:ln>
          </p:spPr>
          <p:txBody>
            <a:bodyPr/>
            <a:lstStyle/>
            <a:p>
              <a:endParaRPr lang="en-US"/>
            </a:p>
          </p:txBody>
        </p:sp>
        <p:sp>
          <p:nvSpPr>
            <p:cNvPr id="602818" name="Line 701"/>
            <p:cNvSpPr>
              <a:spLocks noChangeShapeType="1"/>
            </p:cNvSpPr>
            <p:nvPr/>
          </p:nvSpPr>
          <p:spPr bwMode="auto">
            <a:xfrm flipH="1">
              <a:off x="3289" y="2786"/>
              <a:ext cx="19" cy="17"/>
            </a:xfrm>
            <a:prstGeom prst="line">
              <a:avLst/>
            </a:prstGeom>
            <a:noFill/>
            <a:ln w="12600">
              <a:solidFill>
                <a:srgbClr val="333333"/>
              </a:solidFill>
              <a:round/>
              <a:headEnd/>
              <a:tailEnd/>
            </a:ln>
          </p:spPr>
          <p:txBody>
            <a:bodyPr/>
            <a:lstStyle/>
            <a:p>
              <a:endParaRPr lang="en-US"/>
            </a:p>
          </p:txBody>
        </p:sp>
        <p:sp>
          <p:nvSpPr>
            <p:cNvPr id="602819" name="Line 702"/>
            <p:cNvSpPr>
              <a:spLocks noChangeShapeType="1"/>
            </p:cNvSpPr>
            <p:nvPr/>
          </p:nvSpPr>
          <p:spPr bwMode="auto">
            <a:xfrm flipV="1">
              <a:off x="3295" y="2819"/>
              <a:ext cx="7" cy="8"/>
            </a:xfrm>
            <a:prstGeom prst="line">
              <a:avLst/>
            </a:prstGeom>
            <a:noFill/>
            <a:ln w="12600">
              <a:solidFill>
                <a:srgbClr val="333333"/>
              </a:solidFill>
              <a:round/>
              <a:headEnd/>
              <a:tailEnd/>
            </a:ln>
          </p:spPr>
          <p:txBody>
            <a:bodyPr/>
            <a:lstStyle/>
            <a:p>
              <a:endParaRPr lang="en-US"/>
            </a:p>
          </p:txBody>
        </p:sp>
        <p:sp>
          <p:nvSpPr>
            <p:cNvPr id="602820" name="Line 703"/>
            <p:cNvSpPr>
              <a:spLocks noChangeShapeType="1"/>
            </p:cNvSpPr>
            <p:nvPr/>
          </p:nvSpPr>
          <p:spPr bwMode="auto">
            <a:xfrm flipH="1" flipV="1">
              <a:off x="3304" y="2591"/>
              <a:ext cx="30" cy="31"/>
            </a:xfrm>
            <a:prstGeom prst="line">
              <a:avLst/>
            </a:prstGeom>
            <a:noFill/>
            <a:ln w="12600">
              <a:solidFill>
                <a:srgbClr val="333333"/>
              </a:solidFill>
              <a:round/>
              <a:headEnd/>
              <a:tailEnd/>
            </a:ln>
          </p:spPr>
          <p:txBody>
            <a:bodyPr/>
            <a:lstStyle/>
            <a:p>
              <a:endParaRPr lang="en-US"/>
            </a:p>
          </p:txBody>
        </p:sp>
        <p:sp>
          <p:nvSpPr>
            <p:cNvPr id="602821" name="Line 704"/>
            <p:cNvSpPr>
              <a:spLocks noChangeShapeType="1"/>
            </p:cNvSpPr>
            <p:nvPr/>
          </p:nvSpPr>
          <p:spPr bwMode="auto">
            <a:xfrm>
              <a:off x="3303" y="2619"/>
              <a:ext cx="26" cy="28"/>
            </a:xfrm>
            <a:prstGeom prst="line">
              <a:avLst/>
            </a:prstGeom>
            <a:noFill/>
            <a:ln w="12600">
              <a:solidFill>
                <a:srgbClr val="333333"/>
              </a:solidFill>
              <a:round/>
              <a:headEnd/>
              <a:tailEnd/>
            </a:ln>
          </p:spPr>
          <p:txBody>
            <a:bodyPr/>
            <a:lstStyle/>
            <a:p>
              <a:endParaRPr lang="en-US"/>
            </a:p>
          </p:txBody>
        </p:sp>
        <p:sp>
          <p:nvSpPr>
            <p:cNvPr id="602822" name="Line 705"/>
            <p:cNvSpPr>
              <a:spLocks noChangeShapeType="1"/>
            </p:cNvSpPr>
            <p:nvPr/>
          </p:nvSpPr>
          <p:spPr bwMode="auto">
            <a:xfrm flipH="1" flipV="1">
              <a:off x="3299" y="2646"/>
              <a:ext cx="27" cy="26"/>
            </a:xfrm>
            <a:prstGeom prst="line">
              <a:avLst/>
            </a:prstGeom>
            <a:noFill/>
            <a:ln w="12600">
              <a:solidFill>
                <a:srgbClr val="333333"/>
              </a:solidFill>
              <a:round/>
              <a:headEnd/>
              <a:tailEnd/>
            </a:ln>
          </p:spPr>
          <p:txBody>
            <a:bodyPr/>
            <a:lstStyle/>
            <a:p>
              <a:endParaRPr lang="en-US"/>
            </a:p>
          </p:txBody>
        </p:sp>
        <p:sp>
          <p:nvSpPr>
            <p:cNvPr id="602823" name="Line 706"/>
            <p:cNvSpPr>
              <a:spLocks noChangeShapeType="1"/>
            </p:cNvSpPr>
            <p:nvPr/>
          </p:nvSpPr>
          <p:spPr bwMode="auto">
            <a:xfrm>
              <a:off x="3297" y="2674"/>
              <a:ext cx="24" cy="22"/>
            </a:xfrm>
            <a:prstGeom prst="line">
              <a:avLst/>
            </a:prstGeom>
            <a:noFill/>
            <a:ln w="12600">
              <a:solidFill>
                <a:srgbClr val="333333"/>
              </a:solidFill>
              <a:round/>
              <a:headEnd/>
              <a:tailEnd/>
            </a:ln>
          </p:spPr>
          <p:txBody>
            <a:bodyPr/>
            <a:lstStyle/>
            <a:p>
              <a:endParaRPr lang="en-US"/>
            </a:p>
          </p:txBody>
        </p:sp>
        <p:sp>
          <p:nvSpPr>
            <p:cNvPr id="602824" name="Line 707"/>
            <p:cNvSpPr>
              <a:spLocks noChangeShapeType="1"/>
            </p:cNvSpPr>
            <p:nvPr/>
          </p:nvSpPr>
          <p:spPr bwMode="auto">
            <a:xfrm>
              <a:off x="3296" y="2701"/>
              <a:ext cx="22" cy="21"/>
            </a:xfrm>
            <a:prstGeom prst="line">
              <a:avLst/>
            </a:prstGeom>
            <a:noFill/>
            <a:ln w="12600">
              <a:solidFill>
                <a:srgbClr val="333333"/>
              </a:solidFill>
              <a:round/>
              <a:headEnd/>
              <a:tailEnd/>
            </a:ln>
          </p:spPr>
          <p:txBody>
            <a:bodyPr/>
            <a:lstStyle/>
            <a:p>
              <a:endParaRPr lang="en-US"/>
            </a:p>
          </p:txBody>
        </p:sp>
        <p:sp>
          <p:nvSpPr>
            <p:cNvPr id="602825" name="Line 708"/>
            <p:cNvSpPr>
              <a:spLocks noChangeShapeType="1"/>
            </p:cNvSpPr>
            <p:nvPr/>
          </p:nvSpPr>
          <p:spPr bwMode="auto">
            <a:xfrm>
              <a:off x="3293" y="2728"/>
              <a:ext cx="21" cy="20"/>
            </a:xfrm>
            <a:prstGeom prst="line">
              <a:avLst/>
            </a:prstGeom>
            <a:noFill/>
            <a:ln w="12600">
              <a:solidFill>
                <a:srgbClr val="333333"/>
              </a:solidFill>
              <a:round/>
              <a:headEnd/>
              <a:tailEnd/>
            </a:ln>
          </p:spPr>
          <p:txBody>
            <a:bodyPr/>
            <a:lstStyle/>
            <a:p>
              <a:endParaRPr lang="en-US"/>
            </a:p>
          </p:txBody>
        </p:sp>
        <p:sp>
          <p:nvSpPr>
            <p:cNvPr id="602826" name="Line 709"/>
            <p:cNvSpPr>
              <a:spLocks noChangeShapeType="1"/>
            </p:cNvSpPr>
            <p:nvPr/>
          </p:nvSpPr>
          <p:spPr bwMode="auto">
            <a:xfrm flipH="1" flipV="1">
              <a:off x="3291" y="2755"/>
              <a:ext cx="20" cy="19"/>
            </a:xfrm>
            <a:prstGeom prst="line">
              <a:avLst/>
            </a:prstGeom>
            <a:noFill/>
            <a:ln w="12600">
              <a:solidFill>
                <a:srgbClr val="333333"/>
              </a:solidFill>
              <a:round/>
              <a:headEnd/>
              <a:tailEnd/>
            </a:ln>
          </p:spPr>
          <p:txBody>
            <a:bodyPr/>
            <a:lstStyle/>
            <a:p>
              <a:endParaRPr lang="en-US"/>
            </a:p>
          </p:txBody>
        </p:sp>
        <p:sp>
          <p:nvSpPr>
            <p:cNvPr id="602827" name="Line 710"/>
            <p:cNvSpPr>
              <a:spLocks noChangeShapeType="1"/>
            </p:cNvSpPr>
            <p:nvPr/>
          </p:nvSpPr>
          <p:spPr bwMode="auto">
            <a:xfrm>
              <a:off x="3290" y="2783"/>
              <a:ext cx="16" cy="15"/>
            </a:xfrm>
            <a:prstGeom prst="line">
              <a:avLst/>
            </a:prstGeom>
            <a:noFill/>
            <a:ln w="12600">
              <a:solidFill>
                <a:srgbClr val="333333"/>
              </a:solidFill>
              <a:round/>
              <a:headEnd/>
              <a:tailEnd/>
            </a:ln>
          </p:spPr>
          <p:txBody>
            <a:bodyPr/>
            <a:lstStyle/>
            <a:p>
              <a:endParaRPr lang="en-US"/>
            </a:p>
          </p:txBody>
        </p:sp>
        <p:sp>
          <p:nvSpPr>
            <p:cNvPr id="602828" name="Line 711"/>
            <p:cNvSpPr>
              <a:spLocks noChangeShapeType="1"/>
            </p:cNvSpPr>
            <p:nvPr/>
          </p:nvSpPr>
          <p:spPr bwMode="auto">
            <a:xfrm flipH="1" flipV="1">
              <a:off x="3289" y="2811"/>
              <a:ext cx="13" cy="12"/>
            </a:xfrm>
            <a:prstGeom prst="line">
              <a:avLst/>
            </a:prstGeom>
            <a:noFill/>
            <a:ln w="12600">
              <a:solidFill>
                <a:srgbClr val="333333"/>
              </a:solidFill>
              <a:round/>
              <a:headEnd/>
              <a:tailEnd/>
            </a:ln>
          </p:spPr>
          <p:txBody>
            <a:bodyPr/>
            <a:lstStyle/>
            <a:p>
              <a:endParaRPr lang="en-US"/>
            </a:p>
          </p:txBody>
        </p:sp>
        <p:sp>
          <p:nvSpPr>
            <p:cNvPr id="602829" name="Line 712"/>
            <p:cNvSpPr>
              <a:spLocks noChangeShapeType="1"/>
            </p:cNvSpPr>
            <p:nvPr/>
          </p:nvSpPr>
          <p:spPr bwMode="auto">
            <a:xfrm flipH="1" flipV="1">
              <a:off x="3307" y="2565"/>
              <a:ext cx="32" cy="32"/>
            </a:xfrm>
            <a:prstGeom prst="line">
              <a:avLst/>
            </a:prstGeom>
            <a:noFill/>
            <a:ln w="12600">
              <a:solidFill>
                <a:srgbClr val="333333"/>
              </a:solidFill>
              <a:round/>
              <a:headEnd/>
              <a:tailEnd/>
            </a:ln>
          </p:spPr>
          <p:txBody>
            <a:bodyPr/>
            <a:lstStyle/>
            <a:p>
              <a:endParaRPr lang="en-US"/>
            </a:p>
          </p:txBody>
        </p:sp>
        <p:sp>
          <p:nvSpPr>
            <p:cNvPr id="602830" name="Line 713"/>
            <p:cNvSpPr>
              <a:spLocks noChangeShapeType="1"/>
            </p:cNvSpPr>
            <p:nvPr/>
          </p:nvSpPr>
          <p:spPr bwMode="auto">
            <a:xfrm>
              <a:off x="3312" y="2541"/>
              <a:ext cx="32" cy="31"/>
            </a:xfrm>
            <a:prstGeom prst="line">
              <a:avLst/>
            </a:prstGeom>
            <a:noFill/>
            <a:ln w="12600">
              <a:solidFill>
                <a:srgbClr val="333333"/>
              </a:solidFill>
              <a:round/>
              <a:headEnd/>
              <a:tailEnd/>
            </a:ln>
          </p:spPr>
          <p:txBody>
            <a:bodyPr/>
            <a:lstStyle/>
            <a:p>
              <a:endParaRPr lang="en-US"/>
            </a:p>
          </p:txBody>
        </p:sp>
        <p:sp>
          <p:nvSpPr>
            <p:cNvPr id="602831" name="Line 714"/>
            <p:cNvSpPr>
              <a:spLocks noChangeShapeType="1"/>
            </p:cNvSpPr>
            <p:nvPr/>
          </p:nvSpPr>
          <p:spPr bwMode="auto">
            <a:xfrm flipH="1" flipV="1">
              <a:off x="3316" y="2516"/>
              <a:ext cx="34" cy="35"/>
            </a:xfrm>
            <a:prstGeom prst="line">
              <a:avLst/>
            </a:prstGeom>
            <a:noFill/>
            <a:ln w="12600">
              <a:solidFill>
                <a:srgbClr val="333333"/>
              </a:solidFill>
              <a:round/>
              <a:headEnd/>
              <a:tailEnd/>
            </a:ln>
          </p:spPr>
          <p:txBody>
            <a:bodyPr/>
            <a:lstStyle/>
            <a:p>
              <a:endParaRPr lang="en-US"/>
            </a:p>
          </p:txBody>
        </p:sp>
        <p:sp>
          <p:nvSpPr>
            <p:cNvPr id="602832" name="Line 715"/>
            <p:cNvSpPr>
              <a:spLocks noChangeShapeType="1"/>
            </p:cNvSpPr>
            <p:nvPr/>
          </p:nvSpPr>
          <p:spPr bwMode="auto">
            <a:xfrm>
              <a:off x="3325" y="2496"/>
              <a:ext cx="35" cy="35"/>
            </a:xfrm>
            <a:prstGeom prst="line">
              <a:avLst/>
            </a:prstGeom>
            <a:noFill/>
            <a:ln w="12600">
              <a:solidFill>
                <a:srgbClr val="333333"/>
              </a:solidFill>
              <a:round/>
              <a:headEnd/>
              <a:tailEnd/>
            </a:ln>
          </p:spPr>
          <p:txBody>
            <a:bodyPr/>
            <a:lstStyle/>
            <a:p>
              <a:endParaRPr lang="en-US"/>
            </a:p>
          </p:txBody>
        </p:sp>
        <p:sp>
          <p:nvSpPr>
            <p:cNvPr id="602833" name="Line 716"/>
            <p:cNvSpPr>
              <a:spLocks noChangeShapeType="1"/>
            </p:cNvSpPr>
            <p:nvPr/>
          </p:nvSpPr>
          <p:spPr bwMode="auto">
            <a:xfrm flipH="1" flipV="1">
              <a:off x="3334" y="2477"/>
              <a:ext cx="43" cy="43"/>
            </a:xfrm>
            <a:prstGeom prst="line">
              <a:avLst/>
            </a:prstGeom>
            <a:noFill/>
            <a:ln w="12600">
              <a:solidFill>
                <a:srgbClr val="333333"/>
              </a:solidFill>
              <a:round/>
              <a:headEnd/>
              <a:tailEnd/>
            </a:ln>
          </p:spPr>
          <p:txBody>
            <a:bodyPr/>
            <a:lstStyle/>
            <a:p>
              <a:endParaRPr lang="en-US"/>
            </a:p>
          </p:txBody>
        </p:sp>
        <p:sp>
          <p:nvSpPr>
            <p:cNvPr id="602834" name="Line 717"/>
            <p:cNvSpPr>
              <a:spLocks noChangeShapeType="1"/>
            </p:cNvSpPr>
            <p:nvPr/>
          </p:nvSpPr>
          <p:spPr bwMode="auto">
            <a:xfrm>
              <a:off x="3353" y="2465"/>
              <a:ext cx="47" cy="47"/>
            </a:xfrm>
            <a:prstGeom prst="line">
              <a:avLst/>
            </a:prstGeom>
            <a:noFill/>
            <a:ln w="12600">
              <a:solidFill>
                <a:srgbClr val="333333"/>
              </a:solidFill>
              <a:round/>
              <a:headEnd/>
              <a:tailEnd/>
            </a:ln>
          </p:spPr>
          <p:txBody>
            <a:bodyPr/>
            <a:lstStyle/>
            <a:p>
              <a:endParaRPr lang="en-US"/>
            </a:p>
          </p:txBody>
        </p:sp>
        <p:sp>
          <p:nvSpPr>
            <p:cNvPr id="602835" name="Line 718"/>
            <p:cNvSpPr>
              <a:spLocks noChangeShapeType="1"/>
            </p:cNvSpPr>
            <p:nvPr/>
          </p:nvSpPr>
          <p:spPr bwMode="auto">
            <a:xfrm flipH="1" flipV="1">
              <a:off x="3372" y="2454"/>
              <a:ext cx="43" cy="43"/>
            </a:xfrm>
            <a:prstGeom prst="line">
              <a:avLst/>
            </a:prstGeom>
            <a:noFill/>
            <a:ln w="12600">
              <a:solidFill>
                <a:srgbClr val="333333"/>
              </a:solidFill>
              <a:round/>
              <a:headEnd/>
              <a:tailEnd/>
            </a:ln>
          </p:spPr>
          <p:txBody>
            <a:bodyPr/>
            <a:lstStyle/>
            <a:p>
              <a:endParaRPr lang="en-US"/>
            </a:p>
          </p:txBody>
        </p:sp>
        <p:sp>
          <p:nvSpPr>
            <p:cNvPr id="602836" name="Line 719"/>
            <p:cNvSpPr>
              <a:spLocks noChangeShapeType="1"/>
            </p:cNvSpPr>
            <p:nvPr/>
          </p:nvSpPr>
          <p:spPr bwMode="auto">
            <a:xfrm>
              <a:off x="3397" y="2450"/>
              <a:ext cx="17" cy="16"/>
            </a:xfrm>
            <a:prstGeom prst="line">
              <a:avLst/>
            </a:prstGeom>
            <a:noFill/>
            <a:ln w="12600">
              <a:solidFill>
                <a:srgbClr val="333333"/>
              </a:solidFill>
              <a:round/>
              <a:headEnd/>
              <a:tailEnd/>
            </a:ln>
          </p:spPr>
          <p:txBody>
            <a:bodyPr/>
            <a:lstStyle/>
            <a:p>
              <a:endParaRPr lang="en-US"/>
            </a:p>
          </p:txBody>
        </p:sp>
        <p:sp>
          <p:nvSpPr>
            <p:cNvPr id="602837" name="Line 720"/>
            <p:cNvSpPr>
              <a:spLocks noChangeShapeType="1"/>
            </p:cNvSpPr>
            <p:nvPr/>
          </p:nvSpPr>
          <p:spPr bwMode="auto">
            <a:xfrm flipH="1">
              <a:off x="3793" y="2647"/>
              <a:ext cx="34" cy="32"/>
            </a:xfrm>
            <a:prstGeom prst="line">
              <a:avLst/>
            </a:prstGeom>
            <a:noFill/>
            <a:ln w="12600">
              <a:solidFill>
                <a:srgbClr val="333333"/>
              </a:solidFill>
              <a:round/>
              <a:headEnd/>
              <a:tailEnd/>
            </a:ln>
          </p:spPr>
          <p:txBody>
            <a:bodyPr/>
            <a:lstStyle/>
            <a:p>
              <a:endParaRPr lang="en-US"/>
            </a:p>
          </p:txBody>
        </p:sp>
        <p:sp>
          <p:nvSpPr>
            <p:cNvPr id="602838" name="Line 721"/>
            <p:cNvSpPr>
              <a:spLocks noChangeShapeType="1"/>
            </p:cNvSpPr>
            <p:nvPr/>
          </p:nvSpPr>
          <p:spPr bwMode="auto">
            <a:xfrm flipV="1">
              <a:off x="3797" y="2612"/>
              <a:ext cx="35" cy="36"/>
            </a:xfrm>
            <a:prstGeom prst="line">
              <a:avLst/>
            </a:prstGeom>
            <a:noFill/>
            <a:ln w="12600">
              <a:solidFill>
                <a:srgbClr val="333333"/>
              </a:solidFill>
              <a:round/>
              <a:headEnd/>
              <a:tailEnd/>
            </a:ln>
          </p:spPr>
          <p:txBody>
            <a:bodyPr/>
            <a:lstStyle/>
            <a:p>
              <a:endParaRPr lang="en-US"/>
            </a:p>
          </p:txBody>
        </p:sp>
        <p:sp>
          <p:nvSpPr>
            <p:cNvPr id="602839" name="Line 722"/>
            <p:cNvSpPr>
              <a:spLocks noChangeShapeType="1"/>
            </p:cNvSpPr>
            <p:nvPr/>
          </p:nvSpPr>
          <p:spPr bwMode="auto">
            <a:xfrm flipV="1">
              <a:off x="3800" y="2574"/>
              <a:ext cx="39" cy="42"/>
            </a:xfrm>
            <a:prstGeom prst="line">
              <a:avLst/>
            </a:prstGeom>
            <a:noFill/>
            <a:ln w="12600">
              <a:solidFill>
                <a:srgbClr val="333333"/>
              </a:solidFill>
              <a:round/>
              <a:headEnd/>
              <a:tailEnd/>
            </a:ln>
          </p:spPr>
          <p:txBody>
            <a:bodyPr/>
            <a:lstStyle/>
            <a:p>
              <a:endParaRPr lang="en-US"/>
            </a:p>
          </p:txBody>
        </p:sp>
        <p:sp>
          <p:nvSpPr>
            <p:cNvPr id="602840" name="Line 723"/>
            <p:cNvSpPr>
              <a:spLocks noChangeShapeType="1"/>
            </p:cNvSpPr>
            <p:nvPr/>
          </p:nvSpPr>
          <p:spPr bwMode="auto">
            <a:xfrm flipV="1">
              <a:off x="3905" y="2504"/>
              <a:ext cx="6" cy="7"/>
            </a:xfrm>
            <a:prstGeom prst="line">
              <a:avLst/>
            </a:prstGeom>
            <a:noFill/>
            <a:ln w="12600">
              <a:solidFill>
                <a:srgbClr val="333333"/>
              </a:solidFill>
              <a:round/>
              <a:headEnd/>
              <a:tailEnd/>
            </a:ln>
          </p:spPr>
          <p:txBody>
            <a:bodyPr/>
            <a:lstStyle/>
            <a:p>
              <a:endParaRPr lang="en-US"/>
            </a:p>
          </p:txBody>
        </p:sp>
        <p:sp>
          <p:nvSpPr>
            <p:cNvPr id="602841" name="Line 724"/>
            <p:cNvSpPr>
              <a:spLocks noChangeShapeType="1"/>
            </p:cNvSpPr>
            <p:nvPr/>
          </p:nvSpPr>
          <p:spPr bwMode="auto">
            <a:xfrm flipH="1">
              <a:off x="3803" y="2476"/>
              <a:ext cx="109" cy="107"/>
            </a:xfrm>
            <a:prstGeom prst="line">
              <a:avLst/>
            </a:prstGeom>
            <a:noFill/>
            <a:ln w="12600">
              <a:solidFill>
                <a:srgbClr val="333333"/>
              </a:solidFill>
              <a:round/>
              <a:headEnd/>
              <a:tailEnd/>
            </a:ln>
          </p:spPr>
          <p:txBody>
            <a:bodyPr/>
            <a:lstStyle/>
            <a:p>
              <a:endParaRPr lang="en-US"/>
            </a:p>
          </p:txBody>
        </p:sp>
        <p:sp>
          <p:nvSpPr>
            <p:cNvPr id="602842" name="Line 725"/>
            <p:cNvSpPr>
              <a:spLocks noChangeShapeType="1"/>
            </p:cNvSpPr>
            <p:nvPr/>
          </p:nvSpPr>
          <p:spPr bwMode="auto">
            <a:xfrm flipV="1">
              <a:off x="3808" y="2448"/>
              <a:ext cx="100" cy="102"/>
            </a:xfrm>
            <a:prstGeom prst="line">
              <a:avLst/>
            </a:prstGeom>
            <a:noFill/>
            <a:ln w="12600">
              <a:solidFill>
                <a:srgbClr val="333333"/>
              </a:solidFill>
              <a:round/>
              <a:headEnd/>
              <a:tailEnd/>
            </a:ln>
          </p:spPr>
          <p:txBody>
            <a:bodyPr/>
            <a:lstStyle/>
            <a:p>
              <a:endParaRPr lang="en-US"/>
            </a:p>
          </p:txBody>
        </p:sp>
        <p:sp>
          <p:nvSpPr>
            <p:cNvPr id="602843" name="Line 726"/>
            <p:cNvSpPr>
              <a:spLocks noChangeShapeType="1"/>
            </p:cNvSpPr>
            <p:nvPr/>
          </p:nvSpPr>
          <p:spPr bwMode="auto">
            <a:xfrm flipH="1">
              <a:off x="3814" y="2455"/>
              <a:ext cx="59" cy="58"/>
            </a:xfrm>
            <a:prstGeom prst="line">
              <a:avLst/>
            </a:prstGeom>
            <a:noFill/>
            <a:ln w="12600">
              <a:solidFill>
                <a:srgbClr val="333333"/>
              </a:solidFill>
              <a:round/>
              <a:headEnd/>
              <a:tailEnd/>
            </a:ln>
          </p:spPr>
          <p:txBody>
            <a:bodyPr/>
            <a:lstStyle/>
            <a:p>
              <a:endParaRPr lang="en-US"/>
            </a:p>
          </p:txBody>
        </p:sp>
        <p:sp>
          <p:nvSpPr>
            <p:cNvPr id="602844" name="Line 727"/>
            <p:cNvSpPr>
              <a:spLocks noChangeShapeType="1"/>
            </p:cNvSpPr>
            <p:nvPr/>
          </p:nvSpPr>
          <p:spPr bwMode="auto">
            <a:xfrm flipH="1">
              <a:off x="3791" y="2681"/>
              <a:ext cx="32" cy="30"/>
            </a:xfrm>
            <a:prstGeom prst="line">
              <a:avLst/>
            </a:prstGeom>
            <a:noFill/>
            <a:ln w="12600">
              <a:solidFill>
                <a:srgbClr val="333333"/>
              </a:solidFill>
              <a:round/>
              <a:headEnd/>
              <a:tailEnd/>
            </a:ln>
          </p:spPr>
          <p:txBody>
            <a:bodyPr/>
            <a:lstStyle/>
            <a:p>
              <a:endParaRPr lang="en-US"/>
            </a:p>
          </p:txBody>
        </p:sp>
        <p:sp>
          <p:nvSpPr>
            <p:cNvPr id="602845" name="Line 728"/>
            <p:cNvSpPr>
              <a:spLocks noChangeShapeType="1"/>
            </p:cNvSpPr>
            <p:nvPr/>
          </p:nvSpPr>
          <p:spPr bwMode="auto">
            <a:xfrm flipH="1">
              <a:off x="3789" y="2716"/>
              <a:ext cx="27" cy="26"/>
            </a:xfrm>
            <a:prstGeom prst="line">
              <a:avLst/>
            </a:prstGeom>
            <a:noFill/>
            <a:ln w="12600">
              <a:solidFill>
                <a:srgbClr val="333333"/>
              </a:solidFill>
              <a:round/>
              <a:headEnd/>
              <a:tailEnd/>
            </a:ln>
          </p:spPr>
          <p:txBody>
            <a:bodyPr/>
            <a:lstStyle/>
            <a:p>
              <a:endParaRPr lang="en-US"/>
            </a:p>
          </p:txBody>
        </p:sp>
        <p:sp>
          <p:nvSpPr>
            <p:cNvPr id="602846" name="Line 729"/>
            <p:cNvSpPr>
              <a:spLocks noChangeShapeType="1"/>
            </p:cNvSpPr>
            <p:nvPr/>
          </p:nvSpPr>
          <p:spPr bwMode="auto">
            <a:xfrm flipH="1">
              <a:off x="3786" y="2751"/>
              <a:ext cx="25" cy="23"/>
            </a:xfrm>
            <a:prstGeom prst="line">
              <a:avLst/>
            </a:prstGeom>
            <a:noFill/>
            <a:ln w="12600">
              <a:solidFill>
                <a:srgbClr val="333333"/>
              </a:solidFill>
              <a:round/>
              <a:headEnd/>
              <a:tailEnd/>
            </a:ln>
          </p:spPr>
          <p:txBody>
            <a:bodyPr/>
            <a:lstStyle/>
            <a:p>
              <a:endParaRPr lang="en-US"/>
            </a:p>
          </p:txBody>
        </p:sp>
        <p:sp>
          <p:nvSpPr>
            <p:cNvPr id="602847" name="Line 730"/>
            <p:cNvSpPr>
              <a:spLocks noChangeShapeType="1"/>
            </p:cNvSpPr>
            <p:nvPr/>
          </p:nvSpPr>
          <p:spPr bwMode="auto">
            <a:xfrm flipH="1">
              <a:off x="3787" y="2786"/>
              <a:ext cx="19" cy="17"/>
            </a:xfrm>
            <a:prstGeom prst="line">
              <a:avLst/>
            </a:prstGeom>
            <a:noFill/>
            <a:ln w="12600">
              <a:solidFill>
                <a:srgbClr val="333333"/>
              </a:solidFill>
              <a:round/>
              <a:headEnd/>
              <a:tailEnd/>
            </a:ln>
          </p:spPr>
          <p:txBody>
            <a:bodyPr/>
            <a:lstStyle/>
            <a:p>
              <a:endParaRPr lang="en-US"/>
            </a:p>
          </p:txBody>
        </p:sp>
        <p:sp>
          <p:nvSpPr>
            <p:cNvPr id="602848" name="Line 731"/>
            <p:cNvSpPr>
              <a:spLocks noChangeShapeType="1"/>
            </p:cNvSpPr>
            <p:nvPr/>
          </p:nvSpPr>
          <p:spPr bwMode="auto">
            <a:xfrm flipV="1">
              <a:off x="3792" y="2819"/>
              <a:ext cx="6" cy="8"/>
            </a:xfrm>
            <a:prstGeom prst="line">
              <a:avLst/>
            </a:prstGeom>
            <a:noFill/>
            <a:ln w="12600">
              <a:solidFill>
                <a:srgbClr val="333333"/>
              </a:solidFill>
              <a:round/>
              <a:headEnd/>
              <a:tailEnd/>
            </a:ln>
          </p:spPr>
          <p:txBody>
            <a:bodyPr/>
            <a:lstStyle/>
            <a:p>
              <a:endParaRPr lang="en-US"/>
            </a:p>
          </p:txBody>
        </p:sp>
        <p:sp>
          <p:nvSpPr>
            <p:cNvPr id="602849" name="Line 732"/>
            <p:cNvSpPr>
              <a:spLocks noChangeShapeType="1"/>
            </p:cNvSpPr>
            <p:nvPr/>
          </p:nvSpPr>
          <p:spPr bwMode="auto">
            <a:xfrm>
              <a:off x="3802" y="2593"/>
              <a:ext cx="29" cy="29"/>
            </a:xfrm>
            <a:prstGeom prst="line">
              <a:avLst/>
            </a:prstGeom>
            <a:noFill/>
            <a:ln w="12600">
              <a:solidFill>
                <a:srgbClr val="333333"/>
              </a:solidFill>
              <a:round/>
              <a:headEnd/>
              <a:tailEnd/>
            </a:ln>
          </p:spPr>
          <p:txBody>
            <a:bodyPr/>
            <a:lstStyle/>
            <a:p>
              <a:endParaRPr lang="en-US"/>
            </a:p>
          </p:txBody>
        </p:sp>
        <p:sp>
          <p:nvSpPr>
            <p:cNvPr id="602850" name="Line 733"/>
            <p:cNvSpPr>
              <a:spLocks noChangeShapeType="1"/>
            </p:cNvSpPr>
            <p:nvPr/>
          </p:nvSpPr>
          <p:spPr bwMode="auto">
            <a:xfrm flipH="1" flipV="1">
              <a:off x="3799" y="2618"/>
              <a:ext cx="28" cy="30"/>
            </a:xfrm>
            <a:prstGeom prst="line">
              <a:avLst/>
            </a:prstGeom>
            <a:noFill/>
            <a:ln w="12600">
              <a:solidFill>
                <a:srgbClr val="333333"/>
              </a:solidFill>
              <a:round/>
              <a:headEnd/>
              <a:tailEnd/>
            </a:ln>
          </p:spPr>
          <p:txBody>
            <a:bodyPr/>
            <a:lstStyle/>
            <a:p>
              <a:endParaRPr lang="en-US"/>
            </a:p>
          </p:txBody>
        </p:sp>
        <p:sp>
          <p:nvSpPr>
            <p:cNvPr id="602851" name="Line 734"/>
            <p:cNvSpPr>
              <a:spLocks noChangeShapeType="1"/>
            </p:cNvSpPr>
            <p:nvPr/>
          </p:nvSpPr>
          <p:spPr bwMode="auto">
            <a:xfrm>
              <a:off x="3797" y="2647"/>
              <a:ext cx="25" cy="24"/>
            </a:xfrm>
            <a:prstGeom prst="line">
              <a:avLst/>
            </a:prstGeom>
            <a:noFill/>
            <a:ln w="12600">
              <a:solidFill>
                <a:srgbClr val="333333"/>
              </a:solidFill>
              <a:round/>
              <a:headEnd/>
              <a:tailEnd/>
            </a:ln>
          </p:spPr>
          <p:txBody>
            <a:bodyPr/>
            <a:lstStyle/>
            <a:p>
              <a:endParaRPr lang="en-US"/>
            </a:p>
          </p:txBody>
        </p:sp>
        <p:sp>
          <p:nvSpPr>
            <p:cNvPr id="602852" name="Line 735"/>
            <p:cNvSpPr>
              <a:spLocks noChangeShapeType="1"/>
            </p:cNvSpPr>
            <p:nvPr/>
          </p:nvSpPr>
          <p:spPr bwMode="auto">
            <a:xfrm flipH="1" flipV="1">
              <a:off x="3794" y="2674"/>
              <a:ext cx="26" cy="24"/>
            </a:xfrm>
            <a:prstGeom prst="line">
              <a:avLst/>
            </a:prstGeom>
            <a:noFill/>
            <a:ln w="12600">
              <a:solidFill>
                <a:srgbClr val="333333"/>
              </a:solidFill>
              <a:round/>
              <a:headEnd/>
              <a:tailEnd/>
            </a:ln>
          </p:spPr>
          <p:txBody>
            <a:bodyPr/>
            <a:lstStyle/>
            <a:p>
              <a:endParaRPr lang="en-US"/>
            </a:p>
          </p:txBody>
        </p:sp>
        <p:sp>
          <p:nvSpPr>
            <p:cNvPr id="602853" name="Line 736"/>
            <p:cNvSpPr>
              <a:spLocks noChangeShapeType="1"/>
            </p:cNvSpPr>
            <p:nvPr/>
          </p:nvSpPr>
          <p:spPr bwMode="auto">
            <a:xfrm>
              <a:off x="3793" y="2701"/>
              <a:ext cx="22" cy="21"/>
            </a:xfrm>
            <a:prstGeom prst="line">
              <a:avLst/>
            </a:prstGeom>
            <a:noFill/>
            <a:ln w="12600">
              <a:solidFill>
                <a:srgbClr val="333333"/>
              </a:solidFill>
              <a:round/>
              <a:headEnd/>
              <a:tailEnd/>
            </a:ln>
          </p:spPr>
          <p:txBody>
            <a:bodyPr/>
            <a:lstStyle/>
            <a:p>
              <a:endParaRPr lang="en-US"/>
            </a:p>
          </p:txBody>
        </p:sp>
        <p:sp>
          <p:nvSpPr>
            <p:cNvPr id="602854" name="Line 737"/>
            <p:cNvSpPr>
              <a:spLocks noChangeShapeType="1"/>
            </p:cNvSpPr>
            <p:nvPr/>
          </p:nvSpPr>
          <p:spPr bwMode="auto">
            <a:xfrm flipH="1" flipV="1">
              <a:off x="3790" y="2727"/>
              <a:ext cx="22" cy="22"/>
            </a:xfrm>
            <a:prstGeom prst="line">
              <a:avLst/>
            </a:prstGeom>
            <a:noFill/>
            <a:ln w="12600">
              <a:solidFill>
                <a:srgbClr val="333333"/>
              </a:solidFill>
              <a:round/>
              <a:headEnd/>
              <a:tailEnd/>
            </a:ln>
          </p:spPr>
          <p:txBody>
            <a:bodyPr/>
            <a:lstStyle/>
            <a:p>
              <a:endParaRPr lang="en-US"/>
            </a:p>
          </p:txBody>
        </p:sp>
        <p:sp>
          <p:nvSpPr>
            <p:cNvPr id="602855" name="Line 738"/>
            <p:cNvSpPr>
              <a:spLocks noChangeShapeType="1"/>
            </p:cNvSpPr>
            <p:nvPr/>
          </p:nvSpPr>
          <p:spPr bwMode="auto">
            <a:xfrm>
              <a:off x="3788" y="2755"/>
              <a:ext cx="18" cy="17"/>
            </a:xfrm>
            <a:prstGeom prst="line">
              <a:avLst/>
            </a:prstGeom>
            <a:noFill/>
            <a:ln w="12600">
              <a:solidFill>
                <a:srgbClr val="333333"/>
              </a:solidFill>
              <a:round/>
              <a:headEnd/>
              <a:tailEnd/>
            </a:ln>
          </p:spPr>
          <p:txBody>
            <a:bodyPr/>
            <a:lstStyle/>
            <a:p>
              <a:endParaRPr lang="en-US"/>
            </a:p>
          </p:txBody>
        </p:sp>
        <p:sp>
          <p:nvSpPr>
            <p:cNvPr id="602856" name="Line 739"/>
            <p:cNvSpPr>
              <a:spLocks noChangeShapeType="1"/>
            </p:cNvSpPr>
            <p:nvPr/>
          </p:nvSpPr>
          <p:spPr bwMode="auto">
            <a:xfrm flipH="1" flipV="1">
              <a:off x="3786" y="2782"/>
              <a:ext cx="17" cy="17"/>
            </a:xfrm>
            <a:prstGeom prst="line">
              <a:avLst/>
            </a:prstGeom>
            <a:noFill/>
            <a:ln w="12600">
              <a:solidFill>
                <a:srgbClr val="333333"/>
              </a:solidFill>
              <a:round/>
              <a:headEnd/>
              <a:tailEnd/>
            </a:ln>
          </p:spPr>
          <p:txBody>
            <a:bodyPr/>
            <a:lstStyle/>
            <a:p>
              <a:endParaRPr lang="en-US"/>
            </a:p>
          </p:txBody>
        </p:sp>
        <p:sp>
          <p:nvSpPr>
            <p:cNvPr id="602857" name="Line 740"/>
            <p:cNvSpPr>
              <a:spLocks noChangeShapeType="1"/>
            </p:cNvSpPr>
            <p:nvPr/>
          </p:nvSpPr>
          <p:spPr bwMode="auto">
            <a:xfrm>
              <a:off x="3788" y="2813"/>
              <a:ext cx="11" cy="10"/>
            </a:xfrm>
            <a:prstGeom prst="line">
              <a:avLst/>
            </a:prstGeom>
            <a:noFill/>
            <a:ln w="12600">
              <a:solidFill>
                <a:srgbClr val="333333"/>
              </a:solidFill>
              <a:round/>
              <a:headEnd/>
              <a:tailEnd/>
            </a:ln>
          </p:spPr>
          <p:txBody>
            <a:bodyPr/>
            <a:lstStyle/>
            <a:p>
              <a:endParaRPr lang="en-US"/>
            </a:p>
          </p:txBody>
        </p:sp>
        <p:sp>
          <p:nvSpPr>
            <p:cNvPr id="602858" name="Line 741"/>
            <p:cNvSpPr>
              <a:spLocks noChangeShapeType="1"/>
            </p:cNvSpPr>
            <p:nvPr/>
          </p:nvSpPr>
          <p:spPr bwMode="auto">
            <a:xfrm>
              <a:off x="3805" y="2567"/>
              <a:ext cx="30" cy="30"/>
            </a:xfrm>
            <a:prstGeom prst="line">
              <a:avLst/>
            </a:prstGeom>
            <a:noFill/>
            <a:ln w="12600">
              <a:solidFill>
                <a:srgbClr val="333333"/>
              </a:solidFill>
              <a:round/>
              <a:headEnd/>
              <a:tailEnd/>
            </a:ln>
          </p:spPr>
          <p:txBody>
            <a:bodyPr/>
            <a:lstStyle/>
            <a:p>
              <a:endParaRPr lang="en-US"/>
            </a:p>
          </p:txBody>
        </p:sp>
        <p:sp>
          <p:nvSpPr>
            <p:cNvPr id="602859" name="Line 742"/>
            <p:cNvSpPr>
              <a:spLocks noChangeShapeType="1"/>
            </p:cNvSpPr>
            <p:nvPr/>
          </p:nvSpPr>
          <p:spPr bwMode="auto">
            <a:xfrm flipH="1" flipV="1">
              <a:off x="3808" y="2540"/>
              <a:ext cx="33" cy="33"/>
            </a:xfrm>
            <a:prstGeom prst="line">
              <a:avLst/>
            </a:prstGeom>
            <a:noFill/>
            <a:ln w="12600">
              <a:solidFill>
                <a:srgbClr val="333333"/>
              </a:solidFill>
              <a:round/>
              <a:headEnd/>
              <a:tailEnd/>
            </a:ln>
          </p:spPr>
          <p:txBody>
            <a:bodyPr/>
            <a:lstStyle/>
            <a:p>
              <a:endParaRPr lang="en-US"/>
            </a:p>
          </p:txBody>
        </p:sp>
        <p:sp>
          <p:nvSpPr>
            <p:cNvPr id="602860" name="Line 743"/>
            <p:cNvSpPr>
              <a:spLocks noChangeShapeType="1"/>
            </p:cNvSpPr>
            <p:nvPr/>
          </p:nvSpPr>
          <p:spPr bwMode="auto">
            <a:xfrm>
              <a:off x="3814" y="2517"/>
              <a:ext cx="33" cy="33"/>
            </a:xfrm>
            <a:prstGeom prst="line">
              <a:avLst/>
            </a:prstGeom>
            <a:noFill/>
            <a:ln w="12600">
              <a:solidFill>
                <a:srgbClr val="333333"/>
              </a:solidFill>
              <a:round/>
              <a:headEnd/>
              <a:tailEnd/>
            </a:ln>
          </p:spPr>
          <p:txBody>
            <a:bodyPr/>
            <a:lstStyle/>
            <a:p>
              <a:endParaRPr lang="en-US"/>
            </a:p>
          </p:txBody>
        </p:sp>
        <p:sp>
          <p:nvSpPr>
            <p:cNvPr id="602861" name="Line 744"/>
            <p:cNvSpPr>
              <a:spLocks noChangeShapeType="1"/>
            </p:cNvSpPr>
            <p:nvPr/>
          </p:nvSpPr>
          <p:spPr bwMode="auto">
            <a:xfrm flipH="1" flipV="1">
              <a:off x="3820" y="2495"/>
              <a:ext cx="37" cy="37"/>
            </a:xfrm>
            <a:prstGeom prst="line">
              <a:avLst/>
            </a:prstGeom>
            <a:noFill/>
            <a:ln w="12600">
              <a:solidFill>
                <a:srgbClr val="333333"/>
              </a:solidFill>
              <a:round/>
              <a:headEnd/>
              <a:tailEnd/>
            </a:ln>
          </p:spPr>
          <p:txBody>
            <a:bodyPr/>
            <a:lstStyle/>
            <a:p>
              <a:endParaRPr lang="en-US"/>
            </a:p>
          </p:txBody>
        </p:sp>
        <p:sp>
          <p:nvSpPr>
            <p:cNvPr id="602862" name="Line 745"/>
            <p:cNvSpPr>
              <a:spLocks noChangeShapeType="1"/>
            </p:cNvSpPr>
            <p:nvPr/>
          </p:nvSpPr>
          <p:spPr bwMode="auto">
            <a:xfrm>
              <a:off x="3833" y="2477"/>
              <a:ext cx="41" cy="41"/>
            </a:xfrm>
            <a:prstGeom prst="line">
              <a:avLst/>
            </a:prstGeom>
            <a:noFill/>
            <a:ln w="12600">
              <a:solidFill>
                <a:srgbClr val="333333"/>
              </a:solidFill>
              <a:round/>
              <a:headEnd/>
              <a:tailEnd/>
            </a:ln>
          </p:spPr>
          <p:txBody>
            <a:bodyPr/>
            <a:lstStyle/>
            <a:p>
              <a:endParaRPr lang="en-US"/>
            </a:p>
          </p:txBody>
        </p:sp>
        <p:sp>
          <p:nvSpPr>
            <p:cNvPr id="602863" name="Line 746"/>
            <p:cNvSpPr>
              <a:spLocks noChangeShapeType="1"/>
            </p:cNvSpPr>
            <p:nvPr/>
          </p:nvSpPr>
          <p:spPr bwMode="auto">
            <a:xfrm flipH="1" flipV="1">
              <a:off x="3849" y="2464"/>
              <a:ext cx="48" cy="49"/>
            </a:xfrm>
            <a:prstGeom prst="line">
              <a:avLst/>
            </a:prstGeom>
            <a:noFill/>
            <a:ln w="12600">
              <a:solidFill>
                <a:srgbClr val="333333"/>
              </a:solidFill>
              <a:round/>
              <a:headEnd/>
              <a:tailEnd/>
            </a:ln>
          </p:spPr>
          <p:txBody>
            <a:bodyPr/>
            <a:lstStyle/>
            <a:p>
              <a:endParaRPr lang="en-US"/>
            </a:p>
          </p:txBody>
        </p:sp>
        <p:sp>
          <p:nvSpPr>
            <p:cNvPr id="602864" name="Line 747"/>
            <p:cNvSpPr>
              <a:spLocks noChangeShapeType="1"/>
            </p:cNvSpPr>
            <p:nvPr/>
          </p:nvSpPr>
          <p:spPr bwMode="auto">
            <a:xfrm>
              <a:off x="3870" y="2455"/>
              <a:ext cx="41" cy="41"/>
            </a:xfrm>
            <a:prstGeom prst="line">
              <a:avLst/>
            </a:prstGeom>
            <a:noFill/>
            <a:ln w="12600">
              <a:solidFill>
                <a:srgbClr val="333333"/>
              </a:solidFill>
              <a:round/>
              <a:headEnd/>
              <a:tailEnd/>
            </a:ln>
          </p:spPr>
          <p:txBody>
            <a:bodyPr/>
            <a:lstStyle/>
            <a:p>
              <a:endParaRPr lang="en-US"/>
            </a:p>
          </p:txBody>
        </p:sp>
        <p:sp>
          <p:nvSpPr>
            <p:cNvPr id="602865" name="Line 748"/>
            <p:cNvSpPr>
              <a:spLocks noChangeShapeType="1"/>
            </p:cNvSpPr>
            <p:nvPr/>
          </p:nvSpPr>
          <p:spPr bwMode="auto">
            <a:xfrm flipH="1" flipV="1">
              <a:off x="3893" y="2450"/>
              <a:ext cx="19" cy="18"/>
            </a:xfrm>
            <a:prstGeom prst="line">
              <a:avLst/>
            </a:prstGeom>
            <a:noFill/>
            <a:ln w="12600">
              <a:solidFill>
                <a:srgbClr val="333333"/>
              </a:solidFill>
              <a:round/>
              <a:headEnd/>
              <a:tailEnd/>
            </a:ln>
          </p:spPr>
          <p:txBody>
            <a:bodyPr/>
            <a:lstStyle/>
            <a:p>
              <a:endParaRPr lang="en-US"/>
            </a:p>
          </p:txBody>
        </p:sp>
        <p:sp>
          <p:nvSpPr>
            <p:cNvPr id="602866" name="Freeform 749"/>
            <p:cNvSpPr>
              <a:spLocks noChangeArrowheads="1"/>
            </p:cNvSpPr>
            <p:nvPr/>
          </p:nvSpPr>
          <p:spPr bwMode="auto">
            <a:xfrm>
              <a:off x="3911" y="2437"/>
              <a:ext cx="62" cy="83"/>
            </a:xfrm>
            <a:custGeom>
              <a:avLst/>
              <a:gdLst>
                <a:gd name="T0" fmla="*/ 0 w 275"/>
                <a:gd name="T1" fmla="*/ 2 h 368"/>
                <a:gd name="T2" fmla="*/ 0 w 275"/>
                <a:gd name="T3" fmla="*/ 0 h 368"/>
                <a:gd name="T4" fmla="*/ 14 w 275"/>
                <a:gd name="T5" fmla="*/ 0 h 368"/>
                <a:gd name="T6" fmla="*/ 14 w 275"/>
                <a:gd name="T7" fmla="*/ 19 h 368"/>
                <a:gd name="T8" fmla="*/ 0 w 275"/>
                <a:gd name="T9" fmla="*/ 19 h 368"/>
                <a:gd name="T10" fmla="*/ 0 60000 65536"/>
                <a:gd name="T11" fmla="*/ 0 60000 65536"/>
                <a:gd name="T12" fmla="*/ 0 60000 65536"/>
                <a:gd name="T13" fmla="*/ 0 60000 65536"/>
                <a:gd name="T14" fmla="*/ 0 60000 65536"/>
                <a:gd name="T15" fmla="*/ 0 w 275"/>
                <a:gd name="T16" fmla="*/ 0 h 368"/>
                <a:gd name="T17" fmla="*/ 275 w 275"/>
                <a:gd name="T18" fmla="*/ 368 h 368"/>
              </a:gdLst>
              <a:ahLst/>
              <a:cxnLst>
                <a:cxn ang="T10">
                  <a:pos x="T0" y="T1"/>
                </a:cxn>
                <a:cxn ang="T11">
                  <a:pos x="T2" y="T3"/>
                </a:cxn>
                <a:cxn ang="T12">
                  <a:pos x="T4" y="T5"/>
                </a:cxn>
                <a:cxn ang="T13">
                  <a:pos x="T6" y="T7"/>
                </a:cxn>
                <a:cxn ang="T14">
                  <a:pos x="T8" y="T9"/>
                </a:cxn>
              </a:cxnLst>
              <a:rect l="T15" t="T16" r="T17" b="T18"/>
              <a:pathLst>
                <a:path w="275" h="368">
                  <a:moveTo>
                    <a:pt x="0" y="47"/>
                  </a:moveTo>
                  <a:lnTo>
                    <a:pt x="0" y="0"/>
                  </a:lnTo>
                  <a:lnTo>
                    <a:pt x="274" y="0"/>
                  </a:lnTo>
                  <a:lnTo>
                    <a:pt x="274" y="367"/>
                  </a:lnTo>
                  <a:lnTo>
                    <a:pt x="0" y="367"/>
                  </a:lnTo>
                </a:path>
              </a:pathLst>
            </a:custGeom>
            <a:noFill/>
            <a:ln w="12600">
              <a:solidFill>
                <a:srgbClr val="333333"/>
              </a:solidFill>
              <a:round/>
              <a:headEnd/>
              <a:tailEnd/>
            </a:ln>
          </p:spPr>
          <p:txBody>
            <a:bodyPr/>
            <a:lstStyle/>
            <a:p>
              <a:endParaRPr lang="en-US"/>
            </a:p>
          </p:txBody>
        </p:sp>
        <p:sp>
          <p:nvSpPr>
            <p:cNvPr id="602867" name="Freeform 750"/>
            <p:cNvSpPr>
              <a:spLocks noChangeArrowheads="1"/>
            </p:cNvSpPr>
            <p:nvPr/>
          </p:nvSpPr>
          <p:spPr bwMode="auto">
            <a:xfrm>
              <a:off x="3911" y="2448"/>
              <a:ext cx="1" cy="73"/>
            </a:xfrm>
            <a:custGeom>
              <a:avLst/>
              <a:gdLst>
                <a:gd name="T0" fmla="*/ 0 w 1"/>
                <a:gd name="T1" fmla="*/ 0 h 321"/>
                <a:gd name="T2" fmla="*/ 0 w 1"/>
                <a:gd name="T3" fmla="*/ 14 h 321"/>
                <a:gd name="T4" fmla="*/ 0 w 1"/>
                <a:gd name="T5" fmla="*/ 17 h 321"/>
                <a:gd name="T6" fmla="*/ 0 60000 65536"/>
                <a:gd name="T7" fmla="*/ 0 60000 65536"/>
                <a:gd name="T8" fmla="*/ 0 60000 65536"/>
                <a:gd name="T9" fmla="*/ 0 w 1"/>
                <a:gd name="T10" fmla="*/ 0 h 321"/>
                <a:gd name="T11" fmla="*/ 1 w 1"/>
                <a:gd name="T12" fmla="*/ 321 h 321"/>
              </a:gdLst>
              <a:ahLst/>
              <a:cxnLst>
                <a:cxn ang="T6">
                  <a:pos x="T0" y="T1"/>
                </a:cxn>
                <a:cxn ang="T7">
                  <a:pos x="T2" y="T3"/>
                </a:cxn>
                <a:cxn ang="T8">
                  <a:pos x="T4" y="T5"/>
                </a:cxn>
              </a:cxnLst>
              <a:rect l="T9" t="T10" r="T11" b="T12"/>
              <a:pathLst>
                <a:path w="1" h="321">
                  <a:moveTo>
                    <a:pt x="0" y="0"/>
                  </a:moveTo>
                  <a:lnTo>
                    <a:pt x="0" y="274"/>
                  </a:lnTo>
                  <a:lnTo>
                    <a:pt x="0" y="320"/>
                  </a:lnTo>
                </a:path>
              </a:pathLst>
            </a:custGeom>
            <a:noFill/>
            <a:ln w="12600">
              <a:solidFill>
                <a:srgbClr val="333333"/>
              </a:solidFill>
              <a:round/>
              <a:headEnd/>
              <a:tailEnd/>
            </a:ln>
          </p:spPr>
          <p:txBody>
            <a:bodyPr/>
            <a:lstStyle/>
            <a:p>
              <a:endParaRPr lang="en-US"/>
            </a:p>
          </p:txBody>
        </p:sp>
        <p:sp>
          <p:nvSpPr>
            <p:cNvPr id="602868" name="Freeform 751"/>
            <p:cNvSpPr>
              <a:spLocks noChangeArrowheads="1"/>
            </p:cNvSpPr>
            <p:nvPr/>
          </p:nvSpPr>
          <p:spPr bwMode="auto">
            <a:xfrm>
              <a:off x="3788" y="2448"/>
              <a:ext cx="123" cy="381"/>
            </a:xfrm>
            <a:custGeom>
              <a:avLst/>
              <a:gdLst>
                <a:gd name="T0" fmla="*/ 25 w 544"/>
                <a:gd name="T1" fmla="*/ 0 h 1680"/>
                <a:gd name="T2" fmla="*/ 20 w 544"/>
                <a:gd name="T3" fmla="*/ 1 h 1680"/>
                <a:gd name="T4" fmla="*/ 17 w 544"/>
                <a:gd name="T5" fmla="*/ 2 h 1680"/>
                <a:gd name="T6" fmla="*/ 15 w 544"/>
                <a:gd name="T7" fmla="*/ 3 h 1680"/>
                <a:gd name="T8" fmla="*/ 13 w 544"/>
                <a:gd name="T9" fmla="*/ 4 h 1680"/>
                <a:gd name="T10" fmla="*/ 12 w 544"/>
                <a:gd name="T11" fmla="*/ 5 h 1680"/>
                <a:gd name="T12" fmla="*/ 11 w 544"/>
                <a:gd name="T13" fmla="*/ 6 h 1680"/>
                <a:gd name="T14" fmla="*/ 10 w 544"/>
                <a:gd name="T15" fmla="*/ 7 h 1680"/>
                <a:gd name="T16" fmla="*/ 9 w 544"/>
                <a:gd name="T17" fmla="*/ 9 h 1680"/>
                <a:gd name="T18" fmla="*/ 8 w 544"/>
                <a:gd name="T19" fmla="*/ 11 h 1680"/>
                <a:gd name="T20" fmla="*/ 7 w 544"/>
                <a:gd name="T21" fmla="*/ 13 h 1680"/>
                <a:gd name="T22" fmla="*/ 6 w 544"/>
                <a:gd name="T23" fmla="*/ 16 h 1680"/>
                <a:gd name="T24" fmla="*/ 5 w 544"/>
                <a:gd name="T25" fmla="*/ 19 h 1680"/>
                <a:gd name="T26" fmla="*/ 5 w 544"/>
                <a:gd name="T27" fmla="*/ 22 h 1680"/>
                <a:gd name="T28" fmla="*/ 4 w 544"/>
                <a:gd name="T29" fmla="*/ 27 h 1680"/>
                <a:gd name="T30" fmla="*/ 3 w 544"/>
                <a:gd name="T31" fmla="*/ 32 h 1680"/>
                <a:gd name="T32" fmla="*/ 3 w 544"/>
                <a:gd name="T33" fmla="*/ 37 h 1680"/>
                <a:gd name="T34" fmla="*/ 2 w 544"/>
                <a:gd name="T35" fmla="*/ 44 h 1680"/>
                <a:gd name="T36" fmla="*/ 2 w 544"/>
                <a:gd name="T37" fmla="*/ 51 h 1680"/>
                <a:gd name="T38" fmla="*/ 1 w 544"/>
                <a:gd name="T39" fmla="*/ 57 h 1680"/>
                <a:gd name="T40" fmla="*/ 1 w 544"/>
                <a:gd name="T41" fmla="*/ 64 h 1680"/>
                <a:gd name="T42" fmla="*/ 0 w 544"/>
                <a:gd name="T43" fmla="*/ 70 h 1680"/>
                <a:gd name="T44" fmla="*/ 0 w 544"/>
                <a:gd name="T45" fmla="*/ 75 h 1680"/>
                <a:gd name="T46" fmla="*/ 0 w 544"/>
                <a:gd name="T47" fmla="*/ 80 h 1680"/>
                <a:gd name="T48" fmla="*/ 0 w 544"/>
                <a:gd name="T49" fmla="*/ 83 h 1680"/>
                <a:gd name="T50" fmla="*/ 0 w 544"/>
                <a:gd name="T51" fmla="*/ 85 h 1680"/>
                <a:gd name="T52" fmla="*/ 1 w 544"/>
                <a:gd name="T53" fmla="*/ 86 h 1680"/>
                <a:gd name="T54" fmla="*/ 1 w 544"/>
                <a:gd name="T55" fmla="*/ 86 h 1680"/>
                <a:gd name="T56" fmla="*/ 2 w 544"/>
                <a:gd name="T57" fmla="*/ 86 h 1680"/>
                <a:gd name="T58" fmla="*/ 2 w 544"/>
                <a:gd name="T59" fmla="*/ 86 h 1680"/>
                <a:gd name="T60" fmla="*/ 2 w 544"/>
                <a:gd name="T61" fmla="*/ 85 h 1680"/>
                <a:gd name="T62" fmla="*/ 2 w 544"/>
                <a:gd name="T63" fmla="*/ 84 h 1680"/>
                <a:gd name="T64" fmla="*/ 3 w 544"/>
                <a:gd name="T65" fmla="*/ 81 h 1680"/>
                <a:gd name="T66" fmla="*/ 4 w 544"/>
                <a:gd name="T67" fmla="*/ 76 h 1680"/>
                <a:gd name="T68" fmla="*/ 5 w 544"/>
                <a:gd name="T69" fmla="*/ 71 h 1680"/>
                <a:gd name="T70" fmla="*/ 6 w 544"/>
                <a:gd name="T71" fmla="*/ 64 h 1680"/>
                <a:gd name="T72" fmla="*/ 7 w 544"/>
                <a:gd name="T73" fmla="*/ 57 h 1680"/>
                <a:gd name="T74" fmla="*/ 8 w 544"/>
                <a:gd name="T75" fmla="*/ 49 h 1680"/>
                <a:gd name="T76" fmla="*/ 9 w 544"/>
                <a:gd name="T77" fmla="*/ 41 h 1680"/>
                <a:gd name="T78" fmla="*/ 10 w 544"/>
                <a:gd name="T79" fmla="*/ 34 h 1680"/>
                <a:gd name="T80" fmla="*/ 12 w 544"/>
                <a:gd name="T81" fmla="*/ 29 h 1680"/>
                <a:gd name="T82" fmla="*/ 13 w 544"/>
                <a:gd name="T83" fmla="*/ 25 h 1680"/>
                <a:gd name="T84" fmla="*/ 14 w 544"/>
                <a:gd name="T85" fmla="*/ 22 h 1680"/>
                <a:gd name="T86" fmla="*/ 15 w 544"/>
                <a:gd name="T87" fmla="*/ 20 h 1680"/>
                <a:gd name="T88" fmla="*/ 16 w 544"/>
                <a:gd name="T89" fmla="*/ 18 h 1680"/>
                <a:gd name="T90" fmla="*/ 18 w 544"/>
                <a:gd name="T91" fmla="*/ 17 h 1680"/>
                <a:gd name="T92" fmla="*/ 21 w 544"/>
                <a:gd name="T93" fmla="*/ 15 h 1680"/>
                <a:gd name="T94" fmla="*/ 25 w 544"/>
                <a:gd name="T95" fmla="*/ 15 h 16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4"/>
                <a:gd name="T145" fmla="*/ 0 h 1680"/>
                <a:gd name="T146" fmla="*/ 544 w 544"/>
                <a:gd name="T147" fmla="*/ 1680 h 16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4" h="1680">
                  <a:moveTo>
                    <a:pt x="543" y="0"/>
                  </a:moveTo>
                  <a:lnTo>
                    <a:pt x="481" y="11"/>
                  </a:lnTo>
                  <a:lnTo>
                    <a:pt x="428" y="15"/>
                  </a:lnTo>
                  <a:lnTo>
                    <a:pt x="389" y="26"/>
                  </a:lnTo>
                  <a:lnTo>
                    <a:pt x="358" y="34"/>
                  </a:lnTo>
                  <a:lnTo>
                    <a:pt x="331" y="45"/>
                  </a:lnTo>
                  <a:lnTo>
                    <a:pt x="312" y="53"/>
                  </a:lnTo>
                  <a:lnTo>
                    <a:pt x="293" y="61"/>
                  </a:lnTo>
                  <a:lnTo>
                    <a:pt x="282" y="69"/>
                  </a:lnTo>
                  <a:lnTo>
                    <a:pt x="262" y="77"/>
                  </a:lnTo>
                  <a:lnTo>
                    <a:pt x="254" y="84"/>
                  </a:lnTo>
                  <a:lnTo>
                    <a:pt x="239" y="91"/>
                  </a:lnTo>
                  <a:lnTo>
                    <a:pt x="228" y="107"/>
                  </a:lnTo>
                  <a:lnTo>
                    <a:pt x="211" y="115"/>
                  </a:lnTo>
                  <a:lnTo>
                    <a:pt x="200" y="126"/>
                  </a:lnTo>
                  <a:lnTo>
                    <a:pt x="189" y="142"/>
                  </a:lnTo>
                  <a:lnTo>
                    <a:pt x="181" y="154"/>
                  </a:lnTo>
                  <a:lnTo>
                    <a:pt x="170" y="169"/>
                  </a:lnTo>
                  <a:lnTo>
                    <a:pt x="158" y="188"/>
                  </a:lnTo>
                  <a:lnTo>
                    <a:pt x="151" y="211"/>
                  </a:lnTo>
                  <a:lnTo>
                    <a:pt x="138" y="230"/>
                  </a:lnTo>
                  <a:lnTo>
                    <a:pt x="132" y="254"/>
                  </a:lnTo>
                  <a:lnTo>
                    <a:pt x="123" y="276"/>
                  </a:lnTo>
                  <a:lnTo>
                    <a:pt x="115" y="304"/>
                  </a:lnTo>
                  <a:lnTo>
                    <a:pt x="108" y="334"/>
                  </a:lnTo>
                  <a:lnTo>
                    <a:pt x="100" y="366"/>
                  </a:lnTo>
                  <a:lnTo>
                    <a:pt x="92" y="400"/>
                  </a:lnTo>
                  <a:lnTo>
                    <a:pt x="89" y="438"/>
                  </a:lnTo>
                  <a:lnTo>
                    <a:pt x="85" y="473"/>
                  </a:lnTo>
                  <a:lnTo>
                    <a:pt x="77" y="519"/>
                  </a:lnTo>
                  <a:lnTo>
                    <a:pt x="73" y="562"/>
                  </a:lnTo>
                  <a:lnTo>
                    <a:pt x="66" y="615"/>
                  </a:lnTo>
                  <a:lnTo>
                    <a:pt x="61" y="666"/>
                  </a:lnTo>
                  <a:lnTo>
                    <a:pt x="54" y="727"/>
                  </a:lnTo>
                  <a:lnTo>
                    <a:pt x="50" y="786"/>
                  </a:lnTo>
                  <a:lnTo>
                    <a:pt x="46" y="847"/>
                  </a:lnTo>
                  <a:lnTo>
                    <a:pt x="38" y="916"/>
                  </a:lnTo>
                  <a:lnTo>
                    <a:pt x="35" y="982"/>
                  </a:lnTo>
                  <a:lnTo>
                    <a:pt x="31" y="1051"/>
                  </a:lnTo>
                  <a:lnTo>
                    <a:pt x="23" y="1117"/>
                  </a:lnTo>
                  <a:lnTo>
                    <a:pt x="19" y="1179"/>
                  </a:lnTo>
                  <a:lnTo>
                    <a:pt x="15" y="1244"/>
                  </a:lnTo>
                  <a:lnTo>
                    <a:pt x="7" y="1305"/>
                  </a:lnTo>
                  <a:lnTo>
                    <a:pt x="4" y="1363"/>
                  </a:lnTo>
                  <a:lnTo>
                    <a:pt x="0" y="1417"/>
                  </a:lnTo>
                  <a:lnTo>
                    <a:pt x="0" y="1463"/>
                  </a:lnTo>
                  <a:lnTo>
                    <a:pt x="0" y="1510"/>
                  </a:lnTo>
                  <a:lnTo>
                    <a:pt x="0" y="1552"/>
                  </a:lnTo>
                  <a:lnTo>
                    <a:pt x="0" y="1587"/>
                  </a:lnTo>
                  <a:lnTo>
                    <a:pt x="0" y="1610"/>
                  </a:lnTo>
                  <a:lnTo>
                    <a:pt x="4" y="1632"/>
                  </a:lnTo>
                  <a:lnTo>
                    <a:pt x="7" y="1649"/>
                  </a:lnTo>
                  <a:lnTo>
                    <a:pt x="15" y="1660"/>
                  </a:lnTo>
                  <a:lnTo>
                    <a:pt x="19" y="1668"/>
                  </a:lnTo>
                  <a:lnTo>
                    <a:pt x="23" y="1675"/>
                  </a:lnTo>
                  <a:lnTo>
                    <a:pt x="26" y="1675"/>
                  </a:lnTo>
                  <a:lnTo>
                    <a:pt x="31" y="1679"/>
                  </a:lnTo>
                  <a:lnTo>
                    <a:pt x="35" y="1679"/>
                  </a:lnTo>
                  <a:lnTo>
                    <a:pt x="38" y="1679"/>
                  </a:lnTo>
                  <a:lnTo>
                    <a:pt x="42" y="1675"/>
                  </a:lnTo>
                  <a:lnTo>
                    <a:pt x="46" y="1660"/>
                  </a:lnTo>
                  <a:lnTo>
                    <a:pt x="46" y="1649"/>
                  </a:lnTo>
                  <a:lnTo>
                    <a:pt x="50" y="1630"/>
                  </a:lnTo>
                  <a:lnTo>
                    <a:pt x="54" y="1602"/>
                  </a:lnTo>
                  <a:lnTo>
                    <a:pt x="61" y="1567"/>
                  </a:lnTo>
                  <a:lnTo>
                    <a:pt x="66" y="1525"/>
                  </a:lnTo>
                  <a:lnTo>
                    <a:pt x="77" y="1479"/>
                  </a:lnTo>
                  <a:lnTo>
                    <a:pt x="85" y="1428"/>
                  </a:lnTo>
                  <a:lnTo>
                    <a:pt x="92" y="1371"/>
                  </a:lnTo>
                  <a:lnTo>
                    <a:pt x="104" y="1313"/>
                  </a:lnTo>
                  <a:lnTo>
                    <a:pt x="115" y="1240"/>
                  </a:lnTo>
                  <a:lnTo>
                    <a:pt x="123" y="1174"/>
                  </a:lnTo>
                  <a:lnTo>
                    <a:pt x="138" y="1101"/>
                  </a:lnTo>
                  <a:lnTo>
                    <a:pt x="151" y="1024"/>
                  </a:lnTo>
                  <a:lnTo>
                    <a:pt x="158" y="947"/>
                  </a:lnTo>
                  <a:lnTo>
                    <a:pt x="170" y="874"/>
                  </a:lnTo>
                  <a:lnTo>
                    <a:pt x="181" y="800"/>
                  </a:lnTo>
                  <a:lnTo>
                    <a:pt x="197" y="732"/>
                  </a:lnTo>
                  <a:lnTo>
                    <a:pt x="205" y="666"/>
                  </a:lnTo>
                  <a:lnTo>
                    <a:pt x="216" y="612"/>
                  </a:lnTo>
                  <a:lnTo>
                    <a:pt x="228" y="558"/>
                  </a:lnTo>
                  <a:lnTo>
                    <a:pt x="239" y="519"/>
                  </a:lnTo>
                  <a:lnTo>
                    <a:pt x="247" y="485"/>
                  </a:lnTo>
                  <a:lnTo>
                    <a:pt x="258" y="454"/>
                  </a:lnTo>
                  <a:lnTo>
                    <a:pt x="270" y="427"/>
                  </a:lnTo>
                  <a:lnTo>
                    <a:pt x="282" y="408"/>
                  </a:lnTo>
                  <a:lnTo>
                    <a:pt x="289" y="389"/>
                  </a:lnTo>
                  <a:lnTo>
                    <a:pt x="304" y="369"/>
                  </a:lnTo>
                  <a:lnTo>
                    <a:pt x="316" y="353"/>
                  </a:lnTo>
                  <a:lnTo>
                    <a:pt x="336" y="338"/>
                  </a:lnTo>
                  <a:lnTo>
                    <a:pt x="350" y="323"/>
                  </a:lnTo>
                  <a:lnTo>
                    <a:pt x="374" y="312"/>
                  </a:lnTo>
                  <a:lnTo>
                    <a:pt x="404" y="300"/>
                  </a:lnTo>
                  <a:lnTo>
                    <a:pt x="443" y="288"/>
                  </a:lnTo>
                  <a:lnTo>
                    <a:pt x="486" y="281"/>
                  </a:lnTo>
                  <a:lnTo>
                    <a:pt x="543" y="273"/>
                  </a:lnTo>
                </a:path>
              </a:pathLst>
            </a:custGeom>
            <a:noFill/>
            <a:ln w="12600">
              <a:solidFill>
                <a:srgbClr val="333333"/>
              </a:solidFill>
              <a:round/>
              <a:headEnd/>
              <a:tailEnd/>
            </a:ln>
          </p:spPr>
          <p:txBody>
            <a:bodyPr/>
            <a:lstStyle/>
            <a:p>
              <a:endParaRPr lang="en-US"/>
            </a:p>
          </p:txBody>
        </p:sp>
        <p:sp>
          <p:nvSpPr>
            <p:cNvPr id="602869" name="Line 752"/>
            <p:cNvSpPr>
              <a:spLocks noChangeShapeType="1"/>
            </p:cNvSpPr>
            <p:nvPr/>
          </p:nvSpPr>
          <p:spPr bwMode="auto">
            <a:xfrm flipV="1">
              <a:off x="3922" y="2392"/>
              <a:ext cx="39" cy="37"/>
            </a:xfrm>
            <a:prstGeom prst="line">
              <a:avLst/>
            </a:prstGeom>
            <a:noFill/>
            <a:ln w="12600">
              <a:solidFill>
                <a:srgbClr val="333333"/>
              </a:solidFill>
              <a:round/>
              <a:headEnd/>
              <a:tailEnd/>
            </a:ln>
          </p:spPr>
          <p:txBody>
            <a:bodyPr/>
            <a:lstStyle/>
            <a:p>
              <a:endParaRPr lang="en-US"/>
            </a:p>
          </p:txBody>
        </p:sp>
        <p:sp>
          <p:nvSpPr>
            <p:cNvPr id="602870" name="Freeform 753"/>
            <p:cNvSpPr>
              <a:spLocks noChangeArrowheads="1"/>
            </p:cNvSpPr>
            <p:nvPr/>
          </p:nvSpPr>
          <p:spPr bwMode="auto">
            <a:xfrm>
              <a:off x="3915" y="2386"/>
              <a:ext cx="53" cy="52"/>
            </a:xfrm>
            <a:custGeom>
              <a:avLst/>
              <a:gdLst>
                <a:gd name="T0" fmla="*/ 12 w 233"/>
                <a:gd name="T1" fmla="*/ 5 h 228"/>
                <a:gd name="T2" fmla="*/ 12 w 233"/>
                <a:gd name="T3" fmla="*/ 6 h 228"/>
                <a:gd name="T4" fmla="*/ 12 w 233"/>
                <a:gd name="T5" fmla="*/ 5 h 228"/>
                <a:gd name="T6" fmla="*/ 11 w 233"/>
                <a:gd name="T7" fmla="*/ 3 h 228"/>
                <a:gd name="T8" fmla="*/ 11 w 233"/>
                <a:gd name="T9" fmla="*/ 2 h 228"/>
                <a:gd name="T10" fmla="*/ 10 w 233"/>
                <a:gd name="T11" fmla="*/ 1 h 228"/>
                <a:gd name="T12" fmla="*/ 9 w 233"/>
                <a:gd name="T13" fmla="*/ 1 h 228"/>
                <a:gd name="T14" fmla="*/ 7 w 233"/>
                <a:gd name="T15" fmla="*/ 0 h 228"/>
                <a:gd name="T16" fmla="*/ 6 w 233"/>
                <a:gd name="T17" fmla="*/ 0 h 228"/>
                <a:gd name="T18" fmla="*/ 5 w 233"/>
                <a:gd name="T19" fmla="*/ 0 h 228"/>
                <a:gd name="T20" fmla="*/ 3 w 233"/>
                <a:gd name="T21" fmla="*/ 1 h 228"/>
                <a:gd name="T22" fmla="*/ 3 w 233"/>
                <a:gd name="T23" fmla="*/ 1 h 228"/>
                <a:gd name="T24" fmla="*/ 1 w 233"/>
                <a:gd name="T25" fmla="*/ 2 h 228"/>
                <a:gd name="T26" fmla="*/ 1 w 233"/>
                <a:gd name="T27" fmla="*/ 3 h 228"/>
                <a:gd name="T28" fmla="*/ 0 w 233"/>
                <a:gd name="T29" fmla="*/ 5 h 228"/>
                <a:gd name="T30" fmla="*/ 0 w 233"/>
                <a:gd name="T31" fmla="*/ 6 h 228"/>
                <a:gd name="T32" fmla="*/ 0 w 233"/>
                <a:gd name="T33" fmla="*/ 7 h 228"/>
                <a:gd name="T34" fmla="*/ 1 w 233"/>
                <a:gd name="T35" fmla="*/ 8 h 228"/>
                <a:gd name="T36" fmla="*/ 1 w 233"/>
                <a:gd name="T37" fmla="*/ 10 h 228"/>
                <a:gd name="T38" fmla="*/ 3 w 233"/>
                <a:gd name="T39" fmla="*/ 10 h 228"/>
                <a:gd name="T40" fmla="*/ 3 w 233"/>
                <a:gd name="T41" fmla="*/ 11 h 228"/>
                <a:gd name="T42" fmla="*/ 5 w 233"/>
                <a:gd name="T43" fmla="*/ 12 h 228"/>
                <a:gd name="T44" fmla="*/ 6 w 233"/>
                <a:gd name="T45" fmla="*/ 12 h 228"/>
                <a:gd name="T46" fmla="*/ 7 w 233"/>
                <a:gd name="T47" fmla="*/ 12 h 228"/>
                <a:gd name="T48" fmla="*/ 9 w 233"/>
                <a:gd name="T49" fmla="*/ 11 h 228"/>
                <a:gd name="T50" fmla="*/ 10 w 233"/>
                <a:gd name="T51" fmla="*/ 10 h 228"/>
                <a:gd name="T52" fmla="*/ 11 w 233"/>
                <a:gd name="T53" fmla="*/ 10 h 228"/>
                <a:gd name="T54" fmla="*/ 11 w 233"/>
                <a:gd name="T55" fmla="*/ 8 h 228"/>
                <a:gd name="T56" fmla="*/ 12 w 233"/>
                <a:gd name="T57" fmla="*/ 7 h 228"/>
                <a:gd name="T58" fmla="*/ 12 w 233"/>
                <a:gd name="T59" fmla="*/ 6 h 2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3"/>
                <a:gd name="T91" fmla="*/ 0 h 228"/>
                <a:gd name="T92" fmla="*/ 233 w 233"/>
                <a:gd name="T93" fmla="*/ 228 h 2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3" h="228">
                  <a:moveTo>
                    <a:pt x="229" y="87"/>
                  </a:moveTo>
                  <a:lnTo>
                    <a:pt x="232" y="111"/>
                  </a:lnTo>
                  <a:lnTo>
                    <a:pt x="229" y="87"/>
                  </a:lnTo>
                  <a:lnTo>
                    <a:pt x="221" y="65"/>
                  </a:lnTo>
                  <a:lnTo>
                    <a:pt x="205" y="42"/>
                  </a:lnTo>
                  <a:lnTo>
                    <a:pt x="186" y="22"/>
                  </a:lnTo>
                  <a:lnTo>
                    <a:pt x="167" y="11"/>
                  </a:lnTo>
                  <a:lnTo>
                    <a:pt x="139" y="3"/>
                  </a:lnTo>
                  <a:lnTo>
                    <a:pt x="116" y="0"/>
                  </a:lnTo>
                  <a:lnTo>
                    <a:pt x="94" y="3"/>
                  </a:lnTo>
                  <a:lnTo>
                    <a:pt x="66" y="11"/>
                  </a:lnTo>
                  <a:lnTo>
                    <a:pt x="47" y="22"/>
                  </a:lnTo>
                  <a:lnTo>
                    <a:pt x="27" y="42"/>
                  </a:lnTo>
                  <a:lnTo>
                    <a:pt x="16" y="65"/>
                  </a:lnTo>
                  <a:lnTo>
                    <a:pt x="4" y="87"/>
                  </a:lnTo>
                  <a:lnTo>
                    <a:pt x="0" y="111"/>
                  </a:lnTo>
                  <a:lnTo>
                    <a:pt x="4" y="139"/>
                  </a:lnTo>
                  <a:lnTo>
                    <a:pt x="16" y="161"/>
                  </a:lnTo>
                  <a:lnTo>
                    <a:pt x="27" y="184"/>
                  </a:lnTo>
                  <a:lnTo>
                    <a:pt x="47" y="200"/>
                  </a:lnTo>
                  <a:lnTo>
                    <a:pt x="66" y="216"/>
                  </a:lnTo>
                  <a:lnTo>
                    <a:pt x="94" y="224"/>
                  </a:lnTo>
                  <a:lnTo>
                    <a:pt x="116" y="227"/>
                  </a:lnTo>
                  <a:lnTo>
                    <a:pt x="139" y="224"/>
                  </a:lnTo>
                  <a:lnTo>
                    <a:pt x="167" y="216"/>
                  </a:lnTo>
                  <a:lnTo>
                    <a:pt x="186" y="200"/>
                  </a:lnTo>
                  <a:lnTo>
                    <a:pt x="205" y="184"/>
                  </a:lnTo>
                  <a:lnTo>
                    <a:pt x="221" y="161"/>
                  </a:lnTo>
                  <a:lnTo>
                    <a:pt x="229" y="139"/>
                  </a:lnTo>
                  <a:lnTo>
                    <a:pt x="232" y="111"/>
                  </a:lnTo>
                </a:path>
              </a:pathLst>
            </a:custGeom>
            <a:noFill/>
            <a:ln w="12600">
              <a:solidFill>
                <a:srgbClr val="333333"/>
              </a:solidFill>
              <a:round/>
              <a:headEnd/>
              <a:tailEnd/>
            </a:ln>
          </p:spPr>
          <p:txBody>
            <a:bodyPr/>
            <a:lstStyle/>
            <a:p>
              <a:endParaRPr lang="en-US"/>
            </a:p>
          </p:txBody>
        </p:sp>
        <p:sp>
          <p:nvSpPr>
            <p:cNvPr id="602871" name="Freeform 754"/>
            <p:cNvSpPr>
              <a:spLocks noChangeArrowheads="1"/>
            </p:cNvSpPr>
            <p:nvPr/>
          </p:nvSpPr>
          <p:spPr bwMode="auto">
            <a:xfrm>
              <a:off x="3973" y="2448"/>
              <a:ext cx="73" cy="62"/>
            </a:xfrm>
            <a:custGeom>
              <a:avLst/>
              <a:gdLst>
                <a:gd name="T0" fmla="*/ 0 w 321"/>
                <a:gd name="T1" fmla="*/ 0 h 275"/>
                <a:gd name="T2" fmla="*/ 17 w 321"/>
                <a:gd name="T3" fmla="*/ 0 h 275"/>
                <a:gd name="T4" fmla="*/ 17 w 321"/>
                <a:gd name="T5" fmla="*/ 14 h 275"/>
                <a:gd name="T6" fmla="*/ 0 w 321"/>
                <a:gd name="T7" fmla="*/ 14 h 275"/>
                <a:gd name="T8" fmla="*/ 0 w 321"/>
                <a:gd name="T9" fmla="*/ 0 h 275"/>
                <a:gd name="T10" fmla="*/ 0 60000 65536"/>
                <a:gd name="T11" fmla="*/ 0 60000 65536"/>
                <a:gd name="T12" fmla="*/ 0 60000 65536"/>
                <a:gd name="T13" fmla="*/ 0 60000 65536"/>
                <a:gd name="T14" fmla="*/ 0 60000 65536"/>
                <a:gd name="T15" fmla="*/ 0 w 321"/>
                <a:gd name="T16" fmla="*/ 0 h 275"/>
                <a:gd name="T17" fmla="*/ 321 w 321"/>
                <a:gd name="T18" fmla="*/ 275 h 275"/>
              </a:gdLst>
              <a:ahLst/>
              <a:cxnLst>
                <a:cxn ang="T10">
                  <a:pos x="T0" y="T1"/>
                </a:cxn>
                <a:cxn ang="T11">
                  <a:pos x="T2" y="T3"/>
                </a:cxn>
                <a:cxn ang="T12">
                  <a:pos x="T4" y="T5"/>
                </a:cxn>
                <a:cxn ang="T13">
                  <a:pos x="T6" y="T7"/>
                </a:cxn>
                <a:cxn ang="T14">
                  <a:pos x="T8" y="T9"/>
                </a:cxn>
              </a:cxnLst>
              <a:rect l="T15" t="T16" r="T17" b="T18"/>
              <a:pathLst>
                <a:path w="321" h="275">
                  <a:moveTo>
                    <a:pt x="0" y="0"/>
                  </a:moveTo>
                  <a:lnTo>
                    <a:pt x="320" y="0"/>
                  </a:lnTo>
                  <a:lnTo>
                    <a:pt x="320" y="274"/>
                  </a:lnTo>
                  <a:lnTo>
                    <a:pt x="0" y="274"/>
                  </a:lnTo>
                  <a:lnTo>
                    <a:pt x="0" y="0"/>
                  </a:lnTo>
                </a:path>
              </a:pathLst>
            </a:custGeom>
            <a:solidFill>
              <a:srgbClr val="996633"/>
            </a:solidFill>
            <a:ln w="12600">
              <a:solidFill>
                <a:srgbClr val="333333"/>
              </a:solidFill>
              <a:round/>
              <a:headEnd/>
              <a:tailEnd/>
            </a:ln>
          </p:spPr>
          <p:txBody>
            <a:bodyPr anchor="ctr"/>
            <a:lstStyle/>
            <a:p>
              <a:endParaRPr lang="en-US"/>
            </a:p>
          </p:txBody>
        </p:sp>
        <p:sp>
          <p:nvSpPr>
            <p:cNvPr id="602872" name="Freeform 755"/>
            <p:cNvSpPr>
              <a:spLocks noChangeArrowheads="1"/>
            </p:cNvSpPr>
            <p:nvPr/>
          </p:nvSpPr>
          <p:spPr bwMode="auto">
            <a:xfrm>
              <a:off x="3767" y="2968"/>
              <a:ext cx="31" cy="47"/>
            </a:xfrm>
            <a:custGeom>
              <a:avLst/>
              <a:gdLst>
                <a:gd name="T0" fmla="*/ 7 w 136"/>
                <a:gd name="T1" fmla="*/ 2 h 206"/>
                <a:gd name="T2" fmla="*/ 6 w 136"/>
                <a:gd name="T3" fmla="*/ 0 h 206"/>
                <a:gd name="T4" fmla="*/ 5 w 136"/>
                <a:gd name="T5" fmla="*/ 0 h 206"/>
                <a:gd name="T6" fmla="*/ 2 w 136"/>
                <a:gd name="T7" fmla="*/ 0 h 206"/>
                <a:gd name="T8" fmla="*/ 1 w 136"/>
                <a:gd name="T9" fmla="*/ 0 h 206"/>
                <a:gd name="T10" fmla="*/ 0 w 136"/>
                <a:gd name="T11" fmla="*/ 2 h 206"/>
                <a:gd name="T12" fmla="*/ 0 w 136"/>
                <a:gd name="T13" fmla="*/ 3 h 206"/>
                <a:gd name="T14" fmla="*/ 0 w 136"/>
                <a:gd name="T15" fmla="*/ 4 h 206"/>
                <a:gd name="T16" fmla="*/ 1 w 136"/>
                <a:gd name="T17" fmla="*/ 4 h 206"/>
                <a:gd name="T18" fmla="*/ 2 w 136"/>
                <a:gd name="T19" fmla="*/ 5 h 206"/>
                <a:gd name="T20" fmla="*/ 5 w 136"/>
                <a:gd name="T21" fmla="*/ 5 h 206"/>
                <a:gd name="T22" fmla="*/ 6 w 136"/>
                <a:gd name="T23" fmla="*/ 6 h 206"/>
                <a:gd name="T24" fmla="*/ 6 w 136"/>
                <a:gd name="T25" fmla="*/ 6 h 206"/>
                <a:gd name="T26" fmla="*/ 7 w 136"/>
                <a:gd name="T27" fmla="*/ 8 h 206"/>
                <a:gd name="T28" fmla="*/ 7 w 136"/>
                <a:gd name="T29" fmla="*/ 9 h 206"/>
                <a:gd name="T30" fmla="*/ 6 w 136"/>
                <a:gd name="T31" fmla="*/ 10 h 206"/>
                <a:gd name="T32" fmla="*/ 5 w 136"/>
                <a:gd name="T33" fmla="*/ 11 h 206"/>
                <a:gd name="T34" fmla="*/ 2 w 136"/>
                <a:gd name="T35" fmla="*/ 11 h 206"/>
                <a:gd name="T36" fmla="*/ 1 w 136"/>
                <a:gd name="T37" fmla="*/ 10 h 206"/>
                <a:gd name="T38" fmla="*/ 0 w 136"/>
                <a:gd name="T39" fmla="*/ 9 h 2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206"/>
                <a:gd name="T62" fmla="*/ 136 w 136"/>
                <a:gd name="T63" fmla="*/ 206 h 2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206">
                  <a:moveTo>
                    <a:pt x="135" y="31"/>
                  </a:moveTo>
                  <a:lnTo>
                    <a:pt x="116" y="8"/>
                  </a:lnTo>
                  <a:lnTo>
                    <a:pt x="89" y="0"/>
                  </a:lnTo>
                  <a:lnTo>
                    <a:pt x="46" y="0"/>
                  </a:lnTo>
                  <a:lnTo>
                    <a:pt x="19" y="8"/>
                  </a:lnTo>
                  <a:lnTo>
                    <a:pt x="0" y="31"/>
                  </a:lnTo>
                  <a:lnTo>
                    <a:pt x="0" y="47"/>
                  </a:lnTo>
                  <a:lnTo>
                    <a:pt x="7" y="70"/>
                  </a:lnTo>
                  <a:lnTo>
                    <a:pt x="19" y="74"/>
                  </a:lnTo>
                  <a:lnTo>
                    <a:pt x="38" y="89"/>
                  </a:lnTo>
                  <a:lnTo>
                    <a:pt x="92" y="105"/>
                  </a:lnTo>
                  <a:lnTo>
                    <a:pt x="116" y="116"/>
                  </a:lnTo>
                  <a:lnTo>
                    <a:pt x="124" y="124"/>
                  </a:lnTo>
                  <a:lnTo>
                    <a:pt x="135" y="148"/>
                  </a:lnTo>
                  <a:lnTo>
                    <a:pt x="135" y="174"/>
                  </a:lnTo>
                  <a:lnTo>
                    <a:pt x="116" y="193"/>
                  </a:lnTo>
                  <a:lnTo>
                    <a:pt x="89" y="205"/>
                  </a:lnTo>
                  <a:lnTo>
                    <a:pt x="46" y="205"/>
                  </a:lnTo>
                  <a:lnTo>
                    <a:pt x="19" y="193"/>
                  </a:lnTo>
                  <a:lnTo>
                    <a:pt x="0" y="174"/>
                  </a:lnTo>
                </a:path>
              </a:pathLst>
            </a:custGeom>
            <a:noFill/>
            <a:ln w="12600">
              <a:solidFill>
                <a:srgbClr val="333333"/>
              </a:solidFill>
              <a:round/>
              <a:headEnd/>
              <a:tailEnd/>
            </a:ln>
          </p:spPr>
          <p:txBody>
            <a:bodyPr/>
            <a:lstStyle/>
            <a:p>
              <a:endParaRPr lang="en-US"/>
            </a:p>
          </p:txBody>
        </p:sp>
        <p:sp>
          <p:nvSpPr>
            <p:cNvPr id="602873" name="Line 756"/>
            <p:cNvSpPr>
              <a:spLocks noChangeShapeType="1"/>
            </p:cNvSpPr>
            <p:nvPr/>
          </p:nvSpPr>
          <p:spPr bwMode="auto">
            <a:xfrm flipH="1" flipV="1">
              <a:off x="3809" y="2983"/>
              <a:ext cx="11" cy="32"/>
            </a:xfrm>
            <a:prstGeom prst="line">
              <a:avLst/>
            </a:prstGeom>
            <a:noFill/>
            <a:ln w="12600">
              <a:solidFill>
                <a:srgbClr val="333333"/>
              </a:solidFill>
              <a:round/>
              <a:headEnd/>
              <a:tailEnd/>
            </a:ln>
          </p:spPr>
          <p:txBody>
            <a:bodyPr/>
            <a:lstStyle/>
            <a:p>
              <a:endParaRPr lang="en-US"/>
            </a:p>
          </p:txBody>
        </p:sp>
        <p:sp>
          <p:nvSpPr>
            <p:cNvPr id="602874" name="Line 757"/>
            <p:cNvSpPr>
              <a:spLocks noChangeShapeType="1"/>
            </p:cNvSpPr>
            <p:nvPr/>
          </p:nvSpPr>
          <p:spPr bwMode="auto">
            <a:xfrm flipH="1">
              <a:off x="3818" y="2984"/>
              <a:ext cx="12" cy="30"/>
            </a:xfrm>
            <a:prstGeom prst="line">
              <a:avLst/>
            </a:prstGeom>
            <a:noFill/>
            <a:ln w="12600">
              <a:solidFill>
                <a:srgbClr val="333333"/>
              </a:solidFill>
              <a:round/>
              <a:headEnd/>
              <a:tailEnd/>
            </a:ln>
          </p:spPr>
          <p:txBody>
            <a:bodyPr/>
            <a:lstStyle/>
            <a:p>
              <a:endParaRPr lang="en-US"/>
            </a:p>
          </p:txBody>
        </p:sp>
        <p:sp>
          <p:nvSpPr>
            <p:cNvPr id="602875" name="Line 758"/>
            <p:cNvSpPr>
              <a:spLocks noChangeShapeType="1"/>
            </p:cNvSpPr>
            <p:nvPr/>
          </p:nvSpPr>
          <p:spPr bwMode="auto">
            <a:xfrm flipH="1" flipV="1">
              <a:off x="3828" y="2983"/>
              <a:ext cx="10" cy="32"/>
            </a:xfrm>
            <a:prstGeom prst="line">
              <a:avLst/>
            </a:prstGeom>
            <a:noFill/>
            <a:ln w="12600">
              <a:solidFill>
                <a:srgbClr val="333333"/>
              </a:solidFill>
              <a:round/>
              <a:headEnd/>
              <a:tailEnd/>
            </a:ln>
          </p:spPr>
          <p:txBody>
            <a:bodyPr/>
            <a:lstStyle/>
            <a:p>
              <a:endParaRPr lang="en-US"/>
            </a:p>
          </p:txBody>
        </p:sp>
        <p:sp>
          <p:nvSpPr>
            <p:cNvPr id="602876" name="Line 759"/>
            <p:cNvSpPr>
              <a:spLocks noChangeShapeType="1"/>
            </p:cNvSpPr>
            <p:nvPr/>
          </p:nvSpPr>
          <p:spPr bwMode="auto">
            <a:xfrm flipH="1">
              <a:off x="3835" y="2984"/>
              <a:ext cx="12" cy="30"/>
            </a:xfrm>
            <a:prstGeom prst="line">
              <a:avLst/>
            </a:prstGeom>
            <a:noFill/>
            <a:ln w="12600">
              <a:solidFill>
                <a:srgbClr val="333333"/>
              </a:solidFill>
              <a:round/>
              <a:headEnd/>
              <a:tailEnd/>
            </a:ln>
          </p:spPr>
          <p:txBody>
            <a:bodyPr/>
            <a:lstStyle/>
            <a:p>
              <a:endParaRPr lang="en-US"/>
            </a:p>
          </p:txBody>
        </p:sp>
        <p:sp>
          <p:nvSpPr>
            <p:cNvPr id="602877" name="Freeform 760"/>
            <p:cNvSpPr>
              <a:spLocks noChangeArrowheads="1"/>
            </p:cNvSpPr>
            <p:nvPr/>
          </p:nvSpPr>
          <p:spPr bwMode="auto">
            <a:xfrm>
              <a:off x="3859" y="2968"/>
              <a:ext cx="15" cy="15"/>
            </a:xfrm>
            <a:custGeom>
              <a:avLst/>
              <a:gdLst>
                <a:gd name="T0" fmla="*/ 0 w 64"/>
                <a:gd name="T1" fmla="*/ 1 h 64"/>
                <a:gd name="T2" fmla="*/ 1 w 64"/>
                <a:gd name="T3" fmla="*/ 4 h 64"/>
                <a:gd name="T4" fmla="*/ 4 w 64"/>
                <a:gd name="T5" fmla="*/ 1 h 64"/>
                <a:gd name="T6" fmla="*/ 1 w 64"/>
                <a:gd name="T7" fmla="*/ 0 h 64"/>
                <a:gd name="T8" fmla="*/ 0 w 64"/>
                <a:gd name="T9" fmla="*/ 1 h 64"/>
                <a:gd name="T10" fmla="*/ 0 60000 65536"/>
                <a:gd name="T11" fmla="*/ 0 60000 65536"/>
                <a:gd name="T12" fmla="*/ 0 60000 65536"/>
                <a:gd name="T13" fmla="*/ 0 60000 65536"/>
                <a:gd name="T14" fmla="*/ 0 60000 65536"/>
                <a:gd name="T15" fmla="*/ 0 w 64"/>
                <a:gd name="T16" fmla="*/ 0 h 64"/>
                <a:gd name="T17" fmla="*/ 64 w 64"/>
                <a:gd name="T18" fmla="*/ 64 h 64"/>
              </a:gdLst>
              <a:ahLst/>
              <a:cxnLst>
                <a:cxn ang="T10">
                  <a:pos x="T0" y="T1"/>
                </a:cxn>
                <a:cxn ang="T11">
                  <a:pos x="T2" y="T3"/>
                </a:cxn>
                <a:cxn ang="T12">
                  <a:pos x="T4" y="T5"/>
                </a:cxn>
                <a:cxn ang="T13">
                  <a:pos x="T6" y="T7"/>
                </a:cxn>
                <a:cxn ang="T14">
                  <a:pos x="T8" y="T9"/>
                </a:cxn>
              </a:cxnLst>
              <a:rect l="T15" t="T16" r="T17" b="T18"/>
              <a:pathLst>
                <a:path w="64" h="64">
                  <a:moveTo>
                    <a:pt x="0" y="23"/>
                  </a:moveTo>
                  <a:lnTo>
                    <a:pt x="23" y="63"/>
                  </a:lnTo>
                  <a:lnTo>
                    <a:pt x="63" y="23"/>
                  </a:lnTo>
                  <a:lnTo>
                    <a:pt x="23" y="0"/>
                  </a:lnTo>
                  <a:lnTo>
                    <a:pt x="0" y="23"/>
                  </a:lnTo>
                </a:path>
              </a:pathLst>
            </a:custGeom>
            <a:noFill/>
            <a:ln w="12600">
              <a:solidFill>
                <a:srgbClr val="333333"/>
              </a:solidFill>
              <a:round/>
              <a:headEnd/>
              <a:tailEnd/>
            </a:ln>
          </p:spPr>
          <p:txBody>
            <a:bodyPr/>
            <a:lstStyle/>
            <a:p>
              <a:endParaRPr lang="en-US"/>
            </a:p>
          </p:txBody>
        </p:sp>
        <p:sp>
          <p:nvSpPr>
            <p:cNvPr id="602878" name="Line 761"/>
            <p:cNvSpPr>
              <a:spLocks noChangeShapeType="1"/>
            </p:cNvSpPr>
            <p:nvPr/>
          </p:nvSpPr>
          <p:spPr bwMode="auto">
            <a:xfrm>
              <a:off x="3861" y="2984"/>
              <a:ext cx="1" cy="30"/>
            </a:xfrm>
            <a:prstGeom prst="line">
              <a:avLst/>
            </a:prstGeom>
            <a:noFill/>
            <a:ln w="12600">
              <a:solidFill>
                <a:srgbClr val="333333"/>
              </a:solidFill>
              <a:round/>
              <a:headEnd/>
              <a:tailEnd/>
            </a:ln>
          </p:spPr>
          <p:txBody>
            <a:bodyPr/>
            <a:lstStyle/>
            <a:p>
              <a:endParaRPr lang="en-US"/>
            </a:p>
          </p:txBody>
        </p:sp>
        <p:sp>
          <p:nvSpPr>
            <p:cNvPr id="602879" name="Line 762"/>
            <p:cNvSpPr>
              <a:spLocks noChangeShapeType="1"/>
            </p:cNvSpPr>
            <p:nvPr/>
          </p:nvSpPr>
          <p:spPr bwMode="auto">
            <a:xfrm flipV="1">
              <a:off x="3883" y="2967"/>
              <a:ext cx="1" cy="40"/>
            </a:xfrm>
            <a:prstGeom prst="line">
              <a:avLst/>
            </a:prstGeom>
            <a:noFill/>
            <a:ln w="12600">
              <a:solidFill>
                <a:srgbClr val="333333"/>
              </a:solidFill>
              <a:round/>
              <a:headEnd/>
              <a:tailEnd/>
            </a:ln>
          </p:spPr>
          <p:txBody>
            <a:bodyPr/>
            <a:lstStyle/>
            <a:p>
              <a:endParaRPr lang="en-US"/>
            </a:p>
          </p:txBody>
        </p:sp>
        <p:sp>
          <p:nvSpPr>
            <p:cNvPr id="602880" name="Freeform 763"/>
            <p:cNvSpPr>
              <a:spLocks noChangeArrowheads="1"/>
            </p:cNvSpPr>
            <p:nvPr/>
          </p:nvSpPr>
          <p:spPr bwMode="auto">
            <a:xfrm>
              <a:off x="3883" y="3006"/>
              <a:ext cx="15" cy="14"/>
            </a:xfrm>
            <a:custGeom>
              <a:avLst/>
              <a:gdLst>
                <a:gd name="T0" fmla="*/ 0 w 64"/>
                <a:gd name="T1" fmla="*/ 0 h 63"/>
                <a:gd name="T2" fmla="*/ 0 w 64"/>
                <a:gd name="T3" fmla="*/ 2 h 63"/>
                <a:gd name="T4" fmla="*/ 2 w 64"/>
                <a:gd name="T5" fmla="*/ 3 h 63"/>
                <a:gd name="T6" fmla="*/ 4 w 64"/>
                <a:gd name="T7" fmla="*/ 3 h 63"/>
                <a:gd name="T8" fmla="*/ 0 60000 65536"/>
                <a:gd name="T9" fmla="*/ 0 60000 65536"/>
                <a:gd name="T10" fmla="*/ 0 60000 65536"/>
                <a:gd name="T11" fmla="*/ 0 60000 65536"/>
                <a:gd name="T12" fmla="*/ 0 w 64"/>
                <a:gd name="T13" fmla="*/ 0 h 63"/>
                <a:gd name="T14" fmla="*/ 64 w 64"/>
                <a:gd name="T15" fmla="*/ 63 h 63"/>
              </a:gdLst>
              <a:ahLst/>
              <a:cxnLst>
                <a:cxn ang="T8">
                  <a:pos x="T0" y="T1"/>
                </a:cxn>
                <a:cxn ang="T9">
                  <a:pos x="T2" y="T3"/>
                </a:cxn>
                <a:cxn ang="T10">
                  <a:pos x="T4" y="T5"/>
                </a:cxn>
                <a:cxn ang="T11">
                  <a:pos x="T6" y="T7"/>
                </a:cxn>
              </a:cxnLst>
              <a:rect l="T12" t="T13" r="T14" b="T15"/>
              <a:pathLst>
                <a:path w="64" h="63">
                  <a:moveTo>
                    <a:pt x="0" y="0"/>
                  </a:moveTo>
                  <a:lnTo>
                    <a:pt x="8" y="43"/>
                  </a:lnTo>
                  <a:lnTo>
                    <a:pt x="31" y="62"/>
                  </a:lnTo>
                  <a:lnTo>
                    <a:pt x="63" y="62"/>
                  </a:lnTo>
                </a:path>
              </a:pathLst>
            </a:custGeom>
            <a:noFill/>
            <a:ln w="12600">
              <a:solidFill>
                <a:srgbClr val="333333"/>
              </a:solidFill>
              <a:round/>
              <a:headEnd/>
              <a:tailEnd/>
            </a:ln>
          </p:spPr>
          <p:txBody>
            <a:bodyPr/>
            <a:lstStyle/>
            <a:p>
              <a:endParaRPr lang="en-US"/>
            </a:p>
          </p:txBody>
        </p:sp>
        <p:sp>
          <p:nvSpPr>
            <p:cNvPr id="602881" name="Line 764"/>
            <p:cNvSpPr>
              <a:spLocks noChangeShapeType="1"/>
            </p:cNvSpPr>
            <p:nvPr/>
          </p:nvSpPr>
          <p:spPr bwMode="auto">
            <a:xfrm flipH="1">
              <a:off x="3875" y="2984"/>
              <a:ext cx="18" cy="1"/>
            </a:xfrm>
            <a:prstGeom prst="line">
              <a:avLst/>
            </a:prstGeom>
            <a:noFill/>
            <a:ln w="12600">
              <a:solidFill>
                <a:srgbClr val="333333"/>
              </a:solidFill>
              <a:round/>
              <a:headEnd/>
              <a:tailEnd/>
            </a:ln>
          </p:spPr>
          <p:txBody>
            <a:bodyPr/>
            <a:lstStyle/>
            <a:p>
              <a:endParaRPr lang="en-US"/>
            </a:p>
          </p:txBody>
        </p:sp>
        <p:sp>
          <p:nvSpPr>
            <p:cNvPr id="602882" name="Freeform 765"/>
            <p:cNvSpPr>
              <a:spLocks noChangeArrowheads="1"/>
            </p:cNvSpPr>
            <p:nvPr/>
          </p:nvSpPr>
          <p:spPr bwMode="auto">
            <a:xfrm>
              <a:off x="3908" y="2984"/>
              <a:ext cx="26" cy="31"/>
            </a:xfrm>
            <a:custGeom>
              <a:avLst/>
              <a:gdLst>
                <a:gd name="T0" fmla="*/ 5 w 116"/>
                <a:gd name="T1" fmla="*/ 0 h 136"/>
                <a:gd name="T2" fmla="*/ 6 w 116"/>
                <a:gd name="T3" fmla="*/ 1 h 136"/>
                <a:gd name="T4" fmla="*/ 5 w 116"/>
                <a:gd name="T5" fmla="*/ 0 h 136"/>
                <a:gd name="T6" fmla="*/ 4 w 116"/>
                <a:gd name="T7" fmla="*/ 0 h 136"/>
                <a:gd name="T8" fmla="*/ 2 w 116"/>
                <a:gd name="T9" fmla="*/ 0 h 136"/>
                <a:gd name="T10" fmla="*/ 1 w 116"/>
                <a:gd name="T11" fmla="*/ 0 h 136"/>
                <a:gd name="T12" fmla="*/ 0 w 116"/>
                <a:gd name="T13" fmla="*/ 1 h 136"/>
                <a:gd name="T14" fmla="*/ 0 w 116"/>
                <a:gd name="T15" fmla="*/ 3 h 136"/>
                <a:gd name="T16" fmla="*/ 0 w 116"/>
                <a:gd name="T17" fmla="*/ 4 h 136"/>
                <a:gd name="T18" fmla="*/ 0 w 116"/>
                <a:gd name="T19" fmla="*/ 5 h 136"/>
                <a:gd name="T20" fmla="*/ 1 w 116"/>
                <a:gd name="T21" fmla="*/ 6 h 136"/>
                <a:gd name="T22" fmla="*/ 2 w 116"/>
                <a:gd name="T23" fmla="*/ 7 h 136"/>
                <a:gd name="T24" fmla="*/ 4 w 116"/>
                <a:gd name="T25" fmla="*/ 7 h 136"/>
                <a:gd name="T26" fmla="*/ 5 w 116"/>
                <a:gd name="T27" fmla="*/ 6 h 136"/>
                <a:gd name="T28" fmla="*/ 6 w 116"/>
                <a:gd name="T29" fmla="*/ 5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36"/>
                <a:gd name="T47" fmla="*/ 116 w 116"/>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36">
                  <a:moveTo>
                    <a:pt x="93" y="4"/>
                  </a:moveTo>
                  <a:lnTo>
                    <a:pt x="115" y="26"/>
                  </a:lnTo>
                  <a:lnTo>
                    <a:pt x="93" y="4"/>
                  </a:lnTo>
                  <a:lnTo>
                    <a:pt x="77" y="0"/>
                  </a:lnTo>
                  <a:lnTo>
                    <a:pt x="46" y="0"/>
                  </a:lnTo>
                  <a:lnTo>
                    <a:pt x="27" y="4"/>
                  </a:lnTo>
                  <a:lnTo>
                    <a:pt x="7" y="26"/>
                  </a:lnTo>
                  <a:lnTo>
                    <a:pt x="0" y="54"/>
                  </a:lnTo>
                  <a:lnTo>
                    <a:pt x="0" y="77"/>
                  </a:lnTo>
                  <a:lnTo>
                    <a:pt x="7" y="104"/>
                  </a:lnTo>
                  <a:lnTo>
                    <a:pt x="27" y="123"/>
                  </a:lnTo>
                  <a:lnTo>
                    <a:pt x="46" y="135"/>
                  </a:lnTo>
                  <a:lnTo>
                    <a:pt x="77" y="135"/>
                  </a:lnTo>
                  <a:lnTo>
                    <a:pt x="93" y="123"/>
                  </a:lnTo>
                  <a:lnTo>
                    <a:pt x="115" y="104"/>
                  </a:lnTo>
                </a:path>
              </a:pathLst>
            </a:custGeom>
            <a:noFill/>
            <a:ln w="12600">
              <a:solidFill>
                <a:srgbClr val="333333"/>
              </a:solidFill>
              <a:round/>
              <a:headEnd/>
              <a:tailEnd/>
            </a:ln>
          </p:spPr>
          <p:txBody>
            <a:bodyPr/>
            <a:lstStyle/>
            <a:p>
              <a:endParaRPr lang="en-US"/>
            </a:p>
          </p:txBody>
        </p:sp>
        <p:sp>
          <p:nvSpPr>
            <p:cNvPr id="602883" name="Line 766"/>
            <p:cNvSpPr>
              <a:spLocks noChangeShapeType="1"/>
            </p:cNvSpPr>
            <p:nvPr/>
          </p:nvSpPr>
          <p:spPr bwMode="auto">
            <a:xfrm flipV="1">
              <a:off x="3947" y="2967"/>
              <a:ext cx="1" cy="48"/>
            </a:xfrm>
            <a:prstGeom prst="line">
              <a:avLst/>
            </a:prstGeom>
            <a:noFill/>
            <a:ln w="12600">
              <a:solidFill>
                <a:srgbClr val="333333"/>
              </a:solidFill>
              <a:round/>
              <a:headEnd/>
              <a:tailEnd/>
            </a:ln>
          </p:spPr>
          <p:txBody>
            <a:bodyPr/>
            <a:lstStyle/>
            <a:p>
              <a:endParaRPr lang="en-US"/>
            </a:p>
          </p:txBody>
        </p:sp>
        <p:sp>
          <p:nvSpPr>
            <p:cNvPr id="602884" name="Line 767"/>
            <p:cNvSpPr>
              <a:spLocks noChangeShapeType="1"/>
            </p:cNvSpPr>
            <p:nvPr/>
          </p:nvSpPr>
          <p:spPr bwMode="auto">
            <a:xfrm flipH="1">
              <a:off x="3947" y="2985"/>
              <a:ext cx="8" cy="7"/>
            </a:xfrm>
            <a:prstGeom prst="line">
              <a:avLst/>
            </a:prstGeom>
            <a:noFill/>
            <a:ln w="12600">
              <a:solidFill>
                <a:srgbClr val="333333"/>
              </a:solidFill>
              <a:round/>
              <a:headEnd/>
              <a:tailEnd/>
            </a:ln>
          </p:spPr>
          <p:txBody>
            <a:bodyPr/>
            <a:lstStyle/>
            <a:p>
              <a:endParaRPr lang="en-US"/>
            </a:p>
          </p:txBody>
        </p:sp>
        <p:sp>
          <p:nvSpPr>
            <p:cNvPr id="602885" name="Freeform 768"/>
            <p:cNvSpPr>
              <a:spLocks noChangeArrowheads="1"/>
            </p:cNvSpPr>
            <p:nvPr/>
          </p:nvSpPr>
          <p:spPr bwMode="auto">
            <a:xfrm>
              <a:off x="3954" y="2984"/>
              <a:ext cx="19" cy="31"/>
            </a:xfrm>
            <a:custGeom>
              <a:avLst/>
              <a:gdLst>
                <a:gd name="T0" fmla="*/ 0 w 82"/>
                <a:gd name="T1" fmla="*/ 0 h 136"/>
                <a:gd name="T2" fmla="*/ 1 w 82"/>
                <a:gd name="T3" fmla="*/ 0 h 136"/>
                <a:gd name="T4" fmla="*/ 3 w 82"/>
                <a:gd name="T5" fmla="*/ 0 h 136"/>
                <a:gd name="T6" fmla="*/ 4 w 82"/>
                <a:gd name="T7" fmla="*/ 0 h 136"/>
                <a:gd name="T8" fmla="*/ 4 w 82"/>
                <a:gd name="T9" fmla="*/ 2 h 136"/>
                <a:gd name="T10" fmla="*/ 4 w 82"/>
                <a:gd name="T11" fmla="*/ 7 h 136"/>
                <a:gd name="T12" fmla="*/ 0 60000 65536"/>
                <a:gd name="T13" fmla="*/ 0 60000 65536"/>
                <a:gd name="T14" fmla="*/ 0 60000 65536"/>
                <a:gd name="T15" fmla="*/ 0 60000 65536"/>
                <a:gd name="T16" fmla="*/ 0 60000 65536"/>
                <a:gd name="T17" fmla="*/ 0 60000 65536"/>
                <a:gd name="T18" fmla="*/ 0 w 82"/>
                <a:gd name="T19" fmla="*/ 0 h 136"/>
                <a:gd name="T20" fmla="*/ 82 w 8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82" h="136">
                  <a:moveTo>
                    <a:pt x="0" y="4"/>
                  </a:moveTo>
                  <a:lnTo>
                    <a:pt x="22" y="0"/>
                  </a:lnTo>
                  <a:lnTo>
                    <a:pt x="50" y="0"/>
                  </a:lnTo>
                  <a:lnTo>
                    <a:pt x="74" y="4"/>
                  </a:lnTo>
                  <a:lnTo>
                    <a:pt x="81" y="35"/>
                  </a:lnTo>
                  <a:lnTo>
                    <a:pt x="81" y="135"/>
                  </a:lnTo>
                </a:path>
              </a:pathLst>
            </a:custGeom>
            <a:noFill/>
            <a:ln w="12600">
              <a:solidFill>
                <a:srgbClr val="333333"/>
              </a:solidFill>
              <a:round/>
              <a:headEnd/>
              <a:tailEnd/>
            </a:ln>
          </p:spPr>
          <p:txBody>
            <a:bodyPr/>
            <a:lstStyle/>
            <a:p>
              <a:endParaRPr lang="en-US"/>
            </a:p>
          </p:txBody>
        </p:sp>
        <p:sp>
          <p:nvSpPr>
            <p:cNvPr id="602886" name="Freeform 769"/>
            <p:cNvSpPr>
              <a:spLocks noChangeArrowheads="1"/>
            </p:cNvSpPr>
            <p:nvPr/>
          </p:nvSpPr>
          <p:spPr bwMode="auto">
            <a:xfrm>
              <a:off x="3734" y="2879"/>
              <a:ext cx="35" cy="47"/>
            </a:xfrm>
            <a:custGeom>
              <a:avLst/>
              <a:gdLst>
                <a:gd name="T0" fmla="*/ 0 w 156"/>
                <a:gd name="T1" fmla="*/ 11 h 209"/>
                <a:gd name="T2" fmla="*/ 4 w 156"/>
                <a:gd name="T3" fmla="*/ 0 h 209"/>
                <a:gd name="T4" fmla="*/ 8 w 156"/>
                <a:gd name="T5" fmla="*/ 11 h 209"/>
                <a:gd name="T6" fmla="*/ 0 60000 65536"/>
                <a:gd name="T7" fmla="*/ 0 60000 65536"/>
                <a:gd name="T8" fmla="*/ 0 60000 65536"/>
                <a:gd name="T9" fmla="*/ 0 w 156"/>
                <a:gd name="T10" fmla="*/ 0 h 209"/>
                <a:gd name="T11" fmla="*/ 156 w 156"/>
                <a:gd name="T12" fmla="*/ 209 h 209"/>
              </a:gdLst>
              <a:ahLst/>
              <a:cxnLst>
                <a:cxn ang="T6">
                  <a:pos x="T0" y="T1"/>
                </a:cxn>
                <a:cxn ang="T7">
                  <a:pos x="T2" y="T3"/>
                </a:cxn>
                <a:cxn ang="T8">
                  <a:pos x="T4" y="T5"/>
                </a:cxn>
              </a:cxnLst>
              <a:rect l="T9" t="T10" r="T11" b="T12"/>
              <a:pathLst>
                <a:path w="156" h="209">
                  <a:moveTo>
                    <a:pt x="0" y="208"/>
                  </a:moveTo>
                  <a:lnTo>
                    <a:pt x="77" y="0"/>
                  </a:lnTo>
                  <a:lnTo>
                    <a:pt x="155" y="208"/>
                  </a:lnTo>
                </a:path>
              </a:pathLst>
            </a:custGeom>
            <a:noFill/>
            <a:ln w="12600">
              <a:solidFill>
                <a:srgbClr val="333333"/>
              </a:solidFill>
              <a:round/>
              <a:headEnd/>
              <a:tailEnd/>
            </a:ln>
          </p:spPr>
          <p:txBody>
            <a:bodyPr/>
            <a:lstStyle/>
            <a:p>
              <a:endParaRPr lang="en-US"/>
            </a:p>
          </p:txBody>
        </p:sp>
        <p:sp>
          <p:nvSpPr>
            <p:cNvPr id="602887" name="Line 770"/>
            <p:cNvSpPr>
              <a:spLocks noChangeShapeType="1"/>
            </p:cNvSpPr>
            <p:nvPr/>
          </p:nvSpPr>
          <p:spPr bwMode="auto">
            <a:xfrm flipH="1">
              <a:off x="3738" y="2911"/>
              <a:ext cx="24" cy="1"/>
            </a:xfrm>
            <a:prstGeom prst="line">
              <a:avLst/>
            </a:prstGeom>
            <a:noFill/>
            <a:ln w="12600">
              <a:solidFill>
                <a:srgbClr val="333333"/>
              </a:solidFill>
              <a:round/>
              <a:headEnd/>
              <a:tailEnd/>
            </a:ln>
          </p:spPr>
          <p:txBody>
            <a:bodyPr/>
            <a:lstStyle/>
            <a:p>
              <a:endParaRPr lang="en-US"/>
            </a:p>
          </p:txBody>
        </p:sp>
        <p:sp>
          <p:nvSpPr>
            <p:cNvPr id="602888" name="Line 771"/>
            <p:cNvSpPr>
              <a:spLocks noChangeShapeType="1"/>
            </p:cNvSpPr>
            <p:nvPr/>
          </p:nvSpPr>
          <p:spPr bwMode="auto">
            <a:xfrm>
              <a:off x="3781" y="2896"/>
              <a:ext cx="1" cy="31"/>
            </a:xfrm>
            <a:prstGeom prst="line">
              <a:avLst/>
            </a:prstGeom>
            <a:noFill/>
            <a:ln w="12600">
              <a:solidFill>
                <a:srgbClr val="333333"/>
              </a:solidFill>
              <a:round/>
              <a:headEnd/>
              <a:tailEnd/>
            </a:ln>
          </p:spPr>
          <p:txBody>
            <a:bodyPr/>
            <a:lstStyle/>
            <a:p>
              <a:endParaRPr lang="en-US"/>
            </a:p>
          </p:txBody>
        </p:sp>
        <p:sp>
          <p:nvSpPr>
            <p:cNvPr id="602889" name="Freeform 772"/>
            <p:cNvSpPr>
              <a:spLocks noChangeArrowheads="1"/>
            </p:cNvSpPr>
            <p:nvPr/>
          </p:nvSpPr>
          <p:spPr bwMode="auto">
            <a:xfrm>
              <a:off x="3781" y="2896"/>
              <a:ext cx="25" cy="31"/>
            </a:xfrm>
            <a:custGeom>
              <a:avLst/>
              <a:gdLst>
                <a:gd name="T0" fmla="*/ 0 w 109"/>
                <a:gd name="T1" fmla="*/ 2 h 136"/>
                <a:gd name="T2" fmla="*/ 1 w 109"/>
                <a:gd name="T3" fmla="*/ 0 h 136"/>
                <a:gd name="T4" fmla="*/ 3 w 109"/>
                <a:gd name="T5" fmla="*/ 0 h 136"/>
                <a:gd name="T6" fmla="*/ 4 w 109"/>
                <a:gd name="T7" fmla="*/ 0 h 136"/>
                <a:gd name="T8" fmla="*/ 5 w 109"/>
                <a:gd name="T9" fmla="*/ 0 h 136"/>
                <a:gd name="T10" fmla="*/ 6 w 109"/>
                <a:gd name="T11" fmla="*/ 2 h 136"/>
                <a:gd name="T12" fmla="*/ 6 w 109"/>
                <a:gd name="T13" fmla="*/ 7 h 136"/>
                <a:gd name="T14" fmla="*/ 0 60000 65536"/>
                <a:gd name="T15" fmla="*/ 0 60000 65536"/>
                <a:gd name="T16" fmla="*/ 0 60000 65536"/>
                <a:gd name="T17" fmla="*/ 0 60000 65536"/>
                <a:gd name="T18" fmla="*/ 0 60000 65536"/>
                <a:gd name="T19" fmla="*/ 0 60000 65536"/>
                <a:gd name="T20" fmla="*/ 0 60000 65536"/>
                <a:gd name="T21" fmla="*/ 0 w 109"/>
                <a:gd name="T22" fmla="*/ 0 h 136"/>
                <a:gd name="T23" fmla="*/ 109 w 109"/>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136">
                  <a:moveTo>
                    <a:pt x="0" y="39"/>
                  </a:moveTo>
                  <a:lnTo>
                    <a:pt x="27" y="7"/>
                  </a:lnTo>
                  <a:lnTo>
                    <a:pt x="50" y="0"/>
                  </a:lnTo>
                  <a:lnTo>
                    <a:pt x="77" y="0"/>
                  </a:lnTo>
                  <a:lnTo>
                    <a:pt x="101" y="7"/>
                  </a:lnTo>
                  <a:lnTo>
                    <a:pt x="108" y="39"/>
                  </a:lnTo>
                  <a:lnTo>
                    <a:pt x="108" y="135"/>
                  </a:lnTo>
                </a:path>
              </a:pathLst>
            </a:custGeom>
            <a:noFill/>
            <a:ln w="12600">
              <a:solidFill>
                <a:srgbClr val="333333"/>
              </a:solidFill>
              <a:round/>
              <a:headEnd/>
              <a:tailEnd/>
            </a:ln>
          </p:spPr>
          <p:txBody>
            <a:bodyPr/>
            <a:lstStyle/>
            <a:p>
              <a:endParaRPr lang="en-US"/>
            </a:p>
          </p:txBody>
        </p:sp>
        <p:sp>
          <p:nvSpPr>
            <p:cNvPr id="602890" name="Line 773"/>
            <p:cNvSpPr>
              <a:spLocks noChangeShapeType="1"/>
            </p:cNvSpPr>
            <p:nvPr/>
          </p:nvSpPr>
          <p:spPr bwMode="auto">
            <a:xfrm flipV="1">
              <a:off x="3830" y="2879"/>
              <a:ext cx="1" cy="39"/>
            </a:xfrm>
            <a:prstGeom prst="line">
              <a:avLst/>
            </a:prstGeom>
            <a:noFill/>
            <a:ln w="12600">
              <a:solidFill>
                <a:srgbClr val="333333"/>
              </a:solidFill>
              <a:round/>
              <a:headEnd/>
              <a:tailEnd/>
            </a:ln>
          </p:spPr>
          <p:txBody>
            <a:bodyPr/>
            <a:lstStyle/>
            <a:p>
              <a:endParaRPr lang="en-US"/>
            </a:p>
          </p:txBody>
        </p:sp>
        <p:sp>
          <p:nvSpPr>
            <p:cNvPr id="602891" name="Freeform 774"/>
            <p:cNvSpPr>
              <a:spLocks noChangeArrowheads="1"/>
            </p:cNvSpPr>
            <p:nvPr/>
          </p:nvSpPr>
          <p:spPr bwMode="auto">
            <a:xfrm>
              <a:off x="3830" y="2917"/>
              <a:ext cx="14" cy="14"/>
            </a:xfrm>
            <a:custGeom>
              <a:avLst/>
              <a:gdLst>
                <a:gd name="T0" fmla="*/ 0 w 62"/>
                <a:gd name="T1" fmla="*/ 0 h 63"/>
                <a:gd name="T2" fmla="*/ 0 w 62"/>
                <a:gd name="T3" fmla="*/ 2 h 63"/>
                <a:gd name="T4" fmla="*/ 2 w 62"/>
                <a:gd name="T5" fmla="*/ 3 h 63"/>
                <a:gd name="T6" fmla="*/ 3 w 62"/>
                <a:gd name="T7" fmla="*/ 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0"/>
                  </a:moveTo>
                  <a:lnTo>
                    <a:pt x="7" y="43"/>
                  </a:lnTo>
                  <a:lnTo>
                    <a:pt x="35" y="62"/>
                  </a:lnTo>
                  <a:lnTo>
                    <a:pt x="61" y="62"/>
                  </a:lnTo>
                </a:path>
              </a:pathLst>
            </a:custGeom>
            <a:noFill/>
            <a:ln w="12600">
              <a:solidFill>
                <a:srgbClr val="333333"/>
              </a:solidFill>
              <a:round/>
              <a:headEnd/>
              <a:tailEnd/>
            </a:ln>
          </p:spPr>
          <p:txBody>
            <a:bodyPr/>
            <a:lstStyle/>
            <a:p>
              <a:endParaRPr lang="en-US"/>
            </a:p>
          </p:txBody>
        </p:sp>
        <p:sp>
          <p:nvSpPr>
            <p:cNvPr id="602892" name="Line 775"/>
            <p:cNvSpPr>
              <a:spLocks noChangeShapeType="1"/>
            </p:cNvSpPr>
            <p:nvPr/>
          </p:nvSpPr>
          <p:spPr bwMode="auto">
            <a:xfrm flipH="1">
              <a:off x="3822" y="2896"/>
              <a:ext cx="18" cy="1"/>
            </a:xfrm>
            <a:prstGeom prst="line">
              <a:avLst/>
            </a:prstGeom>
            <a:noFill/>
            <a:ln w="12600">
              <a:solidFill>
                <a:srgbClr val="333333"/>
              </a:solidFill>
              <a:round/>
              <a:headEnd/>
              <a:tailEnd/>
            </a:ln>
          </p:spPr>
          <p:txBody>
            <a:bodyPr/>
            <a:lstStyle/>
            <a:p>
              <a:endParaRPr lang="en-US"/>
            </a:p>
          </p:txBody>
        </p:sp>
        <p:sp>
          <p:nvSpPr>
            <p:cNvPr id="602893" name="Freeform 776"/>
            <p:cNvSpPr>
              <a:spLocks noChangeArrowheads="1"/>
            </p:cNvSpPr>
            <p:nvPr/>
          </p:nvSpPr>
          <p:spPr bwMode="auto">
            <a:xfrm>
              <a:off x="3855" y="2896"/>
              <a:ext cx="26" cy="31"/>
            </a:xfrm>
            <a:custGeom>
              <a:avLst/>
              <a:gdLst>
                <a:gd name="T0" fmla="*/ 0 w 116"/>
                <a:gd name="T1" fmla="*/ 3 h 136"/>
                <a:gd name="T2" fmla="*/ 6 w 116"/>
                <a:gd name="T3" fmla="*/ 3 h 136"/>
                <a:gd name="T4" fmla="*/ 6 w 116"/>
                <a:gd name="T5" fmla="*/ 2 h 136"/>
                <a:gd name="T6" fmla="*/ 5 w 116"/>
                <a:gd name="T7" fmla="*/ 1 h 136"/>
                <a:gd name="T8" fmla="*/ 5 w 116"/>
                <a:gd name="T9" fmla="*/ 0 h 136"/>
                <a:gd name="T10" fmla="*/ 4 w 116"/>
                <a:gd name="T11" fmla="*/ 0 h 136"/>
                <a:gd name="T12" fmla="*/ 2 w 116"/>
                <a:gd name="T13" fmla="*/ 0 h 136"/>
                <a:gd name="T14" fmla="*/ 1 w 116"/>
                <a:gd name="T15" fmla="*/ 0 h 136"/>
                <a:gd name="T16" fmla="*/ 0 w 116"/>
                <a:gd name="T17" fmla="*/ 1 h 136"/>
                <a:gd name="T18" fmla="*/ 0 w 116"/>
                <a:gd name="T19" fmla="*/ 3 h 136"/>
                <a:gd name="T20" fmla="*/ 0 w 116"/>
                <a:gd name="T21" fmla="*/ 4 h 136"/>
                <a:gd name="T22" fmla="*/ 0 w 116"/>
                <a:gd name="T23" fmla="*/ 5 h 136"/>
                <a:gd name="T24" fmla="*/ 1 w 116"/>
                <a:gd name="T25" fmla="*/ 6 h 136"/>
                <a:gd name="T26" fmla="*/ 2 w 116"/>
                <a:gd name="T27" fmla="*/ 7 h 136"/>
                <a:gd name="T28" fmla="*/ 4 w 116"/>
                <a:gd name="T29" fmla="*/ 7 h 136"/>
                <a:gd name="T30" fmla="*/ 5 w 116"/>
                <a:gd name="T31" fmla="*/ 6 h 136"/>
                <a:gd name="T32" fmla="*/ 6 w 116"/>
                <a:gd name="T33" fmla="*/ 5 h 1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136"/>
                <a:gd name="T53" fmla="*/ 116 w 116"/>
                <a:gd name="T54" fmla="*/ 136 h 1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136">
                  <a:moveTo>
                    <a:pt x="0" y="58"/>
                  </a:moveTo>
                  <a:lnTo>
                    <a:pt x="115" y="58"/>
                  </a:lnTo>
                  <a:lnTo>
                    <a:pt x="115" y="39"/>
                  </a:lnTo>
                  <a:lnTo>
                    <a:pt x="104" y="19"/>
                  </a:lnTo>
                  <a:lnTo>
                    <a:pt x="96" y="7"/>
                  </a:lnTo>
                  <a:lnTo>
                    <a:pt x="77" y="0"/>
                  </a:lnTo>
                  <a:lnTo>
                    <a:pt x="50" y="0"/>
                  </a:lnTo>
                  <a:lnTo>
                    <a:pt x="27" y="7"/>
                  </a:lnTo>
                  <a:lnTo>
                    <a:pt x="7" y="26"/>
                  </a:lnTo>
                  <a:lnTo>
                    <a:pt x="0" y="58"/>
                  </a:lnTo>
                  <a:lnTo>
                    <a:pt x="0" y="77"/>
                  </a:lnTo>
                  <a:lnTo>
                    <a:pt x="7" y="107"/>
                  </a:lnTo>
                  <a:lnTo>
                    <a:pt x="27" y="123"/>
                  </a:lnTo>
                  <a:lnTo>
                    <a:pt x="50" y="135"/>
                  </a:lnTo>
                  <a:lnTo>
                    <a:pt x="77" y="135"/>
                  </a:lnTo>
                  <a:lnTo>
                    <a:pt x="96" y="123"/>
                  </a:lnTo>
                  <a:lnTo>
                    <a:pt x="115" y="107"/>
                  </a:lnTo>
                </a:path>
              </a:pathLst>
            </a:custGeom>
            <a:noFill/>
            <a:ln w="12600">
              <a:solidFill>
                <a:srgbClr val="333333"/>
              </a:solidFill>
              <a:round/>
              <a:headEnd/>
              <a:tailEnd/>
            </a:ln>
          </p:spPr>
          <p:txBody>
            <a:bodyPr/>
            <a:lstStyle/>
            <a:p>
              <a:endParaRPr lang="en-US"/>
            </a:p>
          </p:txBody>
        </p:sp>
        <p:sp>
          <p:nvSpPr>
            <p:cNvPr id="602894" name="Freeform 777"/>
            <p:cNvSpPr>
              <a:spLocks noChangeArrowheads="1"/>
            </p:cNvSpPr>
            <p:nvPr/>
          </p:nvSpPr>
          <p:spPr bwMode="auto">
            <a:xfrm>
              <a:off x="3895" y="2896"/>
              <a:ext cx="14" cy="31"/>
            </a:xfrm>
            <a:custGeom>
              <a:avLst/>
              <a:gdLst>
                <a:gd name="T0" fmla="*/ 0 w 62"/>
                <a:gd name="T1" fmla="*/ 7 h 136"/>
                <a:gd name="T2" fmla="*/ 0 w 62"/>
                <a:gd name="T3" fmla="*/ 0 h 136"/>
                <a:gd name="T4" fmla="*/ 3 w 62"/>
                <a:gd name="T5" fmla="*/ 0 h 136"/>
                <a:gd name="T6" fmla="*/ 0 w 62"/>
                <a:gd name="T7" fmla="*/ 2 h 136"/>
                <a:gd name="T8" fmla="*/ 0 60000 65536"/>
                <a:gd name="T9" fmla="*/ 0 60000 65536"/>
                <a:gd name="T10" fmla="*/ 0 60000 65536"/>
                <a:gd name="T11" fmla="*/ 0 60000 65536"/>
                <a:gd name="T12" fmla="*/ 0 w 62"/>
                <a:gd name="T13" fmla="*/ 0 h 136"/>
                <a:gd name="T14" fmla="*/ 62 w 62"/>
                <a:gd name="T15" fmla="*/ 136 h 136"/>
              </a:gdLst>
              <a:ahLst/>
              <a:cxnLst>
                <a:cxn ang="T8">
                  <a:pos x="T0" y="T1"/>
                </a:cxn>
                <a:cxn ang="T9">
                  <a:pos x="T2" y="T3"/>
                </a:cxn>
                <a:cxn ang="T10">
                  <a:pos x="T4" y="T5"/>
                </a:cxn>
                <a:cxn ang="T11">
                  <a:pos x="T6" y="T7"/>
                </a:cxn>
              </a:cxnLst>
              <a:rect l="T12" t="T13" r="T14" b="T15"/>
              <a:pathLst>
                <a:path w="62" h="136">
                  <a:moveTo>
                    <a:pt x="0" y="135"/>
                  </a:moveTo>
                  <a:lnTo>
                    <a:pt x="0" y="0"/>
                  </a:lnTo>
                  <a:lnTo>
                    <a:pt x="61" y="7"/>
                  </a:lnTo>
                  <a:lnTo>
                    <a:pt x="0" y="39"/>
                  </a:lnTo>
                </a:path>
              </a:pathLst>
            </a:custGeom>
            <a:noFill/>
            <a:ln w="12600">
              <a:solidFill>
                <a:srgbClr val="333333"/>
              </a:solidFill>
              <a:round/>
              <a:headEnd/>
              <a:tailEnd/>
            </a:ln>
          </p:spPr>
          <p:txBody>
            <a:bodyPr/>
            <a:lstStyle/>
            <a:p>
              <a:endParaRPr lang="en-US"/>
            </a:p>
          </p:txBody>
        </p:sp>
        <p:sp>
          <p:nvSpPr>
            <p:cNvPr id="602895" name="Freeform 778"/>
            <p:cNvSpPr>
              <a:spLocks noChangeArrowheads="1"/>
            </p:cNvSpPr>
            <p:nvPr/>
          </p:nvSpPr>
          <p:spPr bwMode="auto">
            <a:xfrm>
              <a:off x="3901" y="2896"/>
              <a:ext cx="18" cy="31"/>
            </a:xfrm>
            <a:custGeom>
              <a:avLst/>
              <a:gdLst>
                <a:gd name="T0" fmla="*/ 0 w 78"/>
                <a:gd name="T1" fmla="*/ 0 h 136"/>
                <a:gd name="T2" fmla="*/ 1 w 78"/>
                <a:gd name="T3" fmla="*/ 0 h 136"/>
                <a:gd name="T4" fmla="*/ 3 w 78"/>
                <a:gd name="T5" fmla="*/ 0 h 136"/>
                <a:gd name="T6" fmla="*/ 3 w 78"/>
                <a:gd name="T7" fmla="*/ 0 h 136"/>
                <a:gd name="T8" fmla="*/ 4 w 78"/>
                <a:gd name="T9" fmla="*/ 2 h 136"/>
                <a:gd name="T10" fmla="*/ 4 w 78"/>
                <a:gd name="T11" fmla="*/ 7 h 136"/>
                <a:gd name="T12" fmla="*/ 0 60000 65536"/>
                <a:gd name="T13" fmla="*/ 0 60000 65536"/>
                <a:gd name="T14" fmla="*/ 0 60000 65536"/>
                <a:gd name="T15" fmla="*/ 0 60000 65536"/>
                <a:gd name="T16" fmla="*/ 0 60000 65536"/>
                <a:gd name="T17" fmla="*/ 0 60000 65536"/>
                <a:gd name="T18" fmla="*/ 0 w 78"/>
                <a:gd name="T19" fmla="*/ 0 h 136"/>
                <a:gd name="T20" fmla="*/ 78 w 78"/>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78" h="136">
                  <a:moveTo>
                    <a:pt x="0" y="7"/>
                  </a:moveTo>
                  <a:lnTo>
                    <a:pt x="15" y="0"/>
                  </a:lnTo>
                  <a:lnTo>
                    <a:pt x="46" y="0"/>
                  </a:lnTo>
                  <a:lnTo>
                    <a:pt x="66" y="7"/>
                  </a:lnTo>
                  <a:lnTo>
                    <a:pt x="77" y="39"/>
                  </a:lnTo>
                  <a:lnTo>
                    <a:pt x="77" y="135"/>
                  </a:lnTo>
                </a:path>
              </a:pathLst>
            </a:custGeom>
            <a:noFill/>
            <a:ln w="12600">
              <a:solidFill>
                <a:srgbClr val="333333"/>
              </a:solidFill>
              <a:round/>
              <a:headEnd/>
              <a:tailEnd/>
            </a:ln>
          </p:spPr>
          <p:txBody>
            <a:bodyPr/>
            <a:lstStyle/>
            <a:p>
              <a:endParaRPr lang="en-US"/>
            </a:p>
          </p:txBody>
        </p:sp>
        <p:sp>
          <p:nvSpPr>
            <p:cNvPr id="602896" name="Freeform 779"/>
            <p:cNvSpPr>
              <a:spLocks noChangeArrowheads="1"/>
            </p:cNvSpPr>
            <p:nvPr/>
          </p:nvSpPr>
          <p:spPr bwMode="auto">
            <a:xfrm>
              <a:off x="3936" y="2896"/>
              <a:ext cx="14" cy="31"/>
            </a:xfrm>
            <a:custGeom>
              <a:avLst/>
              <a:gdLst>
                <a:gd name="T0" fmla="*/ 0 w 62"/>
                <a:gd name="T1" fmla="*/ 7 h 136"/>
                <a:gd name="T2" fmla="*/ 0 w 62"/>
                <a:gd name="T3" fmla="*/ 0 h 136"/>
                <a:gd name="T4" fmla="*/ 3 w 62"/>
                <a:gd name="T5" fmla="*/ 0 h 136"/>
                <a:gd name="T6" fmla="*/ 0 w 62"/>
                <a:gd name="T7" fmla="*/ 2 h 136"/>
                <a:gd name="T8" fmla="*/ 0 60000 65536"/>
                <a:gd name="T9" fmla="*/ 0 60000 65536"/>
                <a:gd name="T10" fmla="*/ 0 60000 65536"/>
                <a:gd name="T11" fmla="*/ 0 60000 65536"/>
                <a:gd name="T12" fmla="*/ 0 w 62"/>
                <a:gd name="T13" fmla="*/ 0 h 136"/>
                <a:gd name="T14" fmla="*/ 62 w 62"/>
                <a:gd name="T15" fmla="*/ 136 h 136"/>
              </a:gdLst>
              <a:ahLst/>
              <a:cxnLst>
                <a:cxn ang="T8">
                  <a:pos x="T0" y="T1"/>
                </a:cxn>
                <a:cxn ang="T9">
                  <a:pos x="T2" y="T3"/>
                </a:cxn>
                <a:cxn ang="T10">
                  <a:pos x="T4" y="T5"/>
                </a:cxn>
                <a:cxn ang="T11">
                  <a:pos x="T6" y="T7"/>
                </a:cxn>
              </a:cxnLst>
              <a:rect l="T12" t="T13" r="T14" b="T15"/>
              <a:pathLst>
                <a:path w="62" h="136">
                  <a:moveTo>
                    <a:pt x="0" y="135"/>
                  </a:moveTo>
                  <a:lnTo>
                    <a:pt x="0" y="0"/>
                  </a:lnTo>
                  <a:lnTo>
                    <a:pt x="61" y="7"/>
                  </a:lnTo>
                  <a:lnTo>
                    <a:pt x="0" y="39"/>
                  </a:lnTo>
                </a:path>
              </a:pathLst>
            </a:custGeom>
            <a:noFill/>
            <a:ln w="12600">
              <a:solidFill>
                <a:srgbClr val="333333"/>
              </a:solidFill>
              <a:round/>
              <a:headEnd/>
              <a:tailEnd/>
            </a:ln>
          </p:spPr>
          <p:txBody>
            <a:bodyPr/>
            <a:lstStyle/>
            <a:p>
              <a:endParaRPr lang="en-US"/>
            </a:p>
          </p:txBody>
        </p:sp>
        <p:sp>
          <p:nvSpPr>
            <p:cNvPr id="602897" name="Freeform 780"/>
            <p:cNvSpPr>
              <a:spLocks noChangeArrowheads="1"/>
            </p:cNvSpPr>
            <p:nvPr/>
          </p:nvSpPr>
          <p:spPr bwMode="auto">
            <a:xfrm>
              <a:off x="3943" y="2896"/>
              <a:ext cx="18" cy="31"/>
            </a:xfrm>
            <a:custGeom>
              <a:avLst/>
              <a:gdLst>
                <a:gd name="T0" fmla="*/ 0 w 79"/>
                <a:gd name="T1" fmla="*/ 0 h 136"/>
                <a:gd name="T2" fmla="*/ 1 w 79"/>
                <a:gd name="T3" fmla="*/ 0 h 136"/>
                <a:gd name="T4" fmla="*/ 2 w 79"/>
                <a:gd name="T5" fmla="*/ 0 h 136"/>
                <a:gd name="T6" fmla="*/ 4 w 79"/>
                <a:gd name="T7" fmla="*/ 0 h 136"/>
                <a:gd name="T8" fmla="*/ 4 w 79"/>
                <a:gd name="T9" fmla="*/ 2 h 136"/>
                <a:gd name="T10" fmla="*/ 4 w 79"/>
                <a:gd name="T11" fmla="*/ 7 h 136"/>
                <a:gd name="T12" fmla="*/ 0 60000 65536"/>
                <a:gd name="T13" fmla="*/ 0 60000 65536"/>
                <a:gd name="T14" fmla="*/ 0 60000 65536"/>
                <a:gd name="T15" fmla="*/ 0 60000 65536"/>
                <a:gd name="T16" fmla="*/ 0 60000 65536"/>
                <a:gd name="T17" fmla="*/ 0 60000 65536"/>
                <a:gd name="T18" fmla="*/ 0 w 79"/>
                <a:gd name="T19" fmla="*/ 0 h 136"/>
                <a:gd name="T20" fmla="*/ 79 w 79"/>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79" h="136">
                  <a:moveTo>
                    <a:pt x="0" y="7"/>
                  </a:moveTo>
                  <a:lnTo>
                    <a:pt x="19" y="0"/>
                  </a:lnTo>
                  <a:lnTo>
                    <a:pt x="46" y="0"/>
                  </a:lnTo>
                  <a:lnTo>
                    <a:pt x="69" y="7"/>
                  </a:lnTo>
                  <a:lnTo>
                    <a:pt x="78" y="39"/>
                  </a:lnTo>
                  <a:lnTo>
                    <a:pt x="78" y="135"/>
                  </a:lnTo>
                </a:path>
              </a:pathLst>
            </a:custGeom>
            <a:noFill/>
            <a:ln w="12600">
              <a:solidFill>
                <a:srgbClr val="333333"/>
              </a:solidFill>
              <a:round/>
              <a:headEnd/>
              <a:tailEnd/>
            </a:ln>
          </p:spPr>
          <p:txBody>
            <a:bodyPr/>
            <a:lstStyle/>
            <a:p>
              <a:endParaRPr lang="en-US"/>
            </a:p>
          </p:txBody>
        </p:sp>
        <p:sp>
          <p:nvSpPr>
            <p:cNvPr id="602898" name="Freeform 781"/>
            <p:cNvSpPr>
              <a:spLocks noChangeArrowheads="1"/>
            </p:cNvSpPr>
            <p:nvPr/>
          </p:nvSpPr>
          <p:spPr bwMode="auto">
            <a:xfrm>
              <a:off x="3978" y="2896"/>
              <a:ext cx="28" cy="31"/>
            </a:xfrm>
            <a:custGeom>
              <a:avLst/>
              <a:gdLst>
                <a:gd name="T0" fmla="*/ 6 w 122"/>
                <a:gd name="T1" fmla="*/ 7 h 136"/>
                <a:gd name="T2" fmla="*/ 6 w 122"/>
                <a:gd name="T3" fmla="*/ 0 h 136"/>
                <a:gd name="T4" fmla="*/ 6 w 122"/>
                <a:gd name="T5" fmla="*/ 1 h 136"/>
                <a:gd name="T6" fmla="*/ 5 w 122"/>
                <a:gd name="T7" fmla="*/ 0 h 136"/>
                <a:gd name="T8" fmla="*/ 4 w 122"/>
                <a:gd name="T9" fmla="*/ 0 h 136"/>
                <a:gd name="T10" fmla="*/ 3 w 122"/>
                <a:gd name="T11" fmla="*/ 0 h 136"/>
                <a:gd name="T12" fmla="*/ 2 w 122"/>
                <a:gd name="T13" fmla="*/ 0 h 136"/>
                <a:gd name="T14" fmla="*/ 1 w 122"/>
                <a:gd name="T15" fmla="*/ 1 h 136"/>
                <a:gd name="T16" fmla="*/ 0 w 122"/>
                <a:gd name="T17" fmla="*/ 3 h 136"/>
                <a:gd name="T18" fmla="*/ 0 w 122"/>
                <a:gd name="T19" fmla="*/ 4 h 136"/>
                <a:gd name="T20" fmla="*/ 1 w 122"/>
                <a:gd name="T21" fmla="*/ 5 h 136"/>
                <a:gd name="T22" fmla="*/ 2 w 122"/>
                <a:gd name="T23" fmla="*/ 6 h 136"/>
                <a:gd name="T24" fmla="*/ 3 w 122"/>
                <a:gd name="T25" fmla="*/ 7 h 136"/>
                <a:gd name="T26" fmla="*/ 4 w 122"/>
                <a:gd name="T27" fmla="*/ 7 h 136"/>
                <a:gd name="T28" fmla="*/ 5 w 122"/>
                <a:gd name="T29" fmla="*/ 6 h 136"/>
                <a:gd name="T30" fmla="*/ 6 w 122"/>
                <a:gd name="T31" fmla="*/ 5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
                <a:gd name="T49" fmla="*/ 0 h 136"/>
                <a:gd name="T50" fmla="*/ 122 w 122"/>
                <a:gd name="T51" fmla="*/ 136 h 1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 h="136">
                  <a:moveTo>
                    <a:pt x="121" y="135"/>
                  </a:moveTo>
                  <a:lnTo>
                    <a:pt x="121" y="0"/>
                  </a:lnTo>
                  <a:lnTo>
                    <a:pt x="121" y="26"/>
                  </a:lnTo>
                  <a:lnTo>
                    <a:pt x="102" y="7"/>
                  </a:lnTo>
                  <a:lnTo>
                    <a:pt x="82" y="0"/>
                  </a:lnTo>
                  <a:lnTo>
                    <a:pt x="51" y="0"/>
                  </a:lnTo>
                  <a:lnTo>
                    <a:pt x="31" y="7"/>
                  </a:lnTo>
                  <a:lnTo>
                    <a:pt x="11" y="26"/>
                  </a:lnTo>
                  <a:lnTo>
                    <a:pt x="0" y="58"/>
                  </a:lnTo>
                  <a:lnTo>
                    <a:pt x="0" y="77"/>
                  </a:lnTo>
                  <a:lnTo>
                    <a:pt x="11" y="107"/>
                  </a:lnTo>
                  <a:lnTo>
                    <a:pt x="31" y="123"/>
                  </a:lnTo>
                  <a:lnTo>
                    <a:pt x="51" y="135"/>
                  </a:lnTo>
                  <a:lnTo>
                    <a:pt x="82" y="135"/>
                  </a:lnTo>
                  <a:lnTo>
                    <a:pt x="102" y="123"/>
                  </a:lnTo>
                  <a:lnTo>
                    <a:pt x="121" y="107"/>
                  </a:lnTo>
                </a:path>
              </a:pathLst>
            </a:custGeom>
            <a:noFill/>
            <a:ln w="12600">
              <a:solidFill>
                <a:srgbClr val="333333"/>
              </a:solidFill>
              <a:round/>
              <a:headEnd/>
              <a:tailEnd/>
            </a:ln>
          </p:spPr>
          <p:txBody>
            <a:bodyPr/>
            <a:lstStyle/>
            <a:p>
              <a:endParaRPr lang="en-US"/>
            </a:p>
          </p:txBody>
        </p:sp>
        <p:sp>
          <p:nvSpPr>
            <p:cNvPr id="602899" name="Line 782"/>
            <p:cNvSpPr>
              <a:spLocks noChangeShapeType="1"/>
            </p:cNvSpPr>
            <p:nvPr/>
          </p:nvSpPr>
          <p:spPr bwMode="auto">
            <a:xfrm flipH="1">
              <a:off x="3671" y="2820"/>
              <a:ext cx="395" cy="1"/>
            </a:xfrm>
            <a:prstGeom prst="line">
              <a:avLst/>
            </a:prstGeom>
            <a:noFill/>
            <a:ln w="12600">
              <a:solidFill>
                <a:srgbClr val="333333"/>
              </a:solidFill>
              <a:round/>
              <a:headEnd/>
              <a:tailEnd/>
            </a:ln>
          </p:spPr>
          <p:txBody>
            <a:bodyPr/>
            <a:lstStyle/>
            <a:p>
              <a:endParaRPr lang="en-US"/>
            </a:p>
          </p:txBody>
        </p:sp>
        <p:sp>
          <p:nvSpPr>
            <p:cNvPr id="602900" name="Line 783"/>
            <p:cNvSpPr>
              <a:spLocks noChangeShapeType="1"/>
            </p:cNvSpPr>
            <p:nvPr/>
          </p:nvSpPr>
          <p:spPr bwMode="auto">
            <a:xfrm flipH="1">
              <a:off x="3187" y="2832"/>
              <a:ext cx="370" cy="1"/>
            </a:xfrm>
            <a:prstGeom prst="line">
              <a:avLst/>
            </a:prstGeom>
            <a:noFill/>
            <a:ln w="12600">
              <a:solidFill>
                <a:srgbClr val="333333"/>
              </a:solidFill>
              <a:round/>
              <a:headEnd/>
              <a:tailEnd/>
            </a:ln>
          </p:spPr>
          <p:txBody>
            <a:bodyPr/>
            <a:lstStyle/>
            <a:p>
              <a:endParaRPr lang="en-US"/>
            </a:p>
          </p:txBody>
        </p:sp>
        <p:sp>
          <p:nvSpPr>
            <p:cNvPr id="602901" name="Freeform 784"/>
            <p:cNvSpPr>
              <a:spLocks noChangeArrowheads="1"/>
            </p:cNvSpPr>
            <p:nvPr/>
          </p:nvSpPr>
          <p:spPr bwMode="auto">
            <a:xfrm>
              <a:off x="3175" y="2820"/>
              <a:ext cx="394" cy="268"/>
            </a:xfrm>
            <a:custGeom>
              <a:avLst/>
              <a:gdLst>
                <a:gd name="T0" fmla="*/ 86 w 1739"/>
                <a:gd name="T1" fmla="*/ 3 h 1184"/>
                <a:gd name="T2" fmla="*/ 86 w 1739"/>
                <a:gd name="T3" fmla="*/ 58 h 1184"/>
                <a:gd name="T4" fmla="*/ 3 w 1739"/>
                <a:gd name="T5" fmla="*/ 58 h 1184"/>
                <a:gd name="T6" fmla="*/ 3 w 1739"/>
                <a:gd name="T7" fmla="*/ 3 h 1184"/>
                <a:gd name="T8" fmla="*/ 2 w 1739"/>
                <a:gd name="T9" fmla="*/ 2 h 1184"/>
                <a:gd name="T10" fmla="*/ 87 w 1739"/>
                <a:gd name="T11" fmla="*/ 2 h 1184"/>
                <a:gd name="T12" fmla="*/ 87 w 1739"/>
                <a:gd name="T13" fmla="*/ 58 h 1184"/>
                <a:gd name="T14" fmla="*/ 2 w 1739"/>
                <a:gd name="T15" fmla="*/ 58 h 1184"/>
                <a:gd name="T16" fmla="*/ 2 w 1739"/>
                <a:gd name="T17" fmla="*/ 2 h 1184"/>
                <a:gd name="T18" fmla="*/ 2 w 1739"/>
                <a:gd name="T19" fmla="*/ 1 h 1184"/>
                <a:gd name="T20" fmla="*/ 88 w 1739"/>
                <a:gd name="T21" fmla="*/ 1 h 1184"/>
                <a:gd name="T22" fmla="*/ 88 w 1739"/>
                <a:gd name="T23" fmla="*/ 59 h 1184"/>
                <a:gd name="T24" fmla="*/ 2 w 1739"/>
                <a:gd name="T25" fmla="*/ 59 h 1184"/>
                <a:gd name="T26" fmla="*/ 2 w 1739"/>
                <a:gd name="T27" fmla="*/ 1 h 1184"/>
                <a:gd name="T28" fmla="*/ 1 w 1739"/>
                <a:gd name="T29" fmla="*/ 0 h 1184"/>
                <a:gd name="T30" fmla="*/ 88 w 1739"/>
                <a:gd name="T31" fmla="*/ 0 h 1184"/>
                <a:gd name="T32" fmla="*/ 88 w 1739"/>
                <a:gd name="T33" fmla="*/ 60 h 1184"/>
                <a:gd name="T34" fmla="*/ 1 w 1739"/>
                <a:gd name="T35" fmla="*/ 60 h 1184"/>
                <a:gd name="T36" fmla="*/ 1 w 1739"/>
                <a:gd name="T37" fmla="*/ 0 h 1184"/>
                <a:gd name="T38" fmla="*/ 0 w 1739"/>
                <a:gd name="T39" fmla="*/ 0 h 1184"/>
                <a:gd name="T40" fmla="*/ 89 w 1739"/>
                <a:gd name="T41" fmla="*/ 0 h 1184"/>
                <a:gd name="T42" fmla="*/ 89 w 1739"/>
                <a:gd name="T43" fmla="*/ 61 h 1184"/>
                <a:gd name="T44" fmla="*/ 0 w 1739"/>
                <a:gd name="T45" fmla="*/ 61 h 1184"/>
                <a:gd name="T46" fmla="*/ 0 w 1739"/>
                <a:gd name="T47" fmla="*/ 0 h 1184"/>
                <a:gd name="T48" fmla="*/ 86 w 1739"/>
                <a:gd name="T49" fmla="*/ 3 h 11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39"/>
                <a:gd name="T76" fmla="*/ 0 h 1184"/>
                <a:gd name="T77" fmla="*/ 1739 w 1739"/>
                <a:gd name="T78" fmla="*/ 1184 h 11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39" h="1184">
                  <a:moveTo>
                    <a:pt x="1680" y="53"/>
                  </a:moveTo>
                  <a:lnTo>
                    <a:pt x="1680" y="1125"/>
                  </a:lnTo>
                  <a:lnTo>
                    <a:pt x="58" y="1125"/>
                  </a:lnTo>
                  <a:lnTo>
                    <a:pt x="58" y="53"/>
                  </a:lnTo>
                  <a:lnTo>
                    <a:pt x="42" y="42"/>
                  </a:lnTo>
                  <a:lnTo>
                    <a:pt x="1696" y="42"/>
                  </a:lnTo>
                  <a:lnTo>
                    <a:pt x="1696" y="1141"/>
                  </a:lnTo>
                  <a:lnTo>
                    <a:pt x="42" y="1141"/>
                  </a:lnTo>
                  <a:lnTo>
                    <a:pt x="42" y="42"/>
                  </a:lnTo>
                  <a:lnTo>
                    <a:pt x="31" y="26"/>
                  </a:lnTo>
                  <a:lnTo>
                    <a:pt x="1708" y="26"/>
                  </a:lnTo>
                  <a:lnTo>
                    <a:pt x="1708" y="1153"/>
                  </a:lnTo>
                  <a:lnTo>
                    <a:pt x="31" y="1153"/>
                  </a:lnTo>
                  <a:lnTo>
                    <a:pt x="31" y="26"/>
                  </a:lnTo>
                  <a:lnTo>
                    <a:pt x="15" y="11"/>
                  </a:lnTo>
                  <a:lnTo>
                    <a:pt x="1722" y="11"/>
                  </a:lnTo>
                  <a:lnTo>
                    <a:pt x="1722" y="1167"/>
                  </a:lnTo>
                  <a:lnTo>
                    <a:pt x="15" y="1167"/>
                  </a:lnTo>
                  <a:lnTo>
                    <a:pt x="15" y="11"/>
                  </a:lnTo>
                  <a:lnTo>
                    <a:pt x="0" y="0"/>
                  </a:lnTo>
                  <a:lnTo>
                    <a:pt x="1738" y="0"/>
                  </a:lnTo>
                  <a:lnTo>
                    <a:pt x="1738" y="1183"/>
                  </a:lnTo>
                  <a:lnTo>
                    <a:pt x="0" y="1183"/>
                  </a:lnTo>
                  <a:lnTo>
                    <a:pt x="0" y="0"/>
                  </a:lnTo>
                  <a:lnTo>
                    <a:pt x="1680" y="53"/>
                  </a:lnTo>
                </a:path>
              </a:pathLst>
            </a:custGeom>
            <a:solidFill>
              <a:srgbClr val="FF9900"/>
            </a:solidFill>
            <a:ln w="12600">
              <a:solidFill>
                <a:srgbClr val="333333"/>
              </a:solidFill>
              <a:round/>
              <a:headEnd/>
              <a:tailEnd/>
            </a:ln>
          </p:spPr>
          <p:txBody>
            <a:bodyPr anchor="ctr"/>
            <a:lstStyle/>
            <a:p>
              <a:endParaRPr lang="en-US"/>
            </a:p>
          </p:txBody>
        </p:sp>
        <p:sp>
          <p:nvSpPr>
            <p:cNvPr id="602902" name="Line 785"/>
            <p:cNvSpPr>
              <a:spLocks noChangeShapeType="1"/>
            </p:cNvSpPr>
            <p:nvPr/>
          </p:nvSpPr>
          <p:spPr bwMode="auto">
            <a:xfrm>
              <a:off x="3283" y="2923"/>
              <a:ext cx="1" cy="46"/>
            </a:xfrm>
            <a:prstGeom prst="line">
              <a:avLst/>
            </a:prstGeom>
            <a:noFill/>
            <a:ln w="12600">
              <a:solidFill>
                <a:srgbClr val="333333"/>
              </a:solidFill>
              <a:round/>
              <a:headEnd/>
              <a:tailEnd/>
            </a:ln>
          </p:spPr>
          <p:txBody>
            <a:bodyPr/>
            <a:lstStyle/>
            <a:p>
              <a:endParaRPr lang="en-US"/>
            </a:p>
          </p:txBody>
        </p:sp>
        <p:sp>
          <p:nvSpPr>
            <p:cNvPr id="602903" name="Line 786"/>
            <p:cNvSpPr>
              <a:spLocks noChangeShapeType="1"/>
            </p:cNvSpPr>
            <p:nvPr/>
          </p:nvSpPr>
          <p:spPr bwMode="auto">
            <a:xfrm flipV="1">
              <a:off x="3283" y="2921"/>
              <a:ext cx="32" cy="33"/>
            </a:xfrm>
            <a:prstGeom prst="line">
              <a:avLst/>
            </a:prstGeom>
            <a:noFill/>
            <a:ln w="12600">
              <a:solidFill>
                <a:srgbClr val="333333"/>
              </a:solidFill>
              <a:round/>
              <a:headEnd/>
              <a:tailEnd/>
            </a:ln>
          </p:spPr>
          <p:txBody>
            <a:bodyPr/>
            <a:lstStyle/>
            <a:p>
              <a:endParaRPr lang="en-US"/>
            </a:p>
          </p:txBody>
        </p:sp>
        <p:sp>
          <p:nvSpPr>
            <p:cNvPr id="602904" name="Line 787"/>
            <p:cNvSpPr>
              <a:spLocks noChangeShapeType="1"/>
            </p:cNvSpPr>
            <p:nvPr/>
          </p:nvSpPr>
          <p:spPr bwMode="auto">
            <a:xfrm>
              <a:off x="3293" y="2943"/>
              <a:ext cx="21" cy="26"/>
            </a:xfrm>
            <a:prstGeom prst="line">
              <a:avLst/>
            </a:prstGeom>
            <a:noFill/>
            <a:ln w="12600">
              <a:solidFill>
                <a:srgbClr val="333333"/>
              </a:solidFill>
              <a:round/>
              <a:headEnd/>
              <a:tailEnd/>
            </a:ln>
          </p:spPr>
          <p:txBody>
            <a:bodyPr/>
            <a:lstStyle/>
            <a:p>
              <a:endParaRPr lang="en-US"/>
            </a:p>
          </p:txBody>
        </p:sp>
        <p:sp>
          <p:nvSpPr>
            <p:cNvPr id="602905" name="Freeform 788"/>
            <p:cNvSpPr>
              <a:spLocks noChangeArrowheads="1"/>
            </p:cNvSpPr>
            <p:nvPr/>
          </p:nvSpPr>
          <p:spPr bwMode="auto">
            <a:xfrm>
              <a:off x="3329" y="2938"/>
              <a:ext cx="27" cy="32"/>
            </a:xfrm>
            <a:custGeom>
              <a:avLst/>
              <a:gdLst>
                <a:gd name="T0" fmla="*/ 0 w 120"/>
                <a:gd name="T1" fmla="*/ 3 h 140"/>
                <a:gd name="T2" fmla="*/ 6 w 120"/>
                <a:gd name="T3" fmla="*/ 3 h 140"/>
                <a:gd name="T4" fmla="*/ 6 w 120"/>
                <a:gd name="T5" fmla="*/ 2 h 140"/>
                <a:gd name="T6" fmla="*/ 5 w 120"/>
                <a:gd name="T7" fmla="*/ 1 h 140"/>
                <a:gd name="T8" fmla="*/ 5 w 120"/>
                <a:gd name="T9" fmla="*/ 1 h 140"/>
                <a:gd name="T10" fmla="*/ 4 w 120"/>
                <a:gd name="T11" fmla="*/ 0 h 140"/>
                <a:gd name="T12" fmla="*/ 2 w 120"/>
                <a:gd name="T13" fmla="*/ 0 h 140"/>
                <a:gd name="T14" fmla="*/ 1 w 120"/>
                <a:gd name="T15" fmla="*/ 1 h 140"/>
                <a:gd name="T16" fmla="*/ 0 w 120"/>
                <a:gd name="T17" fmla="*/ 2 h 140"/>
                <a:gd name="T18" fmla="*/ 0 w 120"/>
                <a:gd name="T19" fmla="*/ 3 h 140"/>
                <a:gd name="T20" fmla="*/ 0 w 120"/>
                <a:gd name="T21" fmla="*/ 4 h 140"/>
                <a:gd name="T22" fmla="*/ 0 w 120"/>
                <a:gd name="T23" fmla="*/ 6 h 140"/>
                <a:gd name="T24" fmla="*/ 1 w 120"/>
                <a:gd name="T25" fmla="*/ 7 h 140"/>
                <a:gd name="T26" fmla="*/ 2 w 120"/>
                <a:gd name="T27" fmla="*/ 7 h 140"/>
                <a:gd name="T28" fmla="*/ 4 w 120"/>
                <a:gd name="T29" fmla="*/ 7 h 140"/>
                <a:gd name="T30" fmla="*/ 5 w 120"/>
                <a:gd name="T31" fmla="*/ 7 h 140"/>
                <a:gd name="T32" fmla="*/ 6 w 120"/>
                <a:gd name="T33" fmla="*/ 6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40"/>
                <a:gd name="T53" fmla="*/ 120 w 120"/>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40">
                  <a:moveTo>
                    <a:pt x="0" y="61"/>
                  </a:moveTo>
                  <a:lnTo>
                    <a:pt x="119" y="61"/>
                  </a:lnTo>
                  <a:lnTo>
                    <a:pt x="119" y="42"/>
                  </a:lnTo>
                  <a:lnTo>
                    <a:pt x="103" y="23"/>
                  </a:lnTo>
                  <a:lnTo>
                    <a:pt x="96" y="15"/>
                  </a:lnTo>
                  <a:lnTo>
                    <a:pt x="77" y="0"/>
                  </a:lnTo>
                  <a:lnTo>
                    <a:pt x="49" y="0"/>
                  </a:lnTo>
                  <a:lnTo>
                    <a:pt x="26" y="15"/>
                  </a:lnTo>
                  <a:lnTo>
                    <a:pt x="11" y="31"/>
                  </a:lnTo>
                  <a:lnTo>
                    <a:pt x="0" y="61"/>
                  </a:lnTo>
                  <a:lnTo>
                    <a:pt x="0" y="81"/>
                  </a:lnTo>
                  <a:lnTo>
                    <a:pt x="11" y="112"/>
                  </a:lnTo>
                  <a:lnTo>
                    <a:pt x="26" y="131"/>
                  </a:lnTo>
                  <a:lnTo>
                    <a:pt x="49" y="139"/>
                  </a:lnTo>
                  <a:lnTo>
                    <a:pt x="77" y="139"/>
                  </a:lnTo>
                  <a:lnTo>
                    <a:pt x="96" y="131"/>
                  </a:lnTo>
                  <a:lnTo>
                    <a:pt x="119" y="112"/>
                  </a:lnTo>
                </a:path>
              </a:pathLst>
            </a:custGeom>
            <a:noFill/>
            <a:ln w="12600">
              <a:solidFill>
                <a:srgbClr val="333333"/>
              </a:solidFill>
              <a:round/>
              <a:headEnd/>
              <a:tailEnd/>
            </a:ln>
          </p:spPr>
          <p:txBody>
            <a:bodyPr/>
            <a:lstStyle/>
            <a:p>
              <a:endParaRPr lang="en-US"/>
            </a:p>
          </p:txBody>
        </p:sp>
        <p:sp>
          <p:nvSpPr>
            <p:cNvPr id="602906" name="Line 789"/>
            <p:cNvSpPr>
              <a:spLocks noChangeShapeType="1"/>
            </p:cNvSpPr>
            <p:nvPr/>
          </p:nvSpPr>
          <p:spPr bwMode="auto">
            <a:xfrm flipH="1" flipV="1">
              <a:off x="3370" y="2936"/>
              <a:ext cx="15" cy="34"/>
            </a:xfrm>
            <a:prstGeom prst="line">
              <a:avLst/>
            </a:prstGeom>
            <a:noFill/>
            <a:ln w="12600">
              <a:solidFill>
                <a:srgbClr val="333333"/>
              </a:solidFill>
              <a:round/>
              <a:headEnd/>
              <a:tailEnd/>
            </a:ln>
          </p:spPr>
          <p:txBody>
            <a:bodyPr/>
            <a:lstStyle/>
            <a:p>
              <a:endParaRPr lang="en-US"/>
            </a:p>
          </p:txBody>
        </p:sp>
        <p:sp>
          <p:nvSpPr>
            <p:cNvPr id="602907" name="Freeform 790"/>
            <p:cNvSpPr>
              <a:spLocks noChangeArrowheads="1"/>
            </p:cNvSpPr>
            <p:nvPr/>
          </p:nvSpPr>
          <p:spPr bwMode="auto">
            <a:xfrm>
              <a:off x="3369" y="2938"/>
              <a:ext cx="28" cy="48"/>
            </a:xfrm>
            <a:custGeom>
              <a:avLst/>
              <a:gdLst>
                <a:gd name="T0" fmla="*/ 6 w 125"/>
                <a:gd name="T1" fmla="*/ 0 h 210"/>
                <a:gd name="T2" fmla="*/ 3 w 125"/>
                <a:gd name="T3" fmla="*/ 7 h 210"/>
                <a:gd name="T4" fmla="*/ 2 w 125"/>
                <a:gd name="T5" fmla="*/ 10 h 210"/>
                <a:gd name="T6" fmla="*/ 1 w 125"/>
                <a:gd name="T7" fmla="*/ 10 h 210"/>
                <a:gd name="T8" fmla="*/ 0 w 125"/>
                <a:gd name="T9" fmla="*/ 11 h 210"/>
                <a:gd name="T10" fmla="*/ 0 w 125"/>
                <a:gd name="T11" fmla="*/ 11 h 210"/>
                <a:gd name="T12" fmla="*/ 0 60000 65536"/>
                <a:gd name="T13" fmla="*/ 0 60000 65536"/>
                <a:gd name="T14" fmla="*/ 0 60000 65536"/>
                <a:gd name="T15" fmla="*/ 0 60000 65536"/>
                <a:gd name="T16" fmla="*/ 0 60000 65536"/>
                <a:gd name="T17" fmla="*/ 0 60000 65536"/>
                <a:gd name="T18" fmla="*/ 0 w 125"/>
                <a:gd name="T19" fmla="*/ 0 h 210"/>
                <a:gd name="T20" fmla="*/ 125 w 125"/>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125" h="210">
                  <a:moveTo>
                    <a:pt x="124" y="0"/>
                  </a:moveTo>
                  <a:lnTo>
                    <a:pt x="66" y="139"/>
                  </a:lnTo>
                  <a:lnTo>
                    <a:pt x="47" y="182"/>
                  </a:lnTo>
                  <a:lnTo>
                    <a:pt x="27" y="198"/>
                  </a:lnTo>
                  <a:lnTo>
                    <a:pt x="8" y="209"/>
                  </a:lnTo>
                  <a:lnTo>
                    <a:pt x="0" y="209"/>
                  </a:lnTo>
                </a:path>
              </a:pathLst>
            </a:custGeom>
            <a:noFill/>
            <a:ln w="12600">
              <a:solidFill>
                <a:srgbClr val="333333"/>
              </a:solidFill>
              <a:round/>
              <a:headEnd/>
              <a:tailEnd/>
            </a:ln>
          </p:spPr>
          <p:txBody>
            <a:bodyPr/>
            <a:lstStyle/>
            <a:p>
              <a:endParaRPr lang="en-US"/>
            </a:p>
          </p:txBody>
        </p:sp>
        <p:sp>
          <p:nvSpPr>
            <p:cNvPr id="602908" name="Freeform 791"/>
            <p:cNvSpPr>
              <a:spLocks noChangeArrowheads="1"/>
            </p:cNvSpPr>
            <p:nvPr/>
          </p:nvSpPr>
          <p:spPr bwMode="auto">
            <a:xfrm>
              <a:off x="3404" y="2938"/>
              <a:ext cx="27" cy="32"/>
            </a:xfrm>
            <a:custGeom>
              <a:avLst/>
              <a:gdLst>
                <a:gd name="T0" fmla="*/ 0 w 117"/>
                <a:gd name="T1" fmla="*/ 3 h 140"/>
                <a:gd name="T2" fmla="*/ 6 w 117"/>
                <a:gd name="T3" fmla="*/ 3 h 140"/>
                <a:gd name="T4" fmla="*/ 6 w 117"/>
                <a:gd name="T5" fmla="*/ 2 h 140"/>
                <a:gd name="T6" fmla="*/ 6 w 117"/>
                <a:gd name="T7" fmla="*/ 1 h 140"/>
                <a:gd name="T8" fmla="*/ 5 w 117"/>
                <a:gd name="T9" fmla="*/ 1 h 140"/>
                <a:gd name="T10" fmla="*/ 4 w 117"/>
                <a:gd name="T11" fmla="*/ 0 h 140"/>
                <a:gd name="T12" fmla="*/ 3 w 117"/>
                <a:gd name="T13" fmla="*/ 0 h 140"/>
                <a:gd name="T14" fmla="*/ 2 w 117"/>
                <a:gd name="T15" fmla="*/ 1 h 140"/>
                <a:gd name="T16" fmla="*/ 1 w 117"/>
                <a:gd name="T17" fmla="*/ 2 h 140"/>
                <a:gd name="T18" fmla="*/ 0 w 117"/>
                <a:gd name="T19" fmla="*/ 3 h 140"/>
                <a:gd name="T20" fmla="*/ 0 w 117"/>
                <a:gd name="T21" fmla="*/ 4 h 140"/>
                <a:gd name="T22" fmla="*/ 1 w 117"/>
                <a:gd name="T23" fmla="*/ 6 h 140"/>
                <a:gd name="T24" fmla="*/ 2 w 117"/>
                <a:gd name="T25" fmla="*/ 7 h 140"/>
                <a:gd name="T26" fmla="*/ 3 w 117"/>
                <a:gd name="T27" fmla="*/ 7 h 140"/>
                <a:gd name="T28" fmla="*/ 4 w 117"/>
                <a:gd name="T29" fmla="*/ 7 h 140"/>
                <a:gd name="T30" fmla="*/ 5 w 117"/>
                <a:gd name="T31" fmla="*/ 7 h 140"/>
                <a:gd name="T32" fmla="*/ 6 w 117"/>
                <a:gd name="T33" fmla="*/ 6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7"/>
                <a:gd name="T52" fmla="*/ 0 h 140"/>
                <a:gd name="T53" fmla="*/ 117 w 117"/>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7" h="140">
                  <a:moveTo>
                    <a:pt x="0" y="61"/>
                  </a:moveTo>
                  <a:lnTo>
                    <a:pt x="116" y="61"/>
                  </a:lnTo>
                  <a:lnTo>
                    <a:pt x="116" y="42"/>
                  </a:lnTo>
                  <a:lnTo>
                    <a:pt x="108" y="23"/>
                  </a:lnTo>
                  <a:lnTo>
                    <a:pt x="97" y="15"/>
                  </a:lnTo>
                  <a:lnTo>
                    <a:pt x="78" y="0"/>
                  </a:lnTo>
                  <a:lnTo>
                    <a:pt x="46" y="0"/>
                  </a:lnTo>
                  <a:lnTo>
                    <a:pt x="30" y="15"/>
                  </a:lnTo>
                  <a:lnTo>
                    <a:pt x="11" y="31"/>
                  </a:lnTo>
                  <a:lnTo>
                    <a:pt x="0" y="61"/>
                  </a:lnTo>
                  <a:lnTo>
                    <a:pt x="0" y="81"/>
                  </a:lnTo>
                  <a:lnTo>
                    <a:pt x="11" y="112"/>
                  </a:lnTo>
                  <a:lnTo>
                    <a:pt x="30" y="131"/>
                  </a:lnTo>
                  <a:lnTo>
                    <a:pt x="46" y="139"/>
                  </a:lnTo>
                  <a:lnTo>
                    <a:pt x="78" y="139"/>
                  </a:lnTo>
                  <a:lnTo>
                    <a:pt x="97" y="131"/>
                  </a:lnTo>
                  <a:lnTo>
                    <a:pt x="116" y="112"/>
                  </a:lnTo>
                </a:path>
              </a:pathLst>
            </a:custGeom>
            <a:noFill/>
            <a:ln w="12600">
              <a:solidFill>
                <a:srgbClr val="333333"/>
              </a:solidFill>
              <a:round/>
              <a:headEnd/>
              <a:tailEnd/>
            </a:ln>
          </p:spPr>
          <p:txBody>
            <a:bodyPr/>
            <a:lstStyle/>
            <a:p>
              <a:endParaRPr lang="en-US"/>
            </a:p>
          </p:txBody>
        </p:sp>
        <p:sp>
          <p:nvSpPr>
            <p:cNvPr id="602909" name="Freeform 792"/>
            <p:cNvSpPr>
              <a:spLocks noChangeArrowheads="1"/>
            </p:cNvSpPr>
            <p:nvPr/>
          </p:nvSpPr>
          <p:spPr bwMode="auto">
            <a:xfrm>
              <a:off x="3444" y="2938"/>
              <a:ext cx="18" cy="32"/>
            </a:xfrm>
            <a:custGeom>
              <a:avLst/>
              <a:gdLst>
                <a:gd name="T0" fmla="*/ 0 w 79"/>
                <a:gd name="T1" fmla="*/ 7 h 140"/>
                <a:gd name="T2" fmla="*/ 0 w 79"/>
                <a:gd name="T3" fmla="*/ 0 h 140"/>
                <a:gd name="T4" fmla="*/ 0 w 79"/>
                <a:gd name="T5" fmla="*/ 2 h 140"/>
                <a:gd name="T6" fmla="*/ 0 w 79"/>
                <a:gd name="T7" fmla="*/ 3 h 140"/>
                <a:gd name="T8" fmla="*/ 0 w 79"/>
                <a:gd name="T9" fmla="*/ 2 h 140"/>
                <a:gd name="T10" fmla="*/ 1 w 79"/>
                <a:gd name="T11" fmla="*/ 1 h 140"/>
                <a:gd name="T12" fmla="*/ 3 w 79"/>
                <a:gd name="T13" fmla="*/ 0 h 140"/>
                <a:gd name="T14" fmla="*/ 4 w 79"/>
                <a:gd name="T15" fmla="*/ 0 h 140"/>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140"/>
                <a:gd name="T26" fmla="*/ 79 w 79"/>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140">
                  <a:moveTo>
                    <a:pt x="0" y="139"/>
                  </a:moveTo>
                  <a:lnTo>
                    <a:pt x="0" y="0"/>
                  </a:lnTo>
                  <a:lnTo>
                    <a:pt x="4" y="31"/>
                  </a:lnTo>
                  <a:lnTo>
                    <a:pt x="0" y="61"/>
                  </a:lnTo>
                  <a:lnTo>
                    <a:pt x="4" y="31"/>
                  </a:lnTo>
                  <a:lnTo>
                    <a:pt x="28" y="15"/>
                  </a:lnTo>
                  <a:lnTo>
                    <a:pt x="52" y="0"/>
                  </a:lnTo>
                  <a:lnTo>
                    <a:pt x="78" y="0"/>
                  </a:lnTo>
                </a:path>
              </a:pathLst>
            </a:custGeom>
            <a:noFill/>
            <a:ln w="12600">
              <a:solidFill>
                <a:srgbClr val="333333"/>
              </a:solidFill>
              <a:round/>
              <a:headEnd/>
              <a:tailEnd/>
            </a:ln>
          </p:spPr>
          <p:txBody>
            <a:bodyPr/>
            <a:lstStyle/>
            <a:p>
              <a:endParaRPr lang="en-US"/>
            </a:p>
          </p:txBody>
        </p:sp>
        <p:sp>
          <p:nvSpPr>
            <p:cNvPr id="602910" name="Line 793"/>
            <p:cNvSpPr>
              <a:spLocks noChangeShapeType="1"/>
            </p:cNvSpPr>
            <p:nvPr/>
          </p:nvSpPr>
          <p:spPr bwMode="auto">
            <a:xfrm>
              <a:off x="2622" y="2931"/>
              <a:ext cx="1" cy="46"/>
            </a:xfrm>
            <a:prstGeom prst="line">
              <a:avLst/>
            </a:prstGeom>
            <a:noFill/>
            <a:ln w="12600">
              <a:solidFill>
                <a:srgbClr val="333333"/>
              </a:solidFill>
              <a:round/>
              <a:headEnd/>
              <a:tailEnd/>
            </a:ln>
          </p:spPr>
          <p:txBody>
            <a:bodyPr/>
            <a:lstStyle/>
            <a:p>
              <a:endParaRPr lang="en-US"/>
            </a:p>
          </p:txBody>
        </p:sp>
        <p:sp>
          <p:nvSpPr>
            <p:cNvPr id="602911" name="Line 794"/>
            <p:cNvSpPr>
              <a:spLocks noChangeShapeType="1"/>
            </p:cNvSpPr>
            <p:nvPr/>
          </p:nvSpPr>
          <p:spPr bwMode="auto">
            <a:xfrm>
              <a:off x="2606" y="2931"/>
              <a:ext cx="32" cy="1"/>
            </a:xfrm>
            <a:prstGeom prst="line">
              <a:avLst/>
            </a:prstGeom>
            <a:noFill/>
            <a:ln w="12600">
              <a:solidFill>
                <a:srgbClr val="333333"/>
              </a:solidFill>
              <a:round/>
              <a:headEnd/>
              <a:tailEnd/>
            </a:ln>
          </p:spPr>
          <p:txBody>
            <a:bodyPr/>
            <a:lstStyle/>
            <a:p>
              <a:endParaRPr lang="en-US"/>
            </a:p>
          </p:txBody>
        </p:sp>
        <p:sp>
          <p:nvSpPr>
            <p:cNvPr id="602912" name="Line 795"/>
            <p:cNvSpPr>
              <a:spLocks noChangeShapeType="1"/>
            </p:cNvSpPr>
            <p:nvPr/>
          </p:nvSpPr>
          <p:spPr bwMode="auto">
            <a:xfrm>
              <a:off x="2646" y="2946"/>
              <a:ext cx="1" cy="31"/>
            </a:xfrm>
            <a:prstGeom prst="line">
              <a:avLst/>
            </a:prstGeom>
            <a:noFill/>
            <a:ln w="12600">
              <a:solidFill>
                <a:srgbClr val="333333"/>
              </a:solidFill>
              <a:round/>
              <a:headEnd/>
              <a:tailEnd/>
            </a:ln>
          </p:spPr>
          <p:txBody>
            <a:bodyPr/>
            <a:lstStyle/>
            <a:p>
              <a:endParaRPr lang="en-US"/>
            </a:p>
          </p:txBody>
        </p:sp>
        <p:sp>
          <p:nvSpPr>
            <p:cNvPr id="602913" name="Freeform 796"/>
            <p:cNvSpPr>
              <a:spLocks noChangeArrowheads="1"/>
            </p:cNvSpPr>
            <p:nvPr/>
          </p:nvSpPr>
          <p:spPr bwMode="auto">
            <a:xfrm>
              <a:off x="2646" y="2946"/>
              <a:ext cx="17" cy="15"/>
            </a:xfrm>
            <a:custGeom>
              <a:avLst/>
              <a:gdLst>
                <a:gd name="T0" fmla="*/ 0 w 77"/>
                <a:gd name="T1" fmla="*/ 4 h 64"/>
                <a:gd name="T2" fmla="*/ 0 w 77"/>
                <a:gd name="T3" fmla="*/ 2 h 64"/>
                <a:gd name="T4" fmla="*/ 1 w 77"/>
                <a:gd name="T5" fmla="*/ 0 h 64"/>
                <a:gd name="T6" fmla="*/ 2 w 77"/>
                <a:gd name="T7" fmla="*/ 0 h 64"/>
                <a:gd name="T8" fmla="*/ 4 w 77"/>
                <a:gd name="T9" fmla="*/ 0 h 64"/>
                <a:gd name="T10" fmla="*/ 0 60000 65536"/>
                <a:gd name="T11" fmla="*/ 0 60000 65536"/>
                <a:gd name="T12" fmla="*/ 0 60000 65536"/>
                <a:gd name="T13" fmla="*/ 0 60000 65536"/>
                <a:gd name="T14" fmla="*/ 0 60000 65536"/>
                <a:gd name="T15" fmla="*/ 0 w 77"/>
                <a:gd name="T16" fmla="*/ 0 h 64"/>
                <a:gd name="T17" fmla="*/ 77 w 77"/>
                <a:gd name="T18" fmla="*/ 64 h 64"/>
              </a:gdLst>
              <a:ahLst/>
              <a:cxnLst>
                <a:cxn ang="T10">
                  <a:pos x="T0" y="T1"/>
                </a:cxn>
                <a:cxn ang="T11">
                  <a:pos x="T2" y="T3"/>
                </a:cxn>
                <a:cxn ang="T12">
                  <a:pos x="T4" y="T5"/>
                </a:cxn>
                <a:cxn ang="T13">
                  <a:pos x="T6" y="T7"/>
                </a:cxn>
                <a:cxn ang="T14">
                  <a:pos x="T8" y="T9"/>
                </a:cxn>
              </a:cxnLst>
              <a:rect l="T15" t="T16" r="T17" b="T18"/>
              <a:pathLst>
                <a:path w="77" h="64">
                  <a:moveTo>
                    <a:pt x="0" y="63"/>
                  </a:moveTo>
                  <a:lnTo>
                    <a:pt x="7" y="32"/>
                  </a:lnTo>
                  <a:lnTo>
                    <a:pt x="27" y="8"/>
                  </a:lnTo>
                  <a:lnTo>
                    <a:pt x="49" y="0"/>
                  </a:lnTo>
                  <a:lnTo>
                    <a:pt x="76" y="0"/>
                  </a:lnTo>
                </a:path>
              </a:pathLst>
            </a:custGeom>
            <a:noFill/>
            <a:ln w="12600">
              <a:solidFill>
                <a:srgbClr val="333333"/>
              </a:solidFill>
              <a:round/>
              <a:headEnd/>
              <a:tailEnd/>
            </a:ln>
          </p:spPr>
          <p:txBody>
            <a:bodyPr/>
            <a:lstStyle/>
            <a:p>
              <a:endParaRPr lang="en-US"/>
            </a:p>
          </p:txBody>
        </p:sp>
        <p:sp>
          <p:nvSpPr>
            <p:cNvPr id="602914" name="Line 797"/>
            <p:cNvSpPr>
              <a:spLocks noChangeShapeType="1"/>
            </p:cNvSpPr>
            <p:nvPr/>
          </p:nvSpPr>
          <p:spPr bwMode="auto">
            <a:xfrm>
              <a:off x="2701" y="2946"/>
              <a:ext cx="1" cy="31"/>
            </a:xfrm>
            <a:prstGeom prst="line">
              <a:avLst/>
            </a:prstGeom>
            <a:noFill/>
            <a:ln w="12600">
              <a:solidFill>
                <a:srgbClr val="333333"/>
              </a:solidFill>
              <a:round/>
              <a:headEnd/>
              <a:tailEnd/>
            </a:ln>
          </p:spPr>
          <p:txBody>
            <a:bodyPr/>
            <a:lstStyle/>
            <a:p>
              <a:endParaRPr lang="en-US"/>
            </a:p>
          </p:txBody>
        </p:sp>
        <p:sp>
          <p:nvSpPr>
            <p:cNvPr id="602915" name="Freeform 798"/>
            <p:cNvSpPr>
              <a:spLocks noChangeArrowheads="1"/>
            </p:cNvSpPr>
            <p:nvPr/>
          </p:nvSpPr>
          <p:spPr bwMode="auto">
            <a:xfrm>
              <a:off x="2675" y="2946"/>
              <a:ext cx="27" cy="31"/>
            </a:xfrm>
            <a:custGeom>
              <a:avLst/>
              <a:gdLst>
                <a:gd name="T0" fmla="*/ 6 w 117"/>
                <a:gd name="T1" fmla="*/ 1 h 137"/>
                <a:gd name="T2" fmla="*/ 5 w 117"/>
                <a:gd name="T3" fmla="*/ 0 h 137"/>
                <a:gd name="T4" fmla="*/ 4 w 117"/>
                <a:gd name="T5" fmla="*/ 0 h 137"/>
                <a:gd name="T6" fmla="*/ 3 w 117"/>
                <a:gd name="T7" fmla="*/ 0 h 137"/>
                <a:gd name="T8" fmla="*/ 2 w 117"/>
                <a:gd name="T9" fmla="*/ 0 h 137"/>
                <a:gd name="T10" fmla="*/ 0 w 117"/>
                <a:gd name="T11" fmla="*/ 1 h 137"/>
                <a:gd name="T12" fmla="*/ 0 w 117"/>
                <a:gd name="T13" fmla="*/ 3 h 137"/>
                <a:gd name="T14" fmla="*/ 0 w 117"/>
                <a:gd name="T15" fmla="*/ 4 h 137"/>
                <a:gd name="T16" fmla="*/ 0 w 117"/>
                <a:gd name="T17" fmla="*/ 5 h 137"/>
                <a:gd name="T18" fmla="*/ 2 w 117"/>
                <a:gd name="T19" fmla="*/ 7 h 137"/>
                <a:gd name="T20" fmla="*/ 3 w 117"/>
                <a:gd name="T21" fmla="*/ 7 h 137"/>
                <a:gd name="T22" fmla="*/ 4 w 117"/>
                <a:gd name="T23" fmla="*/ 7 h 137"/>
                <a:gd name="T24" fmla="*/ 5 w 117"/>
                <a:gd name="T25" fmla="*/ 7 h 137"/>
                <a:gd name="T26" fmla="*/ 6 w 117"/>
                <a:gd name="T27" fmla="*/ 5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7"/>
                <a:gd name="T43" fmla="*/ 0 h 137"/>
                <a:gd name="T44" fmla="*/ 117 w 117"/>
                <a:gd name="T45" fmla="*/ 137 h 1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7" h="137">
                  <a:moveTo>
                    <a:pt x="116" y="28"/>
                  </a:moveTo>
                  <a:lnTo>
                    <a:pt x="97" y="8"/>
                  </a:lnTo>
                  <a:lnTo>
                    <a:pt x="78" y="0"/>
                  </a:lnTo>
                  <a:lnTo>
                    <a:pt x="46" y="0"/>
                  </a:lnTo>
                  <a:lnTo>
                    <a:pt x="31" y="8"/>
                  </a:lnTo>
                  <a:lnTo>
                    <a:pt x="7" y="28"/>
                  </a:lnTo>
                  <a:lnTo>
                    <a:pt x="0" y="54"/>
                  </a:lnTo>
                  <a:lnTo>
                    <a:pt x="0" y="77"/>
                  </a:lnTo>
                  <a:lnTo>
                    <a:pt x="7" y="106"/>
                  </a:lnTo>
                  <a:lnTo>
                    <a:pt x="31" y="128"/>
                  </a:lnTo>
                  <a:lnTo>
                    <a:pt x="46" y="136"/>
                  </a:lnTo>
                  <a:lnTo>
                    <a:pt x="78" y="136"/>
                  </a:lnTo>
                  <a:lnTo>
                    <a:pt x="97" y="128"/>
                  </a:lnTo>
                  <a:lnTo>
                    <a:pt x="116" y="106"/>
                  </a:lnTo>
                </a:path>
              </a:pathLst>
            </a:custGeom>
            <a:noFill/>
            <a:ln w="12600">
              <a:solidFill>
                <a:srgbClr val="333333"/>
              </a:solidFill>
              <a:round/>
              <a:headEnd/>
              <a:tailEnd/>
            </a:ln>
          </p:spPr>
          <p:txBody>
            <a:bodyPr/>
            <a:lstStyle/>
            <a:p>
              <a:endParaRPr lang="en-US"/>
            </a:p>
          </p:txBody>
        </p:sp>
        <p:sp>
          <p:nvSpPr>
            <p:cNvPr id="602916" name="Freeform 799"/>
            <p:cNvSpPr>
              <a:spLocks noChangeArrowheads="1"/>
            </p:cNvSpPr>
            <p:nvPr/>
          </p:nvSpPr>
          <p:spPr bwMode="auto">
            <a:xfrm>
              <a:off x="2717" y="2946"/>
              <a:ext cx="24" cy="31"/>
            </a:xfrm>
            <a:custGeom>
              <a:avLst/>
              <a:gdLst>
                <a:gd name="T0" fmla="*/ 0 w 106"/>
                <a:gd name="T1" fmla="*/ 7 h 137"/>
                <a:gd name="T2" fmla="*/ 0 w 106"/>
                <a:gd name="T3" fmla="*/ 0 h 137"/>
                <a:gd name="T4" fmla="*/ 0 w 106"/>
                <a:gd name="T5" fmla="*/ 2 h 137"/>
                <a:gd name="T6" fmla="*/ 2 w 106"/>
                <a:gd name="T7" fmla="*/ 0 h 137"/>
                <a:gd name="T8" fmla="*/ 2 w 106"/>
                <a:gd name="T9" fmla="*/ 0 h 137"/>
                <a:gd name="T10" fmla="*/ 4 w 106"/>
                <a:gd name="T11" fmla="*/ 0 h 137"/>
                <a:gd name="T12" fmla="*/ 5 w 106"/>
                <a:gd name="T13" fmla="*/ 0 h 137"/>
                <a:gd name="T14" fmla="*/ 5 w 106"/>
                <a:gd name="T15" fmla="*/ 2 h 137"/>
                <a:gd name="T16" fmla="*/ 5 w 106"/>
                <a:gd name="T17" fmla="*/ 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37"/>
                <a:gd name="T29" fmla="*/ 106 w 106"/>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37">
                  <a:moveTo>
                    <a:pt x="0" y="136"/>
                  </a:moveTo>
                  <a:lnTo>
                    <a:pt x="0" y="0"/>
                  </a:lnTo>
                  <a:lnTo>
                    <a:pt x="0" y="35"/>
                  </a:lnTo>
                  <a:lnTo>
                    <a:pt x="31" y="8"/>
                  </a:lnTo>
                  <a:lnTo>
                    <a:pt x="47" y="0"/>
                  </a:lnTo>
                  <a:lnTo>
                    <a:pt x="77" y="0"/>
                  </a:lnTo>
                  <a:lnTo>
                    <a:pt x="96" y="8"/>
                  </a:lnTo>
                  <a:lnTo>
                    <a:pt x="105" y="35"/>
                  </a:lnTo>
                  <a:lnTo>
                    <a:pt x="105" y="136"/>
                  </a:lnTo>
                </a:path>
              </a:pathLst>
            </a:custGeom>
            <a:noFill/>
            <a:ln w="12600">
              <a:solidFill>
                <a:srgbClr val="333333"/>
              </a:solidFill>
              <a:round/>
              <a:headEnd/>
              <a:tailEnd/>
            </a:ln>
          </p:spPr>
          <p:txBody>
            <a:bodyPr/>
            <a:lstStyle/>
            <a:p>
              <a:endParaRPr lang="en-US"/>
            </a:p>
          </p:txBody>
        </p:sp>
        <p:sp>
          <p:nvSpPr>
            <p:cNvPr id="602917" name="Freeform 800"/>
            <p:cNvSpPr>
              <a:spLocks noChangeArrowheads="1"/>
            </p:cNvSpPr>
            <p:nvPr/>
          </p:nvSpPr>
          <p:spPr bwMode="auto">
            <a:xfrm>
              <a:off x="2758" y="2946"/>
              <a:ext cx="24" cy="31"/>
            </a:xfrm>
            <a:custGeom>
              <a:avLst/>
              <a:gdLst>
                <a:gd name="T0" fmla="*/ 5 w 106"/>
                <a:gd name="T1" fmla="*/ 1 h 137"/>
                <a:gd name="T2" fmla="*/ 5 w 106"/>
                <a:gd name="T3" fmla="*/ 0 h 137"/>
                <a:gd name="T4" fmla="*/ 4 w 106"/>
                <a:gd name="T5" fmla="*/ 0 h 137"/>
                <a:gd name="T6" fmla="*/ 2 w 106"/>
                <a:gd name="T7" fmla="*/ 0 h 137"/>
                <a:gd name="T8" fmla="*/ 0 w 106"/>
                <a:gd name="T9" fmla="*/ 0 h 137"/>
                <a:gd name="T10" fmla="*/ 0 w 106"/>
                <a:gd name="T11" fmla="*/ 1 h 137"/>
                <a:gd name="T12" fmla="*/ 0 w 106"/>
                <a:gd name="T13" fmla="*/ 3 h 137"/>
                <a:gd name="T14" fmla="*/ 1 w 106"/>
                <a:gd name="T15" fmla="*/ 3 h 137"/>
                <a:gd name="T16" fmla="*/ 4 w 106"/>
                <a:gd name="T17" fmla="*/ 3 h 137"/>
                <a:gd name="T18" fmla="*/ 5 w 106"/>
                <a:gd name="T19" fmla="*/ 4 h 137"/>
                <a:gd name="T20" fmla="*/ 5 w 106"/>
                <a:gd name="T21" fmla="*/ 5 h 137"/>
                <a:gd name="T22" fmla="*/ 5 w 106"/>
                <a:gd name="T23" fmla="*/ 5 h 137"/>
                <a:gd name="T24" fmla="*/ 5 w 106"/>
                <a:gd name="T25" fmla="*/ 7 h 137"/>
                <a:gd name="T26" fmla="*/ 4 w 106"/>
                <a:gd name="T27" fmla="*/ 7 h 137"/>
                <a:gd name="T28" fmla="*/ 2 w 106"/>
                <a:gd name="T29" fmla="*/ 7 h 137"/>
                <a:gd name="T30" fmla="*/ 0 w 106"/>
                <a:gd name="T31" fmla="*/ 7 h 137"/>
                <a:gd name="T32" fmla="*/ 0 w 106"/>
                <a:gd name="T33" fmla="*/ 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37"/>
                <a:gd name="T53" fmla="*/ 106 w 106"/>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37">
                  <a:moveTo>
                    <a:pt x="105" y="28"/>
                  </a:moveTo>
                  <a:lnTo>
                    <a:pt x="97" y="8"/>
                  </a:lnTo>
                  <a:lnTo>
                    <a:pt x="71" y="0"/>
                  </a:lnTo>
                  <a:lnTo>
                    <a:pt x="39" y="0"/>
                  </a:lnTo>
                  <a:lnTo>
                    <a:pt x="8" y="8"/>
                  </a:lnTo>
                  <a:lnTo>
                    <a:pt x="0" y="28"/>
                  </a:lnTo>
                  <a:lnTo>
                    <a:pt x="8" y="51"/>
                  </a:lnTo>
                  <a:lnTo>
                    <a:pt x="28" y="54"/>
                  </a:lnTo>
                  <a:lnTo>
                    <a:pt x="78" y="66"/>
                  </a:lnTo>
                  <a:lnTo>
                    <a:pt x="97" y="77"/>
                  </a:lnTo>
                  <a:lnTo>
                    <a:pt x="105" y="97"/>
                  </a:lnTo>
                  <a:lnTo>
                    <a:pt x="105" y="106"/>
                  </a:lnTo>
                  <a:lnTo>
                    <a:pt x="97" y="128"/>
                  </a:lnTo>
                  <a:lnTo>
                    <a:pt x="71" y="136"/>
                  </a:lnTo>
                  <a:lnTo>
                    <a:pt x="39" y="136"/>
                  </a:lnTo>
                  <a:lnTo>
                    <a:pt x="8" y="128"/>
                  </a:lnTo>
                  <a:lnTo>
                    <a:pt x="0" y="106"/>
                  </a:lnTo>
                </a:path>
              </a:pathLst>
            </a:custGeom>
            <a:noFill/>
            <a:ln w="12600">
              <a:solidFill>
                <a:srgbClr val="333333"/>
              </a:solidFill>
              <a:round/>
              <a:headEnd/>
              <a:tailEnd/>
            </a:ln>
          </p:spPr>
          <p:txBody>
            <a:bodyPr/>
            <a:lstStyle/>
            <a:p>
              <a:endParaRPr lang="en-US"/>
            </a:p>
          </p:txBody>
        </p:sp>
        <p:sp>
          <p:nvSpPr>
            <p:cNvPr id="602918" name="Freeform 801"/>
            <p:cNvSpPr>
              <a:spLocks noChangeArrowheads="1"/>
            </p:cNvSpPr>
            <p:nvPr/>
          </p:nvSpPr>
          <p:spPr bwMode="auto">
            <a:xfrm>
              <a:off x="2796" y="2946"/>
              <a:ext cx="14" cy="31"/>
            </a:xfrm>
            <a:custGeom>
              <a:avLst/>
              <a:gdLst>
                <a:gd name="T0" fmla="*/ 0 w 63"/>
                <a:gd name="T1" fmla="*/ 7 h 137"/>
                <a:gd name="T2" fmla="*/ 0 w 63"/>
                <a:gd name="T3" fmla="*/ 0 h 137"/>
                <a:gd name="T4" fmla="*/ 3 w 63"/>
                <a:gd name="T5" fmla="*/ 0 h 137"/>
                <a:gd name="T6" fmla="*/ 0 w 63"/>
                <a:gd name="T7" fmla="*/ 2 h 137"/>
                <a:gd name="T8" fmla="*/ 0 60000 65536"/>
                <a:gd name="T9" fmla="*/ 0 60000 65536"/>
                <a:gd name="T10" fmla="*/ 0 60000 65536"/>
                <a:gd name="T11" fmla="*/ 0 60000 65536"/>
                <a:gd name="T12" fmla="*/ 0 w 63"/>
                <a:gd name="T13" fmla="*/ 0 h 137"/>
                <a:gd name="T14" fmla="*/ 63 w 63"/>
                <a:gd name="T15" fmla="*/ 137 h 137"/>
              </a:gdLst>
              <a:ahLst/>
              <a:cxnLst>
                <a:cxn ang="T8">
                  <a:pos x="T0" y="T1"/>
                </a:cxn>
                <a:cxn ang="T9">
                  <a:pos x="T2" y="T3"/>
                </a:cxn>
                <a:cxn ang="T10">
                  <a:pos x="T4" y="T5"/>
                </a:cxn>
                <a:cxn ang="T11">
                  <a:pos x="T6" y="T7"/>
                </a:cxn>
              </a:cxnLst>
              <a:rect l="T12" t="T13" r="T14" b="T15"/>
              <a:pathLst>
                <a:path w="63" h="137">
                  <a:moveTo>
                    <a:pt x="0" y="136"/>
                  </a:moveTo>
                  <a:lnTo>
                    <a:pt x="0" y="0"/>
                  </a:lnTo>
                  <a:lnTo>
                    <a:pt x="62" y="8"/>
                  </a:lnTo>
                  <a:lnTo>
                    <a:pt x="0" y="35"/>
                  </a:lnTo>
                </a:path>
              </a:pathLst>
            </a:custGeom>
            <a:noFill/>
            <a:ln w="12600">
              <a:solidFill>
                <a:srgbClr val="333333"/>
              </a:solidFill>
              <a:round/>
              <a:headEnd/>
              <a:tailEnd/>
            </a:ln>
          </p:spPr>
          <p:txBody>
            <a:bodyPr/>
            <a:lstStyle/>
            <a:p>
              <a:endParaRPr lang="en-US"/>
            </a:p>
          </p:txBody>
        </p:sp>
        <p:sp>
          <p:nvSpPr>
            <p:cNvPr id="602919" name="Freeform 802"/>
            <p:cNvSpPr>
              <a:spLocks noChangeArrowheads="1"/>
            </p:cNvSpPr>
            <p:nvPr/>
          </p:nvSpPr>
          <p:spPr bwMode="auto">
            <a:xfrm>
              <a:off x="2803" y="2946"/>
              <a:ext cx="17" cy="31"/>
            </a:xfrm>
            <a:custGeom>
              <a:avLst/>
              <a:gdLst>
                <a:gd name="T0" fmla="*/ 0 w 75"/>
                <a:gd name="T1" fmla="*/ 0 h 137"/>
                <a:gd name="T2" fmla="*/ 1 w 75"/>
                <a:gd name="T3" fmla="*/ 0 h 137"/>
                <a:gd name="T4" fmla="*/ 2 w 75"/>
                <a:gd name="T5" fmla="*/ 0 h 137"/>
                <a:gd name="T6" fmla="*/ 3 w 75"/>
                <a:gd name="T7" fmla="*/ 0 h 137"/>
                <a:gd name="T8" fmla="*/ 4 w 75"/>
                <a:gd name="T9" fmla="*/ 2 h 137"/>
                <a:gd name="T10" fmla="*/ 4 w 75"/>
                <a:gd name="T11" fmla="*/ 7 h 137"/>
                <a:gd name="T12" fmla="*/ 0 60000 65536"/>
                <a:gd name="T13" fmla="*/ 0 60000 65536"/>
                <a:gd name="T14" fmla="*/ 0 60000 65536"/>
                <a:gd name="T15" fmla="*/ 0 60000 65536"/>
                <a:gd name="T16" fmla="*/ 0 60000 65536"/>
                <a:gd name="T17" fmla="*/ 0 60000 65536"/>
                <a:gd name="T18" fmla="*/ 0 w 75"/>
                <a:gd name="T19" fmla="*/ 0 h 137"/>
                <a:gd name="T20" fmla="*/ 75 w 75"/>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75" h="137">
                  <a:moveTo>
                    <a:pt x="0" y="8"/>
                  </a:moveTo>
                  <a:lnTo>
                    <a:pt x="15" y="0"/>
                  </a:lnTo>
                  <a:lnTo>
                    <a:pt x="43" y="0"/>
                  </a:lnTo>
                  <a:lnTo>
                    <a:pt x="67" y="8"/>
                  </a:lnTo>
                  <a:lnTo>
                    <a:pt x="74" y="35"/>
                  </a:lnTo>
                  <a:lnTo>
                    <a:pt x="74" y="136"/>
                  </a:lnTo>
                </a:path>
              </a:pathLst>
            </a:custGeom>
            <a:noFill/>
            <a:ln w="12600">
              <a:solidFill>
                <a:srgbClr val="333333"/>
              </a:solidFill>
              <a:round/>
              <a:headEnd/>
              <a:tailEnd/>
            </a:ln>
          </p:spPr>
          <p:txBody>
            <a:bodyPr/>
            <a:lstStyle/>
            <a:p>
              <a:endParaRPr lang="en-US"/>
            </a:p>
          </p:txBody>
        </p:sp>
        <p:sp>
          <p:nvSpPr>
            <p:cNvPr id="602920" name="Freeform 803"/>
            <p:cNvSpPr>
              <a:spLocks noChangeArrowheads="1"/>
            </p:cNvSpPr>
            <p:nvPr/>
          </p:nvSpPr>
          <p:spPr bwMode="auto">
            <a:xfrm>
              <a:off x="2820" y="2946"/>
              <a:ext cx="25" cy="31"/>
            </a:xfrm>
            <a:custGeom>
              <a:avLst/>
              <a:gdLst>
                <a:gd name="T0" fmla="*/ 0 w 109"/>
                <a:gd name="T1" fmla="*/ 2 h 137"/>
                <a:gd name="T2" fmla="*/ 2 w 109"/>
                <a:gd name="T3" fmla="*/ 0 h 137"/>
                <a:gd name="T4" fmla="*/ 3 w 109"/>
                <a:gd name="T5" fmla="*/ 0 h 137"/>
                <a:gd name="T6" fmla="*/ 4 w 109"/>
                <a:gd name="T7" fmla="*/ 0 h 137"/>
                <a:gd name="T8" fmla="*/ 5 w 109"/>
                <a:gd name="T9" fmla="*/ 0 h 137"/>
                <a:gd name="T10" fmla="*/ 6 w 109"/>
                <a:gd name="T11" fmla="*/ 2 h 137"/>
                <a:gd name="T12" fmla="*/ 6 w 109"/>
                <a:gd name="T13" fmla="*/ 7 h 137"/>
                <a:gd name="T14" fmla="*/ 0 60000 65536"/>
                <a:gd name="T15" fmla="*/ 0 60000 65536"/>
                <a:gd name="T16" fmla="*/ 0 60000 65536"/>
                <a:gd name="T17" fmla="*/ 0 60000 65536"/>
                <a:gd name="T18" fmla="*/ 0 60000 65536"/>
                <a:gd name="T19" fmla="*/ 0 60000 65536"/>
                <a:gd name="T20" fmla="*/ 0 60000 65536"/>
                <a:gd name="T21" fmla="*/ 0 w 109"/>
                <a:gd name="T22" fmla="*/ 0 h 137"/>
                <a:gd name="T23" fmla="*/ 109 w 109"/>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137">
                  <a:moveTo>
                    <a:pt x="0" y="35"/>
                  </a:moveTo>
                  <a:lnTo>
                    <a:pt x="30" y="8"/>
                  </a:lnTo>
                  <a:lnTo>
                    <a:pt x="49" y="0"/>
                  </a:lnTo>
                  <a:lnTo>
                    <a:pt x="80" y="0"/>
                  </a:lnTo>
                  <a:lnTo>
                    <a:pt x="100" y="8"/>
                  </a:lnTo>
                  <a:lnTo>
                    <a:pt x="108" y="35"/>
                  </a:lnTo>
                  <a:lnTo>
                    <a:pt x="108" y="136"/>
                  </a:lnTo>
                </a:path>
              </a:pathLst>
            </a:custGeom>
            <a:noFill/>
            <a:ln w="12600">
              <a:solidFill>
                <a:srgbClr val="333333"/>
              </a:solidFill>
              <a:round/>
              <a:headEnd/>
              <a:tailEnd/>
            </a:ln>
          </p:spPr>
          <p:txBody>
            <a:bodyPr/>
            <a:lstStyle/>
            <a:p>
              <a:endParaRPr lang="en-US"/>
            </a:p>
          </p:txBody>
        </p:sp>
        <p:sp>
          <p:nvSpPr>
            <p:cNvPr id="602921" name="Freeform 804"/>
            <p:cNvSpPr>
              <a:spLocks noChangeArrowheads="1"/>
            </p:cNvSpPr>
            <p:nvPr/>
          </p:nvSpPr>
          <p:spPr bwMode="auto">
            <a:xfrm>
              <a:off x="2862" y="2946"/>
              <a:ext cx="27" cy="31"/>
            </a:xfrm>
            <a:custGeom>
              <a:avLst/>
              <a:gdLst>
                <a:gd name="T0" fmla="*/ 6 w 120"/>
                <a:gd name="T1" fmla="*/ 7 h 137"/>
                <a:gd name="T2" fmla="*/ 6 w 120"/>
                <a:gd name="T3" fmla="*/ 0 h 137"/>
                <a:gd name="T4" fmla="*/ 5 w 120"/>
                <a:gd name="T5" fmla="*/ 0 h 137"/>
                <a:gd name="T6" fmla="*/ 6 w 120"/>
                <a:gd name="T7" fmla="*/ 1 h 137"/>
                <a:gd name="T8" fmla="*/ 5 w 120"/>
                <a:gd name="T9" fmla="*/ 0 h 137"/>
                <a:gd name="T10" fmla="*/ 4 w 120"/>
                <a:gd name="T11" fmla="*/ 0 h 137"/>
                <a:gd name="T12" fmla="*/ 2 w 120"/>
                <a:gd name="T13" fmla="*/ 0 h 137"/>
                <a:gd name="T14" fmla="*/ 2 w 120"/>
                <a:gd name="T15" fmla="*/ 0 h 137"/>
                <a:gd name="T16" fmla="*/ 1 w 120"/>
                <a:gd name="T17" fmla="*/ 1 h 137"/>
                <a:gd name="T18" fmla="*/ 0 w 120"/>
                <a:gd name="T19" fmla="*/ 3 h 137"/>
                <a:gd name="T20" fmla="*/ 0 w 120"/>
                <a:gd name="T21" fmla="*/ 4 h 137"/>
                <a:gd name="T22" fmla="*/ 1 w 120"/>
                <a:gd name="T23" fmla="*/ 5 h 137"/>
                <a:gd name="T24" fmla="*/ 2 w 120"/>
                <a:gd name="T25" fmla="*/ 7 h 137"/>
                <a:gd name="T26" fmla="*/ 2 w 120"/>
                <a:gd name="T27" fmla="*/ 7 h 137"/>
                <a:gd name="T28" fmla="*/ 4 w 120"/>
                <a:gd name="T29" fmla="*/ 7 h 137"/>
                <a:gd name="T30" fmla="*/ 5 w 120"/>
                <a:gd name="T31" fmla="*/ 7 h 137"/>
                <a:gd name="T32" fmla="*/ 6 w 120"/>
                <a:gd name="T33" fmla="*/ 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37"/>
                <a:gd name="T53" fmla="*/ 120 w 120"/>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37">
                  <a:moveTo>
                    <a:pt x="119" y="136"/>
                  </a:moveTo>
                  <a:lnTo>
                    <a:pt x="119" y="0"/>
                  </a:lnTo>
                  <a:lnTo>
                    <a:pt x="100" y="8"/>
                  </a:lnTo>
                  <a:lnTo>
                    <a:pt x="119" y="28"/>
                  </a:lnTo>
                  <a:lnTo>
                    <a:pt x="100" y="8"/>
                  </a:lnTo>
                  <a:lnTo>
                    <a:pt x="81" y="0"/>
                  </a:lnTo>
                  <a:lnTo>
                    <a:pt x="49" y="0"/>
                  </a:lnTo>
                  <a:lnTo>
                    <a:pt x="30" y="8"/>
                  </a:lnTo>
                  <a:lnTo>
                    <a:pt x="14" y="28"/>
                  </a:lnTo>
                  <a:lnTo>
                    <a:pt x="0" y="54"/>
                  </a:lnTo>
                  <a:lnTo>
                    <a:pt x="0" y="77"/>
                  </a:lnTo>
                  <a:lnTo>
                    <a:pt x="14" y="106"/>
                  </a:lnTo>
                  <a:lnTo>
                    <a:pt x="30" y="128"/>
                  </a:lnTo>
                  <a:lnTo>
                    <a:pt x="49" y="136"/>
                  </a:lnTo>
                  <a:lnTo>
                    <a:pt x="81" y="136"/>
                  </a:lnTo>
                  <a:lnTo>
                    <a:pt x="100" y="128"/>
                  </a:lnTo>
                  <a:lnTo>
                    <a:pt x="119" y="106"/>
                  </a:lnTo>
                </a:path>
              </a:pathLst>
            </a:custGeom>
            <a:noFill/>
            <a:ln w="12600">
              <a:solidFill>
                <a:srgbClr val="333333"/>
              </a:solidFill>
              <a:round/>
              <a:headEnd/>
              <a:tailEnd/>
            </a:ln>
          </p:spPr>
          <p:txBody>
            <a:bodyPr/>
            <a:lstStyle/>
            <a:p>
              <a:endParaRPr lang="en-US"/>
            </a:p>
          </p:txBody>
        </p:sp>
        <p:sp>
          <p:nvSpPr>
            <p:cNvPr id="602922" name="Line 805"/>
            <p:cNvSpPr>
              <a:spLocks noChangeShapeType="1"/>
            </p:cNvSpPr>
            <p:nvPr/>
          </p:nvSpPr>
          <p:spPr bwMode="auto">
            <a:xfrm flipV="1">
              <a:off x="2911" y="2930"/>
              <a:ext cx="1" cy="39"/>
            </a:xfrm>
            <a:prstGeom prst="line">
              <a:avLst/>
            </a:prstGeom>
            <a:noFill/>
            <a:ln w="12600">
              <a:solidFill>
                <a:srgbClr val="333333"/>
              </a:solidFill>
              <a:round/>
              <a:headEnd/>
              <a:tailEnd/>
            </a:ln>
          </p:spPr>
          <p:txBody>
            <a:bodyPr/>
            <a:lstStyle/>
            <a:p>
              <a:endParaRPr lang="en-US"/>
            </a:p>
          </p:txBody>
        </p:sp>
        <p:sp>
          <p:nvSpPr>
            <p:cNvPr id="602923" name="Freeform 806"/>
            <p:cNvSpPr>
              <a:spLocks noChangeArrowheads="1"/>
            </p:cNvSpPr>
            <p:nvPr/>
          </p:nvSpPr>
          <p:spPr bwMode="auto">
            <a:xfrm>
              <a:off x="2911" y="2968"/>
              <a:ext cx="15" cy="15"/>
            </a:xfrm>
            <a:custGeom>
              <a:avLst/>
              <a:gdLst>
                <a:gd name="T0" fmla="*/ 0 w 64"/>
                <a:gd name="T1" fmla="*/ 0 h 64"/>
                <a:gd name="T2" fmla="*/ 1 w 64"/>
                <a:gd name="T3" fmla="*/ 3 h 64"/>
                <a:gd name="T4" fmla="*/ 2 w 64"/>
                <a:gd name="T5" fmla="*/ 4 h 64"/>
                <a:gd name="T6" fmla="*/ 4 w 64"/>
                <a:gd name="T7" fmla="*/ 4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11" y="47"/>
                  </a:lnTo>
                  <a:lnTo>
                    <a:pt x="35" y="63"/>
                  </a:lnTo>
                  <a:lnTo>
                    <a:pt x="63" y="63"/>
                  </a:lnTo>
                </a:path>
              </a:pathLst>
            </a:custGeom>
            <a:noFill/>
            <a:ln w="12600">
              <a:solidFill>
                <a:srgbClr val="333333"/>
              </a:solidFill>
              <a:round/>
              <a:headEnd/>
              <a:tailEnd/>
            </a:ln>
          </p:spPr>
          <p:txBody>
            <a:bodyPr/>
            <a:lstStyle/>
            <a:p>
              <a:endParaRPr lang="en-US"/>
            </a:p>
          </p:txBody>
        </p:sp>
        <p:sp>
          <p:nvSpPr>
            <p:cNvPr id="602924" name="Line 807"/>
            <p:cNvSpPr>
              <a:spLocks noChangeShapeType="1"/>
            </p:cNvSpPr>
            <p:nvPr/>
          </p:nvSpPr>
          <p:spPr bwMode="auto">
            <a:xfrm flipH="1">
              <a:off x="2902" y="2946"/>
              <a:ext cx="18" cy="1"/>
            </a:xfrm>
            <a:prstGeom prst="line">
              <a:avLst/>
            </a:prstGeom>
            <a:noFill/>
            <a:ln w="12600">
              <a:solidFill>
                <a:srgbClr val="333333"/>
              </a:solidFill>
              <a:round/>
              <a:headEnd/>
              <a:tailEnd/>
            </a:ln>
          </p:spPr>
          <p:txBody>
            <a:bodyPr/>
            <a:lstStyle/>
            <a:p>
              <a:endParaRPr lang="en-US"/>
            </a:p>
          </p:txBody>
        </p:sp>
        <p:sp>
          <p:nvSpPr>
            <p:cNvPr id="602925" name="Freeform 808"/>
            <p:cNvSpPr>
              <a:spLocks noChangeArrowheads="1"/>
            </p:cNvSpPr>
            <p:nvPr/>
          </p:nvSpPr>
          <p:spPr bwMode="auto">
            <a:xfrm>
              <a:off x="2935" y="2946"/>
              <a:ext cx="27" cy="31"/>
            </a:xfrm>
            <a:custGeom>
              <a:avLst/>
              <a:gdLst>
                <a:gd name="T0" fmla="*/ 5 w 121"/>
                <a:gd name="T1" fmla="*/ 0 h 137"/>
                <a:gd name="T2" fmla="*/ 6 w 121"/>
                <a:gd name="T3" fmla="*/ 1 h 137"/>
                <a:gd name="T4" fmla="*/ 5 w 121"/>
                <a:gd name="T5" fmla="*/ 0 h 137"/>
                <a:gd name="T6" fmla="*/ 4 w 121"/>
                <a:gd name="T7" fmla="*/ 0 h 137"/>
                <a:gd name="T8" fmla="*/ 2 w 121"/>
                <a:gd name="T9" fmla="*/ 0 h 137"/>
                <a:gd name="T10" fmla="*/ 1 w 121"/>
                <a:gd name="T11" fmla="*/ 0 h 137"/>
                <a:gd name="T12" fmla="*/ 1 w 121"/>
                <a:gd name="T13" fmla="*/ 1 h 137"/>
                <a:gd name="T14" fmla="*/ 0 w 121"/>
                <a:gd name="T15" fmla="*/ 3 h 137"/>
                <a:gd name="T16" fmla="*/ 0 w 121"/>
                <a:gd name="T17" fmla="*/ 4 h 137"/>
                <a:gd name="T18" fmla="*/ 1 w 121"/>
                <a:gd name="T19" fmla="*/ 5 h 137"/>
                <a:gd name="T20" fmla="*/ 1 w 121"/>
                <a:gd name="T21" fmla="*/ 7 h 137"/>
                <a:gd name="T22" fmla="*/ 2 w 121"/>
                <a:gd name="T23" fmla="*/ 7 h 137"/>
                <a:gd name="T24" fmla="*/ 4 w 121"/>
                <a:gd name="T25" fmla="*/ 7 h 137"/>
                <a:gd name="T26" fmla="*/ 5 w 121"/>
                <a:gd name="T27" fmla="*/ 7 h 137"/>
                <a:gd name="T28" fmla="*/ 6 w 121"/>
                <a:gd name="T29" fmla="*/ 5 h 1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37"/>
                <a:gd name="T47" fmla="*/ 121 w 121"/>
                <a:gd name="T48" fmla="*/ 137 h 1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37">
                  <a:moveTo>
                    <a:pt x="96" y="8"/>
                  </a:moveTo>
                  <a:lnTo>
                    <a:pt x="120" y="28"/>
                  </a:lnTo>
                  <a:lnTo>
                    <a:pt x="96" y="8"/>
                  </a:lnTo>
                  <a:lnTo>
                    <a:pt x="77" y="0"/>
                  </a:lnTo>
                  <a:lnTo>
                    <a:pt x="51" y="0"/>
                  </a:lnTo>
                  <a:lnTo>
                    <a:pt x="28" y="8"/>
                  </a:lnTo>
                  <a:lnTo>
                    <a:pt x="12" y="28"/>
                  </a:lnTo>
                  <a:lnTo>
                    <a:pt x="0" y="54"/>
                  </a:lnTo>
                  <a:lnTo>
                    <a:pt x="0" y="77"/>
                  </a:lnTo>
                  <a:lnTo>
                    <a:pt x="12" y="106"/>
                  </a:lnTo>
                  <a:lnTo>
                    <a:pt x="28" y="128"/>
                  </a:lnTo>
                  <a:lnTo>
                    <a:pt x="51" y="136"/>
                  </a:lnTo>
                  <a:lnTo>
                    <a:pt x="77" y="136"/>
                  </a:lnTo>
                  <a:lnTo>
                    <a:pt x="96" y="128"/>
                  </a:lnTo>
                  <a:lnTo>
                    <a:pt x="120" y="106"/>
                  </a:lnTo>
                </a:path>
              </a:pathLst>
            </a:custGeom>
            <a:noFill/>
            <a:ln w="12600">
              <a:solidFill>
                <a:srgbClr val="333333"/>
              </a:solidFill>
              <a:round/>
              <a:headEnd/>
              <a:tailEnd/>
            </a:ln>
          </p:spPr>
          <p:txBody>
            <a:bodyPr/>
            <a:lstStyle/>
            <a:p>
              <a:endParaRPr lang="en-US"/>
            </a:p>
          </p:txBody>
        </p:sp>
        <p:sp>
          <p:nvSpPr>
            <p:cNvPr id="602926" name="Line 809"/>
            <p:cNvSpPr>
              <a:spLocks noChangeShapeType="1"/>
            </p:cNvSpPr>
            <p:nvPr/>
          </p:nvSpPr>
          <p:spPr bwMode="auto">
            <a:xfrm flipV="1">
              <a:off x="2975" y="2930"/>
              <a:ext cx="1" cy="48"/>
            </a:xfrm>
            <a:prstGeom prst="line">
              <a:avLst/>
            </a:prstGeom>
            <a:noFill/>
            <a:ln w="12600">
              <a:solidFill>
                <a:srgbClr val="333333"/>
              </a:solidFill>
              <a:round/>
              <a:headEnd/>
              <a:tailEnd/>
            </a:ln>
          </p:spPr>
          <p:txBody>
            <a:bodyPr/>
            <a:lstStyle/>
            <a:p>
              <a:endParaRPr lang="en-US"/>
            </a:p>
          </p:txBody>
        </p:sp>
        <p:sp>
          <p:nvSpPr>
            <p:cNvPr id="602927" name="Freeform 810"/>
            <p:cNvSpPr>
              <a:spLocks noChangeArrowheads="1"/>
            </p:cNvSpPr>
            <p:nvPr/>
          </p:nvSpPr>
          <p:spPr bwMode="auto">
            <a:xfrm>
              <a:off x="2975" y="2946"/>
              <a:ext cx="25" cy="31"/>
            </a:xfrm>
            <a:custGeom>
              <a:avLst/>
              <a:gdLst>
                <a:gd name="T0" fmla="*/ 0 w 110"/>
                <a:gd name="T1" fmla="*/ 2 h 137"/>
                <a:gd name="T2" fmla="*/ 1 w 110"/>
                <a:gd name="T3" fmla="*/ 0 h 137"/>
                <a:gd name="T4" fmla="*/ 3 w 110"/>
                <a:gd name="T5" fmla="*/ 0 h 137"/>
                <a:gd name="T6" fmla="*/ 4 w 110"/>
                <a:gd name="T7" fmla="*/ 0 h 137"/>
                <a:gd name="T8" fmla="*/ 5 w 110"/>
                <a:gd name="T9" fmla="*/ 0 h 137"/>
                <a:gd name="T10" fmla="*/ 6 w 110"/>
                <a:gd name="T11" fmla="*/ 2 h 137"/>
                <a:gd name="T12" fmla="*/ 6 w 110"/>
                <a:gd name="T13" fmla="*/ 7 h 137"/>
                <a:gd name="T14" fmla="*/ 0 60000 65536"/>
                <a:gd name="T15" fmla="*/ 0 60000 65536"/>
                <a:gd name="T16" fmla="*/ 0 60000 65536"/>
                <a:gd name="T17" fmla="*/ 0 60000 65536"/>
                <a:gd name="T18" fmla="*/ 0 60000 65536"/>
                <a:gd name="T19" fmla="*/ 0 60000 65536"/>
                <a:gd name="T20" fmla="*/ 0 60000 65536"/>
                <a:gd name="T21" fmla="*/ 0 w 110"/>
                <a:gd name="T22" fmla="*/ 0 h 137"/>
                <a:gd name="T23" fmla="*/ 110 w 110"/>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137">
                  <a:moveTo>
                    <a:pt x="0" y="35"/>
                  </a:moveTo>
                  <a:lnTo>
                    <a:pt x="27" y="8"/>
                  </a:lnTo>
                  <a:lnTo>
                    <a:pt x="47" y="0"/>
                  </a:lnTo>
                  <a:lnTo>
                    <a:pt x="77" y="0"/>
                  </a:lnTo>
                  <a:lnTo>
                    <a:pt x="92" y="8"/>
                  </a:lnTo>
                  <a:lnTo>
                    <a:pt x="109" y="35"/>
                  </a:lnTo>
                  <a:lnTo>
                    <a:pt x="109" y="136"/>
                  </a:lnTo>
                </a:path>
              </a:pathLst>
            </a:custGeom>
            <a:noFill/>
            <a:ln w="12600">
              <a:solidFill>
                <a:srgbClr val="333333"/>
              </a:solidFill>
              <a:round/>
              <a:headEnd/>
              <a:tailEnd/>
            </a:ln>
          </p:spPr>
          <p:txBody>
            <a:bodyPr/>
            <a:lstStyle/>
            <a:p>
              <a:endParaRPr lang="en-US"/>
            </a:p>
          </p:txBody>
        </p:sp>
        <p:sp>
          <p:nvSpPr>
            <p:cNvPr id="602928" name="Line 811"/>
            <p:cNvSpPr>
              <a:spLocks noChangeShapeType="1"/>
            </p:cNvSpPr>
            <p:nvPr/>
          </p:nvSpPr>
          <p:spPr bwMode="auto">
            <a:xfrm flipH="1">
              <a:off x="2532" y="2820"/>
              <a:ext cx="541" cy="1"/>
            </a:xfrm>
            <a:prstGeom prst="line">
              <a:avLst/>
            </a:prstGeom>
            <a:noFill/>
            <a:ln w="12600">
              <a:solidFill>
                <a:srgbClr val="333333"/>
              </a:solidFill>
              <a:round/>
              <a:headEnd/>
              <a:tailEnd/>
            </a:ln>
          </p:spPr>
          <p:txBody>
            <a:bodyPr/>
            <a:lstStyle/>
            <a:p>
              <a:endParaRPr lang="en-US"/>
            </a:p>
          </p:txBody>
        </p:sp>
        <p:sp>
          <p:nvSpPr>
            <p:cNvPr id="602929" name="Line 812"/>
            <p:cNvSpPr>
              <a:spLocks noChangeShapeType="1"/>
            </p:cNvSpPr>
            <p:nvPr/>
          </p:nvSpPr>
          <p:spPr bwMode="auto">
            <a:xfrm flipH="1">
              <a:off x="1903" y="2832"/>
              <a:ext cx="514" cy="1"/>
            </a:xfrm>
            <a:prstGeom prst="line">
              <a:avLst/>
            </a:prstGeom>
            <a:noFill/>
            <a:ln w="12600">
              <a:solidFill>
                <a:srgbClr val="333333"/>
              </a:solidFill>
              <a:round/>
              <a:headEnd/>
              <a:tailEnd/>
            </a:ln>
          </p:spPr>
          <p:txBody>
            <a:bodyPr/>
            <a:lstStyle/>
            <a:p>
              <a:endParaRPr lang="en-US"/>
            </a:p>
          </p:txBody>
        </p:sp>
        <p:sp>
          <p:nvSpPr>
            <p:cNvPr id="602930" name="Freeform 813"/>
            <p:cNvSpPr>
              <a:spLocks noChangeArrowheads="1"/>
            </p:cNvSpPr>
            <p:nvPr/>
          </p:nvSpPr>
          <p:spPr bwMode="auto">
            <a:xfrm>
              <a:off x="1892" y="2820"/>
              <a:ext cx="538" cy="268"/>
            </a:xfrm>
            <a:custGeom>
              <a:avLst/>
              <a:gdLst>
                <a:gd name="T0" fmla="*/ 119 w 2373"/>
                <a:gd name="T1" fmla="*/ 3 h 1184"/>
                <a:gd name="T2" fmla="*/ 119 w 2373"/>
                <a:gd name="T3" fmla="*/ 58 h 1184"/>
                <a:gd name="T4" fmla="*/ 3 w 2373"/>
                <a:gd name="T5" fmla="*/ 58 h 1184"/>
                <a:gd name="T6" fmla="*/ 3 w 2373"/>
                <a:gd name="T7" fmla="*/ 3 h 1184"/>
                <a:gd name="T8" fmla="*/ 2 w 2373"/>
                <a:gd name="T9" fmla="*/ 2 h 1184"/>
                <a:gd name="T10" fmla="*/ 120 w 2373"/>
                <a:gd name="T11" fmla="*/ 2 h 1184"/>
                <a:gd name="T12" fmla="*/ 120 w 2373"/>
                <a:gd name="T13" fmla="*/ 58 h 1184"/>
                <a:gd name="T14" fmla="*/ 2 w 2373"/>
                <a:gd name="T15" fmla="*/ 58 h 1184"/>
                <a:gd name="T16" fmla="*/ 2 w 2373"/>
                <a:gd name="T17" fmla="*/ 2 h 1184"/>
                <a:gd name="T18" fmla="*/ 1 w 2373"/>
                <a:gd name="T19" fmla="*/ 1 h 1184"/>
                <a:gd name="T20" fmla="*/ 121 w 2373"/>
                <a:gd name="T21" fmla="*/ 1 h 1184"/>
                <a:gd name="T22" fmla="*/ 121 w 2373"/>
                <a:gd name="T23" fmla="*/ 59 h 1184"/>
                <a:gd name="T24" fmla="*/ 1 w 2373"/>
                <a:gd name="T25" fmla="*/ 59 h 1184"/>
                <a:gd name="T26" fmla="*/ 1 w 2373"/>
                <a:gd name="T27" fmla="*/ 1 h 1184"/>
                <a:gd name="T28" fmla="*/ 1 w 2373"/>
                <a:gd name="T29" fmla="*/ 0 h 1184"/>
                <a:gd name="T30" fmla="*/ 121 w 2373"/>
                <a:gd name="T31" fmla="*/ 0 h 1184"/>
                <a:gd name="T32" fmla="*/ 121 w 2373"/>
                <a:gd name="T33" fmla="*/ 60 h 1184"/>
                <a:gd name="T34" fmla="*/ 1 w 2373"/>
                <a:gd name="T35" fmla="*/ 60 h 1184"/>
                <a:gd name="T36" fmla="*/ 1 w 2373"/>
                <a:gd name="T37" fmla="*/ 0 h 1184"/>
                <a:gd name="T38" fmla="*/ 0 w 2373"/>
                <a:gd name="T39" fmla="*/ 0 h 1184"/>
                <a:gd name="T40" fmla="*/ 122 w 2373"/>
                <a:gd name="T41" fmla="*/ 0 h 1184"/>
                <a:gd name="T42" fmla="*/ 122 w 2373"/>
                <a:gd name="T43" fmla="*/ 61 h 1184"/>
                <a:gd name="T44" fmla="*/ 0 w 2373"/>
                <a:gd name="T45" fmla="*/ 61 h 1184"/>
                <a:gd name="T46" fmla="*/ 0 w 2373"/>
                <a:gd name="T47" fmla="*/ 0 h 1184"/>
                <a:gd name="T48" fmla="*/ 119 w 2373"/>
                <a:gd name="T49" fmla="*/ 3 h 11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73"/>
                <a:gd name="T76" fmla="*/ 0 h 1184"/>
                <a:gd name="T77" fmla="*/ 2373 w 2373"/>
                <a:gd name="T78" fmla="*/ 1184 h 11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73" h="1184">
                  <a:moveTo>
                    <a:pt x="2314" y="53"/>
                  </a:moveTo>
                  <a:lnTo>
                    <a:pt x="2314" y="1125"/>
                  </a:lnTo>
                  <a:lnTo>
                    <a:pt x="57" y="1125"/>
                  </a:lnTo>
                  <a:lnTo>
                    <a:pt x="57" y="53"/>
                  </a:lnTo>
                  <a:lnTo>
                    <a:pt x="42" y="42"/>
                  </a:lnTo>
                  <a:lnTo>
                    <a:pt x="2330" y="42"/>
                  </a:lnTo>
                  <a:lnTo>
                    <a:pt x="2330" y="1141"/>
                  </a:lnTo>
                  <a:lnTo>
                    <a:pt x="42" y="1141"/>
                  </a:lnTo>
                  <a:lnTo>
                    <a:pt x="42" y="42"/>
                  </a:lnTo>
                  <a:lnTo>
                    <a:pt x="25" y="26"/>
                  </a:lnTo>
                  <a:lnTo>
                    <a:pt x="2345" y="26"/>
                  </a:lnTo>
                  <a:lnTo>
                    <a:pt x="2345" y="1153"/>
                  </a:lnTo>
                  <a:lnTo>
                    <a:pt x="25" y="1153"/>
                  </a:lnTo>
                  <a:lnTo>
                    <a:pt x="25" y="26"/>
                  </a:lnTo>
                  <a:lnTo>
                    <a:pt x="14" y="11"/>
                  </a:lnTo>
                  <a:lnTo>
                    <a:pt x="2356" y="11"/>
                  </a:lnTo>
                  <a:lnTo>
                    <a:pt x="2356" y="1167"/>
                  </a:lnTo>
                  <a:lnTo>
                    <a:pt x="14" y="1167"/>
                  </a:lnTo>
                  <a:lnTo>
                    <a:pt x="14" y="11"/>
                  </a:lnTo>
                  <a:lnTo>
                    <a:pt x="0" y="0"/>
                  </a:lnTo>
                  <a:lnTo>
                    <a:pt x="2372" y="0"/>
                  </a:lnTo>
                  <a:lnTo>
                    <a:pt x="2372" y="1183"/>
                  </a:lnTo>
                  <a:lnTo>
                    <a:pt x="0" y="1183"/>
                  </a:lnTo>
                  <a:lnTo>
                    <a:pt x="0" y="0"/>
                  </a:lnTo>
                  <a:lnTo>
                    <a:pt x="2314" y="53"/>
                  </a:lnTo>
                </a:path>
              </a:pathLst>
            </a:custGeom>
            <a:solidFill>
              <a:srgbClr val="FF9900"/>
            </a:solidFill>
            <a:ln w="12600">
              <a:solidFill>
                <a:srgbClr val="333333"/>
              </a:solidFill>
              <a:round/>
              <a:headEnd/>
              <a:tailEnd/>
            </a:ln>
          </p:spPr>
          <p:txBody>
            <a:bodyPr anchor="ctr"/>
            <a:lstStyle/>
            <a:p>
              <a:endParaRPr lang="en-US"/>
            </a:p>
          </p:txBody>
        </p:sp>
        <p:sp>
          <p:nvSpPr>
            <p:cNvPr id="602931" name="Line 814"/>
            <p:cNvSpPr>
              <a:spLocks noChangeShapeType="1"/>
            </p:cNvSpPr>
            <p:nvPr/>
          </p:nvSpPr>
          <p:spPr bwMode="auto">
            <a:xfrm>
              <a:off x="1987" y="2931"/>
              <a:ext cx="1" cy="46"/>
            </a:xfrm>
            <a:prstGeom prst="line">
              <a:avLst/>
            </a:prstGeom>
            <a:noFill/>
            <a:ln w="12600">
              <a:solidFill>
                <a:srgbClr val="333333"/>
              </a:solidFill>
              <a:round/>
              <a:headEnd/>
              <a:tailEnd/>
            </a:ln>
          </p:spPr>
          <p:txBody>
            <a:bodyPr/>
            <a:lstStyle/>
            <a:p>
              <a:endParaRPr lang="en-US"/>
            </a:p>
          </p:txBody>
        </p:sp>
        <p:sp>
          <p:nvSpPr>
            <p:cNvPr id="602932" name="Line 815"/>
            <p:cNvSpPr>
              <a:spLocks noChangeShapeType="1"/>
            </p:cNvSpPr>
            <p:nvPr/>
          </p:nvSpPr>
          <p:spPr bwMode="auto">
            <a:xfrm>
              <a:off x="1971" y="2931"/>
              <a:ext cx="30" cy="1"/>
            </a:xfrm>
            <a:prstGeom prst="line">
              <a:avLst/>
            </a:prstGeom>
            <a:noFill/>
            <a:ln w="12600">
              <a:solidFill>
                <a:srgbClr val="333333"/>
              </a:solidFill>
              <a:round/>
              <a:headEnd/>
              <a:tailEnd/>
            </a:ln>
          </p:spPr>
          <p:txBody>
            <a:bodyPr/>
            <a:lstStyle/>
            <a:p>
              <a:endParaRPr lang="en-US"/>
            </a:p>
          </p:txBody>
        </p:sp>
        <p:sp>
          <p:nvSpPr>
            <p:cNvPr id="602933" name="Line 816"/>
            <p:cNvSpPr>
              <a:spLocks noChangeShapeType="1"/>
            </p:cNvSpPr>
            <p:nvPr/>
          </p:nvSpPr>
          <p:spPr bwMode="auto">
            <a:xfrm>
              <a:off x="2010" y="2946"/>
              <a:ext cx="1" cy="31"/>
            </a:xfrm>
            <a:prstGeom prst="line">
              <a:avLst/>
            </a:prstGeom>
            <a:noFill/>
            <a:ln w="12600">
              <a:solidFill>
                <a:srgbClr val="333333"/>
              </a:solidFill>
              <a:round/>
              <a:headEnd/>
              <a:tailEnd/>
            </a:ln>
          </p:spPr>
          <p:txBody>
            <a:bodyPr/>
            <a:lstStyle/>
            <a:p>
              <a:endParaRPr lang="en-US"/>
            </a:p>
          </p:txBody>
        </p:sp>
        <p:sp>
          <p:nvSpPr>
            <p:cNvPr id="602934" name="Freeform 817"/>
            <p:cNvSpPr>
              <a:spLocks noChangeArrowheads="1"/>
            </p:cNvSpPr>
            <p:nvPr/>
          </p:nvSpPr>
          <p:spPr bwMode="auto">
            <a:xfrm>
              <a:off x="2010" y="2946"/>
              <a:ext cx="19" cy="15"/>
            </a:xfrm>
            <a:custGeom>
              <a:avLst/>
              <a:gdLst>
                <a:gd name="T0" fmla="*/ 0 w 82"/>
                <a:gd name="T1" fmla="*/ 4 h 64"/>
                <a:gd name="T2" fmla="*/ 1 w 82"/>
                <a:gd name="T3" fmla="*/ 2 h 64"/>
                <a:gd name="T4" fmla="*/ 2 w 82"/>
                <a:gd name="T5" fmla="*/ 0 h 64"/>
                <a:gd name="T6" fmla="*/ 3 w 82"/>
                <a:gd name="T7" fmla="*/ 0 h 64"/>
                <a:gd name="T8" fmla="*/ 4 w 82"/>
                <a:gd name="T9" fmla="*/ 0 h 64"/>
                <a:gd name="T10" fmla="*/ 0 60000 65536"/>
                <a:gd name="T11" fmla="*/ 0 60000 65536"/>
                <a:gd name="T12" fmla="*/ 0 60000 65536"/>
                <a:gd name="T13" fmla="*/ 0 60000 65536"/>
                <a:gd name="T14" fmla="*/ 0 60000 65536"/>
                <a:gd name="T15" fmla="*/ 0 w 82"/>
                <a:gd name="T16" fmla="*/ 0 h 64"/>
                <a:gd name="T17" fmla="*/ 82 w 82"/>
                <a:gd name="T18" fmla="*/ 64 h 64"/>
              </a:gdLst>
              <a:ahLst/>
              <a:cxnLst>
                <a:cxn ang="T10">
                  <a:pos x="T0" y="T1"/>
                </a:cxn>
                <a:cxn ang="T11">
                  <a:pos x="T2" y="T3"/>
                </a:cxn>
                <a:cxn ang="T12">
                  <a:pos x="T4" y="T5"/>
                </a:cxn>
                <a:cxn ang="T13">
                  <a:pos x="T6" y="T7"/>
                </a:cxn>
                <a:cxn ang="T14">
                  <a:pos x="T8" y="T9"/>
                </a:cxn>
              </a:cxnLst>
              <a:rect l="T15" t="T16" r="T17" b="T18"/>
              <a:pathLst>
                <a:path w="82" h="64">
                  <a:moveTo>
                    <a:pt x="0" y="63"/>
                  </a:moveTo>
                  <a:lnTo>
                    <a:pt x="11" y="32"/>
                  </a:lnTo>
                  <a:lnTo>
                    <a:pt x="30" y="8"/>
                  </a:lnTo>
                  <a:lnTo>
                    <a:pt x="49" y="0"/>
                  </a:lnTo>
                  <a:lnTo>
                    <a:pt x="81" y="0"/>
                  </a:lnTo>
                </a:path>
              </a:pathLst>
            </a:custGeom>
            <a:noFill/>
            <a:ln w="12600">
              <a:solidFill>
                <a:srgbClr val="333333"/>
              </a:solidFill>
              <a:round/>
              <a:headEnd/>
              <a:tailEnd/>
            </a:ln>
          </p:spPr>
          <p:txBody>
            <a:bodyPr/>
            <a:lstStyle/>
            <a:p>
              <a:endParaRPr lang="en-US"/>
            </a:p>
          </p:txBody>
        </p:sp>
        <p:sp>
          <p:nvSpPr>
            <p:cNvPr id="602935" name="Line 818"/>
            <p:cNvSpPr>
              <a:spLocks noChangeShapeType="1"/>
            </p:cNvSpPr>
            <p:nvPr/>
          </p:nvSpPr>
          <p:spPr bwMode="auto">
            <a:xfrm>
              <a:off x="2066" y="2946"/>
              <a:ext cx="1" cy="31"/>
            </a:xfrm>
            <a:prstGeom prst="line">
              <a:avLst/>
            </a:prstGeom>
            <a:noFill/>
            <a:ln w="12600">
              <a:solidFill>
                <a:srgbClr val="333333"/>
              </a:solidFill>
              <a:round/>
              <a:headEnd/>
              <a:tailEnd/>
            </a:ln>
          </p:spPr>
          <p:txBody>
            <a:bodyPr/>
            <a:lstStyle/>
            <a:p>
              <a:endParaRPr lang="en-US"/>
            </a:p>
          </p:txBody>
        </p:sp>
        <p:sp>
          <p:nvSpPr>
            <p:cNvPr id="602936" name="Freeform 819"/>
            <p:cNvSpPr>
              <a:spLocks noChangeArrowheads="1"/>
            </p:cNvSpPr>
            <p:nvPr/>
          </p:nvSpPr>
          <p:spPr bwMode="auto">
            <a:xfrm>
              <a:off x="2039" y="2946"/>
              <a:ext cx="27" cy="31"/>
            </a:xfrm>
            <a:custGeom>
              <a:avLst/>
              <a:gdLst>
                <a:gd name="T0" fmla="*/ 6 w 121"/>
                <a:gd name="T1" fmla="*/ 1 h 137"/>
                <a:gd name="T2" fmla="*/ 5 w 121"/>
                <a:gd name="T3" fmla="*/ 0 h 137"/>
                <a:gd name="T4" fmla="*/ 4 w 121"/>
                <a:gd name="T5" fmla="*/ 0 h 137"/>
                <a:gd name="T6" fmla="*/ 2 w 121"/>
                <a:gd name="T7" fmla="*/ 0 h 137"/>
                <a:gd name="T8" fmla="*/ 2 w 121"/>
                <a:gd name="T9" fmla="*/ 0 h 137"/>
                <a:gd name="T10" fmla="*/ 1 w 121"/>
                <a:gd name="T11" fmla="*/ 1 h 137"/>
                <a:gd name="T12" fmla="*/ 0 w 121"/>
                <a:gd name="T13" fmla="*/ 3 h 137"/>
                <a:gd name="T14" fmla="*/ 0 w 121"/>
                <a:gd name="T15" fmla="*/ 4 h 137"/>
                <a:gd name="T16" fmla="*/ 1 w 121"/>
                <a:gd name="T17" fmla="*/ 5 h 137"/>
                <a:gd name="T18" fmla="*/ 2 w 121"/>
                <a:gd name="T19" fmla="*/ 7 h 137"/>
                <a:gd name="T20" fmla="*/ 2 w 121"/>
                <a:gd name="T21" fmla="*/ 7 h 137"/>
                <a:gd name="T22" fmla="*/ 4 w 121"/>
                <a:gd name="T23" fmla="*/ 7 h 137"/>
                <a:gd name="T24" fmla="*/ 5 w 121"/>
                <a:gd name="T25" fmla="*/ 7 h 137"/>
                <a:gd name="T26" fmla="*/ 6 w 121"/>
                <a:gd name="T27" fmla="*/ 5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1"/>
                <a:gd name="T43" fmla="*/ 0 h 137"/>
                <a:gd name="T44" fmla="*/ 121 w 121"/>
                <a:gd name="T45" fmla="*/ 137 h 1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1" h="137">
                  <a:moveTo>
                    <a:pt x="120" y="28"/>
                  </a:moveTo>
                  <a:lnTo>
                    <a:pt x="101" y="8"/>
                  </a:lnTo>
                  <a:lnTo>
                    <a:pt x="77" y="0"/>
                  </a:lnTo>
                  <a:lnTo>
                    <a:pt x="50" y="0"/>
                  </a:lnTo>
                  <a:lnTo>
                    <a:pt x="31" y="8"/>
                  </a:lnTo>
                  <a:lnTo>
                    <a:pt x="12" y="28"/>
                  </a:lnTo>
                  <a:lnTo>
                    <a:pt x="0" y="54"/>
                  </a:lnTo>
                  <a:lnTo>
                    <a:pt x="0" y="77"/>
                  </a:lnTo>
                  <a:lnTo>
                    <a:pt x="12" y="106"/>
                  </a:lnTo>
                  <a:lnTo>
                    <a:pt x="31" y="128"/>
                  </a:lnTo>
                  <a:lnTo>
                    <a:pt x="50" y="136"/>
                  </a:lnTo>
                  <a:lnTo>
                    <a:pt x="77" y="136"/>
                  </a:lnTo>
                  <a:lnTo>
                    <a:pt x="101" y="128"/>
                  </a:lnTo>
                  <a:lnTo>
                    <a:pt x="120" y="106"/>
                  </a:lnTo>
                </a:path>
              </a:pathLst>
            </a:custGeom>
            <a:noFill/>
            <a:ln w="12600">
              <a:solidFill>
                <a:srgbClr val="333333"/>
              </a:solidFill>
              <a:round/>
              <a:headEnd/>
              <a:tailEnd/>
            </a:ln>
          </p:spPr>
          <p:txBody>
            <a:bodyPr/>
            <a:lstStyle/>
            <a:p>
              <a:endParaRPr lang="en-US"/>
            </a:p>
          </p:txBody>
        </p:sp>
        <p:sp>
          <p:nvSpPr>
            <p:cNvPr id="602937" name="Freeform 820"/>
            <p:cNvSpPr>
              <a:spLocks noChangeArrowheads="1"/>
            </p:cNvSpPr>
            <p:nvPr/>
          </p:nvSpPr>
          <p:spPr bwMode="auto">
            <a:xfrm>
              <a:off x="2081" y="2946"/>
              <a:ext cx="24" cy="31"/>
            </a:xfrm>
            <a:custGeom>
              <a:avLst/>
              <a:gdLst>
                <a:gd name="T0" fmla="*/ 0 w 108"/>
                <a:gd name="T1" fmla="*/ 7 h 137"/>
                <a:gd name="T2" fmla="*/ 0 w 108"/>
                <a:gd name="T3" fmla="*/ 0 h 137"/>
                <a:gd name="T4" fmla="*/ 0 w 108"/>
                <a:gd name="T5" fmla="*/ 2 h 137"/>
                <a:gd name="T6" fmla="*/ 2 w 108"/>
                <a:gd name="T7" fmla="*/ 0 h 137"/>
                <a:gd name="T8" fmla="*/ 2 w 108"/>
                <a:gd name="T9" fmla="*/ 0 h 137"/>
                <a:gd name="T10" fmla="*/ 4 w 108"/>
                <a:gd name="T11" fmla="*/ 0 h 137"/>
                <a:gd name="T12" fmla="*/ 5 w 108"/>
                <a:gd name="T13" fmla="*/ 0 h 137"/>
                <a:gd name="T14" fmla="*/ 5 w 108"/>
                <a:gd name="T15" fmla="*/ 2 h 137"/>
                <a:gd name="T16" fmla="*/ 5 w 108"/>
                <a:gd name="T17" fmla="*/ 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
                <a:gd name="T28" fmla="*/ 0 h 137"/>
                <a:gd name="T29" fmla="*/ 108 w 108"/>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 h="137">
                  <a:moveTo>
                    <a:pt x="0" y="136"/>
                  </a:moveTo>
                  <a:lnTo>
                    <a:pt x="0" y="0"/>
                  </a:lnTo>
                  <a:lnTo>
                    <a:pt x="0" y="35"/>
                  </a:lnTo>
                  <a:lnTo>
                    <a:pt x="30" y="8"/>
                  </a:lnTo>
                  <a:lnTo>
                    <a:pt x="49" y="0"/>
                  </a:lnTo>
                  <a:lnTo>
                    <a:pt x="76" y="0"/>
                  </a:lnTo>
                  <a:lnTo>
                    <a:pt x="98" y="8"/>
                  </a:lnTo>
                  <a:lnTo>
                    <a:pt x="107" y="35"/>
                  </a:lnTo>
                  <a:lnTo>
                    <a:pt x="107" y="136"/>
                  </a:lnTo>
                </a:path>
              </a:pathLst>
            </a:custGeom>
            <a:noFill/>
            <a:ln w="12600">
              <a:solidFill>
                <a:srgbClr val="333333"/>
              </a:solidFill>
              <a:round/>
              <a:headEnd/>
              <a:tailEnd/>
            </a:ln>
          </p:spPr>
          <p:txBody>
            <a:bodyPr/>
            <a:lstStyle/>
            <a:p>
              <a:endParaRPr lang="en-US"/>
            </a:p>
          </p:txBody>
        </p:sp>
        <p:sp>
          <p:nvSpPr>
            <p:cNvPr id="602938" name="Freeform 821"/>
            <p:cNvSpPr>
              <a:spLocks noChangeArrowheads="1"/>
            </p:cNvSpPr>
            <p:nvPr/>
          </p:nvSpPr>
          <p:spPr bwMode="auto">
            <a:xfrm>
              <a:off x="2123" y="2946"/>
              <a:ext cx="25" cy="31"/>
            </a:xfrm>
            <a:custGeom>
              <a:avLst/>
              <a:gdLst>
                <a:gd name="T0" fmla="*/ 6 w 110"/>
                <a:gd name="T1" fmla="*/ 1 h 137"/>
                <a:gd name="T2" fmla="*/ 5 w 110"/>
                <a:gd name="T3" fmla="*/ 0 h 137"/>
                <a:gd name="T4" fmla="*/ 4 w 110"/>
                <a:gd name="T5" fmla="*/ 0 h 137"/>
                <a:gd name="T6" fmla="*/ 2 w 110"/>
                <a:gd name="T7" fmla="*/ 0 h 137"/>
                <a:gd name="T8" fmla="*/ 1 w 110"/>
                <a:gd name="T9" fmla="*/ 0 h 137"/>
                <a:gd name="T10" fmla="*/ 0 w 110"/>
                <a:gd name="T11" fmla="*/ 1 h 137"/>
                <a:gd name="T12" fmla="*/ 1 w 110"/>
                <a:gd name="T13" fmla="*/ 3 h 137"/>
                <a:gd name="T14" fmla="*/ 2 w 110"/>
                <a:gd name="T15" fmla="*/ 3 h 137"/>
                <a:gd name="T16" fmla="*/ 4 w 110"/>
                <a:gd name="T17" fmla="*/ 3 h 137"/>
                <a:gd name="T18" fmla="*/ 5 w 110"/>
                <a:gd name="T19" fmla="*/ 4 h 137"/>
                <a:gd name="T20" fmla="*/ 6 w 110"/>
                <a:gd name="T21" fmla="*/ 5 h 137"/>
                <a:gd name="T22" fmla="*/ 6 w 110"/>
                <a:gd name="T23" fmla="*/ 5 h 137"/>
                <a:gd name="T24" fmla="*/ 5 w 110"/>
                <a:gd name="T25" fmla="*/ 7 h 137"/>
                <a:gd name="T26" fmla="*/ 4 w 110"/>
                <a:gd name="T27" fmla="*/ 7 h 137"/>
                <a:gd name="T28" fmla="*/ 2 w 110"/>
                <a:gd name="T29" fmla="*/ 7 h 137"/>
                <a:gd name="T30" fmla="*/ 1 w 110"/>
                <a:gd name="T31" fmla="*/ 7 h 137"/>
                <a:gd name="T32" fmla="*/ 0 w 110"/>
                <a:gd name="T33" fmla="*/ 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137"/>
                <a:gd name="T53" fmla="*/ 110 w 110"/>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137">
                  <a:moveTo>
                    <a:pt x="109" y="28"/>
                  </a:moveTo>
                  <a:lnTo>
                    <a:pt x="101" y="8"/>
                  </a:lnTo>
                  <a:lnTo>
                    <a:pt x="70" y="0"/>
                  </a:lnTo>
                  <a:lnTo>
                    <a:pt x="42" y="0"/>
                  </a:lnTo>
                  <a:lnTo>
                    <a:pt x="12" y="8"/>
                  </a:lnTo>
                  <a:lnTo>
                    <a:pt x="0" y="28"/>
                  </a:lnTo>
                  <a:lnTo>
                    <a:pt x="12" y="51"/>
                  </a:lnTo>
                  <a:lnTo>
                    <a:pt x="32" y="54"/>
                  </a:lnTo>
                  <a:lnTo>
                    <a:pt x="82" y="66"/>
                  </a:lnTo>
                  <a:lnTo>
                    <a:pt x="101" y="77"/>
                  </a:lnTo>
                  <a:lnTo>
                    <a:pt x="109" y="97"/>
                  </a:lnTo>
                  <a:lnTo>
                    <a:pt x="109" y="106"/>
                  </a:lnTo>
                  <a:lnTo>
                    <a:pt x="101" y="128"/>
                  </a:lnTo>
                  <a:lnTo>
                    <a:pt x="70" y="136"/>
                  </a:lnTo>
                  <a:lnTo>
                    <a:pt x="42" y="136"/>
                  </a:lnTo>
                  <a:lnTo>
                    <a:pt x="12" y="128"/>
                  </a:lnTo>
                  <a:lnTo>
                    <a:pt x="0" y="106"/>
                  </a:lnTo>
                </a:path>
              </a:pathLst>
            </a:custGeom>
            <a:noFill/>
            <a:ln w="12600">
              <a:solidFill>
                <a:srgbClr val="333333"/>
              </a:solidFill>
              <a:round/>
              <a:headEnd/>
              <a:tailEnd/>
            </a:ln>
          </p:spPr>
          <p:txBody>
            <a:bodyPr/>
            <a:lstStyle/>
            <a:p>
              <a:endParaRPr lang="en-US"/>
            </a:p>
          </p:txBody>
        </p:sp>
        <p:sp>
          <p:nvSpPr>
            <p:cNvPr id="602939" name="Freeform 822"/>
            <p:cNvSpPr>
              <a:spLocks noChangeArrowheads="1"/>
            </p:cNvSpPr>
            <p:nvPr/>
          </p:nvSpPr>
          <p:spPr bwMode="auto">
            <a:xfrm>
              <a:off x="2160" y="2946"/>
              <a:ext cx="27" cy="31"/>
            </a:xfrm>
            <a:custGeom>
              <a:avLst/>
              <a:gdLst>
                <a:gd name="T0" fmla="*/ 6 w 120"/>
                <a:gd name="T1" fmla="*/ 1 h 137"/>
                <a:gd name="T2" fmla="*/ 5 w 120"/>
                <a:gd name="T3" fmla="*/ 0 h 137"/>
                <a:gd name="T4" fmla="*/ 4 w 120"/>
                <a:gd name="T5" fmla="*/ 0 h 137"/>
                <a:gd name="T6" fmla="*/ 2 w 120"/>
                <a:gd name="T7" fmla="*/ 0 h 137"/>
                <a:gd name="T8" fmla="*/ 2 w 120"/>
                <a:gd name="T9" fmla="*/ 0 h 137"/>
                <a:gd name="T10" fmla="*/ 0 w 120"/>
                <a:gd name="T11" fmla="*/ 1 h 137"/>
                <a:gd name="T12" fmla="*/ 0 w 120"/>
                <a:gd name="T13" fmla="*/ 3 h 137"/>
                <a:gd name="T14" fmla="*/ 0 w 120"/>
                <a:gd name="T15" fmla="*/ 4 h 137"/>
                <a:gd name="T16" fmla="*/ 0 w 120"/>
                <a:gd name="T17" fmla="*/ 5 h 137"/>
                <a:gd name="T18" fmla="*/ 2 w 120"/>
                <a:gd name="T19" fmla="*/ 7 h 137"/>
                <a:gd name="T20" fmla="*/ 2 w 120"/>
                <a:gd name="T21" fmla="*/ 7 h 137"/>
                <a:gd name="T22" fmla="*/ 4 w 120"/>
                <a:gd name="T23" fmla="*/ 7 h 137"/>
                <a:gd name="T24" fmla="*/ 5 w 120"/>
                <a:gd name="T25" fmla="*/ 7 h 137"/>
                <a:gd name="T26" fmla="*/ 6 w 120"/>
                <a:gd name="T27" fmla="*/ 5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137"/>
                <a:gd name="T44" fmla="*/ 120 w 120"/>
                <a:gd name="T45" fmla="*/ 137 h 1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137">
                  <a:moveTo>
                    <a:pt x="119" y="28"/>
                  </a:moveTo>
                  <a:lnTo>
                    <a:pt x="100" y="8"/>
                  </a:lnTo>
                  <a:lnTo>
                    <a:pt x="77" y="0"/>
                  </a:lnTo>
                  <a:lnTo>
                    <a:pt x="49" y="0"/>
                  </a:lnTo>
                  <a:lnTo>
                    <a:pt x="30" y="8"/>
                  </a:lnTo>
                  <a:lnTo>
                    <a:pt x="11" y="28"/>
                  </a:lnTo>
                  <a:lnTo>
                    <a:pt x="0" y="54"/>
                  </a:lnTo>
                  <a:lnTo>
                    <a:pt x="0" y="77"/>
                  </a:lnTo>
                  <a:lnTo>
                    <a:pt x="11" y="106"/>
                  </a:lnTo>
                  <a:lnTo>
                    <a:pt x="30" y="128"/>
                  </a:lnTo>
                  <a:lnTo>
                    <a:pt x="49" y="136"/>
                  </a:lnTo>
                  <a:lnTo>
                    <a:pt x="77" y="136"/>
                  </a:lnTo>
                  <a:lnTo>
                    <a:pt x="100" y="128"/>
                  </a:lnTo>
                  <a:lnTo>
                    <a:pt x="119" y="106"/>
                  </a:lnTo>
                </a:path>
              </a:pathLst>
            </a:custGeom>
            <a:noFill/>
            <a:ln w="12600">
              <a:solidFill>
                <a:srgbClr val="333333"/>
              </a:solidFill>
              <a:round/>
              <a:headEnd/>
              <a:tailEnd/>
            </a:ln>
          </p:spPr>
          <p:txBody>
            <a:bodyPr/>
            <a:lstStyle/>
            <a:p>
              <a:endParaRPr lang="en-US"/>
            </a:p>
          </p:txBody>
        </p:sp>
        <p:sp>
          <p:nvSpPr>
            <p:cNvPr id="602940" name="Freeform 823"/>
            <p:cNvSpPr>
              <a:spLocks noChangeArrowheads="1"/>
            </p:cNvSpPr>
            <p:nvPr/>
          </p:nvSpPr>
          <p:spPr bwMode="auto">
            <a:xfrm>
              <a:off x="2200" y="2946"/>
              <a:ext cx="27" cy="31"/>
            </a:xfrm>
            <a:custGeom>
              <a:avLst/>
              <a:gdLst>
                <a:gd name="T0" fmla="*/ 0 w 117"/>
                <a:gd name="T1" fmla="*/ 3 h 137"/>
                <a:gd name="T2" fmla="*/ 6 w 117"/>
                <a:gd name="T3" fmla="*/ 3 h 137"/>
                <a:gd name="T4" fmla="*/ 6 w 117"/>
                <a:gd name="T5" fmla="*/ 2 h 137"/>
                <a:gd name="T6" fmla="*/ 6 w 117"/>
                <a:gd name="T7" fmla="*/ 1 h 137"/>
                <a:gd name="T8" fmla="*/ 5 w 117"/>
                <a:gd name="T9" fmla="*/ 0 h 137"/>
                <a:gd name="T10" fmla="*/ 4 w 117"/>
                <a:gd name="T11" fmla="*/ 0 h 137"/>
                <a:gd name="T12" fmla="*/ 3 w 117"/>
                <a:gd name="T13" fmla="*/ 0 h 137"/>
                <a:gd name="T14" fmla="*/ 2 w 117"/>
                <a:gd name="T15" fmla="*/ 0 h 137"/>
                <a:gd name="T16" fmla="*/ 0 w 117"/>
                <a:gd name="T17" fmla="*/ 1 h 137"/>
                <a:gd name="T18" fmla="*/ 0 w 117"/>
                <a:gd name="T19" fmla="*/ 3 h 137"/>
                <a:gd name="T20" fmla="*/ 0 w 117"/>
                <a:gd name="T21" fmla="*/ 4 h 137"/>
                <a:gd name="T22" fmla="*/ 0 w 117"/>
                <a:gd name="T23" fmla="*/ 5 h 137"/>
                <a:gd name="T24" fmla="*/ 2 w 117"/>
                <a:gd name="T25" fmla="*/ 7 h 137"/>
                <a:gd name="T26" fmla="*/ 3 w 117"/>
                <a:gd name="T27" fmla="*/ 7 h 137"/>
                <a:gd name="T28" fmla="*/ 4 w 117"/>
                <a:gd name="T29" fmla="*/ 7 h 137"/>
                <a:gd name="T30" fmla="*/ 5 w 117"/>
                <a:gd name="T31" fmla="*/ 7 h 137"/>
                <a:gd name="T32" fmla="*/ 6 w 117"/>
                <a:gd name="T33" fmla="*/ 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7"/>
                <a:gd name="T52" fmla="*/ 0 h 137"/>
                <a:gd name="T53" fmla="*/ 117 w 117"/>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7" h="137">
                  <a:moveTo>
                    <a:pt x="0" y="54"/>
                  </a:moveTo>
                  <a:lnTo>
                    <a:pt x="116" y="54"/>
                  </a:lnTo>
                  <a:lnTo>
                    <a:pt x="116" y="35"/>
                  </a:lnTo>
                  <a:lnTo>
                    <a:pt x="108" y="20"/>
                  </a:lnTo>
                  <a:lnTo>
                    <a:pt x="96" y="8"/>
                  </a:lnTo>
                  <a:lnTo>
                    <a:pt x="81" y="0"/>
                  </a:lnTo>
                  <a:lnTo>
                    <a:pt x="51" y="0"/>
                  </a:lnTo>
                  <a:lnTo>
                    <a:pt x="31" y="8"/>
                  </a:lnTo>
                  <a:lnTo>
                    <a:pt x="8" y="28"/>
                  </a:lnTo>
                  <a:lnTo>
                    <a:pt x="0" y="54"/>
                  </a:lnTo>
                  <a:lnTo>
                    <a:pt x="0" y="77"/>
                  </a:lnTo>
                  <a:lnTo>
                    <a:pt x="8" y="106"/>
                  </a:lnTo>
                  <a:lnTo>
                    <a:pt x="31" y="128"/>
                  </a:lnTo>
                  <a:lnTo>
                    <a:pt x="51" y="136"/>
                  </a:lnTo>
                  <a:lnTo>
                    <a:pt x="81" y="136"/>
                  </a:lnTo>
                  <a:lnTo>
                    <a:pt x="96" y="128"/>
                  </a:lnTo>
                  <a:lnTo>
                    <a:pt x="116" y="106"/>
                  </a:lnTo>
                </a:path>
              </a:pathLst>
            </a:custGeom>
            <a:noFill/>
            <a:ln w="12600">
              <a:solidFill>
                <a:srgbClr val="333333"/>
              </a:solidFill>
              <a:round/>
              <a:headEnd/>
              <a:tailEnd/>
            </a:ln>
          </p:spPr>
          <p:txBody>
            <a:bodyPr/>
            <a:lstStyle/>
            <a:p>
              <a:endParaRPr lang="en-US"/>
            </a:p>
          </p:txBody>
        </p:sp>
        <p:sp>
          <p:nvSpPr>
            <p:cNvPr id="602941" name="Freeform 824"/>
            <p:cNvSpPr>
              <a:spLocks noChangeArrowheads="1"/>
            </p:cNvSpPr>
            <p:nvPr/>
          </p:nvSpPr>
          <p:spPr bwMode="auto">
            <a:xfrm>
              <a:off x="2240" y="2931"/>
              <a:ext cx="14" cy="14"/>
            </a:xfrm>
            <a:custGeom>
              <a:avLst/>
              <a:gdLst>
                <a:gd name="T0" fmla="*/ 0 w 63"/>
                <a:gd name="T1" fmla="*/ 1 h 63"/>
                <a:gd name="T2" fmla="*/ 2 w 63"/>
                <a:gd name="T3" fmla="*/ 3 h 63"/>
                <a:gd name="T4" fmla="*/ 3 w 63"/>
                <a:gd name="T5" fmla="*/ 1 h 63"/>
                <a:gd name="T6" fmla="*/ 2 w 63"/>
                <a:gd name="T7" fmla="*/ 0 h 63"/>
                <a:gd name="T8" fmla="*/ 0 w 63"/>
                <a:gd name="T9" fmla="*/ 1 h 63"/>
                <a:gd name="T10" fmla="*/ 0 60000 65536"/>
                <a:gd name="T11" fmla="*/ 0 60000 65536"/>
                <a:gd name="T12" fmla="*/ 0 60000 65536"/>
                <a:gd name="T13" fmla="*/ 0 60000 65536"/>
                <a:gd name="T14" fmla="*/ 0 60000 65536"/>
                <a:gd name="T15" fmla="*/ 0 w 63"/>
                <a:gd name="T16" fmla="*/ 0 h 63"/>
                <a:gd name="T17" fmla="*/ 63 w 63"/>
                <a:gd name="T18" fmla="*/ 63 h 63"/>
              </a:gdLst>
              <a:ahLst/>
              <a:cxnLst>
                <a:cxn ang="T10">
                  <a:pos x="T0" y="T1"/>
                </a:cxn>
                <a:cxn ang="T11">
                  <a:pos x="T2" y="T3"/>
                </a:cxn>
                <a:cxn ang="T12">
                  <a:pos x="T4" y="T5"/>
                </a:cxn>
                <a:cxn ang="T13">
                  <a:pos x="T6" y="T7"/>
                </a:cxn>
                <a:cxn ang="T14">
                  <a:pos x="T8" y="T9"/>
                </a:cxn>
              </a:cxnLst>
              <a:rect l="T15" t="T16" r="T17" b="T18"/>
              <a:pathLst>
                <a:path w="63" h="63">
                  <a:moveTo>
                    <a:pt x="0" y="23"/>
                  </a:moveTo>
                  <a:lnTo>
                    <a:pt x="31" y="62"/>
                  </a:lnTo>
                  <a:lnTo>
                    <a:pt x="62" y="23"/>
                  </a:lnTo>
                  <a:lnTo>
                    <a:pt x="31" y="0"/>
                  </a:lnTo>
                  <a:lnTo>
                    <a:pt x="0" y="23"/>
                  </a:lnTo>
                </a:path>
              </a:pathLst>
            </a:custGeom>
            <a:noFill/>
            <a:ln w="12600">
              <a:solidFill>
                <a:srgbClr val="333333"/>
              </a:solidFill>
              <a:round/>
              <a:headEnd/>
              <a:tailEnd/>
            </a:ln>
          </p:spPr>
          <p:txBody>
            <a:bodyPr/>
            <a:lstStyle/>
            <a:p>
              <a:endParaRPr lang="en-US"/>
            </a:p>
          </p:txBody>
        </p:sp>
        <p:sp>
          <p:nvSpPr>
            <p:cNvPr id="602942" name="Line 825"/>
            <p:cNvSpPr>
              <a:spLocks noChangeShapeType="1"/>
            </p:cNvSpPr>
            <p:nvPr/>
          </p:nvSpPr>
          <p:spPr bwMode="auto">
            <a:xfrm>
              <a:off x="2243" y="2946"/>
              <a:ext cx="1" cy="31"/>
            </a:xfrm>
            <a:prstGeom prst="line">
              <a:avLst/>
            </a:prstGeom>
            <a:noFill/>
            <a:ln w="12600">
              <a:solidFill>
                <a:srgbClr val="333333"/>
              </a:solidFill>
              <a:round/>
              <a:headEnd/>
              <a:tailEnd/>
            </a:ln>
          </p:spPr>
          <p:txBody>
            <a:bodyPr/>
            <a:lstStyle/>
            <a:p>
              <a:endParaRPr lang="en-US"/>
            </a:p>
          </p:txBody>
        </p:sp>
        <p:sp>
          <p:nvSpPr>
            <p:cNvPr id="602943" name="Line 826"/>
            <p:cNvSpPr>
              <a:spLocks noChangeShapeType="1"/>
            </p:cNvSpPr>
            <p:nvPr/>
          </p:nvSpPr>
          <p:spPr bwMode="auto">
            <a:xfrm flipH="1" flipV="1">
              <a:off x="2256" y="2945"/>
              <a:ext cx="16" cy="33"/>
            </a:xfrm>
            <a:prstGeom prst="line">
              <a:avLst/>
            </a:prstGeom>
            <a:noFill/>
            <a:ln w="12600">
              <a:solidFill>
                <a:srgbClr val="333333"/>
              </a:solidFill>
              <a:round/>
              <a:headEnd/>
              <a:tailEnd/>
            </a:ln>
          </p:spPr>
          <p:txBody>
            <a:bodyPr/>
            <a:lstStyle/>
            <a:p>
              <a:endParaRPr lang="en-US"/>
            </a:p>
          </p:txBody>
        </p:sp>
        <p:sp>
          <p:nvSpPr>
            <p:cNvPr id="602944" name="Line 827"/>
            <p:cNvSpPr>
              <a:spLocks noChangeShapeType="1"/>
            </p:cNvSpPr>
            <p:nvPr/>
          </p:nvSpPr>
          <p:spPr bwMode="auto">
            <a:xfrm flipH="1">
              <a:off x="2270" y="2946"/>
              <a:ext cx="15" cy="31"/>
            </a:xfrm>
            <a:prstGeom prst="line">
              <a:avLst/>
            </a:prstGeom>
            <a:noFill/>
            <a:ln w="12600">
              <a:solidFill>
                <a:srgbClr val="333333"/>
              </a:solidFill>
              <a:round/>
              <a:headEnd/>
              <a:tailEnd/>
            </a:ln>
          </p:spPr>
          <p:txBody>
            <a:bodyPr/>
            <a:lstStyle/>
            <a:p>
              <a:endParaRPr lang="en-US"/>
            </a:p>
          </p:txBody>
        </p:sp>
        <p:sp>
          <p:nvSpPr>
            <p:cNvPr id="602945" name="Freeform 828"/>
            <p:cNvSpPr>
              <a:spLocks noChangeArrowheads="1"/>
            </p:cNvSpPr>
            <p:nvPr/>
          </p:nvSpPr>
          <p:spPr bwMode="auto">
            <a:xfrm>
              <a:off x="2333" y="2946"/>
              <a:ext cx="18" cy="31"/>
            </a:xfrm>
            <a:custGeom>
              <a:avLst/>
              <a:gdLst>
                <a:gd name="T0" fmla="*/ 0 w 78"/>
                <a:gd name="T1" fmla="*/ 7 h 137"/>
                <a:gd name="T2" fmla="*/ 0 w 78"/>
                <a:gd name="T3" fmla="*/ 0 h 137"/>
                <a:gd name="T4" fmla="*/ 0 w 78"/>
                <a:gd name="T5" fmla="*/ 1 h 137"/>
                <a:gd name="T6" fmla="*/ 0 w 78"/>
                <a:gd name="T7" fmla="*/ 3 h 137"/>
                <a:gd name="T8" fmla="*/ 0 w 78"/>
                <a:gd name="T9" fmla="*/ 1 h 137"/>
                <a:gd name="T10" fmla="*/ 2 w 78"/>
                <a:gd name="T11" fmla="*/ 0 h 137"/>
                <a:gd name="T12" fmla="*/ 3 w 78"/>
                <a:gd name="T13" fmla="*/ 0 h 137"/>
                <a:gd name="T14" fmla="*/ 4 w 78"/>
                <a:gd name="T15" fmla="*/ 0 h 137"/>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37"/>
                <a:gd name="T26" fmla="*/ 78 w 78"/>
                <a:gd name="T27" fmla="*/ 137 h 1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37">
                  <a:moveTo>
                    <a:pt x="0" y="136"/>
                  </a:moveTo>
                  <a:lnTo>
                    <a:pt x="0" y="0"/>
                  </a:lnTo>
                  <a:lnTo>
                    <a:pt x="7" y="28"/>
                  </a:lnTo>
                  <a:lnTo>
                    <a:pt x="0" y="54"/>
                  </a:lnTo>
                  <a:lnTo>
                    <a:pt x="7" y="28"/>
                  </a:lnTo>
                  <a:lnTo>
                    <a:pt x="31" y="8"/>
                  </a:lnTo>
                  <a:lnTo>
                    <a:pt x="46" y="0"/>
                  </a:lnTo>
                  <a:lnTo>
                    <a:pt x="77" y="0"/>
                  </a:lnTo>
                </a:path>
              </a:pathLst>
            </a:custGeom>
            <a:noFill/>
            <a:ln w="12600">
              <a:solidFill>
                <a:srgbClr val="333333"/>
              </a:solidFill>
              <a:round/>
              <a:headEnd/>
              <a:tailEnd/>
            </a:ln>
          </p:spPr>
          <p:txBody>
            <a:bodyPr/>
            <a:lstStyle/>
            <a:p>
              <a:endParaRPr lang="en-US"/>
            </a:p>
          </p:txBody>
        </p:sp>
        <p:sp>
          <p:nvSpPr>
            <p:cNvPr id="602946" name="Freeform 829"/>
            <p:cNvSpPr>
              <a:spLocks noChangeArrowheads="1"/>
            </p:cNvSpPr>
            <p:nvPr/>
          </p:nvSpPr>
          <p:spPr bwMode="auto">
            <a:xfrm>
              <a:off x="2293" y="2946"/>
              <a:ext cx="27" cy="31"/>
            </a:xfrm>
            <a:custGeom>
              <a:avLst/>
              <a:gdLst>
                <a:gd name="T0" fmla="*/ 0 w 117"/>
                <a:gd name="T1" fmla="*/ 3 h 137"/>
                <a:gd name="T2" fmla="*/ 6 w 117"/>
                <a:gd name="T3" fmla="*/ 3 h 137"/>
                <a:gd name="T4" fmla="*/ 6 w 117"/>
                <a:gd name="T5" fmla="*/ 2 h 137"/>
                <a:gd name="T6" fmla="*/ 6 w 117"/>
                <a:gd name="T7" fmla="*/ 1 h 137"/>
                <a:gd name="T8" fmla="*/ 5 w 117"/>
                <a:gd name="T9" fmla="*/ 0 h 137"/>
                <a:gd name="T10" fmla="*/ 4 w 117"/>
                <a:gd name="T11" fmla="*/ 0 h 137"/>
                <a:gd name="T12" fmla="*/ 3 w 117"/>
                <a:gd name="T13" fmla="*/ 0 h 137"/>
                <a:gd name="T14" fmla="*/ 1 w 117"/>
                <a:gd name="T15" fmla="*/ 0 h 137"/>
                <a:gd name="T16" fmla="*/ 0 w 117"/>
                <a:gd name="T17" fmla="*/ 1 h 137"/>
                <a:gd name="T18" fmla="*/ 0 w 117"/>
                <a:gd name="T19" fmla="*/ 3 h 137"/>
                <a:gd name="T20" fmla="*/ 0 w 117"/>
                <a:gd name="T21" fmla="*/ 4 h 137"/>
                <a:gd name="T22" fmla="*/ 0 w 117"/>
                <a:gd name="T23" fmla="*/ 5 h 137"/>
                <a:gd name="T24" fmla="*/ 1 w 117"/>
                <a:gd name="T25" fmla="*/ 7 h 137"/>
                <a:gd name="T26" fmla="*/ 3 w 117"/>
                <a:gd name="T27" fmla="*/ 7 h 137"/>
                <a:gd name="T28" fmla="*/ 4 w 117"/>
                <a:gd name="T29" fmla="*/ 7 h 137"/>
                <a:gd name="T30" fmla="*/ 5 w 117"/>
                <a:gd name="T31" fmla="*/ 7 h 137"/>
                <a:gd name="T32" fmla="*/ 6 w 117"/>
                <a:gd name="T33" fmla="*/ 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7"/>
                <a:gd name="T52" fmla="*/ 0 h 137"/>
                <a:gd name="T53" fmla="*/ 117 w 117"/>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7" h="137">
                  <a:moveTo>
                    <a:pt x="0" y="54"/>
                  </a:moveTo>
                  <a:lnTo>
                    <a:pt x="116" y="54"/>
                  </a:lnTo>
                  <a:lnTo>
                    <a:pt x="116" y="35"/>
                  </a:lnTo>
                  <a:lnTo>
                    <a:pt x="109" y="20"/>
                  </a:lnTo>
                  <a:lnTo>
                    <a:pt x="101" y="8"/>
                  </a:lnTo>
                  <a:lnTo>
                    <a:pt x="78" y="0"/>
                  </a:lnTo>
                  <a:lnTo>
                    <a:pt x="50" y="0"/>
                  </a:lnTo>
                  <a:lnTo>
                    <a:pt x="28" y="8"/>
                  </a:lnTo>
                  <a:lnTo>
                    <a:pt x="7" y="28"/>
                  </a:lnTo>
                  <a:lnTo>
                    <a:pt x="0" y="54"/>
                  </a:lnTo>
                  <a:lnTo>
                    <a:pt x="0" y="77"/>
                  </a:lnTo>
                  <a:lnTo>
                    <a:pt x="7" y="106"/>
                  </a:lnTo>
                  <a:lnTo>
                    <a:pt x="28" y="128"/>
                  </a:lnTo>
                  <a:lnTo>
                    <a:pt x="50" y="136"/>
                  </a:lnTo>
                  <a:lnTo>
                    <a:pt x="78" y="136"/>
                  </a:lnTo>
                  <a:lnTo>
                    <a:pt x="101" y="128"/>
                  </a:lnTo>
                  <a:lnTo>
                    <a:pt x="116" y="106"/>
                  </a:lnTo>
                </a:path>
              </a:pathLst>
            </a:custGeom>
            <a:noFill/>
            <a:ln w="12600">
              <a:solidFill>
                <a:srgbClr val="333333"/>
              </a:solidFill>
              <a:round/>
              <a:headEnd/>
              <a:tailEnd/>
            </a:ln>
          </p:spPr>
          <p:txBody>
            <a:bodyPr/>
            <a:lstStyle/>
            <a:p>
              <a:endParaRPr lang="en-US"/>
            </a:p>
          </p:txBody>
        </p:sp>
        <p:sp>
          <p:nvSpPr>
            <p:cNvPr id="602947" name="AutoShape 830"/>
            <p:cNvSpPr>
              <a:spLocks noChangeArrowheads="1"/>
            </p:cNvSpPr>
            <p:nvPr/>
          </p:nvSpPr>
          <p:spPr bwMode="auto">
            <a:xfrm>
              <a:off x="1337" y="2303"/>
              <a:ext cx="51" cy="71"/>
            </a:xfrm>
            <a:prstGeom prst="roundRect">
              <a:avLst>
                <a:gd name="adj" fmla="val 2000"/>
              </a:avLst>
            </a:prstGeom>
            <a:solidFill>
              <a:srgbClr val="996633"/>
            </a:solidFill>
            <a:ln w="12600">
              <a:solidFill>
                <a:srgbClr val="333333"/>
              </a:solidFill>
              <a:round/>
              <a:headEnd/>
              <a:tailEnd/>
            </a:ln>
            <a:effectLst>
              <a:outerShdw dist="107933" dir="2700000" algn="ctr" rotWithShape="0">
                <a:srgbClr val="000000">
                  <a:alpha val="50000"/>
                </a:srgbClr>
              </a:outerShdw>
            </a:effectLst>
          </p:spPr>
          <p:txBody>
            <a:bodyPr anchor="ctr"/>
            <a:lstStyle/>
            <a:p>
              <a:pPr algn="ctr"/>
              <a:endParaRPr lang="en-US" sz="1600">
                <a:solidFill>
                  <a:srgbClr val="FF0000"/>
                </a:solidFill>
                <a:latin typeface="Rockwell"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66403">
                                            <p:txEl>
                                              <p:pRg st="0" end="0"/>
                                            </p:txEl>
                                          </p:spTgt>
                                        </p:tgtEl>
                                        <p:attrNameLst>
                                          <p:attrName>style.visibility</p:attrName>
                                        </p:attrNameLst>
                                      </p:cBhvr>
                                      <p:to>
                                        <p:strVal val="visible"/>
                                      </p:to>
                                    </p:set>
                                    <p:animEffect transition="in" filter="wipe(up)">
                                      <p:cBhvr>
                                        <p:cTn id="7" dur="500"/>
                                        <p:tgtEl>
                                          <p:spTgt spid="17664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66403">
                                            <p:txEl>
                                              <p:pRg st="1" end="1"/>
                                            </p:txEl>
                                          </p:spTgt>
                                        </p:tgtEl>
                                        <p:attrNameLst>
                                          <p:attrName>style.visibility</p:attrName>
                                        </p:attrNameLst>
                                      </p:cBhvr>
                                      <p:to>
                                        <p:strVal val="visible"/>
                                      </p:to>
                                    </p:set>
                                    <p:animEffect transition="in" filter="wipe(left)">
                                      <p:cBhvr>
                                        <p:cTn id="12" dur="500"/>
                                        <p:tgtEl>
                                          <p:spTgt spid="17664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66403">
                                            <p:txEl>
                                              <p:pRg st="2" end="2"/>
                                            </p:txEl>
                                          </p:spTgt>
                                        </p:tgtEl>
                                        <p:attrNameLst>
                                          <p:attrName>style.visibility</p:attrName>
                                        </p:attrNameLst>
                                      </p:cBhvr>
                                      <p:to>
                                        <p:strVal val="visible"/>
                                      </p:to>
                                    </p:set>
                                    <p:animEffect transition="in" filter="wipe(left)">
                                      <p:cBhvr>
                                        <p:cTn id="17" dur="500"/>
                                        <p:tgtEl>
                                          <p:spTgt spid="1766403">
                                            <p:txEl>
                                              <p:pRg st="2" end="2"/>
                                            </p:txEl>
                                          </p:spTgt>
                                        </p:tgtEl>
                                      </p:cBhvr>
                                    </p:animEffec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nodeType="afterGroup">
                            <p:stCondLst>
                              <p:cond delay="1000"/>
                            </p:stCondLst>
                            <p:childTnLst>
                              <p:par>
                                <p:cTn id="23" presetID="52" presetClass="entr" presetSubtype="0" fill="hold" nodeType="afterEffect">
                                  <p:stCondLst>
                                    <p:cond delay="0"/>
                                  </p:stCondLst>
                                  <p:childTnLst>
                                    <p:set>
                                      <p:cBhvr>
                                        <p:cTn id="24" dur="1" fill="hold">
                                          <p:stCondLst>
                                            <p:cond delay="0"/>
                                          </p:stCondLst>
                                        </p:cTn>
                                        <p:tgtEl>
                                          <p:spTgt spid="1062720"/>
                                        </p:tgtEl>
                                        <p:attrNameLst>
                                          <p:attrName>style.visibility</p:attrName>
                                        </p:attrNameLst>
                                      </p:cBhvr>
                                      <p:to>
                                        <p:strVal val="visible"/>
                                      </p:to>
                                    </p:set>
                                    <p:animScale>
                                      <p:cBhvr>
                                        <p:cTn id="25" dur="1000" decel="50000" fill="hold">
                                          <p:stCondLst>
                                            <p:cond delay="0"/>
                                          </p:stCondLst>
                                        </p:cTn>
                                        <p:tgtEl>
                                          <p:spTgt spid="10627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62720"/>
                                        </p:tgtEl>
                                        <p:attrNameLst>
                                          <p:attrName>ppt_x</p:attrName>
                                          <p:attrName>ppt_y</p:attrName>
                                        </p:attrNameLst>
                                      </p:cBhvr>
                                    </p:animMotion>
                                    <p:animEffect transition="in" filter="fade">
                                      <p:cBhvr>
                                        <p:cTn id="27" dur="1000"/>
                                        <p:tgtEl>
                                          <p:spTgt spid="1062720"/>
                                        </p:tgtEl>
                                      </p:cBhvr>
                                    </p:animEffect>
                                  </p:childTnLst>
                                </p:cTn>
                              </p:par>
                            </p:childTnLst>
                          </p:cTn>
                        </p:par>
                        <p:par>
                          <p:cTn id="28" fill="hold" nodeType="afterGroup">
                            <p:stCondLst>
                              <p:cond delay="2000"/>
                            </p:stCondLst>
                            <p:childTnLst>
                              <p:par>
                                <p:cTn id="29" presetID="22" presetClass="entr" presetSubtype="2" fill="hold" nodeType="afterEffect">
                                  <p:stCondLst>
                                    <p:cond delay="0"/>
                                  </p:stCondLst>
                                  <p:childTnLst>
                                    <p:set>
                                      <p:cBhvr>
                                        <p:cTn id="30" dur="1" fill="hold">
                                          <p:stCondLst>
                                            <p:cond delay="0"/>
                                          </p:stCondLst>
                                        </p:cTn>
                                        <p:tgtEl>
                                          <p:spTgt spid="1062721"/>
                                        </p:tgtEl>
                                        <p:attrNameLst>
                                          <p:attrName>style.visibility</p:attrName>
                                        </p:attrNameLst>
                                      </p:cBhvr>
                                      <p:to>
                                        <p:strVal val="visible"/>
                                      </p:to>
                                    </p:set>
                                    <p:animEffect transition="in" filter="wipe(right)">
                                      <p:cBhvr>
                                        <p:cTn id="31" dur="500"/>
                                        <p:tgtEl>
                                          <p:spTgt spid="10627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lide Number Placeholder 5"/>
          <p:cNvSpPr>
            <a:spLocks noGrp="1"/>
          </p:cNvSpPr>
          <p:nvPr>
            <p:ph type="sldNum" sz="quarter" idx="12"/>
          </p:nvPr>
        </p:nvSpPr>
        <p:spPr>
          <a:noFill/>
          <a:ln>
            <a:miter lim="800000"/>
            <a:headEnd/>
            <a:tailEnd/>
          </a:ln>
        </p:spPr>
        <p:txBody>
          <a:bodyPr/>
          <a:lstStyle/>
          <a:p>
            <a:fld id="{F21CA06E-1281-43AA-9BAE-38F84ECDA86E}" type="slidenum">
              <a:rPr lang="en-US"/>
              <a:pPr/>
              <a:t>587</a:t>
            </a:fld>
            <a:endParaRPr lang="en-US"/>
          </a:p>
        </p:txBody>
      </p:sp>
      <p:sp>
        <p:nvSpPr>
          <p:cNvPr id="603139" name="Rectangle 2"/>
          <p:cNvSpPr>
            <a:spLocks noGrp="1" noChangeArrowheads="1"/>
          </p:cNvSpPr>
          <p:nvPr>
            <p:ph type="title"/>
          </p:nvPr>
        </p:nvSpPr>
        <p:spPr>
          <a:xfrm>
            <a:off x="231775" y="549275"/>
            <a:ext cx="8912225" cy="614363"/>
          </a:xfrm>
        </p:spPr>
        <p:txBody>
          <a:bodyPr/>
          <a:lstStyle/>
          <a:p>
            <a:pPr eaLnBrk="1" hangingPunct="1"/>
            <a:r>
              <a:rPr lang="en-US" sz="2200" b="1" smtClean="0">
                <a:latin typeface="Rockwell" pitchFamily="18" charset="0"/>
              </a:rPr>
              <a:t>T0A: </a:t>
            </a:r>
            <a:r>
              <a:rPr lang="en-US" sz="1600" b="1" smtClean="0">
                <a:solidFill>
                  <a:srgbClr val="0099FF"/>
                </a:solidFill>
              </a:rPr>
              <a:t>	</a:t>
            </a:r>
            <a:r>
              <a:rPr lang="en-US" sz="1600" b="1" smtClean="0">
                <a:latin typeface="Rockwell" pitchFamily="18" charset="0"/>
              </a:rPr>
              <a:t>AC power circuits; hazardous voltages, fuses and circuit breakers, grounding, 	lightning protection, battery safety, electrical code compliance.</a:t>
            </a:r>
            <a:r>
              <a:rPr lang="en-US" sz="1600" b="1" smtClean="0">
                <a:solidFill>
                  <a:srgbClr val="0099FF"/>
                </a:solidFill>
              </a:rPr>
              <a:t>			         	</a:t>
            </a:r>
          </a:p>
        </p:txBody>
      </p:sp>
      <p:sp>
        <p:nvSpPr>
          <p:cNvPr id="1767427" name="Rectangle 3"/>
          <p:cNvSpPr>
            <a:spLocks noGrp="1" noChangeArrowheads="1"/>
          </p:cNvSpPr>
          <p:nvPr>
            <p:ph type="body" idx="1"/>
          </p:nvPr>
        </p:nvSpPr>
        <p:spPr>
          <a:xfrm>
            <a:off x="117475" y="1470025"/>
            <a:ext cx="8642350" cy="4962525"/>
          </a:xfrm>
        </p:spPr>
        <p:txBody>
          <a:bodyPr/>
          <a:lstStyle/>
          <a:p>
            <a:pPr lvl="1" eaLnBrk="1" hangingPunct="1"/>
            <a:r>
              <a:rPr lang="en-US" sz="1200" smtClean="0">
                <a:latin typeface="Rockwell" pitchFamily="18" charset="0"/>
              </a:rPr>
              <a:t>T0A7</a:t>
            </a:r>
            <a:r>
              <a:rPr lang="en-US" smtClean="0">
                <a:latin typeface="Rockwell" pitchFamily="18" charset="0"/>
              </a:rPr>
              <a:t>  </a:t>
            </a:r>
            <a:r>
              <a:rPr lang="en-US" sz="2000" smtClean="0">
                <a:latin typeface="Rockwell" pitchFamily="18" charset="0"/>
              </a:rPr>
              <a:t>Precautions should be taken when installing devices for lightning protection in a coaxial cable feedline by grounding all of the protectors to a common plate which is in turn connected to an external ground.</a:t>
            </a:r>
          </a:p>
          <a:p>
            <a:pPr lvl="1" eaLnBrk="1" hangingPunct="1"/>
            <a:endParaRPr lang="en-US" sz="1000" smtClean="0">
              <a:latin typeface="Rockwell" pitchFamily="18" charset="0"/>
            </a:endParaRPr>
          </a:p>
          <a:p>
            <a:pPr lvl="3" eaLnBrk="1" hangingPunct="1"/>
            <a:r>
              <a:rPr lang="en-US" sz="1800" smtClean="0">
                <a:solidFill>
                  <a:srgbClr val="FF0000"/>
                </a:solidFill>
                <a:latin typeface="Rockwell" pitchFamily="18" charset="0"/>
              </a:rPr>
              <a:t>Good for nearby lightning strikes</a:t>
            </a:r>
          </a:p>
          <a:p>
            <a:pPr lvl="3" eaLnBrk="1" hangingPunct="1"/>
            <a:r>
              <a:rPr lang="en-US" sz="1800" smtClean="0">
                <a:solidFill>
                  <a:srgbClr val="FF0000"/>
                </a:solidFill>
                <a:latin typeface="Rockwell" pitchFamily="18" charset="0"/>
              </a:rPr>
              <a:t>Direct hits, forget it, kiss everything goodbye for good</a:t>
            </a:r>
          </a:p>
          <a:p>
            <a:pPr lvl="3" eaLnBrk="1" hangingPunct="1"/>
            <a:endParaRPr lang="en-US" sz="1800" smtClean="0">
              <a:solidFill>
                <a:srgbClr val="FF0000"/>
              </a:solidFill>
              <a:latin typeface="Rockwell" pitchFamily="18" charset="0"/>
            </a:endParaRPr>
          </a:p>
          <a:p>
            <a:pPr lvl="1" eaLnBrk="1" hangingPunct="1"/>
            <a:r>
              <a:rPr lang="en-US" sz="1200" smtClean="0">
                <a:latin typeface="Rockwell" pitchFamily="18" charset="0"/>
              </a:rPr>
              <a:t>T0A8</a:t>
            </a:r>
            <a:r>
              <a:rPr lang="en-US" smtClean="0">
                <a:latin typeface="Rockwell" pitchFamily="18" charset="0"/>
              </a:rPr>
              <a:t>  </a:t>
            </a:r>
            <a:r>
              <a:rPr lang="en-US" sz="2000" smtClean="0">
                <a:latin typeface="Rockwell" pitchFamily="18" charset="0"/>
              </a:rPr>
              <a:t>One way to recharge a 12-volt lead-acid station battery if the commercial power is out is to connect the battery to a car's battery and run the engine.</a:t>
            </a:r>
          </a:p>
          <a:p>
            <a:pPr lvl="1" eaLnBrk="1" hangingPunct="1"/>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wipe(up)">
                                      <p:cBhvr>
                                        <p:cTn id="7" dur="5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67427">
                                            <p:txEl>
                                              <p:pRg st="2" end="2"/>
                                            </p:txEl>
                                          </p:spTgt>
                                        </p:tgtEl>
                                        <p:attrNameLst>
                                          <p:attrName>style.visibility</p:attrName>
                                        </p:attrNameLst>
                                      </p:cBhvr>
                                      <p:to>
                                        <p:strVal val="visible"/>
                                      </p:to>
                                    </p:set>
                                    <p:animEffect transition="in" filter="wipe(left)">
                                      <p:cBhvr>
                                        <p:cTn id="12" dur="500"/>
                                        <p:tgtEl>
                                          <p:spTgt spid="176742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67427">
                                            <p:txEl>
                                              <p:pRg st="3" end="3"/>
                                            </p:txEl>
                                          </p:spTgt>
                                        </p:tgtEl>
                                        <p:attrNameLst>
                                          <p:attrName>style.visibility</p:attrName>
                                        </p:attrNameLst>
                                      </p:cBhvr>
                                      <p:to>
                                        <p:strVal val="visible"/>
                                      </p:to>
                                    </p:set>
                                    <p:animEffect transition="in" filter="wipe(left)">
                                      <p:cBhvr>
                                        <p:cTn id="17" dur="500"/>
                                        <p:tgtEl>
                                          <p:spTgt spid="176742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767427">
                                            <p:txEl>
                                              <p:pRg st="5" end="5"/>
                                            </p:txEl>
                                          </p:spTgt>
                                        </p:tgtEl>
                                        <p:attrNameLst>
                                          <p:attrName>style.visibility</p:attrName>
                                        </p:attrNameLst>
                                      </p:cBhvr>
                                      <p:to>
                                        <p:strVal val="visible"/>
                                      </p:to>
                                    </p:set>
                                    <p:animEffect transition="in" filter="wipe(down)">
                                      <p:cBhvr>
                                        <p:cTn id="22" dur="500"/>
                                        <p:tgtEl>
                                          <p:spTgt spid="17674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Slide Number Placeholder 5"/>
          <p:cNvSpPr>
            <a:spLocks noGrp="1"/>
          </p:cNvSpPr>
          <p:nvPr>
            <p:ph type="sldNum" sz="quarter" idx="12"/>
          </p:nvPr>
        </p:nvSpPr>
        <p:spPr>
          <a:noFill/>
          <a:ln>
            <a:miter lim="800000"/>
            <a:headEnd/>
            <a:tailEnd/>
          </a:ln>
        </p:spPr>
        <p:txBody>
          <a:bodyPr/>
          <a:lstStyle/>
          <a:p>
            <a:fld id="{FFAA5BEE-117C-4E41-8E19-060FE83CF95A}" type="slidenum">
              <a:rPr lang="en-US"/>
              <a:pPr/>
              <a:t>588</a:t>
            </a:fld>
            <a:endParaRPr lang="en-US"/>
          </a:p>
        </p:txBody>
      </p:sp>
      <p:sp>
        <p:nvSpPr>
          <p:cNvPr id="604163" name="Rectangle 2"/>
          <p:cNvSpPr>
            <a:spLocks noGrp="1" noChangeArrowheads="1"/>
          </p:cNvSpPr>
          <p:nvPr>
            <p:ph type="title"/>
          </p:nvPr>
        </p:nvSpPr>
        <p:spPr>
          <a:xfrm>
            <a:off x="231775" y="549275"/>
            <a:ext cx="8912225" cy="614363"/>
          </a:xfrm>
        </p:spPr>
        <p:txBody>
          <a:bodyPr/>
          <a:lstStyle/>
          <a:p>
            <a:pPr eaLnBrk="1" hangingPunct="1"/>
            <a:r>
              <a:rPr lang="en-US" sz="2200" b="1" smtClean="0">
                <a:latin typeface="Rockwell" pitchFamily="18" charset="0"/>
              </a:rPr>
              <a:t>T0A: </a:t>
            </a:r>
            <a:r>
              <a:rPr lang="en-US" sz="1600" b="1" smtClean="0">
                <a:solidFill>
                  <a:srgbClr val="0099FF"/>
                </a:solidFill>
              </a:rPr>
              <a:t>	</a:t>
            </a:r>
            <a:r>
              <a:rPr lang="en-US" sz="1600" b="1" smtClean="0">
                <a:latin typeface="Rockwell" pitchFamily="18" charset="0"/>
              </a:rPr>
              <a:t>AC power circuits; hazardous voltages, fuses and circuit breakers, grounding, 	lightning protection, battery safety, electrical code compliance.</a:t>
            </a:r>
            <a:r>
              <a:rPr lang="en-US" sz="1600" b="1" smtClean="0">
                <a:solidFill>
                  <a:srgbClr val="0099FF"/>
                </a:solidFill>
              </a:rPr>
              <a:t>			         	</a:t>
            </a:r>
          </a:p>
        </p:txBody>
      </p:sp>
      <p:sp>
        <p:nvSpPr>
          <p:cNvPr id="1768451" name="Rectangle 3"/>
          <p:cNvSpPr>
            <a:spLocks noGrp="1" noChangeArrowheads="1"/>
          </p:cNvSpPr>
          <p:nvPr>
            <p:ph type="body" idx="1"/>
          </p:nvPr>
        </p:nvSpPr>
        <p:spPr/>
        <p:txBody>
          <a:bodyPr/>
          <a:lstStyle/>
          <a:p>
            <a:pPr lvl="1" eaLnBrk="1" hangingPunct="1"/>
            <a:r>
              <a:rPr lang="en-US" sz="1200" smtClean="0">
                <a:latin typeface="Rockwell" pitchFamily="18" charset="0"/>
              </a:rPr>
              <a:t>T0A9</a:t>
            </a:r>
            <a:r>
              <a:rPr lang="en-US" sz="2000" smtClean="0">
                <a:latin typeface="Rockwell" pitchFamily="18" charset="0"/>
              </a:rPr>
              <a:t>  A hazard is presented by a conventional 12-volt storage battery with its explosive gas that can collect if not properly vented.</a:t>
            </a:r>
          </a:p>
          <a:p>
            <a:pPr lvl="1" eaLnBrk="1" hangingPunct="1"/>
            <a:endParaRPr lang="en-US" sz="1000" smtClean="0">
              <a:latin typeface="Rockwell" pitchFamily="18" charset="0"/>
            </a:endParaRPr>
          </a:p>
          <a:p>
            <a:pPr lvl="3" eaLnBrk="1" hangingPunct="1"/>
            <a:r>
              <a:rPr lang="en-US" sz="1800" smtClean="0">
                <a:solidFill>
                  <a:srgbClr val="FF0000"/>
                </a:solidFill>
                <a:latin typeface="Rockwell" pitchFamily="18" charset="0"/>
              </a:rPr>
              <a:t>Dangerous acid could spill</a:t>
            </a:r>
          </a:p>
          <a:p>
            <a:pPr lvl="3" eaLnBrk="1" hangingPunct="1"/>
            <a:r>
              <a:rPr lang="en-US" sz="1800" smtClean="0">
                <a:solidFill>
                  <a:srgbClr val="FF0000"/>
                </a:solidFill>
                <a:latin typeface="Rockwell" pitchFamily="18" charset="0"/>
              </a:rPr>
              <a:t>Enough power to cause a fire</a:t>
            </a:r>
          </a:p>
          <a:p>
            <a:pPr lvl="3" eaLnBrk="1" hangingPunct="1"/>
            <a:endParaRPr lang="en-US" sz="1800" smtClean="0">
              <a:solidFill>
                <a:srgbClr val="FF0000"/>
              </a:solidFill>
              <a:latin typeface="Rockwell" pitchFamily="18" charset="0"/>
            </a:endParaRPr>
          </a:p>
          <a:p>
            <a:pPr lvl="1" eaLnBrk="1" hangingPunct="1"/>
            <a:r>
              <a:rPr lang="en-US" sz="1200" smtClean="0"/>
              <a:t>T0A10  </a:t>
            </a:r>
            <a:r>
              <a:rPr lang="en-US" sz="2000" smtClean="0">
                <a:latin typeface="Rockwell" pitchFamily="18" charset="0"/>
              </a:rPr>
              <a:t>If a lead-acid storage battery is charged or discharged too quickly it could overheat and give off flammable gas or explode.</a:t>
            </a:r>
          </a:p>
          <a:p>
            <a:pPr lvl="1" eaLnBrk="1" hangingPunct="1"/>
            <a:endParaRPr lang="en-US" sz="1200" smtClean="0">
              <a:latin typeface="Rockwell" pitchFamily="18" charset="0"/>
            </a:endParaRPr>
          </a:p>
          <a:p>
            <a:pPr lvl="1" eaLnBrk="1" hangingPunct="1"/>
            <a:r>
              <a:rPr lang="en-US" sz="1200" smtClean="0">
                <a:latin typeface="Rockwell" pitchFamily="18" charset="0"/>
              </a:rPr>
              <a:t>T0A11</a:t>
            </a:r>
            <a:r>
              <a:rPr lang="en-US" sz="2000" smtClean="0">
                <a:latin typeface="Rockwell" pitchFamily="18" charset="0"/>
              </a:rPr>
              <a:t>  A  good practice when installing ground wires on a tower for lightning protection is to ensure that connections are short and direct.</a:t>
            </a:r>
          </a:p>
          <a:p>
            <a:pPr lvl="1" eaLnBrk="1" hangingPunct="1">
              <a:buFontTx/>
              <a:buNone/>
            </a:pPr>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68451">
                                            <p:txEl>
                                              <p:pRg st="0" end="0"/>
                                            </p:txEl>
                                          </p:spTgt>
                                        </p:tgtEl>
                                        <p:attrNameLst>
                                          <p:attrName>style.visibility</p:attrName>
                                        </p:attrNameLst>
                                      </p:cBhvr>
                                      <p:to>
                                        <p:strVal val="visible"/>
                                      </p:to>
                                    </p:set>
                                    <p:animEffect transition="in" filter="wipe(up)">
                                      <p:cBhvr>
                                        <p:cTn id="7" dur="500"/>
                                        <p:tgtEl>
                                          <p:spTgt spid="17684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68451">
                                            <p:txEl>
                                              <p:pRg st="2" end="2"/>
                                            </p:txEl>
                                          </p:spTgt>
                                        </p:tgtEl>
                                        <p:attrNameLst>
                                          <p:attrName>style.visibility</p:attrName>
                                        </p:attrNameLst>
                                      </p:cBhvr>
                                      <p:to>
                                        <p:strVal val="visible"/>
                                      </p:to>
                                    </p:set>
                                    <p:animEffect transition="in" filter="wipe(left)">
                                      <p:cBhvr>
                                        <p:cTn id="12" dur="500"/>
                                        <p:tgtEl>
                                          <p:spTgt spid="176845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68451">
                                            <p:txEl>
                                              <p:pRg st="3" end="3"/>
                                            </p:txEl>
                                          </p:spTgt>
                                        </p:tgtEl>
                                        <p:attrNameLst>
                                          <p:attrName>style.visibility</p:attrName>
                                        </p:attrNameLst>
                                      </p:cBhvr>
                                      <p:to>
                                        <p:strVal val="visible"/>
                                      </p:to>
                                    </p:set>
                                    <p:animEffect transition="in" filter="wipe(left)">
                                      <p:cBhvr>
                                        <p:cTn id="17" dur="500"/>
                                        <p:tgtEl>
                                          <p:spTgt spid="176845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68451">
                                            <p:txEl>
                                              <p:pRg st="5" end="5"/>
                                            </p:txEl>
                                          </p:spTgt>
                                        </p:tgtEl>
                                        <p:attrNameLst>
                                          <p:attrName>style.visibility</p:attrName>
                                        </p:attrNameLst>
                                      </p:cBhvr>
                                      <p:to>
                                        <p:strVal val="visible"/>
                                      </p:to>
                                    </p:set>
                                    <p:animEffect transition="in" filter="wipe(left)">
                                      <p:cBhvr>
                                        <p:cTn id="22" dur="500"/>
                                        <p:tgtEl>
                                          <p:spTgt spid="176845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768451">
                                            <p:txEl>
                                              <p:pRg st="7" end="7"/>
                                            </p:txEl>
                                          </p:spTgt>
                                        </p:tgtEl>
                                        <p:attrNameLst>
                                          <p:attrName>style.visibility</p:attrName>
                                        </p:attrNameLst>
                                      </p:cBhvr>
                                      <p:to>
                                        <p:strVal val="visible"/>
                                      </p:to>
                                    </p:set>
                                    <p:animEffect transition="in" filter="wipe(down)">
                                      <p:cBhvr>
                                        <p:cTn id="27" dur="500"/>
                                        <p:tgtEl>
                                          <p:spTgt spid="17684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lide Number Placeholder 3"/>
          <p:cNvSpPr>
            <a:spLocks noGrp="1"/>
          </p:cNvSpPr>
          <p:nvPr>
            <p:ph type="sldNum" sz="quarter" idx="12"/>
          </p:nvPr>
        </p:nvSpPr>
        <p:spPr>
          <a:noFill/>
          <a:ln>
            <a:miter lim="800000"/>
            <a:headEnd/>
            <a:tailEnd/>
          </a:ln>
        </p:spPr>
        <p:txBody>
          <a:bodyPr/>
          <a:lstStyle/>
          <a:p>
            <a:fld id="{E4B8257D-1F7B-4793-84D2-D5EF95DF136C}" type="slidenum">
              <a:rPr lang="en-US"/>
              <a:pPr/>
              <a:t>589</a:t>
            </a:fld>
            <a:endParaRPr lang="en-US"/>
          </a:p>
        </p:txBody>
      </p:sp>
      <p:sp>
        <p:nvSpPr>
          <p:cNvPr id="60518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7BE1538-5437-4E43-9A9D-E04F6997B604}" type="slidenum">
              <a:rPr lang="en-US" sz="1400">
                <a:latin typeface="Times New Roman" pitchFamily="18" charset="0"/>
              </a:rPr>
              <a:pPr algn="r"/>
              <a:t>589</a:t>
            </a:fld>
            <a:endParaRPr lang="en-US" sz="1400">
              <a:latin typeface="Times New Roman" pitchFamily="18" charset="0"/>
            </a:endParaRPr>
          </a:p>
        </p:txBody>
      </p:sp>
      <p:sp>
        <p:nvSpPr>
          <p:cNvPr id="605188" name="Rectangle 2"/>
          <p:cNvSpPr>
            <a:spLocks noGrp="1" noChangeArrowheads="1"/>
          </p:cNvSpPr>
          <p:nvPr>
            <p:ph type="title" idx="4294967295"/>
          </p:nvPr>
        </p:nvSpPr>
        <p:spPr>
          <a:xfrm>
            <a:off x="309563" y="395288"/>
            <a:ext cx="8602662" cy="614362"/>
          </a:xfrm>
        </p:spPr>
        <p:txBody>
          <a:bodyPr/>
          <a:lstStyle/>
          <a:p>
            <a:pPr eaLnBrk="1" hangingPunct="1"/>
            <a:r>
              <a:rPr lang="en-US" sz="2200" b="1" smtClean="0">
                <a:latin typeface="Rockwell" pitchFamily="18" charset="0"/>
              </a:rPr>
              <a:t>T0B: </a:t>
            </a:r>
            <a:r>
              <a:rPr lang="en-US" sz="1600" b="1" smtClean="0">
                <a:solidFill>
                  <a:srgbClr val="0099FF"/>
                </a:solidFill>
              </a:rPr>
              <a:t>	</a:t>
            </a:r>
            <a:r>
              <a:rPr lang="en-US" sz="1600" b="1" smtClean="0">
                <a:latin typeface="Rockwell" pitchFamily="18" charset="0"/>
              </a:rPr>
              <a:t>Antenna installation; tower safety, overhead power lines.</a:t>
            </a:r>
            <a:r>
              <a:rPr lang="en-US" sz="1600" b="1" smtClean="0">
                <a:solidFill>
                  <a:srgbClr val="0099FF"/>
                </a:solidFill>
              </a:rPr>
              <a:t>      	</a:t>
            </a:r>
          </a:p>
        </p:txBody>
      </p:sp>
      <p:sp>
        <p:nvSpPr>
          <p:cNvPr id="1069059" name="Rectangle 3"/>
          <p:cNvSpPr>
            <a:spLocks noGrp="1" noChangeArrowheads="1"/>
          </p:cNvSpPr>
          <p:nvPr>
            <p:ph type="body" idx="4294967295"/>
          </p:nvPr>
        </p:nvSpPr>
        <p:spPr>
          <a:xfrm>
            <a:off x="0" y="1431925"/>
            <a:ext cx="8642350" cy="5426075"/>
          </a:xfrm>
        </p:spPr>
        <p:txBody>
          <a:bodyPr/>
          <a:lstStyle/>
          <a:p>
            <a:pPr lvl="1" eaLnBrk="1" hangingPunct="1"/>
            <a:r>
              <a:rPr lang="en-US" sz="1200" smtClean="0">
                <a:latin typeface="Rockwell" pitchFamily="18" charset="0"/>
              </a:rPr>
              <a:t>T0B1</a:t>
            </a:r>
            <a:r>
              <a:rPr lang="en-US" sz="2000" smtClean="0">
                <a:latin typeface="Rockwell" pitchFamily="18" charset="0"/>
              </a:rPr>
              <a:t>  Members of a tower work team should wear a hard hat and safety glasses at all times when any work is being done on the tower.</a:t>
            </a:r>
            <a:endParaRPr lang="en-US" sz="400" smtClean="0">
              <a:latin typeface="Rockwell" pitchFamily="18" charset="0"/>
            </a:endParaRPr>
          </a:p>
          <a:p>
            <a:pPr lvl="4" eaLnBrk="1" hangingPunct="1"/>
            <a:r>
              <a:rPr lang="en-US" sz="1600" smtClean="0">
                <a:solidFill>
                  <a:srgbClr val="FF0000"/>
                </a:solidFill>
                <a:latin typeface="Rockwell" pitchFamily="18" charset="0"/>
              </a:rPr>
              <a:t>On ground or up the tower</a:t>
            </a:r>
          </a:p>
          <a:p>
            <a:pPr lvl="4" eaLnBrk="1" hangingPunct="1"/>
            <a:r>
              <a:rPr lang="en-US" sz="1600" smtClean="0">
                <a:solidFill>
                  <a:srgbClr val="FF0000"/>
                </a:solidFill>
                <a:latin typeface="Rockwell" pitchFamily="18" charset="0"/>
              </a:rPr>
              <a:t>Wear hard hat and safety glasses</a:t>
            </a:r>
          </a:p>
          <a:p>
            <a:pPr lvl="1" eaLnBrk="1" hangingPunct="1"/>
            <a:r>
              <a:rPr lang="en-US" sz="1200" smtClean="0">
                <a:latin typeface="Rockwell" pitchFamily="18" charset="0"/>
              </a:rPr>
              <a:t>T0B2</a:t>
            </a:r>
            <a:r>
              <a:rPr lang="en-US" sz="2000" smtClean="0">
                <a:latin typeface="Rockwell" pitchFamily="18" charset="0"/>
              </a:rPr>
              <a:t>  Putting on a climbing harness and safety glasses is a good precaution to observe before climbing an antenna tower.</a:t>
            </a:r>
          </a:p>
          <a:p>
            <a:pPr lvl="1" eaLnBrk="1" hangingPunct="1"/>
            <a:endParaRPr lang="en-US" sz="2000" smtClean="0">
              <a:latin typeface="Rockwell" pitchFamily="18" charset="0"/>
            </a:endParaRPr>
          </a:p>
        </p:txBody>
      </p:sp>
      <p:pic>
        <p:nvPicPr>
          <p:cNvPr id="1069060" name="Picture 4" descr="Q p170"/>
          <p:cNvPicPr>
            <a:picLocks noChangeAspect="1" noChangeArrowheads="1"/>
          </p:cNvPicPr>
          <p:nvPr/>
        </p:nvPicPr>
        <p:blipFill>
          <a:blip r:embed="rId2" cstate="print"/>
          <a:srcRect/>
          <a:stretch>
            <a:fillRect/>
          </a:stretch>
        </p:blipFill>
        <p:spPr bwMode="auto">
          <a:xfrm>
            <a:off x="923925" y="3775075"/>
            <a:ext cx="2176463" cy="3082925"/>
          </a:xfrm>
          <a:prstGeom prst="rect">
            <a:avLst/>
          </a:prstGeom>
          <a:noFill/>
          <a:ln w="9525">
            <a:noFill/>
            <a:miter lim="800000"/>
            <a:headEnd/>
            <a:tailEnd/>
          </a:ln>
        </p:spPr>
      </p:pic>
      <p:sp>
        <p:nvSpPr>
          <p:cNvPr id="1069061" name="Text Box 5"/>
          <p:cNvSpPr txBox="1">
            <a:spLocks noChangeArrowheads="1"/>
          </p:cNvSpPr>
          <p:nvPr/>
        </p:nvSpPr>
        <p:spPr bwMode="auto">
          <a:xfrm>
            <a:off x="3689350" y="3967163"/>
            <a:ext cx="1304925" cy="5810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Climbing Harness</a:t>
            </a:r>
          </a:p>
        </p:txBody>
      </p:sp>
      <p:sp>
        <p:nvSpPr>
          <p:cNvPr id="1069062" name="Text Box 6"/>
          <p:cNvSpPr txBox="1">
            <a:spLocks noChangeArrowheads="1"/>
          </p:cNvSpPr>
          <p:nvPr/>
        </p:nvSpPr>
        <p:spPr bwMode="auto">
          <a:xfrm>
            <a:off x="3803650" y="4965700"/>
            <a:ext cx="1036638" cy="5810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Safety Glasses</a:t>
            </a:r>
          </a:p>
        </p:txBody>
      </p:sp>
      <p:sp>
        <p:nvSpPr>
          <p:cNvPr id="1069063" name="Text Box 7"/>
          <p:cNvSpPr txBox="1">
            <a:spLocks noChangeArrowheads="1"/>
          </p:cNvSpPr>
          <p:nvPr/>
        </p:nvSpPr>
        <p:spPr bwMode="auto">
          <a:xfrm>
            <a:off x="3803650" y="6040438"/>
            <a:ext cx="1074738" cy="6413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200">
                <a:solidFill>
                  <a:srgbClr val="FF0000"/>
                </a:solidFill>
                <a:latin typeface="Rockwell" pitchFamily="18" charset="0"/>
              </a:rPr>
              <a:t>And</a:t>
            </a:r>
          </a:p>
          <a:p>
            <a:pPr algn="ctr">
              <a:spcBef>
                <a:spcPct val="50000"/>
              </a:spcBef>
            </a:pPr>
            <a:r>
              <a:rPr lang="en-US" sz="1600">
                <a:solidFill>
                  <a:srgbClr val="FF0000"/>
                </a:solidFill>
                <a:latin typeface="Rockwell" pitchFamily="18" charset="0"/>
              </a:rPr>
              <a:t>Hard Hat</a:t>
            </a:r>
          </a:p>
        </p:txBody>
      </p:sp>
      <p:sp>
        <p:nvSpPr>
          <p:cNvPr id="1069064" name="Line 8"/>
          <p:cNvSpPr>
            <a:spLocks noChangeShapeType="1"/>
          </p:cNvSpPr>
          <p:nvPr/>
        </p:nvSpPr>
        <p:spPr bwMode="auto">
          <a:xfrm flipH="1" flipV="1">
            <a:off x="2074863" y="5848350"/>
            <a:ext cx="1806575" cy="500063"/>
          </a:xfrm>
          <a:prstGeom prst="line">
            <a:avLst/>
          </a:prstGeom>
          <a:noFill/>
          <a:ln w="38100" cap="sq">
            <a:solidFill>
              <a:srgbClr val="FF0000"/>
            </a:solidFill>
            <a:round/>
            <a:headEnd type="none" w="sm" len="sm"/>
            <a:tailEnd type="triangle" w="med" len="med"/>
          </a:ln>
        </p:spPr>
        <p:txBody>
          <a:bodyPr wrap="none"/>
          <a:lstStyle/>
          <a:p>
            <a:endParaRPr lang="en-US"/>
          </a:p>
        </p:txBody>
      </p:sp>
      <p:pic>
        <p:nvPicPr>
          <p:cNvPr id="1069065" name="Picture 9"/>
          <p:cNvPicPr>
            <a:picLocks noChangeAspect="1" noChangeArrowheads="1"/>
          </p:cNvPicPr>
          <p:nvPr/>
        </p:nvPicPr>
        <p:blipFill>
          <a:blip r:embed="rId3" cstate="print"/>
          <a:srcRect/>
          <a:stretch>
            <a:fillRect/>
          </a:stretch>
        </p:blipFill>
        <p:spPr bwMode="auto">
          <a:xfrm>
            <a:off x="5724525" y="3736975"/>
            <a:ext cx="2303463" cy="3121025"/>
          </a:xfrm>
          <a:prstGeom prst="rect">
            <a:avLst/>
          </a:prstGeom>
          <a:noFill/>
          <a:ln w="12700" cap="sq">
            <a:noFill/>
            <a:miter lim="800000"/>
            <a:headEnd type="none" w="sm" len="sm"/>
            <a:tailEnd type="none" w="sm" len="sm"/>
          </a:ln>
        </p:spPr>
      </p:pic>
      <p:sp>
        <p:nvSpPr>
          <p:cNvPr id="1069066" name="Line 10"/>
          <p:cNvSpPr>
            <a:spLocks noChangeShapeType="1"/>
          </p:cNvSpPr>
          <p:nvPr/>
        </p:nvSpPr>
        <p:spPr bwMode="auto">
          <a:xfrm>
            <a:off x="4879975" y="4351338"/>
            <a:ext cx="1651000" cy="576262"/>
          </a:xfrm>
          <a:prstGeom prst="line">
            <a:avLst/>
          </a:prstGeom>
          <a:noFill/>
          <a:ln w="38100" cap="sq">
            <a:solidFill>
              <a:srgbClr val="FF0000"/>
            </a:solidFill>
            <a:round/>
            <a:headEnd type="none" w="sm" len="sm"/>
            <a:tailEnd type="triangle" w="med" len="me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69059">
                                            <p:txEl>
                                              <p:pRg st="0" end="0"/>
                                            </p:txEl>
                                          </p:spTgt>
                                        </p:tgtEl>
                                        <p:attrNameLst>
                                          <p:attrName>style.visibility</p:attrName>
                                        </p:attrNameLst>
                                      </p:cBhvr>
                                      <p:to>
                                        <p:strVal val="visible"/>
                                      </p:to>
                                    </p:set>
                                    <p:animEffect transition="in" filter="wipe(up)">
                                      <p:cBhvr>
                                        <p:cTn id="7" dur="500"/>
                                        <p:tgtEl>
                                          <p:spTgt spid="1069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69059">
                                            <p:txEl>
                                              <p:pRg st="1" end="1"/>
                                            </p:txEl>
                                          </p:spTgt>
                                        </p:tgtEl>
                                        <p:attrNameLst>
                                          <p:attrName>style.visibility</p:attrName>
                                        </p:attrNameLst>
                                      </p:cBhvr>
                                      <p:to>
                                        <p:strVal val="visible"/>
                                      </p:to>
                                    </p:set>
                                    <p:animEffect transition="in" filter="wipe(left)">
                                      <p:cBhvr>
                                        <p:cTn id="12" dur="500"/>
                                        <p:tgtEl>
                                          <p:spTgt spid="1069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69059">
                                            <p:txEl>
                                              <p:pRg st="2" end="2"/>
                                            </p:txEl>
                                          </p:spTgt>
                                        </p:tgtEl>
                                        <p:attrNameLst>
                                          <p:attrName>style.visibility</p:attrName>
                                        </p:attrNameLst>
                                      </p:cBhvr>
                                      <p:to>
                                        <p:strVal val="visible"/>
                                      </p:to>
                                    </p:set>
                                    <p:animEffect transition="in" filter="wipe(left)">
                                      <p:cBhvr>
                                        <p:cTn id="17" dur="500"/>
                                        <p:tgtEl>
                                          <p:spTgt spid="1069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69059">
                                            <p:txEl>
                                              <p:pRg st="3" end="3"/>
                                            </p:txEl>
                                          </p:spTgt>
                                        </p:tgtEl>
                                        <p:attrNameLst>
                                          <p:attrName>style.visibility</p:attrName>
                                        </p:attrNameLst>
                                      </p:cBhvr>
                                      <p:to>
                                        <p:strVal val="visible"/>
                                      </p:to>
                                    </p:set>
                                    <p:animEffect transition="in" filter="wipe(left)">
                                      <p:cBhvr>
                                        <p:cTn id="22" dur="500"/>
                                        <p:tgtEl>
                                          <p:spTgt spid="10690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069060"/>
                                        </p:tgtEl>
                                        <p:attrNameLst>
                                          <p:attrName>style.visibility</p:attrName>
                                        </p:attrNameLst>
                                      </p:cBhvr>
                                      <p:to>
                                        <p:strVal val="visible"/>
                                      </p:to>
                                    </p:set>
                                    <p:animEffect transition="in" filter="wipe(down)">
                                      <p:cBhvr>
                                        <p:cTn id="27" dur="500"/>
                                        <p:tgtEl>
                                          <p:spTgt spid="1069060"/>
                                        </p:tgtEl>
                                      </p:cBhvr>
                                    </p:animEffect>
                                  </p:childTnLst>
                                </p:cTn>
                              </p:par>
                              <p:par>
                                <p:cTn id="28" presetID="22" presetClass="entr" presetSubtype="4" fill="hold" nodeType="withEffect">
                                  <p:stCondLst>
                                    <p:cond delay="0"/>
                                  </p:stCondLst>
                                  <p:childTnLst>
                                    <p:set>
                                      <p:cBhvr>
                                        <p:cTn id="29" dur="1" fill="hold">
                                          <p:stCondLst>
                                            <p:cond delay="0"/>
                                          </p:stCondLst>
                                        </p:cTn>
                                        <p:tgtEl>
                                          <p:spTgt spid="1069065"/>
                                        </p:tgtEl>
                                        <p:attrNameLst>
                                          <p:attrName>style.visibility</p:attrName>
                                        </p:attrNameLst>
                                      </p:cBhvr>
                                      <p:to>
                                        <p:strVal val="visible"/>
                                      </p:to>
                                    </p:set>
                                    <p:animEffect transition="in" filter="wipe(down)">
                                      <p:cBhvr>
                                        <p:cTn id="30" dur="500"/>
                                        <p:tgtEl>
                                          <p:spTgt spid="1069065"/>
                                        </p:tgtEl>
                                      </p:cBhvr>
                                    </p:animEffect>
                                  </p:childTnLst>
                                </p:cTn>
                              </p:par>
                            </p:childTnLst>
                          </p:cTn>
                        </p:par>
                        <p:par>
                          <p:cTn id="31" fill="hold" nodeType="afterGroup">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069061"/>
                                        </p:tgtEl>
                                        <p:attrNameLst>
                                          <p:attrName>style.visibility</p:attrName>
                                        </p:attrNameLst>
                                      </p:cBhvr>
                                      <p:to>
                                        <p:strVal val="visible"/>
                                      </p:to>
                                    </p:set>
                                    <p:animEffect transition="in" filter="wipe(down)">
                                      <p:cBhvr>
                                        <p:cTn id="34" dur="500"/>
                                        <p:tgtEl>
                                          <p:spTgt spid="1069061"/>
                                        </p:tgtEl>
                                      </p:cBhvr>
                                    </p:animEffect>
                                  </p:childTnLst>
                                </p:cTn>
                              </p:par>
                            </p:childTnLst>
                          </p:cTn>
                        </p:par>
                        <p:par>
                          <p:cTn id="35" fill="hold" nodeType="afterGroup">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1069066"/>
                                        </p:tgtEl>
                                        <p:attrNameLst>
                                          <p:attrName>style.visibility</p:attrName>
                                        </p:attrNameLst>
                                      </p:cBhvr>
                                      <p:to>
                                        <p:strVal val="visible"/>
                                      </p:to>
                                    </p:set>
                                    <p:animEffect transition="in" filter="wipe(up)">
                                      <p:cBhvr>
                                        <p:cTn id="38" dur="500"/>
                                        <p:tgtEl>
                                          <p:spTgt spid="1069066"/>
                                        </p:tgtEl>
                                      </p:cBhvr>
                                    </p:animEffect>
                                  </p:childTnLst>
                                </p:cTn>
                              </p:par>
                            </p:childTnLst>
                          </p:cTn>
                        </p:par>
                        <p:par>
                          <p:cTn id="39" fill="hold" nodeType="afterGroup">
                            <p:stCondLst>
                              <p:cond delay="1500"/>
                            </p:stCondLst>
                            <p:childTnLst>
                              <p:par>
                                <p:cTn id="40" presetID="22" presetClass="entr" presetSubtype="4" fill="hold" grpId="0" nodeType="afterEffect">
                                  <p:stCondLst>
                                    <p:cond delay="0"/>
                                  </p:stCondLst>
                                  <p:childTnLst>
                                    <p:set>
                                      <p:cBhvr>
                                        <p:cTn id="41" dur="1" fill="hold">
                                          <p:stCondLst>
                                            <p:cond delay="0"/>
                                          </p:stCondLst>
                                        </p:cTn>
                                        <p:tgtEl>
                                          <p:spTgt spid="1069062"/>
                                        </p:tgtEl>
                                        <p:attrNameLst>
                                          <p:attrName>style.visibility</p:attrName>
                                        </p:attrNameLst>
                                      </p:cBhvr>
                                      <p:to>
                                        <p:strVal val="visible"/>
                                      </p:to>
                                    </p:set>
                                    <p:animEffect transition="in" filter="wipe(down)">
                                      <p:cBhvr>
                                        <p:cTn id="42" dur="500"/>
                                        <p:tgtEl>
                                          <p:spTgt spid="1069062"/>
                                        </p:tgtEl>
                                      </p:cBhvr>
                                    </p:animEffect>
                                  </p:childTnLst>
                                </p:cTn>
                              </p:par>
                            </p:childTnLst>
                          </p:cTn>
                        </p:par>
                        <p:par>
                          <p:cTn id="43" fill="hold" nodeType="afterGroup">
                            <p:stCondLst>
                              <p:cond delay="2000"/>
                            </p:stCondLst>
                            <p:childTnLst>
                              <p:par>
                                <p:cTn id="44" presetID="22" presetClass="entr" presetSubtype="4" fill="hold" grpId="0" nodeType="afterEffect">
                                  <p:stCondLst>
                                    <p:cond delay="0"/>
                                  </p:stCondLst>
                                  <p:childTnLst>
                                    <p:set>
                                      <p:cBhvr>
                                        <p:cTn id="45" dur="1" fill="hold">
                                          <p:stCondLst>
                                            <p:cond delay="0"/>
                                          </p:stCondLst>
                                        </p:cTn>
                                        <p:tgtEl>
                                          <p:spTgt spid="1069063"/>
                                        </p:tgtEl>
                                        <p:attrNameLst>
                                          <p:attrName>style.visibility</p:attrName>
                                        </p:attrNameLst>
                                      </p:cBhvr>
                                      <p:to>
                                        <p:strVal val="visible"/>
                                      </p:to>
                                    </p:set>
                                    <p:animEffect transition="in" filter="wipe(down)">
                                      <p:cBhvr>
                                        <p:cTn id="46" dur="500"/>
                                        <p:tgtEl>
                                          <p:spTgt spid="1069063"/>
                                        </p:tgtEl>
                                      </p:cBhvr>
                                    </p:animEffect>
                                  </p:childTnLst>
                                </p:cTn>
                              </p:par>
                            </p:childTnLst>
                          </p:cTn>
                        </p:par>
                        <p:par>
                          <p:cTn id="47" fill="hold" nodeType="afterGroup">
                            <p:stCondLst>
                              <p:cond delay="2500"/>
                            </p:stCondLst>
                            <p:childTnLst>
                              <p:par>
                                <p:cTn id="48" presetID="22" presetClass="entr" presetSubtype="4" fill="hold" grpId="0" nodeType="afterEffect">
                                  <p:stCondLst>
                                    <p:cond delay="0"/>
                                  </p:stCondLst>
                                  <p:childTnLst>
                                    <p:set>
                                      <p:cBhvr>
                                        <p:cTn id="49" dur="1" fill="hold">
                                          <p:stCondLst>
                                            <p:cond delay="0"/>
                                          </p:stCondLst>
                                        </p:cTn>
                                        <p:tgtEl>
                                          <p:spTgt spid="1069064"/>
                                        </p:tgtEl>
                                        <p:attrNameLst>
                                          <p:attrName>style.visibility</p:attrName>
                                        </p:attrNameLst>
                                      </p:cBhvr>
                                      <p:to>
                                        <p:strVal val="visible"/>
                                      </p:to>
                                    </p:set>
                                    <p:animEffect transition="in" filter="wipe(down)">
                                      <p:cBhvr>
                                        <p:cTn id="50" dur="500"/>
                                        <p:tgtEl>
                                          <p:spTgt spid="1069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061" grpId="0"/>
      <p:bldP spid="1069062" grpId="0"/>
      <p:bldP spid="1069063" grpId="0"/>
      <p:bldP spid="1069064" grpId="0" animBg="1"/>
      <p:bldP spid="106906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a:ln>
            <a:miter lim="800000"/>
            <a:headEnd/>
            <a:tailEnd/>
          </a:ln>
        </p:spPr>
        <p:txBody>
          <a:bodyPr/>
          <a:lstStyle/>
          <a:p>
            <a:fld id="{F24DE38D-F4CC-458F-B4C6-BD1CC2A2E82A}" type="slidenum">
              <a:rPr lang="en-US"/>
              <a:pPr/>
              <a:t>59</a:t>
            </a:fld>
            <a:endParaRPr lang="en-US"/>
          </a:p>
        </p:txBody>
      </p:sp>
      <p:sp>
        <p:nvSpPr>
          <p:cNvPr id="62467" name="Rectangle 2"/>
          <p:cNvSpPr>
            <a:spLocks noGrp="1" noChangeArrowheads="1"/>
          </p:cNvSpPr>
          <p:nvPr>
            <p:ph type="title"/>
          </p:nvPr>
        </p:nvSpPr>
        <p:spPr>
          <a:xfrm>
            <a:off x="250825" y="503238"/>
            <a:ext cx="8893175" cy="868362"/>
          </a:xfrm>
        </p:spPr>
        <p:txBody>
          <a:bodyPr/>
          <a:lstStyle/>
          <a:p>
            <a:pPr eaLnBrk="1" hangingPunct="1"/>
            <a:r>
              <a:rPr lang="en-US" smtClean="0"/>
              <a:t>T1C04</a:t>
            </a:r>
            <a:r>
              <a:rPr lang="en-US" sz="3600" smtClean="0"/>
              <a:t>  	</a:t>
            </a:r>
            <a:r>
              <a:rPr lang="en-US" sz="2800" smtClean="0">
                <a:latin typeface="Rockwell" pitchFamily="18" charset="0"/>
              </a:rPr>
              <a:t>When are you allowed to operate your 			amateur station in a foreign country?</a:t>
            </a:r>
          </a:p>
        </p:txBody>
      </p:sp>
      <p:sp>
        <p:nvSpPr>
          <p:cNvPr id="640003" name="Rectangle 3"/>
          <p:cNvSpPr>
            <a:spLocks noGrp="1" noChangeArrowheads="1"/>
          </p:cNvSpPr>
          <p:nvPr>
            <p:ph type="body" idx="1"/>
          </p:nvPr>
        </p:nvSpPr>
        <p:spPr>
          <a:xfrm>
            <a:off x="461963" y="1778000"/>
            <a:ext cx="8105775" cy="3802063"/>
          </a:xfrm>
        </p:spPr>
        <p:txBody>
          <a:bodyPr/>
          <a:lstStyle/>
          <a:p>
            <a:pPr marL="609600" indent="-609600" eaLnBrk="1" hangingPunct="1">
              <a:buFontTx/>
              <a:buAutoNum type="alphaUcPeriod"/>
            </a:pPr>
            <a:r>
              <a:rPr lang="en-US" sz="2800" smtClean="0">
                <a:latin typeface="Rockwell" pitchFamily="18" charset="0"/>
              </a:rPr>
              <a:t>When the foreign country authorizes it</a:t>
            </a:r>
          </a:p>
          <a:p>
            <a:pPr marL="609600" indent="-609600" eaLnBrk="1" hangingPunct="1">
              <a:buFontTx/>
              <a:buAutoNum type="alphaUcPeriod"/>
            </a:pPr>
            <a:r>
              <a:rPr lang="en-US" sz="2800" smtClean="0">
                <a:latin typeface="Rockwell" pitchFamily="18" charset="0"/>
              </a:rPr>
              <a:t>When there is a mutual agreement allowing third party communications</a:t>
            </a:r>
          </a:p>
          <a:p>
            <a:pPr marL="609600" indent="-609600" eaLnBrk="1" hangingPunct="1">
              <a:buFontTx/>
              <a:buAutoNum type="alphaUcPeriod"/>
            </a:pPr>
            <a:r>
              <a:rPr lang="en-US" sz="2800" smtClean="0">
                <a:latin typeface="Rockwell" pitchFamily="18" charset="0"/>
              </a:rPr>
              <a:t>When authorization permits amateur communications in a foreign language</a:t>
            </a:r>
          </a:p>
          <a:p>
            <a:pPr marL="609600" indent="-609600" eaLnBrk="1" hangingPunct="1">
              <a:buFontTx/>
              <a:buAutoNum type="alphaUcPeriod"/>
            </a:pPr>
            <a:r>
              <a:rPr lang="en-US" sz="2800" smtClean="0">
                <a:latin typeface="Rockwell" pitchFamily="18" charset="0"/>
              </a:rPr>
              <a:t>When you are communicating with non-licensed individuals in another country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4000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4000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lide Number Placeholder 5"/>
          <p:cNvSpPr>
            <a:spLocks noGrp="1"/>
          </p:cNvSpPr>
          <p:nvPr>
            <p:ph type="sldNum" sz="quarter" idx="12"/>
          </p:nvPr>
        </p:nvSpPr>
        <p:spPr>
          <a:noFill/>
          <a:ln>
            <a:miter lim="800000"/>
            <a:headEnd/>
            <a:tailEnd/>
          </a:ln>
        </p:spPr>
        <p:txBody>
          <a:bodyPr/>
          <a:lstStyle/>
          <a:p>
            <a:fld id="{0E2BD19A-D516-4E3C-A724-540F67DB43C1}" type="slidenum">
              <a:rPr lang="en-US"/>
              <a:pPr/>
              <a:t>590</a:t>
            </a:fld>
            <a:endParaRPr lang="en-US"/>
          </a:p>
        </p:txBody>
      </p:sp>
      <p:sp>
        <p:nvSpPr>
          <p:cNvPr id="606211" name="Rectangle 2"/>
          <p:cNvSpPr>
            <a:spLocks noGrp="1" noChangeArrowheads="1"/>
          </p:cNvSpPr>
          <p:nvPr>
            <p:ph type="title"/>
          </p:nvPr>
        </p:nvSpPr>
        <p:spPr>
          <a:xfrm>
            <a:off x="231775" y="317500"/>
            <a:ext cx="8912225" cy="614363"/>
          </a:xfrm>
        </p:spPr>
        <p:txBody>
          <a:bodyPr/>
          <a:lstStyle/>
          <a:p>
            <a:pPr eaLnBrk="1" hangingPunct="1"/>
            <a:r>
              <a:rPr lang="en-US" sz="2200" b="1" smtClean="0">
                <a:latin typeface="Rockwell" pitchFamily="18" charset="0"/>
              </a:rPr>
              <a:t>T0B: </a:t>
            </a:r>
            <a:r>
              <a:rPr lang="en-US" sz="1600" b="1" smtClean="0">
                <a:solidFill>
                  <a:srgbClr val="0099FF"/>
                </a:solidFill>
              </a:rPr>
              <a:t>	</a:t>
            </a:r>
            <a:r>
              <a:rPr lang="en-US" sz="1600" b="1" smtClean="0">
                <a:latin typeface="Rockwell" pitchFamily="18" charset="0"/>
              </a:rPr>
              <a:t>Antenna installation; tower safety, overhead power lines.</a:t>
            </a:r>
            <a:r>
              <a:rPr lang="en-US" sz="1600" b="1" smtClean="0">
                <a:solidFill>
                  <a:srgbClr val="0099FF"/>
                </a:solidFill>
              </a:rPr>
              <a:t>      	</a:t>
            </a:r>
          </a:p>
        </p:txBody>
      </p:sp>
      <p:sp>
        <p:nvSpPr>
          <p:cNvPr id="1770499" name="Rectangle 3"/>
          <p:cNvSpPr>
            <a:spLocks noGrp="1" noChangeArrowheads="1"/>
          </p:cNvSpPr>
          <p:nvPr>
            <p:ph type="body" idx="1"/>
          </p:nvPr>
        </p:nvSpPr>
        <p:spPr>
          <a:xfrm>
            <a:off x="0" y="1431925"/>
            <a:ext cx="8642350" cy="4962525"/>
          </a:xfrm>
        </p:spPr>
        <p:txBody>
          <a:bodyPr/>
          <a:lstStyle/>
          <a:p>
            <a:pPr lvl="1" eaLnBrk="1" hangingPunct="1"/>
            <a:r>
              <a:rPr lang="en-US" sz="1200" smtClean="0">
                <a:latin typeface="Rockwell" pitchFamily="18" charset="0"/>
              </a:rPr>
              <a:t>T0B3</a:t>
            </a:r>
            <a:r>
              <a:rPr lang="en-US" sz="2000" smtClean="0">
                <a:latin typeface="Rockwell" pitchFamily="18" charset="0"/>
              </a:rPr>
              <a:t>  It is never safe to climb a tower without a helper or observer.</a:t>
            </a:r>
          </a:p>
          <a:p>
            <a:pPr lvl="3" eaLnBrk="1" hangingPunct="1"/>
            <a:r>
              <a:rPr lang="en-US" sz="1600" smtClean="0">
                <a:solidFill>
                  <a:srgbClr val="FF0000"/>
                </a:solidFill>
                <a:latin typeface="Rockwell" pitchFamily="18" charset="0"/>
              </a:rPr>
              <a:t>Never work on a tower without a helper</a:t>
            </a:r>
          </a:p>
          <a:p>
            <a:pPr lvl="1" eaLnBrk="1" hangingPunct="1"/>
            <a:r>
              <a:rPr lang="en-US" sz="1200" smtClean="0">
                <a:latin typeface="Rockwell" pitchFamily="18" charset="0"/>
              </a:rPr>
              <a:t>T0B4</a:t>
            </a:r>
            <a:r>
              <a:rPr lang="en-US" sz="2000" smtClean="0">
                <a:latin typeface="Rockwell" pitchFamily="18" charset="0"/>
              </a:rPr>
              <a:t>  Looking for and staying clear of any overhead electrical wires is an important safety precaution to observe when putting up an antenna tower.</a:t>
            </a:r>
          </a:p>
          <a:p>
            <a:pPr lvl="1" eaLnBrk="1" hangingPunct="1"/>
            <a:endParaRPr lang="en-US" sz="100" smtClean="0">
              <a:latin typeface="Rockwell" pitchFamily="18" charset="0"/>
            </a:endParaRPr>
          </a:p>
          <a:p>
            <a:pPr lvl="3" eaLnBrk="1" hangingPunct="1"/>
            <a:r>
              <a:rPr lang="en-US" sz="1600" smtClean="0">
                <a:solidFill>
                  <a:srgbClr val="FF0000"/>
                </a:solidFill>
                <a:latin typeface="Rockwell" pitchFamily="18" charset="0"/>
              </a:rPr>
              <a:t>Overhead electrical wires carry more than 120 VAC</a:t>
            </a:r>
          </a:p>
          <a:p>
            <a:pPr lvl="3" eaLnBrk="1" hangingPunct="1"/>
            <a:r>
              <a:rPr lang="en-US" sz="1600" smtClean="0">
                <a:solidFill>
                  <a:srgbClr val="FF0000"/>
                </a:solidFill>
                <a:latin typeface="Rockwell" pitchFamily="18" charset="0"/>
              </a:rPr>
              <a:t>Use common sense and think safety first</a:t>
            </a:r>
          </a:p>
          <a:p>
            <a:pPr lvl="1" eaLnBrk="1" hangingPunct="1"/>
            <a:r>
              <a:rPr lang="en-US" sz="1200" smtClean="0">
                <a:latin typeface="Rockwell" pitchFamily="18" charset="0"/>
              </a:rPr>
              <a:t>T0B5</a:t>
            </a:r>
            <a:r>
              <a:rPr lang="en-US" sz="2000" smtClean="0">
                <a:latin typeface="Rockwell" pitchFamily="18" charset="0"/>
              </a:rPr>
              <a:t>  The purpose of a gin pole is to lift tower sections or antennas.</a:t>
            </a:r>
          </a:p>
        </p:txBody>
      </p:sp>
      <p:pic>
        <p:nvPicPr>
          <p:cNvPr id="1073157" name="Picture 5" descr="Gin Pole"/>
          <p:cNvPicPr>
            <a:picLocks noChangeAspect="1" noChangeArrowheads="1"/>
          </p:cNvPicPr>
          <p:nvPr/>
        </p:nvPicPr>
        <p:blipFill>
          <a:blip r:embed="rId2" cstate="print"/>
          <a:srcRect/>
          <a:stretch>
            <a:fillRect/>
          </a:stretch>
        </p:blipFill>
        <p:spPr bwMode="auto">
          <a:xfrm>
            <a:off x="2459038" y="4110038"/>
            <a:ext cx="3879850" cy="2543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70499">
                                            <p:txEl>
                                              <p:pRg st="0" end="0"/>
                                            </p:txEl>
                                          </p:spTgt>
                                        </p:tgtEl>
                                        <p:attrNameLst>
                                          <p:attrName>style.visibility</p:attrName>
                                        </p:attrNameLst>
                                      </p:cBhvr>
                                      <p:to>
                                        <p:strVal val="visible"/>
                                      </p:to>
                                    </p:set>
                                    <p:animEffect transition="in" filter="wipe(up)">
                                      <p:cBhvr>
                                        <p:cTn id="7" dur="500"/>
                                        <p:tgtEl>
                                          <p:spTgt spid="1770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70499">
                                            <p:txEl>
                                              <p:pRg st="1" end="1"/>
                                            </p:txEl>
                                          </p:spTgt>
                                        </p:tgtEl>
                                        <p:attrNameLst>
                                          <p:attrName>style.visibility</p:attrName>
                                        </p:attrNameLst>
                                      </p:cBhvr>
                                      <p:to>
                                        <p:strVal val="visible"/>
                                      </p:to>
                                    </p:set>
                                    <p:animEffect transition="in" filter="wipe(left)">
                                      <p:cBhvr>
                                        <p:cTn id="12" dur="500"/>
                                        <p:tgtEl>
                                          <p:spTgt spid="17704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70499">
                                            <p:txEl>
                                              <p:pRg st="2" end="2"/>
                                            </p:txEl>
                                          </p:spTgt>
                                        </p:tgtEl>
                                        <p:attrNameLst>
                                          <p:attrName>style.visibility</p:attrName>
                                        </p:attrNameLst>
                                      </p:cBhvr>
                                      <p:to>
                                        <p:strVal val="visible"/>
                                      </p:to>
                                    </p:set>
                                    <p:animEffect transition="in" filter="wipe(left)">
                                      <p:cBhvr>
                                        <p:cTn id="17" dur="500"/>
                                        <p:tgtEl>
                                          <p:spTgt spid="17704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70499">
                                            <p:txEl>
                                              <p:pRg st="4" end="4"/>
                                            </p:txEl>
                                          </p:spTgt>
                                        </p:tgtEl>
                                        <p:attrNameLst>
                                          <p:attrName>style.visibility</p:attrName>
                                        </p:attrNameLst>
                                      </p:cBhvr>
                                      <p:to>
                                        <p:strVal val="visible"/>
                                      </p:to>
                                    </p:set>
                                    <p:animEffect transition="in" filter="wipe(left)">
                                      <p:cBhvr>
                                        <p:cTn id="22" dur="500"/>
                                        <p:tgtEl>
                                          <p:spTgt spid="177049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770499">
                                            <p:txEl>
                                              <p:pRg st="5" end="5"/>
                                            </p:txEl>
                                          </p:spTgt>
                                        </p:tgtEl>
                                        <p:attrNameLst>
                                          <p:attrName>style.visibility</p:attrName>
                                        </p:attrNameLst>
                                      </p:cBhvr>
                                      <p:to>
                                        <p:strVal val="visible"/>
                                      </p:to>
                                    </p:set>
                                    <p:animEffect transition="in" filter="wipe(left)">
                                      <p:cBhvr>
                                        <p:cTn id="27" dur="500"/>
                                        <p:tgtEl>
                                          <p:spTgt spid="177049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770499">
                                            <p:txEl>
                                              <p:pRg st="6" end="6"/>
                                            </p:txEl>
                                          </p:spTgt>
                                        </p:tgtEl>
                                        <p:attrNameLst>
                                          <p:attrName>style.visibility</p:attrName>
                                        </p:attrNameLst>
                                      </p:cBhvr>
                                      <p:to>
                                        <p:strVal val="visible"/>
                                      </p:to>
                                    </p:set>
                                    <p:animEffect transition="in" filter="wipe(left)">
                                      <p:cBhvr>
                                        <p:cTn id="32" dur="500"/>
                                        <p:tgtEl>
                                          <p:spTgt spid="177049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73157"/>
                                        </p:tgtEl>
                                        <p:attrNameLst>
                                          <p:attrName>style.visibility</p:attrName>
                                        </p:attrNameLst>
                                      </p:cBhvr>
                                      <p:to>
                                        <p:strVal val="visible"/>
                                      </p:to>
                                    </p:set>
                                    <p:anim calcmode="lin" valueType="num">
                                      <p:cBhvr additive="base">
                                        <p:cTn id="37" dur="500" fill="hold"/>
                                        <p:tgtEl>
                                          <p:spTgt spid="1073157"/>
                                        </p:tgtEl>
                                        <p:attrNameLst>
                                          <p:attrName>ppt_x</p:attrName>
                                        </p:attrNameLst>
                                      </p:cBhvr>
                                      <p:tavLst>
                                        <p:tav tm="0">
                                          <p:val>
                                            <p:strVal val="#ppt_x"/>
                                          </p:val>
                                        </p:tav>
                                        <p:tav tm="100000">
                                          <p:val>
                                            <p:strVal val="#ppt_x"/>
                                          </p:val>
                                        </p:tav>
                                      </p:tavLst>
                                    </p:anim>
                                    <p:anim calcmode="lin" valueType="num">
                                      <p:cBhvr additive="base">
                                        <p:cTn id="38" dur="500" fill="hold"/>
                                        <p:tgtEl>
                                          <p:spTgt spid="1073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Slide Number Placeholder 5"/>
          <p:cNvSpPr>
            <a:spLocks noGrp="1"/>
          </p:cNvSpPr>
          <p:nvPr>
            <p:ph type="sldNum" sz="quarter" idx="12"/>
          </p:nvPr>
        </p:nvSpPr>
        <p:spPr>
          <a:noFill/>
          <a:ln>
            <a:miter lim="800000"/>
            <a:headEnd/>
            <a:tailEnd/>
          </a:ln>
        </p:spPr>
        <p:txBody>
          <a:bodyPr/>
          <a:lstStyle/>
          <a:p>
            <a:fld id="{F42A0D7E-997E-4645-B9D3-2973F14DC258}" type="slidenum">
              <a:rPr lang="en-US"/>
              <a:pPr/>
              <a:t>591</a:t>
            </a:fld>
            <a:endParaRPr lang="en-US"/>
          </a:p>
        </p:txBody>
      </p:sp>
      <p:sp>
        <p:nvSpPr>
          <p:cNvPr id="607235" name="Rectangle 2"/>
          <p:cNvSpPr>
            <a:spLocks noGrp="1" noChangeArrowheads="1"/>
          </p:cNvSpPr>
          <p:nvPr>
            <p:ph type="title"/>
          </p:nvPr>
        </p:nvSpPr>
        <p:spPr>
          <a:xfrm>
            <a:off x="231775" y="317500"/>
            <a:ext cx="8912225" cy="614363"/>
          </a:xfrm>
        </p:spPr>
        <p:txBody>
          <a:bodyPr/>
          <a:lstStyle/>
          <a:p>
            <a:pPr eaLnBrk="1" hangingPunct="1"/>
            <a:r>
              <a:rPr lang="en-US" sz="2200" b="1" smtClean="0">
                <a:latin typeface="Rockwell" pitchFamily="18" charset="0"/>
              </a:rPr>
              <a:t>T0B: </a:t>
            </a:r>
            <a:r>
              <a:rPr lang="en-US" sz="1600" b="1" smtClean="0">
                <a:solidFill>
                  <a:srgbClr val="0099FF"/>
                </a:solidFill>
              </a:rPr>
              <a:t>	</a:t>
            </a:r>
            <a:r>
              <a:rPr lang="en-US" sz="1600" b="1" smtClean="0">
                <a:latin typeface="Rockwell" pitchFamily="18" charset="0"/>
              </a:rPr>
              <a:t>Antenna installation; tower safety, overhead power lines.</a:t>
            </a:r>
            <a:r>
              <a:rPr lang="en-US" sz="1600" b="1" smtClean="0">
                <a:solidFill>
                  <a:srgbClr val="0099FF"/>
                </a:solidFill>
              </a:rPr>
              <a:t>      	</a:t>
            </a:r>
          </a:p>
        </p:txBody>
      </p:sp>
      <p:sp>
        <p:nvSpPr>
          <p:cNvPr id="1771523" name="Rectangle 3"/>
          <p:cNvSpPr>
            <a:spLocks noGrp="1" noChangeArrowheads="1"/>
          </p:cNvSpPr>
          <p:nvPr>
            <p:ph type="body" idx="1"/>
          </p:nvPr>
        </p:nvSpPr>
        <p:spPr>
          <a:xfrm>
            <a:off x="250825" y="1706563"/>
            <a:ext cx="8642350" cy="4410075"/>
          </a:xfrm>
        </p:spPr>
        <p:txBody>
          <a:bodyPr/>
          <a:lstStyle/>
          <a:p>
            <a:pPr lvl="1" eaLnBrk="1" hangingPunct="1"/>
            <a:r>
              <a:rPr lang="en-US" sz="1200" smtClean="0">
                <a:latin typeface="Rockwell" pitchFamily="18" charset="0"/>
              </a:rPr>
              <a:t>T0B6</a:t>
            </a:r>
            <a:r>
              <a:rPr lang="en-US" sz="2400" smtClean="0">
                <a:latin typeface="Rockwell" pitchFamily="18" charset="0"/>
              </a:rPr>
              <a:t>  </a:t>
            </a:r>
            <a:r>
              <a:rPr lang="en-US" sz="2000" smtClean="0">
                <a:latin typeface="Rockwell" pitchFamily="18" charset="0"/>
              </a:rPr>
              <a:t>The minimum safe distance to allow from a power line when installing an antenna so that if the antenna falls unexpectedly, no part of it can come closer than 10 feet to the power wires.</a:t>
            </a:r>
          </a:p>
          <a:p>
            <a:pPr lvl="3" eaLnBrk="1" hangingPunct="1"/>
            <a:r>
              <a:rPr lang="en-US" sz="1800" smtClean="0">
                <a:solidFill>
                  <a:srgbClr val="FF0000"/>
                </a:solidFill>
                <a:latin typeface="Rockwell" pitchFamily="18" charset="0"/>
              </a:rPr>
              <a:t>This is a ‘minimum’ distance</a:t>
            </a:r>
          </a:p>
          <a:p>
            <a:pPr lvl="1" eaLnBrk="1" hangingPunct="1"/>
            <a:r>
              <a:rPr lang="en-US" sz="1200" smtClean="0">
                <a:latin typeface="Rockwell" pitchFamily="18" charset="0"/>
              </a:rPr>
              <a:t>T0B7</a:t>
            </a:r>
            <a:r>
              <a:rPr lang="en-US" sz="2400" smtClean="0">
                <a:latin typeface="Rockwell" pitchFamily="18" charset="0"/>
              </a:rPr>
              <a:t>  </a:t>
            </a:r>
            <a:r>
              <a:rPr lang="en-US" sz="2000" smtClean="0">
                <a:latin typeface="Rockwell" pitchFamily="18" charset="0"/>
              </a:rPr>
              <a:t>An important safety rule to remember when using a crank-up tower is that this type of tower must never be climbed unless it is in the fully retracted position.</a:t>
            </a:r>
          </a:p>
          <a:p>
            <a:pPr lvl="3" eaLnBrk="1" hangingPunct="1"/>
            <a:r>
              <a:rPr lang="en-US" sz="1800" smtClean="0">
                <a:solidFill>
                  <a:srgbClr val="FF0000"/>
                </a:solidFill>
                <a:latin typeface="Rockwell" pitchFamily="18" charset="0"/>
              </a:rPr>
              <a:t>Think weight overload and </a:t>
            </a:r>
            <a:r>
              <a:rPr lang="en-US" sz="1800" b="1" smtClean="0">
                <a:solidFill>
                  <a:srgbClr val="FF0000"/>
                </a:solidFill>
                <a:latin typeface="Rockwell" pitchFamily="18" charset="0"/>
              </a:rPr>
              <a:t>never</a:t>
            </a:r>
            <a:r>
              <a:rPr lang="en-US" sz="1800" smtClean="0">
                <a:solidFill>
                  <a:srgbClr val="FF0000"/>
                </a:solidFill>
                <a:latin typeface="Rockwell" pitchFamily="18" charset="0"/>
              </a:rPr>
              <a:t> climb a cranked up tower</a:t>
            </a:r>
          </a:p>
          <a:p>
            <a:pPr lvl="3" eaLnBrk="1" hangingPunct="1"/>
            <a:endParaRPr lang="en-US" sz="900" smtClean="0">
              <a:solidFill>
                <a:srgbClr val="FF0000"/>
              </a:solidFill>
              <a:latin typeface="Rockwell" pitchFamily="18" charset="0"/>
            </a:endParaRPr>
          </a:p>
          <a:p>
            <a:pPr lvl="1" eaLnBrk="1" hangingPunct="1"/>
            <a:r>
              <a:rPr lang="en-US" sz="1200" smtClean="0">
                <a:latin typeface="Rockwell" pitchFamily="18" charset="0"/>
              </a:rPr>
              <a:t>T0B8</a:t>
            </a:r>
            <a:r>
              <a:rPr lang="en-US" sz="2400" smtClean="0">
                <a:latin typeface="Rockwell" pitchFamily="18" charset="0"/>
              </a:rPr>
              <a:t>  </a:t>
            </a:r>
            <a:r>
              <a:rPr lang="en-US" sz="2000" smtClean="0">
                <a:latin typeface="Rockwell" pitchFamily="18" charset="0"/>
              </a:rPr>
              <a:t>Proper grounding method for a tower is to have separate eight-foot long ground rods for each tower leg, bonded to the tower and each other.</a:t>
            </a:r>
            <a:endParaRPr lang="en-US" sz="2000" smtClean="0">
              <a:solidFill>
                <a:srgbClr val="FF0000"/>
              </a:solidFill>
              <a:latin typeface="Rockwell" pitchFamily="18" charset="0"/>
            </a:endParaRPr>
          </a:p>
          <a:p>
            <a:pPr lvl="1" eaLnBrk="1" hangingPunct="1"/>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71523">
                                            <p:txEl>
                                              <p:pRg st="0" end="0"/>
                                            </p:txEl>
                                          </p:spTgt>
                                        </p:tgtEl>
                                        <p:attrNameLst>
                                          <p:attrName>style.visibility</p:attrName>
                                        </p:attrNameLst>
                                      </p:cBhvr>
                                      <p:to>
                                        <p:strVal val="visible"/>
                                      </p:to>
                                    </p:set>
                                    <p:animEffect transition="in" filter="wipe(up)">
                                      <p:cBhvr>
                                        <p:cTn id="7" dur="500"/>
                                        <p:tgtEl>
                                          <p:spTgt spid="17715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71523">
                                            <p:txEl>
                                              <p:pRg st="1" end="1"/>
                                            </p:txEl>
                                          </p:spTgt>
                                        </p:tgtEl>
                                        <p:attrNameLst>
                                          <p:attrName>style.visibility</p:attrName>
                                        </p:attrNameLst>
                                      </p:cBhvr>
                                      <p:to>
                                        <p:strVal val="visible"/>
                                      </p:to>
                                    </p:set>
                                    <p:animEffect transition="in" filter="wipe(left)">
                                      <p:cBhvr>
                                        <p:cTn id="12" dur="500"/>
                                        <p:tgtEl>
                                          <p:spTgt spid="17715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71523">
                                            <p:txEl>
                                              <p:pRg st="2" end="2"/>
                                            </p:txEl>
                                          </p:spTgt>
                                        </p:tgtEl>
                                        <p:attrNameLst>
                                          <p:attrName>style.visibility</p:attrName>
                                        </p:attrNameLst>
                                      </p:cBhvr>
                                      <p:to>
                                        <p:strVal val="visible"/>
                                      </p:to>
                                    </p:set>
                                    <p:animEffect transition="in" filter="wipe(left)">
                                      <p:cBhvr>
                                        <p:cTn id="17" dur="500"/>
                                        <p:tgtEl>
                                          <p:spTgt spid="17715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71523">
                                            <p:txEl>
                                              <p:pRg st="3" end="3"/>
                                            </p:txEl>
                                          </p:spTgt>
                                        </p:tgtEl>
                                        <p:attrNameLst>
                                          <p:attrName>style.visibility</p:attrName>
                                        </p:attrNameLst>
                                      </p:cBhvr>
                                      <p:to>
                                        <p:strVal val="visible"/>
                                      </p:to>
                                    </p:set>
                                    <p:animEffect transition="in" filter="wipe(left)">
                                      <p:cBhvr>
                                        <p:cTn id="22" dur="500"/>
                                        <p:tgtEl>
                                          <p:spTgt spid="17715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771523">
                                            <p:txEl>
                                              <p:pRg st="5" end="5"/>
                                            </p:txEl>
                                          </p:spTgt>
                                        </p:tgtEl>
                                        <p:attrNameLst>
                                          <p:attrName>style.visibility</p:attrName>
                                        </p:attrNameLst>
                                      </p:cBhvr>
                                      <p:to>
                                        <p:strVal val="visible"/>
                                      </p:to>
                                    </p:set>
                                    <p:animEffect transition="in" filter="wipe(down)">
                                      <p:cBhvr>
                                        <p:cTn id="27" dur="500"/>
                                        <p:tgtEl>
                                          <p:spTgt spid="17715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Slide Number Placeholder 5"/>
          <p:cNvSpPr>
            <a:spLocks noGrp="1"/>
          </p:cNvSpPr>
          <p:nvPr>
            <p:ph type="sldNum" sz="quarter" idx="12"/>
          </p:nvPr>
        </p:nvSpPr>
        <p:spPr>
          <a:noFill/>
          <a:ln>
            <a:miter lim="800000"/>
            <a:headEnd/>
            <a:tailEnd/>
          </a:ln>
        </p:spPr>
        <p:txBody>
          <a:bodyPr/>
          <a:lstStyle/>
          <a:p>
            <a:fld id="{C3A55E01-EF44-4E5E-9615-52BE8A1E6F6E}" type="slidenum">
              <a:rPr lang="en-US"/>
              <a:pPr/>
              <a:t>592</a:t>
            </a:fld>
            <a:endParaRPr lang="en-US"/>
          </a:p>
        </p:txBody>
      </p:sp>
      <p:sp>
        <p:nvSpPr>
          <p:cNvPr id="608259" name="Rectangle 2"/>
          <p:cNvSpPr>
            <a:spLocks noGrp="1" noChangeArrowheads="1"/>
          </p:cNvSpPr>
          <p:nvPr>
            <p:ph type="title"/>
          </p:nvPr>
        </p:nvSpPr>
        <p:spPr>
          <a:xfrm>
            <a:off x="231775" y="317500"/>
            <a:ext cx="8912225" cy="614363"/>
          </a:xfrm>
        </p:spPr>
        <p:txBody>
          <a:bodyPr/>
          <a:lstStyle/>
          <a:p>
            <a:pPr eaLnBrk="1" hangingPunct="1"/>
            <a:r>
              <a:rPr lang="en-US" sz="2200" b="1" smtClean="0">
                <a:latin typeface="Rockwell" pitchFamily="18" charset="0"/>
              </a:rPr>
              <a:t>T0B: </a:t>
            </a:r>
            <a:r>
              <a:rPr lang="en-US" sz="1600" b="1" smtClean="0">
                <a:solidFill>
                  <a:srgbClr val="0099FF"/>
                </a:solidFill>
              </a:rPr>
              <a:t>	</a:t>
            </a:r>
            <a:r>
              <a:rPr lang="en-US" sz="1600" b="1" smtClean="0">
                <a:latin typeface="Rockwell" pitchFamily="18" charset="0"/>
              </a:rPr>
              <a:t>Antenna installation; tower safety, overhead power lines.</a:t>
            </a:r>
            <a:r>
              <a:rPr lang="en-US" sz="1600" b="1" smtClean="0">
                <a:solidFill>
                  <a:srgbClr val="0099FF"/>
                </a:solidFill>
              </a:rPr>
              <a:t>      	</a:t>
            </a:r>
          </a:p>
        </p:txBody>
      </p:sp>
      <p:sp>
        <p:nvSpPr>
          <p:cNvPr id="1772547" name="Rectangle 3"/>
          <p:cNvSpPr>
            <a:spLocks noGrp="1" noChangeArrowheads="1"/>
          </p:cNvSpPr>
          <p:nvPr>
            <p:ph type="body" idx="1"/>
          </p:nvPr>
        </p:nvSpPr>
        <p:spPr/>
        <p:txBody>
          <a:bodyPr/>
          <a:lstStyle/>
          <a:p>
            <a:pPr lvl="1" eaLnBrk="1" hangingPunct="1"/>
            <a:r>
              <a:rPr lang="en-US" sz="1200" smtClean="0">
                <a:latin typeface="Rockwell" pitchFamily="18" charset="0"/>
              </a:rPr>
              <a:t>T0B9</a:t>
            </a:r>
            <a:r>
              <a:rPr lang="en-US" sz="2000" smtClean="0">
                <a:latin typeface="Rockwell" pitchFamily="18" charset="0"/>
              </a:rPr>
              <a:t>  You should avoid attaching an antenna to a utility pole as the antenna could contact high-voltage power wires.</a:t>
            </a:r>
          </a:p>
          <a:p>
            <a:pPr lvl="1" eaLnBrk="1" hangingPunct="1"/>
            <a:endParaRPr lang="en-US" sz="100" smtClean="0">
              <a:latin typeface="Rockwell" pitchFamily="18" charset="0"/>
            </a:endParaRPr>
          </a:p>
          <a:p>
            <a:pPr lvl="3" eaLnBrk="1" hangingPunct="1"/>
            <a:r>
              <a:rPr lang="en-US" sz="1800" smtClean="0">
                <a:solidFill>
                  <a:srgbClr val="FF0000"/>
                </a:solidFill>
                <a:latin typeface="Rockwell" pitchFamily="18" charset="0"/>
              </a:rPr>
              <a:t>And it may be illegal to do</a:t>
            </a:r>
          </a:p>
          <a:p>
            <a:pPr lvl="3" eaLnBrk="1" hangingPunct="1"/>
            <a:endParaRPr lang="en-US" sz="1800" smtClean="0">
              <a:solidFill>
                <a:srgbClr val="FF0000"/>
              </a:solidFill>
              <a:latin typeface="Rockwell" pitchFamily="18" charset="0"/>
            </a:endParaRPr>
          </a:p>
          <a:p>
            <a:pPr lvl="1" eaLnBrk="1" hangingPunct="1"/>
            <a:r>
              <a:rPr lang="en-US" sz="1200" smtClean="0">
                <a:latin typeface="Rockwell" pitchFamily="18" charset="0"/>
              </a:rPr>
              <a:t>T0B10</a:t>
            </a:r>
            <a:r>
              <a:rPr lang="en-US" sz="2000" smtClean="0">
                <a:latin typeface="Rockwell" pitchFamily="18" charset="0"/>
              </a:rPr>
              <a:t>  Concerning grounding conductors used for lightning protection, sharp bends must be avoided.</a:t>
            </a:r>
          </a:p>
          <a:p>
            <a:pPr lvl="1" eaLnBrk="1" hangingPunct="1"/>
            <a:endParaRPr lang="en-US" sz="2000" smtClean="0">
              <a:latin typeface="Rockwell" pitchFamily="18" charset="0"/>
            </a:endParaRPr>
          </a:p>
          <a:p>
            <a:pPr lvl="1" eaLnBrk="1" hangingPunct="1"/>
            <a:r>
              <a:rPr lang="en-US" sz="1200" smtClean="0">
                <a:latin typeface="Rockwell" pitchFamily="18" charset="0"/>
              </a:rPr>
              <a:t>T0B11</a:t>
            </a:r>
            <a:r>
              <a:rPr lang="en-US" sz="2000" smtClean="0">
                <a:latin typeface="Rockwell" pitchFamily="18" charset="0"/>
              </a:rPr>
              <a:t>  Grounding requirements for an amateur radio tower or antenna are established by local electrical codes</a:t>
            </a:r>
          </a:p>
          <a:p>
            <a:pPr lvl="3" eaLnBrk="1" hangingPunct="1"/>
            <a:r>
              <a:rPr lang="en-US" sz="1800" smtClean="0">
                <a:solidFill>
                  <a:srgbClr val="FF0000"/>
                </a:solidFill>
                <a:latin typeface="Rockwell" pitchFamily="18" charset="0"/>
              </a:rPr>
              <a:t>Always wear hard hat and safety glasses</a:t>
            </a:r>
          </a:p>
          <a:p>
            <a:pPr lvl="3" eaLnBrk="1" hangingPunct="1"/>
            <a:r>
              <a:rPr lang="en-US" sz="1800" smtClean="0">
                <a:solidFill>
                  <a:srgbClr val="FF0000"/>
                </a:solidFill>
                <a:latin typeface="Rockwell" pitchFamily="18" charset="0"/>
              </a:rPr>
              <a:t>Check local codes before putting up an antenna</a:t>
            </a:r>
          </a:p>
          <a:p>
            <a:pPr lvl="1" eaLnBrk="1" hangingPunct="1"/>
            <a:endParaRPr lang="en-US" sz="18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72547">
                                            <p:txEl>
                                              <p:pRg st="0" end="0"/>
                                            </p:txEl>
                                          </p:spTgt>
                                        </p:tgtEl>
                                        <p:attrNameLst>
                                          <p:attrName>style.visibility</p:attrName>
                                        </p:attrNameLst>
                                      </p:cBhvr>
                                      <p:to>
                                        <p:strVal val="visible"/>
                                      </p:to>
                                    </p:set>
                                    <p:animEffect transition="in" filter="wipe(up)">
                                      <p:cBhvr>
                                        <p:cTn id="7" dur="500"/>
                                        <p:tgtEl>
                                          <p:spTgt spid="1772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72547">
                                            <p:txEl>
                                              <p:pRg st="2" end="2"/>
                                            </p:txEl>
                                          </p:spTgt>
                                        </p:tgtEl>
                                        <p:attrNameLst>
                                          <p:attrName>style.visibility</p:attrName>
                                        </p:attrNameLst>
                                      </p:cBhvr>
                                      <p:to>
                                        <p:strVal val="visible"/>
                                      </p:to>
                                    </p:set>
                                    <p:animEffect transition="in" filter="wipe(left)">
                                      <p:cBhvr>
                                        <p:cTn id="12" dur="500"/>
                                        <p:tgtEl>
                                          <p:spTgt spid="17725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72547">
                                            <p:txEl>
                                              <p:pRg st="4" end="4"/>
                                            </p:txEl>
                                          </p:spTgt>
                                        </p:tgtEl>
                                        <p:attrNameLst>
                                          <p:attrName>style.visibility</p:attrName>
                                        </p:attrNameLst>
                                      </p:cBhvr>
                                      <p:to>
                                        <p:strVal val="visible"/>
                                      </p:to>
                                    </p:set>
                                    <p:animEffect transition="in" filter="wipe(left)">
                                      <p:cBhvr>
                                        <p:cTn id="17" dur="500"/>
                                        <p:tgtEl>
                                          <p:spTgt spid="17725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72547">
                                            <p:txEl>
                                              <p:pRg st="6" end="6"/>
                                            </p:txEl>
                                          </p:spTgt>
                                        </p:tgtEl>
                                        <p:attrNameLst>
                                          <p:attrName>style.visibility</p:attrName>
                                        </p:attrNameLst>
                                      </p:cBhvr>
                                      <p:to>
                                        <p:strVal val="visible"/>
                                      </p:to>
                                    </p:set>
                                    <p:animEffect transition="in" filter="wipe(left)">
                                      <p:cBhvr>
                                        <p:cTn id="22" dur="500"/>
                                        <p:tgtEl>
                                          <p:spTgt spid="1772547">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772547">
                                            <p:txEl>
                                              <p:pRg st="7" end="7"/>
                                            </p:txEl>
                                          </p:spTgt>
                                        </p:tgtEl>
                                        <p:attrNameLst>
                                          <p:attrName>style.visibility</p:attrName>
                                        </p:attrNameLst>
                                      </p:cBhvr>
                                      <p:to>
                                        <p:strVal val="visible"/>
                                      </p:to>
                                    </p:set>
                                    <p:animEffect transition="in" filter="wipe(left)">
                                      <p:cBhvr>
                                        <p:cTn id="27" dur="500"/>
                                        <p:tgtEl>
                                          <p:spTgt spid="1772547">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772547">
                                            <p:txEl>
                                              <p:pRg st="8" end="8"/>
                                            </p:txEl>
                                          </p:spTgt>
                                        </p:tgtEl>
                                        <p:attrNameLst>
                                          <p:attrName>style.visibility</p:attrName>
                                        </p:attrNameLst>
                                      </p:cBhvr>
                                      <p:to>
                                        <p:strVal val="visible"/>
                                      </p:to>
                                    </p:set>
                                    <p:animEffect transition="in" filter="wipe(down)">
                                      <p:cBhvr>
                                        <p:cTn id="32" dur="500"/>
                                        <p:tgtEl>
                                          <p:spTgt spid="1772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Slide Number Placeholder 5"/>
          <p:cNvSpPr>
            <a:spLocks noGrp="1"/>
          </p:cNvSpPr>
          <p:nvPr>
            <p:ph type="sldNum" sz="quarter" idx="12"/>
          </p:nvPr>
        </p:nvSpPr>
        <p:spPr>
          <a:noFill/>
          <a:ln>
            <a:miter lim="800000"/>
            <a:headEnd/>
            <a:tailEnd/>
          </a:ln>
        </p:spPr>
        <p:txBody>
          <a:bodyPr/>
          <a:lstStyle/>
          <a:p>
            <a:fld id="{8A4A4639-01BA-4BC8-8E23-FF5900067D6D}" type="slidenum">
              <a:rPr lang="en-US"/>
              <a:pPr/>
              <a:t>593</a:t>
            </a:fld>
            <a:endParaRPr lang="en-US"/>
          </a:p>
        </p:txBody>
      </p:sp>
      <p:sp>
        <p:nvSpPr>
          <p:cNvPr id="609283" name="Rectangle 2"/>
          <p:cNvSpPr>
            <a:spLocks noGrp="1" noChangeArrowheads="1"/>
          </p:cNvSpPr>
          <p:nvPr>
            <p:ph type="title"/>
          </p:nvPr>
        </p:nvSpPr>
        <p:spPr>
          <a:xfrm>
            <a:off x="231775" y="471488"/>
            <a:ext cx="8912225" cy="614362"/>
          </a:xfrm>
        </p:spPr>
        <p:txBody>
          <a:bodyPr/>
          <a:lstStyle/>
          <a:p>
            <a:pPr eaLnBrk="1" hangingPunct="1"/>
            <a:r>
              <a:rPr lang="en-US" sz="2200" b="1" smtClean="0">
                <a:latin typeface="Rockwell" pitchFamily="18" charset="0"/>
              </a:rPr>
              <a:t>T0C: </a:t>
            </a:r>
            <a:r>
              <a:rPr lang="en-US" sz="1600" b="1" smtClean="0">
                <a:solidFill>
                  <a:srgbClr val="0099FF"/>
                </a:solidFill>
              </a:rPr>
              <a:t>	</a:t>
            </a:r>
            <a:r>
              <a:rPr lang="en-US" sz="1600" b="1" smtClean="0"/>
              <a:t>RF hazards; radiation exposure, proximity to antennas, recognized safe </a:t>
            </a:r>
            <a:br>
              <a:rPr lang="en-US" sz="1600" b="1" smtClean="0"/>
            </a:br>
            <a:r>
              <a:rPr lang="en-US" sz="1600" b="1" smtClean="0"/>
              <a:t>	power levels, exposure to others.     	</a:t>
            </a:r>
          </a:p>
        </p:txBody>
      </p:sp>
      <p:sp>
        <p:nvSpPr>
          <p:cNvPr id="1773571" name="Rectangle 3"/>
          <p:cNvSpPr>
            <a:spLocks noGrp="1" noChangeArrowheads="1"/>
          </p:cNvSpPr>
          <p:nvPr>
            <p:ph type="body" idx="1"/>
          </p:nvPr>
        </p:nvSpPr>
        <p:spPr>
          <a:xfrm>
            <a:off x="0" y="1470025"/>
            <a:ext cx="8642350" cy="4962525"/>
          </a:xfrm>
        </p:spPr>
        <p:txBody>
          <a:bodyPr/>
          <a:lstStyle/>
          <a:p>
            <a:pPr lvl="1" eaLnBrk="1" hangingPunct="1"/>
            <a:r>
              <a:rPr lang="en-US" sz="1200" smtClean="0">
                <a:latin typeface="Rockwell" pitchFamily="18" charset="0"/>
              </a:rPr>
              <a:t>T0C1</a:t>
            </a:r>
            <a:r>
              <a:rPr lang="en-US" sz="2000" smtClean="0">
                <a:latin typeface="Rockwell" pitchFamily="18" charset="0"/>
              </a:rPr>
              <a:t>  VHF and UHF radio signals are non-ionizing radiation.</a:t>
            </a:r>
          </a:p>
          <a:p>
            <a:pPr lvl="3" eaLnBrk="1" hangingPunct="1"/>
            <a:r>
              <a:rPr lang="en-US" sz="1800" smtClean="0">
                <a:solidFill>
                  <a:srgbClr val="FF0000"/>
                </a:solidFill>
                <a:latin typeface="Rockwell" pitchFamily="18" charset="0"/>
              </a:rPr>
              <a:t>Quite different from X-ray, gamma ray, and ultra violet radiation</a:t>
            </a:r>
          </a:p>
          <a:p>
            <a:pPr lvl="1" eaLnBrk="1" hangingPunct="1"/>
            <a:r>
              <a:rPr lang="en-US" sz="1200" smtClean="0">
                <a:latin typeface="Rockwell" pitchFamily="18" charset="0"/>
              </a:rPr>
              <a:t>T0C2</a:t>
            </a:r>
            <a:r>
              <a:rPr lang="en-US" sz="2000" smtClean="0">
                <a:latin typeface="Rockwell" pitchFamily="18" charset="0"/>
              </a:rPr>
              <a:t>  With 3.5 MHz, 50 MHz, 440 MHz, and 1296 MHz; a 50 MHz frequency has the lowest Maximum Permissible Exposure limit.</a:t>
            </a:r>
          </a:p>
          <a:p>
            <a:pPr lvl="1" eaLnBrk="1" hangingPunct="1"/>
            <a:r>
              <a:rPr lang="en-US" sz="1200" smtClean="0">
                <a:latin typeface="Rockwell" pitchFamily="18" charset="0"/>
              </a:rPr>
              <a:t>T0C3</a:t>
            </a:r>
            <a:r>
              <a:rPr lang="en-US" sz="2000" smtClean="0">
                <a:latin typeface="Rockwell" pitchFamily="18" charset="0"/>
              </a:rPr>
              <a:t>  The maximum power level that an amateur radio station may use at VHF frequencies before an RF exposure evaluation is required is 50 watts PEP at the antenna</a:t>
            </a:r>
            <a:r>
              <a:rPr lang="en-US" sz="2000" b="1" smtClean="0">
                <a:latin typeface="Rockwell" pitchFamily="18" charset="0"/>
              </a:rPr>
              <a:t>.</a:t>
            </a:r>
            <a:endParaRPr lang="en-US" sz="2000" smtClean="0">
              <a:latin typeface="Rockwell" pitchFamily="18" charset="0"/>
            </a:endParaRPr>
          </a:p>
        </p:txBody>
      </p:sp>
      <p:pic>
        <p:nvPicPr>
          <p:cNvPr id="1075205" name="Picture 5" descr="Feedhorn"/>
          <p:cNvPicPr>
            <a:picLocks noChangeAspect="1" noChangeArrowheads="1"/>
          </p:cNvPicPr>
          <p:nvPr/>
        </p:nvPicPr>
        <p:blipFill>
          <a:blip r:embed="rId2" cstate="print"/>
          <a:srcRect/>
          <a:stretch>
            <a:fillRect/>
          </a:stretch>
        </p:blipFill>
        <p:spPr bwMode="auto">
          <a:xfrm>
            <a:off x="885825" y="3959225"/>
            <a:ext cx="3802063" cy="2584450"/>
          </a:xfrm>
          <a:prstGeom prst="rect">
            <a:avLst/>
          </a:prstGeom>
          <a:noFill/>
          <a:ln w="9525">
            <a:noFill/>
            <a:miter lim="800000"/>
            <a:headEnd/>
            <a:tailEnd/>
          </a:ln>
        </p:spPr>
      </p:pic>
      <p:sp>
        <p:nvSpPr>
          <p:cNvPr id="1075204" name="Text Box 4"/>
          <p:cNvSpPr txBox="1">
            <a:spLocks noChangeArrowheads="1"/>
          </p:cNvSpPr>
          <p:nvPr/>
        </p:nvSpPr>
        <p:spPr bwMode="auto">
          <a:xfrm>
            <a:off x="4725988" y="4887913"/>
            <a:ext cx="3494087" cy="1192212"/>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Never stand in front of a microwave feedhorn antenna. </a:t>
            </a:r>
          </a:p>
          <a:p>
            <a:pPr>
              <a:spcBef>
                <a:spcPct val="50000"/>
              </a:spcBef>
            </a:pPr>
            <a:r>
              <a:rPr lang="en-US" sz="1600">
                <a:solidFill>
                  <a:srgbClr val="FF0000"/>
                </a:solidFill>
                <a:latin typeface="Rockwell" pitchFamily="18" charset="0"/>
              </a:rPr>
              <a:t>On transmit, it radiates a concentrated beam of RF energy.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73571">
                                            <p:txEl>
                                              <p:pRg st="0" end="0"/>
                                            </p:txEl>
                                          </p:spTgt>
                                        </p:tgtEl>
                                        <p:attrNameLst>
                                          <p:attrName>style.visibility</p:attrName>
                                        </p:attrNameLst>
                                      </p:cBhvr>
                                      <p:to>
                                        <p:strVal val="visible"/>
                                      </p:to>
                                    </p:set>
                                    <p:animEffect transition="in" filter="wipe(up)">
                                      <p:cBhvr>
                                        <p:cTn id="7" dur="500"/>
                                        <p:tgtEl>
                                          <p:spTgt spid="1773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73571">
                                            <p:txEl>
                                              <p:pRg st="1" end="1"/>
                                            </p:txEl>
                                          </p:spTgt>
                                        </p:tgtEl>
                                        <p:attrNameLst>
                                          <p:attrName>style.visibility</p:attrName>
                                        </p:attrNameLst>
                                      </p:cBhvr>
                                      <p:to>
                                        <p:strVal val="visible"/>
                                      </p:to>
                                    </p:set>
                                    <p:animEffect transition="in" filter="wipe(left)">
                                      <p:cBhvr>
                                        <p:cTn id="12" dur="500"/>
                                        <p:tgtEl>
                                          <p:spTgt spid="17735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73571">
                                            <p:txEl>
                                              <p:pRg st="2" end="2"/>
                                            </p:txEl>
                                          </p:spTgt>
                                        </p:tgtEl>
                                        <p:attrNameLst>
                                          <p:attrName>style.visibility</p:attrName>
                                        </p:attrNameLst>
                                      </p:cBhvr>
                                      <p:to>
                                        <p:strVal val="visible"/>
                                      </p:to>
                                    </p:set>
                                    <p:animEffect transition="in" filter="wipe(left)">
                                      <p:cBhvr>
                                        <p:cTn id="17" dur="500"/>
                                        <p:tgtEl>
                                          <p:spTgt spid="17735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73571">
                                            <p:txEl>
                                              <p:pRg st="3" end="3"/>
                                            </p:txEl>
                                          </p:spTgt>
                                        </p:tgtEl>
                                        <p:attrNameLst>
                                          <p:attrName>style.visibility</p:attrName>
                                        </p:attrNameLst>
                                      </p:cBhvr>
                                      <p:to>
                                        <p:strVal val="visible"/>
                                      </p:to>
                                    </p:set>
                                    <p:animEffect transition="in" filter="wipe(left)">
                                      <p:cBhvr>
                                        <p:cTn id="22" dur="500"/>
                                        <p:tgtEl>
                                          <p:spTgt spid="17735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075205"/>
                                        </p:tgtEl>
                                        <p:attrNameLst>
                                          <p:attrName>style.visibility</p:attrName>
                                        </p:attrNameLst>
                                      </p:cBhvr>
                                      <p:to>
                                        <p:strVal val="visible"/>
                                      </p:to>
                                    </p:set>
                                    <p:animEffect transition="in" filter="wipe(down)">
                                      <p:cBhvr>
                                        <p:cTn id="27" dur="500"/>
                                        <p:tgtEl>
                                          <p:spTgt spid="1075205"/>
                                        </p:tgtEl>
                                      </p:cBhvr>
                                    </p:animEffect>
                                  </p:childTnLst>
                                </p:cTn>
                              </p:par>
                              <p:par>
                                <p:cTn id="28" presetID="22" presetClass="entr" presetSubtype="4" fill="hold" nodeType="withEffect">
                                  <p:stCondLst>
                                    <p:cond delay="0"/>
                                  </p:stCondLst>
                                  <p:childTnLst>
                                    <p:set>
                                      <p:cBhvr>
                                        <p:cTn id="29" dur="1" fill="hold">
                                          <p:stCondLst>
                                            <p:cond delay="0"/>
                                          </p:stCondLst>
                                        </p:cTn>
                                        <p:tgtEl>
                                          <p:spTgt spid="1075204">
                                            <p:txEl>
                                              <p:pRg st="0" end="0"/>
                                            </p:txEl>
                                          </p:spTgt>
                                        </p:tgtEl>
                                        <p:attrNameLst>
                                          <p:attrName>style.visibility</p:attrName>
                                        </p:attrNameLst>
                                      </p:cBhvr>
                                      <p:to>
                                        <p:strVal val="visible"/>
                                      </p:to>
                                    </p:set>
                                    <p:animEffect transition="in" filter="wipe(down)">
                                      <p:cBhvr>
                                        <p:cTn id="30" dur="500"/>
                                        <p:tgtEl>
                                          <p:spTgt spid="1075204">
                                            <p:txEl>
                                              <p:pRg st="0" end="0"/>
                                            </p:txEl>
                                          </p:spTgt>
                                        </p:tgtEl>
                                      </p:cBhvr>
                                    </p:animEffect>
                                  </p:childTnLst>
                                </p:cTn>
                              </p:par>
                            </p:childTnLst>
                          </p:cTn>
                        </p:par>
                        <p:par>
                          <p:cTn id="31" fill="hold" nodeType="afterGroup">
                            <p:stCondLst>
                              <p:cond delay="500"/>
                            </p:stCondLst>
                            <p:childTnLst>
                              <p:par>
                                <p:cTn id="32" presetID="22" presetClass="entr" presetSubtype="4" fill="hold" nodeType="afterEffect">
                                  <p:stCondLst>
                                    <p:cond delay="0"/>
                                  </p:stCondLst>
                                  <p:childTnLst>
                                    <p:set>
                                      <p:cBhvr>
                                        <p:cTn id="33" dur="1" fill="hold">
                                          <p:stCondLst>
                                            <p:cond delay="0"/>
                                          </p:stCondLst>
                                        </p:cTn>
                                        <p:tgtEl>
                                          <p:spTgt spid="1075204">
                                            <p:txEl>
                                              <p:pRg st="1" end="1"/>
                                            </p:txEl>
                                          </p:spTgt>
                                        </p:tgtEl>
                                        <p:attrNameLst>
                                          <p:attrName>style.visibility</p:attrName>
                                        </p:attrNameLst>
                                      </p:cBhvr>
                                      <p:to>
                                        <p:strVal val="visible"/>
                                      </p:to>
                                    </p:set>
                                    <p:animEffect transition="in" filter="wipe(down)">
                                      <p:cBhvr>
                                        <p:cTn id="34" dur="500"/>
                                        <p:tgtEl>
                                          <p:spTgt spid="10752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lide Number Placeholder 3"/>
          <p:cNvSpPr>
            <a:spLocks noGrp="1"/>
          </p:cNvSpPr>
          <p:nvPr>
            <p:ph type="sldNum" sz="quarter" idx="12"/>
          </p:nvPr>
        </p:nvSpPr>
        <p:spPr>
          <a:noFill/>
          <a:ln>
            <a:miter lim="800000"/>
            <a:headEnd/>
            <a:tailEnd/>
          </a:ln>
        </p:spPr>
        <p:txBody>
          <a:bodyPr/>
          <a:lstStyle/>
          <a:p>
            <a:fld id="{E3DAE17E-48D3-4A1C-ACE3-C83EF64D4599}" type="slidenum">
              <a:rPr lang="en-US"/>
              <a:pPr/>
              <a:t>594</a:t>
            </a:fld>
            <a:endParaRPr lang="en-US"/>
          </a:p>
        </p:txBody>
      </p:sp>
      <p:sp>
        <p:nvSpPr>
          <p:cNvPr id="61030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A24A0D5-5AFC-42B6-AA45-50F0B780DA48}" type="slidenum">
              <a:rPr lang="en-US" sz="1400">
                <a:latin typeface="Times New Roman" pitchFamily="18" charset="0"/>
              </a:rPr>
              <a:pPr algn="r"/>
              <a:t>594</a:t>
            </a:fld>
            <a:endParaRPr lang="en-US" sz="1400">
              <a:latin typeface="Times New Roman" pitchFamily="18" charset="0"/>
            </a:endParaRPr>
          </a:p>
        </p:txBody>
      </p:sp>
      <p:sp>
        <p:nvSpPr>
          <p:cNvPr id="610308" name="Rectangle 2"/>
          <p:cNvSpPr>
            <a:spLocks noGrp="1" noChangeArrowheads="1"/>
          </p:cNvSpPr>
          <p:nvPr>
            <p:ph type="title" idx="4294967295"/>
          </p:nvPr>
        </p:nvSpPr>
        <p:spPr>
          <a:xfrm>
            <a:off x="269875" y="395288"/>
            <a:ext cx="8874125" cy="614362"/>
          </a:xfrm>
        </p:spPr>
        <p:txBody>
          <a:bodyPr/>
          <a:lstStyle/>
          <a:p>
            <a:pPr eaLnBrk="1" hangingPunct="1"/>
            <a:r>
              <a:rPr lang="en-US" sz="2200" b="1" smtClean="0">
                <a:latin typeface="Rockwell" pitchFamily="18" charset="0"/>
              </a:rPr>
              <a:t>T0C: </a:t>
            </a:r>
            <a:r>
              <a:rPr lang="en-US" sz="1600" b="1" smtClean="0">
                <a:solidFill>
                  <a:srgbClr val="0099FF"/>
                </a:solidFill>
              </a:rPr>
              <a:t>	</a:t>
            </a:r>
            <a:r>
              <a:rPr lang="en-US" sz="1600" b="1" smtClean="0"/>
              <a:t>RF hazards; radiation exposure, proximity to antennas, recognized safe </a:t>
            </a:r>
            <a:br>
              <a:rPr lang="en-US" sz="1600" b="1" smtClean="0"/>
            </a:br>
            <a:r>
              <a:rPr lang="en-US" sz="1600" b="1" smtClean="0"/>
              <a:t>	power levels, exposure to others.     	</a:t>
            </a:r>
          </a:p>
        </p:txBody>
      </p:sp>
      <p:sp>
        <p:nvSpPr>
          <p:cNvPr id="1074179" name="Rectangle 3"/>
          <p:cNvSpPr>
            <a:spLocks noGrp="1" noChangeArrowheads="1"/>
          </p:cNvSpPr>
          <p:nvPr>
            <p:ph type="body" idx="4294967295"/>
          </p:nvPr>
        </p:nvSpPr>
        <p:spPr>
          <a:xfrm>
            <a:off x="193675" y="1508125"/>
            <a:ext cx="8642350" cy="4962525"/>
          </a:xfrm>
        </p:spPr>
        <p:txBody>
          <a:bodyPr/>
          <a:lstStyle/>
          <a:p>
            <a:pPr lvl="1" eaLnBrk="1" hangingPunct="1"/>
            <a:r>
              <a:rPr lang="en-US" sz="1200" smtClean="0">
                <a:latin typeface="Rockwell" pitchFamily="18" charset="0"/>
              </a:rPr>
              <a:t>T0C4</a:t>
            </a:r>
            <a:r>
              <a:rPr lang="en-US" sz="2000" smtClean="0">
                <a:latin typeface="Rockwell" pitchFamily="18" charset="0"/>
              </a:rPr>
              <a:t>  Factors affecting the RF exposure of people near an amateur station antenna:</a:t>
            </a:r>
          </a:p>
          <a:p>
            <a:pPr lvl="3" eaLnBrk="1" hangingPunct="1">
              <a:buFont typeface="Wingdings" pitchFamily="2" charset="2"/>
              <a:buChar char="Ø"/>
            </a:pPr>
            <a:r>
              <a:rPr lang="en-US" sz="1800" smtClean="0">
                <a:latin typeface="Rockwell" pitchFamily="18" charset="0"/>
              </a:rPr>
              <a:t>Frequency and power level of the RF field</a:t>
            </a:r>
          </a:p>
          <a:p>
            <a:pPr lvl="3" eaLnBrk="1" hangingPunct="1">
              <a:buFont typeface="Wingdings" pitchFamily="2" charset="2"/>
              <a:buChar char="Ø"/>
            </a:pPr>
            <a:r>
              <a:rPr lang="en-US" sz="1800" smtClean="0">
                <a:latin typeface="Rockwell" pitchFamily="18" charset="0"/>
              </a:rPr>
              <a:t>Distance from the antenna to a person</a:t>
            </a:r>
          </a:p>
          <a:p>
            <a:pPr lvl="3" eaLnBrk="1" hangingPunct="1">
              <a:buFont typeface="Wingdings" pitchFamily="2" charset="2"/>
              <a:buChar char="Ø"/>
            </a:pPr>
            <a:r>
              <a:rPr lang="en-US" sz="1800" smtClean="0">
                <a:latin typeface="Rockwell" pitchFamily="18" charset="0"/>
              </a:rPr>
              <a:t>Radiation pattern of the antenna</a:t>
            </a:r>
          </a:p>
          <a:p>
            <a:pPr lvl="1" eaLnBrk="1" hangingPunct="1"/>
            <a:endParaRPr lang="en-US" sz="1800" smtClean="0">
              <a:latin typeface="Rockwell" pitchFamily="18" charset="0"/>
            </a:endParaRPr>
          </a:p>
        </p:txBody>
      </p:sp>
      <p:pic>
        <p:nvPicPr>
          <p:cNvPr id="1074180" name="Picture 4" descr="Q p174a"/>
          <p:cNvPicPr>
            <a:picLocks noChangeAspect="1" noChangeArrowheads="1"/>
          </p:cNvPicPr>
          <p:nvPr/>
        </p:nvPicPr>
        <p:blipFill>
          <a:blip r:embed="rId2" cstate="print"/>
          <a:srcRect/>
          <a:stretch>
            <a:fillRect/>
          </a:stretch>
        </p:blipFill>
        <p:spPr bwMode="auto">
          <a:xfrm>
            <a:off x="654050" y="3813175"/>
            <a:ext cx="3879850" cy="2249488"/>
          </a:xfrm>
          <a:prstGeom prst="rect">
            <a:avLst/>
          </a:prstGeom>
          <a:noFill/>
          <a:ln w="9525">
            <a:noFill/>
            <a:miter lim="800000"/>
            <a:headEnd/>
            <a:tailEnd/>
          </a:ln>
        </p:spPr>
      </p:pic>
      <p:pic>
        <p:nvPicPr>
          <p:cNvPr id="1074181" name="Picture 5" descr="Q p174b"/>
          <p:cNvPicPr>
            <a:picLocks noChangeAspect="1" noChangeArrowheads="1"/>
          </p:cNvPicPr>
          <p:nvPr/>
        </p:nvPicPr>
        <p:blipFill>
          <a:blip r:embed="rId3" cstate="print"/>
          <a:srcRect/>
          <a:stretch>
            <a:fillRect/>
          </a:stretch>
        </p:blipFill>
        <p:spPr bwMode="auto">
          <a:xfrm>
            <a:off x="4725988" y="3813175"/>
            <a:ext cx="3917950" cy="2224088"/>
          </a:xfrm>
          <a:prstGeom prst="rect">
            <a:avLst/>
          </a:prstGeom>
          <a:noFill/>
          <a:ln w="9525">
            <a:noFill/>
            <a:miter lim="800000"/>
            <a:headEnd/>
            <a:tailEnd/>
          </a:ln>
        </p:spPr>
      </p:pic>
      <p:sp>
        <p:nvSpPr>
          <p:cNvPr id="1074182" name="Text Box 6"/>
          <p:cNvSpPr txBox="1">
            <a:spLocks noChangeArrowheads="1"/>
          </p:cNvSpPr>
          <p:nvPr/>
        </p:nvSpPr>
        <p:spPr bwMode="auto">
          <a:xfrm>
            <a:off x="1884363" y="6116638"/>
            <a:ext cx="1765300"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Controlled</a:t>
            </a:r>
          </a:p>
        </p:txBody>
      </p:sp>
      <p:sp>
        <p:nvSpPr>
          <p:cNvPr id="1074183" name="Text Box 7"/>
          <p:cNvSpPr txBox="1">
            <a:spLocks noChangeArrowheads="1"/>
          </p:cNvSpPr>
          <p:nvPr/>
        </p:nvSpPr>
        <p:spPr bwMode="auto">
          <a:xfrm>
            <a:off x="6070600" y="6078538"/>
            <a:ext cx="1765300"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Uncontrolled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74179">
                                            <p:txEl>
                                              <p:pRg st="0" end="0"/>
                                            </p:txEl>
                                          </p:spTgt>
                                        </p:tgtEl>
                                        <p:attrNameLst>
                                          <p:attrName>style.visibility</p:attrName>
                                        </p:attrNameLst>
                                      </p:cBhvr>
                                      <p:to>
                                        <p:strVal val="visible"/>
                                      </p:to>
                                    </p:set>
                                    <p:animEffect transition="in" filter="wipe(up)">
                                      <p:cBhvr>
                                        <p:cTn id="7" dur="500"/>
                                        <p:tgtEl>
                                          <p:spTgt spid="1074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74179">
                                            <p:txEl>
                                              <p:pRg st="1" end="1"/>
                                            </p:txEl>
                                          </p:spTgt>
                                        </p:tgtEl>
                                        <p:attrNameLst>
                                          <p:attrName>style.visibility</p:attrName>
                                        </p:attrNameLst>
                                      </p:cBhvr>
                                      <p:to>
                                        <p:strVal val="visible"/>
                                      </p:to>
                                    </p:set>
                                    <p:animEffect transition="in" filter="wipe(left)">
                                      <p:cBhvr>
                                        <p:cTn id="12" dur="500"/>
                                        <p:tgtEl>
                                          <p:spTgt spid="1074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74179">
                                            <p:txEl>
                                              <p:pRg st="2" end="2"/>
                                            </p:txEl>
                                          </p:spTgt>
                                        </p:tgtEl>
                                        <p:attrNameLst>
                                          <p:attrName>style.visibility</p:attrName>
                                        </p:attrNameLst>
                                      </p:cBhvr>
                                      <p:to>
                                        <p:strVal val="visible"/>
                                      </p:to>
                                    </p:set>
                                    <p:animEffect transition="in" filter="wipe(left)">
                                      <p:cBhvr>
                                        <p:cTn id="17" dur="500"/>
                                        <p:tgtEl>
                                          <p:spTgt spid="1074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74179">
                                            <p:txEl>
                                              <p:pRg st="3" end="3"/>
                                            </p:txEl>
                                          </p:spTgt>
                                        </p:tgtEl>
                                        <p:attrNameLst>
                                          <p:attrName>style.visibility</p:attrName>
                                        </p:attrNameLst>
                                      </p:cBhvr>
                                      <p:to>
                                        <p:strVal val="visible"/>
                                      </p:to>
                                    </p:set>
                                    <p:animEffect transition="in" filter="wipe(left)">
                                      <p:cBhvr>
                                        <p:cTn id="22" dur="500"/>
                                        <p:tgtEl>
                                          <p:spTgt spid="1074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074180"/>
                                        </p:tgtEl>
                                        <p:attrNameLst>
                                          <p:attrName>style.visibility</p:attrName>
                                        </p:attrNameLst>
                                      </p:cBhvr>
                                      <p:to>
                                        <p:strVal val="visible"/>
                                      </p:to>
                                    </p:set>
                                    <p:animEffect transition="in" filter="wipe(down)">
                                      <p:cBhvr>
                                        <p:cTn id="27" dur="500"/>
                                        <p:tgtEl>
                                          <p:spTgt spid="107418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74182"/>
                                        </p:tgtEl>
                                        <p:attrNameLst>
                                          <p:attrName>style.visibility</p:attrName>
                                        </p:attrNameLst>
                                      </p:cBhvr>
                                      <p:to>
                                        <p:strVal val="visible"/>
                                      </p:to>
                                    </p:set>
                                    <p:animEffect transition="in" filter="wipe(down)">
                                      <p:cBhvr>
                                        <p:cTn id="30" dur="500"/>
                                        <p:tgtEl>
                                          <p:spTgt spid="1074182"/>
                                        </p:tgtEl>
                                      </p:cBhvr>
                                    </p:animEffect>
                                  </p:childTnLst>
                                </p:cTn>
                              </p:par>
                              <p:par>
                                <p:cTn id="31" presetID="22" presetClass="entr" presetSubtype="4" fill="hold" nodeType="withEffect">
                                  <p:stCondLst>
                                    <p:cond delay="0"/>
                                  </p:stCondLst>
                                  <p:childTnLst>
                                    <p:set>
                                      <p:cBhvr>
                                        <p:cTn id="32" dur="1" fill="hold">
                                          <p:stCondLst>
                                            <p:cond delay="0"/>
                                          </p:stCondLst>
                                        </p:cTn>
                                        <p:tgtEl>
                                          <p:spTgt spid="1074181"/>
                                        </p:tgtEl>
                                        <p:attrNameLst>
                                          <p:attrName>style.visibility</p:attrName>
                                        </p:attrNameLst>
                                      </p:cBhvr>
                                      <p:to>
                                        <p:strVal val="visible"/>
                                      </p:to>
                                    </p:set>
                                    <p:animEffect transition="in" filter="wipe(down)">
                                      <p:cBhvr>
                                        <p:cTn id="33" dur="500"/>
                                        <p:tgtEl>
                                          <p:spTgt spid="107418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74183"/>
                                        </p:tgtEl>
                                        <p:attrNameLst>
                                          <p:attrName>style.visibility</p:attrName>
                                        </p:attrNameLst>
                                      </p:cBhvr>
                                      <p:to>
                                        <p:strVal val="visible"/>
                                      </p:to>
                                    </p:set>
                                    <p:animEffect transition="in" filter="wipe(down)">
                                      <p:cBhvr>
                                        <p:cTn id="36" dur="500"/>
                                        <p:tgtEl>
                                          <p:spTgt spid="1074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2" grpId="0"/>
      <p:bldP spid="1074183" grpId="0"/>
    </p:bld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Slide Number Placeholder 5"/>
          <p:cNvSpPr>
            <a:spLocks noGrp="1"/>
          </p:cNvSpPr>
          <p:nvPr>
            <p:ph type="sldNum" sz="quarter" idx="12"/>
          </p:nvPr>
        </p:nvSpPr>
        <p:spPr>
          <a:noFill/>
          <a:ln>
            <a:miter lim="800000"/>
            <a:headEnd/>
            <a:tailEnd/>
          </a:ln>
        </p:spPr>
        <p:txBody>
          <a:bodyPr/>
          <a:lstStyle/>
          <a:p>
            <a:fld id="{017A4183-8441-451A-BDEC-483E667E930C}" type="slidenum">
              <a:rPr lang="en-US"/>
              <a:pPr/>
              <a:t>595</a:t>
            </a:fld>
            <a:endParaRPr lang="en-US"/>
          </a:p>
        </p:txBody>
      </p:sp>
      <p:sp>
        <p:nvSpPr>
          <p:cNvPr id="611331" name="Rectangle 2"/>
          <p:cNvSpPr>
            <a:spLocks noGrp="1" noChangeArrowheads="1"/>
          </p:cNvSpPr>
          <p:nvPr>
            <p:ph type="title"/>
          </p:nvPr>
        </p:nvSpPr>
        <p:spPr>
          <a:xfrm>
            <a:off x="231775" y="471488"/>
            <a:ext cx="8912225" cy="614362"/>
          </a:xfrm>
        </p:spPr>
        <p:txBody>
          <a:bodyPr/>
          <a:lstStyle/>
          <a:p>
            <a:pPr eaLnBrk="1" hangingPunct="1"/>
            <a:r>
              <a:rPr lang="en-US" sz="2200" b="1" smtClean="0">
                <a:latin typeface="Rockwell" pitchFamily="18" charset="0"/>
              </a:rPr>
              <a:t>T0C: </a:t>
            </a:r>
            <a:r>
              <a:rPr lang="en-US" sz="1600" b="1" smtClean="0">
                <a:solidFill>
                  <a:srgbClr val="0099FF"/>
                </a:solidFill>
              </a:rPr>
              <a:t>	</a:t>
            </a:r>
            <a:r>
              <a:rPr lang="en-US" sz="1600" b="1" smtClean="0"/>
              <a:t>RF hazards; radiation exposure, proximity to antennas, recognized safe </a:t>
            </a:r>
            <a:br>
              <a:rPr lang="en-US" sz="1600" b="1" smtClean="0"/>
            </a:br>
            <a:r>
              <a:rPr lang="en-US" sz="1600" b="1" smtClean="0"/>
              <a:t>	power levels, exposure to others.     	</a:t>
            </a:r>
          </a:p>
        </p:txBody>
      </p:sp>
      <p:sp>
        <p:nvSpPr>
          <p:cNvPr id="1775619" name="Rectangle 3"/>
          <p:cNvSpPr>
            <a:spLocks noGrp="1" noChangeArrowheads="1"/>
          </p:cNvSpPr>
          <p:nvPr>
            <p:ph type="body" idx="1"/>
          </p:nvPr>
        </p:nvSpPr>
        <p:spPr/>
        <p:txBody>
          <a:bodyPr/>
          <a:lstStyle/>
          <a:p>
            <a:pPr lvl="1" eaLnBrk="1" hangingPunct="1"/>
            <a:r>
              <a:rPr lang="en-US" sz="1200" smtClean="0">
                <a:latin typeface="Rockwell" pitchFamily="18" charset="0"/>
              </a:rPr>
              <a:t>T0C5</a:t>
            </a:r>
            <a:r>
              <a:rPr lang="en-US" sz="2000" smtClean="0">
                <a:latin typeface="Rockwell" pitchFamily="18" charset="0"/>
              </a:rPr>
              <a:t>  Exposure limits vary with frequency because the human body absorbs more RF energy at some frequencies than at others.</a:t>
            </a:r>
          </a:p>
          <a:p>
            <a:pPr lvl="1" eaLnBrk="1" hangingPunct="1"/>
            <a:endParaRPr lang="en-US" sz="2000" smtClean="0">
              <a:latin typeface="Rockwell" pitchFamily="18" charset="0"/>
            </a:endParaRPr>
          </a:p>
          <a:p>
            <a:pPr lvl="1" eaLnBrk="1" hangingPunct="1"/>
            <a:r>
              <a:rPr lang="en-US" sz="1200" smtClean="0">
                <a:latin typeface="Rockwell" pitchFamily="18" charset="0"/>
              </a:rPr>
              <a:t>T0C6</a:t>
            </a:r>
            <a:r>
              <a:rPr lang="en-US" sz="2000" smtClean="0">
                <a:latin typeface="Rockwell" pitchFamily="18" charset="0"/>
              </a:rPr>
              <a:t>  Acceptable methods to determine that your station complies with FCC RF exposure regulations:</a:t>
            </a:r>
          </a:p>
          <a:p>
            <a:pPr lvl="1" eaLnBrk="1" hangingPunct="1"/>
            <a:endParaRPr lang="en-US" sz="2000" smtClean="0">
              <a:latin typeface="Rockwell" pitchFamily="18" charset="0"/>
            </a:endParaRPr>
          </a:p>
          <a:p>
            <a:pPr lvl="3" eaLnBrk="1" hangingPunct="1">
              <a:buFont typeface="Wingdings" pitchFamily="2" charset="2"/>
              <a:buChar char="Ø"/>
            </a:pPr>
            <a:r>
              <a:rPr lang="en-US" sz="1800" smtClean="0">
                <a:latin typeface="Rockwell" pitchFamily="18" charset="0"/>
              </a:rPr>
              <a:t>By calculation based on FCC OET Bulletin 65</a:t>
            </a:r>
          </a:p>
          <a:p>
            <a:pPr lvl="3" eaLnBrk="1" hangingPunct="1">
              <a:buFont typeface="Wingdings" pitchFamily="2" charset="2"/>
              <a:buChar char="Ø"/>
            </a:pPr>
            <a:endParaRPr lang="en-US" sz="1000" smtClean="0">
              <a:latin typeface="Rockwell" pitchFamily="18" charset="0"/>
            </a:endParaRPr>
          </a:p>
          <a:p>
            <a:pPr lvl="3" eaLnBrk="1" hangingPunct="1">
              <a:buFont typeface="Wingdings" pitchFamily="2" charset="2"/>
              <a:buChar char="Ø"/>
            </a:pPr>
            <a:r>
              <a:rPr lang="en-US" sz="1800" smtClean="0">
                <a:latin typeface="Rockwell" pitchFamily="18" charset="0"/>
              </a:rPr>
              <a:t>By calculation based on computer modeling</a:t>
            </a:r>
          </a:p>
          <a:p>
            <a:pPr lvl="3" eaLnBrk="1" hangingPunct="1">
              <a:buFont typeface="Wingdings" pitchFamily="2" charset="2"/>
              <a:buChar char="Ø"/>
            </a:pPr>
            <a:endParaRPr lang="en-US" sz="1000" smtClean="0">
              <a:latin typeface="Rockwell" pitchFamily="18" charset="0"/>
            </a:endParaRPr>
          </a:p>
          <a:p>
            <a:pPr lvl="3" eaLnBrk="1" hangingPunct="1">
              <a:buFont typeface="Wingdings" pitchFamily="2" charset="2"/>
              <a:buChar char="Ø"/>
            </a:pPr>
            <a:r>
              <a:rPr lang="en-US" sz="1800" smtClean="0">
                <a:latin typeface="Rockwell" pitchFamily="18" charset="0"/>
              </a:rPr>
              <a:t>By measurement of field strength using calibrated equipment</a:t>
            </a:r>
            <a:endParaRPr lang="en-US" sz="16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75619">
                                            <p:txEl>
                                              <p:pRg st="0" end="0"/>
                                            </p:txEl>
                                          </p:spTgt>
                                        </p:tgtEl>
                                        <p:attrNameLst>
                                          <p:attrName>style.visibility</p:attrName>
                                        </p:attrNameLst>
                                      </p:cBhvr>
                                      <p:to>
                                        <p:strVal val="visible"/>
                                      </p:to>
                                    </p:set>
                                    <p:animEffect transition="in" filter="wipe(up)">
                                      <p:cBhvr>
                                        <p:cTn id="7" dur="500"/>
                                        <p:tgtEl>
                                          <p:spTgt spid="1775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75619">
                                            <p:txEl>
                                              <p:pRg st="2" end="2"/>
                                            </p:txEl>
                                          </p:spTgt>
                                        </p:tgtEl>
                                        <p:attrNameLst>
                                          <p:attrName>style.visibility</p:attrName>
                                        </p:attrNameLst>
                                      </p:cBhvr>
                                      <p:to>
                                        <p:strVal val="visible"/>
                                      </p:to>
                                    </p:set>
                                    <p:animEffect transition="in" filter="wipe(left)">
                                      <p:cBhvr>
                                        <p:cTn id="12" dur="500"/>
                                        <p:tgtEl>
                                          <p:spTgt spid="17756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75619">
                                            <p:txEl>
                                              <p:pRg st="4" end="4"/>
                                            </p:txEl>
                                          </p:spTgt>
                                        </p:tgtEl>
                                        <p:attrNameLst>
                                          <p:attrName>style.visibility</p:attrName>
                                        </p:attrNameLst>
                                      </p:cBhvr>
                                      <p:to>
                                        <p:strVal val="visible"/>
                                      </p:to>
                                    </p:set>
                                    <p:animEffect transition="in" filter="wipe(left)">
                                      <p:cBhvr>
                                        <p:cTn id="17" dur="500"/>
                                        <p:tgtEl>
                                          <p:spTgt spid="177561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75619">
                                            <p:txEl>
                                              <p:pRg st="6" end="6"/>
                                            </p:txEl>
                                          </p:spTgt>
                                        </p:tgtEl>
                                        <p:attrNameLst>
                                          <p:attrName>style.visibility</p:attrName>
                                        </p:attrNameLst>
                                      </p:cBhvr>
                                      <p:to>
                                        <p:strVal val="visible"/>
                                      </p:to>
                                    </p:set>
                                    <p:animEffect transition="in" filter="wipe(left)">
                                      <p:cBhvr>
                                        <p:cTn id="22" dur="500"/>
                                        <p:tgtEl>
                                          <p:spTgt spid="1775619">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775619">
                                            <p:txEl>
                                              <p:pRg st="8" end="8"/>
                                            </p:txEl>
                                          </p:spTgt>
                                        </p:tgtEl>
                                        <p:attrNameLst>
                                          <p:attrName>style.visibility</p:attrName>
                                        </p:attrNameLst>
                                      </p:cBhvr>
                                      <p:to>
                                        <p:strVal val="visible"/>
                                      </p:to>
                                    </p:set>
                                    <p:animEffect transition="in" filter="wipe(down)">
                                      <p:cBhvr>
                                        <p:cTn id="27" dur="500"/>
                                        <p:tgtEl>
                                          <p:spTgt spid="17756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Slide Number Placeholder 3"/>
          <p:cNvSpPr>
            <a:spLocks noGrp="1"/>
          </p:cNvSpPr>
          <p:nvPr>
            <p:ph type="sldNum" sz="quarter" idx="12"/>
          </p:nvPr>
        </p:nvSpPr>
        <p:spPr>
          <a:noFill/>
          <a:ln>
            <a:miter lim="800000"/>
            <a:headEnd/>
            <a:tailEnd/>
          </a:ln>
        </p:spPr>
        <p:txBody>
          <a:bodyPr/>
          <a:lstStyle/>
          <a:p>
            <a:fld id="{6BFCA195-626D-4A4D-9AE5-58AC71F0F6A2}" type="slidenum">
              <a:rPr lang="en-US"/>
              <a:pPr/>
              <a:t>596</a:t>
            </a:fld>
            <a:endParaRPr lang="en-US"/>
          </a:p>
        </p:txBody>
      </p:sp>
      <p:sp>
        <p:nvSpPr>
          <p:cNvPr id="61235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C6AA49A-DB51-4AF9-BD3E-04AD317F006C}" type="slidenum">
              <a:rPr lang="en-US" sz="1400">
                <a:latin typeface="Times New Roman" pitchFamily="18" charset="0"/>
              </a:rPr>
              <a:pPr algn="r"/>
              <a:t>596</a:t>
            </a:fld>
            <a:endParaRPr lang="en-US" sz="1400">
              <a:latin typeface="Times New Roman" pitchFamily="18" charset="0"/>
            </a:endParaRPr>
          </a:p>
        </p:txBody>
      </p:sp>
      <p:sp>
        <p:nvSpPr>
          <p:cNvPr id="612356" name="Rectangle 2"/>
          <p:cNvSpPr>
            <a:spLocks noGrp="1" noChangeArrowheads="1"/>
          </p:cNvSpPr>
          <p:nvPr>
            <p:ph type="title" idx="4294967295"/>
          </p:nvPr>
        </p:nvSpPr>
        <p:spPr>
          <a:xfrm>
            <a:off x="193675" y="395288"/>
            <a:ext cx="8718550" cy="614362"/>
          </a:xfrm>
        </p:spPr>
        <p:txBody>
          <a:bodyPr/>
          <a:lstStyle/>
          <a:p>
            <a:pPr eaLnBrk="1" hangingPunct="1"/>
            <a:r>
              <a:rPr lang="en-US" sz="2200" b="1" smtClean="0">
                <a:latin typeface="Rockwell" pitchFamily="18" charset="0"/>
              </a:rPr>
              <a:t>T0C: </a:t>
            </a:r>
            <a:r>
              <a:rPr lang="en-US" sz="1600" b="1" smtClean="0">
                <a:solidFill>
                  <a:srgbClr val="0099FF"/>
                </a:solidFill>
              </a:rPr>
              <a:t>	</a:t>
            </a:r>
            <a:r>
              <a:rPr lang="en-US" sz="1600" b="1" smtClean="0"/>
              <a:t>RF hazards; radiation exposure, proximity to antennas, recognized safe </a:t>
            </a:r>
            <a:br>
              <a:rPr lang="en-US" sz="1600" b="1" smtClean="0"/>
            </a:br>
            <a:r>
              <a:rPr lang="en-US" sz="1600" b="1" smtClean="0"/>
              <a:t>	power levels, exposure to others.     	</a:t>
            </a:r>
          </a:p>
        </p:txBody>
      </p:sp>
      <p:sp>
        <p:nvSpPr>
          <p:cNvPr id="1078275"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T0C7</a:t>
            </a:r>
            <a:r>
              <a:rPr lang="en-US" sz="2000" smtClean="0">
                <a:latin typeface="Rockwell" pitchFamily="18" charset="0"/>
              </a:rPr>
              <a:t>  If a person accidentally touched your antenna while you were transmitting they might receive a painful RF burn.</a:t>
            </a:r>
          </a:p>
          <a:p>
            <a:pPr lvl="3" eaLnBrk="1" hangingPunct="1"/>
            <a:r>
              <a:rPr lang="en-US" sz="1800" smtClean="0">
                <a:solidFill>
                  <a:srgbClr val="FF0000"/>
                </a:solidFill>
                <a:latin typeface="Rockwell" pitchFamily="18" charset="0"/>
              </a:rPr>
              <a:t>Accidentally or on purpose, depending on the power too.</a:t>
            </a:r>
          </a:p>
        </p:txBody>
      </p:sp>
      <p:pic>
        <p:nvPicPr>
          <p:cNvPr id="1078276" name="Picture 4" descr="Q p177b"/>
          <p:cNvPicPr>
            <a:picLocks noChangeAspect="1" noChangeArrowheads="1"/>
          </p:cNvPicPr>
          <p:nvPr/>
        </p:nvPicPr>
        <p:blipFill>
          <a:blip r:embed="rId2" cstate="print"/>
          <a:srcRect/>
          <a:stretch>
            <a:fillRect/>
          </a:stretch>
        </p:blipFill>
        <p:spPr bwMode="auto">
          <a:xfrm>
            <a:off x="2228850" y="3006725"/>
            <a:ext cx="4186238" cy="2847975"/>
          </a:xfrm>
          <a:prstGeom prst="rect">
            <a:avLst/>
          </a:prstGeom>
          <a:noFill/>
          <a:ln w="9525">
            <a:noFill/>
            <a:miter lim="800000"/>
            <a:headEnd/>
            <a:tailEnd/>
          </a:ln>
        </p:spPr>
      </p:pic>
      <p:sp>
        <p:nvSpPr>
          <p:cNvPr id="1078277" name="Text Box 5"/>
          <p:cNvSpPr txBox="1">
            <a:spLocks noChangeArrowheads="1"/>
          </p:cNvSpPr>
          <p:nvPr/>
        </p:nvSpPr>
        <p:spPr bwMode="auto">
          <a:xfrm>
            <a:off x="2613025" y="5810250"/>
            <a:ext cx="3533775" cy="825500"/>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a:solidFill>
                  <a:srgbClr val="FF0000"/>
                </a:solidFill>
                <a:latin typeface="Rockwell" pitchFamily="18" charset="0"/>
              </a:rPr>
              <a:t>Be sure to place your antennas where no one can touch them.  All antennas, not just the mobile ones.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78275">
                                            <p:txEl>
                                              <p:pRg st="0" end="0"/>
                                            </p:txEl>
                                          </p:spTgt>
                                        </p:tgtEl>
                                        <p:attrNameLst>
                                          <p:attrName>style.visibility</p:attrName>
                                        </p:attrNameLst>
                                      </p:cBhvr>
                                      <p:to>
                                        <p:strVal val="visible"/>
                                      </p:to>
                                    </p:set>
                                    <p:animEffect transition="in" filter="wipe(up)">
                                      <p:cBhvr>
                                        <p:cTn id="7" dur="500"/>
                                        <p:tgtEl>
                                          <p:spTgt spid="1078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78275">
                                            <p:txEl>
                                              <p:pRg st="1" end="1"/>
                                            </p:txEl>
                                          </p:spTgt>
                                        </p:tgtEl>
                                        <p:attrNameLst>
                                          <p:attrName>style.visibility</p:attrName>
                                        </p:attrNameLst>
                                      </p:cBhvr>
                                      <p:to>
                                        <p:strVal val="visible"/>
                                      </p:to>
                                    </p:set>
                                    <p:animEffect transition="in" filter="wipe(left)">
                                      <p:cBhvr>
                                        <p:cTn id="12" dur="500"/>
                                        <p:tgtEl>
                                          <p:spTgt spid="1078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78276"/>
                                        </p:tgtEl>
                                        <p:attrNameLst>
                                          <p:attrName>style.visibility</p:attrName>
                                        </p:attrNameLst>
                                      </p:cBhvr>
                                      <p:to>
                                        <p:strVal val="visible"/>
                                      </p:to>
                                    </p:set>
                                    <p:anim calcmode="lin" valueType="num">
                                      <p:cBhvr additive="base">
                                        <p:cTn id="17" dur="500" fill="hold"/>
                                        <p:tgtEl>
                                          <p:spTgt spid="1078276"/>
                                        </p:tgtEl>
                                        <p:attrNameLst>
                                          <p:attrName>ppt_x</p:attrName>
                                        </p:attrNameLst>
                                      </p:cBhvr>
                                      <p:tavLst>
                                        <p:tav tm="0">
                                          <p:val>
                                            <p:strVal val="#ppt_x"/>
                                          </p:val>
                                        </p:tav>
                                        <p:tav tm="100000">
                                          <p:val>
                                            <p:strVal val="#ppt_x"/>
                                          </p:val>
                                        </p:tav>
                                      </p:tavLst>
                                    </p:anim>
                                    <p:anim calcmode="lin" valueType="num">
                                      <p:cBhvr additive="base">
                                        <p:cTn id="18" dur="500" fill="hold"/>
                                        <p:tgtEl>
                                          <p:spTgt spid="107827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78277"/>
                                        </p:tgtEl>
                                        <p:attrNameLst>
                                          <p:attrName>style.visibility</p:attrName>
                                        </p:attrNameLst>
                                      </p:cBhvr>
                                      <p:to>
                                        <p:strVal val="visible"/>
                                      </p:to>
                                    </p:set>
                                    <p:anim calcmode="lin" valueType="num">
                                      <p:cBhvr additive="base">
                                        <p:cTn id="21" dur="500" fill="hold"/>
                                        <p:tgtEl>
                                          <p:spTgt spid="1078277"/>
                                        </p:tgtEl>
                                        <p:attrNameLst>
                                          <p:attrName>ppt_x</p:attrName>
                                        </p:attrNameLst>
                                      </p:cBhvr>
                                      <p:tavLst>
                                        <p:tav tm="0">
                                          <p:val>
                                            <p:strVal val="#ppt_x"/>
                                          </p:val>
                                        </p:tav>
                                        <p:tav tm="100000">
                                          <p:val>
                                            <p:strVal val="#ppt_x"/>
                                          </p:val>
                                        </p:tav>
                                      </p:tavLst>
                                    </p:anim>
                                    <p:anim calcmode="lin" valueType="num">
                                      <p:cBhvr additive="base">
                                        <p:cTn id="22" dur="500" fill="hold"/>
                                        <p:tgtEl>
                                          <p:spTgt spid="1078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7" grpId="0"/>
    </p:bld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lide Number Placeholder 5"/>
          <p:cNvSpPr>
            <a:spLocks noGrp="1"/>
          </p:cNvSpPr>
          <p:nvPr>
            <p:ph type="sldNum" sz="quarter" idx="12"/>
          </p:nvPr>
        </p:nvSpPr>
        <p:spPr>
          <a:noFill/>
          <a:ln>
            <a:miter lim="800000"/>
            <a:headEnd/>
            <a:tailEnd/>
          </a:ln>
        </p:spPr>
        <p:txBody>
          <a:bodyPr/>
          <a:lstStyle/>
          <a:p>
            <a:fld id="{0C5A6655-645C-44D3-8A1B-D50E7C5B32D5}" type="slidenum">
              <a:rPr lang="en-US"/>
              <a:pPr/>
              <a:t>597</a:t>
            </a:fld>
            <a:endParaRPr lang="en-US"/>
          </a:p>
        </p:txBody>
      </p:sp>
      <p:sp>
        <p:nvSpPr>
          <p:cNvPr id="613379" name="Rectangle 2"/>
          <p:cNvSpPr>
            <a:spLocks noGrp="1" noChangeArrowheads="1"/>
          </p:cNvSpPr>
          <p:nvPr>
            <p:ph type="title"/>
          </p:nvPr>
        </p:nvSpPr>
        <p:spPr>
          <a:xfrm>
            <a:off x="231775" y="471488"/>
            <a:ext cx="8912225" cy="614362"/>
          </a:xfrm>
        </p:spPr>
        <p:txBody>
          <a:bodyPr/>
          <a:lstStyle/>
          <a:p>
            <a:pPr eaLnBrk="1" hangingPunct="1"/>
            <a:r>
              <a:rPr lang="en-US" sz="2200" b="1" smtClean="0">
                <a:latin typeface="Rockwell" pitchFamily="18" charset="0"/>
              </a:rPr>
              <a:t>T0C: </a:t>
            </a:r>
            <a:r>
              <a:rPr lang="en-US" sz="1600" b="1" smtClean="0">
                <a:solidFill>
                  <a:srgbClr val="0099FF"/>
                </a:solidFill>
              </a:rPr>
              <a:t>	</a:t>
            </a:r>
            <a:r>
              <a:rPr lang="en-US" sz="1600" b="1" smtClean="0"/>
              <a:t>RF hazards; radiation exposure, proximity to antennas, recognized safe </a:t>
            </a:r>
            <a:br>
              <a:rPr lang="en-US" sz="1600" b="1" smtClean="0"/>
            </a:br>
            <a:r>
              <a:rPr lang="en-US" sz="1600" b="1" smtClean="0"/>
              <a:t>	power levels, exposure to others.     	</a:t>
            </a:r>
          </a:p>
        </p:txBody>
      </p:sp>
      <p:sp>
        <p:nvSpPr>
          <p:cNvPr id="1777667" name="Rectangle 3"/>
          <p:cNvSpPr>
            <a:spLocks noGrp="1" noChangeArrowheads="1"/>
          </p:cNvSpPr>
          <p:nvPr>
            <p:ph type="body" idx="1"/>
          </p:nvPr>
        </p:nvSpPr>
        <p:spPr>
          <a:xfrm>
            <a:off x="0" y="1431925"/>
            <a:ext cx="8642350" cy="4962525"/>
          </a:xfrm>
        </p:spPr>
        <p:txBody>
          <a:bodyPr/>
          <a:lstStyle/>
          <a:p>
            <a:pPr lvl="1" eaLnBrk="1" hangingPunct="1"/>
            <a:r>
              <a:rPr lang="en-US" sz="1200" smtClean="0">
                <a:latin typeface="Rockwell" pitchFamily="18" charset="0"/>
              </a:rPr>
              <a:t>T0C8</a:t>
            </a:r>
            <a:r>
              <a:rPr lang="en-US" sz="2000" smtClean="0">
                <a:latin typeface="Rockwell" pitchFamily="18" charset="0"/>
              </a:rPr>
              <a:t>  An action amateur operators might take to prevent exposure to RF radiation in excess of FCC-supplied limits is to relocate antennas.</a:t>
            </a: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endParaRPr lang="en-US" sz="1200" smtClean="0">
              <a:latin typeface="Rockwell" pitchFamily="18" charset="0"/>
            </a:endParaRPr>
          </a:p>
          <a:p>
            <a:pPr lvl="1" eaLnBrk="1" hangingPunct="1"/>
            <a:r>
              <a:rPr lang="en-US" sz="1200" smtClean="0">
                <a:latin typeface="Rockwell" pitchFamily="18" charset="0"/>
              </a:rPr>
              <a:t>T0C9</a:t>
            </a:r>
            <a:r>
              <a:rPr lang="en-US" sz="2000" smtClean="0">
                <a:latin typeface="Rockwell" pitchFamily="18" charset="0"/>
              </a:rPr>
              <a:t>  To make sure your station stays in compliance with RF safety regulations, re-evaluate the station whenever an item of equipment is changed.</a:t>
            </a:r>
          </a:p>
        </p:txBody>
      </p:sp>
      <p:pic>
        <p:nvPicPr>
          <p:cNvPr id="2794506" name="Picture 10" descr="Lotsa Verticals on Truck"/>
          <p:cNvPicPr>
            <a:picLocks noChangeAspect="1" noChangeArrowheads="1"/>
          </p:cNvPicPr>
          <p:nvPr/>
        </p:nvPicPr>
        <p:blipFill>
          <a:blip r:embed="rId2" cstate="print"/>
          <a:srcRect/>
          <a:stretch>
            <a:fillRect/>
          </a:stretch>
        </p:blipFill>
        <p:spPr bwMode="auto">
          <a:xfrm>
            <a:off x="2036763" y="2200275"/>
            <a:ext cx="2741612" cy="2803525"/>
          </a:xfrm>
          <a:prstGeom prst="rect">
            <a:avLst/>
          </a:prstGeom>
          <a:noFill/>
          <a:ln w="9525">
            <a:noFill/>
            <a:miter lim="800000"/>
            <a:headEnd/>
            <a:tailEnd/>
          </a:ln>
        </p:spPr>
      </p:pic>
      <p:sp>
        <p:nvSpPr>
          <p:cNvPr id="1076229" name="Text Box 5"/>
          <p:cNvSpPr txBox="1">
            <a:spLocks noChangeArrowheads="1"/>
          </p:cNvSpPr>
          <p:nvPr/>
        </p:nvSpPr>
        <p:spPr bwMode="auto">
          <a:xfrm>
            <a:off x="4994275" y="3967163"/>
            <a:ext cx="3035300" cy="1069975"/>
          </a:xfrm>
          <a:prstGeom prst="rect">
            <a:avLst/>
          </a:prstGeom>
          <a:noFill/>
          <a:ln w="12700" cap="sq">
            <a:noFill/>
            <a:miter lim="800000"/>
            <a:headEnd type="none" w="sm" len="sm"/>
            <a:tailEnd type="none" w="sm" len="sm"/>
          </a:ln>
        </p:spPr>
        <p:txBody>
          <a:bodyPr>
            <a:spAutoFit/>
          </a:bodyPr>
          <a:lstStyle/>
          <a:p>
            <a:pPr>
              <a:spcBef>
                <a:spcPct val="50000"/>
              </a:spcBef>
            </a:pPr>
            <a:r>
              <a:rPr lang="en-US" sz="1600">
                <a:solidFill>
                  <a:srgbClr val="FF0000"/>
                </a:solidFill>
                <a:latin typeface="Rockwell" pitchFamily="18" charset="0"/>
              </a:rPr>
              <a:t>The safest place to mount the mobile antenna for minimum RF exposure is on the metal roof as shown.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77667">
                                            <p:txEl>
                                              <p:pRg st="0" end="0"/>
                                            </p:txEl>
                                          </p:spTgt>
                                        </p:tgtEl>
                                        <p:attrNameLst>
                                          <p:attrName>style.visibility</p:attrName>
                                        </p:attrNameLst>
                                      </p:cBhvr>
                                      <p:to>
                                        <p:strVal val="visible"/>
                                      </p:to>
                                    </p:set>
                                    <p:animEffect transition="in" filter="wipe(up)">
                                      <p:cBhvr>
                                        <p:cTn id="7" dur="500"/>
                                        <p:tgtEl>
                                          <p:spTgt spid="17776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794506"/>
                                        </p:tgtEl>
                                        <p:attrNameLst>
                                          <p:attrName>style.visibility</p:attrName>
                                        </p:attrNameLst>
                                      </p:cBhvr>
                                      <p:to>
                                        <p:strVal val="visible"/>
                                      </p:to>
                                    </p:set>
                                    <p:animEffect transition="in" filter="wipe(left)">
                                      <p:cBhvr>
                                        <p:cTn id="12" dur="500"/>
                                        <p:tgtEl>
                                          <p:spTgt spid="2794506"/>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1076229"/>
                                        </p:tgtEl>
                                        <p:attrNameLst>
                                          <p:attrName>style.visibility</p:attrName>
                                        </p:attrNameLst>
                                      </p:cBhvr>
                                      <p:to>
                                        <p:strVal val="visible"/>
                                      </p:to>
                                    </p:set>
                                    <p:anim calcmode="lin" valueType="num">
                                      <p:cBhvr additive="base">
                                        <p:cTn id="15" dur="500" fill="hold"/>
                                        <p:tgtEl>
                                          <p:spTgt spid="1076229"/>
                                        </p:tgtEl>
                                        <p:attrNameLst>
                                          <p:attrName>ppt_x</p:attrName>
                                        </p:attrNameLst>
                                      </p:cBhvr>
                                      <p:tavLst>
                                        <p:tav tm="0">
                                          <p:val>
                                            <p:strVal val="1+#ppt_w/2"/>
                                          </p:val>
                                        </p:tav>
                                        <p:tav tm="100000">
                                          <p:val>
                                            <p:strVal val="#ppt_x"/>
                                          </p:val>
                                        </p:tav>
                                      </p:tavLst>
                                    </p:anim>
                                    <p:anim calcmode="lin" valueType="num">
                                      <p:cBhvr additive="base">
                                        <p:cTn id="16" dur="500" fill="hold"/>
                                        <p:tgtEl>
                                          <p:spTgt spid="1076229"/>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1777667">
                                            <p:txEl>
                                              <p:pRg st="14" end="14"/>
                                            </p:txEl>
                                          </p:spTgt>
                                        </p:tgtEl>
                                        <p:attrNameLst>
                                          <p:attrName>style.visibility</p:attrName>
                                        </p:attrNameLst>
                                      </p:cBhvr>
                                      <p:to>
                                        <p:strVal val="visible"/>
                                      </p:to>
                                    </p:set>
                                    <p:animEffect transition="in" filter="wipe(down)">
                                      <p:cBhvr>
                                        <p:cTn id="21" dur="500"/>
                                        <p:tgtEl>
                                          <p:spTgt spid="177766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229" grpId="0"/>
    </p:bld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Slide Number Placeholder 3"/>
          <p:cNvSpPr>
            <a:spLocks noGrp="1"/>
          </p:cNvSpPr>
          <p:nvPr>
            <p:ph type="sldNum" sz="quarter" idx="12"/>
          </p:nvPr>
        </p:nvSpPr>
        <p:spPr>
          <a:noFill/>
          <a:ln>
            <a:miter lim="800000"/>
            <a:headEnd/>
            <a:tailEnd/>
          </a:ln>
        </p:spPr>
        <p:txBody>
          <a:bodyPr/>
          <a:lstStyle/>
          <a:p>
            <a:fld id="{F918F668-EB1D-4DFC-8867-72621A82CB2D}" type="slidenum">
              <a:rPr lang="en-US"/>
              <a:pPr/>
              <a:t>598</a:t>
            </a:fld>
            <a:endParaRPr lang="en-US"/>
          </a:p>
        </p:txBody>
      </p:sp>
      <p:sp>
        <p:nvSpPr>
          <p:cNvPr id="61440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06EF5FD-9C6B-4D5B-BA21-5FBD01795B8B}" type="slidenum">
              <a:rPr lang="en-US" sz="1400">
                <a:latin typeface="Times New Roman" pitchFamily="18" charset="0"/>
              </a:rPr>
              <a:pPr algn="r"/>
              <a:t>598</a:t>
            </a:fld>
            <a:endParaRPr lang="en-US" sz="1400">
              <a:latin typeface="Times New Roman" pitchFamily="18" charset="0"/>
            </a:endParaRPr>
          </a:p>
        </p:txBody>
      </p:sp>
      <p:sp>
        <p:nvSpPr>
          <p:cNvPr id="614404" name="Rectangle 2"/>
          <p:cNvSpPr>
            <a:spLocks noGrp="1" noChangeArrowheads="1"/>
          </p:cNvSpPr>
          <p:nvPr>
            <p:ph type="title" idx="4294967295"/>
          </p:nvPr>
        </p:nvSpPr>
        <p:spPr>
          <a:xfrm>
            <a:off x="231775" y="395288"/>
            <a:ext cx="8680450" cy="614362"/>
          </a:xfrm>
        </p:spPr>
        <p:txBody>
          <a:bodyPr/>
          <a:lstStyle/>
          <a:p>
            <a:pPr eaLnBrk="1" hangingPunct="1"/>
            <a:r>
              <a:rPr lang="en-US" sz="2200" b="1" smtClean="0">
                <a:latin typeface="Rockwell" pitchFamily="18" charset="0"/>
              </a:rPr>
              <a:t>T0C: </a:t>
            </a:r>
            <a:r>
              <a:rPr lang="en-US" sz="1600" b="1" smtClean="0">
                <a:solidFill>
                  <a:srgbClr val="0099FF"/>
                </a:solidFill>
              </a:rPr>
              <a:t>	</a:t>
            </a:r>
            <a:r>
              <a:rPr lang="en-US" sz="1600" b="1" smtClean="0"/>
              <a:t>RF hazards; radiation exposure, proximity to antennas, recognized safe </a:t>
            </a:r>
            <a:br>
              <a:rPr lang="en-US" sz="1600" b="1" smtClean="0"/>
            </a:br>
            <a:r>
              <a:rPr lang="en-US" sz="1600" b="1" smtClean="0"/>
              <a:t>	power levels, exposure to others.     	</a:t>
            </a:r>
          </a:p>
        </p:txBody>
      </p:sp>
      <p:sp>
        <p:nvSpPr>
          <p:cNvPr id="1077251" name="Rectangle 3"/>
          <p:cNvSpPr>
            <a:spLocks noGrp="1" noChangeArrowheads="1"/>
          </p:cNvSpPr>
          <p:nvPr>
            <p:ph type="body" idx="4294967295"/>
          </p:nvPr>
        </p:nvSpPr>
        <p:spPr>
          <a:xfrm>
            <a:off x="231775" y="1700213"/>
            <a:ext cx="8642350" cy="4962525"/>
          </a:xfrm>
        </p:spPr>
        <p:txBody>
          <a:bodyPr/>
          <a:lstStyle/>
          <a:p>
            <a:pPr lvl="1" eaLnBrk="1" hangingPunct="1"/>
            <a:r>
              <a:rPr lang="en-US" sz="1200" smtClean="0">
                <a:latin typeface="Rockwell" pitchFamily="18" charset="0"/>
              </a:rPr>
              <a:t>T0C10</a:t>
            </a:r>
            <a:r>
              <a:rPr lang="en-US" sz="2000" smtClean="0">
                <a:latin typeface="Rockwell" pitchFamily="18" charset="0"/>
              </a:rPr>
              <a:t>  Duty cycle is one of the factors used to determine safe RF radiation exposure levels because it affects the average exposure of people to radiation.</a:t>
            </a: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endParaRPr lang="en-US" sz="2000" smtClean="0">
              <a:latin typeface="Rockwell" pitchFamily="18" charset="0"/>
            </a:endParaRPr>
          </a:p>
          <a:p>
            <a:pPr lvl="1" eaLnBrk="1" hangingPunct="1"/>
            <a:r>
              <a:rPr lang="en-US" sz="1200" smtClean="0">
                <a:latin typeface="Rockwell" pitchFamily="18" charset="0"/>
              </a:rPr>
              <a:t>T0C11</a:t>
            </a:r>
            <a:r>
              <a:rPr lang="en-US" sz="2000" smtClean="0">
                <a:latin typeface="Rockwell" pitchFamily="18" charset="0"/>
              </a:rPr>
              <a:t>  When referring to RF exposure, "duty cycle" is the ratio of "on-air" time of a transmitted signal to the total time.</a:t>
            </a:r>
          </a:p>
        </p:txBody>
      </p:sp>
      <p:pic>
        <p:nvPicPr>
          <p:cNvPr id="1077252" name="Picture 4" descr="Q p177a"/>
          <p:cNvPicPr>
            <a:picLocks noChangeAspect="1" noChangeArrowheads="1"/>
          </p:cNvPicPr>
          <p:nvPr/>
        </p:nvPicPr>
        <p:blipFill>
          <a:blip r:embed="rId2" cstate="print"/>
          <a:srcRect/>
          <a:stretch>
            <a:fillRect/>
          </a:stretch>
        </p:blipFill>
        <p:spPr bwMode="auto">
          <a:xfrm>
            <a:off x="1038225" y="2968625"/>
            <a:ext cx="7451725" cy="2270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77251">
                                            <p:txEl>
                                              <p:pRg st="0" end="0"/>
                                            </p:txEl>
                                          </p:spTgt>
                                        </p:tgtEl>
                                        <p:attrNameLst>
                                          <p:attrName>style.visibility</p:attrName>
                                        </p:attrNameLst>
                                      </p:cBhvr>
                                      <p:to>
                                        <p:strVal val="visible"/>
                                      </p:to>
                                    </p:set>
                                    <p:animEffect transition="in" filter="wipe(up)">
                                      <p:cBhvr>
                                        <p:cTn id="7" dur="500"/>
                                        <p:tgtEl>
                                          <p:spTgt spid="1077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77252"/>
                                        </p:tgtEl>
                                        <p:attrNameLst>
                                          <p:attrName>style.visibility</p:attrName>
                                        </p:attrNameLst>
                                      </p:cBhvr>
                                      <p:to>
                                        <p:strVal val="visible"/>
                                      </p:to>
                                    </p:set>
                                    <p:animEffect transition="in" filter="wipe(left)">
                                      <p:cBhvr>
                                        <p:cTn id="12" dur="500"/>
                                        <p:tgtEl>
                                          <p:spTgt spid="10772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77251">
                                            <p:txEl>
                                              <p:pRg st="9" end="9"/>
                                            </p:txEl>
                                          </p:spTgt>
                                        </p:tgtEl>
                                        <p:attrNameLst>
                                          <p:attrName>style.visibility</p:attrName>
                                        </p:attrNameLst>
                                      </p:cBhvr>
                                      <p:to>
                                        <p:strVal val="visible"/>
                                      </p:to>
                                    </p:set>
                                    <p:animEffect transition="in" filter="wipe(down)">
                                      <p:cBhvr>
                                        <p:cTn id="17" dur="500"/>
                                        <p:tgtEl>
                                          <p:spTgt spid="10772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1346200" y="279400"/>
            <a:ext cx="6643688" cy="3649663"/>
          </a:xfrm>
        </p:spPr>
        <p:txBody>
          <a:bodyPr lIns="0" tIns="0" rIns="0" bIns="0" anchor="ct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smtClean="0"/>
              <a:t>Element 2 Technician Class </a:t>
            </a:r>
            <a:br>
              <a:rPr lang="en-GB" sz="3600" b="1" smtClean="0"/>
            </a:br>
            <a:r>
              <a:rPr lang="en-GB" sz="3600" b="1" smtClean="0"/>
              <a:t>Question Pool</a:t>
            </a:r>
            <a:br>
              <a:rPr lang="en-GB" sz="3600" b="1" smtClean="0"/>
            </a:br>
            <a:r>
              <a:rPr lang="en-GB" sz="3600" b="1" smtClean="0">
                <a:solidFill>
                  <a:srgbClr val="FF3300"/>
                </a:solidFill>
              </a:rPr>
              <a:t/>
            </a:r>
            <a:br>
              <a:rPr lang="en-GB" sz="3600" b="1" smtClean="0">
                <a:solidFill>
                  <a:srgbClr val="FF3300"/>
                </a:solidFill>
              </a:rPr>
            </a:br>
            <a:r>
              <a:rPr lang="en-GB" sz="3600" b="1" smtClean="0">
                <a:solidFill>
                  <a:srgbClr val="FF3300"/>
                </a:solidFill>
              </a:rPr>
              <a:t>T0</a:t>
            </a:r>
            <a:br>
              <a:rPr lang="en-GB" sz="3600" b="1" smtClean="0">
                <a:solidFill>
                  <a:srgbClr val="FF3300"/>
                </a:solidFill>
              </a:rPr>
            </a:br>
            <a:r>
              <a:rPr lang="en-GB" sz="2800" b="1" smtClean="0">
                <a:solidFill>
                  <a:srgbClr val="FF3300"/>
                </a:solidFill>
              </a:rPr>
              <a:t> </a:t>
            </a:r>
            <a:br>
              <a:rPr lang="en-GB" sz="2800" b="1" smtClean="0">
                <a:solidFill>
                  <a:srgbClr val="FF3300"/>
                </a:solidFill>
              </a:rPr>
            </a:br>
            <a:r>
              <a:rPr lang="en-GB" sz="2800" b="1" smtClean="0">
                <a:solidFill>
                  <a:srgbClr val="FF3300"/>
                </a:solidFill>
              </a:rPr>
              <a:t>AC power circuits, antenna installation, RF hazards</a:t>
            </a:r>
            <a:r>
              <a:rPr lang="en-GB" sz="3600" b="1" smtClean="0">
                <a:solidFill>
                  <a:srgbClr val="FF3300"/>
                </a:solidFill>
              </a:rPr>
              <a:t/>
            </a:r>
            <a:br>
              <a:rPr lang="en-GB" sz="3600" b="1" smtClean="0">
                <a:solidFill>
                  <a:srgbClr val="FF3300"/>
                </a:solidFill>
              </a:rPr>
            </a:br>
            <a:r>
              <a:rPr lang="en-GB" sz="2400" b="1" smtClean="0">
                <a:solidFill>
                  <a:srgbClr val="FF3300"/>
                </a:solidFill>
              </a:rPr>
              <a:t>[3 Exam Questions – 3 Groups]</a:t>
            </a:r>
          </a:p>
        </p:txBody>
      </p:sp>
      <p:sp>
        <p:nvSpPr>
          <p:cNvPr id="615427" name="Text Box 3"/>
          <p:cNvSpPr txBox="1">
            <a:spLocks noChangeArrowheads="1"/>
          </p:cNvSpPr>
          <p:nvPr/>
        </p:nvSpPr>
        <p:spPr bwMode="auto">
          <a:xfrm>
            <a:off x="2306638" y="4735513"/>
            <a:ext cx="4648200" cy="1460500"/>
          </a:xfrm>
          <a:prstGeom prst="rect">
            <a:avLst/>
          </a:prstGeom>
          <a:noFill/>
          <a:ln w="9525">
            <a:noFill/>
            <a:miter lim="800000"/>
            <a:headEnd/>
            <a:tailEnd/>
          </a:ln>
          <a:effectLst/>
        </p:spPr>
        <p:txBody>
          <a:bodyPr lIns="0" tIns="0" rIns="0" bIns="0">
            <a:spAutoFit/>
          </a:bodyPr>
          <a:lstStyle/>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Valid July 1, 2010</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Through</a:t>
            </a:r>
          </a:p>
          <a:p>
            <a:pPr algn="ctr">
              <a:spcBef>
                <a:spcPct val="50000"/>
              </a:spcBef>
              <a:buClr>
                <a:srgbClr val="000000"/>
              </a:buClr>
              <a:buSzPct val="87000"/>
              <a:buFont typeface="StarSymbol" charset="0"/>
              <a:buNone/>
            </a:pPr>
            <a:r>
              <a:rPr lang="en-US" sz="2400">
                <a:solidFill>
                  <a:srgbClr val="333333"/>
                </a:solidFill>
                <a:latin typeface="Tahoma" pitchFamily="34" charset="0"/>
                <a:cs typeface="Tahoma" pitchFamily="34" charset="0"/>
              </a:rPr>
              <a:t>June 30, 2014</a:t>
            </a:r>
          </a:p>
        </p:txBody>
      </p:sp>
      <p:pic>
        <p:nvPicPr>
          <p:cNvPr id="615428" name="Picture 4" descr="2010 Tech Q&amp;A 3D cover"/>
          <p:cNvPicPr>
            <a:picLocks noChangeAspect="1" noChangeArrowheads="1"/>
          </p:cNvPicPr>
          <p:nvPr/>
        </p:nvPicPr>
        <p:blipFill>
          <a:blip r:embed="rId3" cstate="print"/>
          <a:srcRect/>
          <a:stretch>
            <a:fillRect/>
          </a:stretch>
        </p:blipFill>
        <p:spPr bwMode="auto">
          <a:xfrm>
            <a:off x="0" y="4311650"/>
            <a:ext cx="1838325" cy="2546350"/>
          </a:xfrm>
          <a:prstGeom prst="rect">
            <a:avLst/>
          </a:prstGeom>
          <a:noFill/>
          <a:ln w="9525">
            <a:noFill/>
            <a:miter lim="800000"/>
            <a:headEnd/>
            <a:tailEnd/>
          </a:ln>
        </p:spPr>
      </p:pic>
      <p:pic>
        <p:nvPicPr>
          <p:cNvPr id="615429" name="Picture 5" descr="DIAMOND_gold"/>
          <p:cNvPicPr>
            <a:picLocks noChangeAspect="1" noChangeArrowheads="1"/>
          </p:cNvPicPr>
          <p:nvPr/>
        </p:nvPicPr>
        <p:blipFill>
          <a:blip r:embed="rId4" cstate="print"/>
          <a:srcRect/>
          <a:stretch>
            <a:fillRect/>
          </a:stretch>
        </p:blipFill>
        <p:spPr bwMode="auto">
          <a:xfrm>
            <a:off x="8021638" y="4398963"/>
            <a:ext cx="1122362" cy="2459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miter lim="800000"/>
            <a:headEnd/>
            <a:tailEnd/>
          </a:ln>
        </p:spPr>
        <p:txBody>
          <a:bodyPr/>
          <a:lstStyle/>
          <a:p>
            <a:fld id="{12ADC8B2-05B9-42DD-AD01-B007C1367CB4}" type="slidenum">
              <a:rPr lang="en-US"/>
              <a:pPr/>
              <a:t>6</a:t>
            </a:fld>
            <a:endParaRPr lang="en-US"/>
          </a:p>
        </p:txBody>
      </p:sp>
      <p:sp>
        <p:nvSpPr>
          <p:cNvPr id="8195" name="Rectangle 2"/>
          <p:cNvSpPr>
            <a:spLocks noGrp="1" noChangeArrowheads="1"/>
          </p:cNvSpPr>
          <p:nvPr>
            <p:ph type="title"/>
          </p:nvPr>
        </p:nvSpPr>
        <p:spPr>
          <a:xfrm>
            <a:off x="231775" y="741363"/>
            <a:ext cx="8912225" cy="614362"/>
          </a:xfrm>
        </p:spPr>
        <p:txBody>
          <a:bodyPr/>
          <a:lstStyle/>
          <a:p>
            <a:pPr eaLnBrk="1" hangingPunct="1"/>
            <a:r>
              <a:rPr lang="en-US" sz="2200" b="1" smtClean="0">
                <a:latin typeface="Rockwell" pitchFamily="18" charset="0"/>
              </a:rPr>
              <a:t>T1A: </a:t>
            </a:r>
            <a:r>
              <a:rPr lang="en-US" sz="1600" b="1" smtClean="0">
                <a:solidFill>
                  <a:srgbClr val="0099FF"/>
                </a:solidFill>
              </a:rPr>
              <a:t>	</a:t>
            </a:r>
            <a:r>
              <a:rPr lang="en-US" sz="1800" b="1" smtClean="0">
                <a:latin typeface="Rockwell" pitchFamily="18" charset="0"/>
              </a:rPr>
              <a:t>Amateur Radio services; purpose of the amateur service, amateur-	satellite service, operator/primary station license grant, where FCC 	rules are codified, basis and purpose of FCC rules, meanings of basic 	terms used in FCC rules.</a:t>
            </a:r>
            <a:r>
              <a:rPr lang="en-US" sz="1600" b="1" smtClean="0">
                <a:solidFill>
                  <a:srgbClr val="0099FF"/>
                </a:solidFill>
              </a:rPr>
              <a:t>				         	</a:t>
            </a:r>
          </a:p>
        </p:txBody>
      </p:sp>
      <p:sp>
        <p:nvSpPr>
          <p:cNvPr id="198659" name="Rectangle 3"/>
          <p:cNvSpPr>
            <a:spLocks noGrp="1" noChangeArrowheads="1"/>
          </p:cNvSpPr>
          <p:nvPr>
            <p:ph type="body" idx="1"/>
          </p:nvPr>
        </p:nvSpPr>
        <p:spPr/>
        <p:txBody>
          <a:bodyPr/>
          <a:lstStyle/>
          <a:p>
            <a:pPr lvl="1" eaLnBrk="1" hangingPunct="1">
              <a:lnSpc>
                <a:spcPct val="90000"/>
              </a:lnSpc>
            </a:pPr>
            <a:r>
              <a:rPr lang="en-US" sz="1200" smtClean="0">
                <a:latin typeface="Rockwell" pitchFamily="18" charset="0"/>
              </a:rPr>
              <a:t>T1A7</a:t>
            </a:r>
            <a:r>
              <a:rPr lang="en-US" sz="2400" smtClean="0"/>
              <a:t>  </a:t>
            </a:r>
            <a:r>
              <a:rPr lang="en-US" sz="2000" smtClean="0">
                <a:latin typeface="Rockwell" pitchFamily="18" charset="0"/>
              </a:rPr>
              <a:t>The FCC Part 97 definition of </a:t>
            </a:r>
            <a:r>
              <a:rPr lang="en-US" sz="2000" b="1" i="1" smtClean="0">
                <a:latin typeface="Rockwell" pitchFamily="18" charset="0"/>
              </a:rPr>
              <a:t>telemetry</a:t>
            </a:r>
            <a:r>
              <a:rPr lang="en-US" sz="2000" smtClean="0">
                <a:latin typeface="Rockwell" pitchFamily="18" charset="0"/>
              </a:rPr>
              <a:t> is a one-way transmission of measurements at a distance from the measuring instrument. </a:t>
            </a:r>
          </a:p>
          <a:p>
            <a:pPr lvl="3" eaLnBrk="1" hangingPunct="1">
              <a:lnSpc>
                <a:spcPct val="90000"/>
              </a:lnSpc>
            </a:pPr>
            <a:r>
              <a:rPr lang="en-US" sz="1800" b="1" smtClean="0">
                <a:solidFill>
                  <a:srgbClr val="FF0000"/>
                </a:solidFill>
                <a:latin typeface="Rockwell" pitchFamily="18" charset="0"/>
              </a:rPr>
              <a:t>Type of Information</a:t>
            </a:r>
          </a:p>
          <a:p>
            <a:pPr lvl="4" eaLnBrk="1" hangingPunct="1">
              <a:lnSpc>
                <a:spcPct val="90000"/>
              </a:lnSpc>
            </a:pPr>
            <a:r>
              <a:rPr lang="en-US" sz="1800" smtClean="0">
                <a:solidFill>
                  <a:srgbClr val="FF0000"/>
                </a:solidFill>
                <a:latin typeface="Rockwell" pitchFamily="18" charset="0"/>
              </a:rPr>
              <a:t>Battery condition: Full</a:t>
            </a:r>
          </a:p>
          <a:p>
            <a:pPr lvl="4" eaLnBrk="1" hangingPunct="1">
              <a:lnSpc>
                <a:spcPct val="90000"/>
              </a:lnSpc>
            </a:pPr>
            <a:r>
              <a:rPr lang="en-US" sz="1800" smtClean="0">
                <a:solidFill>
                  <a:srgbClr val="FF0000"/>
                </a:solidFill>
                <a:latin typeface="Rockwell" pitchFamily="18" charset="0"/>
              </a:rPr>
              <a:t>Outside temperature: Very cold</a:t>
            </a:r>
          </a:p>
          <a:p>
            <a:pPr lvl="4" eaLnBrk="1" hangingPunct="1">
              <a:lnSpc>
                <a:spcPct val="90000"/>
              </a:lnSpc>
            </a:pPr>
            <a:r>
              <a:rPr lang="en-US" sz="1800" smtClean="0">
                <a:solidFill>
                  <a:srgbClr val="FF0000"/>
                </a:solidFill>
                <a:latin typeface="Rockwell" pitchFamily="18" charset="0"/>
              </a:rPr>
              <a:t>Power output: Excellent</a:t>
            </a:r>
          </a:p>
          <a:p>
            <a:pPr lvl="4" eaLnBrk="1" hangingPunct="1">
              <a:lnSpc>
                <a:spcPct val="90000"/>
              </a:lnSpc>
            </a:pPr>
            <a:r>
              <a:rPr lang="en-US" sz="1800" smtClean="0">
                <a:solidFill>
                  <a:srgbClr val="FF0000"/>
                </a:solidFill>
                <a:latin typeface="Rockwell" pitchFamily="18" charset="0"/>
              </a:rPr>
              <a:t>Solar Panels: Bring on the sun!</a:t>
            </a:r>
          </a:p>
          <a:p>
            <a:pPr lvl="1" eaLnBrk="1" hangingPunct="1">
              <a:lnSpc>
                <a:spcPct val="90000"/>
              </a:lnSpc>
            </a:pPr>
            <a:r>
              <a:rPr lang="en-US" sz="1200" smtClean="0">
                <a:latin typeface="Rockwell" pitchFamily="18" charset="0"/>
              </a:rPr>
              <a:t>T1A8</a:t>
            </a:r>
            <a:r>
              <a:rPr lang="en-US" sz="3600" smtClean="0">
                <a:latin typeface="Rockwell" pitchFamily="18" charset="0"/>
              </a:rPr>
              <a:t> </a:t>
            </a:r>
            <a:r>
              <a:rPr lang="en-US" sz="2000" smtClean="0">
                <a:latin typeface="Rockwell" pitchFamily="18" charset="0"/>
              </a:rPr>
              <a:t>A Frequency coordinator recommends transmit/receive channels and other parameters for auxiliary and repeater stations.</a:t>
            </a:r>
          </a:p>
          <a:p>
            <a:pPr lvl="1" eaLnBrk="1" hangingPunct="1">
              <a:lnSpc>
                <a:spcPct val="90000"/>
              </a:lnSpc>
            </a:pPr>
            <a:endParaRPr lang="en-US" sz="800" smtClean="0">
              <a:latin typeface="Rockwell" pitchFamily="18" charset="0"/>
            </a:endParaRPr>
          </a:p>
          <a:p>
            <a:pPr lvl="1" eaLnBrk="1" hangingPunct="1">
              <a:lnSpc>
                <a:spcPct val="90000"/>
              </a:lnSpc>
            </a:pPr>
            <a:r>
              <a:rPr lang="en-US" sz="1200" smtClean="0">
                <a:latin typeface="Rockwell" pitchFamily="18" charset="0"/>
              </a:rPr>
              <a:t>T1A9 </a:t>
            </a:r>
            <a:r>
              <a:rPr lang="en-US" sz="2400" smtClean="0">
                <a:latin typeface="Rockwell" pitchFamily="18" charset="0"/>
              </a:rPr>
              <a:t>  </a:t>
            </a:r>
            <a:r>
              <a:rPr lang="en-US" sz="2000" smtClean="0">
                <a:latin typeface="Rockwell" pitchFamily="18" charset="0"/>
              </a:rPr>
              <a:t>Amateur operators in a local or regional area that are eligible to be auxiliary or repeater stations select a frequency coordinator.</a:t>
            </a:r>
          </a:p>
          <a:p>
            <a:pPr lvl="1" eaLnBrk="1" hangingPunct="1">
              <a:lnSpc>
                <a:spcPct val="90000"/>
              </a:lnSpc>
            </a:pPr>
            <a:endParaRPr lang="en-US" sz="2000"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wipe(up)">
                                      <p:cBhvr>
                                        <p:cTn id="7" dur="500"/>
                                        <p:tgtEl>
                                          <p:spTgt spid="198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8659">
                                            <p:txEl>
                                              <p:pRg st="1" end="1"/>
                                            </p:txEl>
                                          </p:spTgt>
                                        </p:tgtEl>
                                        <p:attrNameLst>
                                          <p:attrName>style.visibility</p:attrName>
                                        </p:attrNameLst>
                                      </p:cBhvr>
                                      <p:to>
                                        <p:strVal val="visible"/>
                                      </p:to>
                                    </p:set>
                                    <p:animEffect transition="in" filter="wipe(left)">
                                      <p:cBhvr>
                                        <p:cTn id="12" dur="500"/>
                                        <p:tgtEl>
                                          <p:spTgt spid="1986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98659">
                                            <p:txEl>
                                              <p:pRg st="2" end="2"/>
                                            </p:txEl>
                                          </p:spTgt>
                                        </p:tgtEl>
                                        <p:attrNameLst>
                                          <p:attrName>style.visibility</p:attrName>
                                        </p:attrNameLst>
                                      </p:cBhvr>
                                      <p:to>
                                        <p:strVal val="visible"/>
                                      </p:to>
                                    </p:set>
                                    <p:animEffect transition="in" filter="wipe(left)">
                                      <p:cBhvr>
                                        <p:cTn id="17" dur="500"/>
                                        <p:tgtEl>
                                          <p:spTgt spid="1986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98659">
                                            <p:txEl>
                                              <p:pRg st="3" end="3"/>
                                            </p:txEl>
                                          </p:spTgt>
                                        </p:tgtEl>
                                        <p:attrNameLst>
                                          <p:attrName>style.visibility</p:attrName>
                                        </p:attrNameLst>
                                      </p:cBhvr>
                                      <p:to>
                                        <p:strVal val="visible"/>
                                      </p:to>
                                    </p:set>
                                    <p:animEffect transition="in" filter="wipe(left)">
                                      <p:cBhvr>
                                        <p:cTn id="22" dur="500"/>
                                        <p:tgtEl>
                                          <p:spTgt spid="1986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8659">
                                            <p:txEl>
                                              <p:pRg st="4" end="4"/>
                                            </p:txEl>
                                          </p:spTgt>
                                        </p:tgtEl>
                                        <p:attrNameLst>
                                          <p:attrName>style.visibility</p:attrName>
                                        </p:attrNameLst>
                                      </p:cBhvr>
                                      <p:to>
                                        <p:strVal val="visible"/>
                                      </p:to>
                                    </p:set>
                                    <p:animEffect transition="in" filter="wipe(left)">
                                      <p:cBhvr>
                                        <p:cTn id="27" dur="500"/>
                                        <p:tgtEl>
                                          <p:spTgt spid="1986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98659">
                                            <p:txEl>
                                              <p:pRg st="5" end="5"/>
                                            </p:txEl>
                                          </p:spTgt>
                                        </p:tgtEl>
                                        <p:attrNameLst>
                                          <p:attrName>style.visibility</p:attrName>
                                        </p:attrNameLst>
                                      </p:cBhvr>
                                      <p:to>
                                        <p:strVal val="visible"/>
                                      </p:to>
                                    </p:set>
                                    <p:animEffect transition="in" filter="wipe(left)">
                                      <p:cBhvr>
                                        <p:cTn id="32" dur="500"/>
                                        <p:tgtEl>
                                          <p:spTgt spid="19865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98659">
                                            <p:txEl>
                                              <p:pRg st="6" end="6"/>
                                            </p:txEl>
                                          </p:spTgt>
                                        </p:tgtEl>
                                        <p:attrNameLst>
                                          <p:attrName>style.visibility</p:attrName>
                                        </p:attrNameLst>
                                      </p:cBhvr>
                                      <p:to>
                                        <p:strVal val="visible"/>
                                      </p:to>
                                    </p:set>
                                    <p:animEffect transition="in" filter="wipe(left)">
                                      <p:cBhvr>
                                        <p:cTn id="37" dur="500"/>
                                        <p:tgtEl>
                                          <p:spTgt spid="19865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98659">
                                            <p:txEl>
                                              <p:pRg st="8" end="8"/>
                                            </p:txEl>
                                          </p:spTgt>
                                        </p:tgtEl>
                                        <p:attrNameLst>
                                          <p:attrName>style.visibility</p:attrName>
                                        </p:attrNameLst>
                                      </p:cBhvr>
                                      <p:to>
                                        <p:strVal val="visible"/>
                                      </p:to>
                                    </p:set>
                                    <p:animEffect transition="in" filter="wipe(down)">
                                      <p:cBhvr>
                                        <p:cTn id="42" dur="500"/>
                                        <p:tgtEl>
                                          <p:spTgt spid="1986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a:ln>
            <a:miter lim="800000"/>
            <a:headEnd/>
            <a:tailEnd/>
          </a:ln>
        </p:spPr>
        <p:txBody>
          <a:bodyPr/>
          <a:lstStyle/>
          <a:p>
            <a:fld id="{DD3CE977-838B-4BD3-AAAA-6A4927C19579}" type="slidenum">
              <a:rPr lang="en-US"/>
              <a:pPr/>
              <a:t>60</a:t>
            </a:fld>
            <a:endParaRPr lang="en-US"/>
          </a:p>
        </p:txBody>
      </p:sp>
      <p:sp>
        <p:nvSpPr>
          <p:cNvPr id="63491" name="Rectangle 2"/>
          <p:cNvSpPr>
            <a:spLocks noGrp="1" noChangeArrowheads="1"/>
          </p:cNvSpPr>
          <p:nvPr>
            <p:ph type="title"/>
          </p:nvPr>
        </p:nvSpPr>
        <p:spPr>
          <a:xfrm>
            <a:off x="250825" y="579438"/>
            <a:ext cx="8642350" cy="868362"/>
          </a:xfrm>
        </p:spPr>
        <p:txBody>
          <a:bodyPr/>
          <a:lstStyle/>
          <a:p>
            <a:pPr eaLnBrk="1" hangingPunct="1"/>
            <a:r>
              <a:rPr lang="en-US" smtClean="0"/>
              <a:t>T1C05</a:t>
            </a:r>
            <a:r>
              <a:rPr lang="en-US" sz="2800" smtClean="0">
                <a:latin typeface="Rockwell" pitchFamily="18" charset="0"/>
              </a:rPr>
              <a:t> 	</a:t>
            </a:r>
            <a:r>
              <a:rPr lang="en-US" sz="2400" smtClean="0">
                <a:latin typeface="Rockwell" pitchFamily="18" charset="0"/>
              </a:rPr>
              <a:t>What must you do if you are operating 	on the 		23 cm band and learn that you are interfering 		with a radiolocation station outside the US?</a:t>
            </a:r>
          </a:p>
        </p:txBody>
      </p:sp>
      <p:sp>
        <p:nvSpPr>
          <p:cNvPr id="641027" name="Rectangle 3"/>
          <p:cNvSpPr>
            <a:spLocks noGrp="1" noChangeArrowheads="1"/>
          </p:cNvSpPr>
          <p:nvPr>
            <p:ph type="body" idx="1"/>
          </p:nvPr>
        </p:nvSpPr>
        <p:spPr>
          <a:xfrm>
            <a:off x="269875" y="1739900"/>
            <a:ext cx="8642350" cy="4962525"/>
          </a:xfrm>
        </p:spPr>
        <p:txBody>
          <a:bodyPr/>
          <a:lstStyle/>
          <a:p>
            <a:pPr marL="609600" indent="-609600" eaLnBrk="1" hangingPunct="1">
              <a:buFontTx/>
              <a:buAutoNum type="alphaUcPeriod"/>
            </a:pPr>
            <a:r>
              <a:rPr lang="en-US" sz="2800" smtClean="0">
                <a:latin typeface="Rockwell" pitchFamily="18" charset="0"/>
              </a:rPr>
              <a:t>Stop operating or take steps to eliminate the harmful interference</a:t>
            </a:r>
          </a:p>
          <a:p>
            <a:pPr marL="609600" indent="-609600" eaLnBrk="1" hangingPunct="1">
              <a:buFontTx/>
              <a:buAutoNum type="alphaUcPeriod"/>
            </a:pPr>
            <a:r>
              <a:rPr lang="en-US" sz="2800" smtClean="0">
                <a:latin typeface="Rockwell" pitchFamily="18" charset="0"/>
              </a:rPr>
              <a:t>Nothing, because this band is allocated exclusively to the amateur service</a:t>
            </a:r>
          </a:p>
          <a:p>
            <a:pPr marL="609600" indent="-609600" eaLnBrk="1" hangingPunct="1">
              <a:buFontTx/>
              <a:buAutoNum type="alphaUcPeriod"/>
            </a:pPr>
            <a:r>
              <a:rPr lang="en-US" sz="2800" smtClean="0">
                <a:latin typeface="Rockwell" pitchFamily="18" charset="0"/>
              </a:rPr>
              <a:t>Establish contact with the radiolocation station and ask them to change frequency</a:t>
            </a:r>
          </a:p>
          <a:p>
            <a:pPr marL="609600" indent="-609600" eaLnBrk="1" hangingPunct="1">
              <a:buFontTx/>
              <a:buAutoNum type="alphaUcPeriod"/>
            </a:pPr>
            <a:r>
              <a:rPr lang="en-US" sz="2800" smtClean="0">
                <a:latin typeface="Rockwell" pitchFamily="18" charset="0"/>
              </a:rPr>
              <a:t>Change to CW mode, because this would not likely cause interference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4102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4102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lide Number Placeholder 5"/>
          <p:cNvSpPr>
            <a:spLocks noGrp="1"/>
          </p:cNvSpPr>
          <p:nvPr>
            <p:ph type="sldNum" sz="quarter" idx="12"/>
          </p:nvPr>
        </p:nvSpPr>
        <p:spPr>
          <a:noFill/>
          <a:ln>
            <a:miter lim="800000"/>
            <a:headEnd/>
            <a:tailEnd/>
          </a:ln>
        </p:spPr>
        <p:txBody>
          <a:bodyPr/>
          <a:lstStyle/>
          <a:p>
            <a:fld id="{9FBDE3BD-6E15-455E-8685-82A4273EB097}" type="slidenum">
              <a:rPr lang="en-US"/>
              <a:pPr/>
              <a:t>600</a:t>
            </a:fld>
            <a:endParaRPr lang="en-US"/>
          </a:p>
        </p:txBody>
      </p:sp>
      <p:sp>
        <p:nvSpPr>
          <p:cNvPr id="616451"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T0A01		</a:t>
            </a:r>
            <a:r>
              <a:rPr lang="en-US" sz="2800" smtClean="0">
                <a:latin typeface="Rockwell" pitchFamily="18" charset="0"/>
              </a:rPr>
              <a:t>Which is a commonly accepted value for 		the lowest voltage that can cause a 			dangerous electric shock?</a:t>
            </a:r>
          </a:p>
        </p:txBody>
      </p:sp>
      <p:sp>
        <p:nvSpPr>
          <p:cNvPr id="17817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12 volts</a:t>
            </a:r>
          </a:p>
          <a:p>
            <a:pPr marL="995363" lvl="1" indent="-533400" eaLnBrk="1" hangingPunct="1">
              <a:buFontTx/>
              <a:buAutoNum type="alphaUcPeriod"/>
            </a:pPr>
            <a:r>
              <a:rPr lang="en-US" smtClean="0">
                <a:latin typeface="Rockwell" pitchFamily="18" charset="0"/>
              </a:rPr>
              <a:t>30 volts</a:t>
            </a:r>
          </a:p>
          <a:p>
            <a:pPr marL="995363" lvl="1" indent="-533400" eaLnBrk="1" hangingPunct="1">
              <a:buFontTx/>
              <a:buAutoNum type="alphaUcPeriod"/>
            </a:pPr>
            <a:r>
              <a:rPr lang="en-US" smtClean="0">
                <a:latin typeface="Rockwell" pitchFamily="18" charset="0"/>
              </a:rPr>
              <a:t>120 volts</a:t>
            </a:r>
          </a:p>
          <a:p>
            <a:pPr marL="995363" lvl="1" indent="-533400" eaLnBrk="1" hangingPunct="1">
              <a:buFontTx/>
              <a:buAutoNum type="alphaUcPeriod"/>
            </a:pPr>
            <a:r>
              <a:rPr lang="en-US" smtClean="0">
                <a:latin typeface="Rockwell" pitchFamily="18" charset="0"/>
              </a:rPr>
              <a:t>300 volts</a:t>
            </a:r>
          </a:p>
          <a:p>
            <a:pPr marL="995363" lvl="1" indent="-533400" eaLnBrk="1" hangingPunct="1">
              <a:buFontTx/>
              <a:buAutoNum type="alphaUcPeriod"/>
            </a:pPr>
            <a:endParaRPr lang="en-US" smtClean="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8176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8176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lide Number Placeholder 5"/>
          <p:cNvSpPr>
            <a:spLocks noGrp="1"/>
          </p:cNvSpPr>
          <p:nvPr>
            <p:ph type="sldNum" sz="quarter" idx="12"/>
          </p:nvPr>
        </p:nvSpPr>
        <p:spPr>
          <a:noFill/>
          <a:ln>
            <a:miter lim="800000"/>
            <a:headEnd/>
            <a:tailEnd/>
          </a:ln>
        </p:spPr>
        <p:txBody>
          <a:bodyPr/>
          <a:lstStyle/>
          <a:p>
            <a:fld id="{4EEAC88E-BAFD-458D-AF54-8A4985FF5536}" type="slidenum">
              <a:rPr lang="en-US"/>
              <a:pPr/>
              <a:t>601</a:t>
            </a:fld>
            <a:endParaRPr lang="en-US"/>
          </a:p>
        </p:txBody>
      </p:sp>
      <p:sp>
        <p:nvSpPr>
          <p:cNvPr id="617475"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T0A02		</a:t>
            </a:r>
            <a:r>
              <a:rPr lang="en-US" sz="2800" smtClean="0">
                <a:latin typeface="Rockwell" pitchFamily="18" charset="0"/>
              </a:rPr>
              <a:t>How does current flowing through the body 		cause a health hazard?</a:t>
            </a:r>
          </a:p>
        </p:txBody>
      </p:sp>
      <p:sp>
        <p:nvSpPr>
          <p:cNvPr id="1782787" name="Rectangle 3"/>
          <p:cNvSpPr>
            <a:spLocks noGrp="1" noChangeArrowheads="1"/>
          </p:cNvSpPr>
          <p:nvPr>
            <p:ph type="body" idx="1"/>
          </p:nvPr>
        </p:nvSpPr>
        <p:spPr>
          <a:xfrm>
            <a:off x="193675" y="1892300"/>
            <a:ext cx="8602663" cy="3656013"/>
          </a:xfrm>
        </p:spPr>
        <p:txBody>
          <a:bodyPr/>
          <a:lstStyle/>
          <a:p>
            <a:pPr marL="995363" lvl="1" indent="-533400" eaLnBrk="1" hangingPunct="1">
              <a:buFontTx/>
              <a:buAutoNum type="alphaUcPeriod"/>
            </a:pPr>
            <a:r>
              <a:rPr lang="en-US" smtClean="0">
                <a:latin typeface="Rockwell" pitchFamily="18" charset="0"/>
              </a:rPr>
              <a:t>By heating tissue</a:t>
            </a:r>
          </a:p>
          <a:p>
            <a:pPr marL="995363" lvl="1" indent="-533400" eaLnBrk="1" hangingPunct="1">
              <a:buFontTx/>
              <a:buAutoNum type="alphaUcPeriod"/>
            </a:pPr>
            <a:r>
              <a:rPr lang="en-US" smtClean="0">
                <a:latin typeface="Rockwell" pitchFamily="18" charset="0"/>
              </a:rPr>
              <a:t>It disrupts the electrical functions of cells</a:t>
            </a:r>
          </a:p>
          <a:p>
            <a:pPr marL="995363" lvl="1" indent="-533400" eaLnBrk="1" hangingPunct="1">
              <a:buFontTx/>
              <a:buAutoNum type="alphaUcPeriod"/>
            </a:pPr>
            <a:r>
              <a:rPr lang="en-US" smtClean="0">
                <a:latin typeface="Rockwell" pitchFamily="18" charset="0"/>
              </a:rPr>
              <a:t>It causes involuntary muscle contractions</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8278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8278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lide Number Placeholder 5"/>
          <p:cNvSpPr>
            <a:spLocks noGrp="1"/>
          </p:cNvSpPr>
          <p:nvPr>
            <p:ph type="sldNum" sz="quarter" idx="12"/>
          </p:nvPr>
        </p:nvSpPr>
        <p:spPr>
          <a:noFill/>
          <a:ln>
            <a:miter lim="800000"/>
            <a:headEnd/>
            <a:tailEnd/>
          </a:ln>
        </p:spPr>
        <p:txBody>
          <a:bodyPr/>
          <a:lstStyle/>
          <a:p>
            <a:fld id="{6C46F539-948E-4412-84A3-841B0ED10ABC}" type="slidenum">
              <a:rPr lang="en-US"/>
              <a:pPr/>
              <a:t>602</a:t>
            </a:fld>
            <a:endParaRPr lang="en-US"/>
          </a:p>
        </p:txBody>
      </p:sp>
      <p:sp>
        <p:nvSpPr>
          <p:cNvPr id="618499"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T0A03		</a:t>
            </a:r>
            <a:r>
              <a:rPr lang="en-US" sz="2800" smtClean="0">
                <a:latin typeface="Rockwell" pitchFamily="18" charset="0"/>
              </a:rPr>
              <a:t>What is connected to the green wire in a 		three-wire electrical AC plug?</a:t>
            </a:r>
          </a:p>
        </p:txBody>
      </p:sp>
      <p:sp>
        <p:nvSpPr>
          <p:cNvPr id="1783811"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Neutral</a:t>
            </a:r>
          </a:p>
          <a:p>
            <a:pPr marL="995363" lvl="1" indent="-533400" eaLnBrk="1" hangingPunct="1">
              <a:buFontTx/>
              <a:buAutoNum type="alphaUcPeriod"/>
            </a:pPr>
            <a:r>
              <a:rPr lang="en-US" smtClean="0">
                <a:latin typeface="Rockwell" pitchFamily="18" charset="0"/>
              </a:rPr>
              <a:t>Hot</a:t>
            </a:r>
          </a:p>
          <a:p>
            <a:pPr marL="995363" lvl="1" indent="-533400" eaLnBrk="1" hangingPunct="1">
              <a:buFontTx/>
              <a:buAutoNum type="alphaUcPeriod"/>
            </a:pPr>
            <a:r>
              <a:rPr lang="en-US" smtClean="0">
                <a:latin typeface="Rockwell" pitchFamily="18" charset="0"/>
              </a:rPr>
              <a:t>Safety ground</a:t>
            </a:r>
          </a:p>
          <a:p>
            <a:pPr marL="995363" lvl="1" indent="-533400" eaLnBrk="1" hangingPunct="1">
              <a:buFontTx/>
              <a:buAutoNum type="alphaUcPeriod"/>
            </a:pPr>
            <a:r>
              <a:rPr lang="en-US" smtClean="0">
                <a:latin typeface="Rockwell" pitchFamily="18" charset="0"/>
              </a:rPr>
              <a:t>The white wire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8381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8381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Number Placeholder 5"/>
          <p:cNvSpPr>
            <a:spLocks noGrp="1"/>
          </p:cNvSpPr>
          <p:nvPr>
            <p:ph type="sldNum" sz="quarter" idx="12"/>
          </p:nvPr>
        </p:nvSpPr>
        <p:spPr>
          <a:noFill/>
          <a:ln>
            <a:miter lim="800000"/>
            <a:headEnd/>
            <a:tailEnd/>
          </a:ln>
        </p:spPr>
        <p:txBody>
          <a:bodyPr/>
          <a:lstStyle/>
          <a:p>
            <a:fld id="{01D17DCE-7B66-471D-816F-D6160BA80CA2}" type="slidenum">
              <a:rPr lang="en-US"/>
              <a:pPr/>
              <a:t>603</a:t>
            </a:fld>
            <a:endParaRPr lang="en-US"/>
          </a:p>
        </p:txBody>
      </p:sp>
      <p:sp>
        <p:nvSpPr>
          <p:cNvPr id="619523"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T0A04		</a:t>
            </a:r>
            <a:r>
              <a:rPr lang="en-US" sz="2800" smtClean="0">
                <a:latin typeface="Rockwell" pitchFamily="18" charset="0"/>
              </a:rPr>
              <a:t>What is the purpose of a fuse in an 			electrical circuit?</a:t>
            </a:r>
          </a:p>
        </p:txBody>
      </p:sp>
      <p:sp>
        <p:nvSpPr>
          <p:cNvPr id="1784835" name="Rectangle 3"/>
          <p:cNvSpPr>
            <a:spLocks noGrp="1" noChangeArrowheads="1"/>
          </p:cNvSpPr>
          <p:nvPr>
            <p:ph type="body" idx="1"/>
          </p:nvPr>
        </p:nvSpPr>
        <p:spPr>
          <a:xfrm>
            <a:off x="762000" y="1981200"/>
            <a:ext cx="8382000" cy="3656013"/>
          </a:xfrm>
        </p:spPr>
        <p:txBody>
          <a:bodyPr/>
          <a:lstStyle/>
          <a:p>
            <a:pPr marL="995363" lvl="1" indent="-533400" eaLnBrk="1" hangingPunct="1">
              <a:buFontTx/>
              <a:buAutoNum type="alphaUcPeriod"/>
            </a:pPr>
            <a:r>
              <a:rPr lang="en-US" smtClean="0">
                <a:latin typeface="Rockwell" pitchFamily="18" charset="0"/>
              </a:rPr>
              <a:t>To prevent power supply ripple from damaging a circuit</a:t>
            </a:r>
          </a:p>
          <a:p>
            <a:pPr marL="995363" lvl="1" indent="-533400" eaLnBrk="1" hangingPunct="1">
              <a:buFontTx/>
              <a:buAutoNum type="alphaUcPeriod"/>
            </a:pPr>
            <a:r>
              <a:rPr lang="en-US" smtClean="0">
                <a:latin typeface="Rockwell" pitchFamily="18" charset="0"/>
              </a:rPr>
              <a:t>To interrupt power in case of overload</a:t>
            </a:r>
          </a:p>
          <a:p>
            <a:pPr marL="995363" lvl="1" indent="-533400" eaLnBrk="1" hangingPunct="1">
              <a:buFontTx/>
              <a:buAutoNum type="alphaUcPeriod"/>
            </a:pPr>
            <a:r>
              <a:rPr lang="en-US" smtClean="0">
                <a:latin typeface="Rockwell" pitchFamily="18" charset="0"/>
              </a:rPr>
              <a:t>To limit current to prevent shocks</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8483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8483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Number Placeholder 5"/>
          <p:cNvSpPr>
            <a:spLocks noGrp="1"/>
          </p:cNvSpPr>
          <p:nvPr>
            <p:ph type="sldNum" sz="quarter" idx="12"/>
          </p:nvPr>
        </p:nvSpPr>
        <p:spPr>
          <a:noFill/>
          <a:ln>
            <a:miter lim="800000"/>
            <a:headEnd/>
            <a:tailEnd/>
          </a:ln>
        </p:spPr>
        <p:txBody>
          <a:bodyPr/>
          <a:lstStyle/>
          <a:p>
            <a:fld id="{E19B744F-6BCE-43CD-B981-80ED6ADD0A95}" type="slidenum">
              <a:rPr lang="en-US"/>
              <a:pPr/>
              <a:t>604</a:t>
            </a:fld>
            <a:endParaRPr lang="en-US"/>
          </a:p>
        </p:txBody>
      </p:sp>
      <p:sp>
        <p:nvSpPr>
          <p:cNvPr id="620547"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T0A05		</a:t>
            </a:r>
            <a:r>
              <a:rPr lang="en-US" sz="2800" smtClean="0">
                <a:latin typeface="Rockwell" pitchFamily="18" charset="0"/>
              </a:rPr>
              <a:t>Why is it unwise to install a 20-ampere fuse 		in the place of a 5-ampere fuse?</a:t>
            </a:r>
          </a:p>
        </p:txBody>
      </p:sp>
      <p:sp>
        <p:nvSpPr>
          <p:cNvPr id="1785859" name="Rectangle 3"/>
          <p:cNvSpPr>
            <a:spLocks noGrp="1" noChangeArrowheads="1"/>
          </p:cNvSpPr>
          <p:nvPr>
            <p:ph type="body" idx="1"/>
          </p:nvPr>
        </p:nvSpPr>
        <p:spPr>
          <a:xfrm>
            <a:off x="385763" y="1892300"/>
            <a:ext cx="8334375" cy="3656013"/>
          </a:xfrm>
        </p:spPr>
        <p:txBody>
          <a:bodyPr/>
          <a:lstStyle/>
          <a:p>
            <a:pPr marL="995363" lvl="1" indent="-533400" eaLnBrk="1" hangingPunct="1">
              <a:buFontTx/>
              <a:buAutoNum type="alphaUcPeriod"/>
            </a:pPr>
            <a:r>
              <a:rPr lang="en-US" smtClean="0">
                <a:latin typeface="Rockwell" pitchFamily="18" charset="0"/>
              </a:rPr>
              <a:t>The larger fuse would be likely to blow because it is rated for higher current</a:t>
            </a:r>
          </a:p>
          <a:p>
            <a:pPr marL="995363" lvl="1" indent="-533400" eaLnBrk="1" hangingPunct="1">
              <a:buFontTx/>
              <a:buAutoNum type="alphaUcPeriod"/>
            </a:pPr>
            <a:r>
              <a:rPr lang="en-US" smtClean="0">
                <a:latin typeface="Rockwell" pitchFamily="18" charset="0"/>
              </a:rPr>
              <a:t>The power supply ripple would greatly increase</a:t>
            </a:r>
          </a:p>
          <a:p>
            <a:pPr marL="995363" lvl="1" indent="-533400" eaLnBrk="1" hangingPunct="1">
              <a:buFontTx/>
              <a:buAutoNum type="alphaUcPeriod"/>
            </a:pPr>
            <a:r>
              <a:rPr lang="en-US" smtClean="0">
                <a:latin typeface="Rockwell" pitchFamily="18" charset="0"/>
              </a:rPr>
              <a:t>Excessive current could cause a fire</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8585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8585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lide Number Placeholder 5"/>
          <p:cNvSpPr>
            <a:spLocks noGrp="1"/>
          </p:cNvSpPr>
          <p:nvPr>
            <p:ph type="sldNum" sz="quarter" idx="12"/>
          </p:nvPr>
        </p:nvSpPr>
        <p:spPr>
          <a:noFill/>
          <a:ln>
            <a:miter lim="800000"/>
            <a:headEnd/>
            <a:tailEnd/>
          </a:ln>
        </p:spPr>
        <p:txBody>
          <a:bodyPr/>
          <a:lstStyle/>
          <a:p>
            <a:fld id="{83C9C37B-85F6-40AE-A586-61F18A6A3E3D}" type="slidenum">
              <a:rPr lang="en-US"/>
              <a:pPr/>
              <a:t>605</a:t>
            </a:fld>
            <a:endParaRPr lang="en-US"/>
          </a:p>
        </p:txBody>
      </p:sp>
      <p:sp>
        <p:nvSpPr>
          <p:cNvPr id="621571"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T0A06		</a:t>
            </a:r>
            <a:r>
              <a:rPr lang="en-US" sz="2400" smtClean="0">
                <a:latin typeface="Rockwell" pitchFamily="18" charset="0"/>
              </a:rPr>
              <a:t>What is a good way to guard against electrical 		shock at your station?</a:t>
            </a:r>
          </a:p>
        </p:txBody>
      </p:sp>
      <p:sp>
        <p:nvSpPr>
          <p:cNvPr id="1786883" name="Rectangle 3"/>
          <p:cNvSpPr>
            <a:spLocks noGrp="1" noChangeArrowheads="1"/>
          </p:cNvSpPr>
          <p:nvPr>
            <p:ph type="body" idx="1"/>
          </p:nvPr>
        </p:nvSpPr>
        <p:spPr>
          <a:xfrm>
            <a:off x="762000" y="1981200"/>
            <a:ext cx="8112125" cy="3656013"/>
          </a:xfrm>
        </p:spPr>
        <p:txBody>
          <a:bodyPr/>
          <a:lstStyle/>
          <a:p>
            <a:pPr marL="995363" lvl="1" indent="-533400" eaLnBrk="1" hangingPunct="1">
              <a:buFontTx/>
              <a:buAutoNum type="alphaUcPeriod"/>
            </a:pPr>
            <a:r>
              <a:rPr lang="en-US" smtClean="0">
                <a:latin typeface="Rockwell" pitchFamily="18" charset="0"/>
              </a:rPr>
              <a:t>Use three-wire cords and plugs for all AC powered equipment</a:t>
            </a:r>
          </a:p>
          <a:p>
            <a:pPr marL="995363" lvl="1" indent="-533400" eaLnBrk="1" hangingPunct="1">
              <a:buFontTx/>
              <a:buAutoNum type="alphaUcPeriod"/>
            </a:pPr>
            <a:r>
              <a:rPr lang="en-US" smtClean="0">
                <a:latin typeface="Rockwell" pitchFamily="18" charset="0"/>
              </a:rPr>
              <a:t>Connect all AC powered station equipment to a common safety ground</a:t>
            </a:r>
          </a:p>
          <a:p>
            <a:pPr marL="995363" lvl="1" indent="-533400" eaLnBrk="1" hangingPunct="1">
              <a:buFontTx/>
              <a:buAutoNum type="alphaUcPeriod"/>
            </a:pPr>
            <a:r>
              <a:rPr lang="en-US" smtClean="0">
                <a:latin typeface="Rockwell" pitchFamily="18" charset="0"/>
              </a:rPr>
              <a:t>Use a circuit protected by a ground-fault interrupter</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8688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8688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Number Placeholder 5"/>
          <p:cNvSpPr>
            <a:spLocks noGrp="1"/>
          </p:cNvSpPr>
          <p:nvPr>
            <p:ph type="sldNum" sz="quarter" idx="12"/>
          </p:nvPr>
        </p:nvSpPr>
        <p:spPr>
          <a:noFill/>
          <a:ln>
            <a:miter lim="800000"/>
            <a:headEnd/>
            <a:tailEnd/>
          </a:ln>
        </p:spPr>
        <p:txBody>
          <a:bodyPr/>
          <a:lstStyle/>
          <a:p>
            <a:fld id="{F0063F6E-B3A1-40DC-88E9-D5B40E6EB1B4}" type="slidenum">
              <a:rPr lang="en-US"/>
              <a:pPr/>
              <a:t>606</a:t>
            </a:fld>
            <a:endParaRPr lang="en-US"/>
          </a:p>
        </p:txBody>
      </p:sp>
      <p:sp>
        <p:nvSpPr>
          <p:cNvPr id="622595"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T0A07		</a:t>
            </a:r>
            <a:r>
              <a:rPr lang="en-US" sz="2400" smtClean="0">
                <a:latin typeface="Rockwell" pitchFamily="18" charset="0"/>
              </a:rPr>
              <a:t>Which of these precautions should be taken when 		installing devices for lightning protection in a 		coaxial cable feedline?</a:t>
            </a:r>
          </a:p>
        </p:txBody>
      </p:sp>
      <p:sp>
        <p:nvSpPr>
          <p:cNvPr id="1787907" name="Rectangle 3"/>
          <p:cNvSpPr>
            <a:spLocks noGrp="1" noChangeArrowheads="1"/>
          </p:cNvSpPr>
          <p:nvPr>
            <p:ph type="body" idx="1"/>
          </p:nvPr>
        </p:nvSpPr>
        <p:spPr>
          <a:xfrm>
            <a:off x="231775" y="1981200"/>
            <a:ext cx="8302625" cy="3656013"/>
          </a:xfrm>
        </p:spPr>
        <p:txBody>
          <a:bodyPr/>
          <a:lstStyle/>
          <a:p>
            <a:pPr marL="995363" lvl="1" indent="-533400" eaLnBrk="1" hangingPunct="1">
              <a:buFontTx/>
              <a:buAutoNum type="alphaUcPeriod"/>
            </a:pPr>
            <a:r>
              <a:rPr lang="en-US" sz="2400" smtClean="0">
                <a:latin typeface="Rockwell" pitchFamily="18" charset="0"/>
              </a:rPr>
              <a:t>Include a parallel bypass switch for each protector so that it can be switched out of the circuit when running high power</a:t>
            </a:r>
          </a:p>
          <a:p>
            <a:pPr marL="995363" lvl="1" indent="-533400" eaLnBrk="1" hangingPunct="1">
              <a:buFontTx/>
              <a:buAutoNum type="alphaUcPeriod"/>
            </a:pPr>
            <a:r>
              <a:rPr lang="en-US" sz="2400" smtClean="0">
                <a:latin typeface="Rockwell" pitchFamily="18" charset="0"/>
              </a:rPr>
              <a:t>Include a series switch in the ground line of each protector to prevent RF overload from inadvertently damaging the protector</a:t>
            </a:r>
          </a:p>
          <a:p>
            <a:pPr marL="995363" lvl="1" indent="-533400" eaLnBrk="1" hangingPunct="1">
              <a:buFontTx/>
              <a:buAutoNum type="alphaUcPeriod"/>
            </a:pPr>
            <a:r>
              <a:rPr lang="en-US" sz="2400" smtClean="0">
                <a:latin typeface="Rockwell" pitchFamily="18" charset="0"/>
              </a:rPr>
              <a:t>Keep the ground wires from each protector separate and connected to station ground</a:t>
            </a:r>
          </a:p>
          <a:p>
            <a:pPr marL="995363" lvl="1" indent="-533400" eaLnBrk="1" hangingPunct="1">
              <a:buFontTx/>
              <a:buAutoNum type="alphaUcPeriod"/>
            </a:pPr>
            <a:r>
              <a:rPr lang="en-US" sz="2400" smtClean="0">
                <a:latin typeface="Rockwell" pitchFamily="18" charset="0"/>
              </a:rPr>
              <a:t>Ground all of the protectors to a common plate which is in turn connected to an external ground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8790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8790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Slide Number Placeholder 5"/>
          <p:cNvSpPr>
            <a:spLocks noGrp="1"/>
          </p:cNvSpPr>
          <p:nvPr>
            <p:ph type="sldNum" sz="quarter" idx="12"/>
          </p:nvPr>
        </p:nvSpPr>
        <p:spPr>
          <a:noFill/>
          <a:ln>
            <a:miter lim="800000"/>
            <a:headEnd/>
            <a:tailEnd/>
          </a:ln>
        </p:spPr>
        <p:txBody>
          <a:bodyPr/>
          <a:lstStyle/>
          <a:p>
            <a:fld id="{5C10505D-52BA-46F1-AC1B-64A37EA4B767}" type="slidenum">
              <a:rPr lang="en-US"/>
              <a:pPr/>
              <a:t>607</a:t>
            </a:fld>
            <a:endParaRPr lang="en-US"/>
          </a:p>
        </p:txBody>
      </p:sp>
      <p:sp>
        <p:nvSpPr>
          <p:cNvPr id="623619"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T0A08		</a:t>
            </a:r>
            <a:r>
              <a:rPr lang="en-US" sz="2800" smtClean="0">
                <a:latin typeface="Rockwell" pitchFamily="18" charset="0"/>
              </a:rPr>
              <a:t>What is one way to recharge a 12-volt lead-		acid station battery if the commercial 			power is out?</a:t>
            </a:r>
          </a:p>
        </p:txBody>
      </p:sp>
      <p:sp>
        <p:nvSpPr>
          <p:cNvPr id="1788931" name="Rectangle 3"/>
          <p:cNvSpPr>
            <a:spLocks noGrp="1" noChangeArrowheads="1"/>
          </p:cNvSpPr>
          <p:nvPr>
            <p:ph type="body" idx="1"/>
          </p:nvPr>
        </p:nvSpPr>
        <p:spPr>
          <a:xfrm>
            <a:off x="762000" y="1981200"/>
            <a:ext cx="8188325" cy="3656013"/>
          </a:xfrm>
        </p:spPr>
        <p:txBody>
          <a:bodyPr/>
          <a:lstStyle/>
          <a:p>
            <a:pPr marL="995363" lvl="1" indent="-533400" eaLnBrk="1" hangingPunct="1">
              <a:buFontTx/>
              <a:buAutoNum type="alphaUcPeriod"/>
            </a:pPr>
            <a:r>
              <a:rPr lang="en-US" smtClean="0">
                <a:latin typeface="Rockwell" pitchFamily="18" charset="0"/>
              </a:rPr>
              <a:t>Cool the battery in ice for several hours</a:t>
            </a:r>
          </a:p>
          <a:p>
            <a:pPr marL="995363" lvl="1" indent="-533400" eaLnBrk="1" hangingPunct="1">
              <a:buFontTx/>
              <a:buAutoNum type="alphaUcPeriod"/>
            </a:pPr>
            <a:r>
              <a:rPr lang="en-US" smtClean="0">
                <a:latin typeface="Rockwell" pitchFamily="18" charset="0"/>
              </a:rPr>
              <a:t>Add acid to the battery</a:t>
            </a:r>
          </a:p>
          <a:p>
            <a:pPr marL="995363" lvl="1" indent="-533400" eaLnBrk="1" hangingPunct="1">
              <a:buFontTx/>
              <a:buAutoNum type="alphaUcPeriod"/>
            </a:pPr>
            <a:r>
              <a:rPr lang="en-US" smtClean="0">
                <a:latin typeface="Rockwell" pitchFamily="18" charset="0"/>
              </a:rPr>
              <a:t>Connect the battery to a car's battery and run the engine</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8893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8893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lide Number Placeholder 5"/>
          <p:cNvSpPr>
            <a:spLocks noGrp="1"/>
          </p:cNvSpPr>
          <p:nvPr>
            <p:ph type="sldNum" sz="quarter" idx="12"/>
          </p:nvPr>
        </p:nvSpPr>
        <p:spPr>
          <a:noFill/>
          <a:ln>
            <a:miter lim="800000"/>
            <a:headEnd/>
            <a:tailEnd/>
          </a:ln>
        </p:spPr>
        <p:txBody>
          <a:bodyPr/>
          <a:lstStyle/>
          <a:p>
            <a:fld id="{8493FEE1-D874-4C2C-8C7A-9B362D83663C}" type="slidenum">
              <a:rPr lang="en-US"/>
              <a:pPr/>
              <a:t>608</a:t>
            </a:fld>
            <a:endParaRPr lang="en-US"/>
          </a:p>
        </p:txBody>
      </p:sp>
      <p:sp>
        <p:nvSpPr>
          <p:cNvPr id="624643"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T0A09		</a:t>
            </a:r>
            <a:r>
              <a:rPr lang="en-US" sz="2800" smtClean="0">
                <a:latin typeface="Rockwell" pitchFamily="18" charset="0"/>
              </a:rPr>
              <a:t>What kind of hazard is presented by a 			conventional 12-volt storage battery?</a:t>
            </a:r>
          </a:p>
        </p:txBody>
      </p:sp>
      <p:sp>
        <p:nvSpPr>
          <p:cNvPr id="178995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It emits ozone which can be harmful to the atmosphere</a:t>
            </a:r>
          </a:p>
          <a:p>
            <a:pPr marL="995363" lvl="1" indent="-533400" eaLnBrk="1" hangingPunct="1">
              <a:buFontTx/>
              <a:buAutoNum type="alphaUcPeriod"/>
            </a:pPr>
            <a:r>
              <a:rPr lang="en-US" smtClean="0">
                <a:latin typeface="Rockwell" pitchFamily="18" charset="0"/>
              </a:rPr>
              <a:t>Shock hazard due to high voltage</a:t>
            </a:r>
          </a:p>
          <a:p>
            <a:pPr marL="995363" lvl="1" indent="-533400" eaLnBrk="1" hangingPunct="1">
              <a:buFontTx/>
              <a:buAutoNum type="alphaUcPeriod"/>
            </a:pPr>
            <a:r>
              <a:rPr lang="en-US" smtClean="0">
                <a:latin typeface="Rockwell" pitchFamily="18" charset="0"/>
              </a:rPr>
              <a:t>Explosive gas can collect if not properly vented</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8995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8995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Slide Number Placeholder 5"/>
          <p:cNvSpPr>
            <a:spLocks noGrp="1"/>
          </p:cNvSpPr>
          <p:nvPr>
            <p:ph type="sldNum" sz="quarter" idx="12"/>
          </p:nvPr>
        </p:nvSpPr>
        <p:spPr>
          <a:noFill/>
          <a:ln>
            <a:miter lim="800000"/>
            <a:headEnd/>
            <a:tailEnd/>
          </a:ln>
        </p:spPr>
        <p:txBody>
          <a:bodyPr/>
          <a:lstStyle/>
          <a:p>
            <a:fld id="{BACB7F66-2BDD-4921-856F-E6ACCD5A6ECA}" type="slidenum">
              <a:rPr lang="en-US"/>
              <a:pPr/>
              <a:t>609</a:t>
            </a:fld>
            <a:endParaRPr lang="en-US"/>
          </a:p>
        </p:txBody>
      </p:sp>
      <p:sp>
        <p:nvSpPr>
          <p:cNvPr id="625667" name="Rectangle 2"/>
          <p:cNvSpPr>
            <a:spLocks noGrp="1" noChangeArrowheads="1"/>
          </p:cNvSpPr>
          <p:nvPr>
            <p:ph type="title"/>
          </p:nvPr>
        </p:nvSpPr>
        <p:spPr>
          <a:xfrm>
            <a:off x="0" y="1085850"/>
            <a:ext cx="8374063" cy="385763"/>
          </a:xfrm>
        </p:spPr>
        <p:txBody>
          <a:bodyPr/>
          <a:lstStyle/>
          <a:p>
            <a:pPr eaLnBrk="1" hangingPunct="1">
              <a:tabLst>
                <a:tab pos="1376363" algn="l"/>
              </a:tabLst>
            </a:pPr>
            <a:r>
              <a:rPr lang="en-US" sz="3600" smtClean="0"/>
              <a:t>T0A10		</a:t>
            </a:r>
            <a:r>
              <a:rPr lang="en-US" sz="2800" smtClean="0">
                <a:latin typeface="Rockwell" pitchFamily="18" charset="0"/>
              </a:rPr>
              <a:t>What can happen if a lead-acid 			storage battery is charged or 			discharged too quickly?</a:t>
            </a:r>
          </a:p>
        </p:txBody>
      </p:sp>
      <p:sp>
        <p:nvSpPr>
          <p:cNvPr id="179097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battery could overheat and give off flammable gas or explode</a:t>
            </a:r>
          </a:p>
          <a:p>
            <a:pPr marL="995363" lvl="1" indent="-533400" eaLnBrk="1" hangingPunct="1">
              <a:buFontTx/>
              <a:buAutoNum type="alphaUcPeriod"/>
            </a:pPr>
            <a:r>
              <a:rPr lang="en-US" smtClean="0">
                <a:latin typeface="Rockwell" pitchFamily="18" charset="0"/>
              </a:rPr>
              <a:t>The voltage can become reversed</a:t>
            </a:r>
          </a:p>
          <a:p>
            <a:pPr marL="995363" lvl="1" indent="-533400" eaLnBrk="1" hangingPunct="1">
              <a:buFontTx/>
              <a:buAutoNum type="alphaUcPeriod"/>
            </a:pPr>
            <a:r>
              <a:rPr lang="en-US" smtClean="0">
                <a:latin typeface="Rockwell" pitchFamily="18" charset="0"/>
              </a:rPr>
              <a:t>The “memory effect” will reduce the capacity of the battery</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9097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9097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a:ln>
            <a:miter lim="800000"/>
            <a:headEnd/>
            <a:tailEnd/>
          </a:ln>
        </p:spPr>
        <p:txBody>
          <a:bodyPr/>
          <a:lstStyle/>
          <a:p>
            <a:fld id="{33721570-D128-4961-A811-CF9F97101038}" type="slidenum">
              <a:rPr lang="en-US"/>
              <a:pPr/>
              <a:t>61</a:t>
            </a:fld>
            <a:endParaRPr lang="en-US"/>
          </a:p>
        </p:txBody>
      </p:sp>
      <p:sp>
        <p:nvSpPr>
          <p:cNvPr id="64515" name="Rectangle 2"/>
          <p:cNvSpPr>
            <a:spLocks noGrp="1" noChangeArrowheads="1"/>
          </p:cNvSpPr>
          <p:nvPr>
            <p:ph type="title"/>
          </p:nvPr>
        </p:nvSpPr>
        <p:spPr>
          <a:xfrm>
            <a:off x="0" y="433388"/>
            <a:ext cx="9144000" cy="868362"/>
          </a:xfrm>
        </p:spPr>
        <p:txBody>
          <a:bodyPr/>
          <a:lstStyle/>
          <a:p>
            <a:pPr eaLnBrk="1" hangingPunct="1"/>
            <a:r>
              <a:rPr lang="en-US" sz="3600" smtClean="0"/>
              <a:t>T1C06  	</a:t>
            </a:r>
            <a:r>
              <a:rPr lang="en-US" sz="2400" smtClean="0">
                <a:latin typeface="Rockwell" pitchFamily="18" charset="0"/>
              </a:rPr>
              <a:t>From which of the following may an FCC-licensed 		amateur station transmit, in addition to places 		where the FCC regulates communications?</a:t>
            </a:r>
          </a:p>
        </p:txBody>
      </p:sp>
      <p:sp>
        <p:nvSpPr>
          <p:cNvPr id="642051" name="Rectangle 3"/>
          <p:cNvSpPr>
            <a:spLocks noGrp="1" noChangeArrowheads="1"/>
          </p:cNvSpPr>
          <p:nvPr>
            <p:ph type="body" idx="1"/>
          </p:nvPr>
        </p:nvSpPr>
        <p:spPr>
          <a:xfrm>
            <a:off x="269875" y="1778000"/>
            <a:ext cx="8874125" cy="3302000"/>
          </a:xfrm>
        </p:spPr>
        <p:txBody>
          <a:bodyPr/>
          <a:lstStyle/>
          <a:p>
            <a:pPr marL="609600" indent="-609600" eaLnBrk="1" hangingPunct="1">
              <a:lnSpc>
                <a:spcPct val="80000"/>
              </a:lnSpc>
              <a:buFontTx/>
              <a:buAutoNum type="alphaUcPeriod"/>
            </a:pPr>
            <a:r>
              <a:rPr lang="en-US" sz="2800" smtClean="0">
                <a:latin typeface="Rockwell" pitchFamily="18" charset="0"/>
              </a:rPr>
              <a:t>From within any country that belongs to the International Telecommunications Union</a:t>
            </a:r>
          </a:p>
          <a:p>
            <a:pPr marL="609600" indent="-609600" eaLnBrk="1" hangingPunct="1">
              <a:lnSpc>
                <a:spcPct val="80000"/>
              </a:lnSpc>
              <a:buFontTx/>
              <a:buAutoNum type="alphaUcPeriod"/>
            </a:pPr>
            <a:r>
              <a:rPr lang="en-US" sz="2800" smtClean="0">
                <a:latin typeface="Rockwell" pitchFamily="18" charset="0"/>
              </a:rPr>
              <a:t>From within any country that is a member of the United Nations </a:t>
            </a:r>
          </a:p>
          <a:p>
            <a:pPr marL="609600" indent="-609600" eaLnBrk="1" hangingPunct="1">
              <a:lnSpc>
                <a:spcPct val="80000"/>
              </a:lnSpc>
              <a:buFontTx/>
              <a:buAutoNum type="alphaUcPeriod"/>
            </a:pPr>
            <a:r>
              <a:rPr lang="en-US" sz="2800" smtClean="0">
                <a:latin typeface="Rockwell" pitchFamily="18" charset="0"/>
              </a:rPr>
              <a:t>From anywhere within in ITU Regions 2 and 3</a:t>
            </a:r>
          </a:p>
          <a:p>
            <a:pPr marL="609600" indent="-609600" eaLnBrk="1" hangingPunct="1">
              <a:lnSpc>
                <a:spcPct val="80000"/>
              </a:lnSpc>
              <a:buFontTx/>
              <a:buAutoNum type="alphaUcPeriod"/>
            </a:pPr>
            <a:r>
              <a:rPr lang="en-US" sz="2800" smtClean="0">
                <a:latin typeface="Rockwell" pitchFamily="18" charset="0"/>
              </a:rPr>
              <a:t>From any vessel or craft located in international waters and documented or registered in the United States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4205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4205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Slide Number Placeholder 5"/>
          <p:cNvSpPr>
            <a:spLocks noGrp="1"/>
          </p:cNvSpPr>
          <p:nvPr>
            <p:ph type="sldNum" sz="quarter" idx="12"/>
          </p:nvPr>
        </p:nvSpPr>
        <p:spPr>
          <a:noFill/>
          <a:ln>
            <a:miter lim="800000"/>
            <a:headEnd/>
            <a:tailEnd/>
          </a:ln>
        </p:spPr>
        <p:txBody>
          <a:bodyPr/>
          <a:lstStyle/>
          <a:p>
            <a:fld id="{14A17C1F-22CB-44D1-AF22-B3B6B6121C00}" type="slidenum">
              <a:rPr lang="en-US"/>
              <a:pPr/>
              <a:t>610</a:t>
            </a:fld>
            <a:endParaRPr lang="en-US"/>
          </a:p>
        </p:txBody>
      </p:sp>
      <p:sp>
        <p:nvSpPr>
          <p:cNvPr id="626691"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T0A11		</a:t>
            </a:r>
            <a:r>
              <a:rPr lang="en-US" sz="2800" smtClean="0">
                <a:latin typeface="Rockwell" pitchFamily="18" charset="0"/>
              </a:rPr>
              <a:t>Which of the following is good practice 		when installing ground wires on a tower for 		lightning protection?</a:t>
            </a:r>
          </a:p>
        </p:txBody>
      </p:sp>
      <p:sp>
        <p:nvSpPr>
          <p:cNvPr id="1792003" name="Rectangle 3"/>
          <p:cNvSpPr>
            <a:spLocks noGrp="1" noChangeArrowheads="1"/>
          </p:cNvSpPr>
          <p:nvPr>
            <p:ph type="body" idx="1"/>
          </p:nvPr>
        </p:nvSpPr>
        <p:spPr>
          <a:xfrm>
            <a:off x="0" y="1854200"/>
            <a:ext cx="8950325" cy="3656013"/>
          </a:xfrm>
        </p:spPr>
        <p:txBody>
          <a:bodyPr/>
          <a:lstStyle/>
          <a:p>
            <a:pPr marL="995363" lvl="1" indent="-533400" eaLnBrk="1" hangingPunct="1">
              <a:buFontTx/>
              <a:buAutoNum type="alphaUcPeriod"/>
            </a:pPr>
            <a:r>
              <a:rPr lang="en-US" smtClean="0">
                <a:latin typeface="Rockwell" pitchFamily="18" charset="0"/>
              </a:rPr>
              <a:t>Put a loop in the ground connection to prevent water damage to the ground system</a:t>
            </a:r>
          </a:p>
          <a:p>
            <a:pPr marL="995363" lvl="1" indent="-533400" eaLnBrk="1" hangingPunct="1">
              <a:buFontTx/>
              <a:buAutoNum type="alphaUcPeriod"/>
            </a:pPr>
            <a:r>
              <a:rPr lang="en-US" smtClean="0">
                <a:latin typeface="Rockwell" pitchFamily="18" charset="0"/>
              </a:rPr>
              <a:t>Make sure that all bends in the ground wires are clean, right angle bends</a:t>
            </a:r>
          </a:p>
          <a:p>
            <a:pPr marL="995363" lvl="1" indent="-533400" eaLnBrk="1" hangingPunct="1">
              <a:buFontTx/>
              <a:buAutoNum type="alphaUcPeriod"/>
            </a:pPr>
            <a:r>
              <a:rPr lang="en-US" smtClean="0">
                <a:latin typeface="Rockwell" pitchFamily="18" charset="0"/>
              </a:rPr>
              <a:t>Ensure that connections are short and direct</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9200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9200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Slide Number Placeholder 5"/>
          <p:cNvSpPr>
            <a:spLocks noGrp="1"/>
          </p:cNvSpPr>
          <p:nvPr>
            <p:ph type="sldNum" sz="quarter" idx="12"/>
          </p:nvPr>
        </p:nvSpPr>
        <p:spPr>
          <a:noFill/>
          <a:ln>
            <a:miter lim="800000"/>
            <a:headEnd/>
            <a:tailEnd/>
          </a:ln>
        </p:spPr>
        <p:txBody>
          <a:bodyPr/>
          <a:lstStyle/>
          <a:p>
            <a:fld id="{6E808616-9D78-4F3A-828E-3DFD30576C49}" type="slidenum">
              <a:rPr lang="en-US"/>
              <a:pPr/>
              <a:t>611</a:t>
            </a:fld>
            <a:endParaRPr lang="en-US"/>
          </a:p>
        </p:txBody>
      </p:sp>
      <p:sp>
        <p:nvSpPr>
          <p:cNvPr id="627715" name="Rectangle 2"/>
          <p:cNvSpPr>
            <a:spLocks noGrp="1" noChangeArrowheads="1"/>
          </p:cNvSpPr>
          <p:nvPr>
            <p:ph type="title"/>
          </p:nvPr>
        </p:nvSpPr>
        <p:spPr>
          <a:xfrm>
            <a:off x="0" y="1085850"/>
            <a:ext cx="8181975" cy="385763"/>
          </a:xfrm>
        </p:spPr>
        <p:txBody>
          <a:bodyPr/>
          <a:lstStyle/>
          <a:p>
            <a:pPr eaLnBrk="1" hangingPunct="1">
              <a:tabLst>
                <a:tab pos="1376363" algn="l"/>
              </a:tabLst>
            </a:pPr>
            <a:r>
              <a:rPr lang="en-US" sz="3600" smtClean="0"/>
              <a:t>T0A12		</a:t>
            </a:r>
            <a:r>
              <a:rPr lang="en-US" sz="2800" smtClean="0">
                <a:latin typeface="Rockwell" pitchFamily="18" charset="0"/>
              </a:rPr>
              <a:t>What kind of hazard might exist in a 		power supply when it is turned off 		and disconnected?</a:t>
            </a:r>
          </a:p>
        </p:txBody>
      </p:sp>
      <p:sp>
        <p:nvSpPr>
          <p:cNvPr id="1793027" name="Rectangle 3"/>
          <p:cNvSpPr>
            <a:spLocks noGrp="1" noChangeArrowheads="1"/>
          </p:cNvSpPr>
          <p:nvPr>
            <p:ph type="body" idx="1"/>
          </p:nvPr>
        </p:nvSpPr>
        <p:spPr>
          <a:xfrm>
            <a:off x="762000" y="1981200"/>
            <a:ext cx="7766050" cy="4251325"/>
          </a:xfrm>
        </p:spPr>
        <p:txBody>
          <a:bodyPr/>
          <a:lstStyle/>
          <a:p>
            <a:pPr marL="995363" lvl="1" indent="-533400" eaLnBrk="1" hangingPunct="1">
              <a:buFontTx/>
              <a:buAutoNum type="alphaUcPeriod"/>
            </a:pPr>
            <a:r>
              <a:rPr lang="en-US" smtClean="0">
                <a:latin typeface="Rockwell" pitchFamily="18" charset="0"/>
              </a:rPr>
              <a:t>Static electricity could damage the grounding system</a:t>
            </a:r>
          </a:p>
          <a:p>
            <a:pPr marL="995363" lvl="1" indent="-533400" eaLnBrk="1" hangingPunct="1">
              <a:buFontTx/>
              <a:buAutoNum type="alphaUcPeriod"/>
            </a:pPr>
            <a:r>
              <a:rPr lang="en-US" smtClean="0">
                <a:latin typeface="Rockwell" pitchFamily="18" charset="0"/>
              </a:rPr>
              <a:t>Circulating currents inside the transformer might cause damage</a:t>
            </a:r>
          </a:p>
          <a:p>
            <a:pPr marL="995363" lvl="1" indent="-533400" eaLnBrk="1" hangingPunct="1">
              <a:buFontTx/>
              <a:buAutoNum type="alphaUcPeriod"/>
            </a:pPr>
            <a:r>
              <a:rPr lang="en-US" smtClean="0">
                <a:latin typeface="Rockwell" pitchFamily="18" charset="0"/>
              </a:rPr>
              <a:t>The fuse might blow if you remove the cover</a:t>
            </a:r>
          </a:p>
          <a:p>
            <a:pPr marL="995363" lvl="1" indent="-533400" eaLnBrk="1" hangingPunct="1">
              <a:buFontTx/>
              <a:buAutoNum type="alphaUcPeriod"/>
            </a:pPr>
            <a:r>
              <a:rPr lang="en-US" smtClean="0">
                <a:latin typeface="Rockwell" pitchFamily="18" charset="0"/>
              </a:rPr>
              <a:t>You might receive an electric shock from stored charge in large capacitors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9302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9302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Slide Number Placeholder 5"/>
          <p:cNvSpPr>
            <a:spLocks noGrp="1"/>
          </p:cNvSpPr>
          <p:nvPr>
            <p:ph type="sldNum" sz="quarter" idx="12"/>
          </p:nvPr>
        </p:nvSpPr>
        <p:spPr>
          <a:noFill/>
          <a:ln>
            <a:miter lim="800000"/>
            <a:headEnd/>
            <a:tailEnd/>
          </a:ln>
        </p:spPr>
        <p:txBody>
          <a:bodyPr/>
          <a:lstStyle/>
          <a:p>
            <a:fld id="{98B5A2B3-3838-40FC-8EA6-FFD92E244132}" type="slidenum">
              <a:rPr lang="en-US"/>
              <a:pPr/>
              <a:t>612</a:t>
            </a:fld>
            <a:endParaRPr lang="en-US"/>
          </a:p>
        </p:txBody>
      </p:sp>
      <p:sp>
        <p:nvSpPr>
          <p:cNvPr id="628739"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T0A13		</a:t>
            </a:r>
            <a:r>
              <a:rPr lang="en-US" sz="2800" smtClean="0">
                <a:latin typeface="Rockwell" pitchFamily="18" charset="0"/>
              </a:rPr>
              <a:t>What safety equipment should always be 		included in home-built equipment that is 		powered from 120V AC power circuits?</a:t>
            </a:r>
          </a:p>
        </p:txBody>
      </p:sp>
      <p:sp>
        <p:nvSpPr>
          <p:cNvPr id="1794051" name="Rectangle 3"/>
          <p:cNvSpPr>
            <a:spLocks noGrp="1" noChangeArrowheads="1"/>
          </p:cNvSpPr>
          <p:nvPr>
            <p:ph type="body" idx="1"/>
          </p:nvPr>
        </p:nvSpPr>
        <p:spPr>
          <a:xfrm>
            <a:off x="347663" y="1778000"/>
            <a:ext cx="8372475" cy="3656013"/>
          </a:xfrm>
        </p:spPr>
        <p:txBody>
          <a:bodyPr/>
          <a:lstStyle/>
          <a:p>
            <a:pPr marL="995363" lvl="1" indent="-533400" eaLnBrk="1" hangingPunct="1">
              <a:buFontTx/>
              <a:buAutoNum type="alphaUcPeriod"/>
            </a:pPr>
            <a:r>
              <a:rPr lang="en-US" smtClean="0"/>
              <a:t>A fuse or circuit breaker in series with the AC "hot" conductor</a:t>
            </a:r>
          </a:p>
          <a:p>
            <a:pPr marL="995363" lvl="1" indent="-533400" eaLnBrk="1" hangingPunct="1">
              <a:buFontTx/>
              <a:buAutoNum type="alphaUcPeriod"/>
            </a:pPr>
            <a:r>
              <a:rPr lang="en-US" smtClean="0"/>
              <a:t>An AC voltmeter across the incoming power source</a:t>
            </a:r>
          </a:p>
          <a:p>
            <a:pPr marL="995363" lvl="1" indent="-533400" eaLnBrk="1" hangingPunct="1">
              <a:buFontTx/>
              <a:buAutoNum type="alphaUcPeriod"/>
            </a:pPr>
            <a:r>
              <a:rPr lang="en-US" smtClean="0"/>
              <a:t>An inductor in series with the AC power source</a:t>
            </a:r>
          </a:p>
          <a:p>
            <a:pPr marL="995363" lvl="1" indent="-533400" eaLnBrk="1" hangingPunct="1">
              <a:buFontTx/>
              <a:buAutoNum type="alphaUcPeriod"/>
            </a:pPr>
            <a:r>
              <a:rPr lang="en-US" smtClean="0"/>
              <a:t>A capacitor across the AC power source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9405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9405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Slide Number Placeholder 5"/>
          <p:cNvSpPr>
            <a:spLocks noGrp="1"/>
          </p:cNvSpPr>
          <p:nvPr>
            <p:ph type="sldNum" sz="quarter" idx="12"/>
          </p:nvPr>
        </p:nvSpPr>
        <p:spPr>
          <a:noFill/>
          <a:ln>
            <a:miter lim="800000"/>
            <a:headEnd/>
            <a:tailEnd/>
          </a:ln>
        </p:spPr>
        <p:txBody>
          <a:bodyPr/>
          <a:lstStyle/>
          <a:p>
            <a:fld id="{5128FF97-2674-4357-AFC5-D9FF58849178}" type="slidenum">
              <a:rPr lang="en-US"/>
              <a:pPr/>
              <a:t>613</a:t>
            </a:fld>
            <a:endParaRPr lang="en-US"/>
          </a:p>
        </p:txBody>
      </p:sp>
      <p:sp>
        <p:nvSpPr>
          <p:cNvPr id="629763"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T0B01		</a:t>
            </a:r>
            <a:r>
              <a:rPr lang="en-US" sz="2800" smtClean="0">
                <a:latin typeface="Rockwell" pitchFamily="18" charset="0"/>
              </a:rPr>
              <a:t>When should members of a tower work 		team wear a hard hat and safety glasses?</a:t>
            </a:r>
          </a:p>
        </p:txBody>
      </p:sp>
      <p:sp>
        <p:nvSpPr>
          <p:cNvPr id="1795075" name="Rectangle 3"/>
          <p:cNvSpPr>
            <a:spLocks noGrp="1" noChangeArrowheads="1"/>
          </p:cNvSpPr>
          <p:nvPr>
            <p:ph type="body" idx="1"/>
          </p:nvPr>
        </p:nvSpPr>
        <p:spPr>
          <a:xfrm>
            <a:off x="769938" y="1970088"/>
            <a:ext cx="7772400" cy="3656012"/>
          </a:xfrm>
        </p:spPr>
        <p:txBody>
          <a:bodyPr/>
          <a:lstStyle/>
          <a:p>
            <a:pPr marL="995363" lvl="1" indent="-533400" eaLnBrk="1" hangingPunct="1">
              <a:buFontTx/>
              <a:buAutoNum type="alphaUcPeriod"/>
            </a:pPr>
            <a:r>
              <a:rPr lang="en-US" smtClean="0">
                <a:latin typeface="Rockwell" pitchFamily="18" charset="0"/>
              </a:rPr>
              <a:t>At all times except when climbing the tower</a:t>
            </a:r>
          </a:p>
          <a:p>
            <a:pPr marL="995363" lvl="1" indent="-533400" eaLnBrk="1" hangingPunct="1">
              <a:buFontTx/>
              <a:buAutoNum type="alphaUcPeriod"/>
            </a:pPr>
            <a:r>
              <a:rPr lang="en-US" smtClean="0">
                <a:latin typeface="Rockwell" pitchFamily="18" charset="0"/>
              </a:rPr>
              <a:t>At all times except when belted firmly to the tower</a:t>
            </a:r>
          </a:p>
          <a:p>
            <a:pPr marL="995363" lvl="1" indent="-533400" eaLnBrk="1" hangingPunct="1">
              <a:buFontTx/>
              <a:buAutoNum type="alphaUcPeriod"/>
            </a:pPr>
            <a:r>
              <a:rPr lang="en-US" smtClean="0">
                <a:latin typeface="Rockwell" pitchFamily="18" charset="0"/>
              </a:rPr>
              <a:t>At all times when any work is being done on the tower</a:t>
            </a:r>
          </a:p>
          <a:p>
            <a:pPr marL="995363" lvl="1" indent="-533400" eaLnBrk="1" hangingPunct="1">
              <a:buFontTx/>
              <a:buAutoNum type="alphaUcPeriod"/>
            </a:pPr>
            <a:r>
              <a:rPr lang="en-US" smtClean="0">
                <a:latin typeface="Rockwell" pitchFamily="18" charset="0"/>
              </a:rPr>
              <a:t>Only when the tower exceeds 30 feet in height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9507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9507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lide Number Placeholder 5"/>
          <p:cNvSpPr>
            <a:spLocks noGrp="1"/>
          </p:cNvSpPr>
          <p:nvPr>
            <p:ph type="sldNum" sz="quarter" idx="12"/>
          </p:nvPr>
        </p:nvSpPr>
        <p:spPr>
          <a:noFill/>
          <a:ln>
            <a:miter lim="800000"/>
            <a:headEnd/>
            <a:tailEnd/>
          </a:ln>
        </p:spPr>
        <p:txBody>
          <a:bodyPr/>
          <a:lstStyle/>
          <a:p>
            <a:fld id="{14A2723F-5DE2-4F98-904E-26DD1ECDB79D}" type="slidenum">
              <a:rPr lang="en-US"/>
              <a:pPr/>
              <a:t>614</a:t>
            </a:fld>
            <a:endParaRPr lang="en-US"/>
          </a:p>
        </p:txBody>
      </p:sp>
      <p:sp>
        <p:nvSpPr>
          <p:cNvPr id="630787"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T0B02		</a:t>
            </a:r>
            <a:r>
              <a:rPr lang="en-US" sz="2800" smtClean="0">
                <a:latin typeface="Rockwell" pitchFamily="18" charset="0"/>
              </a:rPr>
              <a:t>What is a good precaution to observe 			before climbing an antenna tower?</a:t>
            </a:r>
          </a:p>
        </p:txBody>
      </p:sp>
      <p:sp>
        <p:nvSpPr>
          <p:cNvPr id="179609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Make sure that you wear a grounded wrist strap</a:t>
            </a:r>
          </a:p>
          <a:p>
            <a:pPr marL="995363" lvl="1" indent="-533400" eaLnBrk="1" hangingPunct="1">
              <a:buFontTx/>
              <a:buAutoNum type="alphaUcPeriod"/>
            </a:pPr>
            <a:r>
              <a:rPr lang="en-US" smtClean="0">
                <a:latin typeface="Rockwell" pitchFamily="18" charset="0"/>
              </a:rPr>
              <a:t>Remove all tower grounding connections</a:t>
            </a:r>
          </a:p>
          <a:p>
            <a:pPr marL="995363" lvl="1" indent="-533400" eaLnBrk="1" hangingPunct="1">
              <a:buFontTx/>
              <a:buAutoNum type="alphaUcPeriod"/>
            </a:pPr>
            <a:r>
              <a:rPr lang="en-US" smtClean="0">
                <a:latin typeface="Rockwell" pitchFamily="18" charset="0"/>
              </a:rPr>
              <a:t>Put on a climbing harness and safety glasses</a:t>
            </a:r>
          </a:p>
          <a:p>
            <a:pPr marL="995363" lvl="1" indent="-533400" eaLnBrk="1" hangingPunct="1">
              <a:buFontTx/>
              <a:buAutoNum type="alphaUcPeriod"/>
            </a:pPr>
            <a:r>
              <a:rPr lang="en-US" smtClean="0">
                <a:latin typeface="Rockwell" pitchFamily="18" charset="0"/>
              </a:rPr>
              <a:t>All of the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9609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9609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Slide Number Placeholder 5"/>
          <p:cNvSpPr>
            <a:spLocks noGrp="1"/>
          </p:cNvSpPr>
          <p:nvPr>
            <p:ph type="sldNum" sz="quarter" idx="12"/>
          </p:nvPr>
        </p:nvSpPr>
        <p:spPr>
          <a:noFill/>
          <a:ln>
            <a:miter lim="800000"/>
            <a:headEnd/>
            <a:tailEnd/>
          </a:ln>
        </p:spPr>
        <p:txBody>
          <a:bodyPr/>
          <a:lstStyle/>
          <a:p>
            <a:fld id="{96136A39-EDDA-41D2-9761-32BE2EC011C7}" type="slidenum">
              <a:rPr lang="en-US"/>
              <a:pPr/>
              <a:t>615</a:t>
            </a:fld>
            <a:endParaRPr lang="en-US"/>
          </a:p>
        </p:txBody>
      </p:sp>
      <p:sp>
        <p:nvSpPr>
          <p:cNvPr id="631811" name="Rectangle 2"/>
          <p:cNvSpPr>
            <a:spLocks noGrp="1" noChangeArrowheads="1"/>
          </p:cNvSpPr>
          <p:nvPr>
            <p:ph type="title"/>
          </p:nvPr>
        </p:nvSpPr>
        <p:spPr>
          <a:xfrm>
            <a:off x="0" y="1085850"/>
            <a:ext cx="7683500" cy="385763"/>
          </a:xfrm>
        </p:spPr>
        <p:txBody>
          <a:bodyPr/>
          <a:lstStyle/>
          <a:p>
            <a:pPr eaLnBrk="1" hangingPunct="1">
              <a:tabLst>
                <a:tab pos="1376363" algn="l"/>
              </a:tabLst>
            </a:pPr>
            <a:r>
              <a:rPr lang="en-US" sz="3600" smtClean="0"/>
              <a:t>T0B03		</a:t>
            </a:r>
            <a:r>
              <a:rPr lang="en-US" sz="2800" smtClean="0">
                <a:latin typeface="Rockwell" pitchFamily="18" charset="0"/>
              </a:rPr>
              <a:t>Under what circumstances is it 			safe to climb a tower without a 			helper or observer?</a:t>
            </a:r>
          </a:p>
        </p:txBody>
      </p:sp>
      <p:sp>
        <p:nvSpPr>
          <p:cNvPr id="179712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When no electrical work is being performed</a:t>
            </a:r>
          </a:p>
          <a:p>
            <a:pPr marL="995363" lvl="1" indent="-533400" eaLnBrk="1" hangingPunct="1">
              <a:buFontTx/>
              <a:buAutoNum type="alphaUcPeriod"/>
            </a:pPr>
            <a:r>
              <a:rPr lang="en-US" smtClean="0">
                <a:latin typeface="Rockwell" pitchFamily="18" charset="0"/>
              </a:rPr>
              <a:t>When no mechanical work is being performed</a:t>
            </a:r>
          </a:p>
          <a:p>
            <a:pPr marL="995363" lvl="1" indent="-533400" eaLnBrk="1" hangingPunct="1">
              <a:buFontTx/>
              <a:buAutoNum type="alphaUcPeriod"/>
            </a:pPr>
            <a:r>
              <a:rPr lang="en-US" smtClean="0">
                <a:latin typeface="Rockwell" pitchFamily="18" charset="0"/>
              </a:rPr>
              <a:t>When the work being done is not more than 20 feet above the ground</a:t>
            </a:r>
          </a:p>
          <a:p>
            <a:pPr marL="995363" lvl="1" indent="-533400" eaLnBrk="1" hangingPunct="1">
              <a:buFontTx/>
              <a:buAutoNum type="alphaUcPeriod"/>
            </a:pPr>
            <a:r>
              <a:rPr lang="en-US" smtClean="0">
                <a:latin typeface="Rockwell" pitchFamily="18" charset="0"/>
              </a:rPr>
              <a:t>Never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9712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9712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lide Number Placeholder 5"/>
          <p:cNvSpPr>
            <a:spLocks noGrp="1"/>
          </p:cNvSpPr>
          <p:nvPr>
            <p:ph type="sldNum" sz="quarter" idx="12"/>
          </p:nvPr>
        </p:nvSpPr>
        <p:spPr>
          <a:noFill/>
          <a:ln>
            <a:miter lim="800000"/>
            <a:headEnd/>
            <a:tailEnd/>
          </a:ln>
        </p:spPr>
        <p:txBody>
          <a:bodyPr/>
          <a:lstStyle/>
          <a:p>
            <a:fld id="{3D2D3994-8C16-4152-B745-F8319E605219}" type="slidenum">
              <a:rPr lang="en-US"/>
              <a:pPr/>
              <a:t>616</a:t>
            </a:fld>
            <a:endParaRPr lang="en-US"/>
          </a:p>
        </p:txBody>
      </p:sp>
      <p:sp>
        <p:nvSpPr>
          <p:cNvPr id="632835"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T0B04		</a:t>
            </a:r>
            <a:r>
              <a:rPr lang="en-US" sz="2800" smtClean="0">
                <a:latin typeface="Rockwell" pitchFamily="18" charset="0"/>
              </a:rPr>
              <a:t>Which of the following is an important 			safety precaution to observe when putting 		up an antenna tower?</a:t>
            </a:r>
          </a:p>
        </p:txBody>
      </p:sp>
      <p:sp>
        <p:nvSpPr>
          <p:cNvPr id="179814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Wear a ground strap connected to your wrist at all times</a:t>
            </a:r>
          </a:p>
          <a:p>
            <a:pPr marL="995363" lvl="1" indent="-533400" eaLnBrk="1" hangingPunct="1">
              <a:buFontTx/>
              <a:buAutoNum type="alphaUcPeriod"/>
            </a:pPr>
            <a:r>
              <a:rPr lang="en-US" smtClean="0">
                <a:latin typeface="Rockwell" pitchFamily="18" charset="0"/>
              </a:rPr>
              <a:t>Insulate the base of the tower to avoid lightning strikes</a:t>
            </a:r>
          </a:p>
          <a:p>
            <a:pPr marL="995363" lvl="1" indent="-533400" eaLnBrk="1" hangingPunct="1">
              <a:buFontTx/>
              <a:buAutoNum type="alphaUcPeriod"/>
            </a:pPr>
            <a:r>
              <a:rPr lang="en-US" smtClean="0">
                <a:latin typeface="Rockwell" pitchFamily="18" charset="0"/>
              </a:rPr>
              <a:t>Look for and stay clear of any overhead electrical wires</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9814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9814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Slide Number Placeholder 5"/>
          <p:cNvSpPr>
            <a:spLocks noGrp="1"/>
          </p:cNvSpPr>
          <p:nvPr>
            <p:ph type="sldNum" sz="quarter" idx="12"/>
          </p:nvPr>
        </p:nvSpPr>
        <p:spPr>
          <a:noFill/>
          <a:ln>
            <a:miter lim="800000"/>
            <a:headEnd/>
            <a:tailEnd/>
          </a:ln>
        </p:spPr>
        <p:txBody>
          <a:bodyPr/>
          <a:lstStyle/>
          <a:p>
            <a:fld id="{109EC724-0219-4FD3-879E-1D6192F29029}" type="slidenum">
              <a:rPr lang="en-US"/>
              <a:pPr/>
              <a:t>617</a:t>
            </a:fld>
            <a:endParaRPr lang="en-US"/>
          </a:p>
        </p:txBody>
      </p:sp>
      <p:sp>
        <p:nvSpPr>
          <p:cNvPr id="633859" name="Rectangle 2"/>
          <p:cNvSpPr>
            <a:spLocks noGrp="1" noChangeArrowheads="1"/>
          </p:cNvSpPr>
          <p:nvPr>
            <p:ph type="title"/>
          </p:nvPr>
        </p:nvSpPr>
        <p:spPr>
          <a:xfrm>
            <a:off x="0" y="741363"/>
            <a:ext cx="9144000" cy="385762"/>
          </a:xfrm>
        </p:spPr>
        <p:txBody>
          <a:bodyPr/>
          <a:lstStyle/>
          <a:p>
            <a:pPr eaLnBrk="1" hangingPunct="1">
              <a:tabLst>
                <a:tab pos="1376363" algn="l"/>
              </a:tabLst>
            </a:pPr>
            <a:r>
              <a:rPr lang="en-US" sz="3600" smtClean="0"/>
              <a:t>T0B05		</a:t>
            </a:r>
            <a:r>
              <a:rPr lang="en-US" sz="2800" smtClean="0">
                <a:latin typeface="Rockwell" pitchFamily="18" charset="0"/>
              </a:rPr>
              <a:t>What is the purpose of a gin pole?</a:t>
            </a:r>
          </a:p>
        </p:txBody>
      </p:sp>
      <p:sp>
        <p:nvSpPr>
          <p:cNvPr id="1799171" name="Rectangle 3"/>
          <p:cNvSpPr>
            <a:spLocks noGrp="1" noChangeArrowheads="1"/>
          </p:cNvSpPr>
          <p:nvPr>
            <p:ph type="body" idx="1"/>
          </p:nvPr>
        </p:nvSpPr>
        <p:spPr>
          <a:xfrm>
            <a:off x="423863" y="1930400"/>
            <a:ext cx="8334375" cy="3656013"/>
          </a:xfrm>
        </p:spPr>
        <p:txBody>
          <a:bodyPr/>
          <a:lstStyle/>
          <a:p>
            <a:pPr marL="995363" lvl="1" indent="-533400" eaLnBrk="1" hangingPunct="1">
              <a:buFontTx/>
              <a:buAutoNum type="alphaUcPeriod"/>
            </a:pPr>
            <a:r>
              <a:rPr lang="en-US" smtClean="0">
                <a:latin typeface="Rockwell" pitchFamily="18" charset="0"/>
              </a:rPr>
              <a:t>To temporarily replace guy wires</a:t>
            </a:r>
          </a:p>
          <a:p>
            <a:pPr marL="995363" lvl="1" indent="-533400" eaLnBrk="1" hangingPunct="1">
              <a:buFontTx/>
              <a:buAutoNum type="alphaUcPeriod"/>
            </a:pPr>
            <a:r>
              <a:rPr lang="en-US" smtClean="0">
                <a:latin typeface="Rockwell" pitchFamily="18" charset="0"/>
              </a:rPr>
              <a:t>To be used in place of a safety harness</a:t>
            </a:r>
          </a:p>
          <a:p>
            <a:pPr marL="995363" lvl="1" indent="-533400" eaLnBrk="1" hangingPunct="1">
              <a:buFontTx/>
              <a:buAutoNum type="alphaUcPeriod"/>
            </a:pPr>
            <a:r>
              <a:rPr lang="en-US" smtClean="0">
                <a:latin typeface="Rockwell" pitchFamily="18" charset="0"/>
              </a:rPr>
              <a:t>To lift tower sections or antennas</a:t>
            </a:r>
          </a:p>
          <a:p>
            <a:pPr marL="995363" lvl="1" indent="-533400" eaLnBrk="1" hangingPunct="1">
              <a:buFontTx/>
              <a:buAutoNum type="alphaUcPeriod"/>
            </a:pPr>
            <a:r>
              <a:rPr lang="en-US" smtClean="0">
                <a:latin typeface="Rockwell" pitchFamily="18" charset="0"/>
              </a:rPr>
              <a:t>To provide a temporary ground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79917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79917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lide Number Placeholder 5"/>
          <p:cNvSpPr>
            <a:spLocks noGrp="1"/>
          </p:cNvSpPr>
          <p:nvPr>
            <p:ph type="sldNum" sz="quarter" idx="12"/>
          </p:nvPr>
        </p:nvSpPr>
        <p:spPr>
          <a:noFill/>
          <a:ln>
            <a:miter lim="800000"/>
            <a:headEnd/>
            <a:tailEnd/>
          </a:ln>
        </p:spPr>
        <p:txBody>
          <a:bodyPr/>
          <a:lstStyle/>
          <a:p>
            <a:fld id="{7A3A3E99-2B79-4448-8709-B95F516D7843}" type="slidenum">
              <a:rPr lang="en-US"/>
              <a:pPr/>
              <a:t>618</a:t>
            </a:fld>
            <a:endParaRPr lang="en-US"/>
          </a:p>
        </p:txBody>
      </p:sp>
      <p:sp>
        <p:nvSpPr>
          <p:cNvPr id="634883" name="Rectangle 2"/>
          <p:cNvSpPr>
            <a:spLocks noGrp="1" noChangeArrowheads="1"/>
          </p:cNvSpPr>
          <p:nvPr>
            <p:ph type="title"/>
          </p:nvPr>
        </p:nvSpPr>
        <p:spPr>
          <a:xfrm>
            <a:off x="0" y="1085850"/>
            <a:ext cx="8374063" cy="385763"/>
          </a:xfrm>
        </p:spPr>
        <p:txBody>
          <a:bodyPr/>
          <a:lstStyle/>
          <a:p>
            <a:pPr eaLnBrk="1" hangingPunct="1">
              <a:tabLst>
                <a:tab pos="1376363" algn="l"/>
              </a:tabLst>
            </a:pPr>
            <a:r>
              <a:rPr lang="en-US" sz="3600" smtClean="0"/>
              <a:t>T0B06		</a:t>
            </a:r>
            <a:r>
              <a:rPr lang="en-US" sz="2800" smtClean="0">
                <a:latin typeface="Rockwell" pitchFamily="18" charset="0"/>
              </a:rPr>
              <a:t>What is the minimum safe distance 			from a power line to allow when 			installing an antenna?</a:t>
            </a:r>
          </a:p>
        </p:txBody>
      </p:sp>
      <p:sp>
        <p:nvSpPr>
          <p:cNvPr id="180019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Half the width of your property</a:t>
            </a:r>
          </a:p>
          <a:p>
            <a:pPr marL="995363" lvl="1" indent="-533400" eaLnBrk="1" hangingPunct="1">
              <a:buFontTx/>
              <a:buAutoNum type="alphaUcPeriod"/>
            </a:pPr>
            <a:r>
              <a:rPr lang="en-US" smtClean="0">
                <a:latin typeface="Rockwell" pitchFamily="18" charset="0"/>
              </a:rPr>
              <a:t>The height of the power line above ground</a:t>
            </a:r>
          </a:p>
          <a:p>
            <a:pPr marL="995363" lvl="1" indent="-533400" eaLnBrk="1" hangingPunct="1">
              <a:buFontTx/>
              <a:buAutoNum type="alphaUcPeriod"/>
            </a:pPr>
            <a:r>
              <a:rPr lang="en-US" smtClean="0">
                <a:latin typeface="Rockwell" pitchFamily="18" charset="0"/>
              </a:rPr>
              <a:t>1/2 wavelength at the operating frequency</a:t>
            </a:r>
          </a:p>
          <a:p>
            <a:pPr marL="995363" lvl="1" indent="-533400" eaLnBrk="1" hangingPunct="1">
              <a:buFontTx/>
              <a:buAutoNum type="alphaUcPeriod"/>
            </a:pPr>
            <a:r>
              <a:rPr lang="en-US" smtClean="0">
                <a:latin typeface="Rockwell" pitchFamily="18" charset="0"/>
              </a:rPr>
              <a:t>So that if the antenna falls unexpectedly, no part of it can come closer than 10 feet to the power wires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0019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0019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lide Number Placeholder 5"/>
          <p:cNvSpPr>
            <a:spLocks noGrp="1"/>
          </p:cNvSpPr>
          <p:nvPr>
            <p:ph type="sldNum" sz="quarter" idx="12"/>
          </p:nvPr>
        </p:nvSpPr>
        <p:spPr>
          <a:noFill/>
          <a:ln>
            <a:miter lim="800000"/>
            <a:headEnd/>
            <a:tailEnd/>
          </a:ln>
        </p:spPr>
        <p:txBody>
          <a:bodyPr/>
          <a:lstStyle/>
          <a:p>
            <a:fld id="{ED039A51-521F-4C31-B25E-9CE7C092F017}" type="slidenum">
              <a:rPr lang="en-US"/>
              <a:pPr/>
              <a:t>619</a:t>
            </a:fld>
            <a:endParaRPr lang="en-US"/>
          </a:p>
        </p:txBody>
      </p:sp>
      <p:sp>
        <p:nvSpPr>
          <p:cNvPr id="635907"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T0B07		</a:t>
            </a:r>
            <a:r>
              <a:rPr lang="en-US" sz="2800" smtClean="0">
                <a:latin typeface="Rockwell" pitchFamily="18" charset="0"/>
              </a:rPr>
              <a:t>Which of the following is an important 			safety rule to remember when using a 			crank-up tower?</a:t>
            </a:r>
          </a:p>
        </p:txBody>
      </p:sp>
      <p:sp>
        <p:nvSpPr>
          <p:cNvPr id="1801219" name="Rectangle 3"/>
          <p:cNvSpPr>
            <a:spLocks noGrp="1" noChangeArrowheads="1"/>
          </p:cNvSpPr>
          <p:nvPr>
            <p:ph type="body" idx="1"/>
          </p:nvPr>
        </p:nvSpPr>
        <p:spPr>
          <a:xfrm>
            <a:off x="0" y="1778000"/>
            <a:ext cx="8912225" cy="3656013"/>
          </a:xfrm>
        </p:spPr>
        <p:txBody>
          <a:bodyPr/>
          <a:lstStyle/>
          <a:p>
            <a:pPr marL="995363" lvl="1" indent="-533400" eaLnBrk="1" hangingPunct="1">
              <a:buFontTx/>
              <a:buAutoNum type="alphaUcPeriod"/>
            </a:pPr>
            <a:r>
              <a:rPr lang="en-US" smtClean="0">
                <a:latin typeface="Rockwell" pitchFamily="18" charset="0"/>
              </a:rPr>
              <a:t>This type of tower must never be painted</a:t>
            </a:r>
          </a:p>
          <a:p>
            <a:pPr marL="995363" lvl="1" indent="-533400" eaLnBrk="1" hangingPunct="1">
              <a:buFontTx/>
              <a:buAutoNum type="alphaUcPeriod"/>
            </a:pPr>
            <a:r>
              <a:rPr lang="en-US" smtClean="0">
                <a:latin typeface="Rockwell" pitchFamily="18" charset="0"/>
              </a:rPr>
              <a:t>This type of tower must never be grounded</a:t>
            </a:r>
          </a:p>
          <a:p>
            <a:pPr marL="995363" lvl="1" indent="-533400" eaLnBrk="1" hangingPunct="1">
              <a:buFontTx/>
              <a:buAutoNum type="alphaUcPeriod"/>
            </a:pPr>
            <a:r>
              <a:rPr lang="en-US" smtClean="0">
                <a:latin typeface="Rockwell" pitchFamily="18" charset="0"/>
              </a:rPr>
              <a:t>This type of tower must never be climbed unless it is in the fully retracted position</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0121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0121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a:ln>
            <a:miter lim="800000"/>
            <a:headEnd/>
            <a:tailEnd/>
          </a:ln>
        </p:spPr>
        <p:txBody>
          <a:bodyPr/>
          <a:lstStyle/>
          <a:p>
            <a:fld id="{BFFCCAA3-E46C-4AEC-8645-712D8FB82B79}" type="slidenum">
              <a:rPr lang="en-US"/>
              <a:pPr/>
              <a:t>62</a:t>
            </a:fld>
            <a:endParaRPr lang="en-US"/>
          </a:p>
        </p:txBody>
      </p:sp>
      <p:sp>
        <p:nvSpPr>
          <p:cNvPr id="65539" name="Rectangle 2"/>
          <p:cNvSpPr>
            <a:spLocks noGrp="1" noChangeArrowheads="1"/>
          </p:cNvSpPr>
          <p:nvPr>
            <p:ph type="title"/>
          </p:nvPr>
        </p:nvSpPr>
        <p:spPr>
          <a:xfrm>
            <a:off x="155575" y="395288"/>
            <a:ext cx="8988425" cy="868362"/>
          </a:xfrm>
        </p:spPr>
        <p:txBody>
          <a:bodyPr/>
          <a:lstStyle/>
          <a:p>
            <a:pPr eaLnBrk="1" hangingPunct="1"/>
            <a:r>
              <a:rPr lang="en-US" sz="3200" smtClean="0"/>
              <a:t>T1C07</a:t>
            </a:r>
            <a:r>
              <a:rPr lang="en-US" sz="3600" smtClean="0"/>
              <a:t> </a:t>
            </a:r>
            <a:r>
              <a:rPr lang="en-US" sz="2200" smtClean="0">
                <a:latin typeface="Rockwell" pitchFamily="18" charset="0"/>
              </a:rPr>
              <a:t>What may result when correspondence from the FCC is 	       returned as undeliverable because the grantee failed to 	       provide the correct mailing address?</a:t>
            </a:r>
          </a:p>
        </p:txBody>
      </p:sp>
      <p:sp>
        <p:nvSpPr>
          <p:cNvPr id="643075" name="Rectangle 3"/>
          <p:cNvSpPr>
            <a:spLocks noGrp="1" noChangeArrowheads="1"/>
          </p:cNvSpPr>
          <p:nvPr>
            <p:ph type="body" idx="1"/>
          </p:nvPr>
        </p:nvSpPr>
        <p:spPr>
          <a:xfrm>
            <a:off x="654050" y="1930400"/>
            <a:ext cx="8256588" cy="3686175"/>
          </a:xfrm>
        </p:spPr>
        <p:txBody>
          <a:bodyPr/>
          <a:lstStyle/>
          <a:p>
            <a:pPr marL="609600" indent="-609600" eaLnBrk="1" hangingPunct="1">
              <a:lnSpc>
                <a:spcPct val="90000"/>
              </a:lnSpc>
              <a:buFontTx/>
              <a:buAutoNum type="alphaUcPeriod"/>
            </a:pPr>
            <a:r>
              <a:rPr lang="en-US" sz="2800" smtClean="0">
                <a:latin typeface="Rockwell" pitchFamily="18" charset="0"/>
              </a:rPr>
              <a:t>Fine or imprisonment</a:t>
            </a:r>
          </a:p>
          <a:p>
            <a:pPr marL="609600" indent="-609600" eaLnBrk="1" hangingPunct="1">
              <a:lnSpc>
                <a:spcPct val="90000"/>
              </a:lnSpc>
              <a:buFontTx/>
              <a:buAutoNum type="alphaUcPeriod"/>
            </a:pPr>
            <a:r>
              <a:rPr lang="en-US" sz="2800" smtClean="0">
                <a:latin typeface="Rockwell" pitchFamily="18" charset="0"/>
              </a:rPr>
              <a:t>Revocation of the station license or suspension of the operator license</a:t>
            </a:r>
          </a:p>
          <a:p>
            <a:pPr marL="609600" indent="-609600" eaLnBrk="1" hangingPunct="1">
              <a:lnSpc>
                <a:spcPct val="90000"/>
              </a:lnSpc>
              <a:buFontTx/>
              <a:buAutoNum type="alphaUcPeriod"/>
            </a:pPr>
            <a:r>
              <a:rPr lang="en-US" sz="2800" smtClean="0">
                <a:latin typeface="Rockwell" pitchFamily="18" charset="0"/>
              </a:rPr>
              <a:t>Require the licensee to be re-examined</a:t>
            </a:r>
          </a:p>
          <a:p>
            <a:pPr marL="609600" indent="-609600" eaLnBrk="1" hangingPunct="1">
              <a:lnSpc>
                <a:spcPct val="90000"/>
              </a:lnSpc>
              <a:buFontTx/>
              <a:buAutoNum type="alphaUcPeriod"/>
            </a:pPr>
            <a:r>
              <a:rPr lang="en-US" sz="2800" smtClean="0">
                <a:latin typeface="Rockwell" pitchFamily="18" charset="0"/>
              </a:rPr>
              <a:t>A reduction of one rank in operator class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4307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4307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lide Number Placeholder 5"/>
          <p:cNvSpPr>
            <a:spLocks noGrp="1"/>
          </p:cNvSpPr>
          <p:nvPr>
            <p:ph type="sldNum" sz="quarter" idx="12"/>
          </p:nvPr>
        </p:nvSpPr>
        <p:spPr>
          <a:noFill/>
          <a:ln>
            <a:miter lim="800000"/>
            <a:headEnd/>
            <a:tailEnd/>
          </a:ln>
        </p:spPr>
        <p:txBody>
          <a:bodyPr/>
          <a:lstStyle/>
          <a:p>
            <a:fld id="{E9F1A059-614F-44F9-A1D0-2DE91173F72A}" type="slidenum">
              <a:rPr lang="en-US"/>
              <a:pPr/>
              <a:t>620</a:t>
            </a:fld>
            <a:endParaRPr lang="en-US"/>
          </a:p>
        </p:txBody>
      </p:sp>
      <p:sp>
        <p:nvSpPr>
          <p:cNvPr id="636931" name="Rectangle 2"/>
          <p:cNvSpPr>
            <a:spLocks noGrp="1" noChangeArrowheads="1"/>
          </p:cNvSpPr>
          <p:nvPr>
            <p:ph type="title"/>
          </p:nvPr>
        </p:nvSpPr>
        <p:spPr>
          <a:xfrm>
            <a:off x="0" y="1085850"/>
            <a:ext cx="9144000" cy="385763"/>
          </a:xfrm>
        </p:spPr>
        <p:txBody>
          <a:bodyPr/>
          <a:lstStyle/>
          <a:p>
            <a:pPr eaLnBrk="1" hangingPunct="1">
              <a:tabLst>
                <a:tab pos="1376363" algn="l"/>
              </a:tabLst>
            </a:pPr>
            <a:r>
              <a:rPr lang="en-US" sz="3600" smtClean="0"/>
              <a:t>T0B08		</a:t>
            </a:r>
            <a:r>
              <a:rPr lang="en-US" sz="2800" smtClean="0">
                <a:latin typeface="Rockwell" pitchFamily="18" charset="0"/>
              </a:rPr>
              <a:t>What is considered to be a proper 			grounding method for a tower?</a:t>
            </a:r>
          </a:p>
        </p:txBody>
      </p:sp>
      <p:sp>
        <p:nvSpPr>
          <p:cNvPr id="180224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A single four-foot ground rod, driven into the ground no more than 12 inches from the base</a:t>
            </a:r>
          </a:p>
          <a:p>
            <a:pPr marL="995363" lvl="1" indent="-533400" eaLnBrk="1" hangingPunct="1">
              <a:buFontTx/>
              <a:buAutoNum type="alphaUcPeriod"/>
            </a:pPr>
            <a:r>
              <a:rPr lang="en-US" smtClean="0">
                <a:latin typeface="Rockwell" pitchFamily="18" charset="0"/>
              </a:rPr>
              <a:t>A ferrite-core RF choke connected between the tower and ground</a:t>
            </a:r>
          </a:p>
          <a:p>
            <a:pPr marL="995363" lvl="1" indent="-533400" eaLnBrk="1" hangingPunct="1">
              <a:buFontTx/>
              <a:buAutoNum type="alphaUcPeriod"/>
            </a:pPr>
            <a:r>
              <a:rPr lang="en-US" smtClean="0">
                <a:latin typeface="Rockwell" pitchFamily="18" charset="0"/>
              </a:rPr>
              <a:t>Separate eight-foot long ground rods for each tower leg, bonded to the tower and each other</a:t>
            </a:r>
          </a:p>
          <a:p>
            <a:pPr marL="995363" lvl="1" indent="-533400" eaLnBrk="1" hangingPunct="1">
              <a:buFontTx/>
              <a:buAutoNum type="alphaUcPeriod"/>
            </a:pPr>
            <a:r>
              <a:rPr lang="en-US" smtClean="0">
                <a:latin typeface="Rockwell" pitchFamily="18" charset="0"/>
              </a:rPr>
              <a:t>A connection between the tower base and a cold water pipe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0224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0224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Slide Number Placeholder 5"/>
          <p:cNvSpPr>
            <a:spLocks noGrp="1"/>
          </p:cNvSpPr>
          <p:nvPr>
            <p:ph type="sldNum" sz="quarter" idx="12"/>
          </p:nvPr>
        </p:nvSpPr>
        <p:spPr>
          <a:noFill/>
          <a:ln>
            <a:miter lim="800000"/>
            <a:headEnd/>
            <a:tailEnd/>
          </a:ln>
        </p:spPr>
        <p:txBody>
          <a:bodyPr/>
          <a:lstStyle/>
          <a:p>
            <a:fld id="{D7C41BCC-1BE0-49B6-86CA-FF633765C21F}" type="slidenum">
              <a:rPr lang="en-US"/>
              <a:pPr/>
              <a:t>621</a:t>
            </a:fld>
            <a:endParaRPr lang="en-US"/>
          </a:p>
        </p:txBody>
      </p:sp>
      <p:sp>
        <p:nvSpPr>
          <p:cNvPr id="637955"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T0B09		</a:t>
            </a:r>
            <a:r>
              <a:rPr lang="en-US" sz="2800" smtClean="0">
                <a:latin typeface="Rockwell" pitchFamily="18" charset="0"/>
              </a:rPr>
              <a:t>Why should you avoid attaching an antenna 		to a utility pole?</a:t>
            </a:r>
          </a:p>
        </p:txBody>
      </p:sp>
      <p:sp>
        <p:nvSpPr>
          <p:cNvPr id="180326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antenna will not work properly because of induced voltages</a:t>
            </a:r>
          </a:p>
          <a:p>
            <a:pPr marL="995363" lvl="1" indent="-533400" eaLnBrk="1" hangingPunct="1">
              <a:buFontTx/>
              <a:buAutoNum type="alphaUcPeriod"/>
            </a:pPr>
            <a:r>
              <a:rPr lang="en-US" smtClean="0">
                <a:latin typeface="Rockwell" pitchFamily="18" charset="0"/>
              </a:rPr>
              <a:t>The utility company will charge you an extra monthly fee</a:t>
            </a:r>
          </a:p>
          <a:p>
            <a:pPr marL="995363" lvl="1" indent="-533400" eaLnBrk="1" hangingPunct="1">
              <a:buFontTx/>
              <a:buAutoNum type="alphaUcPeriod"/>
            </a:pPr>
            <a:r>
              <a:rPr lang="en-US" smtClean="0">
                <a:latin typeface="Rockwell" pitchFamily="18" charset="0"/>
              </a:rPr>
              <a:t>The antenna could contact high-voltage power wires</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0326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0326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Slide Number Placeholder 5"/>
          <p:cNvSpPr>
            <a:spLocks noGrp="1"/>
          </p:cNvSpPr>
          <p:nvPr>
            <p:ph type="sldNum" sz="quarter" idx="12"/>
          </p:nvPr>
        </p:nvSpPr>
        <p:spPr>
          <a:noFill/>
          <a:ln>
            <a:miter lim="800000"/>
            <a:headEnd/>
            <a:tailEnd/>
          </a:ln>
        </p:spPr>
        <p:txBody>
          <a:bodyPr/>
          <a:lstStyle/>
          <a:p>
            <a:fld id="{816978A1-9DEA-40A5-9071-25B579FA7444}" type="slidenum">
              <a:rPr lang="en-US"/>
              <a:pPr/>
              <a:t>622</a:t>
            </a:fld>
            <a:endParaRPr lang="en-US"/>
          </a:p>
        </p:txBody>
      </p:sp>
      <p:sp>
        <p:nvSpPr>
          <p:cNvPr id="638979" name="Rectangle 2"/>
          <p:cNvSpPr>
            <a:spLocks noGrp="1" noChangeArrowheads="1"/>
          </p:cNvSpPr>
          <p:nvPr>
            <p:ph type="title"/>
          </p:nvPr>
        </p:nvSpPr>
        <p:spPr>
          <a:xfrm>
            <a:off x="0" y="1085850"/>
            <a:ext cx="8566150" cy="385763"/>
          </a:xfrm>
        </p:spPr>
        <p:txBody>
          <a:bodyPr/>
          <a:lstStyle/>
          <a:p>
            <a:pPr eaLnBrk="1" hangingPunct="1">
              <a:tabLst>
                <a:tab pos="1376363" algn="l"/>
              </a:tabLst>
            </a:pPr>
            <a:r>
              <a:rPr lang="en-US" sz="3600" smtClean="0"/>
              <a:t>T0B10		</a:t>
            </a:r>
            <a:r>
              <a:rPr lang="en-US" sz="2800" smtClean="0">
                <a:latin typeface="Rockwell" pitchFamily="18" charset="0"/>
              </a:rPr>
              <a:t>Which of the following is true 				concerning grounding conductors </a:t>
            </a:r>
            <a:br>
              <a:rPr lang="en-US" sz="2800" smtClean="0">
                <a:latin typeface="Rockwell" pitchFamily="18" charset="0"/>
              </a:rPr>
            </a:br>
            <a:r>
              <a:rPr lang="en-US" sz="2800" smtClean="0">
                <a:latin typeface="Rockwell" pitchFamily="18" charset="0"/>
              </a:rPr>
              <a:t>		used 	for lightning protection?</a:t>
            </a:r>
          </a:p>
        </p:txBody>
      </p:sp>
      <p:sp>
        <p:nvSpPr>
          <p:cNvPr id="1804291" name="Rectangle 3"/>
          <p:cNvSpPr>
            <a:spLocks noGrp="1" noChangeArrowheads="1"/>
          </p:cNvSpPr>
          <p:nvPr>
            <p:ph type="body" idx="1"/>
          </p:nvPr>
        </p:nvSpPr>
        <p:spPr>
          <a:xfrm>
            <a:off x="762000" y="1981200"/>
            <a:ext cx="8188325" cy="3656013"/>
          </a:xfrm>
        </p:spPr>
        <p:txBody>
          <a:bodyPr/>
          <a:lstStyle/>
          <a:p>
            <a:pPr marL="995363" lvl="1" indent="-533400" eaLnBrk="1" hangingPunct="1">
              <a:buFontTx/>
              <a:buAutoNum type="alphaUcPeriod"/>
            </a:pPr>
            <a:r>
              <a:rPr lang="en-US" smtClean="0">
                <a:latin typeface="Rockwell" pitchFamily="18" charset="0"/>
              </a:rPr>
              <a:t>Only non-insulated wire must be used</a:t>
            </a:r>
          </a:p>
          <a:p>
            <a:pPr marL="995363" lvl="1" indent="-533400" eaLnBrk="1" hangingPunct="1">
              <a:buFontTx/>
              <a:buAutoNum type="alphaUcPeriod"/>
            </a:pPr>
            <a:r>
              <a:rPr lang="en-US" smtClean="0">
                <a:latin typeface="Rockwell" pitchFamily="18" charset="0"/>
              </a:rPr>
              <a:t>Wires must be carefully routed with precise right-angle bends</a:t>
            </a:r>
          </a:p>
          <a:p>
            <a:pPr marL="995363" lvl="1" indent="-533400" eaLnBrk="1" hangingPunct="1">
              <a:buFontTx/>
              <a:buAutoNum type="alphaUcPeriod"/>
            </a:pPr>
            <a:r>
              <a:rPr lang="en-US" smtClean="0">
                <a:latin typeface="Rockwell" pitchFamily="18" charset="0"/>
              </a:rPr>
              <a:t>Sharp bends must be avoided</a:t>
            </a:r>
          </a:p>
          <a:p>
            <a:pPr marL="995363" lvl="1" indent="-533400" eaLnBrk="1" hangingPunct="1">
              <a:buFontTx/>
              <a:buAutoNum type="alphaUcPeriod"/>
            </a:pPr>
            <a:r>
              <a:rPr lang="en-US" smtClean="0">
                <a:latin typeface="Rockwell" pitchFamily="18" charset="0"/>
              </a:rPr>
              <a:t>Common grounds must be avoided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04291">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04291">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Slide Number Placeholder 5"/>
          <p:cNvSpPr>
            <a:spLocks noGrp="1"/>
          </p:cNvSpPr>
          <p:nvPr>
            <p:ph type="sldNum" sz="quarter" idx="12"/>
          </p:nvPr>
        </p:nvSpPr>
        <p:spPr>
          <a:noFill/>
          <a:ln>
            <a:miter lim="800000"/>
            <a:headEnd/>
            <a:tailEnd/>
          </a:ln>
        </p:spPr>
        <p:txBody>
          <a:bodyPr/>
          <a:lstStyle/>
          <a:p>
            <a:fld id="{E8A02B1B-8EA3-4523-8679-2F3BDE30AD44}" type="slidenum">
              <a:rPr lang="en-US"/>
              <a:pPr/>
              <a:t>623</a:t>
            </a:fld>
            <a:endParaRPr lang="en-US"/>
          </a:p>
        </p:txBody>
      </p:sp>
      <p:sp>
        <p:nvSpPr>
          <p:cNvPr id="640003" name="Rectangle 2"/>
          <p:cNvSpPr>
            <a:spLocks noGrp="1" noChangeArrowheads="1"/>
          </p:cNvSpPr>
          <p:nvPr>
            <p:ph type="title"/>
          </p:nvPr>
        </p:nvSpPr>
        <p:spPr>
          <a:xfrm>
            <a:off x="0" y="1047750"/>
            <a:ext cx="9144000" cy="385763"/>
          </a:xfrm>
        </p:spPr>
        <p:txBody>
          <a:bodyPr/>
          <a:lstStyle/>
          <a:p>
            <a:pPr eaLnBrk="1" hangingPunct="1">
              <a:tabLst>
                <a:tab pos="1376363" algn="l"/>
              </a:tabLst>
            </a:pPr>
            <a:r>
              <a:rPr lang="en-US" sz="3600" smtClean="0"/>
              <a:t>T0B11		</a:t>
            </a:r>
            <a:r>
              <a:rPr lang="en-US" sz="2800" smtClean="0">
                <a:latin typeface="Rockwell" pitchFamily="18" charset="0"/>
              </a:rPr>
              <a:t>Which of the following establishes 			grounding requirements for an amateur 		radio tower or antenna?</a:t>
            </a:r>
          </a:p>
        </p:txBody>
      </p:sp>
      <p:sp>
        <p:nvSpPr>
          <p:cNvPr id="180531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FCC Part 97 Rules</a:t>
            </a:r>
          </a:p>
          <a:p>
            <a:pPr marL="995363" lvl="1" indent="-533400" eaLnBrk="1" hangingPunct="1">
              <a:buFontTx/>
              <a:buAutoNum type="alphaUcPeriod"/>
            </a:pPr>
            <a:r>
              <a:rPr lang="en-US" smtClean="0">
                <a:latin typeface="Rockwell" pitchFamily="18" charset="0"/>
              </a:rPr>
              <a:t>Local electrical codes</a:t>
            </a:r>
          </a:p>
          <a:p>
            <a:pPr marL="995363" lvl="1" indent="-533400" eaLnBrk="1" hangingPunct="1">
              <a:buFontTx/>
              <a:buAutoNum type="alphaUcPeriod"/>
            </a:pPr>
            <a:r>
              <a:rPr lang="en-US" smtClean="0">
                <a:latin typeface="Rockwell" pitchFamily="18" charset="0"/>
              </a:rPr>
              <a:t>FAA tower lighting regulations</a:t>
            </a:r>
          </a:p>
          <a:p>
            <a:pPr marL="995363" lvl="1" indent="-533400" eaLnBrk="1" hangingPunct="1">
              <a:buFontTx/>
              <a:buAutoNum type="alphaUcPeriod"/>
            </a:pPr>
            <a:r>
              <a:rPr lang="en-US" smtClean="0">
                <a:latin typeface="Rockwell" pitchFamily="18" charset="0"/>
              </a:rPr>
              <a:t>Underwriters Laboratories' recommended practices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0531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0531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Slide Number Placeholder 5"/>
          <p:cNvSpPr>
            <a:spLocks noGrp="1"/>
          </p:cNvSpPr>
          <p:nvPr>
            <p:ph type="sldNum" sz="quarter" idx="12"/>
          </p:nvPr>
        </p:nvSpPr>
        <p:spPr>
          <a:noFill/>
          <a:ln>
            <a:miter lim="800000"/>
            <a:headEnd/>
            <a:tailEnd/>
          </a:ln>
        </p:spPr>
        <p:txBody>
          <a:bodyPr/>
          <a:lstStyle/>
          <a:p>
            <a:fld id="{8B6B9AFF-4ED5-4878-9459-F18F9F3696AE}" type="slidenum">
              <a:rPr lang="en-US"/>
              <a:pPr/>
              <a:t>624</a:t>
            </a:fld>
            <a:endParaRPr lang="en-US"/>
          </a:p>
        </p:txBody>
      </p:sp>
      <p:sp>
        <p:nvSpPr>
          <p:cNvPr id="641027"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T0C01		</a:t>
            </a:r>
            <a:r>
              <a:rPr lang="en-US" sz="2800" smtClean="0">
                <a:latin typeface="Rockwell" pitchFamily="18" charset="0"/>
              </a:rPr>
              <a:t>What type of radiation are VHF and UHF 		radio signals?</a:t>
            </a:r>
          </a:p>
        </p:txBody>
      </p:sp>
      <p:sp>
        <p:nvSpPr>
          <p:cNvPr id="180633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Gamma radiation</a:t>
            </a:r>
          </a:p>
          <a:p>
            <a:pPr marL="995363" lvl="1" indent="-533400" eaLnBrk="1" hangingPunct="1">
              <a:buFontTx/>
              <a:buAutoNum type="alphaUcPeriod"/>
            </a:pPr>
            <a:r>
              <a:rPr lang="en-US" smtClean="0">
                <a:latin typeface="Rockwell" pitchFamily="18" charset="0"/>
              </a:rPr>
              <a:t>Ionizing radiation</a:t>
            </a:r>
          </a:p>
          <a:p>
            <a:pPr marL="995363" lvl="1" indent="-533400" eaLnBrk="1" hangingPunct="1">
              <a:buFontTx/>
              <a:buAutoNum type="alphaUcPeriod"/>
            </a:pPr>
            <a:r>
              <a:rPr lang="en-US" smtClean="0">
                <a:latin typeface="Rockwell" pitchFamily="18" charset="0"/>
              </a:rPr>
              <a:t>Alpha radiation</a:t>
            </a:r>
          </a:p>
          <a:p>
            <a:pPr marL="995363" lvl="1" indent="-533400" eaLnBrk="1" hangingPunct="1">
              <a:buFontTx/>
              <a:buAutoNum type="alphaUcPeriod"/>
            </a:pPr>
            <a:r>
              <a:rPr lang="en-US" smtClean="0">
                <a:latin typeface="Rockwell" pitchFamily="18" charset="0"/>
              </a:rPr>
              <a:t>Non-ionizing radiation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0633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0633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Slide Number Placeholder 5"/>
          <p:cNvSpPr>
            <a:spLocks noGrp="1"/>
          </p:cNvSpPr>
          <p:nvPr>
            <p:ph type="sldNum" sz="quarter" idx="12"/>
          </p:nvPr>
        </p:nvSpPr>
        <p:spPr>
          <a:noFill/>
          <a:ln>
            <a:miter lim="800000"/>
            <a:headEnd/>
            <a:tailEnd/>
          </a:ln>
        </p:spPr>
        <p:txBody>
          <a:bodyPr/>
          <a:lstStyle/>
          <a:p>
            <a:fld id="{2F033FCF-DA96-4DF1-8593-AFD83A3DAAE5}" type="slidenum">
              <a:rPr lang="en-US"/>
              <a:pPr/>
              <a:t>625</a:t>
            </a:fld>
            <a:endParaRPr lang="en-US"/>
          </a:p>
        </p:txBody>
      </p:sp>
      <p:sp>
        <p:nvSpPr>
          <p:cNvPr id="642051" name="Rectangle 2"/>
          <p:cNvSpPr>
            <a:spLocks noGrp="1" noChangeArrowheads="1"/>
          </p:cNvSpPr>
          <p:nvPr>
            <p:ph type="title"/>
          </p:nvPr>
        </p:nvSpPr>
        <p:spPr>
          <a:xfrm>
            <a:off x="0" y="1047750"/>
            <a:ext cx="8528050" cy="385763"/>
          </a:xfrm>
        </p:spPr>
        <p:txBody>
          <a:bodyPr/>
          <a:lstStyle/>
          <a:p>
            <a:pPr eaLnBrk="1" hangingPunct="1">
              <a:tabLst>
                <a:tab pos="1376363" algn="l"/>
              </a:tabLst>
            </a:pPr>
            <a:r>
              <a:rPr lang="en-US" sz="3600" smtClean="0"/>
              <a:t>T0C02		</a:t>
            </a:r>
            <a:r>
              <a:rPr lang="en-US" sz="2800" smtClean="0">
                <a:latin typeface="Rockwell" pitchFamily="18" charset="0"/>
              </a:rPr>
              <a:t>Which of the following frequencies has 		the lowest Maximum Permissible 				Exposure limit?</a:t>
            </a:r>
          </a:p>
        </p:txBody>
      </p:sp>
      <p:sp>
        <p:nvSpPr>
          <p:cNvPr id="180736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3.5 MHz</a:t>
            </a:r>
          </a:p>
          <a:p>
            <a:pPr marL="995363" lvl="1" indent="-533400" eaLnBrk="1" hangingPunct="1">
              <a:buFontTx/>
              <a:buAutoNum type="alphaUcPeriod"/>
            </a:pPr>
            <a:r>
              <a:rPr lang="en-US" smtClean="0">
                <a:latin typeface="Rockwell" pitchFamily="18" charset="0"/>
              </a:rPr>
              <a:t>50 MHz</a:t>
            </a:r>
          </a:p>
          <a:p>
            <a:pPr marL="995363" lvl="1" indent="-533400" eaLnBrk="1" hangingPunct="1">
              <a:buFontTx/>
              <a:buAutoNum type="alphaUcPeriod"/>
            </a:pPr>
            <a:r>
              <a:rPr lang="en-US" smtClean="0">
                <a:latin typeface="Rockwell" pitchFamily="18" charset="0"/>
              </a:rPr>
              <a:t>440 MHz</a:t>
            </a:r>
          </a:p>
          <a:p>
            <a:pPr marL="995363" lvl="1" indent="-533400" eaLnBrk="1" hangingPunct="1">
              <a:buFontTx/>
              <a:buAutoNum type="alphaUcPeriod"/>
            </a:pPr>
            <a:r>
              <a:rPr lang="en-US" smtClean="0">
                <a:latin typeface="Rockwell" pitchFamily="18" charset="0"/>
              </a:rPr>
              <a:t>1296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0736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0736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lide Number Placeholder 5"/>
          <p:cNvSpPr>
            <a:spLocks noGrp="1"/>
          </p:cNvSpPr>
          <p:nvPr>
            <p:ph type="sldNum" sz="quarter" idx="12"/>
          </p:nvPr>
        </p:nvSpPr>
        <p:spPr>
          <a:noFill/>
          <a:ln>
            <a:miter lim="800000"/>
            <a:headEnd/>
            <a:tailEnd/>
          </a:ln>
        </p:spPr>
        <p:txBody>
          <a:bodyPr/>
          <a:lstStyle/>
          <a:p>
            <a:fld id="{DC3188F9-A05B-4C98-9F4F-7632B1B87D3B}" type="slidenum">
              <a:rPr lang="en-US"/>
              <a:pPr/>
              <a:t>626</a:t>
            </a:fld>
            <a:endParaRPr lang="en-US"/>
          </a:p>
        </p:txBody>
      </p:sp>
      <p:sp>
        <p:nvSpPr>
          <p:cNvPr id="643075"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T0C03		</a:t>
            </a:r>
            <a:r>
              <a:rPr lang="en-US" sz="2400" smtClean="0">
                <a:latin typeface="Rockwell" pitchFamily="18" charset="0"/>
              </a:rPr>
              <a:t>What is the maximum power level that an amateur 		radio station may use at VHF frequencies 			before an RF exposure evaluation is required?</a:t>
            </a:r>
          </a:p>
        </p:txBody>
      </p:sp>
      <p:sp>
        <p:nvSpPr>
          <p:cNvPr id="180838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1500 watts PEP transmitter output</a:t>
            </a:r>
          </a:p>
          <a:p>
            <a:pPr marL="995363" lvl="1" indent="-533400" eaLnBrk="1" hangingPunct="1">
              <a:buFontTx/>
              <a:buAutoNum type="alphaUcPeriod"/>
            </a:pPr>
            <a:r>
              <a:rPr lang="en-US" smtClean="0">
                <a:latin typeface="Rockwell" pitchFamily="18" charset="0"/>
              </a:rPr>
              <a:t>1 watt forward power</a:t>
            </a:r>
          </a:p>
          <a:p>
            <a:pPr marL="995363" lvl="1" indent="-533400" eaLnBrk="1" hangingPunct="1">
              <a:buFontTx/>
              <a:buAutoNum type="alphaUcPeriod"/>
            </a:pPr>
            <a:r>
              <a:rPr lang="en-US" smtClean="0">
                <a:latin typeface="Rockwell" pitchFamily="18" charset="0"/>
              </a:rPr>
              <a:t>50 watts PEP at the antenna</a:t>
            </a:r>
          </a:p>
          <a:p>
            <a:pPr marL="995363" lvl="1" indent="-533400" eaLnBrk="1" hangingPunct="1">
              <a:buFontTx/>
              <a:buAutoNum type="alphaUcPeriod"/>
            </a:pPr>
            <a:r>
              <a:rPr lang="en-US" smtClean="0">
                <a:latin typeface="Rockwell" pitchFamily="18" charset="0"/>
              </a:rPr>
              <a:t>50 watts PEP reflected power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0838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0838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Slide Number Placeholder 5"/>
          <p:cNvSpPr>
            <a:spLocks noGrp="1"/>
          </p:cNvSpPr>
          <p:nvPr>
            <p:ph type="sldNum" sz="quarter" idx="12"/>
          </p:nvPr>
        </p:nvSpPr>
        <p:spPr>
          <a:noFill/>
          <a:ln>
            <a:miter lim="800000"/>
            <a:headEnd/>
            <a:tailEnd/>
          </a:ln>
        </p:spPr>
        <p:txBody>
          <a:bodyPr/>
          <a:lstStyle/>
          <a:p>
            <a:fld id="{837795CB-CAEB-4C08-A07A-1D7CFC355B08}" type="slidenum">
              <a:rPr lang="en-US"/>
              <a:pPr/>
              <a:t>627</a:t>
            </a:fld>
            <a:endParaRPr lang="en-US"/>
          </a:p>
        </p:txBody>
      </p:sp>
      <p:sp>
        <p:nvSpPr>
          <p:cNvPr id="644099"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T0C04		</a:t>
            </a:r>
            <a:r>
              <a:rPr lang="en-US" sz="2800" smtClean="0">
                <a:latin typeface="Rockwell" pitchFamily="18" charset="0"/>
              </a:rPr>
              <a:t>What factors affect the RF exposure of 			people near an amateur station antenna?</a:t>
            </a:r>
          </a:p>
        </p:txBody>
      </p:sp>
      <p:sp>
        <p:nvSpPr>
          <p:cNvPr id="1809411" name="Rectangle 3"/>
          <p:cNvSpPr>
            <a:spLocks noGrp="1" noChangeArrowheads="1"/>
          </p:cNvSpPr>
          <p:nvPr>
            <p:ph type="body" idx="1"/>
          </p:nvPr>
        </p:nvSpPr>
        <p:spPr>
          <a:xfrm>
            <a:off x="269875" y="1930400"/>
            <a:ext cx="8680450" cy="3656013"/>
          </a:xfrm>
        </p:spPr>
        <p:txBody>
          <a:bodyPr/>
          <a:lstStyle/>
          <a:p>
            <a:pPr marL="995363" lvl="1" indent="-533400" eaLnBrk="1" hangingPunct="1">
              <a:buFontTx/>
              <a:buAutoNum type="alphaUcPeriod"/>
            </a:pPr>
            <a:r>
              <a:rPr lang="en-US" smtClean="0">
                <a:latin typeface="Rockwell" pitchFamily="18" charset="0"/>
              </a:rPr>
              <a:t>Frequency and power level of the RF field</a:t>
            </a:r>
          </a:p>
          <a:p>
            <a:pPr marL="995363" lvl="1" indent="-533400" eaLnBrk="1" hangingPunct="1">
              <a:buFontTx/>
              <a:buAutoNum type="alphaUcPeriod"/>
            </a:pPr>
            <a:r>
              <a:rPr lang="en-US" smtClean="0">
                <a:latin typeface="Rockwell" pitchFamily="18" charset="0"/>
              </a:rPr>
              <a:t>Distance from the antenna to a person</a:t>
            </a:r>
          </a:p>
          <a:p>
            <a:pPr marL="995363" lvl="1" indent="-533400" eaLnBrk="1" hangingPunct="1">
              <a:buFontTx/>
              <a:buAutoNum type="alphaUcPeriod"/>
            </a:pPr>
            <a:r>
              <a:rPr lang="en-US" smtClean="0">
                <a:latin typeface="Rockwell" pitchFamily="18" charset="0"/>
              </a:rPr>
              <a:t>Radiation pattern of the antenna</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0941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0941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Slide Number Placeholder 5"/>
          <p:cNvSpPr>
            <a:spLocks noGrp="1"/>
          </p:cNvSpPr>
          <p:nvPr>
            <p:ph type="sldNum" sz="quarter" idx="12"/>
          </p:nvPr>
        </p:nvSpPr>
        <p:spPr>
          <a:noFill/>
          <a:ln>
            <a:miter lim="800000"/>
            <a:headEnd/>
            <a:tailEnd/>
          </a:ln>
        </p:spPr>
        <p:txBody>
          <a:bodyPr/>
          <a:lstStyle/>
          <a:p>
            <a:fld id="{2A5145C0-05CC-467A-A9AD-20D251B6CC64}" type="slidenum">
              <a:rPr lang="en-US"/>
              <a:pPr/>
              <a:t>628</a:t>
            </a:fld>
            <a:endParaRPr lang="en-US"/>
          </a:p>
        </p:txBody>
      </p:sp>
      <p:sp>
        <p:nvSpPr>
          <p:cNvPr id="645123" name="Rectangle 2"/>
          <p:cNvSpPr>
            <a:spLocks noGrp="1" noChangeArrowheads="1"/>
          </p:cNvSpPr>
          <p:nvPr>
            <p:ph type="title"/>
          </p:nvPr>
        </p:nvSpPr>
        <p:spPr>
          <a:xfrm>
            <a:off x="0" y="893763"/>
            <a:ext cx="9144000" cy="385762"/>
          </a:xfrm>
        </p:spPr>
        <p:txBody>
          <a:bodyPr/>
          <a:lstStyle/>
          <a:p>
            <a:pPr eaLnBrk="1" hangingPunct="1">
              <a:tabLst>
                <a:tab pos="1376363" algn="l"/>
              </a:tabLst>
            </a:pPr>
            <a:r>
              <a:rPr lang="en-US" sz="3600" smtClean="0"/>
              <a:t>T0C05		</a:t>
            </a:r>
            <a:r>
              <a:rPr lang="en-US" sz="2800" smtClean="0">
                <a:latin typeface="Rockwell" pitchFamily="18" charset="0"/>
              </a:rPr>
              <a:t>Why do exposure limits vary with 			frequency?</a:t>
            </a:r>
          </a:p>
        </p:txBody>
      </p:sp>
      <p:sp>
        <p:nvSpPr>
          <p:cNvPr id="181043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Lower frequency RF fields have more energy than higher frequency fields</a:t>
            </a:r>
          </a:p>
          <a:p>
            <a:pPr marL="995363" lvl="1" indent="-533400" eaLnBrk="1" hangingPunct="1">
              <a:buFontTx/>
              <a:buAutoNum type="alphaUcPeriod"/>
            </a:pPr>
            <a:r>
              <a:rPr lang="en-US" smtClean="0">
                <a:latin typeface="Rockwell" pitchFamily="18" charset="0"/>
              </a:rPr>
              <a:t>Lower frequency RF fields do not penetrate the human body</a:t>
            </a:r>
          </a:p>
          <a:p>
            <a:pPr marL="995363" lvl="1" indent="-533400" eaLnBrk="1" hangingPunct="1">
              <a:buFontTx/>
              <a:buAutoNum type="alphaUcPeriod"/>
            </a:pPr>
            <a:r>
              <a:rPr lang="en-US" smtClean="0">
                <a:latin typeface="Rockwell" pitchFamily="18" charset="0"/>
              </a:rPr>
              <a:t>Higher frequency RF fields are transient in nature</a:t>
            </a:r>
          </a:p>
          <a:p>
            <a:pPr marL="995363" lvl="1" indent="-533400" eaLnBrk="1" hangingPunct="1">
              <a:buFontTx/>
              <a:buAutoNum type="alphaUcPeriod"/>
            </a:pPr>
            <a:r>
              <a:rPr lang="en-US" smtClean="0">
                <a:latin typeface="Rockwell" pitchFamily="18" charset="0"/>
              </a:rPr>
              <a:t>The human body absorbs more RF energy at some frequencies than at 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10435">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10435">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lide Number Placeholder 5"/>
          <p:cNvSpPr>
            <a:spLocks noGrp="1"/>
          </p:cNvSpPr>
          <p:nvPr>
            <p:ph type="sldNum" sz="quarter" idx="12"/>
          </p:nvPr>
        </p:nvSpPr>
        <p:spPr>
          <a:noFill/>
          <a:ln>
            <a:miter lim="800000"/>
            <a:headEnd/>
            <a:tailEnd/>
          </a:ln>
        </p:spPr>
        <p:txBody>
          <a:bodyPr/>
          <a:lstStyle/>
          <a:p>
            <a:fld id="{41DE9E34-DC15-4C1A-92A2-8C6A4269AAE3}" type="slidenum">
              <a:rPr lang="en-US"/>
              <a:pPr/>
              <a:t>629</a:t>
            </a:fld>
            <a:endParaRPr lang="en-US"/>
          </a:p>
        </p:txBody>
      </p:sp>
      <p:sp>
        <p:nvSpPr>
          <p:cNvPr id="646147" name="Rectangle 2"/>
          <p:cNvSpPr>
            <a:spLocks noGrp="1" noChangeArrowheads="1"/>
          </p:cNvSpPr>
          <p:nvPr>
            <p:ph type="title"/>
          </p:nvPr>
        </p:nvSpPr>
        <p:spPr>
          <a:xfrm>
            <a:off x="0" y="931863"/>
            <a:ext cx="9144000" cy="385762"/>
          </a:xfrm>
        </p:spPr>
        <p:txBody>
          <a:bodyPr/>
          <a:lstStyle/>
          <a:p>
            <a:pPr eaLnBrk="1" hangingPunct="1">
              <a:tabLst>
                <a:tab pos="1376363" algn="l"/>
              </a:tabLst>
            </a:pPr>
            <a:r>
              <a:rPr lang="en-US" sz="3600" smtClean="0"/>
              <a:t>T0C06		</a:t>
            </a:r>
            <a:r>
              <a:rPr lang="en-US" sz="2400" smtClean="0">
                <a:latin typeface="Rockwell" pitchFamily="18" charset="0"/>
              </a:rPr>
              <a:t>Which of the following is an acceptable method to 		determine that your station complies with FCC RF 		exposure regulations?</a:t>
            </a:r>
          </a:p>
        </p:txBody>
      </p:sp>
      <p:sp>
        <p:nvSpPr>
          <p:cNvPr id="181145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By calculation based on FCC OET Bulletin 65</a:t>
            </a:r>
          </a:p>
          <a:p>
            <a:pPr marL="995363" lvl="1" indent="-533400" eaLnBrk="1" hangingPunct="1">
              <a:buFontTx/>
              <a:buAutoNum type="alphaUcPeriod"/>
            </a:pPr>
            <a:r>
              <a:rPr lang="en-US" smtClean="0">
                <a:latin typeface="Rockwell" pitchFamily="18" charset="0"/>
              </a:rPr>
              <a:t>By calculation based on computer modeling</a:t>
            </a:r>
          </a:p>
          <a:p>
            <a:pPr marL="995363" lvl="1" indent="-533400" eaLnBrk="1" hangingPunct="1">
              <a:buFontTx/>
              <a:buAutoNum type="alphaUcPeriod"/>
            </a:pPr>
            <a:r>
              <a:rPr lang="en-US" smtClean="0">
                <a:latin typeface="Rockwell" pitchFamily="18" charset="0"/>
              </a:rPr>
              <a:t>By measurement of field strength using calibrated equipment</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1145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1145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a:ln>
            <a:miter lim="800000"/>
            <a:headEnd/>
            <a:tailEnd/>
          </a:ln>
        </p:spPr>
        <p:txBody>
          <a:bodyPr/>
          <a:lstStyle/>
          <a:p>
            <a:fld id="{0B961758-2524-44B7-8CA8-A7F9EDC7F0C9}" type="slidenum">
              <a:rPr lang="en-US"/>
              <a:pPr/>
              <a:t>63</a:t>
            </a:fld>
            <a:endParaRPr lang="en-US"/>
          </a:p>
        </p:txBody>
      </p:sp>
      <p:sp>
        <p:nvSpPr>
          <p:cNvPr id="66563" name="Rectangle 2"/>
          <p:cNvSpPr>
            <a:spLocks noGrp="1" noChangeArrowheads="1"/>
          </p:cNvSpPr>
          <p:nvPr>
            <p:ph type="title"/>
          </p:nvPr>
        </p:nvSpPr>
        <p:spPr>
          <a:xfrm>
            <a:off x="0" y="433388"/>
            <a:ext cx="9144000" cy="868362"/>
          </a:xfrm>
        </p:spPr>
        <p:txBody>
          <a:bodyPr/>
          <a:lstStyle/>
          <a:p>
            <a:pPr eaLnBrk="1" hangingPunct="1"/>
            <a:r>
              <a:rPr lang="en-US" sz="3600" smtClean="0"/>
              <a:t>T1C08	</a:t>
            </a:r>
            <a:r>
              <a:rPr lang="en-US" sz="2800" smtClean="0">
                <a:latin typeface="Rockwell" pitchFamily="18" charset="0"/>
              </a:rPr>
              <a:t>What is the normal term for an FCC-issued 		primary station/operator license grant?</a:t>
            </a:r>
          </a:p>
        </p:txBody>
      </p:sp>
      <p:sp>
        <p:nvSpPr>
          <p:cNvPr id="644099" name="Rectangle 3"/>
          <p:cNvSpPr>
            <a:spLocks noGrp="1" noChangeArrowheads="1"/>
          </p:cNvSpPr>
          <p:nvPr>
            <p:ph type="body" idx="1"/>
          </p:nvPr>
        </p:nvSpPr>
        <p:spPr>
          <a:xfrm>
            <a:off x="885825" y="1816100"/>
            <a:ext cx="5934075" cy="3451225"/>
          </a:xfrm>
        </p:spPr>
        <p:txBody>
          <a:bodyPr/>
          <a:lstStyle/>
          <a:p>
            <a:pPr marL="609600" indent="-609600" eaLnBrk="1" hangingPunct="1">
              <a:buFontTx/>
              <a:buAutoNum type="alphaUcPeriod"/>
            </a:pPr>
            <a:r>
              <a:rPr lang="en-US" smtClean="0"/>
              <a:t>Five years</a:t>
            </a:r>
          </a:p>
          <a:p>
            <a:pPr marL="609600" indent="-609600" eaLnBrk="1" hangingPunct="1">
              <a:buFontTx/>
              <a:buAutoNum type="alphaUcPeriod"/>
            </a:pPr>
            <a:r>
              <a:rPr lang="en-US" smtClean="0"/>
              <a:t>Life</a:t>
            </a:r>
          </a:p>
          <a:p>
            <a:pPr marL="609600" indent="-609600" eaLnBrk="1" hangingPunct="1">
              <a:buFontTx/>
              <a:buAutoNum type="alphaUcPeriod"/>
            </a:pPr>
            <a:r>
              <a:rPr lang="en-US" smtClean="0"/>
              <a:t>Ten years	</a:t>
            </a:r>
          </a:p>
          <a:p>
            <a:pPr marL="609600" indent="-609600" eaLnBrk="1" hangingPunct="1">
              <a:buFontTx/>
              <a:buAutoNum type="alphaUcPeriod"/>
            </a:pPr>
            <a:r>
              <a:rPr lang="en-US" smtClean="0"/>
              <a:t>Twenty years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4409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4409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Slide Number Placeholder 5"/>
          <p:cNvSpPr>
            <a:spLocks noGrp="1"/>
          </p:cNvSpPr>
          <p:nvPr>
            <p:ph type="sldNum" sz="quarter" idx="12"/>
          </p:nvPr>
        </p:nvSpPr>
        <p:spPr>
          <a:noFill/>
          <a:ln>
            <a:miter lim="800000"/>
            <a:headEnd/>
            <a:tailEnd/>
          </a:ln>
        </p:spPr>
        <p:txBody>
          <a:bodyPr/>
          <a:lstStyle/>
          <a:p>
            <a:fld id="{6679DE62-D83B-4BAA-B353-3AFB55E25112}" type="slidenum">
              <a:rPr lang="en-US"/>
              <a:pPr/>
              <a:t>630</a:t>
            </a:fld>
            <a:endParaRPr lang="en-US"/>
          </a:p>
        </p:txBody>
      </p:sp>
      <p:sp>
        <p:nvSpPr>
          <p:cNvPr id="647171" name="Rectangle 2"/>
          <p:cNvSpPr>
            <a:spLocks noGrp="1" noChangeArrowheads="1"/>
          </p:cNvSpPr>
          <p:nvPr>
            <p:ph type="title"/>
          </p:nvPr>
        </p:nvSpPr>
        <p:spPr>
          <a:xfrm>
            <a:off x="0" y="1047750"/>
            <a:ext cx="8950325" cy="385763"/>
          </a:xfrm>
        </p:spPr>
        <p:txBody>
          <a:bodyPr/>
          <a:lstStyle/>
          <a:p>
            <a:pPr eaLnBrk="1" hangingPunct="1">
              <a:tabLst>
                <a:tab pos="1376363" algn="l"/>
              </a:tabLst>
            </a:pPr>
            <a:r>
              <a:rPr lang="en-US" sz="3600" smtClean="0"/>
              <a:t>T0C07		</a:t>
            </a:r>
            <a:r>
              <a:rPr lang="en-US" sz="2800" smtClean="0">
                <a:latin typeface="Rockwell" pitchFamily="18" charset="0"/>
              </a:rPr>
              <a:t>What could happen if a person 				accidentally touched your antenna </a:t>
            </a:r>
            <a:br>
              <a:rPr lang="en-US" sz="2800" smtClean="0">
                <a:latin typeface="Rockwell" pitchFamily="18" charset="0"/>
              </a:rPr>
            </a:br>
            <a:r>
              <a:rPr lang="en-US" sz="2800" smtClean="0">
                <a:latin typeface="Rockwell" pitchFamily="18" charset="0"/>
              </a:rPr>
              <a:t>		while you were transmitting?</a:t>
            </a:r>
          </a:p>
        </p:txBody>
      </p:sp>
      <p:sp>
        <p:nvSpPr>
          <p:cNvPr id="1812483"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Touching the antenna could cause television interference</a:t>
            </a:r>
          </a:p>
          <a:p>
            <a:pPr marL="995363" lvl="1" indent="-533400" eaLnBrk="1" hangingPunct="1">
              <a:buFontTx/>
              <a:buAutoNum type="alphaUcPeriod"/>
            </a:pPr>
            <a:r>
              <a:rPr lang="en-US" smtClean="0">
                <a:latin typeface="Rockwell" pitchFamily="18" charset="0"/>
              </a:rPr>
              <a:t>They might receive a painful RF burn</a:t>
            </a:r>
          </a:p>
          <a:p>
            <a:pPr marL="995363" lvl="1" indent="-533400" eaLnBrk="1" hangingPunct="1">
              <a:buFontTx/>
              <a:buAutoNum type="alphaUcPeriod"/>
            </a:pPr>
            <a:r>
              <a:rPr lang="en-US" smtClean="0">
                <a:latin typeface="Rockwell" pitchFamily="18" charset="0"/>
              </a:rPr>
              <a:t>They might develop radiation poisoning</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1248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1248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Slide Number Placeholder 5"/>
          <p:cNvSpPr>
            <a:spLocks noGrp="1"/>
          </p:cNvSpPr>
          <p:nvPr>
            <p:ph type="sldNum" sz="quarter" idx="12"/>
          </p:nvPr>
        </p:nvSpPr>
        <p:spPr>
          <a:noFill/>
          <a:ln>
            <a:miter lim="800000"/>
            <a:headEnd/>
            <a:tailEnd/>
          </a:ln>
        </p:spPr>
        <p:txBody>
          <a:bodyPr/>
          <a:lstStyle/>
          <a:p>
            <a:fld id="{5E3A39DB-BE8F-403D-9FA0-7B4DDAB09170}" type="slidenum">
              <a:rPr lang="en-US"/>
              <a:pPr/>
              <a:t>631</a:t>
            </a:fld>
            <a:endParaRPr lang="en-US"/>
          </a:p>
        </p:txBody>
      </p:sp>
      <p:sp>
        <p:nvSpPr>
          <p:cNvPr id="648195" name="Rectangle 2"/>
          <p:cNvSpPr>
            <a:spLocks noGrp="1" noChangeArrowheads="1"/>
          </p:cNvSpPr>
          <p:nvPr>
            <p:ph type="title"/>
          </p:nvPr>
        </p:nvSpPr>
        <p:spPr>
          <a:xfrm>
            <a:off x="0" y="1009650"/>
            <a:ext cx="9144000" cy="385763"/>
          </a:xfrm>
        </p:spPr>
        <p:txBody>
          <a:bodyPr/>
          <a:lstStyle/>
          <a:p>
            <a:pPr eaLnBrk="1" hangingPunct="1">
              <a:tabLst>
                <a:tab pos="1376363" algn="l"/>
              </a:tabLst>
            </a:pPr>
            <a:r>
              <a:rPr lang="en-US" sz="3600" smtClean="0"/>
              <a:t>T0C08		</a:t>
            </a:r>
            <a:r>
              <a:rPr lang="en-US" sz="2400" smtClean="0">
                <a:latin typeface="Rockwell" pitchFamily="18" charset="0"/>
              </a:rPr>
              <a:t>Which of the following actions might amateur 			operators take to prevent exposure to RF radiation 		in excess of FCC-supplied limits?</a:t>
            </a:r>
          </a:p>
        </p:txBody>
      </p:sp>
      <p:sp>
        <p:nvSpPr>
          <p:cNvPr id="1813507"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Relocate antennas</a:t>
            </a:r>
          </a:p>
          <a:p>
            <a:pPr marL="995363" lvl="1" indent="-533400" eaLnBrk="1" hangingPunct="1">
              <a:buFontTx/>
              <a:buAutoNum type="alphaUcPeriod"/>
            </a:pPr>
            <a:r>
              <a:rPr lang="en-US" smtClean="0">
                <a:latin typeface="Rockwell" pitchFamily="18" charset="0"/>
              </a:rPr>
              <a:t>Relocate the transmitter</a:t>
            </a:r>
          </a:p>
          <a:p>
            <a:pPr marL="995363" lvl="1" indent="-533400" eaLnBrk="1" hangingPunct="1">
              <a:buFontTx/>
              <a:buAutoNum type="alphaUcPeriod"/>
            </a:pPr>
            <a:r>
              <a:rPr lang="en-US" smtClean="0">
                <a:latin typeface="Rockwell" pitchFamily="18" charset="0"/>
              </a:rPr>
              <a:t>Increase the duty cycle</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1350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1350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Slide Number Placeholder 5"/>
          <p:cNvSpPr>
            <a:spLocks noGrp="1"/>
          </p:cNvSpPr>
          <p:nvPr>
            <p:ph type="sldNum" sz="quarter" idx="12"/>
          </p:nvPr>
        </p:nvSpPr>
        <p:spPr>
          <a:noFill/>
          <a:ln>
            <a:miter lim="800000"/>
            <a:headEnd/>
            <a:tailEnd/>
          </a:ln>
        </p:spPr>
        <p:txBody>
          <a:bodyPr/>
          <a:lstStyle/>
          <a:p>
            <a:fld id="{4D2D96CA-55FA-4BA9-9775-BB141F409B77}" type="slidenum">
              <a:rPr lang="en-US"/>
              <a:pPr/>
              <a:t>632</a:t>
            </a:fld>
            <a:endParaRPr lang="en-US"/>
          </a:p>
        </p:txBody>
      </p:sp>
      <p:sp>
        <p:nvSpPr>
          <p:cNvPr id="649219" name="Rectangle 2"/>
          <p:cNvSpPr>
            <a:spLocks noGrp="1" noChangeArrowheads="1"/>
          </p:cNvSpPr>
          <p:nvPr>
            <p:ph type="title"/>
          </p:nvPr>
        </p:nvSpPr>
        <p:spPr>
          <a:xfrm>
            <a:off x="0" y="817563"/>
            <a:ext cx="9144000" cy="385762"/>
          </a:xfrm>
        </p:spPr>
        <p:txBody>
          <a:bodyPr/>
          <a:lstStyle/>
          <a:p>
            <a:pPr eaLnBrk="1" hangingPunct="1">
              <a:tabLst>
                <a:tab pos="1376363" algn="l"/>
              </a:tabLst>
            </a:pPr>
            <a:r>
              <a:rPr lang="en-US" sz="3600" smtClean="0"/>
              <a:t>T0C09		</a:t>
            </a:r>
            <a:r>
              <a:rPr lang="en-US" sz="2800" smtClean="0">
                <a:latin typeface="Rockwell" pitchFamily="18" charset="0"/>
              </a:rPr>
              <a:t>How can you make sure your station stays 		in compliance with RF safety regulations?</a:t>
            </a:r>
          </a:p>
        </p:txBody>
      </p:sp>
      <p:sp>
        <p:nvSpPr>
          <p:cNvPr id="1814531" name="Rectangle 3"/>
          <p:cNvSpPr>
            <a:spLocks noGrp="1" noChangeArrowheads="1"/>
          </p:cNvSpPr>
          <p:nvPr>
            <p:ph type="body" idx="1"/>
          </p:nvPr>
        </p:nvSpPr>
        <p:spPr>
          <a:xfrm>
            <a:off x="269875" y="1816100"/>
            <a:ext cx="8372475" cy="3656013"/>
          </a:xfrm>
        </p:spPr>
        <p:txBody>
          <a:bodyPr/>
          <a:lstStyle/>
          <a:p>
            <a:pPr marL="995363" lvl="1" indent="-533400" eaLnBrk="1" hangingPunct="1">
              <a:buFontTx/>
              <a:buAutoNum type="alphaUcPeriod"/>
            </a:pPr>
            <a:r>
              <a:rPr lang="en-US" smtClean="0">
                <a:latin typeface="Rockwell" pitchFamily="18" charset="0"/>
              </a:rPr>
              <a:t>By informing the FCC of any changes made in your station</a:t>
            </a:r>
          </a:p>
          <a:p>
            <a:pPr marL="995363" lvl="1" indent="-533400" eaLnBrk="1" hangingPunct="1">
              <a:buFontTx/>
              <a:buAutoNum type="alphaUcPeriod"/>
            </a:pPr>
            <a:r>
              <a:rPr lang="en-US" smtClean="0">
                <a:latin typeface="Rockwell" pitchFamily="18" charset="0"/>
              </a:rPr>
              <a:t>By re-evaluating the station whenever an item of equipment is changed</a:t>
            </a:r>
          </a:p>
          <a:p>
            <a:pPr marL="995363" lvl="1" indent="-533400" eaLnBrk="1" hangingPunct="1">
              <a:buFontTx/>
              <a:buAutoNum type="alphaUcPeriod"/>
            </a:pPr>
            <a:r>
              <a:rPr lang="en-US" smtClean="0">
                <a:latin typeface="Rockwell" pitchFamily="18" charset="0"/>
              </a:rPr>
              <a:t>By making sure your antennas have low SWR</a:t>
            </a:r>
          </a:p>
          <a:p>
            <a:pPr marL="995363" lvl="1" indent="-533400" eaLnBrk="1" hangingPunct="1">
              <a:buFontTx/>
              <a:buAutoNum type="alphaUcPeriod"/>
            </a:pPr>
            <a:r>
              <a:rPr lang="en-US"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14531">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14531">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lide Number Placeholder 5"/>
          <p:cNvSpPr>
            <a:spLocks noGrp="1"/>
          </p:cNvSpPr>
          <p:nvPr>
            <p:ph type="sldNum" sz="quarter" idx="12"/>
          </p:nvPr>
        </p:nvSpPr>
        <p:spPr>
          <a:noFill/>
          <a:ln>
            <a:miter lim="800000"/>
            <a:headEnd/>
            <a:tailEnd/>
          </a:ln>
        </p:spPr>
        <p:txBody>
          <a:bodyPr/>
          <a:lstStyle/>
          <a:p>
            <a:fld id="{031A04A1-AAA0-412F-8D07-E7F2F59A6563}" type="slidenum">
              <a:rPr lang="en-US"/>
              <a:pPr/>
              <a:t>633</a:t>
            </a:fld>
            <a:endParaRPr lang="en-US"/>
          </a:p>
        </p:txBody>
      </p:sp>
      <p:sp>
        <p:nvSpPr>
          <p:cNvPr id="650243" name="Rectangle 2"/>
          <p:cNvSpPr>
            <a:spLocks noGrp="1" noChangeArrowheads="1"/>
          </p:cNvSpPr>
          <p:nvPr>
            <p:ph type="title"/>
          </p:nvPr>
        </p:nvSpPr>
        <p:spPr>
          <a:xfrm>
            <a:off x="0" y="1047750"/>
            <a:ext cx="8528050" cy="385763"/>
          </a:xfrm>
        </p:spPr>
        <p:txBody>
          <a:bodyPr/>
          <a:lstStyle/>
          <a:p>
            <a:pPr eaLnBrk="1" hangingPunct="1">
              <a:tabLst>
                <a:tab pos="1376363" algn="l"/>
              </a:tabLst>
            </a:pPr>
            <a:r>
              <a:rPr lang="en-US" sz="3600" smtClean="0"/>
              <a:t>T0C10		</a:t>
            </a:r>
            <a:r>
              <a:rPr lang="en-US" sz="2800" smtClean="0">
                <a:latin typeface="Rockwell" pitchFamily="18" charset="0"/>
              </a:rPr>
              <a:t>Why is duty cycle one of the factors 			used to determine safe RF radiation 			exposure levels?</a:t>
            </a:r>
          </a:p>
        </p:txBody>
      </p:sp>
      <p:sp>
        <p:nvSpPr>
          <p:cNvPr id="1815555"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It affects the average exposure of people to radiation</a:t>
            </a:r>
          </a:p>
          <a:p>
            <a:pPr marL="995363" lvl="1" indent="-533400" eaLnBrk="1" hangingPunct="1">
              <a:buFontTx/>
              <a:buAutoNum type="alphaUcPeriod"/>
            </a:pPr>
            <a:r>
              <a:rPr lang="en-US" smtClean="0">
                <a:latin typeface="Rockwell" pitchFamily="18" charset="0"/>
              </a:rPr>
              <a:t>It affects the peak exposure of people to radiation</a:t>
            </a:r>
          </a:p>
          <a:p>
            <a:pPr marL="995363" lvl="1" indent="-533400" eaLnBrk="1" hangingPunct="1">
              <a:buFontTx/>
              <a:buAutoNum type="alphaUcPeriod"/>
            </a:pPr>
            <a:r>
              <a:rPr lang="en-US" smtClean="0">
                <a:latin typeface="Rockwell" pitchFamily="18" charset="0"/>
              </a:rPr>
              <a:t>It takes into account the antenna feedline loss</a:t>
            </a:r>
          </a:p>
          <a:p>
            <a:pPr marL="995363" lvl="1" indent="-533400" eaLnBrk="1" hangingPunct="1">
              <a:buFontTx/>
              <a:buAutoNum type="alphaUcPeriod"/>
            </a:pPr>
            <a:r>
              <a:rPr lang="en-US" smtClean="0">
                <a:latin typeface="Rockwell" pitchFamily="18" charset="0"/>
              </a:rPr>
              <a:t>It takes into account the thermal effects of the final amplifier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1555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1555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Slide Number Placeholder 5"/>
          <p:cNvSpPr>
            <a:spLocks noGrp="1"/>
          </p:cNvSpPr>
          <p:nvPr>
            <p:ph type="sldNum" sz="quarter" idx="12"/>
          </p:nvPr>
        </p:nvSpPr>
        <p:spPr>
          <a:noFill/>
          <a:ln>
            <a:miter lim="800000"/>
            <a:headEnd/>
            <a:tailEnd/>
          </a:ln>
        </p:spPr>
        <p:txBody>
          <a:bodyPr/>
          <a:lstStyle/>
          <a:p>
            <a:fld id="{BFDF0F24-CC2C-439B-A79A-C9CB754FD2EC}" type="slidenum">
              <a:rPr lang="en-US"/>
              <a:pPr/>
              <a:t>634</a:t>
            </a:fld>
            <a:endParaRPr lang="en-US"/>
          </a:p>
        </p:txBody>
      </p:sp>
      <p:sp>
        <p:nvSpPr>
          <p:cNvPr id="651267" name="Rectangle 2"/>
          <p:cNvSpPr>
            <a:spLocks noGrp="1" noChangeArrowheads="1"/>
          </p:cNvSpPr>
          <p:nvPr>
            <p:ph type="title"/>
          </p:nvPr>
        </p:nvSpPr>
        <p:spPr>
          <a:xfrm>
            <a:off x="0" y="855663"/>
            <a:ext cx="9144000" cy="385762"/>
          </a:xfrm>
        </p:spPr>
        <p:txBody>
          <a:bodyPr/>
          <a:lstStyle/>
          <a:p>
            <a:pPr eaLnBrk="1" hangingPunct="1">
              <a:tabLst>
                <a:tab pos="1376363" algn="l"/>
              </a:tabLst>
            </a:pPr>
            <a:r>
              <a:rPr lang="en-US" sz="3600" smtClean="0"/>
              <a:t>T0C11		</a:t>
            </a:r>
            <a:r>
              <a:rPr lang="en-US" sz="2800" smtClean="0">
                <a:latin typeface="Rockwell" pitchFamily="18" charset="0"/>
              </a:rPr>
              <a:t>What is meant by "duty cycle" when 			referring to RF exposure?</a:t>
            </a:r>
          </a:p>
        </p:txBody>
      </p:sp>
      <p:sp>
        <p:nvSpPr>
          <p:cNvPr id="1816579" name="Rectangle 3"/>
          <p:cNvSpPr>
            <a:spLocks noGrp="1" noChangeArrowheads="1"/>
          </p:cNvSpPr>
          <p:nvPr>
            <p:ph type="body" idx="1"/>
          </p:nvPr>
        </p:nvSpPr>
        <p:spPr>
          <a:xfrm>
            <a:off x="762000" y="1981200"/>
            <a:ext cx="7772400" cy="3656013"/>
          </a:xfrm>
        </p:spPr>
        <p:txBody>
          <a:bodyPr/>
          <a:lstStyle/>
          <a:p>
            <a:pPr marL="995363" lvl="1" indent="-533400" eaLnBrk="1" hangingPunct="1">
              <a:buFontTx/>
              <a:buAutoNum type="alphaUcPeriod"/>
            </a:pPr>
            <a:r>
              <a:rPr lang="en-US" smtClean="0">
                <a:latin typeface="Rockwell" pitchFamily="18" charset="0"/>
              </a:rPr>
              <a:t>The difference between lowest usable output and maximum rated output power of a transmitter</a:t>
            </a:r>
          </a:p>
          <a:p>
            <a:pPr marL="995363" lvl="1" indent="-533400" eaLnBrk="1" hangingPunct="1">
              <a:buFontTx/>
              <a:buAutoNum type="alphaUcPeriod"/>
            </a:pPr>
            <a:r>
              <a:rPr lang="en-US" smtClean="0">
                <a:latin typeface="Rockwell" pitchFamily="18" charset="0"/>
              </a:rPr>
              <a:t>The difference between PEP and average power of an SSB signal</a:t>
            </a:r>
          </a:p>
          <a:p>
            <a:pPr marL="995363" lvl="1" indent="-533400" eaLnBrk="1" hangingPunct="1">
              <a:buFontTx/>
              <a:buAutoNum type="alphaUcPeriod"/>
            </a:pPr>
            <a:r>
              <a:rPr lang="en-US" smtClean="0">
                <a:latin typeface="Rockwell" pitchFamily="18" charset="0"/>
              </a:rPr>
              <a:t>The ratio of "on-air" time of a transmitted signal to the total time.</a:t>
            </a:r>
          </a:p>
          <a:p>
            <a:pPr marL="995363" lvl="1" indent="-533400" eaLnBrk="1" hangingPunct="1">
              <a:buFontTx/>
              <a:buAutoNum type="alphaUcPeriod"/>
            </a:pPr>
            <a:r>
              <a:rPr lang="en-US" smtClean="0">
                <a:latin typeface="Rockwell" pitchFamily="18" charset="0"/>
              </a:rPr>
              <a:t>The amount of time the operator spends transmitting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1816579">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1816579">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a:ln>
            <a:miter lim="800000"/>
            <a:headEnd/>
            <a:tailEnd/>
          </a:ln>
        </p:spPr>
        <p:txBody>
          <a:bodyPr/>
          <a:lstStyle/>
          <a:p>
            <a:fld id="{4F90780E-8719-47D5-BE11-E9389F4E587C}" type="slidenum">
              <a:rPr lang="en-US"/>
              <a:pPr/>
              <a:t>64</a:t>
            </a:fld>
            <a:endParaRPr lang="en-US"/>
          </a:p>
        </p:txBody>
      </p:sp>
      <p:sp>
        <p:nvSpPr>
          <p:cNvPr id="67587" name="Rectangle 2"/>
          <p:cNvSpPr>
            <a:spLocks noGrp="1" noChangeArrowheads="1"/>
          </p:cNvSpPr>
          <p:nvPr>
            <p:ph type="title"/>
          </p:nvPr>
        </p:nvSpPr>
        <p:spPr>
          <a:xfrm>
            <a:off x="269875" y="587375"/>
            <a:ext cx="8642350" cy="868363"/>
          </a:xfrm>
        </p:spPr>
        <p:txBody>
          <a:bodyPr/>
          <a:lstStyle/>
          <a:p>
            <a:pPr eaLnBrk="1" hangingPunct="1"/>
            <a:r>
              <a:rPr lang="en-US" sz="3600" smtClean="0"/>
              <a:t>T1C09   	</a:t>
            </a:r>
            <a:r>
              <a:rPr lang="en-US" sz="2800" smtClean="0">
                <a:latin typeface="Rockwell" pitchFamily="18" charset="0"/>
              </a:rPr>
              <a:t>What is the grace period following the 			expiration of an amateur license within 		which the license may be renewed?</a:t>
            </a:r>
          </a:p>
        </p:txBody>
      </p:sp>
      <p:sp>
        <p:nvSpPr>
          <p:cNvPr id="645123" name="Rectangle 3"/>
          <p:cNvSpPr>
            <a:spLocks noGrp="1" noChangeArrowheads="1"/>
          </p:cNvSpPr>
          <p:nvPr>
            <p:ph type="body" idx="1"/>
          </p:nvPr>
        </p:nvSpPr>
        <p:spPr>
          <a:xfrm>
            <a:off x="1076325" y="1778000"/>
            <a:ext cx="5568950" cy="3187700"/>
          </a:xfrm>
        </p:spPr>
        <p:txBody>
          <a:bodyPr/>
          <a:lstStyle/>
          <a:p>
            <a:pPr marL="609600" indent="-609600" eaLnBrk="1" hangingPunct="1">
              <a:buFontTx/>
              <a:buAutoNum type="alphaUcPeriod"/>
            </a:pPr>
            <a:r>
              <a:rPr lang="en-US" smtClean="0"/>
              <a:t>Two years</a:t>
            </a:r>
          </a:p>
          <a:p>
            <a:pPr marL="609600" indent="-609600" eaLnBrk="1" hangingPunct="1">
              <a:buFontTx/>
              <a:buAutoNum type="alphaUcPeriod"/>
            </a:pPr>
            <a:r>
              <a:rPr lang="en-US" smtClean="0"/>
              <a:t>Three years</a:t>
            </a:r>
          </a:p>
          <a:p>
            <a:pPr marL="609600" indent="-609600" eaLnBrk="1" hangingPunct="1">
              <a:buFontTx/>
              <a:buAutoNum type="alphaUcPeriod"/>
            </a:pPr>
            <a:r>
              <a:rPr lang="en-US" smtClean="0"/>
              <a:t>Five years</a:t>
            </a:r>
          </a:p>
          <a:p>
            <a:pPr marL="609600" indent="-609600" eaLnBrk="1" hangingPunct="1">
              <a:buFontTx/>
              <a:buAutoNum type="alphaUcPeriod"/>
            </a:pPr>
            <a:r>
              <a:rPr lang="en-US" smtClean="0"/>
              <a:t>Ten years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4512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4512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a:ln>
            <a:miter lim="800000"/>
            <a:headEnd/>
            <a:tailEnd/>
          </a:ln>
        </p:spPr>
        <p:txBody>
          <a:bodyPr/>
          <a:lstStyle/>
          <a:p>
            <a:fld id="{4E2AEEA8-9CC8-4761-82F8-59F9E7F5817F}" type="slidenum">
              <a:rPr lang="en-US"/>
              <a:pPr/>
              <a:t>65</a:t>
            </a:fld>
            <a:endParaRPr lang="en-US"/>
          </a:p>
        </p:txBody>
      </p:sp>
      <p:sp>
        <p:nvSpPr>
          <p:cNvPr id="68611" name="Rectangle 2"/>
          <p:cNvSpPr>
            <a:spLocks noGrp="1" noChangeArrowheads="1"/>
          </p:cNvSpPr>
          <p:nvPr>
            <p:ph type="title"/>
          </p:nvPr>
        </p:nvSpPr>
        <p:spPr>
          <a:xfrm>
            <a:off x="231775" y="395288"/>
            <a:ext cx="8642350" cy="868362"/>
          </a:xfrm>
        </p:spPr>
        <p:txBody>
          <a:bodyPr/>
          <a:lstStyle/>
          <a:p>
            <a:pPr eaLnBrk="1" hangingPunct="1"/>
            <a:r>
              <a:rPr lang="en-US" sz="3600" smtClean="0"/>
              <a:t>T1C10  	</a:t>
            </a:r>
            <a:r>
              <a:rPr lang="en-US" sz="2000" smtClean="0">
                <a:latin typeface="Rockwell" pitchFamily="18" charset="0"/>
              </a:rPr>
              <a:t>How soon may you operate a transmitter on an amateur 		service frequency after you pass the examination 			required for your first amateur radio license?</a:t>
            </a:r>
          </a:p>
        </p:txBody>
      </p:sp>
      <p:sp>
        <p:nvSpPr>
          <p:cNvPr id="646147" name="Rectangle 3"/>
          <p:cNvSpPr>
            <a:spLocks noGrp="1" noChangeArrowheads="1"/>
          </p:cNvSpPr>
          <p:nvPr>
            <p:ph type="body" idx="1"/>
          </p:nvPr>
        </p:nvSpPr>
        <p:spPr>
          <a:xfrm>
            <a:off x="560388" y="1700213"/>
            <a:ext cx="8583612" cy="3411537"/>
          </a:xfrm>
        </p:spPr>
        <p:txBody>
          <a:bodyPr/>
          <a:lstStyle/>
          <a:p>
            <a:pPr marL="609600" indent="-609600" eaLnBrk="1" hangingPunct="1">
              <a:buFontTx/>
              <a:buAutoNum type="alphaUcPeriod"/>
            </a:pPr>
            <a:r>
              <a:rPr lang="en-US" sz="2800" smtClean="0">
                <a:latin typeface="Rockwell" pitchFamily="18" charset="0"/>
              </a:rPr>
              <a:t>Immediately</a:t>
            </a:r>
          </a:p>
          <a:p>
            <a:pPr marL="609600" indent="-609600" eaLnBrk="1" hangingPunct="1">
              <a:buFontTx/>
              <a:buAutoNum type="alphaUcPeriod"/>
            </a:pPr>
            <a:r>
              <a:rPr lang="en-US" sz="2800" smtClean="0">
                <a:latin typeface="Rockwell" pitchFamily="18" charset="0"/>
              </a:rPr>
              <a:t>30 days after the test date</a:t>
            </a:r>
          </a:p>
          <a:p>
            <a:pPr marL="609600" indent="-609600" eaLnBrk="1" hangingPunct="1">
              <a:buFontTx/>
              <a:buAutoNum type="alphaUcPeriod"/>
            </a:pPr>
            <a:r>
              <a:rPr lang="en-US" sz="2800" smtClean="0">
                <a:latin typeface="Rockwell" pitchFamily="18" charset="0"/>
              </a:rPr>
              <a:t>As soon as your name and call sign appear in the FCC’s ULS database</a:t>
            </a:r>
          </a:p>
          <a:p>
            <a:pPr marL="609600" indent="-609600" eaLnBrk="1" hangingPunct="1">
              <a:buFontTx/>
              <a:buAutoNum type="alphaUcPeriod"/>
            </a:pPr>
            <a:r>
              <a:rPr lang="en-US" sz="2800" smtClean="0">
                <a:latin typeface="Rockwell" pitchFamily="18" charset="0"/>
              </a:rPr>
              <a:t>You must wait until you receive your license in the mail from the FCC.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4614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4614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12"/>
          </p:nvPr>
        </p:nvSpPr>
        <p:spPr>
          <a:noFill/>
          <a:ln>
            <a:miter lim="800000"/>
            <a:headEnd/>
            <a:tailEnd/>
          </a:ln>
        </p:spPr>
        <p:txBody>
          <a:bodyPr/>
          <a:lstStyle/>
          <a:p>
            <a:fld id="{0590909A-B4B5-43F3-AD8F-0F79C748DF37}" type="slidenum">
              <a:rPr lang="en-US"/>
              <a:pPr/>
              <a:t>66</a:t>
            </a:fld>
            <a:endParaRPr lang="en-US"/>
          </a:p>
        </p:txBody>
      </p:sp>
      <p:sp>
        <p:nvSpPr>
          <p:cNvPr id="6963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B6A846F-4F92-4EC7-B5FE-BDA0CF9DFD51}" type="slidenum">
              <a:rPr lang="en-US" sz="1400">
                <a:latin typeface="Times New Roman" pitchFamily="18" charset="0"/>
              </a:rPr>
              <a:pPr algn="r"/>
              <a:t>66</a:t>
            </a:fld>
            <a:endParaRPr lang="en-US" sz="1400">
              <a:latin typeface="Times New Roman" pitchFamily="18" charset="0"/>
            </a:endParaRPr>
          </a:p>
        </p:txBody>
      </p:sp>
      <p:sp>
        <p:nvSpPr>
          <p:cNvPr id="69636" name="Rectangle 2"/>
          <p:cNvSpPr>
            <a:spLocks noGrp="1" noChangeArrowheads="1"/>
          </p:cNvSpPr>
          <p:nvPr>
            <p:ph type="title" idx="4294967295"/>
          </p:nvPr>
        </p:nvSpPr>
        <p:spPr>
          <a:xfrm>
            <a:off x="269875" y="0"/>
            <a:ext cx="8220075" cy="1212850"/>
          </a:xfrm>
        </p:spPr>
        <p:txBody>
          <a:bodyPr/>
          <a:lstStyle/>
          <a:p>
            <a:pPr eaLnBrk="1" hangingPunct="1"/>
            <a:r>
              <a:rPr lang="en-US" sz="3600" smtClean="0"/>
              <a:t>T1C11	</a:t>
            </a:r>
            <a:r>
              <a:rPr lang="en-US" sz="2000" smtClean="0">
                <a:latin typeface="Rockwell" pitchFamily="18" charset="0"/>
              </a:rPr>
              <a:t>If your license has expired and is still 	within the </a:t>
            </a:r>
            <a:br>
              <a:rPr lang="en-US" sz="2000" smtClean="0">
                <a:latin typeface="Rockwell" pitchFamily="18" charset="0"/>
              </a:rPr>
            </a:br>
            <a:r>
              <a:rPr lang="en-US" sz="2000" smtClean="0">
                <a:latin typeface="Rockwell" pitchFamily="18" charset="0"/>
              </a:rPr>
              <a:t>		allowable grace period, may you continue to operate 		a transmitter on amateur radio frequencies?</a:t>
            </a:r>
          </a:p>
        </p:txBody>
      </p:sp>
      <p:sp>
        <p:nvSpPr>
          <p:cNvPr id="647171" name="Rectangle 3"/>
          <p:cNvSpPr>
            <a:spLocks noGrp="1" noChangeArrowheads="1"/>
          </p:cNvSpPr>
          <p:nvPr>
            <p:ph type="body" idx="4294967295"/>
          </p:nvPr>
        </p:nvSpPr>
        <p:spPr>
          <a:xfrm>
            <a:off x="501650" y="1739900"/>
            <a:ext cx="8410575" cy="3878263"/>
          </a:xfrm>
        </p:spPr>
        <p:txBody>
          <a:bodyPr/>
          <a:lstStyle/>
          <a:p>
            <a:pPr marL="609600" indent="-609600" eaLnBrk="1" hangingPunct="1">
              <a:buFontTx/>
              <a:buAutoNum type="alphaUcPeriod"/>
            </a:pPr>
            <a:r>
              <a:rPr lang="en-US" sz="2800" smtClean="0">
                <a:latin typeface="Rockwell" pitchFamily="18" charset="0"/>
              </a:rPr>
              <a:t>No, transmitting is not allowed until the ULS database shows that the license has been renewed</a:t>
            </a:r>
          </a:p>
          <a:p>
            <a:pPr marL="609600" indent="-609600" eaLnBrk="1" hangingPunct="1">
              <a:buFontTx/>
              <a:buAutoNum type="alphaUcPeriod"/>
            </a:pPr>
            <a:r>
              <a:rPr lang="en-US" sz="2800" smtClean="0">
                <a:latin typeface="Rockwell" pitchFamily="18" charset="0"/>
              </a:rPr>
              <a:t>Yes, but only if you identify using the suffix "GP"</a:t>
            </a:r>
          </a:p>
          <a:p>
            <a:pPr marL="609600" indent="-609600" eaLnBrk="1" hangingPunct="1">
              <a:buFontTx/>
              <a:buAutoNum type="alphaUcPeriod"/>
            </a:pPr>
            <a:r>
              <a:rPr lang="en-US" sz="2800" smtClean="0">
                <a:latin typeface="Rockwell" pitchFamily="18" charset="0"/>
              </a:rPr>
              <a:t>Yes, but only during authorized nets</a:t>
            </a:r>
          </a:p>
          <a:p>
            <a:pPr marL="609600" indent="-609600" eaLnBrk="1" hangingPunct="1">
              <a:buFontTx/>
              <a:buAutoNum type="alphaUcPeriod"/>
            </a:pPr>
            <a:r>
              <a:rPr lang="en-US" sz="2800" smtClean="0">
                <a:latin typeface="Rockwell" pitchFamily="18" charset="0"/>
              </a:rPr>
              <a:t>Yes, for up to two years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4717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4717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a:ln>
            <a:miter lim="800000"/>
            <a:headEnd/>
            <a:tailEnd/>
          </a:ln>
        </p:spPr>
        <p:txBody>
          <a:bodyPr/>
          <a:lstStyle/>
          <a:p>
            <a:fld id="{12967BB2-4918-4F92-BB42-C4AFA52E2DEA}" type="slidenum">
              <a:rPr lang="en-US"/>
              <a:pPr/>
              <a:t>67</a:t>
            </a:fld>
            <a:endParaRPr lang="en-US"/>
          </a:p>
        </p:txBody>
      </p:sp>
      <p:sp>
        <p:nvSpPr>
          <p:cNvPr id="70659" name="Rectangle 2"/>
          <p:cNvSpPr>
            <a:spLocks noGrp="1" noChangeArrowheads="1"/>
          </p:cNvSpPr>
          <p:nvPr>
            <p:ph type="title"/>
          </p:nvPr>
        </p:nvSpPr>
        <p:spPr>
          <a:xfrm>
            <a:off x="231775" y="587375"/>
            <a:ext cx="8642350" cy="868363"/>
          </a:xfrm>
        </p:spPr>
        <p:txBody>
          <a:bodyPr/>
          <a:lstStyle/>
          <a:p>
            <a:pPr eaLnBrk="1" hangingPunct="1"/>
            <a:r>
              <a:rPr lang="en-US" sz="3600" smtClean="0"/>
              <a:t>T1D01  	</a:t>
            </a:r>
            <a:r>
              <a:rPr lang="en-US" sz="2800" smtClean="0">
                <a:latin typeface="Rockwell" pitchFamily="18" charset="0"/>
              </a:rPr>
              <a:t>With which countries are FCC-licensed 		amateur stations prohibited from 				exchanging communications?</a:t>
            </a:r>
          </a:p>
        </p:txBody>
      </p:sp>
      <p:sp>
        <p:nvSpPr>
          <p:cNvPr id="648195" name="Rectangle 3"/>
          <p:cNvSpPr>
            <a:spLocks noGrp="1" noChangeArrowheads="1"/>
          </p:cNvSpPr>
          <p:nvPr>
            <p:ph type="body" idx="1"/>
          </p:nvPr>
        </p:nvSpPr>
        <p:spPr>
          <a:xfrm>
            <a:off x="0" y="1624013"/>
            <a:ext cx="9144000" cy="4962525"/>
          </a:xfrm>
        </p:spPr>
        <p:txBody>
          <a:bodyPr/>
          <a:lstStyle/>
          <a:p>
            <a:pPr marL="609600" indent="-609600" eaLnBrk="1" hangingPunct="1">
              <a:lnSpc>
                <a:spcPct val="90000"/>
              </a:lnSpc>
              <a:buFontTx/>
              <a:buAutoNum type="alphaUcPeriod"/>
            </a:pPr>
            <a:r>
              <a:rPr lang="en-US" sz="2800" smtClean="0">
                <a:latin typeface="Rockwell" pitchFamily="18" charset="0"/>
              </a:rPr>
              <a:t>Any country whose administration has notified the ITU that it objects to such communications</a:t>
            </a:r>
          </a:p>
          <a:p>
            <a:pPr marL="609600" indent="-609600" eaLnBrk="1" hangingPunct="1">
              <a:lnSpc>
                <a:spcPct val="90000"/>
              </a:lnSpc>
              <a:buFontTx/>
              <a:buAutoNum type="alphaUcPeriod"/>
            </a:pPr>
            <a:r>
              <a:rPr lang="en-US" sz="2800" smtClean="0">
                <a:latin typeface="Rockwell" pitchFamily="18" charset="0"/>
              </a:rPr>
              <a:t>B. Any country whose administration has notified the United Nations that it objects to such communications</a:t>
            </a:r>
          </a:p>
          <a:p>
            <a:pPr marL="609600" indent="-609600" eaLnBrk="1" hangingPunct="1">
              <a:lnSpc>
                <a:spcPct val="90000"/>
              </a:lnSpc>
              <a:buFontTx/>
              <a:buAutoNum type="alphaUcPeriod"/>
            </a:pPr>
            <a:r>
              <a:rPr lang="en-US" sz="2800" smtClean="0">
                <a:latin typeface="Rockwell" pitchFamily="18" charset="0"/>
              </a:rPr>
              <a:t>C. Any country engaged in hostilities with another country</a:t>
            </a:r>
          </a:p>
          <a:p>
            <a:pPr marL="609600" indent="-609600" eaLnBrk="1" hangingPunct="1">
              <a:lnSpc>
                <a:spcPct val="90000"/>
              </a:lnSpc>
              <a:buFontTx/>
              <a:buAutoNum type="alphaUcPeriod"/>
            </a:pPr>
            <a:r>
              <a:rPr lang="en-US" sz="2800" smtClean="0">
                <a:latin typeface="Rockwell" pitchFamily="18" charset="0"/>
              </a:rPr>
              <a:t>D. Any country in violation of the War Powers Act of 1934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4819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4819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a:ln>
            <a:miter lim="800000"/>
            <a:headEnd/>
            <a:tailEnd/>
          </a:ln>
        </p:spPr>
        <p:txBody>
          <a:bodyPr/>
          <a:lstStyle/>
          <a:p>
            <a:fld id="{709C4AB4-B588-4D07-8DBE-FE358FE70B10}" type="slidenum">
              <a:rPr lang="en-US"/>
              <a:pPr/>
              <a:t>68</a:t>
            </a:fld>
            <a:endParaRPr lang="en-US"/>
          </a:p>
        </p:txBody>
      </p:sp>
      <p:sp>
        <p:nvSpPr>
          <p:cNvPr id="71683" name="Rectangle 2"/>
          <p:cNvSpPr>
            <a:spLocks noGrp="1" noChangeArrowheads="1"/>
          </p:cNvSpPr>
          <p:nvPr>
            <p:ph type="title"/>
          </p:nvPr>
        </p:nvSpPr>
        <p:spPr>
          <a:xfrm>
            <a:off x="250825" y="509588"/>
            <a:ext cx="8893175" cy="868362"/>
          </a:xfrm>
        </p:spPr>
        <p:txBody>
          <a:bodyPr/>
          <a:lstStyle/>
          <a:p>
            <a:pPr eaLnBrk="1" hangingPunct="1"/>
            <a:r>
              <a:rPr lang="en-US" sz="3600" smtClean="0"/>
              <a:t>T1D02  	</a:t>
            </a:r>
            <a:r>
              <a:rPr lang="en-US" sz="2400" smtClean="0">
                <a:latin typeface="Rockwell" pitchFamily="18" charset="0"/>
              </a:rPr>
              <a:t>On which of the following occasions may an 			FCC-licensed amateur station exchange 			messages with a U.S. military station?</a:t>
            </a:r>
          </a:p>
        </p:txBody>
      </p:sp>
      <p:sp>
        <p:nvSpPr>
          <p:cNvPr id="649219" name="Rectangle 3"/>
          <p:cNvSpPr>
            <a:spLocks noGrp="1" noChangeArrowheads="1"/>
          </p:cNvSpPr>
          <p:nvPr>
            <p:ph type="body" idx="1"/>
          </p:nvPr>
        </p:nvSpPr>
        <p:spPr>
          <a:xfrm>
            <a:off x="731838" y="1895475"/>
            <a:ext cx="7526337" cy="3914775"/>
          </a:xfrm>
        </p:spPr>
        <p:txBody>
          <a:bodyPr/>
          <a:lstStyle/>
          <a:p>
            <a:pPr marL="609600" indent="-609600" eaLnBrk="1" hangingPunct="1">
              <a:buFontTx/>
              <a:buAutoNum type="alphaUcPeriod"/>
            </a:pPr>
            <a:r>
              <a:rPr lang="en-US" sz="2800" smtClean="0">
                <a:latin typeface="Rockwell" pitchFamily="18" charset="0"/>
              </a:rPr>
              <a:t>During an Armed Forces Day Communications Test</a:t>
            </a:r>
          </a:p>
          <a:p>
            <a:pPr marL="609600" indent="-609600" eaLnBrk="1" hangingPunct="1">
              <a:buFontTx/>
              <a:buAutoNum type="alphaUcPeriod"/>
            </a:pPr>
            <a:r>
              <a:rPr lang="en-US" sz="2800" smtClean="0">
                <a:latin typeface="Rockwell" pitchFamily="18" charset="0"/>
              </a:rPr>
              <a:t>During a Memorial Day Celebration</a:t>
            </a:r>
          </a:p>
          <a:p>
            <a:pPr marL="609600" indent="-609600" eaLnBrk="1" hangingPunct="1">
              <a:buFontTx/>
              <a:buAutoNum type="alphaUcPeriod"/>
            </a:pPr>
            <a:r>
              <a:rPr lang="en-US" sz="2800" smtClean="0">
                <a:latin typeface="Rockwell" pitchFamily="18" charset="0"/>
              </a:rPr>
              <a:t>During an Independence Day celebration</a:t>
            </a:r>
          </a:p>
          <a:p>
            <a:pPr marL="609600" indent="-609600" eaLnBrk="1" hangingPunct="1">
              <a:buFontTx/>
              <a:buAutoNum type="alphaUcPeriod"/>
            </a:pPr>
            <a:r>
              <a:rPr lang="en-US" sz="2800" smtClean="0">
                <a:latin typeface="Rockwell" pitchFamily="18" charset="0"/>
              </a:rPr>
              <a:t>During a propagation test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4921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4921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a:ln>
            <a:miter lim="800000"/>
            <a:headEnd/>
            <a:tailEnd/>
          </a:ln>
        </p:spPr>
        <p:txBody>
          <a:bodyPr/>
          <a:lstStyle/>
          <a:p>
            <a:fld id="{231B0E8E-EB4E-4CD5-812B-50202BAE49F3}" type="slidenum">
              <a:rPr lang="en-US"/>
              <a:pPr/>
              <a:t>69</a:t>
            </a:fld>
            <a:endParaRPr lang="en-US"/>
          </a:p>
        </p:txBody>
      </p:sp>
      <p:sp>
        <p:nvSpPr>
          <p:cNvPr id="72707" name="Rectangle 2"/>
          <p:cNvSpPr>
            <a:spLocks noGrp="1" noChangeArrowheads="1"/>
          </p:cNvSpPr>
          <p:nvPr>
            <p:ph type="title"/>
          </p:nvPr>
        </p:nvSpPr>
        <p:spPr>
          <a:xfrm>
            <a:off x="231775" y="471488"/>
            <a:ext cx="8642350" cy="868362"/>
          </a:xfrm>
        </p:spPr>
        <p:txBody>
          <a:bodyPr/>
          <a:lstStyle/>
          <a:p>
            <a:pPr eaLnBrk="1" hangingPunct="1"/>
            <a:r>
              <a:rPr lang="en-US" sz="3600" smtClean="0"/>
              <a:t>T1D03  	</a:t>
            </a:r>
            <a:r>
              <a:rPr lang="en-US" sz="2400" smtClean="0">
                <a:latin typeface="Rockwell" pitchFamily="18" charset="0"/>
              </a:rPr>
              <a:t>When is the transmission of codes or ciphers 			allowed to hide the meaning of a message 			transmitted by an amateur station?</a:t>
            </a:r>
          </a:p>
        </p:txBody>
      </p:sp>
      <p:sp>
        <p:nvSpPr>
          <p:cNvPr id="650243" name="Rectangle 3"/>
          <p:cNvSpPr>
            <a:spLocks noGrp="1" noChangeArrowheads="1"/>
          </p:cNvSpPr>
          <p:nvPr>
            <p:ph type="body" idx="1"/>
          </p:nvPr>
        </p:nvSpPr>
        <p:spPr>
          <a:xfrm>
            <a:off x="423863" y="1816100"/>
            <a:ext cx="8507412" cy="3603625"/>
          </a:xfrm>
        </p:spPr>
        <p:txBody>
          <a:bodyPr/>
          <a:lstStyle/>
          <a:p>
            <a:pPr marL="609600" indent="-609600" eaLnBrk="1" hangingPunct="1">
              <a:buFontTx/>
              <a:buAutoNum type="alphaUcPeriod"/>
            </a:pPr>
            <a:r>
              <a:rPr lang="en-US" sz="2800" smtClean="0">
                <a:latin typeface="Rockwell" pitchFamily="18" charset="0"/>
              </a:rPr>
              <a:t>Only during contests</a:t>
            </a:r>
          </a:p>
          <a:p>
            <a:pPr marL="609600" indent="-609600" eaLnBrk="1" hangingPunct="1">
              <a:buFontTx/>
              <a:buAutoNum type="alphaUcPeriod"/>
            </a:pPr>
            <a:r>
              <a:rPr lang="en-US" sz="2800" smtClean="0">
                <a:latin typeface="Rockwell" pitchFamily="18" charset="0"/>
              </a:rPr>
              <a:t>Only when operating mobile</a:t>
            </a:r>
          </a:p>
          <a:p>
            <a:pPr marL="609600" indent="-609600" eaLnBrk="1" hangingPunct="1">
              <a:buFontTx/>
              <a:buAutoNum type="alphaUcPeriod"/>
            </a:pPr>
            <a:r>
              <a:rPr lang="en-US" sz="2800" smtClean="0">
                <a:latin typeface="Rockwell" pitchFamily="18" charset="0"/>
              </a:rPr>
              <a:t>Only when transmitting control commands to space stations or radio control craft</a:t>
            </a:r>
          </a:p>
          <a:p>
            <a:pPr marL="609600" indent="-609600" eaLnBrk="1" hangingPunct="1">
              <a:buFontTx/>
              <a:buAutoNum type="alphaUcPeriod"/>
            </a:pPr>
            <a:r>
              <a:rPr lang="en-US" sz="2800" smtClean="0">
                <a:latin typeface="Rockwell" pitchFamily="18" charset="0"/>
              </a:rPr>
              <a:t>Only when frequencies above 1280 MHz are used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50243">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50243">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miter lim="800000"/>
            <a:headEnd/>
            <a:tailEnd/>
          </a:ln>
        </p:spPr>
        <p:txBody>
          <a:bodyPr/>
          <a:lstStyle/>
          <a:p>
            <a:fld id="{63C61549-FB63-4B14-9A68-AC20B39A7105}" type="slidenum">
              <a:rPr lang="en-US"/>
              <a:pPr/>
              <a:t>7</a:t>
            </a:fld>
            <a:endParaRPr lang="en-US"/>
          </a:p>
        </p:txBody>
      </p:sp>
      <p:sp>
        <p:nvSpPr>
          <p:cNvPr id="9219" name="Rectangle 2"/>
          <p:cNvSpPr>
            <a:spLocks noGrp="1" noChangeArrowheads="1"/>
          </p:cNvSpPr>
          <p:nvPr>
            <p:ph type="title"/>
          </p:nvPr>
        </p:nvSpPr>
        <p:spPr>
          <a:xfrm>
            <a:off x="309563" y="433388"/>
            <a:ext cx="8834437" cy="868362"/>
          </a:xfrm>
        </p:spPr>
        <p:txBody>
          <a:bodyPr/>
          <a:lstStyle/>
          <a:p>
            <a:pPr eaLnBrk="1" hangingPunct="1"/>
            <a:r>
              <a:rPr lang="en-US" sz="2200" b="1" smtClean="0">
                <a:latin typeface="Rockwell" pitchFamily="18" charset="0"/>
              </a:rPr>
              <a:t>T1A: </a:t>
            </a:r>
            <a:r>
              <a:rPr lang="en-US" sz="1600" b="1" smtClean="0">
                <a:solidFill>
                  <a:srgbClr val="0099FF"/>
                </a:solidFill>
              </a:rPr>
              <a:t>	</a:t>
            </a:r>
            <a:r>
              <a:rPr lang="en-US" sz="1800" b="1" smtClean="0">
                <a:latin typeface="Rockwell" pitchFamily="18" charset="0"/>
              </a:rPr>
              <a:t>Amateur Radio services; purpose of the amateur service, amateur-	satellite service, operator/primary station license grant, where FCC 	rules are codified, basis and purpose of FCC rules, meanings of 	basic terms used in FCC rules.</a:t>
            </a:r>
          </a:p>
        </p:txBody>
      </p:sp>
      <p:sp>
        <p:nvSpPr>
          <p:cNvPr id="586755" name="Rectangle 3"/>
          <p:cNvSpPr>
            <a:spLocks noGrp="1" noChangeArrowheads="1"/>
          </p:cNvSpPr>
          <p:nvPr>
            <p:ph type="body" idx="1"/>
          </p:nvPr>
        </p:nvSpPr>
        <p:spPr>
          <a:xfrm>
            <a:off x="0" y="1470025"/>
            <a:ext cx="8756650" cy="5146675"/>
          </a:xfrm>
        </p:spPr>
        <p:txBody>
          <a:bodyPr/>
          <a:lstStyle/>
          <a:p>
            <a:pPr lvl="1" eaLnBrk="1" hangingPunct="1">
              <a:lnSpc>
                <a:spcPct val="80000"/>
              </a:lnSpc>
            </a:pPr>
            <a:endParaRPr lang="en-US" sz="600" smtClean="0">
              <a:latin typeface="Rockwell" pitchFamily="18" charset="0"/>
            </a:endParaRPr>
          </a:p>
          <a:p>
            <a:pPr lvl="1" eaLnBrk="1" hangingPunct="1">
              <a:lnSpc>
                <a:spcPct val="80000"/>
              </a:lnSpc>
            </a:pPr>
            <a:r>
              <a:rPr lang="en-US" sz="1200" smtClean="0">
                <a:latin typeface="Rockwell" pitchFamily="18" charset="0"/>
              </a:rPr>
              <a:t>T1A10   </a:t>
            </a:r>
            <a:r>
              <a:rPr lang="en-US" sz="2000" smtClean="0">
                <a:latin typeface="Rockwell" pitchFamily="18" charset="0"/>
              </a:rPr>
              <a:t>The FCC Part 97 definition of an amateur station is a station in an Amateur Radio Service consisting of the apparatus necessary for carrying on radio communications.</a:t>
            </a:r>
          </a:p>
          <a:p>
            <a:pPr lvl="1" eaLnBrk="1" hangingPunct="1">
              <a:lnSpc>
                <a:spcPct val="80000"/>
              </a:lnSpc>
            </a:pPr>
            <a:endParaRPr lang="en-US" sz="20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4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endParaRPr lang="en-US" sz="1000" smtClean="0">
              <a:latin typeface="Rockwell" pitchFamily="18" charset="0"/>
            </a:endParaRPr>
          </a:p>
          <a:p>
            <a:pPr lvl="1" eaLnBrk="1" hangingPunct="1">
              <a:lnSpc>
                <a:spcPct val="80000"/>
              </a:lnSpc>
            </a:pPr>
            <a:r>
              <a:rPr lang="en-US" sz="1200" smtClean="0">
                <a:latin typeface="Rockwell" pitchFamily="18" charset="0"/>
              </a:rPr>
              <a:t>T1A11</a:t>
            </a:r>
            <a:r>
              <a:rPr lang="en-US" sz="1800" smtClean="0">
                <a:latin typeface="Rockwell" pitchFamily="18" charset="0"/>
              </a:rPr>
              <a:t>  </a:t>
            </a:r>
            <a:r>
              <a:rPr lang="en-US" sz="2000" smtClean="0">
                <a:latin typeface="Rockwell" pitchFamily="18" charset="0"/>
              </a:rPr>
              <a:t>An auxiliary station transmits signals over the air from a remote receive site to a repeater for retransmission. </a:t>
            </a:r>
          </a:p>
        </p:txBody>
      </p:sp>
      <p:pic>
        <p:nvPicPr>
          <p:cNvPr id="586756" name="Picture 4"/>
          <p:cNvPicPr>
            <a:picLocks noChangeAspect="1" noChangeArrowheads="1"/>
          </p:cNvPicPr>
          <p:nvPr/>
        </p:nvPicPr>
        <p:blipFill>
          <a:blip r:embed="rId2" cstate="print"/>
          <a:srcRect/>
          <a:stretch>
            <a:fillRect/>
          </a:stretch>
        </p:blipFill>
        <p:spPr bwMode="auto">
          <a:xfrm>
            <a:off x="385763" y="2622550"/>
            <a:ext cx="4148137" cy="2381250"/>
          </a:xfrm>
          <a:prstGeom prst="rect">
            <a:avLst/>
          </a:prstGeom>
          <a:noFill/>
          <a:ln w="9525">
            <a:noFill/>
            <a:miter lim="800000"/>
            <a:headEnd/>
            <a:tailEnd/>
          </a:ln>
        </p:spPr>
      </p:pic>
      <p:sp>
        <p:nvSpPr>
          <p:cNvPr id="586757" name="Text Box 5"/>
          <p:cNvSpPr txBox="1">
            <a:spLocks noChangeArrowheads="1"/>
          </p:cNvSpPr>
          <p:nvPr/>
        </p:nvSpPr>
        <p:spPr bwMode="auto">
          <a:xfrm>
            <a:off x="1768475" y="5041900"/>
            <a:ext cx="1304925" cy="2444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000">
                <a:solidFill>
                  <a:srgbClr val="FF0000"/>
                </a:solidFill>
                <a:latin typeface="Rockwell" pitchFamily="18" charset="0"/>
              </a:rPr>
              <a:t>A control operator</a:t>
            </a:r>
          </a:p>
        </p:txBody>
      </p:sp>
      <p:sp>
        <p:nvSpPr>
          <p:cNvPr id="586758" name="Text Box 6"/>
          <p:cNvSpPr txBox="1">
            <a:spLocks noChangeArrowheads="1"/>
          </p:cNvSpPr>
          <p:nvPr/>
        </p:nvSpPr>
        <p:spPr bwMode="auto">
          <a:xfrm>
            <a:off x="5186363" y="5041900"/>
            <a:ext cx="3303587"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000">
                <a:solidFill>
                  <a:srgbClr val="FF0000"/>
                </a:solidFill>
                <a:latin typeface="Rockwell" pitchFamily="18" charset="0"/>
              </a:rPr>
              <a:t>Make sure the FCC has issued your call sign before you go on the air for the first time.</a:t>
            </a:r>
          </a:p>
        </p:txBody>
      </p:sp>
      <p:pic>
        <p:nvPicPr>
          <p:cNvPr id="586760" name="Picture 8" descr="T1A10b"/>
          <p:cNvPicPr>
            <a:picLocks noChangeAspect="1" noChangeArrowheads="1"/>
          </p:cNvPicPr>
          <p:nvPr/>
        </p:nvPicPr>
        <p:blipFill>
          <a:blip r:embed="rId3" cstate="print"/>
          <a:srcRect/>
          <a:stretch>
            <a:fillRect/>
          </a:stretch>
        </p:blipFill>
        <p:spPr bwMode="auto">
          <a:xfrm>
            <a:off x="4687888" y="2622550"/>
            <a:ext cx="3687762" cy="2370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86755">
                                            <p:txEl>
                                              <p:pRg st="1" end="1"/>
                                            </p:txEl>
                                          </p:spTgt>
                                        </p:tgtEl>
                                        <p:attrNameLst>
                                          <p:attrName>style.visibility</p:attrName>
                                        </p:attrNameLst>
                                      </p:cBhvr>
                                      <p:to>
                                        <p:strVal val="visible"/>
                                      </p:to>
                                    </p:set>
                                    <p:animEffect transition="in" filter="wipe(up)">
                                      <p:cBhvr>
                                        <p:cTn id="7" dur="500"/>
                                        <p:tgtEl>
                                          <p:spTgt spid="58675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586756"/>
                                        </p:tgtEl>
                                        <p:attrNameLst>
                                          <p:attrName>style.visibility</p:attrName>
                                        </p:attrNameLst>
                                      </p:cBhvr>
                                      <p:to>
                                        <p:strVal val="visible"/>
                                      </p:to>
                                    </p:set>
                                    <p:anim calcmode="lin" valueType="num">
                                      <p:cBhvr additive="base">
                                        <p:cTn id="12" dur="500" fill="hold"/>
                                        <p:tgtEl>
                                          <p:spTgt spid="586756"/>
                                        </p:tgtEl>
                                        <p:attrNameLst>
                                          <p:attrName>ppt_x</p:attrName>
                                        </p:attrNameLst>
                                      </p:cBhvr>
                                      <p:tavLst>
                                        <p:tav tm="0">
                                          <p:val>
                                            <p:strVal val="0-#ppt_w/2"/>
                                          </p:val>
                                        </p:tav>
                                        <p:tav tm="100000">
                                          <p:val>
                                            <p:strVal val="#ppt_x"/>
                                          </p:val>
                                        </p:tav>
                                      </p:tavLst>
                                    </p:anim>
                                    <p:anim calcmode="lin" valueType="num">
                                      <p:cBhvr additive="base">
                                        <p:cTn id="13" dur="500" fill="hold"/>
                                        <p:tgtEl>
                                          <p:spTgt spid="58675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86757"/>
                                        </p:tgtEl>
                                        <p:attrNameLst>
                                          <p:attrName>style.visibility</p:attrName>
                                        </p:attrNameLst>
                                      </p:cBhvr>
                                      <p:to>
                                        <p:strVal val="visible"/>
                                      </p:to>
                                    </p:set>
                                    <p:anim calcmode="lin" valueType="num">
                                      <p:cBhvr additive="base">
                                        <p:cTn id="16" dur="500" fill="hold"/>
                                        <p:tgtEl>
                                          <p:spTgt spid="586757"/>
                                        </p:tgtEl>
                                        <p:attrNameLst>
                                          <p:attrName>ppt_x</p:attrName>
                                        </p:attrNameLst>
                                      </p:cBhvr>
                                      <p:tavLst>
                                        <p:tav tm="0">
                                          <p:val>
                                            <p:strVal val="0-#ppt_w/2"/>
                                          </p:val>
                                        </p:tav>
                                        <p:tav tm="100000">
                                          <p:val>
                                            <p:strVal val="#ppt_x"/>
                                          </p:val>
                                        </p:tav>
                                      </p:tavLst>
                                    </p:anim>
                                    <p:anim calcmode="lin" valueType="num">
                                      <p:cBhvr additive="base">
                                        <p:cTn id="17" dur="500" fill="hold"/>
                                        <p:tgtEl>
                                          <p:spTgt spid="586757"/>
                                        </p:tgtEl>
                                        <p:attrNameLst>
                                          <p:attrName>ppt_y</p:attrName>
                                        </p:attrNameLst>
                                      </p:cBhvr>
                                      <p:tavLst>
                                        <p:tav tm="0">
                                          <p:val>
                                            <p:strVal val="#ppt_y"/>
                                          </p:val>
                                        </p:tav>
                                        <p:tav tm="100000">
                                          <p:val>
                                            <p:strVal val="#ppt_y"/>
                                          </p:val>
                                        </p:tav>
                                      </p:tavLst>
                                    </p:anim>
                                  </p:childTnLst>
                                </p:cTn>
                              </p:par>
                              <p:par>
                                <p:cTn id="18" presetID="52" presetClass="entr" presetSubtype="0" fill="hold" nodeType="withEffect">
                                  <p:stCondLst>
                                    <p:cond delay="0"/>
                                  </p:stCondLst>
                                  <p:childTnLst>
                                    <p:set>
                                      <p:cBhvr>
                                        <p:cTn id="19" dur="1" fill="hold">
                                          <p:stCondLst>
                                            <p:cond delay="0"/>
                                          </p:stCondLst>
                                        </p:cTn>
                                        <p:tgtEl>
                                          <p:spTgt spid="586760"/>
                                        </p:tgtEl>
                                        <p:attrNameLst>
                                          <p:attrName>style.visibility</p:attrName>
                                        </p:attrNameLst>
                                      </p:cBhvr>
                                      <p:to>
                                        <p:strVal val="visible"/>
                                      </p:to>
                                    </p:set>
                                    <p:animScale>
                                      <p:cBhvr>
                                        <p:cTn id="20" dur="1000" decel="50000" fill="hold">
                                          <p:stCondLst>
                                            <p:cond delay="0"/>
                                          </p:stCondLst>
                                        </p:cTn>
                                        <p:tgtEl>
                                          <p:spTgt spid="5867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586760"/>
                                        </p:tgtEl>
                                        <p:attrNameLst>
                                          <p:attrName>ppt_x</p:attrName>
                                          <p:attrName>ppt_y</p:attrName>
                                        </p:attrNameLst>
                                      </p:cBhvr>
                                    </p:animMotion>
                                    <p:animEffect transition="in" filter="fade">
                                      <p:cBhvr>
                                        <p:cTn id="22" dur="1000"/>
                                        <p:tgtEl>
                                          <p:spTgt spid="586760"/>
                                        </p:tgtEl>
                                      </p:cBhvr>
                                    </p:animEffect>
                                  </p:childTnLst>
                                </p:cTn>
                              </p:par>
                              <p:par>
                                <p:cTn id="23" presetID="52" presetClass="entr" presetSubtype="0" fill="hold" grpId="0" nodeType="withEffect">
                                  <p:stCondLst>
                                    <p:cond delay="0"/>
                                  </p:stCondLst>
                                  <p:childTnLst>
                                    <p:set>
                                      <p:cBhvr>
                                        <p:cTn id="24" dur="1" fill="hold">
                                          <p:stCondLst>
                                            <p:cond delay="0"/>
                                          </p:stCondLst>
                                        </p:cTn>
                                        <p:tgtEl>
                                          <p:spTgt spid="586758"/>
                                        </p:tgtEl>
                                        <p:attrNameLst>
                                          <p:attrName>style.visibility</p:attrName>
                                        </p:attrNameLst>
                                      </p:cBhvr>
                                      <p:to>
                                        <p:strVal val="visible"/>
                                      </p:to>
                                    </p:set>
                                    <p:animScale>
                                      <p:cBhvr>
                                        <p:cTn id="25" dur="1000" decel="50000" fill="hold">
                                          <p:stCondLst>
                                            <p:cond delay="0"/>
                                          </p:stCondLst>
                                        </p:cTn>
                                        <p:tgtEl>
                                          <p:spTgt spid="5867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586758"/>
                                        </p:tgtEl>
                                        <p:attrNameLst>
                                          <p:attrName>ppt_x</p:attrName>
                                          <p:attrName>ppt_y</p:attrName>
                                        </p:attrNameLst>
                                      </p:cBhvr>
                                    </p:animMotion>
                                    <p:animEffect transition="in" filter="fade">
                                      <p:cBhvr>
                                        <p:cTn id="27" dur="1000"/>
                                        <p:tgtEl>
                                          <p:spTgt spid="58675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586755">
                                            <p:txEl>
                                              <p:pRg st="20" end="20"/>
                                            </p:txEl>
                                          </p:spTgt>
                                        </p:tgtEl>
                                        <p:attrNameLst>
                                          <p:attrName>style.visibility</p:attrName>
                                        </p:attrNameLst>
                                      </p:cBhvr>
                                      <p:to>
                                        <p:strVal val="visible"/>
                                      </p:to>
                                    </p:set>
                                    <p:animEffect transition="in" filter="wipe(down)">
                                      <p:cBhvr>
                                        <p:cTn id="32" dur="500"/>
                                        <p:tgtEl>
                                          <p:spTgt spid="586755">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7" grpId="0"/>
      <p:bldP spid="58675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noFill/>
          <a:ln>
            <a:miter lim="800000"/>
            <a:headEnd/>
            <a:tailEnd/>
          </a:ln>
        </p:spPr>
        <p:txBody>
          <a:bodyPr/>
          <a:lstStyle/>
          <a:p>
            <a:fld id="{669F0AA2-25FA-4BA9-A677-809E75AACECB}" type="slidenum">
              <a:rPr lang="en-US"/>
              <a:pPr/>
              <a:t>70</a:t>
            </a:fld>
            <a:endParaRPr lang="en-US"/>
          </a:p>
        </p:txBody>
      </p:sp>
      <p:sp>
        <p:nvSpPr>
          <p:cNvPr id="73731" name="Rectangle 2"/>
          <p:cNvSpPr>
            <a:spLocks noGrp="1" noChangeArrowheads="1"/>
          </p:cNvSpPr>
          <p:nvPr>
            <p:ph type="title"/>
          </p:nvPr>
        </p:nvSpPr>
        <p:spPr>
          <a:xfrm>
            <a:off x="0" y="433388"/>
            <a:ext cx="9144000" cy="868362"/>
          </a:xfrm>
        </p:spPr>
        <p:txBody>
          <a:bodyPr/>
          <a:lstStyle/>
          <a:p>
            <a:pPr eaLnBrk="1" hangingPunct="1"/>
            <a:r>
              <a:rPr lang="en-US" sz="3600" smtClean="0"/>
              <a:t>T1D04</a:t>
            </a:r>
            <a:r>
              <a:rPr lang="en-US" sz="3200" smtClean="0"/>
              <a:t> </a:t>
            </a:r>
            <a:r>
              <a:rPr lang="en-US" sz="3600" smtClean="0"/>
              <a:t> 	</a:t>
            </a:r>
            <a:r>
              <a:rPr lang="en-US" sz="2800" smtClean="0">
                <a:latin typeface="Rockwell" pitchFamily="18" charset="0"/>
              </a:rPr>
              <a:t>What is the only time an amateur station is 		authorized to transmit music?</a:t>
            </a:r>
          </a:p>
        </p:txBody>
      </p:sp>
      <p:sp>
        <p:nvSpPr>
          <p:cNvPr id="651267"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When incidental to an authorized retransmission of manned spacecraft communications</a:t>
            </a:r>
          </a:p>
          <a:p>
            <a:pPr marL="609600" indent="-609600" eaLnBrk="1" hangingPunct="1">
              <a:buFontTx/>
              <a:buAutoNum type="alphaUcPeriod"/>
            </a:pPr>
            <a:r>
              <a:rPr lang="en-US" sz="2800" smtClean="0">
                <a:latin typeface="Rockwell" pitchFamily="18" charset="0"/>
              </a:rPr>
              <a:t>B. When the music produces no spurious emissions</a:t>
            </a:r>
          </a:p>
          <a:p>
            <a:pPr marL="609600" indent="-609600" eaLnBrk="1" hangingPunct="1">
              <a:buFontTx/>
              <a:buAutoNum type="alphaUcPeriod"/>
            </a:pPr>
            <a:r>
              <a:rPr lang="en-US" sz="2800" smtClean="0">
                <a:latin typeface="Rockwell" pitchFamily="18" charset="0"/>
              </a:rPr>
              <a:t>C. When the purpose is to interfere with an illegal transmission</a:t>
            </a:r>
          </a:p>
          <a:p>
            <a:pPr marL="609600" indent="-609600" eaLnBrk="1" hangingPunct="1">
              <a:buFontTx/>
              <a:buAutoNum type="alphaUcPeriod"/>
            </a:pPr>
            <a:r>
              <a:rPr lang="en-US" sz="2800" smtClean="0">
                <a:latin typeface="Rockwell" pitchFamily="18" charset="0"/>
              </a:rPr>
              <a:t>D. When the music is transmitted above 1280 MHz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5126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5126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a:ln>
            <a:miter lim="800000"/>
            <a:headEnd/>
            <a:tailEnd/>
          </a:ln>
        </p:spPr>
        <p:txBody>
          <a:bodyPr/>
          <a:lstStyle/>
          <a:p>
            <a:fld id="{D6337F3F-D321-4CCD-A8AB-7E5D781CA4B1}" type="slidenum">
              <a:rPr lang="en-US"/>
              <a:pPr/>
              <a:t>71</a:t>
            </a:fld>
            <a:endParaRPr lang="en-US"/>
          </a:p>
        </p:txBody>
      </p:sp>
      <p:sp>
        <p:nvSpPr>
          <p:cNvPr id="74755" name="Rectangle 2"/>
          <p:cNvSpPr>
            <a:spLocks noGrp="1" noChangeArrowheads="1"/>
          </p:cNvSpPr>
          <p:nvPr>
            <p:ph type="title"/>
          </p:nvPr>
        </p:nvSpPr>
        <p:spPr>
          <a:xfrm>
            <a:off x="231775" y="509588"/>
            <a:ext cx="8642350" cy="868362"/>
          </a:xfrm>
        </p:spPr>
        <p:txBody>
          <a:bodyPr/>
          <a:lstStyle/>
          <a:p>
            <a:pPr eaLnBrk="1" hangingPunct="1"/>
            <a:r>
              <a:rPr lang="en-US" sz="3600" smtClean="0"/>
              <a:t>T1D05  	</a:t>
            </a:r>
            <a:r>
              <a:rPr lang="en-US" sz="2400" smtClean="0">
                <a:latin typeface="Rockwell" pitchFamily="18" charset="0"/>
              </a:rPr>
              <a:t>When may amateur radio operators use their 			stations to notify other amateurs of the 				availability of equipment for sale or trade?</a:t>
            </a:r>
          </a:p>
        </p:txBody>
      </p:sp>
      <p:sp>
        <p:nvSpPr>
          <p:cNvPr id="652291"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When the equipment is normally used in an amateur station and such activity is not conducted on a regular basis</a:t>
            </a:r>
          </a:p>
          <a:p>
            <a:pPr marL="609600" indent="-609600" eaLnBrk="1" hangingPunct="1">
              <a:buFontTx/>
              <a:buAutoNum type="alphaUcPeriod"/>
            </a:pPr>
            <a:r>
              <a:rPr lang="en-US" sz="2800" smtClean="0">
                <a:latin typeface="Rockwell" pitchFamily="18" charset="0"/>
              </a:rPr>
              <a:t>B. When the asking price is $100.00 or less</a:t>
            </a:r>
          </a:p>
          <a:p>
            <a:pPr marL="609600" indent="-609600" eaLnBrk="1" hangingPunct="1">
              <a:buFontTx/>
              <a:buAutoNum type="alphaUcPeriod"/>
            </a:pPr>
            <a:r>
              <a:rPr lang="en-US" sz="2800" smtClean="0">
                <a:latin typeface="Rockwell" pitchFamily="18" charset="0"/>
              </a:rPr>
              <a:t>C. When the asking price is less than its appraised value</a:t>
            </a:r>
          </a:p>
          <a:p>
            <a:pPr marL="609600" indent="-609600" eaLnBrk="1" hangingPunct="1">
              <a:buFontTx/>
              <a:buAutoNum type="alphaUcPeriod"/>
            </a:pPr>
            <a:r>
              <a:rPr lang="en-US" sz="2800" smtClean="0">
                <a:latin typeface="Rockwell" pitchFamily="18" charset="0"/>
              </a:rPr>
              <a:t>D. When the equipment is not the personal property of either the station licensee or the control operator or their close relatives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5229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5229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a:ln>
            <a:miter lim="800000"/>
            <a:headEnd/>
            <a:tailEnd/>
          </a:ln>
        </p:spPr>
        <p:txBody>
          <a:bodyPr/>
          <a:lstStyle/>
          <a:p>
            <a:fld id="{22609EF6-3BEA-4785-8943-ABBA38D860BA}" type="slidenum">
              <a:rPr lang="en-US"/>
              <a:pPr/>
              <a:t>72</a:t>
            </a:fld>
            <a:endParaRPr lang="en-US"/>
          </a:p>
        </p:txBody>
      </p:sp>
      <p:sp>
        <p:nvSpPr>
          <p:cNvPr id="75779" name="Rectangle 2"/>
          <p:cNvSpPr>
            <a:spLocks noGrp="1" noChangeArrowheads="1"/>
          </p:cNvSpPr>
          <p:nvPr>
            <p:ph type="title"/>
          </p:nvPr>
        </p:nvSpPr>
        <p:spPr>
          <a:xfrm>
            <a:off x="0" y="317500"/>
            <a:ext cx="9144000" cy="868363"/>
          </a:xfrm>
        </p:spPr>
        <p:txBody>
          <a:bodyPr/>
          <a:lstStyle/>
          <a:p>
            <a:pPr eaLnBrk="1" hangingPunct="1"/>
            <a:r>
              <a:rPr lang="en-US" sz="3600" smtClean="0"/>
              <a:t>T1D06  	</a:t>
            </a:r>
            <a:r>
              <a:rPr lang="en-US" sz="2800" smtClean="0">
                <a:latin typeface="Rockwell" pitchFamily="18" charset="0"/>
              </a:rPr>
              <a:t>Which of the following types of 				transmissions are prohibited?</a:t>
            </a:r>
          </a:p>
        </p:txBody>
      </p:sp>
      <p:sp>
        <p:nvSpPr>
          <p:cNvPr id="653315" name="Rectangle 3"/>
          <p:cNvSpPr>
            <a:spLocks noGrp="1" noChangeArrowheads="1"/>
          </p:cNvSpPr>
          <p:nvPr>
            <p:ph type="body" idx="1"/>
          </p:nvPr>
        </p:nvSpPr>
        <p:spPr>
          <a:xfrm>
            <a:off x="347663" y="1739900"/>
            <a:ext cx="8642350" cy="4962525"/>
          </a:xfrm>
        </p:spPr>
        <p:txBody>
          <a:bodyPr/>
          <a:lstStyle/>
          <a:p>
            <a:pPr marL="609600" indent="-609600" eaLnBrk="1" hangingPunct="1">
              <a:buFontTx/>
              <a:buAutoNum type="alphaUcPeriod"/>
            </a:pPr>
            <a:r>
              <a:rPr lang="en-US" sz="2800" smtClean="0">
                <a:latin typeface="Rockwell" pitchFamily="18" charset="0"/>
              </a:rPr>
              <a:t>Transmissions that contain obscene or indecent words or language</a:t>
            </a:r>
          </a:p>
          <a:p>
            <a:pPr marL="609600" indent="-609600" eaLnBrk="1" hangingPunct="1">
              <a:buFontTx/>
              <a:buAutoNum type="alphaUcPeriod"/>
            </a:pPr>
            <a:r>
              <a:rPr lang="en-US" sz="2800" smtClean="0">
                <a:latin typeface="Rockwell" pitchFamily="18" charset="0"/>
              </a:rPr>
              <a:t>B. Transmissions to establish one-way communications</a:t>
            </a:r>
          </a:p>
          <a:p>
            <a:pPr marL="609600" indent="-609600" eaLnBrk="1" hangingPunct="1">
              <a:buFontTx/>
              <a:buAutoNum type="alphaUcPeriod"/>
            </a:pPr>
            <a:r>
              <a:rPr lang="en-US" sz="2800" smtClean="0">
                <a:latin typeface="Rockwell" pitchFamily="18" charset="0"/>
              </a:rPr>
              <a:t>C. Transmissions to establish model aircraft control</a:t>
            </a:r>
          </a:p>
          <a:p>
            <a:pPr marL="609600" indent="-609600" eaLnBrk="1" hangingPunct="1">
              <a:buFontTx/>
              <a:buAutoNum type="alphaUcPeriod"/>
            </a:pPr>
            <a:r>
              <a:rPr lang="en-US" sz="2800" smtClean="0">
                <a:latin typeface="Rockwell" pitchFamily="18" charset="0"/>
              </a:rPr>
              <a:t>D. Transmissions for third party communications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5331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5331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p:cNvSpPr>
            <a:spLocks noGrp="1"/>
          </p:cNvSpPr>
          <p:nvPr>
            <p:ph type="sldNum" sz="quarter" idx="12"/>
          </p:nvPr>
        </p:nvSpPr>
        <p:spPr>
          <a:noFill/>
          <a:ln>
            <a:miter lim="800000"/>
            <a:headEnd/>
            <a:tailEnd/>
          </a:ln>
        </p:spPr>
        <p:txBody>
          <a:bodyPr/>
          <a:lstStyle/>
          <a:p>
            <a:fld id="{7DBA81FB-0513-4EA2-B08B-F2997869FCED}" type="slidenum">
              <a:rPr lang="en-US"/>
              <a:pPr/>
              <a:t>73</a:t>
            </a:fld>
            <a:endParaRPr lang="en-US"/>
          </a:p>
        </p:txBody>
      </p:sp>
      <p:sp>
        <p:nvSpPr>
          <p:cNvPr id="76803" name="Rectangle 2"/>
          <p:cNvSpPr>
            <a:spLocks noGrp="1" noChangeArrowheads="1"/>
          </p:cNvSpPr>
          <p:nvPr>
            <p:ph type="title"/>
          </p:nvPr>
        </p:nvSpPr>
        <p:spPr>
          <a:xfrm>
            <a:off x="155575" y="549275"/>
            <a:ext cx="8642350" cy="868363"/>
          </a:xfrm>
        </p:spPr>
        <p:txBody>
          <a:bodyPr/>
          <a:lstStyle/>
          <a:p>
            <a:pPr eaLnBrk="1" hangingPunct="1"/>
            <a:r>
              <a:rPr lang="en-US" sz="3600" smtClean="0"/>
              <a:t>T1D07  	</a:t>
            </a:r>
            <a:r>
              <a:rPr lang="en-US" sz="2800" smtClean="0">
                <a:latin typeface="Rockwell" pitchFamily="18" charset="0"/>
              </a:rPr>
              <a:t>When is an amateur station authorized to 		automatically retransmit the radio 			signals of other amateur stations?</a:t>
            </a:r>
          </a:p>
        </p:txBody>
      </p:sp>
      <p:sp>
        <p:nvSpPr>
          <p:cNvPr id="654339" name="Rectangle 3"/>
          <p:cNvSpPr>
            <a:spLocks noGrp="1" noChangeArrowheads="1"/>
          </p:cNvSpPr>
          <p:nvPr>
            <p:ph type="body" idx="1"/>
          </p:nvPr>
        </p:nvSpPr>
        <p:spPr>
          <a:xfrm>
            <a:off x="231775" y="1700213"/>
            <a:ext cx="8642350" cy="4225925"/>
          </a:xfrm>
        </p:spPr>
        <p:txBody>
          <a:bodyPr/>
          <a:lstStyle/>
          <a:p>
            <a:pPr marL="609600" indent="-609600" eaLnBrk="1" hangingPunct="1">
              <a:buFontTx/>
              <a:buAutoNum type="alphaUcPeriod"/>
            </a:pPr>
            <a:r>
              <a:rPr lang="en-US" sz="2800" smtClean="0">
                <a:latin typeface="Rockwell" pitchFamily="18" charset="0"/>
              </a:rPr>
              <a:t>When the signals are from an auxiliary, beacon, or Earth station</a:t>
            </a:r>
          </a:p>
          <a:p>
            <a:pPr marL="609600" indent="-609600" eaLnBrk="1" hangingPunct="1">
              <a:buFontTx/>
              <a:buAutoNum type="alphaUcPeriod"/>
            </a:pPr>
            <a:r>
              <a:rPr lang="en-US" sz="2800" smtClean="0">
                <a:latin typeface="Rockwell" pitchFamily="18" charset="0"/>
              </a:rPr>
              <a:t>When the signals are from an auxiliary, repeater, or space station</a:t>
            </a:r>
          </a:p>
          <a:p>
            <a:pPr marL="609600" indent="-609600" eaLnBrk="1" hangingPunct="1">
              <a:buFontTx/>
              <a:buAutoNum type="alphaUcPeriod"/>
            </a:pPr>
            <a:r>
              <a:rPr lang="en-US" sz="2800" smtClean="0">
                <a:latin typeface="Rockwell" pitchFamily="18" charset="0"/>
              </a:rPr>
              <a:t>When the signals are from a beacon, repeater, or space station</a:t>
            </a:r>
          </a:p>
          <a:p>
            <a:pPr marL="609600" indent="-609600" eaLnBrk="1" hangingPunct="1">
              <a:buFontTx/>
              <a:buAutoNum type="alphaUcPeriod"/>
            </a:pPr>
            <a:r>
              <a:rPr lang="en-US" sz="2800" smtClean="0">
                <a:latin typeface="Rockwell" pitchFamily="18" charset="0"/>
              </a:rPr>
              <a:t>When the signals are from an Earth, repeater, or space station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5433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5433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p:cNvSpPr>
            <a:spLocks noGrp="1"/>
          </p:cNvSpPr>
          <p:nvPr>
            <p:ph type="sldNum" sz="quarter" idx="12"/>
          </p:nvPr>
        </p:nvSpPr>
        <p:spPr>
          <a:noFill/>
          <a:ln>
            <a:miter lim="800000"/>
            <a:headEnd/>
            <a:tailEnd/>
          </a:ln>
        </p:spPr>
        <p:txBody>
          <a:bodyPr/>
          <a:lstStyle/>
          <a:p>
            <a:fld id="{AAE5E801-4994-43DF-9D22-C6A763DB74D3}" type="slidenum">
              <a:rPr lang="en-US"/>
              <a:pPr/>
              <a:t>74</a:t>
            </a:fld>
            <a:endParaRPr lang="en-US"/>
          </a:p>
        </p:txBody>
      </p:sp>
      <p:sp>
        <p:nvSpPr>
          <p:cNvPr id="77827" name="Rectangle 2"/>
          <p:cNvSpPr>
            <a:spLocks noGrp="1" noChangeArrowheads="1"/>
          </p:cNvSpPr>
          <p:nvPr>
            <p:ph type="title"/>
          </p:nvPr>
        </p:nvSpPr>
        <p:spPr>
          <a:xfrm>
            <a:off x="193675" y="509588"/>
            <a:ext cx="8593138" cy="914400"/>
          </a:xfrm>
        </p:spPr>
        <p:txBody>
          <a:bodyPr/>
          <a:lstStyle/>
          <a:p>
            <a:pPr eaLnBrk="1" hangingPunct="1"/>
            <a:r>
              <a:rPr lang="en-US" sz="3600" smtClean="0"/>
              <a:t>T1D08  	</a:t>
            </a:r>
            <a:r>
              <a:rPr lang="en-US" sz="2800" smtClean="0">
                <a:latin typeface="Rockwell" pitchFamily="18" charset="0"/>
              </a:rPr>
              <a:t>When may the control operator of an 			amateur station receive compensation 			for operating the station?</a:t>
            </a:r>
            <a:r>
              <a:rPr lang="en-US" sz="2400" smtClean="0">
                <a:latin typeface="Rockwell" pitchFamily="18" charset="0"/>
              </a:rPr>
              <a:t> </a:t>
            </a:r>
          </a:p>
        </p:txBody>
      </p:sp>
      <p:sp>
        <p:nvSpPr>
          <p:cNvPr id="655363"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z="2800" smtClean="0">
                <a:latin typeface="Rockwell" pitchFamily="18" charset="0"/>
              </a:rPr>
              <a:t>When engaging in communications on behalf of their employer</a:t>
            </a:r>
          </a:p>
          <a:p>
            <a:pPr marL="609600" indent="-609600" eaLnBrk="1" hangingPunct="1">
              <a:lnSpc>
                <a:spcPct val="90000"/>
              </a:lnSpc>
              <a:buFontTx/>
              <a:buAutoNum type="alphaUcPeriod"/>
            </a:pPr>
            <a:r>
              <a:rPr lang="en-US" sz="2800" smtClean="0">
                <a:latin typeface="Rockwell" pitchFamily="18" charset="0"/>
              </a:rPr>
              <a:t>When the communication is incidental to classroom instruction at an educational institution</a:t>
            </a:r>
          </a:p>
          <a:p>
            <a:pPr marL="609600" indent="-609600" eaLnBrk="1" hangingPunct="1">
              <a:lnSpc>
                <a:spcPct val="90000"/>
              </a:lnSpc>
              <a:buFontTx/>
              <a:buAutoNum type="alphaUcPeriod"/>
            </a:pPr>
            <a:r>
              <a:rPr lang="en-US" sz="2800" smtClean="0">
                <a:latin typeface="Rockwell" pitchFamily="18" charset="0"/>
              </a:rPr>
              <a:t>When re-broadcasting weather alerts during a RACES net</a:t>
            </a:r>
          </a:p>
          <a:p>
            <a:pPr marL="609600" indent="-609600" eaLnBrk="1" hangingPunct="1">
              <a:lnSpc>
                <a:spcPct val="90000"/>
              </a:lnSpc>
              <a:buFontTx/>
              <a:buAutoNum type="alphaUcPeriod"/>
            </a:pPr>
            <a:r>
              <a:rPr lang="en-US" sz="2800" smtClean="0">
                <a:latin typeface="Rockwell" pitchFamily="18" charset="0"/>
              </a:rPr>
              <a:t>When notifying other amateur operators of the availability for sale or trade of apparatus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55363">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5536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a:ln>
            <a:miter lim="800000"/>
            <a:headEnd/>
            <a:tailEnd/>
          </a:ln>
        </p:spPr>
        <p:txBody>
          <a:bodyPr/>
          <a:lstStyle/>
          <a:p>
            <a:fld id="{B8C82CFD-7C5E-4160-9DF1-C723786604B4}" type="slidenum">
              <a:rPr lang="en-US"/>
              <a:pPr/>
              <a:t>75</a:t>
            </a:fld>
            <a:endParaRPr lang="en-US"/>
          </a:p>
        </p:txBody>
      </p:sp>
      <p:sp>
        <p:nvSpPr>
          <p:cNvPr id="78851" name="Rectangle 2"/>
          <p:cNvSpPr>
            <a:spLocks noGrp="1" noChangeArrowheads="1"/>
          </p:cNvSpPr>
          <p:nvPr>
            <p:ph type="title"/>
          </p:nvPr>
        </p:nvSpPr>
        <p:spPr>
          <a:xfrm>
            <a:off x="155575" y="587375"/>
            <a:ext cx="9144000" cy="868363"/>
          </a:xfrm>
        </p:spPr>
        <p:txBody>
          <a:bodyPr/>
          <a:lstStyle/>
          <a:p>
            <a:pPr eaLnBrk="1" hangingPunct="1"/>
            <a:r>
              <a:rPr lang="en-US" sz="3600" smtClean="0"/>
              <a:t>T1D09  	</a:t>
            </a:r>
            <a:r>
              <a:rPr lang="en-US" sz="2000" smtClean="0">
                <a:latin typeface="Rockwell" pitchFamily="18" charset="0"/>
              </a:rPr>
              <a:t>Under which of the following circumstances are amateur 		stations authorized to transmit signals related to 			broadcasting, program production, or news gathering, 		assuming no other means is available?</a:t>
            </a:r>
          </a:p>
        </p:txBody>
      </p:sp>
      <p:sp>
        <p:nvSpPr>
          <p:cNvPr id="656387"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Only where such communications directly relate to the immediate safety of human life or protection of property</a:t>
            </a:r>
          </a:p>
          <a:p>
            <a:pPr marL="609600" indent="-609600" eaLnBrk="1" hangingPunct="1">
              <a:buFontTx/>
              <a:buAutoNum type="alphaUcPeriod"/>
            </a:pPr>
            <a:r>
              <a:rPr lang="en-US" sz="2800" smtClean="0">
                <a:latin typeface="Rockwell" pitchFamily="18" charset="0"/>
              </a:rPr>
              <a:t>Only when broadcasting communications to or from the space shuttle.</a:t>
            </a:r>
          </a:p>
          <a:p>
            <a:pPr marL="609600" indent="-609600" eaLnBrk="1" hangingPunct="1">
              <a:buFontTx/>
              <a:buAutoNum type="alphaUcPeriod"/>
            </a:pPr>
            <a:r>
              <a:rPr lang="en-US" sz="2800" smtClean="0">
                <a:latin typeface="Rockwell" pitchFamily="18" charset="0"/>
              </a:rPr>
              <a:t>Only where noncommercial programming is gathered and supplied exclusively to the National Public Radio network </a:t>
            </a:r>
          </a:p>
          <a:p>
            <a:pPr marL="609600" indent="-609600" eaLnBrk="1" hangingPunct="1">
              <a:buFontTx/>
              <a:buAutoNum type="alphaUcPeriod"/>
            </a:pPr>
            <a:r>
              <a:rPr lang="en-US" sz="2800" smtClean="0">
                <a:latin typeface="Rockwell" pitchFamily="18" charset="0"/>
              </a:rPr>
              <a:t>Only when using amateur repeaters linked to the Internet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5638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5638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p:cNvSpPr>
            <a:spLocks noGrp="1"/>
          </p:cNvSpPr>
          <p:nvPr>
            <p:ph type="sldNum" sz="quarter" idx="12"/>
          </p:nvPr>
        </p:nvSpPr>
        <p:spPr>
          <a:noFill/>
          <a:ln>
            <a:miter lim="800000"/>
            <a:headEnd/>
            <a:tailEnd/>
          </a:ln>
        </p:spPr>
        <p:txBody>
          <a:bodyPr/>
          <a:lstStyle/>
          <a:p>
            <a:fld id="{18880476-B0A8-49F5-97BB-3521D4B8AA66}" type="slidenum">
              <a:rPr lang="en-US"/>
              <a:pPr/>
              <a:t>76</a:t>
            </a:fld>
            <a:endParaRPr lang="en-US"/>
          </a:p>
        </p:txBody>
      </p:sp>
      <p:sp>
        <p:nvSpPr>
          <p:cNvPr id="79875" name="Rectangle 2"/>
          <p:cNvSpPr>
            <a:spLocks noGrp="1" noChangeArrowheads="1"/>
          </p:cNvSpPr>
          <p:nvPr>
            <p:ph type="title"/>
          </p:nvPr>
        </p:nvSpPr>
        <p:spPr>
          <a:xfrm>
            <a:off x="0" y="579438"/>
            <a:ext cx="9144000" cy="868362"/>
          </a:xfrm>
        </p:spPr>
        <p:txBody>
          <a:bodyPr/>
          <a:lstStyle/>
          <a:p>
            <a:pPr eaLnBrk="1" hangingPunct="1"/>
            <a:r>
              <a:rPr lang="en-US" sz="3600" smtClean="0"/>
              <a:t>T1D10  	</a:t>
            </a:r>
            <a:r>
              <a:rPr lang="en-US" sz="2800" smtClean="0">
                <a:latin typeface="Rockwell" pitchFamily="18" charset="0"/>
              </a:rPr>
              <a:t>What is the meaning of the term broad-			casting in the FCC rules for the amateur 		services?</a:t>
            </a:r>
          </a:p>
        </p:txBody>
      </p:sp>
      <p:sp>
        <p:nvSpPr>
          <p:cNvPr id="657411" name="Rectangle 3"/>
          <p:cNvSpPr>
            <a:spLocks noGrp="1" noChangeArrowheads="1"/>
          </p:cNvSpPr>
          <p:nvPr>
            <p:ph type="body" idx="1"/>
          </p:nvPr>
        </p:nvSpPr>
        <p:spPr>
          <a:xfrm>
            <a:off x="347663" y="1854200"/>
            <a:ext cx="8545512" cy="3565525"/>
          </a:xfrm>
        </p:spPr>
        <p:txBody>
          <a:bodyPr/>
          <a:lstStyle/>
          <a:p>
            <a:pPr marL="609600" indent="-609600" eaLnBrk="1" hangingPunct="1">
              <a:buFontTx/>
              <a:buAutoNum type="alphaUcPeriod"/>
            </a:pPr>
            <a:r>
              <a:rPr lang="en-US" sz="2800" smtClean="0">
                <a:latin typeface="Rockwell" pitchFamily="18" charset="0"/>
              </a:rPr>
              <a:t>Two-way transmissions by amateur stations</a:t>
            </a:r>
          </a:p>
          <a:p>
            <a:pPr marL="609600" indent="-609600" eaLnBrk="1" hangingPunct="1">
              <a:buFontTx/>
              <a:buAutoNum type="alphaUcPeriod"/>
            </a:pPr>
            <a:r>
              <a:rPr lang="en-US" sz="2800" smtClean="0">
                <a:latin typeface="Rockwell" pitchFamily="18" charset="0"/>
              </a:rPr>
              <a:t>Transmission of music</a:t>
            </a:r>
          </a:p>
          <a:p>
            <a:pPr marL="609600" indent="-609600" eaLnBrk="1" hangingPunct="1">
              <a:buFontTx/>
              <a:buAutoNum type="alphaUcPeriod"/>
            </a:pPr>
            <a:r>
              <a:rPr lang="en-US" sz="2800" smtClean="0">
                <a:latin typeface="Rockwell" pitchFamily="18" charset="0"/>
              </a:rPr>
              <a:t>Transmission of messages directed only to amateur operators </a:t>
            </a:r>
          </a:p>
          <a:p>
            <a:pPr marL="609600" indent="-609600" eaLnBrk="1" hangingPunct="1">
              <a:buFontTx/>
              <a:buAutoNum type="alphaUcPeriod"/>
            </a:pPr>
            <a:r>
              <a:rPr lang="en-US" sz="2800" smtClean="0">
                <a:latin typeface="Rockwell" pitchFamily="18" charset="0"/>
              </a:rPr>
              <a:t>Transmissions intended for reception by the general public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5741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5741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5"/>
          <p:cNvSpPr>
            <a:spLocks noGrp="1"/>
          </p:cNvSpPr>
          <p:nvPr>
            <p:ph type="sldNum" sz="quarter" idx="12"/>
          </p:nvPr>
        </p:nvSpPr>
        <p:spPr>
          <a:noFill/>
          <a:ln>
            <a:miter lim="800000"/>
            <a:headEnd/>
            <a:tailEnd/>
          </a:ln>
        </p:spPr>
        <p:txBody>
          <a:bodyPr/>
          <a:lstStyle/>
          <a:p>
            <a:fld id="{2439B6AE-0AA0-4778-B77A-F2D4B2DD64DB}" type="slidenum">
              <a:rPr lang="en-US"/>
              <a:pPr/>
              <a:t>77</a:t>
            </a:fld>
            <a:endParaRPr lang="en-US"/>
          </a:p>
        </p:txBody>
      </p:sp>
      <p:sp>
        <p:nvSpPr>
          <p:cNvPr id="80899" name="Rectangle 2"/>
          <p:cNvSpPr>
            <a:spLocks noGrp="1" noChangeArrowheads="1"/>
          </p:cNvSpPr>
          <p:nvPr>
            <p:ph type="title"/>
          </p:nvPr>
        </p:nvSpPr>
        <p:spPr>
          <a:xfrm>
            <a:off x="250825" y="579438"/>
            <a:ext cx="8642350" cy="868362"/>
          </a:xfrm>
        </p:spPr>
        <p:txBody>
          <a:bodyPr/>
          <a:lstStyle/>
          <a:p>
            <a:pPr eaLnBrk="1" hangingPunct="1"/>
            <a:r>
              <a:rPr lang="en-US" sz="3600" smtClean="0"/>
              <a:t>T1D11  	</a:t>
            </a:r>
            <a:r>
              <a:rPr lang="en-US" sz="2800" smtClean="0">
                <a:latin typeface="Rockwell" pitchFamily="18" charset="0"/>
              </a:rPr>
              <a:t>Which of the following types of 				communications are permitted in the 			Amateur Radio Service?</a:t>
            </a:r>
          </a:p>
        </p:txBody>
      </p:sp>
      <p:sp>
        <p:nvSpPr>
          <p:cNvPr id="658435" name="Rectangle 3"/>
          <p:cNvSpPr>
            <a:spLocks noGrp="1" noChangeArrowheads="1"/>
          </p:cNvSpPr>
          <p:nvPr>
            <p:ph type="body" idx="1"/>
          </p:nvPr>
        </p:nvSpPr>
        <p:spPr>
          <a:xfrm>
            <a:off x="0" y="1700213"/>
            <a:ext cx="9144000" cy="3911600"/>
          </a:xfrm>
        </p:spPr>
        <p:txBody>
          <a:bodyPr/>
          <a:lstStyle/>
          <a:p>
            <a:pPr marL="609600" indent="-609600" eaLnBrk="1" hangingPunct="1">
              <a:lnSpc>
                <a:spcPct val="90000"/>
              </a:lnSpc>
              <a:buFontTx/>
              <a:buAutoNum type="alphaUcPeriod"/>
            </a:pPr>
            <a:r>
              <a:rPr lang="en-US" sz="2600" smtClean="0">
                <a:latin typeface="Rockwell" pitchFamily="18" charset="0"/>
              </a:rPr>
              <a:t>Brief transmissions to make station adjustments</a:t>
            </a:r>
          </a:p>
          <a:p>
            <a:pPr marL="609600" indent="-609600" eaLnBrk="1" hangingPunct="1">
              <a:lnSpc>
                <a:spcPct val="90000"/>
              </a:lnSpc>
              <a:buFontTx/>
              <a:buAutoNum type="alphaUcPeriod"/>
            </a:pPr>
            <a:endParaRPr lang="en-US" sz="2600" smtClean="0">
              <a:latin typeface="Rockwell" pitchFamily="18" charset="0"/>
            </a:endParaRPr>
          </a:p>
          <a:p>
            <a:pPr marL="609600" indent="-609600" eaLnBrk="1" hangingPunct="1">
              <a:lnSpc>
                <a:spcPct val="90000"/>
              </a:lnSpc>
              <a:buFontTx/>
              <a:buAutoNum type="alphaUcPeriod"/>
            </a:pPr>
            <a:r>
              <a:rPr lang="en-US" sz="2600" smtClean="0">
                <a:latin typeface="Rockwell" pitchFamily="18" charset="0"/>
              </a:rPr>
              <a:t>Retransmission of entertainment programming from a commercial radio or TV station</a:t>
            </a:r>
          </a:p>
          <a:p>
            <a:pPr marL="609600" indent="-609600" eaLnBrk="1" hangingPunct="1">
              <a:lnSpc>
                <a:spcPct val="90000"/>
              </a:lnSpc>
              <a:buFontTx/>
              <a:buAutoNum type="alphaUcPeriod"/>
            </a:pPr>
            <a:endParaRPr lang="en-US" sz="2600" smtClean="0">
              <a:latin typeface="Rockwell" pitchFamily="18" charset="0"/>
            </a:endParaRPr>
          </a:p>
          <a:p>
            <a:pPr marL="609600" indent="-609600" eaLnBrk="1" hangingPunct="1">
              <a:lnSpc>
                <a:spcPct val="90000"/>
              </a:lnSpc>
              <a:buFontTx/>
              <a:buAutoNum type="alphaUcPeriod"/>
            </a:pPr>
            <a:r>
              <a:rPr lang="en-US" sz="2600" smtClean="0">
                <a:latin typeface="Rockwell" pitchFamily="18" charset="0"/>
              </a:rPr>
              <a:t>Retransmission of entertainment material from a public radio or TV station</a:t>
            </a:r>
          </a:p>
          <a:p>
            <a:pPr marL="609600" indent="-609600" eaLnBrk="1" hangingPunct="1">
              <a:lnSpc>
                <a:spcPct val="90000"/>
              </a:lnSpc>
              <a:buFontTx/>
              <a:buAutoNum type="alphaUcPeriod"/>
            </a:pPr>
            <a:endParaRPr lang="en-US" sz="2600" smtClean="0">
              <a:latin typeface="Rockwell" pitchFamily="18" charset="0"/>
            </a:endParaRPr>
          </a:p>
          <a:p>
            <a:pPr marL="609600" indent="-609600" eaLnBrk="1" hangingPunct="1">
              <a:lnSpc>
                <a:spcPct val="90000"/>
              </a:lnSpc>
              <a:buFontTx/>
              <a:buAutoNum type="alphaUcPeriod"/>
            </a:pPr>
            <a:r>
              <a:rPr lang="en-US" sz="2600" smtClean="0">
                <a:latin typeface="Rockwell" pitchFamily="18" charset="0"/>
              </a:rPr>
              <a:t>Communications on a regular basis that could reasonably be furnished alternatively through other radio services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58435">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58435">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p:cNvSpPr>
            <a:spLocks noGrp="1"/>
          </p:cNvSpPr>
          <p:nvPr>
            <p:ph type="sldNum" sz="quarter" idx="12"/>
          </p:nvPr>
        </p:nvSpPr>
        <p:spPr>
          <a:noFill/>
          <a:ln>
            <a:miter lim="800000"/>
            <a:headEnd/>
            <a:tailEnd/>
          </a:ln>
        </p:spPr>
        <p:txBody>
          <a:bodyPr/>
          <a:lstStyle/>
          <a:p>
            <a:fld id="{40F728B3-E26F-4E72-8A6E-B3FA4B800E33}" type="slidenum">
              <a:rPr lang="en-US"/>
              <a:pPr/>
              <a:t>78</a:t>
            </a:fld>
            <a:endParaRPr lang="en-US"/>
          </a:p>
        </p:txBody>
      </p:sp>
      <p:sp>
        <p:nvSpPr>
          <p:cNvPr id="81923" name="Rectangle 2"/>
          <p:cNvSpPr>
            <a:spLocks noGrp="1" noChangeArrowheads="1"/>
          </p:cNvSpPr>
          <p:nvPr>
            <p:ph type="title"/>
          </p:nvPr>
        </p:nvSpPr>
        <p:spPr>
          <a:xfrm>
            <a:off x="231775" y="357188"/>
            <a:ext cx="8642350" cy="868362"/>
          </a:xfrm>
        </p:spPr>
        <p:txBody>
          <a:bodyPr/>
          <a:lstStyle/>
          <a:p>
            <a:pPr eaLnBrk="1" hangingPunct="1"/>
            <a:r>
              <a:rPr lang="en-US" sz="3600" smtClean="0"/>
              <a:t>T1E01 	</a:t>
            </a:r>
            <a:r>
              <a:rPr lang="en-US" sz="2800" smtClean="0">
                <a:latin typeface="Rockwell" pitchFamily="18" charset="0"/>
              </a:rPr>
              <a:t>When must an amateur station have a 			control operator?</a:t>
            </a:r>
          </a:p>
        </p:txBody>
      </p:sp>
      <p:sp>
        <p:nvSpPr>
          <p:cNvPr id="659459" name="Rectangle 3"/>
          <p:cNvSpPr>
            <a:spLocks noGrp="1" noChangeArrowheads="1"/>
          </p:cNvSpPr>
          <p:nvPr>
            <p:ph type="body" idx="1"/>
          </p:nvPr>
        </p:nvSpPr>
        <p:spPr>
          <a:xfrm>
            <a:off x="501650" y="1778000"/>
            <a:ext cx="8507413" cy="3719513"/>
          </a:xfrm>
        </p:spPr>
        <p:txBody>
          <a:bodyPr/>
          <a:lstStyle/>
          <a:p>
            <a:pPr marL="609600" indent="-609600" eaLnBrk="1" hangingPunct="1">
              <a:buFontTx/>
              <a:buAutoNum type="alphaUcPeriod"/>
            </a:pPr>
            <a:r>
              <a:rPr lang="en-US" sz="2800" smtClean="0">
                <a:latin typeface="Rockwell" pitchFamily="18" charset="0"/>
              </a:rPr>
              <a:t>Only when the station is transmitting</a:t>
            </a:r>
          </a:p>
          <a:p>
            <a:pPr marL="609600" indent="-609600" eaLnBrk="1" hangingPunct="1">
              <a:buFontTx/>
              <a:buAutoNum type="alphaUcPeriod"/>
            </a:pPr>
            <a:r>
              <a:rPr lang="en-US" sz="2800" smtClean="0">
                <a:latin typeface="Rockwell" pitchFamily="18" charset="0"/>
              </a:rPr>
              <a:t>Only when the station is being locally controlled</a:t>
            </a:r>
          </a:p>
          <a:p>
            <a:pPr marL="609600" indent="-609600" eaLnBrk="1" hangingPunct="1">
              <a:buFontTx/>
              <a:buAutoNum type="alphaUcPeriod"/>
            </a:pPr>
            <a:r>
              <a:rPr lang="en-US" sz="2800" smtClean="0">
                <a:latin typeface="Rockwell" pitchFamily="18" charset="0"/>
              </a:rPr>
              <a:t>Only when the station is being remotely controlled</a:t>
            </a:r>
          </a:p>
          <a:p>
            <a:pPr marL="609600" indent="-609600" eaLnBrk="1" hangingPunct="1">
              <a:buFontTx/>
              <a:buAutoNum type="alphaUcPeriod"/>
            </a:pPr>
            <a:r>
              <a:rPr lang="en-US" sz="2800" smtClean="0">
                <a:latin typeface="Rockwell" pitchFamily="18" charset="0"/>
              </a:rPr>
              <a:t>Only when the station is being automatically controlled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5945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5945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a:ln>
            <a:miter lim="800000"/>
            <a:headEnd/>
            <a:tailEnd/>
          </a:ln>
        </p:spPr>
        <p:txBody>
          <a:bodyPr/>
          <a:lstStyle/>
          <a:p>
            <a:fld id="{D96DDCB3-3703-496C-80E6-079E7AAB8E4A}" type="slidenum">
              <a:rPr lang="en-US"/>
              <a:pPr/>
              <a:t>79</a:t>
            </a:fld>
            <a:endParaRPr lang="en-US"/>
          </a:p>
        </p:txBody>
      </p:sp>
      <p:sp>
        <p:nvSpPr>
          <p:cNvPr id="82947" name="Rectangle 2"/>
          <p:cNvSpPr>
            <a:spLocks noGrp="1" noChangeArrowheads="1"/>
          </p:cNvSpPr>
          <p:nvPr>
            <p:ph type="title"/>
          </p:nvPr>
        </p:nvSpPr>
        <p:spPr/>
        <p:txBody>
          <a:bodyPr/>
          <a:lstStyle/>
          <a:p>
            <a:pPr eaLnBrk="1" hangingPunct="1"/>
            <a:r>
              <a:rPr lang="en-US" sz="3600" smtClean="0"/>
              <a:t>T1E02	</a:t>
            </a:r>
            <a:r>
              <a:rPr lang="en-US" sz="2800" smtClean="0">
                <a:latin typeface="Rockwell" pitchFamily="18" charset="0"/>
              </a:rPr>
              <a:t>Who is eligible to be the control 				operator of an amateur station?</a:t>
            </a:r>
          </a:p>
        </p:txBody>
      </p:sp>
      <p:sp>
        <p:nvSpPr>
          <p:cNvPr id="660483"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Only a person holding an amateur service license from any country that belongs to the United Nations</a:t>
            </a:r>
          </a:p>
          <a:p>
            <a:pPr marL="609600" indent="-609600" eaLnBrk="1" hangingPunct="1">
              <a:buFontTx/>
              <a:buAutoNum type="alphaUcPeriod"/>
            </a:pPr>
            <a:r>
              <a:rPr lang="en-US" sz="2800" smtClean="0">
                <a:latin typeface="Rockwell" pitchFamily="18" charset="0"/>
              </a:rPr>
              <a:t>Only a citizen of the United States</a:t>
            </a:r>
          </a:p>
          <a:p>
            <a:pPr marL="609600" indent="-609600" eaLnBrk="1" hangingPunct="1">
              <a:buFontTx/>
              <a:buAutoNum type="alphaUcPeriod"/>
            </a:pPr>
            <a:r>
              <a:rPr lang="en-US" sz="2800" smtClean="0">
                <a:latin typeface="Rockwell" pitchFamily="18" charset="0"/>
              </a:rPr>
              <a:t>Only a person over the age of 18</a:t>
            </a:r>
          </a:p>
          <a:p>
            <a:pPr marL="609600" indent="-609600" eaLnBrk="1" hangingPunct="1">
              <a:buFontTx/>
              <a:buAutoNum type="alphaUcPeriod"/>
            </a:pPr>
            <a:r>
              <a:rPr lang="en-US" sz="2800" smtClean="0">
                <a:latin typeface="Rockwell" pitchFamily="18" charset="0"/>
              </a:rPr>
              <a:t>Only a person for whom an amateur operator/primary station license grant appears in the FCC database or who is authorized for alien reciprocal operation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6048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6048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miter lim="800000"/>
            <a:headEnd/>
            <a:tailEnd/>
          </a:ln>
        </p:spPr>
        <p:txBody>
          <a:bodyPr/>
          <a:lstStyle/>
          <a:p>
            <a:fld id="{A0D036D9-2B6E-41BE-9D09-4686BFED4A53}" type="slidenum">
              <a:rPr lang="en-US"/>
              <a:pPr/>
              <a:t>8</a:t>
            </a:fld>
            <a:endParaRPr lang="en-US"/>
          </a:p>
        </p:txBody>
      </p:sp>
      <p:sp>
        <p:nvSpPr>
          <p:cNvPr id="10243" name="Rectangle 2"/>
          <p:cNvSpPr>
            <a:spLocks noGrp="1" noChangeArrowheads="1"/>
          </p:cNvSpPr>
          <p:nvPr>
            <p:ph type="title"/>
          </p:nvPr>
        </p:nvSpPr>
        <p:spPr>
          <a:xfrm>
            <a:off x="231775" y="549275"/>
            <a:ext cx="8912225" cy="614363"/>
          </a:xfrm>
        </p:spPr>
        <p:txBody>
          <a:bodyPr/>
          <a:lstStyle/>
          <a:p>
            <a:pPr eaLnBrk="1" hangingPunct="1"/>
            <a:r>
              <a:rPr lang="en-US" sz="2600" b="1" smtClean="0">
                <a:latin typeface="Rockwell" pitchFamily="18" charset="0"/>
              </a:rPr>
              <a:t>T1B: </a:t>
            </a:r>
            <a:r>
              <a:rPr lang="en-US" sz="1800" b="1" smtClean="0"/>
              <a:t>	</a:t>
            </a:r>
            <a:r>
              <a:rPr lang="en-US" sz="1800" b="1" smtClean="0">
                <a:latin typeface="Rockwell" pitchFamily="18" charset="0"/>
              </a:rPr>
              <a:t>Authorized frequencies; frequency allocations, ITU regions, 	emission type, restricted sub-bands, spectrum sharing, 	transmissions near band edges.</a:t>
            </a:r>
            <a:r>
              <a:rPr lang="en-US" sz="1800" b="1" smtClean="0"/>
              <a:t>	</a:t>
            </a:r>
            <a:r>
              <a:rPr lang="en-US" sz="1800" b="1" smtClean="0">
                <a:solidFill>
                  <a:srgbClr val="0099FF"/>
                </a:solidFill>
              </a:rPr>
              <a:t>			         	</a:t>
            </a:r>
          </a:p>
        </p:txBody>
      </p:sp>
      <p:sp>
        <p:nvSpPr>
          <p:cNvPr id="475139" name="Rectangle 3"/>
          <p:cNvSpPr>
            <a:spLocks noGrp="1" noChangeArrowheads="1"/>
          </p:cNvSpPr>
          <p:nvPr>
            <p:ph type="body" idx="1"/>
          </p:nvPr>
        </p:nvSpPr>
        <p:spPr>
          <a:xfrm>
            <a:off x="0" y="1547813"/>
            <a:ext cx="8642350" cy="5070475"/>
          </a:xfrm>
        </p:spPr>
        <p:txBody>
          <a:bodyPr/>
          <a:lstStyle/>
          <a:p>
            <a:pPr lvl="1" eaLnBrk="1" hangingPunct="1"/>
            <a:r>
              <a:rPr lang="en-US" sz="1200" smtClean="0">
                <a:latin typeface="Rockwell" pitchFamily="18" charset="0"/>
              </a:rPr>
              <a:t>T1B1</a:t>
            </a:r>
            <a:r>
              <a:rPr lang="en-US" smtClean="0">
                <a:latin typeface="Rockwell" pitchFamily="18" charset="0"/>
              </a:rPr>
              <a:t>  </a:t>
            </a:r>
            <a:r>
              <a:rPr lang="en-US" sz="2000" smtClean="0">
                <a:latin typeface="Rockwell" pitchFamily="18" charset="0"/>
              </a:rPr>
              <a:t>The ITU (International Telecommunications Union) is a United Nations agency for information and communication technology issues. </a:t>
            </a:r>
          </a:p>
          <a:p>
            <a:pPr lvl="1" eaLnBrk="1" hangingPunct="1"/>
            <a:endParaRPr lang="en-US" sz="2000" smtClean="0">
              <a:latin typeface="Rockwell" pitchFamily="18" charset="0"/>
            </a:endParaRPr>
          </a:p>
          <a:p>
            <a:pPr lvl="1" eaLnBrk="1" hangingPunct="1"/>
            <a:endParaRPr lang="en-US" sz="1000" smtClean="0">
              <a:latin typeface="Rockwell" pitchFamily="18" charset="0"/>
            </a:endParaRPr>
          </a:p>
          <a:p>
            <a:pPr lvl="1" eaLnBrk="1" hangingPunct="1"/>
            <a:endParaRPr lang="en-US" smtClean="0">
              <a:latin typeface="Rockwell" pitchFamily="18" charset="0"/>
            </a:endParaRPr>
          </a:p>
        </p:txBody>
      </p:sp>
      <p:pic>
        <p:nvPicPr>
          <p:cNvPr id="475140" name="Picture 4"/>
          <p:cNvPicPr>
            <a:picLocks noChangeAspect="1" noChangeArrowheads="1"/>
          </p:cNvPicPr>
          <p:nvPr/>
        </p:nvPicPr>
        <p:blipFill>
          <a:blip r:embed="rId2" cstate="print"/>
          <a:srcRect/>
          <a:stretch>
            <a:fillRect/>
          </a:stretch>
        </p:blipFill>
        <p:spPr bwMode="auto">
          <a:xfrm>
            <a:off x="1192213" y="3275013"/>
            <a:ext cx="2481262" cy="2535237"/>
          </a:xfrm>
          <a:prstGeom prst="rect">
            <a:avLst/>
          </a:prstGeom>
          <a:noFill/>
          <a:ln w="9525">
            <a:noFill/>
            <a:miter lim="800000"/>
            <a:headEnd/>
            <a:tailEnd/>
          </a:ln>
        </p:spPr>
      </p:pic>
      <p:pic>
        <p:nvPicPr>
          <p:cNvPr id="215044" name="Picture 4" descr="MPj04116900000[1]"/>
          <p:cNvPicPr>
            <a:picLocks noChangeAspect="1" noChangeArrowheads="1"/>
          </p:cNvPicPr>
          <p:nvPr/>
        </p:nvPicPr>
        <p:blipFill>
          <a:blip r:embed="rId3" cstate="print">
            <a:lum bright="42000" contrast="30000"/>
          </a:blip>
          <a:srcRect/>
          <a:stretch>
            <a:fillRect/>
          </a:stretch>
        </p:blipFill>
        <p:spPr bwMode="auto">
          <a:xfrm>
            <a:off x="4187825" y="3275013"/>
            <a:ext cx="3802063" cy="2528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75139">
                                            <p:txEl>
                                              <p:pRg st="0" end="0"/>
                                            </p:txEl>
                                          </p:spTgt>
                                        </p:tgtEl>
                                        <p:attrNameLst>
                                          <p:attrName>style.visibility</p:attrName>
                                        </p:attrNameLst>
                                      </p:cBhvr>
                                      <p:to>
                                        <p:strVal val="visible"/>
                                      </p:to>
                                    </p:set>
                                    <p:animEffect transition="in" filter="wipe(up)">
                                      <p:cBhvr>
                                        <p:cTn id="7" dur="500"/>
                                        <p:tgtEl>
                                          <p:spTgt spid="4751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75140"/>
                                        </p:tgtEl>
                                        <p:attrNameLst>
                                          <p:attrName>style.visibility</p:attrName>
                                        </p:attrNameLst>
                                      </p:cBhvr>
                                      <p:to>
                                        <p:strVal val="visible"/>
                                      </p:to>
                                    </p:set>
                                    <p:anim calcmode="lin" valueType="num">
                                      <p:cBhvr additive="base">
                                        <p:cTn id="12" dur="500" fill="hold"/>
                                        <p:tgtEl>
                                          <p:spTgt spid="475140"/>
                                        </p:tgtEl>
                                        <p:attrNameLst>
                                          <p:attrName>ppt_x</p:attrName>
                                        </p:attrNameLst>
                                      </p:cBhvr>
                                      <p:tavLst>
                                        <p:tav tm="0">
                                          <p:val>
                                            <p:strVal val="#ppt_x"/>
                                          </p:val>
                                        </p:tav>
                                        <p:tav tm="100000">
                                          <p:val>
                                            <p:strVal val="#ppt_x"/>
                                          </p:val>
                                        </p:tav>
                                      </p:tavLst>
                                    </p:anim>
                                    <p:anim calcmode="lin" valueType="num">
                                      <p:cBhvr additive="base">
                                        <p:cTn id="13" dur="500" fill="hold"/>
                                        <p:tgtEl>
                                          <p:spTgt spid="47514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5044"/>
                                        </p:tgtEl>
                                        <p:attrNameLst>
                                          <p:attrName>style.visibility</p:attrName>
                                        </p:attrNameLst>
                                      </p:cBhvr>
                                      <p:to>
                                        <p:strVal val="visible"/>
                                      </p:to>
                                    </p:set>
                                    <p:anim calcmode="lin" valueType="num">
                                      <p:cBhvr additive="base">
                                        <p:cTn id="16" dur="500" fill="hold"/>
                                        <p:tgtEl>
                                          <p:spTgt spid="215044"/>
                                        </p:tgtEl>
                                        <p:attrNameLst>
                                          <p:attrName>ppt_x</p:attrName>
                                        </p:attrNameLst>
                                      </p:cBhvr>
                                      <p:tavLst>
                                        <p:tav tm="0">
                                          <p:val>
                                            <p:strVal val="#ppt_x"/>
                                          </p:val>
                                        </p:tav>
                                        <p:tav tm="100000">
                                          <p:val>
                                            <p:strVal val="#ppt_x"/>
                                          </p:val>
                                        </p:tav>
                                      </p:tavLst>
                                    </p:anim>
                                    <p:anim calcmode="lin" valueType="num">
                                      <p:cBhvr additive="base">
                                        <p:cTn id="17" dur="500" fill="hold"/>
                                        <p:tgtEl>
                                          <p:spTgt spid="2150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5"/>
          <p:cNvSpPr>
            <a:spLocks noGrp="1"/>
          </p:cNvSpPr>
          <p:nvPr>
            <p:ph type="sldNum" sz="quarter" idx="12"/>
          </p:nvPr>
        </p:nvSpPr>
        <p:spPr>
          <a:noFill/>
          <a:ln>
            <a:miter lim="800000"/>
            <a:headEnd/>
            <a:tailEnd/>
          </a:ln>
        </p:spPr>
        <p:txBody>
          <a:bodyPr/>
          <a:lstStyle/>
          <a:p>
            <a:fld id="{36240B59-8DDB-4169-B565-0DB3EF0339C7}" type="slidenum">
              <a:rPr lang="en-US"/>
              <a:pPr/>
              <a:t>80</a:t>
            </a:fld>
            <a:endParaRPr lang="en-US"/>
          </a:p>
        </p:txBody>
      </p:sp>
      <p:sp>
        <p:nvSpPr>
          <p:cNvPr id="83971" name="Rectangle 2"/>
          <p:cNvSpPr>
            <a:spLocks noGrp="1" noChangeArrowheads="1"/>
          </p:cNvSpPr>
          <p:nvPr>
            <p:ph type="title"/>
          </p:nvPr>
        </p:nvSpPr>
        <p:spPr/>
        <p:txBody>
          <a:bodyPr/>
          <a:lstStyle/>
          <a:p>
            <a:pPr eaLnBrk="1" hangingPunct="1"/>
            <a:r>
              <a:rPr lang="en-US" sz="3600" smtClean="0"/>
              <a:t>T1E03	</a:t>
            </a:r>
            <a:r>
              <a:rPr lang="en-US" sz="2800" smtClean="0">
                <a:latin typeface="Rockwell" pitchFamily="18" charset="0"/>
              </a:rPr>
              <a:t>Who must designate the station control 		operator?</a:t>
            </a:r>
          </a:p>
        </p:txBody>
      </p:sp>
      <p:sp>
        <p:nvSpPr>
          <p:cNvPr id="661507" name="Rectangle 3"/>
          <p:cNvSpPr>
            <a:spLocks noGrp="1" noChangeArrowheads="1"/>
          </p:cNvSpPr>
          <p:nvPr>
            <p:ph type="body" idx="1"/>
          </p:nvPr>
        </p:nvSpPr>
        <p:spPr>
          <a:xfrm>
            <a:off x="693738" y="1739900"/>
            <a:ext cx="7508875" cy="3987800"/>
          </a:xfrm>
        </p:spPr>
        <p:txBody>
          <a:bodyPr/>
          <a:lstStyle/>
          <a:p>
            <a:pPr marL="609600" indent="-609600" eaLnBrk="1" hangingPunct="1">
              <a:buFontTx/>
              <a:buAutoNum type="alphaUcPeriod"/>
            </a:pPr>
            <a:r>
              <a:rPr lang="en-US" sz="2800" smtClean="0">
                <a:latin typeface="Rockwell" pitchFamily="18" charset="0"/>
              </a:rPr>
              <a:t>The station licensee</a:t>
            </a:r>
          </a:p>
          <a:p>
            <a:pPr marL="609600" indent="-609600" eaLnBrk="1" hangingPunct="1">
              <a:buFontTx/>
              <a:buAutoNum type="alphaUcPeriod"/>
            </a:pPr>
            <a:r>
              <a:rPr lang="en-US" sz="2800" smtClean="0">
                <a:latin typeface="Rockwell" pitchFamily="18" charset="0"/>
              </a:rPr>
              <a:t>The FCC</a:t>
            </a:r>
          </a:p>
          <a:p>
            <a:pPr marL="609600" indent="-609600" eaLnBrk="1" hangingPunct="1">
              <a:buFontTx/>
              <a:buAutoNum type="alphaUcPeriod"/>
            </a:pPr>
            <a:r>
              <a:rPr lang="en-US" sz="2800" smtClean="0">
                <a:latin typeface="Rockwell" pitchFamily="18" charset="0"/>
              </a:rPr>
              <a:t>The frequency coordinator</a:t>
            </a:r>
          </a:p>
          <a:p>
            <a:pPr marL="609600" indent="-609600" eaLnBrk="1" hangingPunct="1">
              <a:buFontTx/>
              <a:buAutoNum type="alphaUcPeriod"/>
            </a:pPr>
            <a:r>
              <a:rPr lang="en-US" sz="2800" smtClean="0">
                <a:latin typeface="Rockwell" pitchFamily="18" charset="0"/>
              </a:rPr>
              <a:t>The ITU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61507">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61507">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5"/>
          <p:cNvSpPr>
            <a:spLocks noGrp="1"/>
          </p:cNvSpPr>
          <p:nvPr>
            <p:ph type="sldNum" sz="quarter" idx="12"/>
          </p:nvPr>
        </p:nvSpPr>
        <p:spPr>
          <a:noFill/>
          <a:ln>
            <a:miter lim="800000"/>
            <a:headEnd/>
            <a:tailEnd/>
          </a:ln>
        </p:spPr>
        <p:txBody>
          <a:bodyPr/>
          <a:lstStyle/>
          <a:p>
            <a:fld id="{EC613462-B9A1-4C75-82D4-0B2CB4719AFC}" type="slidenum">
              <a:rPr lang="en-US"/>
              <a:pPr/>
              <a:t>81</a:t>
            </a:fld>
            <a:endParaRPr lang="en-US"/>
          </a:p>
        </p:txBody>
      </p:sp>
      <p:sp>
        <p:nvSpPr>
          <p:cNvPr id="84995" name="Rectangle 2"/>
          <p:cNvSpPr>
            <a:spLocks noGrp="1" noChangeArrowheads="1"/>
          </p:cNvSpPr>
          <p:nvPr>
            <p:ph type="title"/>
          </p:nvPr>
        </p:nvSpPr>
        <p:spPr/>
        <p:txBody>
          <a:bodyPr/>
          <a:lstStyle/>
          <a:p>
            <a:pPr eaLnBrk="1" hangingPunct="1"/>
            <a:r>
              <a:rPr lang="en-US" sz="3600" smtClean="0"/>
              <a:t>T1E04	</a:t>
            </a:r>
            <a:r>
              <a:rPr lang="en-US" sz="2800" smtClean="0">
                <a:latin typeface="Rockwell" pitchFamily="18" charset="0"/>
              </a:rPr>
              <a:t>What determines the transmitting 			privileges of an amateur station?</a:t>
            </a:r>
          </a:p>
        </p:txBody>
      </p:sp>
      <p:sp>
        <p:nvSpPr>
          <p:cNvPr id="662531"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The frequency authorized by the frequency coordinator</a:t>
            </a:r>
          </a:p>
          <a:p>
            <a:pPr marL="609600" indent="-609600" eaLnBrk="1" hangingPunct="1">
              <a:buFontTx/>
              <a:buAutoNum type="alphaUcPeriod"/>
            </a:pPr>
            <a:r>
              <a:rPr lang="en-US" sz="2800" smtClean="0">
                <a:latin typeface="Rockwell" pitchFamily="18" charset="0"/>
              </a:rPr>
              <a:t>The class of operator license held by the station licensee</a:t>
            </a:r>
          </a:p>
          <a:p>
            <a:pPr marL="609600" indent="-609600" eaLnBrk="1" hangingPunct="1">
              <a:buFontTx/>
              <a:buAutoNum type="alphaUcPeriod"/>
            </a:pPr>
            <a:r>
              <a:rPr lang="en-US" sz="2800" smtClean="0">
                <a:latin typeface="Rockwell" pitchFamily="18" charset="0"/>
              </a:rPr>
              <a:t>The highest class of operator license held by anyone on the premises</a:t>
            </a:r>
          </a:p>
          <a:p>
            <a:pPr marL="609600" indent="-609600" eaLnBrk="1" hangingPunct="1">
              <a:buFontTx/>
              <a:buAutoNum type="alphaUcPeriod"/>
            </a:pPr>
            <a:r>
              <a:rPr lang="en-US" sz="2800" smtClean="0">
                <a:latin typeface="Rockwell" pitchFamily="18" charset="0"/>
              </a:rPr>
              <a:t>The class of operator license held by the control operator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6253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6253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5"/>
          <p:cNvSpPr>
            <a:spLocks noGrp="1"/>
          </p:cNvSpPr>
          <p:nvPr>
            <p:ph type="sldNum" sz="quarter" idx="12"/>
          </p:nvPr>
        </p:nvSpPr>
        <p:spPr>
          <a:noFill/>
          <a:ln>
            <a:miter lim="800000"/>
            <a:headEnd/>
            <a:tailEnd/>
          </a:ln>
        </p:spPr>
        <p:txBody>
          <a:bodyPr/>
          <a:lstStyle/>
          <a:p>
            <a:fld id="{51408CE8-2017-4009-BDB4-4C31BD736DA9}" type="slidenum">
              <a:rPr lang="en-US"/>
              <a:pPr/>
              <a:t>82</a:t>
            </a:fld>
            <a:endParaRPr lang="en-US"/>
          </a:p>
        </p:txBody>
      </p:sp>
      <p:sp>
        <p:nvSpPr>
          <p:cNvPr id="86019" name="Rectangle 2"/>
          <p:cNvSpPr>
            <a:spLocks noGrp="1" noChangeArrowheads="1"/>
          </p:cNvSpPr>
          <p:nvPr>
            <p:ph type="title"/>
          </p:nvPr>
        </p:nvSpPr>
        <p:spPr>
          <a:xfrm>
            <a:off x="0" y="241300"/>
            <a:ext cx="8893175" cy="868363"/>
          </a:xfrm>
        </p:spPr>
        <p:txBody>
          <a:bodyPr/>
          <a:lstStyle/>
          <a:p>
            <a:pPr eaLnBrk="1" hangingPunct="1"/>
            <a:r>
              <a:rPr lang="en-US" sz="3600" smtClean="0"/>
              <a:t>T1E05	</a:t>
            </a:r>
            <a:r>
              <a:rPr lang="en-US" sz="2800" smtClean="0">
                <a:latin typeface="Rockwell" pitchFamily="18" charset="0"/>
              </a:rPr>
              <a:t>What is an amateur station control point?</a:t>
            </a:r>
          </a:p>
        </p:txBody>
      </p:sp>
      <p:sp>
        <p:nvSpPr>
          <p:cNvPr id="663555"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The location of the station’s transmitting antenna</a:t>
            </a:r>
          </a:p>
          <a:p>
            <a:pPr marL="609600" indent="-609600" eaLnBrk="1" hangingPunct="1">
              <a:buFontTx/>
              <a:buAutoNum type="alphaUcPeriod"/>
            </a:pPr>
            <a:r>
              <a:rPr lang="en-US" sz="2800" smtClean="0">
                <a:latin typeface="Rockwell" pitchFamily="18" charset="0"/>
              </a:rPr>
              <a:t>The location of the station transmitting apparatus.  </a:t>
            </a:r>
          </a:p>
          <a:p>
            <a:pPr marL="609600" indent="-609600" eaLnBrk="1" hangingPunct="1">
              <a:buFontTx/>
              <a:buAutoNum type="alphaUcPeriod"/>
            </a:pPr>
            <a:r>
              <a:rPr lang="en-US" sz="2800" smtClean="0">
                <a:latin typeface="Rockwell" pitchFamily="18" charset="0"/>
              </a:rPr>
              <a:t>The location at which the control operator function is performed</a:t>
            </a:r>
          </a:p>
          <a:p>
            <a:pPr marL="609600" indent="-609600" eaLnBrk="1" hangingPunct="1">
              <a:buFontTx/>
              <a:buAutoNum type="alphaUcPeriod"/>
            </a:pPr>
            <a:r>
              <a:rPr lang="en-US" sz="2800" smtClean="0">
                <a:latin typeface="Rockwell" pitchFamily="18" charset="0"/>
              </a:rPr>
              <a:t>The mailing address of the station licensee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6355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6355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5"/>
          <p:cNvSpPr>
            <a:spLocks noGrp="1"/>
          </p:cNvSpPr>
          <p:nvPr>
            <p:ph type="sldNum" sz="quarter" idx="12"/>
          </p:nvPr>
        </p:nvSpPr>
        <p:spPr>
          <a:noFill/>
          <a:ln>
            <a:miter lim="800000"/>
            <a:headEnd/>
            <a:tailEnd/>
          </a:ln>
        </p:spPr>
        <p:txBody>
          <a:bodyPr/>
          <a:lstStyle/>
          <a:p>
            <a:fld id="{5244DDAE-9D7B-45A2-9E11-B80AFE5F4682}" type="slidenum">
              <a:rPr lang="en-US"/>
              <a:pPr/>
              <a:t>83</a:t>
            </a:fld>
            <a:endParaRPr lang="en-US"/>
          </a:p>
        </p:txBody>
      </p:sp>
      <p:sp>
        <p:nvSpPr>
          <p:cNvPr id="87043" name="Rectangle 2"/>
          <p:cNvSpPr>
            <a:spLocks noGrp="1" noChangeArrowheads="1"/>
          </p:cNvSpPr>
          <p:nvPr>
            <p:ph type="title"/>
          </p:nvPr>
        </p:nvSpPr>
        <p:spPr>
          <a:xfrm>
            <a:off x="231775" y="509588"/>
            <a:ext cx="8642350" cy="868362"/>
          </a:xfrm>
        </p:spPr>
        <p:txBody>
          <a:bodyPr/>
          <a:lstStyle/>
          <a:p>
            <a:pPr eaLnBrk="1" hangingPunct="1"/>
            <a:r>
              <a:rPr lang="en-US" sz="3600" smtClean="0"/>
              <a:t>T1E06	</a:t>
            </a:r>
            <a:r>
              <a:rPr lang="en-US" sz="2400" smtClean="0">
                <a:latin typeface="Rockwell" pitchFamily="18" charset="0"/>
              </a:rPr>
              <a:t>Under which of the following types of control is 		it permissible for the control operator to be at 		a location other than the control point?</a:t>
            </a:r>
          </a:p>
        </p:txBody>
      </p:sp>
      <p:sp>
        <p:nvSpPr>
          <p:cNvPr id="664579" name="Rectangle 3"/>
          <p:cNvSpPr>
            <a:spLocks noGrp="1" noChangeArrowheads="1"/>
          </p:cNvSpPr>
          <p:nvPr>
            <p:ph type="body" idx="1"/>
          </p:nvPr>
        </p:nvSpPr>
        <p:spPr>
          <a:xfrm>
            <a:off x="962025" y="1739900"/>
            <a:ext cx="6472238" cy="3373438"/>
          </a:xfrm>
        </p:spPr>
        <p:txBody>
          <a:bodyPr/>
          <a:lstStyle/>
          <a:p>
            <a:pPr marL="609600" indent="-609600" eaLnBrk="1" hangingPunct="1">
              <a:buFontTx/>
              <a:buAutoNum type="alphaUcPeriod"/>
            </a:pPr>
            <a:r>
              <a:rPr lang="en-US" smtClean="0"/>
              <a:t>Local control</a:t>
            </a:r>
          </a:p>
          <a:p>
            <a:pPr marL="609600" indent="-609600" eaLnBrk="1" hangingPunct="1">
              <a:buFontTx/>
              <a:buAutoNum type="alphaUcPeriod"/>
            </a:pPr>
            <a:r>
              <a:rPr lang="en-US" smtClean="0"/>
              <a:t>Automatic control</a:t>
            </a:r>
          </a:p>
          <a:p>
            <a:pPr marL="609600" indent="-609600" eaLnBrk="1" hangingPunct="1">
              <a:buFontTx/>
              <a:buAutoNum type="alphaUcPeriod"/>
            </a:pPr>
            <a:r>
              <a:rPr lang="en-US" smtClean="0"/>
              <a:t>Remote control</a:t>
            </a:r>
          </a:p>
          <a:p>
            <a:pPr marL="609600" indent="-609600" eaLnBrk="1" hangingPunct="1">
              <a:buFontTx/>
              <a:buAutoNum type="alphaUcPeriod"/>
            </a:pPr>
            <a:r>
              <a:rPr lang="en-US" smtClean="0"/>
              <a:t>Indirect control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6457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6457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5"/>
          <p:cNvSpPr>
            <a:spLocks noGrp="1"/>
          </p:cNvSpPr>
          <p:nvPr>
            <p:ph type="sldNum" sz="quarter" idx="12"/>
          </p:nvPr>
        </p:nvSpPr>
        <p:spPr>
          <a:noFill/>
          <a:ln>
            <a:miter lim="800000"/>
            <a:headEnd/>
            <a:tailEnd/>
          </a:ln>
        </p:spPr>
        <p:txBody>
          <a:bodyPr/>
          <a:lstStyle/>
          <a:p>
            <a:fld id="{A6E0FA54-9BC7-4FC9-854C-9FC02C4D8050}" type="slidenum">
              <a:rPr lang="en-US"/>
              <a:pPr/>
              <a:t>84</a:t>
            </a:fld>
            <a:endParaRPr lang="en-US"/>
          </a:p>
        </p:txBody>
      </p:sp>
      <p:sp>
        <p:nvSpPr>
          <p:cNvPr id="88067" name="Rectangle 2"/>
          <p:cNvSpPr>
            <a:spLocks noGrp="1" noChangeArrowheads="1"/>
          </p:cNvSpPr>
          <p:nvPr>
            <p:ph type="title"/>
          </p:nvPr>
        </p:nvSpPr>
        <p:spPr>
          <a:xfrm>
            <a:off x="193675" y="549275"/>
            <a:ext cx="8642350" cy="868363"/>
          </a:xfrm>
        </p:spPr>
        <p:txBody>
          <a:bodyPr/>
          <a:lstStyle/>
          <a:p>
            <a:pPr eaLnBrk="1" hangingPunct="1"/>
            <a:r>
              <a:rPr lang="en-US" sz="3600" smtClean="0"/>
              <a:t>T1E07	</a:t>
            </a:r>
            <a:r>
              <a:rPr lang="en-US" sz="2800" smtClean="0">
                <a:latin typeface="Rockwell" pitchFamily="18" charset="0"/>
              </a:rPr>
              <a:t>When the control operator is not the 			station licensee, who is responsible for 		the proper operation of the station?</a:t>
            </a:r>
          </a:p>
        </p:txBody>
      </p:sp>
      <p:sp>
        <p:nvSpPr>
          <p:cNvPr id="665603" name="Rectangle 3"/>
          <p:cNvSpPr>
            <a:spLocks noGrp="1" noChangeArrowheads="1"/>
          </p:cNvSpPr>
          <p:nvPr>
            <p:ph type="body" idx="1"/>
          </p:nvPr>
        </p:nvSpPr>
        <p:spPr>
          <a:xfrm>
            <a:off x="309563" y="1778000"/>
            <a:ext cx="8583612" cy="3681413"/>
          </a:xfrm>
        </p:spPr>
        <p:txBody>
          <a:bodyPr/>
          <a:lstStyle/>
          <a:p>
            <a:pPr marL="609600" indent="-609600" eaLnBrk="1" hangingPunct="1">
              <a:buFontTx/>
              <a:buAutoNum type="alphaUcPeriod"/>
            </a:pPr>
            <a:r>
              <a:rPr lang="en-US" sz="2800" smtClean="0">
                <a:latin typeface="Rockwell" pitchFamily="18" charset="0"/>
              </a:rPr>
              <a:t>All licensed amateurs who are present at the operation</a:t>
            </a:r>
          </a:p>
          <a:p>
            <a:pPr marL="609600" indent="-609600" eaLnBrk="1" hangingPunct="1">
              <a:buFontTx/>
              <a:buAutoNum type="alphaUcPeriod"/>
            </a:pPr>
            <a:r>
              <a:rPr lang="en-US" sz="2800" smtClean="0">
                <a:latin typeface="Rockwell" pitchFamily="18" charset="0"/>
              </a:rPr>
              <a:t>Only the station licensee</a:t>
            </a:r>
          </a:p>
          <a:p>
            <a:pPr marL="609600" indent="-609600" eaLnBrk="1" hangingPunct="1">
              <a:buFontTx/>
              <a:buAutoNum type="alphaUcPeriod"/>
            </a:pPr>
            <a:r>
              <a:rPr lang="en-US" sz="2800" smtClean="0">
                <a:latin typeface="Rockwell" pitchFamily="18" charset="0"/>
              </a:rPr>
              <a:t>Only the control operator	</a:t>
            </a:r>
          </a:p>
          <a:p>
            <a:pPr marL="609600" indent="-609600" eaLnBrk="1" hangingPunct="1">
              <a:buFontTx/>
              <a:buAutoNum type="alphaUcPeriod"/>
            </a:pPr>
            <a:r>
              <a:rPr lang="en-US" sz="2800" smtClean="0">
                <a:latin typeface="Rockwell" pitchFamily="18" charset="0"/>
              </a:rPr>
              <a:t>The control operator and the station licensee are equally responsible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65603">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65603">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5"/>
          <p:cNvSpPr>
            <a:spLocks noGrp="1"/>
          </p:cNvSpPr>
          <p:nvPr>
            <p:ph type="sldNum" sz="quarter" idx="12"/>
          </p:nvPr>
        </p:nvSpPr>
        <p:spPr>
          <a:noFill/>
          <a:ln>
            <a:miter lim="800000"/>
            <a:headEnd/>
            <a:tailEnd/>
          </a:ln>
        </p:spPr>
        <p:txBody>
          <a:bodyPr/>
          <a:lstStyle/>
          <a:p>
            <a:fld id="{C1CD4354-46C5-4099-99FB-532BEB1E11E1}" type="slidenum">
              <a:rPr lang="en-US"/>
              <a:pPr/>
              <a:t>85</a:t>
            </a:fld>
            <a:endParaRPr lang="en-US"/>
          </a:p>
        </p:txBody>
      </p:sp>
      <p:sp>
        <p:nvSpPr>
          <p:cNvPr id="89091" name="Rectangle 2"/>
          <p:cNvSpPr>
            <a:spLocks noGrp="1" noChangeArrowheads="1"/>
          </p:cNvSpPr>
          <p:nvPr>
            <p:ph type="title"/>
          </p:nvPr>
        </p:nvSpPr>
        <p:spPr>
          <a:xfrm>
            <a:off x="193675" y="549275"/>
            <a:ext cx="8642350" cy="868363"/>
          </a:xfrm>
        </p:spPr>
        <p:txBody>
          <a:bodyPr/>
          <a:lstStyle/>
          <a:p>
            <a:pPr eaLnBrk="1" hangingPunct="1"/>
            <a:r>
              <a:rPr lang="en-US" sz="3600" smtClean="0"/>
              <a:t>T1E08	</a:t>
            </a:r>
            <a:r>
              <a:rPr lang="en-US" sz="2800" smtClean="0">
                <a:latin typeface="Rockwell" pitchFamily="18" charset="0"/>
              </a:rPr>
              <a:t>What type of control is being used for a 		repeater when the control operator is 			not present at a control point?</a:t>
            </a:r>
          </a:p>
        </p:txBody>
      </p:sp>
      <p:sp>
        <p:nvSpPr>
          <p:cNvPr id="666627" name="Rectangle 3"/>
          <p:cNvSpPr>
            <a:spLocks noGrp="1" noChangeArrowheads="1"/>
          </p:cNvSpPr>
          <p:nvPr>
            <p:ph type="body" idx="1"/>
          </p:nvPr>
        </p:nvSpPr>
        <p:spPr>
          <a:xfrm>
            <a:off x="808038" y="1816100"/>
            <a:ext cx="6010275" cy="2913063"/>
          </a:xfrm>
        </p:spPr>
        <p:txBody>
          <a:bodyPr/>
          <a:lstStyle/>
          <a:p>
            <a:pPr marL="609600" indent="-609600" eaLnBrk="1" hangingPunct="1">
              <a:buFontTx/>
              <a:buAutoNum type="alphaUcPeriod"/>
            </a:pPr>
            <a:r>
              <a:rPr lang="en-US" sz="2800" smtClean="0">
                <a:latin typeface="Rockwell" pitchFamily="18" charset="0"/>
              </a:rPr>
              <a:t>Local control</a:t>
            </a:r>
          </a:p>
          <a:p>
            <a:pPr marL="609600" indent="-609600" eaLnBrk="1" hangingPunct="1">
              <a:buFontTx/>
              <a:buAutoNum type="alphaUcPeriod"/>
            </a:pPr>
            <a:r>
              <a:rPr lang="en-US" sz="2800" smtClean="0">
                <a:latin typeface="Rockwell" pitchFamily="18" charset="0"/>
              </a:rPr>
              <a:t>Remote control</a:t>
            </a:r>
          </a:p>
          <a:p>
            <a:pPr marL="609600" indent="-609600" eaLnBrk="1" hangingPunct="1">
              <a:buFontTx/>
              <a:buAutoNum type="alphaUcPeriod"/>
            </a:pPr>
            <a:r>
              <a:rPr lang="en-US" sz="2800" smtClean="0">
                <a:latin typeface="Rockwell" pitchFamily="18" charset="0"/>
              </a:rPr>
              <a:t>Automatic control</a:t>
            </a:r>
          </a:p>
          <a:p>
            <a:pPr marL="609600" indent="-609600" eaLnBrk="1" hangingPunct="1">
              <a:buFontTx/>
              <a:buAutoNum type="alphaUcPeriod"/>
            </a:pPr>
            <a:r>
              <a:rPr lang="en-US" sz="2800" smtClean="0">
                <a:latin typeface="Rockwell" pitchFamily="18" charset="0"/>
              </a:rPr>
              <a:t>Unattended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6662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6662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a:ln>
            <a:miter lim="800000"/>
            <a:headEnd/>
            <a:tailEnd/>
          </a:ln>
        </p:spPr>
        <p:txBody>
          <a:bodyPr/>
          <a:lstStyle/>
          <a:p>
            <a:fld id="{36E25ADE-7F05-412C-89F5-D076130BD3D0}" type="slidenum">
              <a:rPr lang="en-US"/>
              <a:pPr/>
              <a:t>86</a:t>
            </a:fld>
            <a:endParaRPr lang="en-US"/>
          </a:p>
        </p:txBody>
      </p:sp>
      <p:sp>
        <p:nvSpPr>
          <p:cNvPr id="90115" name="Rectangle 2"/>
          <p:cNvSpPr>
            <a:spLocks noGrp="1" noChangeArrowheads="1"/>
          </p:cNvSpPr>
          <p:nvPr>
            <p:ph type="title"/>
          </p:nvPr>
        </p:nvSpPr>
        <p:spPr/>
        <p:txBody>
          <a:bodyPr/>
          <a:lstStyle/>
          <a:p>
            <a:pPr eaLnBrk="1" hangingPunct="1"/>
            <a:r>
              <a:rPr lang="en-US" sz="3600" smtClean="0"/>
              <a:t>T1E09	</a:t>
            </a:r>
            <a:r>
              <a:rPr lang="en-US" sz="2800" smtClean="0">
                <a:latin typeface="Rockwell" pitchFamily="18" charset="0"/>
              </a:rPr>
              <a:t>What type of control is being used when 		transmitting using a handheld radio?</a:t>
            </a:r>
          </a:p>
        </p:txBody>
      </p:sp>
      <p:sp>
        <p:nvSpPr>
          <p:cNvPr id="667651" name="Rectangle 3"/>
          <p:cNvSpPr>
            <a:spLocks noGrp="1" noChangeArrowheads="1"/>
          </p:cNvSpPr>
          <p:nvPr>
            <p:ph type="body" idx="1"/>
          </p:nvPr>
        </p:nvSpPr>
        <p:spPr>
          <a:xfrm>
            <a:off x="654050" y="1778000"/>
            <a:ext cx="6202363" cy="3181350"/>
          </a:xfrm>
        </p:spPr>
        <p:txBody>
          <a:bodyPr/>
          <a:lstStyle/>
          <a:p>
            <a:pPr marL="609600" indent="-609600" eaLnBrk="1" hangingPunct="1">
              <a:buFontTx/>
              <a:buAutoNum type="alphaUcPeriod"/>
            </a:pPr>
            <a:r>
              <a:rPr lang="en-US" smtClean="0"/>
              <a:t>Radio control</a:t>
            </a:r>
          </a:p>
          <a:p>
            <a:pPr marL="609600" indent="-609600" eaLnBrk="1" hangingPunct="1">
              <a:buFontTx/>
              <a:buAutoNum type="alphaUcPeriod"/>
            </a:pPr>
            <a:r>
              <a:rPr lang="en-US" smtClean="0"/>
              <a:t>Unattended control</a:t>
            </a:r>
          </a:p>
          <a:p>
            <a:pPr marL="609600" indent="-609600" eaLnBrk="1" hangingPunct="1">
              <a:buFontTx/>
              <a:buAutoNum type="alphaUcPeriod"/>
            </a:pPr>
            <a:r>
              <a:rPr lang="en-US" smtClean="0"/>
              <a:t>Automatic control</a:t>
            </a:r>
          </a:p>
          <a:p>
            <a:pPr marL="609600" indent="-609600" eaLnBrk="1" hangingPunct="1">
              <a:buFontTx/>
              <a:buAutoNum type="alphaUcPeriod"/>
            </a:pPr>
            <a:r>
              <a:rPr lang="en-US" smtClean="0"/>
              <a:t>Local control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6765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6765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a:ln>
            <a:miter lim="800000"/>
            <a:headEnd/>
            <a:tailEnd/>
          </a:ln>
        </p:spPr>
        <p:txBody>
          <a:bodyPr/>
          <a:lstStyle/>
          <a:p>
            <a:fld id="{F5D955F9-12E7-46D6-86AC-289ACB5E7488}" type="slidenum">
              <a:rPr lang="en-US"/>
              <a:pPr/>
              <a:t>87</a:t>
            </a:fld>
            <a:endParaRPr lang="en-US"/>
          </a:p>
        </p:txBody>
      </p:sp>
      <p:sp>
        <p:nvSpPr>
          <p:cNvPr id="91139" name="Rectangle 2"/>
          <p:cNvSpPr>
            <a:spLocks noGrp="1" noChangeArrowheads="1"/>
          </p:cNvSpPr>
          <p:nvPr>
            <p:ph type="title"/>
          </p:nvPr>
        </p:nvSpPr>
        <p:spPr>
          <a:xfrm>
            <a:off x="0" y="433388"/>
            <a:ext cx="9144000" cy="868362"/>
          </a:xfrm>
        </p:spPr>
        <p:txBody>
          <a:bodyPr/>
          <a:lstStyle/>
          <a:p>
            <a:pPr eaLnBrk="1" hangingPunct="1"/>
            <a:r>
              <a:rPr lang="en-US" sz="3200" smtClean="0"/>
              <a:t>T1E10</a:t>
            </a:r>
            <a:r>
              <a:rPr lang="en-US" sz="3600" smtClean="0"/>
              <a:t>  	</a:t>
            </a:r>
            <a:r>
              <a:rPr lang="en-US" sz="2200" smtClean="0">
                <a:latin typeface="Rockwell" pitchFamily="18" charset="0"/>
              </a:rPr>
              <a:t>What type of control is used when the control operator 		is not at the station location but can indirectly 			manipulate the operating adjustments of a station?</a:t>
            </a:r>
          </a:p>
        </p:txBody>
      </p:sp>
      <p:sp>
        <p:nvSpPr>
          <p:cNvPr id="668675" name="Rectangle 3"/>
          <p:cNvSpPr>
            <a:spLocks noGrp="1" noChangeArrowheads="1"/>
          </p:cNvSpPr>
          <p:nvPr>
            <p:ph type="body" idx="1"/>
          </p:nvPr>
        </p:nvSpPr>
        <p:spPr>
          <a:xfrm>
            <a:off x="1154113" y="1892300"/>
            <a:ext cx="5357812" cy="2989263"/>
          </a:xfrm>
        </p:spPr>
        <p:txBody>
          <a:bodyPr/>
          <a:lstStyle/>
          <a:p>
            <a:pPr marL="609600" indent="-609600" eaLnBrk="1" hangingPunct="1">
              <a:buFontTx/>
              <a:buAutoNum type="alphaUcPeriod"/>
            </a:pPr>
            <a:r>
              <a:rPr lang="en-US" sz="2800" smtClean="0">
                <a:latin typeface="Rockwell" pitchFamily="18" charset="0"/>
              </a:rPr>
              <a:t>Local</a:t>
            </a:r>
          </a:p>
          <a:p>
            <a:pPr marL="609600" indent="-609600" eaLnBrk="1" hangingPunct="1">
              <a:buFontTx/>
              <a:buAutoNum type="alphaUcPeriod"/>
            </a:pPr>
            <a:r>
              <a:rPr lang="en-US" sz="2800" smtClean="0">
                <a:latin typeface="Rockwell" pitchFamily="18" charset="0"/>
              </a:rPr>
              <a:t>Remote</a:t>
            </a:r>
          </a:p>
          <a:p>
            <a:pPr marL="609600" indent="-609600" eaLnBrk="1" hangingPunct="1">
              <a:buFontTx/>
              <a:buAutoNum type="alphaUcPeriod"/>
            </a:pPr>
            <a:r>
              <a:rPr lang="en-US" sz="2800" smtClean="0">
                <a:latin typeface="Rockwell" pitchFamily="18" charset="0"/>
              </a:rPr>
              <a:t>Automatic</a:t>
            </a:r>
          </a:p>
          <a:p>
            <a:pPr marL="609600" indent="-609600" eaLnBrk="1" hangingPunct="1">
              <a:buFontTx/>
              <a:buAutoNum type="alphaUcPeriod"/>
            </a:pPr>
            <a:r>
              <a:rPr lang="en-US" sz="2800" smtClean="0">
                <a:latin typeface="Rockwell" pitchFamily="18" charset="0"/>
              </a:rPr>
              <a:t>Unattended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68675">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68675">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p:cNvSpPr>
            <a:spLocks noGrp="1"/>
          </p:cNvSpPr>
          <p:nvPr>
            <p:ph type="sldNum" sz="quarter" idx="12"/>
          </p:nvPr>
        </p:nvSpPr>
        <p:spPr>
          <a:noFill/>
          <a:ln>
            <a:miter lim="800000"/>
            <a:headEnd/>
            <a:tailEnd/>
          </a:ln>
        </p:spPr>
        <p:txBody>
          <a:bodyPr/>
          <a:lstStyle/>
          <a:p>
            <a:fld id="{1052BDD3-EEFF-499D-8A36-D5CBAA66868E}" type="slidenum">
              <a:rPr lang="en-US"/>
              <a:pPr/>
              <a:t>88</a:t>
            </a:fld>
            <a:endParaRPr lang="en-US"/>
          </a:p>
        </p:txBody>
      </p:sp>
      <p:sp>
        <p:nvSpPr>
          <p:cNvPr id="92163" name="Rectangle 2"/>
          <p:cNvSpPr>
            <a:spLocks noGrp="1" noChangeArrowheads="1"/>
          </p:cNvSpPr>
          <p:nvPr>
            <p:ph type="title"/>
          </p:nvPr>
        </p:nvSpPr>
        <p:spPr>
          <a:xfrm>
            <a:off x="0" y="433388"/>
            <a:ext cx="9144000" cy="868362"/>
          </a:xfrm>
        </p:spPr>
        <p:txBody>
          <a:bodyPr/>
          <a:lstStyle/>
          <a:p>
            <a:pPr eaLnBrk="1" hangingPunct="1"/>
            <a:r>
              <a:rPr lang="en-US" sz="3600" smtClean="0"/>
              <a:t>T1E11	</a:t>
            </a:r>
            <a:r>
              <a:rPr lang="en-US" sz="2200" smtClean="0">
                <a:latin typeface="Rockwell" pitchFamily="18" charset="0"/>
              </a:rPr>
              <a:t>Who does the FCC presume to be the control operator 		of an amateur station, unless documentation to the 		contrary is in the station records?</a:t>
            </a:r>
          </a:p>
        </p:txBody>
      </p:sp>
      <p:sp>
        <p:nvSpPr>
          <p:cNvPr id="669699" name="Rectangle 3"/>
          <p:cNvSpPr>
            <a:spLocks noGrp="1" noChangeArrowheads="1"/>
          </p:cNvSpPr>
          <p:nvPr>
            <p:ph type="body" idx="1"/>
          </p:nvPr>
        </p:nvSpPr>
        <p:spPr>
          <a:xfrm>
            <a:off x="423863" y="2046288"/>
            <a:ext cx="8526462" cy="2644775"/>
          </a:xfrm>
        </p:spPr>
        <p:txBody>
          <a:bodyPr/>
          <a:lstStyle/>
          <a:p>
            <a:pPr marL="609600" indent="-609600" eaLnBrk="1" hangingPunct="1">
              <a:buFontTx/>
              <a:buAutoNum type="alphaUcPeriod"/>
            </a:pPr>
            <a:r>
              <a:rPr lang="en-US" sz="2800" smtClean="0">
                <a:latin typeface="Rockwell" pitchFamily="18" charset="0"/>
              </a:rPr>
              <a:t>The station custodian</a:t>
            </a:r>
          </a:p>
          <a:p>
            <a:pPr marL="609600" indent="-609600" eaLnBrk="1" hangingPunct="1">
              <a:buFontTx/>
              <a:buAutoNum type="alphaUcPeriod"/>
            </a:pPr>
            <a:r>
              <a:rPr lang="en-US" sz="2800" smtClean="0">
                <a:latin typeface="Rockwell" pitchFamily="18" charset="0"/>
              </a:rPr>
              <a:t>The third party participant</a:t>
            </a:r>
          </a:p>
          <a:p>
            <a:pPr marL="609600" indent="-609600" eaLnBrk="1" hangingPunct="1">
              <a:buFontTx/>
              <a:buAutoNum type="alphaUcPeriod"/>
            </a:pPr>
            <a:r>
              <a:rPr lang="en-US" sz="2800" smtClean="0">
                <a:latin typeface="Rockwell" pitchFamily="18" charset="0"/>
              </a:rPr>
              <a:t>The person operating the station equipment</a:t>
            </a:r>
          </a:p>
          <a:p>
            <a:pPr marL="609600" indent="-609600" eaLnBrk="1" hangingPunct="1">
              <a:buFontTx/>
              <a:buAutoNum type="alphaUcPeriod"/>
            </a:pPr>
            <a:r>
              <a:rPr lang="en-US" sz="2800" smtClean="0">
                <a:latin typeface="Rockwell" pitchFamily="18" charset="0"/>
              </a:rPr>
              <a:t>The station licensee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69699">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69699">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5"/>
          <p:cNvSpPr>
            <a:spLocks noGrp="1"/>
          </p:cNvSpPr>
          <p:nvPr>
            <p:ph type="sldNum" sz="quarter" idx="12"/>
          </p:nvPr>
        </p:nvSpPr>
        <p:spPr>
          <a:noFill/>
          <a:ln>
            <a:miter lim="800000"/>
            <a:headEnd/>
            <a:tailEnd/>
          </a:ln>
        </p:spPr>
        <p:txBody>
          <a:bodyPr/>
          <a:lstStyle/>
          <a:p>
            <a:fld id="{E9B42936-0062-4FF7-AEAE-4B7E5912BBD3}" type="slidenum">
              <a:rPr lang="en-US"/>
              <a:pPr/>
              <a:t>89</a:t>
            </a:fld>
            <a:endParaRPr lang="en-US"/>
          </a:p>
        </p:txBody>
      </p:sp>
      <p:sp>
        <p:nvSpPr>
          <p:cNvPr id="93187" name="Rectangle 2"/>
          <p:cNvSpPr>
            <a:spLocks noGrp="1" noChangeArrowheads="1"/>
          </p:cNvSpPr>
          <p:nvPr>
            <p:ph type="title"/>
          </p:nvPr>
        </p:nvSpPr>
        <p:spPr>
          <a:xfrm>
            <a:off x="193675" y="549275"/>
            <a:ext cx="8642350" cy="868363"/>
          </a:xfrm>
        </p:spPr>
        <p:txBody>
          <a:bodyPr/>
          <a:lstStyle/>
          <a:p>
            <a:pPr eaLnBrk="1" hangingPunct="1"/>
            <a:r>
              <a:rPr lang="en-US" sz="3600" smtClean="0"/>
              <a:t>T1F01	</a:t>
            </a:r>
            <a:r>
              <a:rPr lang="en-US" sz="2800" smtClean="0">
                <a:latin typeface="Rockwell" pitchFamily="18" charset="0"/>
              </a:rPr>
              <a:t>What type of identification is being used 		when identifying a station on the air as 			“Race Headquarters”?</a:t>
            </a:r>
          </a:p>
        </p:txBody>
      </p:sp>
      <p:sp>
        <p:nvSpPr>
          <p:cNvPr id="670723" name="Rectangle 3"/>
          <p:cNvSpPr>
            <a:spLocks noGrp="1" noChangeArrowheads="1"/>
          </p:cNvSpPr>
          <p:nvPr>
            <p:ph type="body" idx="1"/>
          </p:nvPr>
        </p:nvSpPr>
        <p:spPr>
          <a:xfrm>
            <a:off x="846138" y="1816100"/>
            <a:ext cx="7585075" cy="2874963"/>
          </a:xfrm>
        </p:spPr>
        <p:txBody>
          <a:bodyPr/>
          <a:lstStyle/>
          <a:p>
            <a:pPr marL="609600" indent="-609600" eaLnBrk="1" hangingPunct="1">
              <a:buFontTx/>
              <a:buAutoNum type="alphaUcPeriod"/>
            </a:pPr>
            <a:r>
              <a:rPr lang="en-US" sz="2800" smtClean="0">
                <a:latin typeface="Rockwell" pitchFamily="18" charset="0"/>
              </a:rPr>
              <a:t>Tactical call</a:t>
            </a:r>
          </a:p>
          <a:p>
            <a:pPr marL="609600" indent="-609600" eaLnBrk="1" hangingPunct="1">
              <a:buFontTx/>
              <a:buAutoNum type="alphaUcPeriod"/>
            </a:pPr>
            <a:r>
              <a:rPr lang="en-US" sz="2800" smtClean="0">
                <a:latin typeface="Rockwell" pitchFamily="18" charset="0"/>
              </a:rPr>
              <a:t>Self-assigned designator</a:t>
            </a:r>
          </a:p>
          <a:p>
            <a:pPr marL="609600" indent="-609600" eaLnBrk="1" hangingPunct="1">
              <a:buFontTx/>
              <a:buAutoNum type="alphaUcPeriod"/>
            </a:pPr>
            <a:r>
              <a:rPr lang="en-US" sz="2800" smtClean="0">
                <a:latin typeface="Rockwell" pitchFamily="18" charset="0"/>
              </a:rPr>
              <a:t>SSID</a:t>
            </a:r>
          </a:p>
          <a:p>
            <a:pPr marL="609600" indent="-609600" eaLnBrk="1" hangingPunct="1">
              <a:buFontTx/>
              <a:buAutoNum type="alphaUcPeriod"/>
            </a:pPr>
            <a:r>
              <a:rPr lang="en-US" sz="2800" smtClean="0">
                <a:latin typeface="Rockwell" pitchFamily="18" charset="0"/>
              </a:rPr>
              <a:t>Broadcast station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7072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7072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miter lim="800000"/>
            <a:headEnd/>
            <a:tailEnd/>
          </a:ln>
        </p:spPr>
        <p:txBody>
          <a:bodyPr/>
          <a:lstStyle/>
          <a:p>
            <a:fld id="{086E5744-D125-4B2B-AC65-93689338EA7F}" type="slidenum">
              <a:rPr lang="en-US"/>
              <a:pPr/>
              <a:t>9</a:t>
            </a:fld>
            <a:endParaRPr lang="en-US"/>
          </a:p>
        </p:txBody>
      </p:sp>
      <p:sp>
        <p:nvSpPr>
          <p:cNvPr id="11267" name="Rectangle 2"/>
          <p:cNvSpPr>
            <a:spLocks noGrp="1" noChangeArrowheads="1"/>
          </p:cNvSpPr>
          <p:nvPr>
            <p:ph type="title"/>
          </p:nvPr>
        </p:nvSpPr>
        <p:spPr>
          <a:xfrm>
            <a:off x="231775" y="549275"/>
            <a:ext cx="8912225" cy="614363"/>
          </a:xfrm>
        </p:spPr>
        <p:txBody>
          <a:bodyPr/>
          <a:lstStyle/>
          <a:p>
            <a:pPr eaLnBrk="1" hangingPunct="1"/>
            <a:r>
              <a:rPr lang="en-US" sz="2600" b="1" smtClean="0">
                <a:latin typeface="Rockwell" pitchFamily="18" charset="0"/>
              </a:rPr>
              <a:t>T1B: </a:t>
            </a:r>
            <a:r>
              <a:rPr lang="en-US" sz="1800" b="1" smtClean="0"/>
              <a:t>	</a:t>
            </a:r>
            <a:r>
              <a:rPr lang="en-US" sz="1800" b="1" smtClean="0">
                <a:latin typeface="Rockwell" pitchFamily="18" charset="0"/>
              </a:rPr>
              <a:t>Authorized frequencies; frequency allocations, ITU regions, 	emission type, restricted sub-bands, spectrum sharing, 	transmissions near band edges.</a:t>
            </a:r>
            <a:r>
              <a:rPr lang="en-US" sz="1800" b="1" smtClean="0"/>
              <a:t>	</a:t>
            </a:r>
            <a:r>
              <a:rPr lang="en-US" sz="1800" b="1" smtClean="0">
                <a:solidFill>
                  <a:srgbClr val="0099FF"/>
                </a:solidFill>
              </a:rPr>
              <a:t>			         	</a:t>
            </a:r>
          </a:p>
        </p:txBody>
      </p:sp>
      <p:sp>
        <p:nvSpPr>
          <p:cNvPr id="589827" name="Rectangle 3"/>
          <p:cNvSpPr>
            <a:spLocks noGrp="1" noChangeArrowheads="1"/>
          </p:cNvSpPr>
          <p:nvPr>
            <p:ph type="body" idx="1"/>
          </p:nvPr>
        </p:nvSpPr>
        <p:spPr>
          <a:xfrm>
            <a:off x="0" y="1547813"/>
            <a:ext cx="8642350" cy="5070475"/>
          </a:xfrm>
        </p:spPr>
        <p:txBody>
          <a:bodyPr/>
          <a:lstStyle/>
          <a:p>
            <a:pPr lvl="1" eaLnBrk="1" hangingPunct="1"/>
            <a:r>
              <a:rPr lang="en-US" sz="1200" smtClean="0">
                <a:latin typeface="Rockwell" pitchFamily="18" charset="0"/>
              </a:rPr>
              <a:t>T1B2</a:t>
            </a:r>
            <a:r>
              <a:rPr lang="en-US" smtClean="0">
                <a:latin typeface="Rockwell" pitchFamily="18" charset="0"/>
              </a:rPr>
              <a:t>  </a:t>
            </a:r>
            <a:r>
              <a:rPr lang="en-US" sz="2000" smtClean="0">
                <a:latin typeface="Rockwell" pitchFamily="18" charset="0"/>
              </a:rPr>
              <a:t>North American amateur stations are located in ITU Region 2</a:t>
            </a:r>
          </a:p>
          <a:p>
            <a:pPr lvl="1" eaLnBrk="1" hangingPunct="1"/>
            <a:endParaRPr lang="en-US" sz="2000" smtClean="0">
              <a:latin typeface="Rockwell" pitchFamily="18" charset="0"/>
            </a:endParaRPr>
          </a:p>
        </p:txBody>
      </p:sp>
      <p:pic>
        <p:nvPicPr>
          <p:cNvPr id="589828" name="Picture 3" descr="ITU_Reg"/>
          <p:cNvPicPr>
            <a:picLocks noChangeAspect="1" noChangeArrowheads="1"/>
          </p:cNvPicPr>
          <p:nvPr/>
        </p:nvPicPr>
        <p:blipFill>
          <a:blip r:embed="rId2" cstate="print"/>
          <a:srcRect/>
          <a:stretch>
            <a:fillRect/>
          </a:stretch>
        </p:blipFill>
        <p:spPr bwMode="auto">
          <a:xfrm>
            <a:off x="846138" y="2584450"/>
            <a:ext cx="6837362" cy="3624263"/>
          </a:xfrm>
          <a:prstGeom prst="rect">
            <a:avLst/>
          </a:prstGeom>
          <a:noFill/>
          <a:ln w="9525">
            <a:noFill/>
            <a:miter lim="800000"/>
            <a:headEnd/>
            <a:tailEnd/>
          </a:ln>
        </p:spPr>
      </p:pic>
      <p:sp>
        <p:nvSpPr>
          <p:cNvPr id="589829" name="Text Box 5"/>
          <p:cNvSpPr txBox="1">
            <a:spLocks noChangeArrowheads="1"/>
          </p:cNvSpPr>
          <p:nvPr/>
        </p:nvSpPr>
        <p:spPr bwMode="auto">
          <a:xfrm>
            <a:off x="8107363" y="3044825"/>
            <a:ext cx="1036637" cy="12811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a:solidFill>
                  <a:srgbClr val="FF0000"/>
                </a:solidFill>
                <a:latin typeface="Rockwell" pitchFamily="18" charset="0"/>
              </a:rPr>
              <a:t>North America </a:t>
            </a:r>
          </a:p>
          <a:p>
            <a:pPr>
              <a:spcBef>
                <a:spcPct val="50000"/>
              </a:spcBef>
            </a:pPr>
            <a:r>
              <a:rPr lang="en-US" sz="1200">
                <a:solidFill>
                  <a:srgbClr val="FF0000"/>
                </a:solidFill>
                <a:latin typeface="Rockwell" pitchFamily="18" charset="0"/>
              </a:rPr>
              <a:t>ITU </a:t>
            </a:r>
          </a:p>
          <a:p>
            <a:pPr>
              <a:spcBef>
                <a:spcPct val="50000"/>
              </a:spcBef>
            </a:pPr>
            <a:r>
              <a:rPr lang="en-US" sz="1200">
                <a:solidFill>
                  <a:srgbClr val="FF0000"/>
                </a:solidFill>
                <a:latin typeface="Rockwell" pitchFamily="18" charset="0"/>
              </a:rPr>
              <a:t>Region 2</a:t>
            </a:r>
          </a:p>
          <a:p>
            <a:pPr>
              <a:spcBef>
                <a:spcPct val="50000"/>
              </a:spcBef>
            </a:pPr>
            <a:endParaRPr lang="en-US" sz="1200">
              <a:latin typeface="Rockwell" pitchFamily="18" charset="0"/>
            </a:endParaRPr>
          </a:p>
        </p:txBody>
      </p:sp>
      <p:sp>
        <p:nvSpPr>
          <p:cNvPr id="589831" name="Line 7"/>
          <p:cNvSpPr>
            <a:spLocks noChangeShapeType="1"/>
          </p:cNvSpPr>
          <p:nvPr/>
        </p:nvSpPr>
        <p:spPr bwMode="auto">
          <a:xfrm flipH="1">
            <a:off x="6492875" y="3352800"/>
            <a:ext cx="1651000" cy="230188"/>
          </a:xfrm>
          <a:prstGeom prst="line">
            <a:avLst/>
          </a:prstGeom>
          <a:noFill/>
          <a:ln w="28575" cap="sq">
            <a:solidFill>
              <a:schemeClr val="accent1"/>
            </a:solidFill>
            <a:round/>
            <a:headEnd type="none" w="sm" len="sm"/>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Effect transition="in" filter="wipe(up)">
                                      <p:cBhvr>
                                        <p:cTn id="7" dur="500"/>
                                        <p:tgtEl>
                                          <p:spTgt spid="589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89828"/>
                                        </p:tgtEl>
                                        <p:attrNameLst>
                                          <p:attrName>style.visibility</p:attrName>
                                        </p:attrNameLst>
                                      </p:cBhvr>
                                      <p:to>
                                        <p:strVal val="visible"/>
                                      </p:to>
                                    </p:set>
                                    <p:anim calcmode="lin" valueType="num">
                                      <p:cBhvr additive="base">
                                        <p:cTn id="12" dur="500" fill="hold"/>
                                        <p:tgtEl>
                                          <p:spTgt spid="589828"/>
                                        </p:tgtEl>
                                        <p:attrNameLst>
                                          <p:attrName>ppt_x</p:attrName>
                                        </p:attrNameLst>
                                      </p:cBhvr>
                                      <p:tavLst>
                                        <p:tav tm="0">
                                          <p:val>
                                            <p:strVal val="#ppt_x"/>
                                          </p:val>
                                        </p:tav>
                                        <p:tav tm="100000">
                                          <p:val>
                                            <p:strVal val="#ppt_x"/>
                                          </p:val>
                                        </p:tav>
                                      </p:tavLst>
                                    </p:anim>
                                    <p:anim calcmode="lin" valueType="num">
                                      <p:cBhvr additive="base">
                                        <p:cTn id="13" dur="500" fill="hold"/>
                                        <p:tgtEl>
                                          <p:spTgt spid="58982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89829"/>
                                        </p:tgtEl>
                                        <p:attrNameLst>
                                          <p:attrName>style.visibility</p:attrName>
                                        </p:attrNameLst>
                                      </p:cBhvr>
                                      <p:to>
                                        <p:strVal val="visible"/>
                                      </p:to>
                                    </p:set>
                                    <p:anim calcmode="lin" valueType="num">
                                      <p:cBhvr additive="base">
                                        <p:cTn id="16" dur="500" fill="hold"/>
                                        <p:tgtEl>
                                          <p:spTgt spid="589829"/>
                                        </p:tgtEl>
                                        <p:attrNameLst>
                                          <p:attrName>ppt_x</p:attrName>
                                        </p:attrNameLst>
                                      </p:cBhvr>
                                      <p:tavLst>
                                        <p:tav tm="0">
                                          <p:val>
                                            <p:strVal val="#ppt_x"/>
                                          </p:val>
                                        </p:tav>
                                        <p:tav tm="100000">
                                          <p:val>
                                            <p:strVal val="#ppt_x"/>
                                          </p:val>
                                        </p:tav>
                                      </p:tavLst>
                                    </p:anim>
                                    <p:anim calcmode="lin" valueType="num">
                                      <p:cBhvr additive="base">
                                        <p:cTn id="17" dur="500" fill="hold"/>
                                        <p:tgtEl>
                                          <p:spTgt spid="58982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589831"/>
                                        </p:tgtEl>
                                        <p:attrNameLst>
                                          <p:attrName>style.visibility</p:attrName>
                                        </p:attrNameLst>
                                      </p:cBhvr>
                                      <p:to>
                                        <p:strVal val="visible"/>
                                      </p:to>
                                    </p:set>
                                    <p:animEffect transition="in" filter="wipe(right)">
                                      <p:cBhvr>
                                        <p:cTn id="21" dur="500"/>
                                        <p:tgtEl>
                                          <p:spTgt spid="589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9" grpId="0"/>
      <p:bldP spid="58983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a:ln>
            <a:miter lim="800000"/>
            <a:headEnd/>
            <a:tailEnd/>
          </a:ln>
        </p:spPr>
        <p:txBody>
          <a:bodyPr/>
          <a:lstStyle/>
          <a:p>
            <a:fld id="{D7A2DAAD-1501-4EA8-846F-771D42B6F031}" type="slidenum">
              <a:rPr lang="en-US"/>
              <a:pPr/>
              <a:t>90</a:t>
            </a:fld>
            <a:endParaRPr lang="en-US"/>
          </a:p>
        </p:txBody>
      </p:sp>
      <p:sp>
        <p:nvSpPr>
          <p:cNvPr id="94211" name="Rectangle 2"/>
          <p:cNvSpPr>
            <a:spLocks noGrp="1" noChangeArrowheads="1"/>
          </p:cNvSpPr>
          <p:nvPr>
            <p:ph type="title"/>
          </p:nvPr>
        </p:nvSpPr>
        <p:spPr>
          <a:xfrm>
            <a:off x="231775" y="625475"/>
            <a:ext cx="8642350" cy="868363"/>
          </a:xfrm>
        </p:spPr>
        <p:txBody>
          <a:bodyPr/>
          <a:lstStyle/>
          <a:p>
            <a:pPr eaLnBrk="1" hangingPunct="1"/>
            <a:r>
              <a:rPr lang="en-US" sz="3600" smtClean="0"/>
              <a:t>T1F02 	</a:t>
            </a:r>
            <a:r>
              <a:rPr lang="en-US" sz="2800" smtClean="0">
                <a:latin typeface="Rockwell" pitchFamily="18" charset="0"/>
              </a:rPr>
              <a:t>When using tactical identifiers, how 			often 	must your station transmit the 			station’s FCC-assigned call sign?</a:t>
            </a:r>
            <a:r>
              <a:rPr lang="en-US" sz="3600" smtClean="0"/>
              <a:t> </a:t>
            </a:r>
          </a:p>
        </p:txBody>
      </p:sp>
      <p:sp>
        <p:nvSpPr>
          <p:cNvPr id="671747" name="Rectangle 3"/>
          <p:cNvSpPr>
            <a:spLocks noGrp="1" noChangeArrowheads="1"/>
          </p:cNvSpPr>
          <p:nvPr>
            <p:ph type="body" idx="1"/>
          </p:nvPr>
        </p:nvSpPr>
        <p:spPr>
          <a:xfrm>
            <a:off x="769938" y="2008188"/>
            <a:ext cx="7354887" cy="3105150"/>
          </a:xfrm>
        </p:spPr>
        <p:txBody>
          <a:bodyPr/>
          <a:lstStyle/>
          <a:p>
            <a:pPr marL="609600" indent="-609600" eaLnBrk="1" hangingPunct="1">
              <a:buFontTx/>
              <a:buAutoNum type="alphaUcPeriod"/>
            </a:pPr>
            <a:r>
              <a:rPr lang="en-US" sz="2800" smtClean="0">
                <a:latin typeface="Rockwell" pitchFamily="18" charset="0"/>
              </a:rPr>
              <a:t>Never, the tactical call is sufficient</a:t>
            </a:r>
          </a:p>
          <a:p>
            <a:pPr marL="609600" indent="-609600" eaLnBrk="1" hangingPunct="1">
              <a:buFontTx/>
              <a:buAutoNum type="alphaUcPeriod"/>
            </a:pPr>
            <a:r>
              <a:rPr lang="en-US" sz="2800" smtClean="0">
                <a:latin typeface="Rockwell" pitchFamily="18" charset="0"/>
              </a:rPr>
              <a:t>Once during every hour</a:t>
            </a:r>
          </a:p>
          <a:p>
            <a:pPr marL="609600" indent="-609600" eaLnBrk="1" hangingPunct="1">
              <a:buFontTx/>
              <a:buAutoNum type="alphaUcPeriod"/>
            </a:pPr>
            <a:r>
              <a:rPr lang="en-US" sz="2800" smtClean="0">
                <a:latin typeface="Rockwell" pitchFamily="18" charset="0"/>
              </a:rPr>
              <a:t>Every ten minutes</a:t>
            </a:r>
          </a:p>
          <a:p>
            <a:pPr marL="609600" indent="-609600" eaLnBrk="1" hangingPunct="1">
              <a:buFontTx/>
              <a:buAutoNum type="alphaUcPeriod"/>
            </a:pPr>
            <a:r>
              <a:rPr lang="en-US" sz="2800" smtClean="0">
                <a:latin typeface="Rockwell" pitchFamily="18" charset="0"/>
              </a:rPr>
              <a:t>At the end of every communication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71747">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71747">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a:ln>
            <a:miter lim="800000"/>
            <a:headEnd/>
            <a:tailEnd/>
          </a:ln>
        </p:spPr>
        <p:txBody>
          <a:bodyPr/>
          <a:lstStyle/>
          <a:p>
            <a:fld id="{CD956E0E-87FA-468F-A553-48AA083572C6}" type="slidenum">
              <a:rPr lang="en-US"/>
              <a:pPr/>
              <a:t>91</a:t>
            </a:fld>
            <a:endParaRPr lang="en-US"/>
          </a:p>
        </p:txBody>
      </p:sp>
      <p:sp>
        <p:nvSpPr>
          <p:cNvPr id="95235" name="Rectangle 2"/>
          <p:cNvSpPr>
            <a:spLocks noGrp="1" noChangeArrowheads="1"/>
          </p:cNvSpPr>
          <p:nvPr>
            <p:ph type="title"/>
          </p:nvPr>
        </p:nvSpPr>
        <p:spPr/>
        <p:txBody>
          <a:bodyPr/>
          <a:lstStyle/>
          <a:p>
            <a:pPr eaLnBrk="1" hangingPunct="1"/>
            <a:r>
              <a:rPr lang="en-US" sz="3600" smtClean="0"/>
              <a:t>T1F03	</a:t>
            </a:r>
            <a:r>
              <a:rPr lang="en-US" sz="2800" smtClean="0">
                <a:latin typeface="Rockwell" pitchFamily="18" charset="0"/>
              </a:rPr>
              <a:t>When is an amateur station required to 		transmit its assigned call sign?</a:t>
            </a:r>
          </a:p>
        </p:txBody>
      </p:sp>
      <p:sp>
        <p:nvSpPr>
          <p:cNvPr id="672771" name="Rectangle 3"/>
          <p:cNvSpPr>
            <a:spLocks noGrp="1" noChangeArrowheads="1"/>
          </p:cNvSpPr>
          <p:nvPr>
            <p:ph type="body" idx="1"/>
          </p:nvPr>
        </p:nvSpPr>
        <p:spPr/>
        <p:txBody>
          <a:bodyPr/>
          <a:lstStyle/>
          <a:p>
            <a:pPr marL="609600" indent="-609600" eaLnBrk="1" hangingPunct="1">
              <a:buFontTx/>
              <a:buAutoNum type="alphaUcPeriod"/>
            </a:pPr>
            <a:r>
              <a:rPr lang="en-US" sz="2800" smtClean="0">
                <a:latin typeface="Rockwell" pitchFamily="18" charset="0"/>
              </a:rPr>
              <a:t>At the beginning of each contact, and every 10 minutes thereafter</a:t>
            </a:r>
          </a:p>
          <a:p>
            <a:pPr marL="609600" indent="-609600" eaLnBrk="1" hangingPunct="1">
              <a:buFontTx/>
              <a:buAutoNum type="alphaUcPeriod"/>
            </a:pPr>
            <a:r>
              <a:rPr lang="en-US" sz="2800" smtClean="0">
                <a:latin typeface="Rockwell" pitchFamily="18" charset="0"/>
              </a:rPr>
              <a:t>At least once during each transmission </a:t>
            </a:r>
          </a:p>
          <a:p>
            <a:pPr marL="609600" indent="-609600" eaLnBrk="1" hangingPunct="1">
              <a:buFontTx/>
              <a:buAutoNum type="alphaUcPeriod"/>
            </a:pPr>
            <a:r>
              <a:rPr lang="en-US" sz="2800" smtClean="0">
                <a:latin typeface="Rockwell" pitchFamily="18" charset="0"/>
              </a:rPr>
              <a:t>At least every 15 minutes during and at the end of a contact</a:t>
            </a:r>
          </a:p>
          <a:p>
            <a:pPr marL="609600" indent="-609600" eaLnBrk="1" hangingPunct="1">
              <a:buFontTx/>
              <a:buAutoNum type="alphaUcPeriod"/>
            </a:pPr>
            <a:r>
              <a:rPr lang="en-US" sz="2800" smtClean="0">
                <a:latin typeface="Rockwell" pitchFamily="18" charset="0"/>
              </a:rPr>
              <a:t>At least every 10 minutes during and at the end of a contact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72771">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72771">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a:ln>
            <a:miter lim="800000"/>
            <a:headEnd/>
            <a:tailEnd/>
          </a:ln>
        </p:spPr>
        <p:txBody>
          <a:bodyPr/>
          <a:lstStyle/>
          <a:p>
            <a:fld id="{5A8BC594-4255-42E0-A3E4-0CB9BF8DC9E1}" type="slidenum">
              <a:rPr lang="en-US"/>
              <a:pPr/>
              <a:t>92</a:t>
            </a:fld>
            <a:endParaRPr lang="en-US"/>
          </a:p>
        </p:txBody>
      </p:sp>
      <p:sp>
        <p:nvSpPr>
          <p:cNvPr id="96259" name="Rectangle 2"/>
          <p:cNvSpPr>
            <a:spLocks noGrp="1" noChangeArrowheads="1"/>
          </p:cNvSpPr>
          <p:nvPr>
            <p:ph type="title"/>
          </p:nvPr>
        </p:nvSpPr>
        <p:spPr>
          <a:xfrm>
            <a:off x="231775" y="509588"/>
            <a:ext cx="8642350" cy="868362"/>
          </a:xfrm>
        </p:spPr>
        <p:txBody>
          <a:bodyPr/>
          <a:lstStyle/>
          <a:p>
            <a:pPr eaLnBrk="1" hangingPunct="1"/>
            <a:r>
              <a:rPr lang="en-US" sz="3600" smtClean="0"/>
              <a:t>T1F04	</a:t>
            </a:r>
            <a:r>
              <a:rPr lang="en-US" sz="2800" smtClean="0">
                <a:latin typeface="Rockwell" pitchFamily="18" charset="0"/>
              </a:rPr>
              <a:t>Which of the following is an acceptable 		method of station identification when 			operating in the phone sub-band?</a:t>
            </a:r>
          </a:p>
        </p:txBody>
      </p:sp>
      <p:sp>
        <p:nvSpPr>
          <p:cNvPr id="673795" name="Rectangle 3"/>
          <p:cNvSpPr>
            <a:spLocks noGrp="1" noChangeArrowheads="1"/>
          </p:cNvSpPr>
          <p:nvPr>
            <p:ph type="body" idx="1"/>
          </p:nvPr>
        </p:nvSpPr>
        <p:spPr>
          <a:xfrm>
            <a:off x="250825" y="1706563"/>
            <a:ext cx="8623300" cy="3873500"/>
          </a:xfrm>
        </p:spPr>
        <p:txBody>
          <a:bodyPr/>
          <a:lstStyle/>
          <a:p>
            <a:pPr marL="609600" indent="-609600" eaLnBrk="1" hangingPunct="1">
              <a:buFontTx/>
              <a:buAutoNum type="alphaUcPeriod"/>
            </a:pPr>
            <a:r>
              <a:rPr lang="en-US" smtClean="0">
                <a:latin typeface="Rockwell" pitchFamily="18" charset="0"/>
              </a:rPr>
              <a:t>Any language recognized by the United Nations</a:t>
            </a:r>
          </a:p>
          <a:p>
            <a:pPr marL="609600" indent="-609600" eaLnBrk="1" hangingPunct="1">
              <a:buFontTx/>
              <a:buAutoNum type="alphaUcPeriod"/>
            </a:pPr>
            <a:r>
              <a:rPr lang="en-US" smtClean="0">
                <a:latin typeface="Rockwell" pitchFamily="18" charset="0"/>
              </a:rPr>
              <a:t>Any language recognized by the ITU</a:t>
            </a:r>
          </a:p>
          <a:p>
            <a:pPr marL="609600" indent="-609600" eaLnBrk="1" hangingPunct="1">
              <a:buFontTx/>
              <a:buAutoNum type="alphaUcPeriod"/>
            </a:pPr>
            <a:r>
              <a:rPr lang="en-US" smtClean="0">
                <a:latin typeface="Rockwell" pitchFamily="18" charset="0"/>
              </a:rPr>
              <a:t>The English language</a:t>
            </a:r>
          </a:p>
          <a:p>
            <a:pPr marL="609600" indent="-609600" eaLnBrk="1" hangingPunct="1">
              <a:buFontTx/>
              <a:buAutoNum type="alphaUcPeriod"/>
            </a:pPr>
            <a:r>
              <a:rPr lang="en-US" smtClean="0">
                <a:latin typeface="Rockwell" pitchFamily="18" charset="0"/>
              </a:rPr>
              <a:t>English, French, or Spanish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7379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7379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a:ln>
            <a:miter lim="800000"/>
            <a:headEnd/>
            <a:tailEnd/>
          </a:ln>
        </p:spPr>
        <p:txBody>
          <a:bodyPr/>
          <a:lstStyle/>
          <a:p>
            <a:fld id="{8D690B03-2007-4F88-AA90-E971364CB635}" type="slidenum">
              <a:rPr lang="en-US"/>
              <a:pPr/>
              <a:t>93</a:t>
            </a:fld>
            <a:endParaRPr lang="en-US"/>
          </a:p>
        </p:txBody>
      </p:sp>
      <p:sp>
        <p:nvSpPr>
          <p:cNvPr id="97283" name="Rectangle 2"/>
          <p:cNvSpPr>
            <a:spLocks noGrp="1" noChangeArrowheads="1"/>
          </p:cNvSpPr>
          <p:nvPr>
            <p:ph type="title"/>
          </p:nvPr>
        </p:nvSpPr>
        <p:spPr>
          <a:xfrm>
            <a:off x="193675" y="549275"/>
            <a:ext cx="8642350" cy="868363"/>
          </a:xfrm>
        </p:spPr>
        <p:txBody>
          <a:bodyPr/>
          <a:lstStyle/>
          <a:p>
            <a:pPr eaLnBrk="1" hangingPunct="1"/>
            <a:r>
              <a:rPr lang="en-US" sz="3600" smtClean="0"/>
              <a:t>T1F05	</a:t>
            </a:r>
            <a:r>
              <a:rPr lang="en-US" sz="2800" smtClean="0">
                <a:latin typeface="Rockwell" pitchFamily="18" charset="0"/>
              </a:rPr>
              <a:t>What method of call sign identification is 		required for a station transmitting phone 		signals?</a:t>
            </a:r>
          </a:p>
        </p:txBody>
      </p:sp>
      <p:sp>
        <p:nvSpPr>
          <p:cNvPr id="674819" name="Rectangle 3"/>
          <p:cNvSpPr>
            <a:spLocks noGrp="1" noChangeArrowheads="1"/>
          </p:cNvSpPr>
          <p:nvPr>
            <p:ph type="body" idx="1"/>
          </p:nvPr>
        </p:nvSpPr>
        <p:spPr>
          <a:xfrm>
            <a:off x="155575" y="1739900"/>
            <a:ext cx="8988425" cy="3028950"/>
          </a:xfrm>
        </p:spPr>
        <p:txBody>
          <a:bodyPr/>
          <a:lstStyle/>
          <a:p>
            <a:pPr marL="609600" indent="-609600" eaLnBrk="1" hangingPunct="1">
              <a:buFontTx/>
              <a:buAutoNum type="alphaUcPeriod"/>
            </a:pPr>
            <a:r>
              <a:rPr lang="en-US" sz="2600" smtClean="0">
                <a:latin typeface="Rockwell" pitchFamily="18" charset="0"/>
              </a:rPr>
              <a:t>Send the call sign followed by the indicator RPT</a:t>
            </a:r>
          </a:p>
          <a:p>
            <a:pPr marL="609600" indent="-609600" eaLnBrk="1" hangingPunct="1">
              <a:buFontTx/>
              <a:buAutoNum type="alphaUcPeriod"/>
            </a:pPr>
            <a:r>
              <a:rPr lang="en-US" sz="2600" smtClean="0">
                <a:latin typeface="Rockwell" pitchFamily="18" charset="0"/>
              </a:rPr>
              <a:t>Send the call sign using CW or phone emission</a:t>
            </a:r>
          </a:p>
          <a:p>
            <a:pPr marL="609600" indent="-609600" eaLnBrk="1" hangingPunct="1">
              <a:buFontTx/>
              <a:buAutoNum type="alphaUcPeriod"/>
            </a:pPr>
            <a:r>
              <a:rPr lang="en-US" sz="2600" smtClean="0">
                <a:latin typeface="Rockwell" pitchFamily="18" charset="0"/>
              </a:rPr>
              <a:t>Send the call sign followed by the indicator R</a:t>
            </a:r>
          </a:p>
          <a:p>
            <a:pPr marL="609600" indent="-609600" eaLnBrk="1" hangingPunct="1">
              <a:buFontTx/>
              <a:buAutoNum type="alphaUcPeriod"/>
            </a:pPr>
            <a:r>
              <a:rPr lang="en-US" sz="2600" smtClean="0">
                <a:latin typeface="Rockwell" pitchFamily="18" charset="0"/>
              </a:rPr>
              <a:t>Send the call sign using only phone emission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74819">
                                            <p:txEl>
                                              <p:pRg st="1" end="1"/>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74819">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a:ln>
            <a:miter lim="800000"/>
            <a:headEnd/>
            <a:tailEnd/>
          </a:ln>
        </p:spPr>
        <p:txBody>
          <a:bodyPr/>
          <a:lstStyle/>
          <a:p>
            <a:fld id="{88ACC8BC-0A02-4ECD-9846-0F4579B8FBF9}" type="slidenum">
              <a:rPr lang="en-US"/>
              <a:pPr/>
              <a:t>94</a:t>
            </a:fld>
            <a:endParaRPr lang="en-US"/>
          </a:p>
        </p:txBody>
      </p:sp>
      <p:sp>
        <p:nvSpPr>
          <p:cNvPr id="98307" name="Rectangle 2"/>
          <p:cNvSpPr>
            <a:spLocks noGrp="1" noChangeArrowheads="1"/>
          </p:cNvSpPr>
          <p:nvPr>
            <p:ph type="title"/>
          </p:nvPr>
        </p:nvSpPr>
        <p:spPr>
          <a:xfrm>
            <a:off x="193675" y="549275"/>
            <a:ext cx="8642350" cy="868363"/>
          </a:xfrm>
        </p:spPr>
        <p:txBody>
          <a:bodyPr/>
          <a:lstStyle/>
          <a:p>
            <a:pPr eaLnBrk="1" hangingPunct="1"/>
            <a:r>
              <a:rPr lang="en-US" sz="3600" smtClean="0"/>
              <a:t>T1F06	</a:t>
            </a:r>
            <a:r>
              <a:rPr lang="en-US" sz="2800" smtClean="0">
                <a:latin typeface="Rockwell" pitchFamily="18" charset="0"/>
              </a:rPr>
              <a:t>Which of the following formats of a self-		assigned indicator is acceptable when 			identifying using a phone transmission?</a:t>
            </a:r>
          </a:p>
        </p:txBody>
      </p:sp>
      <p:sp>
        <p:nvSpPr>
          <p:cNvPr id="675843" name="Rectangle 3"/>
          <p:cNvSpPr>
            <a:spLocks noGrp="1" noChangeArrowheads="1"/>
          </p:cNvSpPr>
          <p:nvPr>
            <p:ph type="body" idx="1"/>
          </p:nvPr>
        </p:nvSpPr>
        <p:spPr>
          <a:xfrm>
            <a:off x="846138" y="1930400"/>
            <a:ext cx="8007350" cy="2605088"/>
          </a:xfrm>
        </p:spPr>
        <p:txBody>
          <a:bodyPr/>
          <a:lstStyle/>
          <a:p>
            <a:pPr marL="609600" indent="-609600" eaLnBrk="1" hangingPunct="1">
              <a:buFontTx/>
              <a:buAutoNum type="alphaUcPeriod"/>
            </a:pPr>
            <a:r>
              <a:rPr lang="en-US" sz="2800" smtClean="0">
                <a:latin typeface="Rockwell" pitchFamily="18" charset="0"/>
              </a:rPr>
              <a:t>KL7CC stroke W3</a:t>
            </a:r>
          </a:p>
          <a:p>
            <a:pPr marL="609600" indent="-609600" eaLnBrk="1" hangingPunct="1">
              <a:buFontTx/>
              <a:buAutoNum type="alphaUcPeriod"/>
            </a:pPr>
            <a:r>
              <a:rPr lang="en-US" sz="2800" smtClean="0">
                <a:latin typeface="Rockwell" pitchFamily="18" charset="0"/>
              </a:rPr>
              <a:t>KL7CC slant W3</a:t>
            </a:r>
          </a:p>
          <a:p>
            <a:pPr marL="609600" indent="-609600" eaLnBrk="1" hangingPunct="1">
              <a:buFontTx/>
              <a:buAutoNum type="alphaUcPeriod"/>
            </a:pPr>
            <a:r>
              <a:rPr lang="en-US" sz="2800" smtClean="0">
                <a:latin typeface="Rockwell" pitchFamily="18" charset="0"/>
              </a:rPr>
              <a:t>KL7CC slash W3</a:t>
            </a:r>
          </a:p>
          <a:p>
            <a:pPr marL="609600" indent="-609600" eaLnBrk="1" hangingPunct="1">
              <a:buFontTx/>
              <a:buAutoNum type="alphaUcPeriod"/>
            </a:pPr>
            <a:r>
              <a:rPr lang="en-US" sz="2800" smtClean="0">
                <a:latin typeface="Rockwell" pitchFamily="18" charset="0"/>
              </a:rPr>
              <a:t>All of these choices are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675843">
                                            <p:txEl>
                                              <p:pRg st="3" end="3"/>
                                            </p:txEl>
                                          </p:spTgt>
                                        </p:tgtEl>
                                        <p:attrNameLst>
                                          <p:attrName>style.color</p:attrName>
                                        </p:attrNameLst>
                                      </p:cBhvr>
                                      <p:to>
                                        <a:schemeClr val="accent1"/>
                                      </p:to>
                                    </p:animClr>
                                  </p:childTnLst>
                                </p:cTn>
                              </p:par>
                              <p:par>
                                <p:cTn id="7" presetID="5" presetClass="emph" presetSubtype="1" nodeType="withEffect">
                                  <p:stCondLst>
                                    <p:cond delay="0"/>
                                  </p:stCondLst>
                                  <p:childTnLst>
                                    <p:set>
                                      <p:cBhvr override="childStyle">
                                        <p:cTn id="8" dur="indefinite"/>
                                        <p:tgtEl>
                                          <p:spTgt spid="675843">
                                            <p:txEl>
                                              <p:pRg st="3" end="3"/>
                                            </p:txEl>
                                          </p:spTgt>
                                        </p:tgtEl>
                                        <p:attrNameLst>
                                          <p:attrName>style.fontStyle</p:attrName>
                                        </p:attrNameLst>
                                      </p:cBhvr>
                                      <p:to>
                                        <p:strVal val="normal"/>
                                      </p:to>
                                    </p:set>
                                    <p:set>
                                      <p:cBhvr override="childStyle">
                                        <p:cTn id="9" dur="indefinite"/>
                                        <p:tgtEl>
                                          <p:spTgt spid="675843">
                                            <p:txEl>
                                              <p:pRg st="3" end="3"/>
                                            </p:txEl>
                                          </p:spTgt>
                                        </p:tgtEl>
                                        <p:attrNameLst>
                                          <p:attrName>style.fontWeight</p:attrName>
                                        </p:attrNameLst>
                                      </p:cBhvr>
                                      <p:to>
                                        <p:strVal val="bold"/>
                                      </p:to>
                                    </p:set>
                                    <p:set>
                                      <p:cBhvr override="childStyle">
                                        <p:cTn id="10" dur="indefinite"/>
                                        <p:tgtEl>
                                          <p:spTgt spid="675843">
                                            <p:txEl>
                                              <p:pRg st="3" end="3"/>
                                            </p:txEl>
                                          </p:spTgt>
                                        </p:tgtEl>
                                        <p:attrNameLst>
                                          <p:attrName>style.textDecorationUnderline</p:attrName>
                                        </p:attrNameLst>
                                      </p:cBhvr>
                                      <p:to>
                                        <p:strVal val="false"/>
                                      </p:to>
                                    </p:set>
                                  </p:childTnLst>
                                </p:cTn>
                              </p:par>
                              <p:par>
                                <p:cTn id="11" presetID="8" presetClass="emph" presetSubtype="0" fill="hold" nodeType="withEffect">
                                  <p:stCondLst>
                                    <p:cond delay="0"/>
                                  </p:stCondLst>
                                  <p:childTnLst>
                                    <p:animRot by="21600000">
                                      <p:cBhvr>
                                        <p:cTn id="12" dur="500" fill="hold"/>
                                        <p:tgtEl>
                                          <p:spTgt spid="67584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a:ln>
            <a:miter lim="800000"/>
            <a:headEnd/>
            <a:tailEnd/>
          </a:ln>
        </p:spPr>
        <p:txBody>
          <a:bodyPr/>
          <a:lstStyle/>
          <a:p>
            <a:fld id="{1FAF2DA9-AF61-45FF-A8E0-35E91D59CAFD}" type="slidenum">
              <a:rPr lang="en-US"/>
              <a:pPr/>
              <a:t>95</a:t>
            </a:fld>
            <a:endParaRPr lang="en-US"/>
          </a:p>
        </p:txBody>
      </p:sp>
      <p:sp>
        <p:nvSpPr>
          <p:cNvPr id="99331" name="Rectangle 2"/>
          <p:cNvSpPr>
            <a:spLocks noGrp="1" noChangeArrowheads="1"/>
          </p:cNvSpPr>
          <p:nvPr>
            <p:ph type="title"/>
          </p:nvPr>
        </p:nvSpPr>
        <p:spPr>
          <a:xfrm>
            <a:off x="155575" y="587375"/>
            <a:ext cx="8642350" cy="868363"/>
          </a:xfrm>
        </p:spPr>
        <p:txBody>
          <a:bodyPr/>
          <a:lstStyle/>
          <a:p>
            <a:pPr eaLnBrk="1" hangingPunct="1"/>
            <a:r>
              <a:rPr lang="en-US" sz="3600" smtClean="0"/>
              <a:t>T1F07	</a:t>
            </a:r>
            <a:r>
              <a:rPr lang="en-US" sz="2800" smtClean="0">
                <a:latin typeface="Rockwell" pitchFamily="18" charset="0"/>
              </a:rPr>
              <a:t>Which of the following restrictions apply 		when appending a self-assigned call 			sign indicator?</a:t>
            </a:r>
          </a:p>
        </p:txBody>
      </p:sp>
      <p:sp>
        <p:nvSpPr>
          <p:cNvPr id="676867" name="Rectangle 3"/>
          <p:cNvSpPr>
            <a:spLocks noGrp="1" noChangeArrowheads="1"/>
          </p:cNvSpPr>
          <p:nvPr>
            <p:ph type="body" idx="1"/>
          </p:nvPr>
        </p:nvSpPr>
        <p:spPr>
          <a:xfrm>
            <a:off x="250825" y="1547813"/>
            <a:ext cx="8893175" cy="4962525"/>
          </a:xfrm>
        </p:spPr>
        <p:txBody>
          <a:bodyPr/>
          <a:lstStyle/>
          <a:p>
            <a:pPr marL="533400" indent="-533400" eaLnBrk="1" hangingPunct="1">
              <a:lnSpc>
                <a:spcPct val="90000"/>
              </a:lnSpc>
              <a:buFontTx/>
              <a:buAutoNum type="alphaUcPeriod"/>
            </a:pPr>
            <a:r>
              <a:rPr lang="en-US" smtClean="0">
                <a:latin typeface="Rockwell" pitchFamily="18" charset="0"/>
              </a:rPr>
              <a:t>It must be more than three letters and less than five letters</a:t>
            </a:r>
          </a:p>
          <a:p>
            <a:pPr marL="533400" indent="-533400" eaLnBrk="1" hangingPunct="1">
              <a:lnSpc>
                <a:spcPct val="90000"/>
              </a:lnSpc>
              <a:buFontTx/>
              <a:buAutoNum type="alphaUcPeriod"/>
            </a:pPr>
            <a:r>
              <a:rPr lang="en-US" smtClean="0">
                <a:latin typeface="Rockwell" pitchFamily="18" charset="0"/>
              </a:rPr>
              <a:t>It must be less than five letters</a:t>
            </a:r>
          </a:p>
          <a:p>
            <a:pPr marL="533400" indent="-533400" eaLnBrk="1" hangingPunct="1">
              <a:lnSpc>
                <a:spcPct val="90000"/>
              </a:lnSpc>
              <a:buFontTx/>
              <a:buAutoNum type="alphaUcPeriod"/>
            </a:pPr>
            <a:r>
              <a:rPr lang="en-US" smtClean="0">
                <a:latin typeface="Rockwell" pitchFamily="18" charset="0"/>
              </a:rPr>
              <a:t>It must start with the letters AA through AL, K, N, or W and be not less than two characters or more than five characters in length</a:t>
            </a:r>
          </a:p>
          <a:p>
            <a:pPr marL="533400" indent="-533400" eaLnBrk="1" hangingPunct="1">
              <a:lnSpc>
                <a:spcPct val="90000"/>
              </a:lnSpc>
              <a:buFontTx/>
              <a:buAutoNum type="alphaUcPeriod"/>
            </a:pPr>
            <a:r>
              <a:rPr lang="en-US" smtClean="0">
                <a:latin typeface="Rockwell" pitchFamily="18" charset="0"/>
              </a:rPr>
              <a:t>It must not conflict with any other indicator specified by the FCC rules or with any call sign prefix assigned to another country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76867">
                                            <p:txEl>
                                              <p:pRg st="3" end="3"/>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76867">
                                            <p:txEl>
                                              <p:pRg st="3" end="3"/>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a:ln>
            <a:miter lim="800000"/>
            <a:headEnd/>
            <a:tailEnd/>
          </a:ln>
        </p:spPr>
        <p:txBody>
          <a:bodyPr/>
          <a:lstStyle/>
          <a:p>
            <a:fld id="{20F12E25-5810-44E8-BB83-0764297269E5}" type="slidenum">
              <a:rPr lang="en-US"/>
              <a:pPr/>
              <a:t>96</a:t>
            </a:fld>
            <a:endParaRPr lang="en-US"/>
          </a:p>
        </p:txBody>
      </p:sp>
      <p:sp>
        <p:nvSpPr>
          <p:cNvPr id="100355" name="Rectangle 2"/>
          <p:cNvSpPr>
            <a:spLocks noGrp="1" noChangeArrowheads="1"/>
          </p:cNvSpPr>
          <p:nvPr>
            <p:ph type="title"/>
          </p:nvPr>
        </p:nvSpPr>
        <p:spPr>
          <a:xfrm>
            <a:off x="193675" y="433388"/>
            <a:ext cx="8642350" cy="868362"/>
          </a:xfrm>
        </p:spPr>
        <p:txBody>
          <a:bodyPr/>
          <a:lstStyle/>
          <a:p>
            <a:pPr eaLnBrk="1" hangingPunct="1"/>
            <a:r>
              <a:rPr lang="en-US" sz="3600" smtClean="0"/>
              <a:t>T1F08	</a:t>
            </a:r>
            <a:r>
              <a:rPr lang="en-US" sz="2000" smtClean="0">
                <a:latin typeface="Rockwell" pitchFamily="18" charset="0"/>
              </a:rPr>
              <a:t>When may a Technician Class licensee be the control 			operator of a station operating in an exclusive Extra 			Class operator segment of the amateur bands?</a:t>
            </a:r>
          </a:p>
        </p:txBody>
      </p:sp>
      <p:sp>
        <p:nvSpPr>
          <p:cNvPr id="677891" name="Rectangle 3"/>
          <p:cNvSpPr>
            <a:spLocks noGrp="1" noChangeArrowheads="1"/>
          </p:cNvSpPr>
          <p:nvPr>
            <p:ph type="body" idx="1"/>
          </p:nvPr>
        </p:nvSpPr>
        <p:spPr>
          <a:xfrm>
            <a:off x="808038" y="1700213"/>
            <a:ext cx="8123237" cy="3181350"/>
          </a:xfrm>
        </p:spPr>
        <p:txBody>
          <a:bodyPr/>
          <a:lstStyle/>
          <a:p>
            <a:pPr marL="609600" indent="-609600" eaLnBrk="1" hangingPunct="1">
              <a:buFontTx/>
              <a:buAutoNum type="alphaUcPeriod"/>
            </a:pPr>
            <a:r>
              <a:rPr lang="en-US" sz="2800" smtClean="0">
                <a:latin typeface="Rockwell" pitchFamily="18" charset="0"/>
              </a:rPr>
              <a:t>Never</a:t>
            </a:r>
          </a:p>
          <a:p>
            <a:pPr marL="609600" indent="-609600" eaLnBrk="1" hangingPunct="1">
              <a:buFontTx/>
              <a:buAutoNum type="alphaUcPeriod"/>
            </a:pPr>
            <a:r>
              <a:rPr lang="en-US" sz="2800" smtClean="0">
                <a:latin typeface="Rockwell" pitchFamily="18" charset="0"/>
              </a:rPr>
              <a:t>On Armed Forces Day</a:t>
            </a:r>
          </a:p>
          <a:p>
            <a:pPr marL="609600" indent="-609600" eaLnBrk="1" hangingPunct="1">
              <a:buFontTx/>
              <a:buAutoNum type="alphaUcPeriod"/>
            </a:pPr>
            <a:r>
              <a:rPr lang="en-US" sz="2800" smtClean="0">
                <a:latin typeface="Rockwell" pitchFamily="18" charset="0"/>
              </a:rPr>
              <a:t>As part of a multi-operator contest team</a:t>
            </a:r>
          </a:p>
          <a:p>
            <a:pPr marL="609600" indent="-609600" eaLnBrk="1" hangingPunct="1">
              <a:buFontTx/>
              <a:buAutoNum type="alphaUcPeriod"/>
            </a:pPr>
            <a:r>
              <a:rPr lang="en-US" sz="2800" smtClean="0">
                <a:latin typeface="Rockwell" pitchFamily="18" charset="0"/>
              </a:rPr>
              <a:t>When using a club station whose trustee is an Extra Class operator licensee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77891">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77891">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12"/>
          </p:nvPr>
        </p:nvSpPr>
        <p:spPr>
          <a:noFill/>
          <a:ln>
            <a:miter lim="800000"/>
            <a:headEnd/>
            <a:tailEnd/>
          </a:ln>
        </p:spPr>
        <p:txBody>
          <a:bodyPr/>
          <a:lstStyle/>
          <a:p>
            <a:fld id="{47DAD4A0-EBC2-44D8-AFBB-AB99FE7AD271}" type="slidenum">
              <a:rPr lang="en-US"/>
              <a:pPr/>
              <a:t>97</a:t>
            </a:fld>
            <a:endParaRPr lang="en-US"/>
          </a:p>
        </p:txBody>
      </p:sp>
      <p:sp>
        <p:nvSpPr>
          <p:cNvPr id="101379" name="Rectangle 2"/>
          <p:cNvSpPr>
            <a:spLocks noGrp="1" noChangeArrowheads="1"/>
          </p:cNvSpPr>
          <p:nvPr>
            <p:ph type="title"/>
          </p:nvPr>
        </p:nvSpPr>
        <p:spPr>
          <a:xfrm>
            <a:off x="193675" y="471488"/>
            <a:ext cx="8642350" cy="868362"/>
          </a:xfrm>
        </p:spPr>
        <p:txBody>
          <a:bodyPr/>
          <a:lstStyle/>
          <a:p>
            <a:pPr eaLnBrk="1" hangingPunct="1"/>
            <a:r>
              <a:rPr lang="en-US" sz="3600" smtClean="0"/>
              <a:t>T1F09	</a:t>
            </a:r>
            <a:r>
              <a:rPr lang="en-US" sz="2400" smtClean="0">
                <a:latin typeface="Rockwell" pitchFamily="18" charset="0"/>
              </a:rPr>
              <a:t>What type of amateur station simultaneously 			retransmits the signal of another amateur 			station on a different channel or channels?</a:t>
            </a:r>
          </a:p>
        </p:txBody>
      </p:sp>
      <p:sp>
        <p:nvSpPr>
          <p:cNvPr id="678915" name="Rectangle 3"/>
          <p:cNvSpPr>
            <a:spLocks noGrp="1" noChangeArrowheads="1"/>
          </p:cNvSpPr>
          <p:nvPr>
            <p:ph type="body" idx="1"/>
          </p:nvPr>
        </p:nvSpPr>
        <p:spPr>
          <a:xfrm>
            <a:off x="1076325" y="1854200"/>
            <a:ext cx="6626225" cy="3335338"/>
          </a:xfrm>
        </p:spPr>
        <p:txBody>
          <a:bodyPr/>
          <a:lstStyle/>
          <a:p>
            <a:pPr marL="609600" indent="-609600" eaLnBrk="1" hangingPunct="1">
              <a:buFontTx/>
              <a:buAutoNum type="alphaUcPeriod"/>
            </a:pPr>
            <a:r>
              <a:rPr lang="en-US" smtClean="0"/>
              <a:t>Beacon station</a:t>
            </a:r>
          </a:p>
          <a:p>
            <a:pPr marL="609600" indent="-609600" eaLnBrk="1" hangingPunct="1">
              <a:buFontTx/>
              <a:buAutoNum type="alphaUcPeriod"/>
            </a:pPr>
            <a:r>
              <a:rPr lang="en-US" smtClean="0"/>
              <a:t>Earth station</a:t>
            </a:r>
          </a:p>
          <a:p>
            <a:pPr marL="609600" indent="-609600" eaLnBrk="1" hangingPunct="1">
              <a:buFontTx/>
              <a:buAutoNum type="alphaUcPeriod"/>
            </a:pPr>
            <a:r>
              <a:rPr lang="en-US" smtClean="0"/>
              <a:t>Repeater station</a:t>
            </a:r>
          </a:p>
          <a:p>
            <a:pPr marL="609600" indent="-609600" eaLnBrk="1" hangingPunct="1">
              <a:buFontTx/>
              <a:buAutoNum type="alphaUcPeriod"/>
            </a:pPr>
            <a:r>
              <a:rPr lang="en-US" smtClean="0"/>
              <a:t>Message forwarding station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78915">
                                            <p:txEl>
                                              <p:pRg st="2" end="2"/>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78915">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a:ln>
            <a:miter lim="800000"/>
            <a:headEnd/>
            <a:tailEnd/>
          </a:ln>
        </p:spPr>
        <p:txBody>
          <a:bodyPr/>
          <a:lstStyle/>
          <a:p>
            <a:fld id="{E504B6D7-422F-4FB9-A084-B2A45E1D5D99}" type="slidenum">
              <a:rPr lang="en-US"/>
              <a:pPr/>
              <a:t>98</a:t>
            </a:fld>
            <a:endParaRPr lang="en-US"/>
          </a:p>
        </p:txBody>
      </p:sp>
      <p:sp>
        <p:nvSpPr>
          <p:cNvPr id="102403" name="Rectangle 2"/>
          <p:cNvSpPr>
            <a:spLocks noGrp="1" noChangeArrowheads="1"/>
          </p:cNvSpPr>
          <p:nvPr>
            <p:ph type="title"/>
          </p:nvPr>
        </p:nvSpPr>
        <p:spPr>
          <a:xfrm>
            <a:off x="193675" y="509588"/>
            <a:ext cx="8642350" cy="868362"/>
          </a:xfrm>
        </p:spPr>
        <p:txBody>
          <a:bodyPr/>
          <a:lstStyle/>
          <a:p>
            <a:pPr eaLnBrk="1" hangingPunct="1"/>
            <a:r>
              <a:rPr lang="en-US" sz="3600" smtClean="0"/>
              <a:t>T1F10	</a:t>
            </a:r>
            <a:r>
              <a:rPr lang="en-US" sz="2400" smtClean="0">
                <a:latin typeface="Rockwell" pitchFamily="18" charset="0"/>
              </a:rPr>
              <a:t>Who is accountable should a repeater 				inadvertently retransmit communications that 		violate the FCC rules?</a:t>
            </a:r>
          </a:p>
        </p:txBody>
      </p:sp>
      <p:sp>
        <p:nvSpPr>
          <p:cNvPr id="679939" name="Rectangle 3"/>
          <p:cNvSpPr>
            <a:spLocks noGrp="1" noChangeArrowheads="1"/>
          </p:cNvSpPr>
          <p:nvPr>
            <p:ph type="body" idx="1"/>
          </p:nvPr>
        </p:nvSpPr>
        <p:spPr>
          <a:xfrm>
            <a:off x="155575" y="1816100"/>
            <a:ext cx="8756650" cy="2913063"/>
          </a:xfrm>
        </p:spPr>
        <p:txBody>
          <a:bodyPr/>
          <a:lstStyle/>
          <a:p>
            <a:pPr marL="609600" indent="-609600" eaLnBrk="1" hangingPunct="1">
              <a:buFontTx/>
              <a:buAutoNum type="alphaUcPeriod"/>
            </a:pPr>
            <a:r>
              <a:rPr lang="en-US" sz="2800" smtClean="0">
                <a:latin typeface="Rockwell" pitchFamily="18" charset="0"/>
              </a:rPr>
              <a:t>The control operator of the originating station</a:t>
            </a:r>
          </a:p>
          <a:p>
            <a:pPr marL="609600" indent="-609600" eaLnBrk="1" hangingPunct="1">
              <a:buFontTx/>
              <a:buAutoNum type="alphaUcPeriod"/>
            </a:pPr>
            <a:r>
              <a:rPr lang="en-US" sz="2800" smtClean="0">
                <a:latin typeface="Rockwell" pitchFamily="18" charset="0"/>
              </a:rPr>
              <a:t>The control operator of the repeater</a:t>
            </a:r>
          </a:p>
          <a:p>
            <a:pPr marL="609600" indent="-609600" eaLnBrk="1" hangingPunct="1">
              <a:buFontTx/>
              <a:buAutoNum type="alphaUcPeriod"/>
            </a:pPr>
            <a:r>
              <a:rPr lang="en-US" sz="2800" smtClean="0">
                <a:latin typeface="Rockwell" pitchFamily="18" charset="0"/>
              </a:rPr>
              <a:t>The owner of the repeater</a:t>
            </a:r>
          </a:p>
          <a:p>
            <a:pPr marL="609600" indent="-609600" eaLnBrk="1" hangingPunct="1">
              <a:buFontTx/>
              <a:buAutoNum type="alphaUcPeriod"/>
            </a:pPr>
            <a:r>
              <a:rPr lang="en-US" sz="2800" smtClean="0">
                <a:latin typeface="Rockwell" pitchFamily="18" charset="0"/>
              </a:rPr>
              <a:t>Both the originating station and the repeater owner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79939">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79939">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a:ln>
            <a:miter lim="800000"/>
            <a:headEnd/>
            <a:tailEnd/>
          </a:ln>
        </p:spPr>
        <p:txBody>
          <a:bodyPr/>
          <a:lstStyle/>
          <a:p>
            <a:fld id="{DD0140A1-8C7A-4EDC-A5EF-9C387AB7E0EF}" type="slidenum">
              <a:rPr lang="en-US"/>
              <a:pPr/>
              <a:t>99</a:t>
            </a:fld>
            <a:endParaRPr lang="en-US"/>
          </a:p>
        </p:txBody>
      </p:sp>
      <p:sp>
        <p:nvSpPr>
          <p:cNvPr id="103427" name="Rectangle 2"/>
          <p:cNvSpPr>
            <a:spLocks noGrp="1" noChangeArrowheads="1"/>
          </p:cNvSpPr>
          <p:nvPr>
            <p:ph type="title"/>
          </p:nvPr>
        </p:nvSpPr>
        <p:spPr>
          <a:xfrm>
            <a:off x="193675" y="471488"/>
            <a:ext cx="8642350" cy="868362"/>
          </a:xfrm>
        </p:spPr>
        <p:txBody>
          <a:bodyPr/>
          <a:lstStyle/>
          <a:p>
            <a:pPr eaLnBrk="1" hangingPunct="1"/>
            <a:r>
              <a:rPr lang="en-US" sz="3600" smtClean="0"/>
              <a:t>T1F11	</a:t>
            </a:r>
            <a:r>
              <a:rPr lang="en-US" sz="2400" smtClean="0">
                <a:latin typeface="Rockwell" pitchFamily="18" charset="0"/>
              </a:rPr>
              <a:t>To which foreign stations do the FCC rules 			authorize the transmission of non-emergency 			third party communications?</a:t>
            </a:r>
          </a:p>
        </p:txBody>
      </p:sp>
      <p:sp>
        <p:nvSpPr>
          <p:cNvPr id="680963" name="Rectangle 3"/>
          <p:cNvSpPr>
            <a:spLocks noGrp="1" noChangeArrowheads="1"/>
          </p:cNvSpPr>
          <p:nvPr>
            <p:ph type="body" idx="1"/>
          </p:nvPr>
        </p:nvSpPr>
        <p:spPr>
          <a:xfrm>
            <a:off x="539750" y="2200275"/>
            <a:ext cx="8239125" cy="3143250"/>
          </a:xfrm>
        </p:spPr>
        <p:txBody>
          <a:bodyPr/>
          <a:lstStyle/>
          <a:p>
            <a:pPr marL="609600" indent="-609600" eaLnBrk="1" hangingPunct="1">
              <a:buFontTx/>
              <a:buAutoNum type="alphaUcPeriod"/>
            </a:pPr>
            <a:r>
              <a:rPr lang="en-US" sz="2800" smtClean="0">
                <a:latin typeface="Rockwell" pitchFamily="18" charset="0"/>
              </a:rPr>
              <a:t>Any station whose government permits such communications</a:t>
            </a:r>
          </a:p>
          <a:p>
            <a:pPr marL="609600" indent="-609600" eaLnBrk="1" hangingPunct="1">
              <a:buFontTx/>
              <a:buAutoNum type="alphaUcPeriod"/>
            </a:pPr>
            <a:r>
              <a:rPr lang="en-US" sz="2800" smtClean="0">
                <a:latin typeface="Rockwell" pitchFamily="18" charset="0"/>
              </a:rPr>
              <a:t>Those in ITU Region 2 only</a:t>
            </a:r>
          </a:p>
          <a:p>
            <a:pPr marL="609600" indent="-609600" eaLnBrk="1" hangingPunct="1">
              <a:buFontTx/>
              <a:buAutoNum type="alphaUcPeriod"/>
            </a:pPr>
            <a:r>
              <a:rPr lang="en-US" sz="2800" smtClean="0">
                <a:latin typeface="Rockwell" pitchFamily="18" charset="0"/>
              </a:rPr>
              <a:t>Those in ITU Regions 2 and 3 only</a:t>
            </a:r>
          </a:p>
          <a:p>
            <a:pPr marL="609600" indent="-609600" eaLnBrk="1" hangingPunct="1">
              <a:buFontTx/>
              <a:buAutoNum type="alphaUcPeriod"/>
            </a:pPr>
            <a:r>
              <a:rPr lang="en-US" sz="2800" smtClean="0">
                <a:latin typeface="Rockwell" pitchFamily="18" charset="0"/>
              </a:rPr>
              <a:t>Those in ITU Region 3 only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 fill="hold"/>
                                        <p:tgtEl>
                                          <p:spTgt spid="680963">
                                            <p:txEl>
                                              <p:pRg st="0" end="0"/>
                                            </p:txEl>
                                          </p:spTgt>
                                        </p:tgtEl>
                                        <p:attrNameLst>
                                          <p:attrName>r</p:attrName>
                                        </p:attrNameLst>
                                      </p:cBhvr>
                                    </p:animRot>
                                  </p:childTnLst>
                                </p:cTn>
                              </p:par>
                              <p:par>
                                <p:cTn id="7" presetID="3" presetClass="emph" presetSubtype="2" fill="hold" nodeType="withEffect">
                                  <p:stCondLst>
                                    <p:cond delay="0"/>
                                  </p:stCondLst>
                                  <p:childTnLst>
                                    <p:animClr clrSpc="rgb" dir="cw">
                                      <p:cBhvr override="childStyle">
                                        <p:cTn id="8" dur="500" fill="hold"/>
                                        <p:tgtEl>
                                          <p:spTgt spid="680963">
                                            <p:txEl>
                                              <p:pRg st="0" end="0"/>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petition">
  <a:themeElements>
    <a:clrScheme name="Competition 1">
      <a:dk1>
        <a:srgbClr val="000066"/>
      </a:dk1>
      <a:lt1>
        <a:srgbClr val="FFFFFF"/>
      </a:lt1>
      <a:dk2>
        <a:srgbClr val="000066"/>
      </a:dk2>
      <a:lt2>
        <a:srgbClr val="5C1F00"/>
      </a:lt2>
      <a:accent1>
        <a:srgbClr val="FF1515"/>
      </a:accent1>
      <a:accent2>
        <a:srgbClr val="381AEA"/>
      </a:accent2>
      <a:accent3>
        <a:srgbClr val="FFFFFF"/>
      </a:accent3>
      <a:accent4>
        <a:srgbClr val="000056"/>
      </a:accent4>
      <a:accent5>
        <a:srgbClr val="FFAAAA"/>
      </a:accent5>
      <a:accent6>
        <a:srgbClr val="3216D4"/>
      </a:accent6>
      <a:hlink>
        <a:srgbClr val="FFFFFF"/>
      </a:hlink>
      <a:folHlink>
        <a:srgbClr val="000000"/>
      </a:folHlink>
    </a:clrScheme>
    <a:fontScheme name="Competition">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ompetition 1">
        <a:dk1>
          <a:srgbClr val="000066"/>
        </a:dk1>
        <a:lt1>
          <a:srgbClr val="FFFFFF"/>
        </a:lt1>
        <a:dk2>
          <a:srgbClr val="000066"/>
        </a:dk2>
        <a:lt2>
          <a:srgbClr val="5C1F00"/>
        </a:lt2>
        <a:accent1>
          <a:srgbClr val="FF1515"/>
        </a:accent1>
        <a:accent2>
          <a:srgbClr val="381AEA"/>
        </a:accent2>
        <a:accent3>
          <a:srgbClr val="FFFFFF"/>
        </a:accent3>
        <a:accent4>
          <a:srgbClr val="000056"/>
        </a:accent4>
        <a:accent5>
          <a:srgbClr val="FFAAAA"/>
        </a:accent5>
        <a:accent6>
          <a:srgbClr val="3216D4"/>
        </a:accent6>
        <a:hlink>
          <a:srgbClr val="FFFFFF"/>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5569</TotalTime>
  <Words>23318</Words>
  <Application>Microsoft Office PowerPoint</Application>
  <PresentationFormat>On-screen Show (4:3)</PresentationFormat>
  <Paragraphs>5347</Paragraphs>
  <Slides>634</Slides>
  <Notes>22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634</vt:i4>
      </vt:variant>
    </vt:vector>
  </HeadingPairs>
  <TitlesOfParts>
    <vt:vector size="644" baseType="lpstr">
      <vt:lpstr>Verdana</vt:lpstr>
      <vt:lpstr>Arial</vt:lpstr>
      <vt:lpstr>Wingdings</vt:lpstr>
      <vt:lpstr>Times New Roman</vt:lpstr>
      <vt:lpstr>Rockwell</vt:lpstr>
      <vt:lpstr>Symbol</vt:lpstr>
      <vt:lpstr>Tahoma</vt:lpstr>
      <vt:lpstr>StarSymbol</vt:lpstr>
      <vt:lpstr>Competition</vt:lpstr>
      <vt:lpstr>Microsoft Word Document</vt:lpstr>
      <vt:lpstr>Technician Licensing Class “T1”</vt:lpstr>
      <vt:lpstr>Amateur Radio Technician Class Element 2 Course Presentation</vt:lpstr>
      <vt:lpstr>T1A:  Amateur Radio services; purpose of the amateur service, amateur- satellite service, operator/primary station license grant, where FCC  rules are codified, basis and purpose of FCC rules, meanings of basic  terms used in FCC rules.              </vt:lpstr>
      <vt:lpstr>T1A:  Amateur Radio services; purpose of the amateur service, amateur- satellite service, operator/primary station license grant, where FCC  rules are codified, basis and purpose of FCC rules, meanings of basic  terms used in FCC rules.              </vt:lpstr>
      <vt:lpstr>T1A:  Amateur Radio services; purpose of the amateur service, amateur- satellite service, operator/primary station license grant, where FCC  rules are codified, basis and purpose of FCC rules, meanings of basic  terms used in FCC rules.              </vt:lpstr>
      <vt:lpstr>T1A:  Amateur Radio services; purpose of the amateur service, amateur- satellite service, operator/primary station license grant, where FCC  rules are codified, basis and purpose of FCC rules, meanings of basic  terms used in FCC rules.              </vt:lpstr>
      <vt:lpstr>T1A:  Amateur Radio services; purpose of the amateur service, amateur- satellite service, operator/primary station license grant, where FCC  rules are codified, basis and purpose of FCC rules, meanings of  basic terms used in FCC rules.</vt:lpstr>
      <vt:lpstr>T1B:  Authorized frequencies; frequency allocations, ITU regions,  emission type, restricted sub-bands, spectrum sharing,  transmissions near band edges.              </vt:lpstr>
      <vt:lpstr>T1B:  Authorized frequencies; frequency allocations, ITU regions,  emission type, restricted sub-bands, spectrum sharing,  transmissions near band edges.              </vt:lpstr>
      <vt:lpstr>T1B:  Authorized frequencies; frequency allocations, ITU regions,  emission type, restricted sub-bands, spectrum sharing,  transmissions near band edges.              </vt:lpstr>
      <vt:lpstr>T1B:  Authorized frequencies; frequency allocations, ITU regions,  emission type, restricted sub-bands, spectrum sharing,  transmissions near band edges.              </vt:lpstr>
      <vt:lpstr>T1B:  Authorized frequencies; frequency allocations, ITU regions,  emission type, restricted sub-bands, spectrum sharing,  transmissions near band edges.              </vt:lpstr>
      <vt:lpstr>T1C:  Operator classes and station call signs; operator classes, sequential, special  event, and vanity call sign systems, international communications, reciprocal  operation, station license and licensee, places where the amateur service is  regulated by the FCC, name and address on ULS, license term, renewal, grace  period.              </vt:lpstr>
      <vt:lpstr>T1C:  Operator classes and station call signs; operator classes, sequential, special  event, and vanity call sign systems, international communications, reciprocal  operation, station license and licensee, places where the amateur service is  regulated by the FCC, name and address on ULS, license term, renewal, grace  period.               </vt:lpstr>
      <vt:lpstr>T1C:  Operator classes and station call signs; operator classes, sequential, special  event, and vanity call sign systems, international communications, reciprocal  operation, station license and licensee, places where the amateur service is  regulated by the FCC, name and address on ULS, license term, renewal, grace  period.              </vt:lpstr>
      <vt:lpstr>T1C:  Operator classes and station call signs; operator classes, sequential, special  event, and vanity call sign systems, international communications, reciprocal  operation, station license and licensee, places where the amateur service is  regulated by the FCC, name and address on ULS, license term, renewal, grace  period.              </vt:lpstr>
      <vt:lpstr>T1D:  Authorized and prohibited transmissions             </vt:lpstr>
      <vt:lpstr>T1D:  Authorized and prohibited transmissions             </vt:lpstr>
      <vt:lpstr>T1D:  Authorized and prohibited transmissions </vt:lpstr>
      <vt:lpstr>T1D:  Authorized and prohibited transmissions             </vt:lpstr>
      <vt:lpstr>T1D:  Authorized and prohibited transmissions             </vt:lpstr>
      <vt:lpstr>T1D:  Authorized and prohibited transmissions             </vt:lpstr>
      <vt:lpstr>T1E:  Control operator and control types; control operator required, eligibility,  designation of control operator, privileges and duties, control point,  local, automatic and remote control, location of control operator.</vt:lpstr>
      <vt:lpstr>T1E:  Control operator and control types; control operator required, eligibility,  designation of control operator, privileges and duties, control point,  local, automatic and remote control, location of control operator. </vt:lpstr>
      <vt:lpstr>T1E:  Control operator and control types; control operator required, eligibility,  designation of control operator, privileges and duties, control point,  local, automatic and remote control, location of control operator.</vt:lpstr>
      <vt:lpstr>T1E:  Control operator and control types; control operator required, eligibility,  designation of control operator, privileges and duties, control point,  local, automatic and remote control, location of control operator.</vt:lpstr>
      <vt:lpstr>T1E:  Control operator and control types; control operator required, eligibility,  designation of control operator, privileges and duties, control point,  local, automatic and remote control, location of control operator.</vt:lpstr>
      <vt:lpstr>T1F:  Station identification and operation standards; special operations for  repeaters and auxiliary stations, third party communications, club stations,  station security, FCC inspection. </vt:lpstr>
      <vt:lpstr>T1F:  Station identification and operation standards; special operations for  repeaters and auxiliary stations, third party communications, club stations,  station security, FCC inspection.</vt:lpstr>
      <vt:lpstr>T1F:  Station identification and operation standards; special operations for  repeaters and auxiliary stations, third party communications, club stations,  station security, FCC inspection. </vt:lpstr>
      <vt:lpstr>T1F:  Station identification and operation standards; special operations for  repeaters and auxiliary stations, third party communications, club stations,  station security, FCC inspection. </vt:lpstr>
      <vt:lpstr>T1F:  Station identification and operation standards; special operations for  repeaters and auxiliary stations, third party communications, club stations,  station security, FCC inspection. </vt:lpstr>
      <vt:lpstr>Element 2 Technician Class Question Pool  T1  CC Rules, descriptions and definitions for the amateur radio service, operator and station license responsibilities  [6 Exam Questions – 6 Groups]</vt:lpstr>
      <vt:lpstr>T1A01  For whom is the Amateur Radio     Service intended?</vt:lpstr>
      <vt:lpstr>T1A02   What agency regulates and enforces the   rules for the Amateur Radio Service in    the United States?</vt:lpstr>
      <vt:lpstr>T1A03   Which part of the FCC rules contains    the rules and regulations governing the   Amateur Radio Service?</vt:lpstr>
      <vt:lpstr>T1A04  Which of the following meets the FCC    definition of harmful interference?</vt:lpstr>
      <vt:lpstr>T1A05   What is the FCC Part 97 definition of a    space station?</vt:lpstr>
      <vt:lpstr>T1A06   What is the FCC Part 97 definition of    telecommand?</vt:lpstr>
      <vt:lpstr>T1A07 What is the FCC Part 97 definition of    telemetry?</vt:lpstr>
      <vt:lpstr>T1A08   Which of the following entities recommends   transmit/receive channels and other    parameters for auxiliary and repeater stations?</vt:lpstr>
      <vt:lpstr>T1A09  Who selects a frequency coordinator?</vt:lpstr>
      <vt:lpstr>T1A10  What is the FCC Part 97 definition of an   amateur station?</vt:lpstr>
      <vt:lpstr>T1A11   Which of the following stations transmits          signals over the air from a remote            receive site to a repeater for retransmission?</vt:lpstr>
      <vt:lpstr>T1B01  What is the ITU ? </vt:lpstr>
      <vt:lpstr>T1B02   North American amateur stations are    located in which ITU region?</vt:lpstr>
      <vt:lpstr>T1B03   Which frequency is within the 6    meter band?</vt:lpstr>
      <vt:lpstr>T1B04  Which amateur band are you using    when your station is transmitting on    146.52 MHz?</vt:lpstr>
      <vt:lpstr>T1B05   Which 70 cm frequency is authorized to   a Technician Class license holder    operating in ITU Region 2?</vt:lpstr>
      <vt:lpstr>T1B06   Which 23 cm frequency is authorized to a   Technician Class operator license?</vt:lpstr>
      <vt:lpstr>T1B07   What amateur band are you using if you   are transmitting on 223.50 MHz?</vt:lpstr>
      <vt:lpstr>T1B08 What do the FCC rules mean when an    amateur frequency band is said to be    available on a secondary basis?  </vt:lpstr>
      <vt:lpstr>T1B09   Why should you not set your transmit    frequency to be exactly at the edge of    an amateur band or sub-band?</vt:lpstr>
      <vt:lpstr>T1B10   Which of the bands available to     Technician Class operators have mode-  restricted sub-bands?</vt:lpstr>
      <vt:lpstr>T1B11   What emission modes are permitted in   the mode-restricted sub-bands at 50.0 to   50.1 MHz and 144.0 to 144.1 MHz?</vt:lpstr>
      <vt:lpstr>T1C01 Which type of call sign has a single letter in both the prefix and suffix?</vt:lpstr>
      <vt:lpstr>T1C02  Which of the following is a valid US    amateur radio station call sign?</vt:lpstr>
      <vt:lpstr>T1C03   What types of international      communications are permitted by an    FCC-licensed amateur station?</vt:lpstr>
      <vt:lpstr>T1C04   When are you allowed to operate your    amateur station in a foreign country?</vt:lpstr>
      <vt:lpstr>T1C05  What must you do if you are operating  on the   23 cm band and learn that you are interfering   with a radiolocation station outside the US?</vt:lpstr>
      <vt:lpstr>T1C06   From which of the following may an FCC-licensed   amateur station transmit, in addition to places   where the FCC regulates communications?</vt:lpstr>
      <vt:lpstr>T1C07 What may result when correspondence from the FCC is         returned as undeliverable because the grantee failed to         provide the correct mailing address?</vt:lpstr>
      <vt:lpstr>T1C08 What is the normal term for an FCC-issued   primary station/operator license grant?</vt:lpstr>
      <vt:lpstr>T1C09    What is the grace period following the    expiration of an amateur license within   which the license may be renewed?</vt:lpstr>
      <vt:lpstr>T1C10   How soon may you operate a transmitter on an amateur   service frequency after you pass the examination    required for your first amateur radio license?</vt:lpstr>
      <vt:lpstr>T1C11 If your license has expired and is still  within the    allowable grace period, may you continue to operate   a transmitter on amateur radio frequencies?</vt:lpstr>
      <vt:lpstr>T1D01   With which countries are FCC-licensed   amateur stations prohibited from     exchanging communications?</vt:lpstr>
      <vt:lpstr>T1D02   On which of the following occasions may an    FCC-licensed amateur station exchange    messages with a U.S. military station?</vt:lpstr>
      <vt:lpstr>T1D03   When is the transmission of codes or ciphers    allowed to hide the meaning of a message    transmitted by an amateur station?</vt:lpstr>
      <vt:lpstr>T1D04   What is the only time an amateur station is   authorized to transmit music?</vt:lpstr>
      <vt:lpstr>T1D05   When may amateur radio operators use their    stations to notify other amateurs of the     availability of equipment for sale or trade?</vt:lpstr>
      <vt:lpstr>T1D06   Which of the following types of     transmissions are prohibited?</vt:lpstr>
      <vt:lpstr>T1D07   When is an amateur station authorized to   automatically retransmit the radio    signals of other amateur stations?</vt:lpstr>
      <vt:lpstr>T1D08   When may the control operator of an    amateur station receive compensation    for operating the station? </vt:lpstr>
      <vt:lpstr>T1D09   Under which of the following circumstances are amateur   stations authorized to transmit signals related to    broadcasting, program production, or news gathering,   assuming no other means is available?</vt:lpstr>
      <vt:lpstr>T1D10   What is the meaning of the term broad-   casting in the FCC rules for the amateur   services?</vt:lpstr>
      <vt:lpstr>T1D11   Which of the following types of     communications are permitted in the    Amateur Radio Service?</vt:lpstr>
      <vt:lpstr>T1E01  When must an amateur station have a    control operator?</vt:lpstr>
      <vt:lpstr>T1E02 Who is eligible to be the control     operator of an amateur station?</vt:lpstr>
      <vt:lpstr>T1E03 Who must designate the station control   operator?</vt:lpstr>
      <vt:lpstr>T1E04 What determines the transmitting    privileges of an amateur station?</vt:lpstr>
      <vt:lpstr>T1E05 What is an amateur station control point?</vt:lpstr>
      <vt:lpstr>T1E06 Under which of the following types of control is   it permissible for the control operator to be at   a location other than the control point?</vt:lpstr>
      <vt:lpstr>T1E07 When the control operator is not the    station licensee, who is responsible for   the proper operation of the station?</vt:lpstr>
      <vt:lpstr>T1E08 What type of control is being used for a   repeater when the control operator is    not present at a control point?</vt:lpstr>
      <vt:lpstr>T1E09 What type of control is being used when   transmitting using a handheld radio?</vt:lpstr>
      <vt:lpstr>T1E10   What type of control is used when the control operator   is not at the station location but can indirectly    manipulate the operating adjustments of a station?</vt:lpstr>
      <vt:lpstr>T1E11 Who does the FCC presume to be the control operator   of an amateur station, unless documentation to the   contrary is in the station records?</vt:lpstr>
      <vt:lpstr>T1F01 What type of identification is being used   when identifying a station on the air as    “Race Headquarters”?</vt:lpstr>
      <vt:lpstr>T1F02  When using tactical identifiers, how    often  must your station transmit the    station’s FCC-assigned call sign? </vt:lpstr>
      <vt:lpstr>T1F03 When is an amateur station required to   transmit its assigned call sign?</vt:lpstr>
      <vt:lpstr>T1F04 Which of the following is an acceptable   method of station identification when    operating in the phone sub-band?</vt:lpstr>
      <vt:lpstr>T1F05 What method of call sign identification is   required for a station transmitting phone   signals?</vt:lpstr>
      <vt:lpstr>T1F06 Which of the following formats of a self-  assigned indicator is acceptable when    identifying using a phone transmission?</vt:lpstr>
      <vt:lpstr>T1F07 Which of the following restrictions apply   when appending a self-assigned call    sign indicator?</vt:lpstr>
      <vt:lpstr>T1F08 When may a Technician Class licensee be the control    operator of a station operating in an exclusive Extra    Class operator segment of the amateur bands?</vt:lpstr>
      <vt:lpstr>T1F09 What type of amateur station simultaneously    retransmits the signal of another amateur    station on a different channel or channels?</vt:lpstr>
      <vt:lpstr>T1F10 Who is accountable should a repeater     inadvertently retransmit communications that   violate the FCC rules?</vt:lpstr>
      <vt:lpstr>T1F11 To which foreign stations do the FCC rules    authorize the transmission of non-emergency    third party communications?</vt:lpstr>
      <vt:lpstr>T1F12 How many persons are required to be    members of a club for a club station    license to be issued by the FCC?</vt:lpstr>
      <vt:lpstr>T1F13 When must the station licensee make    the station and its records available for   FCC inspection? </vt:lpstr>
      <vt:lpstr>Technician Licensing Class “T2”</vt:lpstr>
      <vt:lpstr>Amateur Radio Technician Class Element 2 Course Presentation</vt:lpstr>
      <vt:lpstr>T2A:  Station operation; choosing an operating frequency, calling  another station, test transmissions, use of minimum power,  frequency use, band plans.               </vt:lpstr>
      <vt:lpstr>T2A:  Station operation; choosing an operating frequency, calling  another station, test transmissions, use of minimum power,  frequency use, band plans.               </vt:lpstr>
      <vt:lpstr>T2A:  Station operation; choosing an operating frequency, calling  another station, test transmissions, use of minimum power,  frequency use, band plans.</vt:lpstr>
      <vt:lpstr>T2B:  VHF/UHF operating practices; SSB phone, FM repeater, simplex,  frequency offsets, splits and shifts, CTCSS, DTMF, tone squelch,  carrier squelch, phonetics.</vt:lpstr>
      <vt:lpstr>T2B:  VHF/UHF operating practices; SSB phone, FM repeater, simplex,  frequency offsets, splits and shifts, CTCSS, DTMF, tone squelch,  carrier squelch, phonetics.</vt:lpstr>
      <vt:lpstr>T2B:  VHF/UHF operating practices; SSB phone, FM repeater, simplex,  frequency offsets, splits and shifts, CTCSS, DTMF, tone squelch,  carrier squelch, phonetics.</vt:lpstr>
      <vt:lpstr>T2B:  VHF/UHF operating practices; SSB phone, FM repeater, simplex,  frequency offsets, splits and shifts, CTCSS, DTMF, tone squelch,  carrier squelch, phonetics.</vt:lpstr>
      <vt:lpstr>T2B:  VHF/UHF operating practices; SSB phone, FM repeater, simplex,  frequency offsets, splits and shifts, CTCSS, DTMF, tone squelch,  carrier squelch, phonetics.</vt:lpstr>
      <vt:lpstr>T2B:  VHF/UHF operating practices; SSB phone, FM repeater, simplex,  frequency offsets, splits and shifts, CTCSS, DTMF, tone squelch,  carrier squelch, phonetics.</vt:lpstr>
      <vt:lpstr>T2C:  Public service; emergency and non-emergency operations,  message traffic handling</vt:lpstr>
      <vt:lpstr>T2C:  Public service; emergency and non-emergency operations,  message traffic handling</vt:lpstr>
      <vt:lpstr>T2C:  Public service; emergency and non-emergency operations,  message traffic handling</vt:lpstr>
      <vt:lpstr>T2C:  Public service; emergency and non-emergency operations,  message traffic handling</vt:lpstr>
      <vt:lpstr>T2C:  Public service; emergency and non-emergency operations,  message traffic handling</vt:lpstr>
      <vt:lpstr>Element 2 Technician Class Question Pool  T2  Operating Procedures [3 Exam Questions – 3 Groups]</vt:lpstr>
      <vt:lpstr>T2A01  What is the most common repeater    frequency offset in the 2 meter band?</vt:lpstr>
      <vt:lpstr>T2A02 What is the national calling frequency for FM    simplex operations in the 70 cm band?</vt:lpstr>
      <vt:lpstr>T2A03 What is a common repeater frequency    offset in the 70 cm band?</vt:lpstr>
      <vt:lpstr>T2A04 What is an appropriate way to call another    station on a repeater if you know the other    station's call sign?</vt:lpstr>
      <vt:lpstr>T2A05 What should you transmit when     responding to a call of CQ?</vt:lpstr>
      <vt:lpstr>T2A06 What must an amateur operator do    when making on-air transmissions to    test equipment or antennas?</vt:lpstr>
      <vt:lpstr>T2A07 Which of the following is true when    making a test transmission?</vt:lpstr>
      <vt:lpstr>T2A08 What is the meaning of the procedural    signal "CQ"?</vt:lpstr>
      <vt:lpstr>T2A09 What brief statement is often used in    place of "CQ" to indicate that you are    listening on a repeater?</vt:lpstr>
      <vt:lpstr>T2A10 What is a band plan, beyond the     privileges established by the FCC?</vt:lpstr>
      <vt:lpstr>T2A11 What are the FCC rules regarding    power levels used in the amateur bands?</vt:lpstr>
      <vt:lpstr>T2B01 What is the term used to describe an    amateur station that is transmitting and   receiving on the same frequency?</vt:lpstr>
      <vt:lpstr>T2B02 What is the term used to describe the use of a   sub-audible tone transmitted with normal voice   audio to open the squelch of a receiver?</vt:lpstr>
      <vt:lpstr>T2B03 Which of the following describes the muting of   receiver audio controlled solely by the    presence or absence of an RF signal?</vt:lpstr>
      <vt:lpstr>T2B04 Which of the following common problems might cause   you to be able to hear but not access a repeater even    when transmitting with the proper offset?</vt:lpstr>
      <vt:lpstr>T2B05 What determines the amount of     deviation of an FM signal?</vt:lpstr>
      <vt:lpstr>T2B06 What happens when the deviation of an   FM transmitter is increased?</vt:lpstr>
      <vt:lpstr>T2B07 What should you do if you receive a report that   your station’s transmissions are causing    splatter or interference on nearby frequencies?</vt:lpstr>
      <vt:lpstr>T2B08 What is the proper course of action if your    station’s transmission unintentionally interferes   with another station?</vt:lpstr>
      <vt:lpstr>T2B09 Which of the following methods is     encouraged by the FCC when      identifying your station when using phone?</vt:lpstr>
      <vt:lpstr>T2B10 What is the "Q" signal used to indicate    that you are receiving interference from   other stations?</vt:lpstr>
      <vt:lpstr>T2B11 What is the "Q" signal used to indicate    that you are changing frequency?</vt:lpstr>
      <vt:lpstr>T2C01 What set of rules applies to proper operation of   your station when using amateur radio at the    request of public service officials?</vt:lpstr>
      <vt:lpstr>T2C04 What do RACES and ARES have in    common?</vt:lpstr>
      <vt:lpstr>T2C05 What is the Radio Amateur Civil     Emergency Service?</vt:lpstr>
      <vt:lpstr>T2C06 Which of the following is common practice during net    operations to get the immediate attention of the net control   station when reporting an emergency?</vt:lpstr>
      <vt:lpstr>T2C07 What should you do to minimize     disruptions to an emergency traffic net   once you have checked in?</vt:lpstr>
      <vt:lpstr>T2C08 What is usually considered to be the most    important job of an amateur operator when    handling emergency traffic messages?</vt:lpstr>
      <vt:lpstr>T2C09 When may an amateur station use any means of radio communications at   its disposal for essential communications in connection with immediate   safety of human life and protection of property?</vt:lpstr>
      <vt:lpstr>T2C10 What is the preamble in a formal traffic   message?</vt:lpstr>
      <vt:lpstr>T2C11 What is meant by the term "check" in    reference to a formal traffic message?</vt:lpstr>
      <vt:lpstr>Technician Licensing Class “T3”</vt:lpstr>
      <vt:lpstr>Amateur Radio Technician Class Element 2 Course Presentation</vt:lpstr>
      <vt:lpstr>T3A:  Radio wave characteristics; how a radio signal travels; distinctions of HF, VHF,  and UHF; fading, multipath; wavelengths vs. penetration; antenna orientation.        </vt:lpstr>
      <vt:lpstr>T3A:  Radio wave characteristics; how a radio signal travels; distinctions of HF, VHF,  and UHF; fading, multipath; wavelengths vs. penetration; antenna orientation.        </vt:lpstr>
      <vt:lpstr>T3A:  Radio wave characteristics; how a radio signal travels; distinctions of HF, VHF,  and UHF; fading, multipath; wavelengths vs. penetration; antenna orientation.        </vt:lpstr>
      <vt:lpstr>T3A:  Radio wave characteristics; how a radio signal travels; distinctions of HF, VHF,  and UHF; fading, multipath; wavelengths vs. penetration; antenna orientation.        </vt:lpstr>
      <vt:lpstr>T3A:  Radio wave characteristics; how a radio signal travels; distinctions of HF,  VHF,  and UHF; fading, multipath; wavelengths vs. penetration; antenna orientation.        </vt:lpstr>
      <vt:lpstr>T3A:  Radio wave characteristics; how a radio signal travels; distinctions of HF, VHF,  and UHF; fading, multipath; wavelengths vs. penetration; antenna orientation.        </vt:lpstr>
      <vt:lpstr>T3B:  Radio and electromagnetic wave properties; the electromagnetic spectrum,  wavelength vs. frequency, velocity of electromagnetic waves.</vt:lpstr>
      <vt:lpstr>T3B:  Radio and electromagnetic wave properties; the electromagnetic spectrum,  wavelength vs. frequency, velocity of electromagnetic waves.</vt:lpstr>
      <vt:lpstr>T3B:  Radio and electromagnetic wave properties; the electromagnetic spectrum,  wavelength vs. frequency, velocity of electromagnetic waves.</vt:lpstr>
      <vt:lpstr>T3B:  Radio and electromagnetic wave properties; the electromagnetic spectrum,   vs. frequency, velocity of electromagnetic waves.</vt:lpstr>
      <vt:lpstr>T3B:  Radio and electromagnetic wave properties; the electromagnetic spectrum,   vs. frequency, velocity of electromagnetic waves.</vt:lpstr>
      <vt:lpstr>T3C:  Propagation modes; line of sight, sporadic E, meteor, aurora scatter, tropospheric  ducting, F layer skip, radio horizons</vt:lpstr>
      <vt:lpstr>T3C:  Propagation modes; line of sight, sporadic E, meteor, aurora scatter, tropospheric  ducting, F layer skip, radio horizons</vt:lpstr>
      <vt:lpstr>T3C:  Propagation modes; line of sight, sporadic E, meteor, aurora scatter, tropospheric  ducting, F layer skip, radio horizons</vt:lpstr>
      <vt:lpstr>T3C:  Propagation modes; line of sight, sporadic E, meteor, aurora scatter, tropospheric  ducting, F layer skip, radio horizons</vt:lpstr>
      <vt:lpstr>T3C:  Propagation modes; line of sight, sporadic E, meteor, aurora scatter, tropospheric  ducting, F layer skip, radio horizons</vt:lpstr>
      <vt:lpstr>T3C:  Propagation modes; line of sight, sporadic E, meteor, aurora scatter, tropospheric  ducting, F layer skip, radio horizons</vt:lpstr>
      <vt:lpstr>Element 2 Technician Class  Question Pool  T3 Radio wave characteristics, radio and electromagnetic properties, propagation modes  [3 Exam Questions – 3 Groups]</vt:lpstr>
      <vt:lpstr>T3A01  What should you do if another operator reports    that your station’s 2 meter signals were strong just   a moment ago, but now they are weak or distorted?</vt:lpstr>
      <vt:lpstr>T3A02  Why are UHF signals often more effective   from inside buildings than VHF signals?</vt:lpstr>
      <vt:lpstr>T3A03  What antenna polarization is normally used   for long-distance weak-signal CW and SSB   contacts using the VHF and UHF bands? </vt:lpstr>
      <vt:lpstr>T3A04  What can happen if the antennas at     opposite ends of a VHF or UHF line of sight    radio link are not using the same polarization? </vt:lpstr>
      <vt:lpstr>T3A05  When using a directional antenna, how might your station   be able to access a distant repeater if buildings or    obstructions are blocking the direct line of sight path?</vt:lpstr>
      <vt:lpstr>T3A06  What term is commonly used to describe the    rapid fluttering sound sometimes heard from    mobile stations that are moving while transmitting? </vt:lpstr>
      <vt:lpstr>T3A07  What type of wave carries radio signals between   transmitting and receiving stations?</vt:lpstr>
      <vt:lpstr>T3A08  What is the cause of irregular fading of signals    from distant stations during times of generally    good reception.  </vt:lpstr>
      <vt:lpstr>T3A09  Which of the following is a common effect of "skip"   reflections between the Earth and the ionosphere?</vt:lpstr>
      <vt:lpstr>T3A10  What may occur if VHF or UHF data signals   propagate over multiple paths?</vt:lpstr>
      <vt:lpstr>T3A11  Which part of the atmosphere enables the    propagation of radio signals around the world?</vt:lpstr>
      <vt:lpstr>T3B01  What is the name for the distance a radio   wave travels during one complete cycle?</vt:lpstr>
      <vt:lpstr>T3B02  What term describes the number of times per second that an   alternating current reverses direction?</vt:lpstr>
      <vt:lpstr>T3B03  What are the two components of a radio wave?</vt:lpstr>
      <vt:lpstr>T3B04  How fast does a radio wave travel through   free space?</vt:lpstr>
      <vt:lpstr>T3B05  How does the wavelength of a radio wave   relate to its frequency?</vt:lpstr>
      <vt:lpstr>T3B06  What is the formula for converting    frequency to wavelength in meters?</vt:lpstr>
      <vt:lpstr>T3B07  What property of radio waves is often used   to identify the different frequency bands?</vt:lpstr>
      <vt:lpstr>T3B08  What are the frequency limits of the VHF   spectrum?</vt:lpstr>
      <vt:lpstr>T3B09  What are the frequency limits of the UHF   spectrum?</vt:lpstr>
      <vt:lpstr>T3B10   What frequency range is referred to as HF?</vt:lpstr>
      <vt:lpstr>T3B11  What is the approximate velocity of a    radio wave as it travels through free space?</vt:lpstr>
      <vt:lpstr>T3C01  Why are "direct" (not via a repeater) UHF signals   rarely heard from stations outside your local    coverage area?</vt:lpstr>
      <vt:lpstr>T3C02  Which of the following might be happening   when VHF signals are being received from   long distances?</vt:lpstr>
      <vt:lpstr>T3C03  What is a characteristic of VHF signals    received via auroral reflection?</vt:lpstr>
      <vt:lpstr>T3C04  Which of the following propagation types is most    commonly associated with occasional strong over-the-  horizon signals on the 10, 6, and 2 meter bands?</vt:lpstr>
      <vt:lpstr>T3C05  What is meant by the term "knife-edge"   propagation?</vt:lpstr>
      <vt:lpstr>T3C06  What mode is responsible for allowing over-the-  horizon VHF and UHF communications to ranges of   approximately 300 miles on a regular basis?</vt:lpstr>
      <vt:lpstr>T3C07  What band is best suited to communicating   via meteor scatter?</vt:lpstr>
      <vt:lpstr>T3C08   What causes "tropospheric ducting"? </vt:lpstr>
      <vt:lpstr>T3C09  What is generally the best time for long-  distance 10 meter band propagation?</vt:lpstr>
      <vt:lpstr>T3C10   What is the radio horizon? </vt:lpstr>
      <vt:lpstr>T3C11  Why do VHF and UHF radio signals usually travel   somewhat farther than the visual line of sight    distance between two stations?</vt:lpstr>
      <vt:lpstr>Technician Licensing Class “T4”</vt:lpstr>
      <vt:lpstr>Amateur Radio Technician Class Element 2 Course Presentation</vt:lpstr>
      <vt:lpstr>T4A:  Station setup; microphone, speaker, headphones, filters, power source,  connecting a computer, RF grounding             </vt:lpstr>
      <vt:lpstr>T4A:  Station setup; microphone, speaker, headphones, filters, power source,  connecting a computer, RF grounding             </vt:lpstr>
      <vt:lpstr>T4A:  Station setup; microphone, speaker, headphones, filters, power source,  connecting a computer, RF grounding             </vt:lpstr>
      <vt:lpstr>T4A:  Station setup; microphone, speaker, headphones, filters, power source,  connecting a computer, RF grounding             </vt:lpstr>
      <vt:lpstr>T4A:  Station setup; microphone, speaker, headphones, filters, power source,  connecting a computer, RF grounding             </vt:lpstr>
      <vt:lpstr>T4A:  Station setup; microphone, speaker, headphones, filters, power source,  connecting a computer, RF grounding             </vt:lpstr>
      <vt:lpstr>T4A:  Station setup; microphone, speaker, headphones, filters, power source,  connecting a computer, RF grounding             </vt:lpstr>
      <vt:lpstr>T4B:  Operating controls; tuning, use of filters, squelch, AGC, repeater  offset, memory channels          </vt:lpstr>
      <vt:lpstr>T4B:  Operating controls; tuning, use of filters, squelch, AGC, repeater offset,  memory  channels          </vt:lpstr>
      <vt:lpstr>T4B:  Operating controls; tuning, use of filters, squelch, AGC, repeater offset,  memory  channels          </vt:lpstr>
      <vt:lpstr>T4B:  Operating controls; tuning, use of filters, squelch, AGC, repeater offset,  memory  channels          </vt:lpstr>
      <vt:lpstr>T4B:  Operating controls; tuning, use of filters, squelch, AGC, repeater offset,  memory  channels          </vt:lpstr>
      <vt:lpstr>T4B:  Operating controls; tuning, use of filters, squelch, AGC, repeater offset, memory  channels          </vt:lpstr>
      <vt:lpstr>Element 2 Technician Class  Question Pool   T4 Amateur radio practices  and station set up [2 Exam Questions – 2 Groups]</vt:lpstr>
      <vt:lpstr>T4A01  Which of the following is true concerning   the microphone connectors on amateur   transceivers?</vt:lpstr>
      <vt:lpstr>T4A02  What could be used in place of a regular   speaker to help you copy signals in a noisy   area?</vt:lpstr>
      <vt:lpstr>T4A03  Which is a good reason to use a regulated   power supply for communications    equipment?</vt:lpstr>
      <vt:lpstr>T4A04  Where must a filter be installed to reduce   harmonic emissions?</vt:lpstr>
      <vt:lpstr>T4A05  What type of filter should be connected to a TV   receiver as the first step in trying to prevent RF   overload from a nearby 2 meter transmitter?</vt:lpstr>
      <vt:lpstr>T4A06  Which of the following would be     connected between a transceiver and    computer in a packet radio station?</vt:lpstr>
      <vt:lpstr>T4A07  How is the computer’s sound card used   when conducting digital communications   using a computer?</vt:lpstr>
      <vt:lpstr>T4A08  Which type of conductor is best to use for   RF grounding?</vt:lpstr>
      <vt:lpstr>T4A09  Which would you use to reduce RF current   flowing on the shield of an audio cable?   </vt:lpstr>
      <vt:lpstr>T4A10  What is the source of a high-pitched whine   that varies with engine speed in a mobile   transceiver’s receive audio?</vt:lpstr>
      <vt:lpstr>T4A11  Where should a mobile transceiver’s    power negative connection be made?</vt:lpstr>
      <vt:lpstr>T4B01   What may happen if a transmitter is operated with   the microphone gain set too high?</vt:lpstr>
      <vt:lpstr>T4B02  Which of the following can be used to enter the   operating frequency on a modern transceiver?</vt:lpstr>
      <vt:lpstr>T4B03  What is the purpose of the squelch control   on a transceiver?</vt:lpstr>
      <vt:lpstr>T4B04  What is a way to enable quick access to a   favorite frequency on your transceiver?</vt:lpstr>
      <vt:lpstr>T4B05  Which of the following would reduce    ignition interference to a receiver?</vt:lpstr>
      <vt:lpstr>T4B06  Which of the following controls could be used if   the voice pitch of a single-sideband signal seems   too high or low?</vt:lpstr>
      <vt:lpstr>T4B07   What does the term "RIT" mean? </vt:lpstr>
      <vt:lpstr>T4B08  What is the advantage of having multiple   receive bandwidth choices on a multimode   transceiver?</vt:lpstr>
      <vt:lpstr>T4B09  Which of the following is an appropriate receive   filter to select in order to minimize noise and    interference for SSB reception?</vt:lpstr>
      <vt:lpstr>T4B10  Which of the following is an appropriate receive   filter to select in order to minimize noise and    interference for CW reception?</vt:lpstr>
      <vt:lpstr>T4B11  Which of the following describes the common   meaning of the term “repeater offset”?</vt:lpstr>
      <vt:lpstr>Technician Licensing Class “T5”</vt:lpstr>
      <vt:lpstr>Amateur Radio Technician Class Element 2 Course Presentation</vt:lpstr>
      <vt:lpstr>T5A:  Electrical principles; current and voltage, conductors and insulators, alternating  and direct current      </vt:lpstr>
      <vt:lpstr>T5A:  Electrical principles; current and voltage, conductors and insulators, alternating  and direct current      </vt:lpstr>
      <vt:lpstr>T5A:  Electrical principles; current and voltage, conductors and insulators, alternating  and direct current      </vt:lpstr>
      <vt:lpstr>T5B:  Math for electronics; decibels, electrical units and the metric system</vt:lpstr>
      <vt:lpstr>T5B:  Math for electronics; decibels, electrical units and the metric system</vt:lpstr>
      <vt:lpstr>T5B:  Math for electronics; decibels, electrical units and the metric system</vt:lpstr>
      <vt:lpstr>T5C:  Electronic principles; capacitance, inductance, current flow in circuits,  alternating current, definition of RF, power calculations</vt:lpstr>
      <vt:lpstr>T5C:  Electronic principles; capacitance, inductance, current flow in circuits,  alternating current, definition of RF, power calculations</vt:lpstr>
      <vt:lpstr>T5C:  Electronic principles; capacitance, inductance, current flow in circuits,  alternating current, definition of RF, power calculations</vt:lpstr>
      <vt:lpstr>T5C:  Electronic principles; capacitance, inductance, current flow in circuits,  alternating current, definition of RF, power calculations</vt:lpstr>
      <vt:lpstr>T5C:  Electronic principles; capacitance, inductance, current flow in circuits,  alternating current, definition of RF, power calculations</vt:lpstr>
      <vt:lpstr>T5C:  Electronic principles; capacitance, inductance, current flow in circuits,  alternating current, definition of RF, power calculations</vt:lpstr>
      <vt:lpstr>T5C:  Electronic principles; capacitance, inductance, current flow in circuits,  alternating current, definition of RF, power calculations</vt:lpstr>
      <vt:lpstr>T5D Ohm’s Law</vt:lpstr>
      <vt:lpstr>T5D Ohm’s Law</vt:lpstr>
      <vt:lpstr>T5D Ohm’s Law</vt:lpstr>
      <vt:lpstr>T5D Ohm’s Law</vt:lpstr>
      <vt:lpstr>T5D Ohm’s Law</vt:lpstr>
      <vt:lpstr>T5D Ohm’s Law</vt:lpstr>
      <vt:lpstr>T5D Ohm’s Law</vt:lpstr>
      <vt:lpstr>T5D Ohm’s Law</vt:lpstr>
      <vt:lpstr>T5D Ohm’s Law</vt:lpstr>
      <vt:lpstr>T5D Ohm’s Law</vt:lpstr>
      <vt:lpstr>T5D Ohm’s Law</vt:lpstr>
      <vt:lpstr>T5D Ohm’s Law</vt:lpstr>
      <vt:lpstr>T5D Ohm’s Law</vt:lpstr>
      <vt:lpstr>Element 2 Technician Class  Question Pool   T5 Electrical principles, math for electronics, electronic principles, Ohm’s Law [4 Exam Questions – 4 Groups]</vt:lpstr>
      <vt:lpstr>T5A01  Electrical current is measured in which of   the following units?</vt:lpstr>
      <vt:lpstr>T5A02  Electrical power is measured in which of   the following units?</vt:lpstr>
      <vt:lpstr>T5A03  What is the name for the flow of electrons in   an electric circuit?</vt:lpstr>
      <vt:lpstr>T5A04  What is the name for a current that flows   only in one direction?</vt:lpstr>
      <vt:lpstr>T5A05  What is the electrical term for the    electromotive force (EMF) that causes    electron flow?</vt:lpstr>
      <vt:lpstr>T5A06  How much voltage does a mobile    transceiver usually require?</vt:lpstr>
      <vt:lpstr>T5A07  Which of the following is a good electrical   conductor?</vt:lpstr>
      <vt:lpstr>T5A08  Which of the following is a good electrical   insulator?</vt:lpstr>
      <vt:lpstr>T5A09  What is the name for a current that reverses   direction on a regular basis?</vt:lpstr>
      <vt:lpstr>T5A10  Which term describes the rate at which   electrical energy is used?</vt:lpstr>
      <vt:lpstr>T5A11  What is the basic unit of electromotive    force?</vt:lpstr>
      <vt:lpstr>T5B01  How many milliamperes is 1.5 amperes?</vt:lpstr>
      <vt:lpstr>T5B02  What is another way to specify a radio    signal frequency of 1,500,000 hertz?</vt:lpstr>
      <vt:lpstr>T5B03  How many volts are equal to one kilovolt?</vt:lpstr>
      <vt:lpstr>T5B04  How many volts are equal to one microvolt?</vt:lpstr>
      <vt:lpstr>T5B05  Which of the following is equivalent to 500   milliwatts?</vt:lpstr>
      <vt:lpstr>T5B06  If an ammeter calibrated in amperes is    used to measure a 3000-milliampere    current, what reading would it show?</vt:lpstr>
      <vt:lpstr>T5B07  If a frequency readout calibrated in megahertz   shows a reading of 3.525 MHz, what would it show   if it were calibrated in kilohertz?</vt:lpstr>
      <vt:lpstr>T5B08  How many microfarads are 1,000,000    picofarads?</vt:lpstr>
      <vt:lpstr>T5B09  What is the approximate amount of change,    measured in decibels (dB), of a power increase   from 5 watts to 10 watts?</vt:lpstr>
      <vt:lpstr>T5B10  What is the approximate amount of change,    measured in decibels (dB), of a power decrease   from 12 watts to 3 watts?</vt:lpstr>
      <vt:lpstr>T5B11  What is the approximate amount of change,    measured in decibels (dB), of a power increase   from 20 watts to 200 watts?</vt:lpstr>
      <vt:lpstr>T5C01  What is the ability to store energy in an   electric field called?</vt:lpstr>
      <vt:lpstr>T5C02  What is the basic unit of capacitance?</vt:lpstr>
      <vt:lpstr>T5C03  What is the ability to store energy in a    magnetic field called?</vt:lpstr>
      <vt:lpstr>T5C04  What is the basic unit of inductance?</vt:lpstr>
      <vt:lpstr>T5C05  What is the unit of frequency?</vt:lpstr>
      <vt:lpstr>T5C06  What is the abbreviation that refers to radio   frequency signals of all types?</vt:lpstr>
      <vt:lpstr>T5C07  What is a usual name for electromagnetic   waves that travel through space?</vt:lpstr>
      <vt:lpstr>T5C08  What is the formula used to calculate    electrical power in a DC circuit?</vt:lpstr>
      <vt:lpstr>T5C09  How much power is being used in a circuit   when the applied voltage is 13.8 volts DC   and the current is 10 amperes?</vt:lpstr>
      <vt:lpstr>T5C10  How much power is being used in a circuit   when the applied voltage is 12 volts DC   and the current is 2.5 amperes?</vt:lpstr>
      <vt:lpstr>T5C11  How many amperes are flowing in a circuit   when the applied voltage is 12 volts DC   and the load is 120 watts?</vt:lpstr>
      <vt:lpstr>T5D01  What formula is used to calculate current in   a circuit?</vt:lpstr>
      <vt:lpstr>T5D02  What formula is used to calculate voltage in   a circuit?</vt:lpstr>
      <vt:lpstr>T5D03  What formula is used to calculate     resistance in a circuit?</vt:lpstr>
      <vt:lpstr>T5D04  What is the resistance of a circuit in which a   current of 3 amperes flows through a    resistor connected to 90 volts?</vt:lpstr>
      <vt:lpstr>T5D05  What is the resistance in a circuit for which   the applied voltage is 12 volts and the    current flow is 1.5 amperes?</vt:lpstr>
      <vt:lpstr>T5D06  What is the resistance of a circuit that    draws 4 amperes from a 12-volt source?</vt:lpstr>
      <vt:lpstr>T5D07  What is the current flow in a circuit with an   applied voltage of 120 volts and a    resistance of 80 ohms?</vt:lpstr>
      <vt:lpstr>T5D08  What is the current flowing through a 100-  ohm resistor connected across 200 volts?</vt:lpstr>
      <vt:lpstr>T5D09  What is the current flowing through a 24-  ohm resistor connected across 240 volts?</vt:lpstr>
      <vt:lpstr>T5D10  What is the voltage across a 2-ohm resistor   if a current of 0.5 amperes flows through it?</vt:lpstr>
      <vt:lpstr>T5D11  What is the voltage across a 10-ohm    resistor if a current of 1 ampere flows    through it?</vt:lpstr>
      <vt:lpstr>T5D12  What is the voltage across a 10-ohm    resistor if a current of 2 amperes flows    through it?</vt:lpstr>
      <vt:lpstr>Technician Licensing Class “T6”</vt:lpstr>
      <vt:lpstr>Amateur Radio Technician Class Element 2 Course Presentation</vt:lpstr>
      <vt:lpstr>T6A: Electrical components; fixed and variable resistors,  capacitors, and inductors; fuses, switches, batteries</vt:lpstr>
      <vt:lpstr>T6A: Electrical components; fixed and variable resistors,  capacitors, and inductors; fuses, switches, batteries</vt:lpstr>
      <vt:lpstr>T6A: Electrical components; fixed and variable resistors,  capacitors, and inductors; fuses, switches, batteries</vt:lpstr>
      <vt:lpstr>T6A: Electrical components; fixed and variable resistors,  capacitors, and inductors; fuses, switches, batteries</vt:lpstr>
      <vt:lpstr>T6A: Electrical components; fixed and variable resistors,  capacitors, and inductors; fuses, switches, batteries</vt:lpstr>
      <vt:lpstr>T6B: Semiconductors; basic principles of diodes and transistors</vt:lpstr>
      <vt:lpstr> T6B: Semiconductors; basic principles of diodes and transistors</vt:lpstr>
      <vt:lpstr> T6B: Semiconductors; basic principles of diodes and transistors</vt:lpstr>
      <vt:lpstr>T6B: Semiconductors; basic principles of diodes and transistors</vt:lpstr>
      <vt:lpstr>T6B: Semiconductors; basic principles of diodes and transistors</vt:lpstr>
      <vt:lpstr>T6C: Circuit diagrams; schematic symbols</vt:lpstr>
      <vt:lpstr>T6C: Circuit diagrams; schematic symbols</vt:lpstr>
      <vt:lpstr>T6C: Circuit diagrams; schematic symbols</vt:lpstr>
      <vt:lpstr>T6C: Circuit diagrams; schematic symbols</vt:lpstr>
      <vt:lpstr>T6C: Circuit diagrams; schematic symbols</vt:lpstr>
      <vt:lpstr>T6C: Circuit diagrams; schematic symbols</vt:lpstr>
      <vt:lpstr>T6C: Circuit diagrams; schematic symbols</vt:lpstr>
      <vt:lpstr>T6C: Circuit diagrams; schematic symbols</vt:lpstr>
      <vt:lpstr>T6C: Circuit diagrams; schematic symbols</vt:lpstr>
      <vt:lpstr>T6C: Circuit diagrams; schematic symbols</vt:lpstr>
      <vt:lpstr>T6C: Circuit diagrams; schematic symbols</vt:lpstr>
      <vt:lpstr>T6C: Circuit diagrams; schematic symbols</vt:lpstr>
      <vt:lpstr>T6D: Component functions</vt:lpstr>
      <vt:lpstr>T6D: Component functions</vt:lpstr>
      <vt:lpstr>T6D: Component functions</vt:lpstr>
      <vt:lpstr>T6D: Component functions</vt:lpstr>
      <vt:lpstr>T6D: Component functions</vt:lpstr>
      <vt:lpstr>T6D: Component functions</vt:lpstr>
      <vt:lpstr>T6D: Component functions</vt:lpstr>
      <vt:lpstr>Element 2 Technician Class  Question Pool  T6 Electrical components, semiconductors, circuit diagrams, component functions [4 Exam Questions – 4 Groups]</vt:lpstr>
      <vt:lpstr>T6A01  What electrical component is used to    oppose the flow of current in a DC circuit? </vt:lpstr>
      <vt:lpstr>T6A02  What type of component is often used as an   adjustable volume control?</vt:lpstr>
      <vt:lpstr>T6A03  What electrical parameter is controlled by   a potentiometer?</vt:lpstr>
      <vt:lpstr>T6A04  What electrical component stores energy   in an electric field?</vt:lpstr>
      <vt:lpstr>T6A05  What type of electrical component consists   of two or more conductive surfaces    separated by an insulator?</vt:lpstr>
      <vt:lpstr>T6A06  What type of electrical component stores   energy in a magnetic field?</vt:lpstr>
      <vt:lpstr>T6A07  What electrical component is usually    composed of a coil of wire?</vt:lpstr>
      <vt:lpstr>T6A08  What electrical component is used to    connect or disconnect electrical circuits?</vt:lpstr>
      <vt:lpstr>T6A09  What electrical component is used to    protect other circuit components from    current overloads?  </vt:lpstr>
      <vt:lpstr>T6A10  What is the nominal voltage of a fully    charged nickel-cadmium cell?</vt:lpstr>
      <vt:lpstr>T6A11  Which battery type is not rechargeable?   </vt:lpstr>
      <vt:lpstr>T6B01  What class of electronic components is   capable of using a voltage or current    signal to control current flow?</vt:lpstr>
      <vt:lpstr>T6B02  What electronic component allows current   to flow in only one direction?</vt:lpstr>
      <vt:lpstr>T6B03  Which of these components can be used as   an electronic switch or amplifier?</vt:lpstr>
      <vt:lpstr>T6B04  Which of these components is made of    three layers of semiconductor material?</vt:lpstr>
      <vt:lpstr>T6B05  Which of the following electronic     components can amplify signals?</vt:lpstr>
      <vt:lpstr>T6B06  How is a semiconductor diode’s cathode   lead usually identified?</vt:lpstr>
      <vt:lpstr>T6B07  What does the abbreviation "LED" stand   for?</vt:lpstr>
      <vt:lpstr>T6B08  What does the abbreviation "FET" stand   for?</vt:lpstr>
      <vt:lpstr>T6B09  What are the names of the two electrodes   of a diode?</vt:lpstr>
      <vt:lpstr>T6B10  Which semiconductor component has an   emitter electrode?</vt:lpstr>
      <vt:lpstr>T6B11  Which semiconductor component has a   gate electrode?</vt:lpstr>
      <vt:lpstr>T6B12  What is the term that describes a     transistor's ability to amplify a signal?</vt:lpstr>
      <vt:lpstr>T6C01  What is the name for standardized    representations of components in an    electrical wiring diagram?</vt:lpstr>
      <vt:lpstr>T6C02  What is component 1 in figure T1?  </vt:lpstr>
      <vt:lpstr>T6C03  What is component 2 in figure T1?  </vt:lpstr>
      <vt:lpstr>T6C04  What is component 3 in figure T1?  </vt:lpstr>
      <vt:lpstr>T6C05  What is component 4 in figure T1?  </vt:lpstr>
      <vt:lpstr>T6C06  What is component 6 in figure T2?  </vt:lpstr>
      <vt:lpstr>T6C07  What is component 8 in figure T2?  </vt:lpstr>
      <vt:lpstr>T6C08  What is component 9 in figure T2?  </vt:lpstr>
      <vt:lpstr>T6C09  What is component 4 in figure T2?  </vt:lpstr>
      <vt:lpstr>T6C10  What is component 3 in figure T3?  </vt:lpstr>
      <vt:lpstr>T6C11  What is component 4 in figure T3?  </vt:lpstr>
      <vt:lpstr>T6C12  What do the symbols on an electrical    circuit schematic diagram represent?</vt:lpstr>
      <vt:lpstr>T6C13  Which of the following is accurately    represented in electrical circuit schematic   diagrams?</vt:lpstr>
      <vt:lpstr>T6D01  Which of the following devices or circuits   changes an alternating current into a    varying direct current signal?</vt:lpstr>
      <vt:lpstr>T6D02  What best describes a relay?  </vt:lpstr>
      <vt:lpstr>T6D03  What type of switch is represented by item   3 in figure T2?</vt:lpstr>
      <vt:lpstr>T6D04  Which of the following can be used to    display signal strength on a numeric scale?</vt:lpstr>
      <vt:lpstr>T6D05  What type of circuit controls the amount of   voltage from a power supply?</vt:lpstr>
      <vt:lpstr>T6D06  What component is commonly used to    change 120V AC house current to a lower   AC voltage for other uses?</vt:lpstr>
      <vt:lpstr>T6D07  Which of the following is commonly used   as a visual indicator?</vt:lpstr>
      <vt:lpstr>T6D08  Which of the following is used together with   an inductor to make a tuned circuit?</vt:lpstr>
      <vt:lpstr>T6D09  What is the name of a device that combines   several semiconductors and other    components into one package?</vt:lpstr>
      <vt:lpstr>T6D10  What is the function of component 2 in    Figure T1?</vt:lpstr>
      <vt:lpstr>T6D11 Which of the following is a common use   of coaxial cable?</vt:lpstr>
      <vt:lpstr>Technician Licensing Class “T7”</vt:lpstr>
      <vt:lpstr>Amateur Radio Technician Class Element 2 Course Presentation</vt:lpstr>
      <vt:lpstr>T7A:  Station radios; receivers, transmitters, transceivers.  </vt:lpstr>
      <vt:lpstr>T7A:  Station radios; receivers, transmitters, transceivers.  </vt:lpstr>
      <vt:lpstr>T7A:  Station radios; receivers, transmitters, transceivers.  </vt:lpstr>
      <vt:lpstr>T7A:  Station radios; receivers, transmitters, transceivers.  </vt:lpstr>
      <vt:lpstr>T7A:  Station radios; receivers, transmitters, transceivers.  </vt:lpstr>
      <vt:lpstr>T7A:  Station radios; receivers, transmitters, transceivers.  </vt:lpstr>
      <vt:lpstr>T7A:  Station radios; receivers, transmitters, transceivers.  </vt:lpstr>
      <vt:lpstr>T7A:  Station radios; receivers, transmitters, transceivers.  </vt:lpstr>
      <vt:lpstr>T7A:  Station radios; receivers, transmitters, transceivers.  </vt:lpstr>
      <vt:lpstr>T7B:  Common transmitter and receiver problems; symptoms of overload and  overdrive, distortion, interference, over and under modulation, RF feedback,  off  frequency signals; fading and noise; problems with digital  communications  interfaces  </vt:lpstr>
      <vt:lpstr>T7B:  Common transmitter and receiver problems; symptoms of overload and  overdrive, distortion, interference, over and under modulation, RF feedback,  off  frequency signals; fading and noise; problems with digital  communications  interfaces  </vt:lpstr>
      <vt:lpstr>T7B:  Common transmitter and receiver problems; symptoms of overload and  overdrive, distortion, interference, over and under modulation, RF feedback,  off  frequency signals; fading and noise; problems with digital  communications  interfaces  </vt:lpstr>
      <vt:lpstr>T7B:  Common transmitter and receiver problems; symptoms of overload and  overdrive, distortion, interference, over and under modulation, RF feedback,  off  frequency signals; fading and noise; problems with digital  communications  interfaces  </vt:lpstr>
      <vt:lpstr>T7B:  Common transmitter and receiver problems; symptoms of overload and  overdrive, distortion, interference, over and under modulation, RF feedback,  off  frequency signals; fading and noise; problems with digital  communications  interfaces  </vt:lpstr>
      <vt:lpstr>T7C:  Antenna measurements and troubleshooting; measuring SWR,  dummy loads, feedline failure modes.</vt:lpstr>
      <vt:lpstr>T7C:  Antenna measurements and troubleshooting; measuring SWR,  dummy loads, feedline failure modes.</vt:lpstr>
      <vt:lpstr>T7C:  Antenna measurements and troubleshooting; measuring SWR,  dummy loads, feedline failure modes.</vt:lpstr>
      <vt:lpstr>T7C:  Antenna measurements and troubleshooting; measuring SWR,  dummy loads, feedline failure modes.</vt:lpstr>
      <vt:lpstr>T7C:  Antenna measurements and troubleshooting; measuring SWR,  dummy loads, feedline failure modes.</vt:lpstr>
      <vt:lpstr>T7C:  Antenna measurements and troubleshooting; measuring SWR,  dummy loads, feedline failure modes.</vt:lpstr>
      <vt:lpstr>T7D:  Basic repair and testing; soldering, use of a voltmeter, ammeter  and ohmmeter</vt:lpstr>
      <vt:lpstr>T7D:  Basic repair and testing; soldering, use of a voltmeter, ammeter   and ohmmeter</vt:lpstr>
      <vt:lpstr>T7D:  Basic repair and testing; soldering, use of a voltmeter, ammeter  and ohmmeter</vt:lpstr>
      <vt:lpstr>T7D:  Basic repair and testing; soldering, use of a voltmeter, ammeter  and ohmmeter</vt:lpstr>
      <vt:lpstr>T7D:  Basic repair and testing; soldering, use of a voltmeter, ammeter  and ohmmeter</vt:lpstr>
      <vt:lpstr>T7D:  Basic repair and testing; soldering, use of a voltmeter, ammeter  and ohmmeter</vt:lpstr>
      <vt:lpstr>Element 2 Technician Class  Question Pool   T7 Station equipment; common transmitter and receiver problems, antenna measurements and troubleshooting, basic repair and testing  [4 Exam Questions – 4 Groups]</vt:lpstr>
      <vt:lpstr>T7A01  What is the function of a product detector?</vt:lpstr>
      <vt:lpstr>T7A02  What type of receiver is shown in    Figure T6?</vt:lpstr>
      <vt:lpstr>T7A03  What is the function of a mixer in a    superheterodyne receiver?</vt:lpstr>
      <vt:lpstr>T7A04  What circuit is pictured in Figure T7, if    block 1 is a frequency discriminator?</vt:lpstr>
      <vt:lpstr>T7A05  What is the function of block 1 if figure T4 is   a simple CW transmitter?</vt:lpstr>
      <vt:lpstr>T7A06  What device takes the output of a low-   powered 28 MHz SSB exciter and produces   a 222 MHz output signal?  </vt:lpstr>
      <vt:lpstr>T7A07  If figure T5 represents a transceiver in which block   1 is the transmitter portion and block 3 is the    receiver portion, what is the function of block 2?</vt:lpstr>
      <vt:lpstr>T7A08  Which of the following circuits combines a   speech signal and an RF carrier?</vt:lpstr>
      <vt:lpstr>T7A09  Which of the following devices is most    useful for VHF weak-signal      communication?</vt:lpstr>
      <vt:lpstr>T7A10  What device increases the low-power    output from a handheld transceiver?</vt:lpstr>
      <vt:lpstr>T7A11  Which of the following circuits     demodulates FM signals?</vt:lpstr>
      <vt:lpstr>T7A12  Which term describes the ability of a    receiver to discriminate between    multiple signals?</vt:lpstr>
      <vt:lpstr>T7A13  Where is an RF preamplifier installed? </vt:lpstr>
      <vt:lpstr>T7B01  What can you do if you are told your    FM handheld or mobile transceiver is    over deviating?</vt:lpstr>
      <vt:lpstr>T7B02  What is meant by fundamental overload in   reference to a receiver?</vt:lpstr>
      <vt:lpstr>T7B03  Which of the following may be a cause of   radio frequency interference?</vt:lpstr>
      <vt:lpstr>T7B04  What is the most likely cause of     interference to a non-cordless telephone   from a nearby transmitter?</vt:lpstr>
      <vt:lpstr>T7B05  What is a logical first step when attempting   to cure a radio frequency interference    problem in a nearby telephone?</vt:lpstr>
      <vt:lpstr>T7B06  What should you do first if someone tells    you that your station’s transmissions are    interfering with their radio or TV reception?</vt:lpstr>
      <vt:lpstr>T7B07  Which of the following may be useful   in correcting a radio frequency    interference problem?</vt:lpstr>
      <vt:lpstr>T7B08  What should you do if a "Part 15" device in   your neighbor’s home is causing harmful   interference to your amateur station?</vt:lpstr>
      <vt:lpstr>T7B09  What could be happening if another     operator reports a variable high-pitched    whine on the audio from your mobile transmitter?</vt:lpstr>
      <vt:lpstr>T7B10  What might be the problem if you receive a   report that your audio signal through the   repeater is distorted or unintelligible?</vt:lpstr>
      <vt:lpstr>T7B11  What is a symptom of RF feedback in a    transmitter or transceiver?</vt:lpstr>
      <vt:lpstr>T7B12  What does the acronym "BER" mean when   applied to digital communications systems?</vt:lpstr>
      <vt:lpstr>T7C01  What is the primary purpose of a     dummy load?  </vt:lpstr>
      <vt:lpstr>T7C02  Which of the following instruments can be   used to determine if an antenna is resonant   at the desired operating frequency?</vt:lpstr>
      <vt:lpstr>T7C03  What, in general terms, is standing wave ratio (SWR)?</vt:lpstr>
      <vt:lpstr>T7C04  What reading on an SWR meter indicates a   perfect impedance match between the    antenna and the feedline?</vt:lpstr>
      <vt:lpstr>T7C05  What is the approximate SWR value above which   the protection circuits in most solid-state    transmitters begin to reduce transmitter power?</vt:lpstr>
      <vt:lpstr>T7C06  What does an SWR reading of 4:1 mean?  </vt:lpstr>
      <vt:lpstr>T7C07  What happens to power lost in a feedline?</vt:lpstr>
      <vt:lpstr>T7C08  What instrument other than an SWR meter   could you use to determine if a feedline   and antenna are properly matched?</vt:lpstr>
      <vt:lpstr>T7C09  Which of the following is the most common   cause for failure of coaxial cables?</vt:lpstr>
      <vt:lpstr>T7C10  Why should the outer jacket of coaxial    cable be resistant to ultraviolet light?</vt:lpstr>
      <vt:lpstr>T7C11  What is a disadvantage of "air core" coaxial   cable when compared to foam or solid    dielectric types?</vt:lpstr>
      <vt:lpstr>T7D01  Which instrument would you use to    measure electric potential or     electromotive force?</vt:lpstr>
      <vt:lpstr>T7D02  What is the correct way to connect a    voltmeter to a circuit?</vt:lpstr>
      <vt:lpstr>T7D03  How is an ammeter usually connected    to a circuit?</vt:lpstr>
      <vt:lpstr>T7D04  Which instrument is used to measure    electric current?</vt:lpstr>
      <vt:lpstr>T7D05  What instrument is used to measure    resistance?</vt:lpstr>
      <vt:lpstr>T7D06  Which of the following might damage   a multimeter?</vt:lpstr>
      <vt:lpstr>T7D07  Which of the following measurements are   commonly made using a multimeter?</vt:lpstr>
      <vt:lpstr>T7D08  Which of the following types of solder is   best for radio and electronic use?</vt:lpstr>
      <vt:lpstr>T7D09  What is the characteristic appearance of a   "cold" solder joint?</vt:lpstr>
      <vt:lpstr>T7D10  What is probably happening when an ohmmeter,    connected across a circuit, initially indicates a low    resistance and then shows increasing resistance with time?</vt:lpstr>
      <vt:lpstr>T7D11  Which of the following precautions should   be taken when measuring circuit resistance   with an ohmmeter?</vt:lpstr>
      <vt:lpstr>Technician Licensing Class “T8”</vt:lpstr>
      <vt:lpstr>Amateur Radio Technician Class Element 2 Course Presentation</vt:lpstr>
      <vt:lpstr>T8A: Modulation modes; bandwidth of various signals</vt:lpstr>
      <vt:lpstr>T8A: Modulation modes; bandwidth of various signals</vt:lpstr>
      <vt:lpstr>T8A: Modulation modes; bandwidth of various signals</vt:lpstr>
      <vt:lpstr>T8A: Modulation modes; bandwidth of various signals</vt:lpstr>
      <vt:lpstr>T8A: Modulation modes; bandwidth of various signals</vt:lpstr>
      <vt:lpstr>T8B: Amateur satellite operation; Doppler shift, basic orbits, operating protocols.</vt:lpstr>
      <vt:lpstr>T8B: Amateur satellite operation; Doppler shift, basic orbits, operating protocols.</vt:lpstr>
      <vt:lpstr>T8B: Amateur satellite operation; Doppler shift, basic orbits, operating protocols.</vt:lpstr>
      <vt:lpstr>T8B: Amateur satellite operation; Doppler shift, basic orbits, operating protocols.</vt:lpstr>
      <vt:lpstr>T8B: Amateur satellite operation; Doppler shift, basic orbits, operating protocols.</vt:lpstr>
      <vt:lpstr>T8B: Amateur satellite operation; Doppler shift, basic orbits, operating protocols.</vt:lpstr>
      <vt:lpstr>T8C: Operating activities; radio directing finding, radio control, contests, special  event stations, basic linking over Internet</vt:lpstr>
      <vt:lpstr>T8C: Operating activities; radio directing finding, radio control, contests, special  event stations, basic linking over Internet</vt:lpstr>
      <vt:lpstr>T8C: Operating activities; radio directing finding, radio control, contests, special  event stations, basic linking over Internet</vt:lpstr>
      <vt:lpstr>T8C: Operating activities; radio directing finding, radio control, contests, special  event stations, basic linking over Internet</vt:lpstr>
      <vt:lpstr>T8C: Operating activities; radio directing finding, radio control, contests, special  event stations, basic linking over Internet</vt:lpstr>
      <vt:lpstr>T8C: Operating activities; radio directing finding, radio control, contests, special  event stations, basic linking over Internet</vt:lpstr>
      <vt:lpstr>T8C: Operating activities; radio directing finding, radio control, contests, special  event stations, basic linking over Internet</vt:lpstr>
      <vt:lpstr>T8C: Operating activities; radio directing finding, radio control, contests, special  event stations, basic linking over Internet</vt:lpstr>
      <vt:lpstr>T8D: Non-voice communications; image data, digital modes CW, packet, PSK31</vt:lpstr>
      <vt:lpstr>T8D: Non-voice communications; image data, digital modes CW, packet, PSK31</vt:lpstr>
      <vt:lpstr>T8D: Non-voice communications; image data, digital modes CW, packet, PSK31</vt:lpstr>
      <vt:lpstr>T8D: Non-voice communications; image data, digital modes CW, packet, PSK31</vt:lpstr>
      <vt:lpstr>T8D: Non-voice communications; image data, digital modes CW, packet, PSK31</vt:lpstr>
      <vt:lpstr>T8D: Non-voice communications; image data, digital modes CW, packet, PSK31</vt:lpstr>
      <vt:lpstr>Element 2 Technician Class  Question Pool  T8 Modulation modes; amateur satellite operation, operating activities, non-voice communications  [4 Exam Questions – 4 Groups]</vt:lpstr>
      <vt:lpstr>T8A01  Which of the following is a form of    amplitude modulation?</vt:lpstr>
      <vt:lpstr>T8A02  What type of modulation is most commonly   used for VHF packet radio transmissions?</vt:lpstr>
      <vt:lpstr>T8A03  Which type of voice modulation is most   often used for long-distance or weak signal   contacts on the VHF and UHF bands?</vt:lpstr>
      <vt:lpstr>T8A04  Which type of modulation is most   commonly used for VHF and UHF   voice repeaters?</vt:lpstr>
      <vt:lpstr>T8A05  Which of the following types of emission   has the narrowest bandwidth?</vt:lpstr>
      <vt:lpstr>T8A06  Which sideband is normally used for 10   meter HF, VHF and UHF single-sideband   communications?</vt:lpstr>
      <vt:lpstr>T8A07  What is the primary advantage of single   sideband over FM for voice transmissions?</vt:lpstr>
      <vt:lpstr>T8A08  What is the approximate bandwidth of a   single sideband voice signal?</vt:lpstr>
      <vt:lpstr>T8A09  What is the approximate bandwidth of a   VHF repeater FM phone signal?</vt:lpstr>
      <vt:lpstr>T8A10  What is the typical bandwidth of    analog fast-scan TV transmissions on   the 70 cm band?</vt:lpstr>
      <vt:lpstr>T8A11  What is the approximate maximum   bandwidth required to transmit a    CW signal?</vt:lpstr>
      <vt:lpstr>T8B01  Who may be the control operator of a    station communicating through an amateur   satellite or space station?</vt:lpstr>
      <vt:lpstr>T8B02  How much transmitter power should be   used on the uplink frequency of an amateur   satellite or space station?</vt:lpstr>
      <vt:lpstr>T8B03  Which of the following can be done using   an amateur radio satellite?</vt:lpstr>
      <vt:lpstr>T8B04  Which amateur stations may make contact with an    amateur station on the International Space Station    using 2 meter and 70 cm ban amateur radio frequencies?</vt:lpstr>
      <vt:lpstr>T8B05  What is a satellite beacon?</vt:lpstr>
      <vt:lpstr>T8B06  What can be used to determine the time   period during which an amateur satellite or   space station can be accessed?</vt:lpstr>
      <vt:lpstr>T8B07  With regard to satellite communications,   what is Doppler shift?  </vt:lpstr>
      <vt:lpstr>T8B08  What is meant by the statement that a    satellite is operating in "mode U/V"?</vt:lpstr>
      <vt:lpstr>T8B09  What causes "spin fading" when referring   to satellite signals?</vt:lpstr>
      <vt:lpstr>T8B10  What do the initials LEO tell you about an   amateur satellite?</vt:lpstr>
      <vt:lpstr>T8B11  What is a commonly used method of    sending signals to and from a digital satellite?</vt:lpstr>
      <vt:lpstr>T8C01  Which of the following methods is used   to locate sources of noise interference    or jamming?</vt:lpstr>
      <vt:lpstr>T8C02  Which of these items would be useful for a   hidden transmitter hunt?</vt:lpstr>
      <vt:lpstr>T8C03  What popular operating activity involves   contacting as many stations as possible   during a specified period of time?</vt:lpstr>
      <vt:lpstr>T8C04  Which of the following is good     procedure when contacting another    station in a radio contest?</vt:lpstr>
      <vt:lpstr>T8C05  What is a grid locator?</vt:lpstr>
      <vt:lpstr>T8C06  For what purpose is a temporary    "1 by 1" format (letter-number-   letter) call sign assigned?</vt:lpstr>
      <vt:lpstr>T8C07  What is the maximum power allowed when   transmitting telecommand signals to radio   controlled models?</vt:lpstr>
      <vt:lpstr>T8C08  What is required in place of on-air station    identification when sending signals to a radio    control model using amateur frequencies?</vt:lpstr>
      <vt:lpstr>T8C09  How might you obtain a list of active nodes   that use VoIP?</vt:lpstr>
      <vt:lpstr>T8C10  How do you select a specific IRLP node   when using a portable transceiver?</vt:lpstr>
      <vt:lpstr>T8C11  What name is given to an amateur radio   station that is used to connect other    amateur stations to the Internet?</vt:lpstr>
      <vt:lpstr>T8D01  Which of the following is an example of a   digital communications method?</vt:lpstr>
      <vt:lpstr>T8D02  What does the term APRS mean?  </vt:lpstr>
      <vt:lpstr>T8D03  Which of the following is normally used   when sending automatic location reports   via amateur radio?</vt:lpstr>
      <vt:lpstr>T8D04  What type of transmission is indicated by   the term NTSC?</vt:lpstr>
      <vt:lpstr>T8D05  Which of the following emission modes   may be used by a Technician Class    operator between 219 and 220 MHz?</vt:lpstr>
      <vt:lpstr>T8D06  What does the abbreviation PSK mean?</vt:lpstr>
      <vt:lpstr>T8D07  What is PSK31?  </vt:lpstr>
      <vt:lpstr>T8D08  Which of the following may be included in   packet transmissions?</vt:lpstr>
      <vt:lpstr>T8D09  What code is used when sending  CW in the   amateur bands?</vt:lpstr>
      <vt:lpstr>T8D10  Which of the following can be used to    transmit CW in the amateur bands?</vt:lpstr>
      <vt:lpstr>T8D11  What is a "parity" bit?  </vt:lpstr>
      <vt:lpstr>Technician Licensing Class “T9”</vt:lpstr>
      <vt:lpstr>Amateur Radio Technician Class Element 2 Course Presentation</vt:lpstr>
      <vt:lpstr>T9A:  Antennas; vertical and horizontal, concept of gain, common portable and  mobile antennas, relationships between antenna length and frequency</vt:lpstr>
      <vt:lpstr>T9A:  Antennas; vertical and horizontal, concept of gain, common portable and  mobile antennas, relationships between antenna length and frequency</vt:lpstr>
      <vt:lpstr>T9A:  Antennas; vertical and horizontal, concept of gain, common portable and  mobile antennas, relationships between antenna length and frequency</vt:lpstr>
      <vt:lpstr>T9A:  Antennas; vertical and horizontal, concept of gain, common portable and  mobile antennas, relationships between antenna length and frequency</vt:lpstr>
      <vt:lpstr>T9A:  Antennas; vertical and horizontal, concept of gain, common portable and  mobile antennas, relationships between antenna length and frequency</vt:lpstr>
      <vt:lpstr>T9A:  Antennas; vertical and horizontal, concept of gain, common portable and  mobile antennas, relationships between antenna length and frequency</vt:lpstr>
      <vt:lpstr>T9A:  Antennas; vertical and horizontal, concept of gain, common portable and  mobile antennas, relationships between antenna length and frequency</vt:lpstr>
      <vt:lpstr>T9A:  Antennas; vertical and horizontal, concept of gain, common portable and  mobile antennas, relationships between antenna length and frequency</vt:lpstr>
      <vt:lpstr>T9B:  Feedlines; types, losses vs. frequency, SWR concepts, matching weather  protection, connectors.</vt:lpstr>
      <vt:lpstr>T9B:  Feedlines; types, losses vs. frequency, SWR concepts, matching weather  protection, connectors.</vt:lpstr>
      <vt:lpstr>T9B:  Feedlines; types, losses vs. frequency, SWR concepts, matching weather  protection, connectors.</vt:lpstr>
      <vt:lpstr>T9B:  Feedlines; types, losses vs. frequency, SWR concepts, matching weather  protection, connectors.</vt:lpstr>
      <vt:lpstr>T9B:  Feedlines; types, losses vs. frequency, SWR concepts, matching weather  protection, connectors.</vt:lpstr>
      <vt:lpstr>T9B:  Feedlines; types, losses vs. frequency, SWR concepts, matching weather  protection, connectors.</vt:lpstr>
      <vt:lpstr>T9B:  Feedlines; types, losses vs. frequency, SWR concepts, matching weather  protection, connectors.</vt:lpstr>
      <vt:lpstr>Element 2 Technician Class  Question Pool   T9 Antennas, feedlines [2 Exam Questions – 2 Groups]</vt:lpstr>
      <vt:lpstr>T9A01  What is a beam antenna?</vt:lpstr>
      <vt:lpstr>T9A02  Which of the following is true regarding   vertical antennas?</vt:lpstr>
      <vt:lpstr>T9A03  Which of the following describes a simple   dipole mounted so the conductor is parallel   to the Earth's surface?</vt:lpstr>
      <vt:lpstr>T9A04  What is a disadvantage of the "rubber    duck" antenna supplied with most    handheld radio transceivers?</vt:lpstr>
      <vt:lpstr>T9A05  How would you change a dipole antenna to   make it resonant on a higher frequency?</vt:lpstr>
      <vt:lpstr>T9A06  What type of antennas are the quad, Yagi,   and dish?</vt:lpstr>
      <vt:lpstr>T9A07  What is a good reason not to use a "rubber   duck" antenna inside your car?</vt:lpstr>
      <vt:lpstr>T9A08  What is the approximate length, in inches,   of a quarter-wavelength vertical antenna   for 146 MHz?</vt:lpstr>
      <vt:lpstr>T9A09  What is the approximate length, in    inches, of a 6 meter 1/2-wavelength wire   dipole antenna?</vt:lpstr>
      <vt:lpstr>T9A10  In which direction is the radiation    strongest from a half-wave dipole    antenna in free space?</vt:lpstr>
      <vt:lpstr>T9A11  What is meant by the gain of an antenna?</vt:lpstr>
      <vt:lpstr>T9B01  Why is it important to have a low SWR    in an antenna system that uses coaxial    cable feedline?</vt:lpstr>
      <vt:lpstr>T9B02  What is the impedance of the most    commonly used coaxial cable in typical   amateur radio installations?</vt:lpstr>
      <vt:lpstr>T9B03  Why is coaxial cable used more often than   any other feedline for amateur radio    antenna systems? </vt:lpstr>
      <vt:lpstr>T9B04  What does an antenna tuner do?</vt:lpstr>
      <vt:lpstr>T9B05  What generally happens as the     frequency of a signal passing through    coaxial cable is increased?</vt:lpstr>
      <vt:lpstr>T9B06  Which of the following connectors is most   suitable for frequencies above 400 MHz?</vt:lpstr>
      <vt:lpstr>T9B07  Which of the following is true of PL-259   type coax connectors?</vt:lpstr>
      <vt:lpstr>T9B08  Why should coax connectors    exposed to the weather be     sealed against water intrusion?</vt:lpstr>
      <vt:lpstr>T9B09  What might cause erratic changes in    SWR  readings?</vt:lpstr>
      <vt:lpstr>T9B10  What electrical difference exists     between the smaller RG-58 and larger    RG-8 coaxial cables?</vt:lpstr>
      <vt:lpstr>T9B11  Which of the following types of feedline has   the lowest loss at VHF and UHF?</vt:lpstr>
      <vt:lpstr>Technician Licensing Class “T0”</vt:lpstr>
      <vt:lpstr>Amateur Radio Technician Class Element 2 Course Presentation</vt:lpstr>
      <vt:lpstr>T0A:  AC power circuits; hazardous voltages, fuses and circuit breakers, grounding,  lightning protection, battery safety, electrical code compliance.             </vt:lpstr>
      <vt:lpstr>T0A:  AC power circuits; hazardous voltages, fuses and circuit breakers,  grounding, lightning protection, battery safety, electrical code compliance.             </vt:lpstr>
      <vt:lpstr>T0A:  AC power circuits; hazardous voltages, fuses and circuit breakers, grounding,  lightning protection, battery safety, electrical code compliance.             </vt:lpstr>
      <vt:lpstr>T0A:  AC power circuits; hazardous voltages, fuses and circuit breakers, grounding,  lightning protection, battery safety, electrical code compliance.             </vt:lpstr>
      <vt:lpstr>T0A:  AC power circuits; hazardous voltages, fuses and circuit breakers, grounding,  lightning protection, battery safety, electrical code compliance.             </vt:lpstr>
      <vt:lpstr>T0B:  Antenna installation; tower safety, overhead power lines.       </vt:lpstr>
      <vt:lpstr>T0B:  Antenna installation; tower safety, overhead power lines.       </vt:lpstr>
      <vt:lpstr>T0B:  Antenna installation; tower safety, overhead power lines.       </vt:lpstr>
      <vt:lpstr>T0B:  Antenna installation; tower safety, overhead power lines.       </vt:lpstr>
      <vt:lpstr>T0C:  RF hazards; radiation exposure, proximity to antennas, recognized safe   power levels, exposure to others.      </vt:lpstr>
      <vt:lpstr>T0C:  RF hazards; radiation exposure, proximity to antennas, recognized safe   power levels, exposure to others.      </vt:lpstr>
      <vt:lpstr>T0C:  RF hazards; radiation exposure, proximity to antennas, recognized safe   power levels, exposure to others.      </vt:lpstr>
      <vt:lpstr>T0C:  RF hazards; radiation exposure, proximity to antennas, recognized safe   power levels, exposure to others.      </vt:lpstr>
      <vt:lpstr>T0C:  RF hazards; radiation exposure, proximity to antennas, recognized safe   power levels, exposure to others.      </vt:lpstr>
      <vt:lpstr>T0C:  RF hazards; radiation exposure, proximity to antennas, recognized safe   power levels, exposure to others.      </vt:lpstr>
      <vt:lpstr>Element 2 Technician Class  Question Pool  T0   AC power circuits, antenna installation, RF hazards [3 Exam Questions – 3 Groups]</vt:lpstr>
      <vt:lpstr>T0A01  Which is a commonly accepted value for   the lowest voltage that can cause a    dangerous electric shock?</vt:lpstr>
      <vt:lpstr>T0A02  How does current flowing through the body   cause a health hazard?</vt:lpstr>
      <vt:lpstr>T0A03  What is connected to the green wire in a   three-wire electrical AC plug?</vt:lpstr>
      <vt:lpstr>T0A04  What is the purpose of a fuse in an    electrical circuit?</vt:lpstr>
      <vt:lpstr>T0A05  Why is it unwise to install a 20-ampere fuse   in the place of a 5-ampere fuse?</vt:lpstr>
      <vt:lpstr>T0A06  What is a good way to guard against electrical   shock at your station?</vt:lpstr>
      <vt:lpstr>T0A07  Which of these precautions should be taken when   installing devices for lightning protection in a   coaxial cable feedline?</vt:lpstr>
      <vt:lpstr>T0A08  What is one way to recharge a 12-volt lead-  acid station battery if the commercial    power is out?</vt:lpstr>
      <vt:lpstr>T0A09  What kind of hazard is presented by a    conventional 12-volt storage battery?</vt:lpstr>
      <vt:lpstr>T0A10  What can happen if a lead-acid    storage battery is charged or    discharged too quickly?</vt:lpstr>
      <vt:lpstr>T0A11  Which of the following is good practice   when installing ground wires on a tower for   lightning protection?</vt:lpstr>
      <vt:lpstr>T0A12  What kind of hazard might exist in a   power supply when it is turned off   and disconnected?</vt:lpstr>
      <vt:lpstr>T0A13  What safety equipment should always be   included in home-built equipment that is   powered from 120V AC power circuits?</vt:lpstr>
      <vt:lpstr>T0B01  When should members of a tower work   team wear a hard hat and safety glasses?</vt:lpstr>
      <vt:lpstr>T0B02  What is a good precaution to observe    before climbing an antenna tower?</vt:lpstr>
      <vt:lpstr>T0B03  Under what circumstances is it    safe to climb a tower without a    helper or observer?</vt:lpstr>
      <vt:lpstr>T0B04  Which of the following is an important    safety precaution to observe when putting   up an antenna tower?</vt:lpstr>
      <vt:lpstr>T0B05  What is the purpose of a gin pole?</vt:lpstr>
      <vt:lpstr>T0B06  What is the minimum safe distance    from a power line to allow when    installing an antenna?</vt:lpstr>
      <vt:lpstr>T0B07  Which of the following is an important    safety rule to remember when using a    crank-up tower?</vt:lpstr>
      <vt:lpstr>T0B08  What is considered to be a proper    grounding method for a tower?</vt:lpstr>
      <vt:lpstr>T0B09  Why should you avoid attaching an antenna   to a utility pole?</vt:lpstr>
      <vt:lpstr>T0B10  Which of the following is true     concerning grounding conductors    used  for lightning protection?</vt:lpstr>
      <vt:lpstr>T0B11  Which of the following establishes    grounding requirements for an amateur   radio tower or antenna?</vt:lpstr>
      <vt:lpstr>T0C01  What type of radiation are VHF and UHF   radio signals?</vt:lpstr>
      <vt:lpstr>T0C02  Which of the following frequencies has   the lowest Maximum Permissible     Exposure limit?</vt:lpstr>
      <vt:lpstr>T0C03  What is the maximum power level that an amateur   radio station may use at VHF frequencies    before an RF exposure evaluation is required?</vt:lpstr>
      <vt:lpstr>T0C04  What factors affect the RF exposure of    people near an amateur station antenna?</vt:lpstr>
      <vt:lpstr>T0C05  Why do exposure limits vary with    frequency?</vt:lpstr>
      <vt:lpstr>T0C06  Which of the following is an acceptable method to   determine that your station complies with FCC RF   exposure regulations?</vt:lpstr>
      <vt:lpstr>T0C07  What could happen if a person     accidentally touched your antenna    while you were transmitting?</vt:lpstr>
      <vt:lpstr>T0C08  Which of the following actions might amateur    operators take to prevent exposure to RF radiation   in excess of FCC-supplied limits?</vt:lpstr>
      <vt:lpstr>T0C09  How can you make sure your station stays   in compliance with RF safety regulations?</vt:lpstr>
      <vt:lpstr>T0C10  Why is duty cycle one of the factors    used to determine safe RF radiation    exposure levels?</vt:lpstr>
      <vt:lpstr>T0C11  What is meant by "duty cycle" when    referring to RF exposure?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Amateur Radio Technician Class Element 2 Course Presentation</dc:title>
  <dc:creator>K3DIO</dc:creator>
  <dc:description>http://www.K3DIO.Com</dc:description>
  <cp:lastModifiedBy>Michael</cp:lastModifiedBy>
  <cp:revision>197</cp:revision>
  <dcterms:created xsi:type="dcterms:W3CDTF">2006-06-22T17:50:50Z</dcterms:created>
  <dcterms:modified xsi:type="dcterms:W3CDTF">2012-12-13T12:44:25Z</dcterms:modified>
</cp:coreProperties>
</file>