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27"/>
  </p:notesMasterIdLst>
  <p:sldIdLst>
    <p:sldId id="574" r:id="rId2"/>
    <p:sldId id="873" r:id="rId3"/>
    <p:sldId id="901" r:id="rId4"/>
    <p:sldId id="902" r:id="rId5"/>
    <p:sldId id="903" r:id="rId6"/>
    <p:sldId id="904" r:id="rId7"/>
    <p:sldId id="877" r:id="rId8"/>
    <p:sldId id="878" r:id="rId9"/>
    <p:sldId id="879" r:id="rId10"/>
    <p:sldId id="881" r:id="rId11"/>
    <p:sldId id="883" r:id="rId12"/>
    <p:sldId id="884" r:id="rId13"/>
    <p:sldId id="885" r:id="rId14"/>
    <p:sldId id="886" r:id="rId15"/>
    <p:sldId id="876" r:id="rId16"/>
    <p:sldId id="887" r:id="rId17"/>
    <p:sldId id="888" r:id="rId18"/>
    <p:sldId id="889" r:id="rId19"/>
    <p:sldId id="891" r:id="rId20"/>
    <p:sldId id="892" r:id="rId21"/>
    <p:sldId id="893" r:id="rId22"/>
    <p:sldId id="894" r:id="rId23"/>
    <p:sldId id="895" r:id="rId24"/>
    <p:sldId id="896" r:id="rId25"/>
    <p:sldId id="898"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00"/>
    <a:srgbClr val="D7483D"/>
    <a:srgbClr val="FF0000"/>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1" autoAdjust="0"/>
    <p:restoredTop sz="94693" autoAdjust="0"/>
  </p:normalViewPr>
  <p:slideViewPr>
    <p:cSldViewPr>
      <p:cViewPr>
        <p:scale>
          <a:sx n="88" d="100"/>
          <a:sy n="88"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242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42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42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242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9381FAF-8BAA-4675-B6A6-17FE346973C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2DCF6CB-E868-43B4-B4AD-7D7E36026D01}" type="slidenum">
              <a:rPr lang="en-US" sz="1200">
                <a:latin typeface="Arial" charset="0"/>
              </a:rPr>
              <a:pPr algn="r"/>
              <a:t>1</a:t>
            </a:fld>
            <a:endParaRPr lang="en-US" sz="1200">
              <a:latin typeface="Arial" charset="0"/>
            </a:endParaRPr>
          </a:p>
        </p:txBody>
      </p:sp>
      <p:sp>
        <p:nvSpPr>
          <p:cNvPr id="30723" name="Text Box 2"/>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0724" name="Rectangle 3"/>
          <p:cNvSpPr>
            <a:spLocks noChangeArrowheads="1"/>
          </p:cNvSpPr>
          <p:nvPr>
            <p:ph type="body"/>
          </p:nvPr>
        </p:nvSpPr>
        <p:spPr>
          <a:xfrm>
            <a:off x="914400" y="4343400"/>
            <a:ext cx="5026025" cy="4114800"/>
          </a:xfrm>
          <a:noFill/>
          <a:ln/>
        </p:spPr>
        <p:txBody>
          <a:bodyPr wrap="none" anchor="ct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ctrTitle"/>
          </p:nvPr>
        </p:nvSpPr>
        <p:spPr>
          <a:xfrm>
            <a:off x="1331913" y="4652963"/>
            <a:ext cx="7578725" cy="1009650"/>
          </a:xfrm>
        </p:spPr>
        <p:txBody>
          <a:bodyPr/>
          <a:lstStyle>
            <a:lvl1pPr algn="r">
              <a:defRPr sz="4400"/>
            </a:lvl1pPr>
          </a:lstStyle>
          <a:p>
            <a:r>
              <a:rPr lang="en-US"/>
              <a:t>Click to edit Master title style</a:t>
            </a:r>
          </a:p>
        </p:txBody>
      </p:sp>
      <p:sp>
        <p:nvSpPr>
          <p:cNvPr id="254979" name="Rectangle 3"/>
          <p:cNvSpPr>
            <a:spLocks noGrp="1" noChangeArrowheads="1"/>
          </p:cNvSpPr>
          <p:nvPr>
            <p:ph type="subTitle" idx="1"/>
          </p:nvPr>
        </p:nvSpPr>
        <p:spPr>
          <a:xfrm>
            <a:off x="1331913" y="5662613"/>
            <a:ext cx="7553325" cy="936625"/>
          </a:xfrm>
        </p:spPr>
        <p:txBody>
          <a:bodyPr/>
          <a:lstStyle>
            <a:lvl1pPr marL="0" indent="0" algn="r">
              <a:buFontTx/>
              <a:buNone/>
              <a:defRPr sz="2800">
                <a:solidFill>
                  <a:schemeClr val="bg1"/>
                </a:solidFill>
              </a:defRPr>
            </a:lvl1pPr>
          </a:lstStyle>
          <a:p>
            <a:r>
              <a:rPr lang="en-US"/>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A69CD21-C990-4466-9F62-A9CFB735BD02}"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5A03BA-BA93-454B-AADA-28A8CABBF62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60350"/>
            <a:ext cx="2160587" cy="64087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825" y="260350"/>
            <a:ext cx="6329363" cy="6408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626ED7-D7E7-462F-B1BF-0A8DE0946E2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60350"/>
            <a:ext cx="8642350"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0825" y="1706563"/>
            <a:ext cx="4244975" cy="496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6563"/>
            <a:ext cx="4244975" cy="496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0F170D-AA31-4875-94B3-87B18B0DB55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60350"/>
            <a:ext cx="8642350"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0825" y="1706563"/>
            <a:ext cx="4244975" cy="496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06563"/>
            <a:ext cx="4244975" cy="2405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64025"/>
            <a:ext cx="4244975" cy="2405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F79536-0B9B-48D6-BDC0-75A2DDA58EE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46DE37-FE95-43B9-AA8D-8129866538E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6C955D-AEE5-438A-870D-CF9704B9365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DF11DA-6D06-4701-9F47-8C654AB568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E6AA50-1BF6-4861-B76E-185D9CA30EB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704CF03-6300-4255-826A-1C29A33C808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1B96BB-606F-4412-8448-CE47F0293DE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7242E6-D5C0-42C4-B2D9-39E4A5CB0B4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260350"/>
            <a:ext cx="8642350" cy="8683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0825" y="1706563"/>
            <a:ext cx="8642350" cy="4962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9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2539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2539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0066276E-CDCF-4C3D-979C-5ADE0F4FD8F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35"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 id="2147484434" r:id="rId12"/>
    <p:sldLayoutId id="2147484436" r:id="rId13"/>
  </p:sldLayoutIdLst>
  <p:hf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Rockwell" pitchFamily="18" charset="0"/>
        </a:defRPr>
      </a:lvl2pPr>
      <a:lvl3pPr algn="l" rtl="0" eaLnBrk="0" fontAlgn="base" hangingPunct="0">
        <a:spcBef>
          <a:spcPct val="0"/>
        </a:spcBef>
        <a:spcAft>
          <a:spcPct val="0"/>
        </a:spcAft>
        <a:defRPr sz="2800">
          <a:solidFill>
            <a:schemeClr val="bg1"/>
          </a:solidFill>
          <a:latin typeface="Rockwell" pitchFamily="18" charset="0"/>
        </a:defRPr>
      </a:lvl3pPr>
      <a:lvl4pPr algn="l" rtl="0" eaLnBrk="0" fontAlgn="base" hangingPunct="0">
        <a:spcBef>
          <a:spcPct val="0"/>
        </a:spcBef>
        <a:spcAft>
          <a:spcPct val="0"/>
        </a:spcAft>
        <a:defRPr sz="2800">
          <a:solidFill>
            <a:schemeClr val="bg1"/>
          </a:solidFill>
          <a:latin typeface="Rockwell" pitchFamily="18" charset="0"/>
        </a:defRPr>
      </a:lvl4pPr>
      <a:lvl5pPr algn="l" rtl="0" eaLnBrk="0" fontAlgn="base" hangingPunct="0">
        <a:spcBef>
          <a:spcPct val="0"/>
        </a:spcBef>
        <a:spcAft>
          <a:spcPct val="0"/>
        </a:spcAft>
        <a:defRPr sz="2800">
          <a:solidFill>
            <a:schemeClr val="bg1"/>
          </a:solidFill>
          <a:latin typeface="Rockwell" pitchFamily="18"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lr>
          <a:srgbClr val="FF1515"/>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FF1515"/>
        </a:buClr>
        <a:buChar char="•"/>
        <a:defRPr sz="2000">
          <a:solidFill>
            <a:schemeClr val="tx1"/>
          </a:solidFill>
          <a:latin typeface="+mn-lt"/>
        </a:defRPr>
      </a:lvl2pPr>
      <a:lvl3pPr marL="1143000" indent="-228600" algn="l" rtl="0" eaLnBrk="0" fontAlgn="base" hangingPunct="0">
        <a:spcBef>
          <a:spcPct val="20000"/>
        </a:spcBef>
        <a:spcAft>
          <a:spcPct val="0"/>
        </a:spcAft>
        <a:buClr>
          <a:srgbClr val="FF1515"/>
        </a:buClr>
        <a:buChar char="•"/>
        <a:defRPr>
          <a:solidFill>
            <a:schemeClr val="tx1"/>
          </a:solidFill>
          <a:latin typeface="+mn-lt"/>
        </a:defRPr>
      </a:lvl3pPr>
      <a:lvl4pPr marL="1600200" indent="-228600" algn="l" rtl="0" eaLnBrk="0" fontAlgn="base" hangingPunct="0">
        <a:spcBef>
          <a:spcPct val="20000"/>
        </a:spcBef>
        <a:spcAft>
          <a:spcPct val="0"/>
        </a:spcAft>
        <a:buClr>
          <a:srgbClr val="FF1515"/>
        </a:buClr>
        <a:buChar char="•"/>
        <a:defRPr sz="2000">
          <a:solidFill>
            <a:schemeClr val="tx1"/>
          </a:solidFill>
          <a:latin typeface="+mn-lt"/>
        </a:defRPr>
      </a:lvl4pPr>
      <a:lvl5pPr marL="2057400" indent="-228600" algn="l" rtl="0" eaLnBrk="0" fontAlgn="base" hangingPunct="0">
        <a:spcBef>
          <a:spcPct val="20000"/>
        </a:spcBef>
        <a:spcAft>
          <a:spcPct val="0"/>
        </a:spcAft>
        <a:buClr>
          <a:srgbClr val="FF1515"/>
        </a:buClr>
        <a:buChar char="•"/>
        <a:defRPr sz="2000">
          <a:solidFill>
            <a:schemeClr val="tx1"/>
          </a:solidFill>
          <a:latin typeface="+mn-lt"/>
        </a:defRPr>
      </a:lvl5pPr>
      <a:lvl6pPr marL="2514600" indent="-228600" algn="l" rtl="0" fontAlgn="base">
        <a:spcBef>
          <a:spcPct val="20000"/>
        </a:spcBef>
        <a:spcAft>
          <a:spcPct val="0"/>
        </a:spcAft>
        <a:buClr>
          <a:srgbClr val="FF1515"/>
        </a:buClr>
        <a:buChar char="•"/>
        <a:defRPr sz="2000">
          <a:solidFill>
            <a:schemeClr val="tx1"/>
          </a:solidFill>
          <a:latin typeface="+mn-lt"/>
        </a:defRPr>
      </a:lvl6pPr>
      <a:lvl7pPr marL="2971800" indent="-228600" algn="l" rtl="0" fontAlgn="base">
        <a:spcBef>
          <a:spcPct val="20000"/>
        </a:spcBef>
        <a:spcAft>
          <a:spcPct val="0"/>
        </a:spcAft>
        <a:buClr>
          <a:srgbClr val="FF1515"/>
        </a:buClr>
        <a:buChar char="•"/>
        <a:defRPr sz="2000">
          <a:solidFill>
            <a:schemeClr val="tx1"/>
          </a:solidFill>
          <a:latin typeface="+mn-lt"/>
        </a:defRPr>
      </a:lvl7pPr>
      <a:lvl8pPr marL="3429000" indent="-228600" algn="l" rtl="0" fontAlgn="base">
        <a:spcBef>
          <a:spcPct val="20000"/>
        </a:spcBef>
        <a:spcAft>
          <a:spcPct val="0"/>
        </a:spcAft>
        <a:buClr>
          <a:srgbClr val="FF1515"/>
        </a:buClr>
        <a:buChar char="•"/>
        <a:defRPr sz="2000">
          <a:solidFill>
            <a:schemeClr val="tx1"/>
          </a:solidFill>
          <a:latin typeface="+mn-lt"/>
        </a:defRPr>
      </a:lvl8pPr>
      <a:lvl9pPr marL="3886200" indent="-228600" algn="l" rtl="0" fontAlgn="base">
        <a:spcBef>
          <a:spcPct val="20000"/>
        </a:spcBef>
        <a:spcAft>
          <a:spcPct val="0"/>
        </a:spcAft>
        <a:buClr>
          <a:srgbClr val="FF151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309563" y="542925"/>
            <a:ext cx="8610600" cy="615950"/>
          </a:xfrm>
        </p:spPr>
        <p:txBody>
          <a:bodyPr lIns="0" tIns="0" rIns="0" bIns="0" anchor="ctr">
            <a:spAutoFit/>
          </a:bodyPr>
          <a:lstStyle/>
          <a:p>
            <a:pPr algn="ct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b="1" smtClean="0"/>
              <a:t>General Licensing Class</a:t>
            </a:r>
          </a:p>
        </p:txBody>
      </p:sp>
      <p:sp>
        <p:nvSpPr>
          <p:cNvPr id="4099" name="Text Box 6"/>
          <p:cNvSpPr txBox="1">
            <a:spLocks noChangeArrowheads="1"/>
          </p:cNvSpPr>
          <p:nvPr/>
        </p:nvSpPr>
        <p:spPr bwMode="auto">
          <a:xfrm>
            <a:off x="1538288" y="2084388"/>
            <a:ext cx="6145212" cy="1465262"/>
          </a:xfrm>
          <a:prstGeom prst="rect">
            <a:avLst/>
          </a:prstGeom>
          <a:noFill/>
          <a:ln w="12700" cap="sq">
            <a:noFill/>
            <a:miter lim="800000"/>
            <a:headEnd type="none" w="sm" len="sm"/>
            <a:tailEnd type="none" w="sm" len="sm"/>
          </a:ln>
        </p:spPr>
        <p:txBody>
          <a:bodyPr>
            <a:spAutoFit/>
          </a:bodyPr>
          <a:lstStyle/>
          <a:p>
            <a:pPr algn="ctr">
              <a:spcBef>
                <a:spcPct val="50000"/>
              </a:spcBef>
            </a:pPr>
            <a:r>
              <a:rPr lang="en-GB" sz="3600" b="1">
                <a:solidFill>
                  <a:srgbClr val="FF0000"/>
                </a:solidFill>
                <a:latin typeface="Rockwell" pitchFamily="18" charset="0"/>
              </a:rPr>
              <a:t>G5A – G5C </a:t>
            </a:r>
          </a:p>
          <a:p>
            <a:pPr algn="ctr">
              <a:spcBef>
                <a:spcPct val="50000"/>
              </a:spcBef>
            </a:pPr>
            <a:r>
              <a:rPr lang="en-US" sz="3600" b="1">
                <a:solidFill>
                  <a:srgbClr val="FF0000"/>
                </a:solidFill>
                <a:latin typeface="Rockwell" pitchFamily="18" charset="0"/>
              </a:rPr>
              <a:t>Electrical Principles</a:t>
            </a:r>
          </a:p>
        </p:txBody>
      </p:sp>
      <p:sp>
        <p:nvSpPr>
          <p:cNvPr id="4100" name="TextBox 1"/>
          <p:cNvSpPr txBox="1">
            <a:spLocks noChangeArrowheads="1"/>
          </p:cNvSpPr>
          <p:nvPr/>
        </p:nvSpPr>
        <p:spPr bwMode="auto">
          <a:xfrm>
            <a:off x="2574925" y="3775075"/>
            <a:ext cx="4071938" cy="641350"/>
          </a:xfrm>
          <a:prstGeom prst="rect">
            <a:avLst/>
          </a:prstGeom>
          <a:noFill/>
          <a:ln w="9525">
            <a:noFill/>
            <a:miter lim="800000"/>
            <a:headEnd/>
            <a:tailEnd/>
          </a:ln>
        </p:spPr>
        <p:txBody>
          <a:bodyPr>
            <a:spAutoFit/>
          </a:bodyPr>
          <a:lstStyle/>
          <a:p>
            <a:r>
              <a:rPr lang="en-US"/>
              <a:t>Your organization and dates here</a:t>
            </a:r>
          </a:p>
          <a:p>
            <a:endParaRPr lang="en-US"/>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en-US" sz="3600" smtClean="0"/>
              <a:t>Electrical Principles</a:t>
            </a:r>
          </a:p>
        </p:txBody>
      </p:sp>
      <p:sp>
        <p:nvSpPr>
          <p:cNvPr id="20483" name="Rectangle 3"/>
          <p:cNvSpPr>
            <a:spLocks noGrp="1" noChangeArrowheads="1"/>
          </p:cNvSpPr>
          <p:nvPr>
            <p:ph type="body" idx="1"/>
          </p:nvPr>
        </p:nvSpPr>
        <p:spPr>
          <a:xfrm>
            <a:off x="193675" y="1700213"/>
            <a:ext cx="8680450" cy="5157787"/>
          </a:xfrm>
        </p:spPr>
        <p:txBody>
          <a:bodyPr/>
          <a:lstStyle/>
          <a:p>
            <a:pPr>
              <a:buFont typeface="Wingdings" pitchFamily="2" charset="2"/>
              <a:buChar char="Ø"/>
            </a:pPr>
            <a:endParaRPr lang="en-US" sz="1800" smtClean="0"/>
          </a:p>
          <a:p>
            <a:pPr>
              <a:buFont typeface="Wingdings" pitchFamily="2" charset="2"/>
              <a:buChar char="Ø"/>
            </a:pPr>
            <a:endParaRPr lang="en-US" sz="1400" smtClean="0"/>
          </a:p>
          <a:p>
            <a:pPr lvl="2"/>
            <a:endParaRPr lang="en-US" sz="1600" smtClean="0">
              <a:solidFill>
                <a:srgbClr val="FF0000"/>
              </a:solidFill>
            </a:endParaRPr>
          </a:p>
          <a:p>
            <a:pPr lvl="2"/>
            <a:endParaRPr lang="en-US" sz="1600" smtClean="0">
              <a:solidFill>
                <a:srgbClr val="FF0000"/>
              </a:solidFill>
            </a:endParaRPr>
          </a:p>
          <a:p>
            <a:pPr lvl="2"/>
            <a:endParaRPr lang="en-US" sz="1600" smtClean="0">
              <a:solidFill>
                <a:srgbClr val="FF0000"/>
              </a:solidFill>
            </a:endParaRPr>
          </a:p>
          <a:p>
            <a:pPr lvl="2"/>
            <a:endParaRPr lang="en-US" sz="1600" smtClean="0">
              <a:solidFill>
                <a:srgbClr val="FF0000"/>
              </a:solidFill>
            </a:endParaRPr>
          </a:p>
          <a:p>
            <a:pPr lvl="2"/>
            <a:endParaRPr lang="en-US" sz="1600" smtClean="0">
              <a:solidFill>
                <a:srgbClr val="FF0000"/>
              </a:solidFill>
            </a:endParaRPr>
          </a:p>
          <a:p>
            <a:pPr lvl="2"/>
            <a:endParaRPr lang="en-US" sz="1600" smtClean="0">
              <a:solidFill>
                <a:srgbClr val="FF0000"/>
              </a:solidFill>
            </a:endParaRPr>
          </a:p>
          <a:p>
            <a:pPr lvl="2"/>
            <a:r>
              <a:rPr lang="en-US" sz="1600" smtClean="0">
                <a:solidFill>
                  <a:srgbClr val="FF0000"/>
                </a:solidFill>
              </a:rPr>
              <a:t>See P on chart</a:t>
            </a:r>
            <a:r>
              <a:rPr lang="en-US" sz="1600" smtClean="0"/>
              <a:t> </a:t>
            </a:r>
          </a:p>
          <a:p>
            <a:pPr lvl="2"/>
            <a:endParaRPr lang="en-US" sz="800" smtClean="0"/>
          </a:p>
          <a:p>
            <a:pPr lvl="2">
              <a:lnSpc>
                <a:spcPts val="1500"/>
              </a:lnSpc>
            </a:pPr>
            <a:r>
              <a:rPr lang="en-US" i="1" smtClean="0"/>
              <a:t>P=E²/R  </a:t>
            </a:r>
          </a:p>
          <a:p>
            <a:pPr lvl="2">
              <a:lnSpc>
                <a:spcPts val="1500"/>
              </a:lnSpc>
            </a:pPr>
            <a:r>
              <a:rPr lang="en-US" i="1" smtClean="0"/>
              <a:t>P=(400)²/800   </a:t>
            </a:r>
          </a:p>
          <a:p>
            <a:pPr lvl="2">
              <a:lnSpc>
                <a:spcPts val="1500"/>
              </a:lnSpc>
            </a:pPr>
            <a:r>
              <a:rPr lang="en-US" i="1" smtClean="0"/>
              <a:t>P=160,000 / 800   </a:t>
            </a:r>
          </a:p>
          <a:p>
            <a:pPr lvl="2">
              <a:lnSpc>
                <a:spcPts val="1500"/>
              </a:lnSpc>
            </a:pPr>
            <a:r>
              <a:rPr lang="en-US" i="1" smtClean="0"/>
              <a:t>P= </a:t>
            </a:r>
            <a:r>
              <a:rPr lang="en-US" b="1" i="1" smtClean="0"/>
              <a:t>200 Watts</a:t>
            </a:r>
            <a:r>
              <a:rPr lang="en-US" smtClean="0"/>
              <a:t> </a:t>
            </a:r>
            <a:endParaRPr lang="en-US" sz="1600" smtClean="0"/>
          </a:p>
          <a:p>
            <a:pPr>
              <a:buFont typeface="Wingdings" pitchFamily="2" charset="2"/>
              <a:buChar char="Ø"/>
            </a:pPr>
            <a:endParaRPr lang="en-US" sz="1400" smtClean="0"/>
          </a:p>
          <a:p>
            <a:pPr>
              <a:buFont typeface="Wingdings" pitchFamily="2" charset="2"/>
              <a:buChar char="Ø"/>
            </a:pPr>
            <a:endParaRPr lang="en-US" sz="1400" smtClean="0"/>
          </a:p>
          <a:p>
            <a:pPr>
              <a:buFont typeface="Wingdings" pitchFamily="2" charset="2"/>
              <a:buChar char="Ø"/>
            </a:pPr>
            <a:endParaRPr lang="en-US" sz="1400" smtClean="0"/>
          </a:p>
        </p:txBody>
      </p:sp>
      <p:pic>
        <p:nvPicPr>
          <p:cNvPr id="20488" name="Picture 5" descr="Ohm's Law"/>
          <p:cNvPicPr>
            <a:picLocks noChangeAspect="1" noChangeArrowheads="1"/>
          </p:cNvPicPr>
          <p:nvPr/>
        </p:nvPicPr>
        <p:blipFill>
          <a:blip r:embed="rId2" cstate="print"/>
          <a:srcRect/>
          <a:stretch>
            <a:fillRect/>
          </a:stretch>
        </p:blipFill>
        <p:spPr bwMode="auto">
          <a:xfrm>
            <a:off x="4210050" y="1816100"/>
            <a:ext cx="4933950" cy="5041900"/>
          </a:xfrm>
          <a:prstGeom prst="rect">
            <a:avLst/>
          </a:prstGeom>
          <a:noFill/>
          <a:ln w="9525">
            <a:noFill/>
            <a:miter lim="800000"/>
            <a:headEnd/>
            <a:tailEnd/>
          </a:ln>
        </p:spPr>
      </p:pic>
      <p:sp>
        <p:nvSpPr>
          <p:cNvPr id="20490" name="Text Box 10"/>
          <p:cNvSpPr txBox="1">
            <a:spLocks noChangeArrowheads="1"/>
          </p:cNvSpPr>
          <p:nvPr/>
        </p:nvSpPr>
        <p:spPr bwMode="auto">
          <a:xfrm>
            <a:off x="385763" y="1585913"/>
            <a:ext cx="3802062" cy="854075"/>
          </a:xfrm>
          <a:prstGeom prst="rect">
            <a:avLst/>
          </a:prstGeom>
          <a:noFill/>
          <a:ln w="12700" cap="sq">
            <a:noFill/>
            <a:miter lim="800000"/>
            <a:headEnd type="none" w="sm" len="sm"/>
            <a:tailEnd type="none" w="sm" len="sm"/>
          </a:ln>
          <a:effectLst/>
        </p:spPr>
        <p:txBody>
          <a:bodyPr>
            <a:spAutoFit/>
          </a:bodyPr>
          <a:lstStyle/>
          <a:p>
            <a:pPr>
              <a:lnSpc>
                <a:spcPts val="2000"/>
              </a:lnSpc>
              <a:spcBef>
                <a:spcPct val="50000"/>
              </a:spcBef>
            </a:pPr>
            <a:r>
              <a:rPr lang="en-US" b="1">
                <a:latin typeface="Rockwell" pitchFamily="18" charset="0"/>
              </a:rPr>
              <a:t>200 watts </a:t>
            </a:r>
            <a:r>
              <a:rPr lang="en-US">
                <a:latin typeface="Rockwell" pitchFamily="18" charset="0"/>
              </a:rPr>
              <a:t>of electrical power are used if 400 VDC is supplied to an 800-ohm load</a:t>
            </a:r>
            <a:r>
              <a:rPr lang="en-US"/>
              <a:t>. </a:t>
            </a:r>
            <a:r>
              <a:rPr lang="en-US" sz="1000">
                <a:latin typeface="Rockwell" pitchFamily="18" charset="0"/>
              </a:rPr>
              <a:t>(G5B03)</a:t>
            </a:r>
            <a:r>
              <a:rPr lang="en-US"/>
              <a:t> </a:t>
            </a:r>
          </a:p>
        </p:txBody>
      </p:sp>
      <p:sp>
        <p:nvSpPr>
          <p:cNvPr id="20491" name="Line 11"/>
          <p:cNvSpPr>
            <a:spLocks noChangeShapeType="1"/>
          </p:cNvSpPr>
          <p:nvPr/>
        </p:nvSpPr>
        <p:spPr bwMode="auto">
          <a:xfrm flipV="1">
            <a:off x="2959100" y="3544888"/>
            <a:ext cx="3379788" cy="652462"/>
          </a:xfrm>
          <a:prstGeom prst="line">
            <a:avLst/>
          </a:prstGeom>
          <a:noFill/>
          <a:ln w="28575" cap="sq">
            <a:solidFill>
              <a:srgbClr val="FF0000"/>
            </a:solidFill>
            <a:round/>
            <a:headEnd type="none" w="sm" len="sm"/>
            <a:tailEnd type="stealth" w="lg" len="lg"/>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animEffect transition="in" filter="wipe(up)">
                                      <p:cBhvr>
                                        <p:cTn id="7" dur="500"/>
                                        <p:tgtEl>
                                          <p:spTgt spid="20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0488"/>
                                        </p:tgtEl>
                                        <p:attrNameLst>
                                          <p:attrName>style.visibility</p:attrName>
                                        </p:attrNameLst>
                                      </p:cBhvr>
                                      <p:to>
                                        <p:strVal val="visible"/>
                                      </p:to>
                                    </p:set>
                                    <p:animEffect transition="in" filter="wipe(right)">
                                      <p:cBhvr>
                                        <p:cTn id="12" dur="500"/>
                                        <p:tgtEl>
                                          <p:spTgt spid="204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0483">
                                            <p:txEl>
                                              <p:pRg st="8" end="8"/>
                                            </p:txEl>
                                          </p:spTgt>
                                        </p:tgtEl>
                                        <p:attrNameLst>
                                          <p:attrName>style.visibility</p:attrName>
                                        </p:attrNameLst>
                                      </p:cBhvr>
                                      <p:to>
                                        <p:strVal val="visible"/>
                                      </p:to>
                                    </p:set>
                                    <p:animEffect transition="in" filter="wipe(left)">
                                      <p:cBhvr>
                                        <p:cTn id="17" dur="500"/>
                                        <p:tgtEl>
                                          <p:spTgt spid="20483">
                                            <p:txEl>
                                              <p:pRg st="8" end="8"/>
                                            </p:txEl>
                                          </p:spTgt>
                                        </p:tgtEl>
                                      </p:cBhvr>
                                    </p:animEffect>
                                  </p:childTnLst>
                                </p:cTn>
                              </p:par>
                            </p:childTnLst>
                          </p:cTn>
                        </p:par>
                        <p:par>
                          <p:cTn id="18" fill="hold" nodeType="afterGroup">
                            <p:stCondLst>
                              <p:cond delay="500"/>
                            </p:stCondLst>
                            <p:childTnLst>
                              <p:par>
                                <p:cTn id="19" presetID="22" presetClass="entr" presetSubtype="4" fill="hold" grpId="0" nodeType="afterEffect">
                                  <p:stCondLst>
                                    <p:cond delay="500"/>
                                  </p:stCondLst>
                                  <p:childTnLst>
                                    <p:set>
                                      <p:cBhvr>
                                        <p:cTn id="20" dur="1" fill="hold">
                                          <p:stCondLst>
                                            <p:cond delay="0"/>
                                          </p:stCondLst>
                                        </p:cTn>
                                        <p:tgtEl>
                                          <p:spTgt spid="20491"/>
                                        </p:tgtEl>
                                        <p:attrNameLst>
                                          <p:attrName>style.visibility</p:attrName>
                                        </p:attrNameLst>
                                      </p:cBhvr>
                                      <p:to>
                                        <p:strVal val="visible"/>
                                      </p:to>
                                    </p:set>
                                    <p:animEffect transition="in" filter="wipe(down)">
                                      <p:cBhvr>
                                        <p:cTn id="21" dur="1000"/>
                                        <p:tgtEl>
                                          <p:spTgt spid="2049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0483">
                                            <p:txEl>
                                              <p:pRg st="10" end="10"/>
                                            </p:txEl>
                                          </p:spTgt>
                                        </p:tgtEl>
                                        <p:attrNameLst>
                                          <p:attrName>style.visibility</p:attrName>
                                        </p:attrNameLst>
                                      </p:cBhvr>
                                      <p:to>
                                        <p:strVal val="visible"/>
                                      </p:to>
                                    </p:set>
                                    <p:animEffect transition="in" filter="wipe(left)">
                                      <p:cBhvr>
                                        <p:cTn id="26" dur="500"/>
                                        <p:tgtEl>
                                          <p:spTgt spid="20483">
                                            <p:txEl>
                                              <p:pRg st="10" end="1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0483">
                                            <p:txEl>
                                              <p:pRg st="11" end="11"/>
                                            </p:txEl>
                                          </p:spTgt>
                                        </p:tgtEl>
                                        <p:attrNameLst>
                                          <p:attrName>style.visibility</p:attrName>
                                        </p:attrNameLst>
                                      </p:cBhvr>
                                      <p:to>
                                        <p:strVal val="visible"/>
                                      </p:to>
                                    </p:set>
                                    <p:animEffect transition="in" filter="wipe(left)">
                                      <p:cBhvr>
                                        <p:cTn id="31" dur="500"/>
                                        <p:tgtEl>
                                          <p:spTgt spid="20483">
                                            <p:txEl>
                                              <p:pRg st="11" end="1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0483">
                                            <p:txEl>
                                              <p:pRg st="12" end="12"/>
                                            </p:txEl>
                                          </p:spTgt>
                                        </p:tgtEl>
                                        <p:attrNameLst>
                                          <p:attrName>style.visibility</p:attrName>
                                        </p:attrNameLst>
                                      </p:cBhvr>
                                      <p:to>
                                        <p:strVal val="visible"/>
                                      </p:to>
                                    </p:set>
                                    <p:animEffect transition="in" filter="wipe(left)">
                                      <p:cBhvr>
                                        <p:cTn id="36" dur="500"/>
                                        <p:tgtEl>
                                          <p:spTgt spid="20483">
                                            <p:txEl>
                                              <p:pRg st="12" end="1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20483">
                                            <p:txEl>
                                              <p:pRg st="13" end="13"/>
                                            </p:txEl>
                                          </p:spTgt>
                                        </p:tgtEl>
                                        <p:attrNameLst>
                                          <p:attrName>style.visibility</p:attrName>
                                        </p:attrNameLst>
                                      </p:cBhvr>
                                      <p:to>
                                        <p:strVal val="visible"/>
                                      </p:to>
                                    </p:set>
                                    <p:animEffect transition="in" filter="wipe(down)">
                                      <p:cBhvr>
                                        <p:cTn id="41" dur="500"/>
                                        <p:tgtEl>
                                          <p:spTgt spid="2048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p:bldP spid="2049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a:r>
              <a:rPr lang="en-US" sz="3600" smtClean="0"/>
              <a:t>Electrical Principles</a:t>
            </a:r>
          </a:p>
        </p:txBody>
      </p:sp>
      <p:sp>
        <p:nvSpPr>
          <p:cNvPr id="23555" name="Rectangle 3"/>
          <p:cNvSpPr>
            <a:spLocks noGrp="1" noChangeArrowheads="1"/>
          </p:cNvSpPr>
          <p:nvPr>
            <p:ph type="body" idx="1"/>
          </p:nvPr>
        </p:nvSpPr>
        <p:spPr>
          <a:xfrm>
            <a:off x="0" y="1547813"/>
            <a:ext cx="5895975" cy="4962525"/>
          </a:xfrm>
        </p:spPr>
        <p:txBody>
          <a:bodyPr/>
          <a:lstStyle/>
          <a:p>
            <a:pPr>
              <a:lnSpc>
                <a:spcPct val="80000"/>
              </a:lnSpc>
              <a:buFont typeface="Wingdings" pitchFamily="2" charset="2"/>
              <a:buChar char="Ø"/>
            </a:pPr>
            <a:r>
              <a:rPr lang="en-US" b="1" smtClean="0"/>
              <a:t>2.4 watts</a:t>
            </a:r>
            <a:r>
              <a:rPr lang="en-US" smtClean="0"/>
              <a:t> of electrical power are used by a 12-VDC</a:t>
            </a:r>
            <a:r>
              <a:rPr lang="en-US" sz="1800" smtClean="0"/>
              <a:t> light bulb that draws 0.2 amperes.</a:t>
            </a:r>
            <a:r>
              <a:rPr lang="en-US" sz="1400" b="1" smtClean="0"/>
              <a:t> </a:t>
            </a:r>
            <a:r>
              <a:rPr lang="en-US" sz="1000" smtClean="0"/>
              <a:t>(G5B04)</a:t>
            </a:r>
            <a:r>
              <a:rPr lang="en-US" sz="1400" smtClean="0"/>
              <a:t> </a:t>
            </a:r>
            <a:endParaRPr lang="en-US" sz="900" smtClean="0"/>
          </a:p>
          <a:p>
            <a:pPr>
              <a:lnSpc>
                <a:spcPct val="80000"/>
              </a:lnSpc>
              <a:buFont typeface="Wingdings" pitchFamily="2" charset="2"/>
              <a:buChar char="Ø"/>
            </a:pPr>
            <a:endParaRPr lang="en-US" sz="900" smtClean="0"/>
          </a:p>
          <a:p>
            <a:pPr lvl="2">
              <a:lnSpc>
                <a:spcPct val="80000"/>
              </a:lnSpc>
            </a:pPr>
            <a:r>
              <a:rPr lang="en-US" i="1" smtClean="0"/>
              <a:t>P= E * I     </a:t>
            </a:r>
          </a:p>
          <a:p>
            <a:pPr lvl="2">
              <a:lnSpc>
                <a:spcPct val="80000"/>
              </a:lnSpc>
            </a:pPr>
            <a:r>
              <a:rPr lang="en-US" i="1" smtClean="0"/>
              <a:t>P=(12) * 0.2   </a:t>
            </a:r>
          </a:p>
          <a:p>
            <a:pPr lvl="2">
              <a:lnSpc>
                <a:spcPct val="80000"/>
              </a:lnSpc>
            </a:pPr>
            <a:r>
              <a:rPr lang="en-US" i="1" smtClean="0"/>
              <a:t>P= </a:t>
            </a:r>
            <a:r>
              <a:rPr lang="en-US" b="1" i="1" smtClean="0"/>
              <a:t>2.4 Watts</a:t>
            </a:r>
            <a:r>
              <a:rPr lang="en-US" smtClean="0"/>
              <a:t> </a:t>
            </a:r>
          </a:p>
          <a:p>
            <a:pPr>
              <a:lnSpc>
                <a:spcPct val="80000"/>
              </a:lnSpc>
            </a:pPr>
            <a:endParaRPr lang="en-US" sz="1800" smtClean="0"/>
          </a:p>
          <a:p>
            <a:pPr>
              <a:lnSpc>
                <a:spcPct val="80000"/>
              </a:lnSpc>
              <a:buFont typeface="Wingdings" pitchFamily="2" charset="2"/>
              <a:buChar char="Ø"/>
            </a:pPr>
            <a:endParaRPr lang="en-US" sz="1600" smtClean="0"/>
          </a:p>
          <a:p>
            <a:pPr>
              <a:lnSpc>
                <a:spcPct val="80000"/>
              </a:lnSpc>
              <a:buFont typeface="Wingdings" pitchFamily="2" charset="2"/>
              <a:buChar char="Ø"/>
            </a:pPr>
            <a:r>
              <a:rPr lang="en-US" b="1" smtClean="0"/>
              <a:t>Approximately 61 milliwatts</a:t>
            </a:r>
            <a:r>
              <a:rPr lang="en-US" smtClean="0"/>
              <a:t> are being dissipated when a current of 7.0 milliamperes flows through 1.25 kilohms. </a:t>
            </a:r>
            <a:r>
              <a:rPr lang="en-US" sz="1000" smtClean="0"/>
              <a:t>(G5B05)</a:t>
            </a:r>
          </a:p>
          <a:p>
            <a:pPr>
              <a:lnSpc>
                <a:spcPct val="80000"/>
              </a:lnSpc>
              <a:buFont typeface="Wingdings" pitchFamily="2" charset="2"/>
              <a:buChar char="Ø"/>
            </a:pPr>
            <a:endParaRPr lang="en-US" smtClean="0"/>
          </a:p>
          <a:p>
            <a:pPr lvl="2">
              <a:lnSpc>
                <a:spcPct val="80000"/>
              </a:lnSpc>
            </a:pPr>
            <a:r>
              <a:rPr lang="en-US" i="1" smtClean="0"/>
              <a:t>P= I² R      </a:t>
            </a:r>
          </a:p>
          <a:p>
            <a:pPr lvl="2">
              <a:lnSpc>
                <a:spcPct val="80000"/>
              </a:lnSpc>
            </a:pPr>
            <a:r>
              <a:rPr lang="en-US" i="1" smtClean="0"/>
              <a:t>P =(0.007)²  * 1250   </a:t>
            </a:r>
          </a:p>
          <a:p>
            <a:pPr lvl="2">
              <a:lnSpc>
                <a:spcPct val="80000"/>
              </a:lnSpc>
            </a:pPr>
            <a:r>
              <a:rPr lang="en-US" i="1" smtClean="0"/>
              <a:t>P = 0.000049 * 1250   </a:t>
            </a:r>
          </a:p>
          <a:p>
            <a:pPr lvl="2">
              <a:lnSpc>
                <a:spcPct val="80000"/>
              </a:lnSpc>
            </a:pPr>
            <a:r>
              <a:rPr lang="en-US" i="1" smtClean="0"/>
              <a:t>P=0.0613 watts </a:t>
            </a:r>
          </a:p>
          <a:p>
            <a:pPr lvl="2">
              <a:lnSpc>
                <a:spcPct val="80000"/>
              </a:lnSpc>
            </a:pPr>
            <a:r>
              <a:rPr lang="en-US" i="1" smtClean="0"/>
              <a:t>0.061 Watts = </a:t>
            </a:r>
            <a:r>
              <a:rPr lang="en-US" b="1" i="1" smtClean="0"/>
              <a:t>61.3  Milliwatts</a:t>
            </a:r>
            <a:endParaRPr lang="en-US" smtClean="0"/>
          </a:p>
        </p:txBody>
      </p:sp>
      <p:pic>
        <p:nvPicPr>
          <p:cNvPr id="23556" name="Picture 5" descr="Ohm's Law"/>
          <p:cNvPicPr>
            <a:picLocks noChangeAspect="1" noChangeArrowheads="1"/>
          </p:cNvPicPr>
          <p:nvPr/>
        </p:nvPicPr>
        <p:blipFill>
          <a:blip r:embed="rId2" cstate="print"/>
          <a:srcRect/>
          <a:stretch>
            <a:fillRect/>
          </a:stretch>
        </p:blipFill>
        <p:spPr bwMode="auto">
          <a:xfrm>
            <a:off x="5837238" y="1470025"/>
            <a:ext cx="3306762" cy="3379788"/>
          </a:xfrm>
          <a:prstGeom prst="rect">
            <a:avLst/>
          </a:prstGeom>
          <a:noFill/>
          <a:ln w="9525">
            <a:noFill/>
            <a:miter lim="800000"/>
            <a:headEnd/>
            <a:tailEnd/>
          </a:ln>
        </p:spPr>
      </p:pic>
      <p:sp>
        <p:nvSpPr>
          <p:cNvPr id="23557" name="Text Box 5"/>
          <p:cNvSpPr txBox="1">
            <a:spLocks noChangeArrowheads="1"/>
          </p:cNvSpPr>
          <p:nvPr/>
        </p:nvSpPr>
        <p:spPr bwMode="auto">
          <a:xfrm>
            <a:off x="3573463" y="2046288"/>
            <a:ext cx="1420812" cy="3048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400">
                <a:solidFill>
                  <a:srgbClr val="FF0000"/>
                </a:solidFill>
                <a:latin typeface="Rockwell" pitchFamily="18" charset="0"/>
              </a:rPr>
              <a:t>See P on chart</a:t>
            </a:r>
          </a:p>
        </p:txBody>
      </p:sp>
      <p:sp>
        <p:nvSpPr>
          <p:cNvPr id="23558" name="Line 6"/>
          <p:cNvSpPr>
            <a:spLocks noChangeShapeType="1"/>
          </p:cNvSpPr>
          <p:nvPr/>
        </p:nvSpPr>
        <p:spPr bwMode="auto">
          <a:xfrm>
            <a:off x="4840288" y="2238375"/>
            <a:ext cx="1997075" cy="692150"/>
          </a:xfrm>
          <a:prstGeom prst="line">
            <a:avLst/>
          </a:prstGeom>
          <a:noFill/>
          <a:ln w="28575" cap="sq">
            <a:solidFill>
              <a:srgbClr val="FF0000"/>
            </a:solidFill>
            <a:round/>
            <a:headEnd type="none" w="sm" len="sm"/>
            <a:tailEnd type="stealth" w="lg" len="lg"/>
          </a:ln>
          <a:effectLst/>
        </p:spPr>
        <p:txBody>
          <a:bodyPr wrap="none"/>
          <a:lstStyle/>
          <a:p>
            <a:endParaRPr lang="en-US"/>
          </a:p>
        </p:txBody>
      </p:sp>
      <p:sp>
        <p:nvSpPr>
          <p:cNvPr id="23559" name="Text Box 7"/>
          <p:cNvSpPr txBox="1">
            <a:spLocks noChangeArrowheads="1"/>
          </p:cNvSpPr>
          <p:nvPr/>
        </p:nvSpPr>
        <p:spPr bwMode="auto">
          <a:xfrm>
            <a:off x="3497263" y="4657725"/>
            <a:ext cx="1420812" cy="3048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400">
                <a:solidFill>
                  <a:srgbClr val="FF0000"/>
                </a:solidFill>
                <a:latin typeface="Rockwell" pitchFamily="18" charset="0"/>
              </a:rPr>
              <a:t>See P on chart</a:t>
            </a:r>
          </a:p>
        </p:txBody>
      </p:sp>
      <p:sp>
        <p:nvSpPr>
          <p:cNvPr id="23560" name="Line 8"/>
          <p:cNvSpPr>
            <a:spLocks noChangeShapeType="1"/>
          </p:cNvSpPr>
          <p:nvPr/>
        </p:nvSpPr>
        <p:spPr bwMode="auto">
          <a:xfrm flipV="1">
            <a:off x="4802188" y="2776538"/>
            <a:ext cx="2189162" cy="2035175"/>
          </a:xfrm>
          <a:prstGeom prst="line">
            <a:avLst/>
          </a:prstGeom>
          <a:noFill/>
          <a:ln w="28575" cap="sq">
            <a:solidFill>
              <a:srgbClr val="FF0000"/>
            </a:solidFill>
            <a:round/>
            <a:headEnd type="none" w="sm" len="sm"/>
            <a:tailEnd type="stealth" w="lg" len="lg"/>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up)">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wipe(right)">
                                      <p:cBhvr>
                                        <p:cTn id="12" dur="500"/>
                                        <p:tgtEl>
                                          <p:spTgt spid="235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7"/>
                                        </p:tgtEl>
                                        <p:attrNameLst>
                                          <p:attrName>style.visibility</p:attrName>
                                        </p:attrNameLst>
                                      </p:cBhvr>
                                      <p:to>
                                        <p:strVal val="visible"/>
                                      </p:to>
                                    </p:set>
                                    <p:animEffect transition="in" filter="wipe(left)">
                                      <p:cBhvr>
                                        <p:cTn id="17" dur="500"/>
                                        <p:tgtEl>
                                          <p:spTgt spid="23557"/>
                                        </p:tgtEl>
                                      </p:cBhvr>
                                    </p:animEffect>
                                  </p:childTnLst>
                                </p:cTn>
                              </p:par>
                            </p:childTnLst>
                          </p:cTn>
                        </p:par>
                        <p:par>
                          <p:cTn id="18" fill="hold" nodeType="afterGroup">
                            <p:stCondLst>
                              <p:cond delay="500"/>
                            </p:stCondLst>
                            <p:childTnLst>
                              <p:par>
                                <p:cTn id="19" presetID="22" presetClass="entr" presetSubtype="8" fill="hold" grpId="0" nodeType="afterEffect">
                                  <p:stCondLst>
                                    <p:cond delay="500"/>
                                  </p:stCondLst>
                                  <p:childTnLst>
                                    <p:set>
                                      <p:cBhvr>
                                        <p:cTn id="20" dur="1" fill="hold">
                                          <p:stCondLst>
                                            <p:cond delay="0"/>
                                          </p:stCondLst>
                                        </p:cTn>
                                        <p:tgtEl>
                                          <p:spTgt spid="23558"/>
                                        </p:tgtEl>
                                        <p:attrNameLst>
                                          <p:attrName>style.visibility</p:attrName>
                                        </p:attrNameLst>
                                      </p:cBhvr>
                                      <p:to>
                                        <p:strVal val="visible"/>
                                      </p:to>
                                    </p:set>
                                    <p:animEffect transition="in" filter="wipe(left)">
                                      <p:cBhvr>
                                        <p:cTn id="21" dur="1000"/>
                                        <p:tgtEl>
                                          <p:spTgt spid="2355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3555">
                                            <p:txEl>
                                              <p:pRg st="2" end="2"/>
                                            </p:txEl>
                                          </p:spTgt>
                                        </p:tgtEl>
                                        <p:attrNameLst>
                                          <p:attrName>style.visibility</p:attrName>
                                        </p:attrNameLst>
                                      </p:cBhvr>
                                      <p:to>
                                        <p:strVal val="visible"/>
                                      </p:to>
                                    </p:set>
                                    <p:animEffect transition="in" filter="wipe(left)">
                                      <p:cBhvr>
                                        <p:cTn id="26" dur="500"/>
                                        <p:tgtEl>
                                          <p:spTgt spid="23555">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3555">
                                            <p:txEl>
                                              <p:pRg st="3" end="3"/>
                                            </p:txEl>
                                          </p:spTgt>
                                        </p:tgtEl>
                                        <p:attrNameLst>
                                          <p:attrName>style.visibility</p:attrName>
                                        </p:attrNameLst>
                                      </p:cBhvr>
                                      <p:to>
                                        <p:strVal val="visible"/>
                                      </p:to>
                                    </p:set>
                                    <p:animEffect transition="in" filter="wipe(left)">
                                      <p:cBhvr>
                                        <p:cTn id="31" dur="500"/>
                                        <p:tgtEl>
                                          <p:spTgt spid="23555">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3555">
                                            <p:txEl>
                                              <p:pRg st="4" end="4"/>
                                            </p:txEl>
                                          </p:spTgt>
                                        </p:tgtEl>
                                        <p:attrNameLst>
                                          <p:attrName>style.visibility</p:attrName>
                                        </p:attrNameLst>
                                      </p:cBhvr>
                                      <p:to>
                                        <p:strVal val="visible"/>
                                      </p:to>
                                    </p:set>
                                    <p:animEffect transition="in" filter="wipe(left)">
                                      <p:cBhvr>
                                        <p:cTn id="36" dur="500"/>
                                        <p:tgtEl>
                                          <p:spTgt spid="23555">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3555">
                                            <p:txEl>
                                              <p:pRg st="7" end="7"/>
                                            </p:txEl>
                                          </p:spTgt>
                                        </p:tgtEl>
                                        <p:attrNameLst>
                                          <p:attrName>style.visibility</p:attrName>
                                        </p:attrNameLst>
                                      </p:cBhvr>
                                      <p:to>
                                        <p:strVal val="visible"/>
                                      </p:to>
                                    </p:set>
                                    <p:animEffect transition="in" filter="wipe(left)">
                                      <p:cBhvr>
                                        <p:cTn id="41" dur="500"/>
                                        <p:tgtEl>
                                          <p:spTgt spid="23555">
                                            <p:txEl>
                                              <p:pRg st="7" end="7"/>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3559"/>
                                        </p:tgtEl>
                                        <p:attrNameLst>
                                          <p:attrName>style.visibility</p:attrName>
                                        </p:attrNameLst>
                                      </p:cBhvr>
                                      <p:to>
                                        <p:strVal val="visible"/>
                                      </p:to>
                                    </p:set>
                                    <p:animEffect transition="in" filter="wipe(left)">
                                      <p:cBhvr>
                                        <p:cTn id="46" dur="500"/>
                                        <p:tgtEl>
                                          <p:spTgt spid="23559"/>
                                        </p:tgtEl>
                                      </p:cBhvr>
                                    </p:animEffect>
                                  </p:childTnLst>
                                </p:cTn>
                              </p:par>
                              <p:par>
                                <p:cTn id="47" presetID="10" presetClass="exit" presetSubtype="0" fill="hold" grpId="1" nodeType="withEffect">
                                  <p:stCondLst>
                                    <p:cond delay="0"/>
                                  </p:stCondLst>
                                  <p:childTnLst>
                                    <p:animEffect transition="out" filter="fade">
                                      <p:cBhvr>
                                        <p:cTn id="48" dur="1000"/>
                                        <p:tgtEl>
                                          <p:spTgt spid="23558"/>
                                        </p:tgtEl>
                                      </p:cBhvr>
                                    </p:animEffect>
                                    <p:set>
                                      <p:cBhvr>
                                        <p:cTn id="49" dur="1" fill="hold">
                                          <p:stCondLst>
                                            <p:cond delay="999"/>
                                          </p:stCondLst>
                                        </p:cTn>
                                        <p:tgtEl>
                                          <p:spTgt spid="23558"/>
                                        </p:tgtEl>
                                        <p:attrNameLst>
                                          <p:attrName>style.visibility</p:attrName>
                                        </p:attrNameLst>
                                      </p:cBhvr>
                                      <p:to>
                                        <p:strVal val="hidden"/>
                                      </p:to>
                                    </p:set>
                                  </p:childTnLst>
                                </p:cTn>
                              </p:par>
                            </p:childTnLst>
                          </p:cTn>
                        </p:par>
                        <p:par>
                          <p:cTn id="50" fill="hold" nodeType="afterGroup">
                            <p:stCondLst>
                              <p:cond delay="1000"/>
                            </p:stCondLst>
                            <p:childTnLst>
                              <p:par>
                                <p:cTn id="51" presetID="22" presetClass="entr" presetSubtype="4" fill="hold" grpId="0" nodeType="afterEffect">
                                  <p:stCondLst>
                                    <p:cond delay="500"/>
                                  </p:stCondLst>
                                  <p:childTnLst>
                                    <p:set>
                                      <p:cBhvr>
                                        <p:cTn id="52" dur="1" fill="hold">
                                          <p:stCondLst>
                                            <p:cond delay="0"/>
                                          </p:stCondLst>
                                        </p:cTn>
                                        <p:tgtEl>
                                          <p:spTgt spid="23560"/>
                                        </p:tgtEl>
                                        <p:attrNameLst>
                                          <p:attrName>style.visibility</p:attrName>
                                        </p:attrNameLst>
                                      </p:cBhvr>
                                      <p:to>
                                        <p:strVal val="visible"/>
                                      </p:to>
                                    </p:set>
                                    <p:animEffect transition="in" filter="wipe(down)">
                                      <p:cBhvr>
                                        <p:cTn id="53" dur="1000"/>
                                        <p:tgtEl>
                                          <p:spTgt spid="2356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23555">
                                            <p:txEl>
                                              <p:pRg st="9" end="9"/>
                                            </p:txEl>
                                          </p:spTgt>
                                        </p:tgtEl>
                                        <p:attrNameLst>
                                          <p:attrName>style.visibility</p:attrName>
                                        </p:attrNameLst>
                                      </p:cBhvr>
                                      <p:to>
                                        <p:strVal val="visible"/>
                                      </p:to>
                                    </p:set>
                                    <p:animEffect transition="in" filter="wipe(left)">
                                      <p:cBhvr>
                                        <p:cTn id="58" dur="500"/>
                                        <p:tgtEl>
                                          <p:spTgt spid="23555">
                                            <p:txEl>
                                              <p:pRg st="9" end="9"/>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23555">
                                            <p:txEl>
                                              <p:pRg st="10" end="10"/>
                                            </p:txEl>
                                          </p:spTgt>
                                        </p:tgtEl>
                                        <p:attrNameLst>
                                          <p:attrName>style.visibility</p:attrName>
                                        </p:attrNameLst>
                                      </p:cBhvr>
                                      <p:to>
                                        <p:strVal val="visible"/>
                                      </p:to>
                                    </p:set>
                                    <p:animEffect transition="in" filter="wipe(left)">
                                      <p:cBhvr>
                                        <p:cTn id="63" dur="500"/>
                                        <p:tgtEl>
                                          <p:spTgt spid="23555">
                                            <p:txEl>
                                              <p:pRg st="10" end="1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23555">
                                            <p:txEl>
                                              <p:pRg st="11" end="11"/>
                                            </p:txEl>
                                          </p:spTgt>
                                        </p:tgtEl>
                                        <p:attrNameLst>
                                          <p:attrName>style.visibility</p:attrName>
                                        </p:attrNameLst>
                                      </p:cBhvr>
                                      <p:to>
                                        <p:strVal val="visible"/>
                                      </p:to>
                                    </p:set>
                                    <p:animEffect transition="in" filter="wipe(left)">
                                      <p:cBhvr>
                                        <p:cTn id="68" dur="500"/>
                                        <p:tgtEl>
                                          <p:spTgt spid="23555">
                                            <p:txEl>
                                              <p:pRg st="11" end="11"/>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23555">
                                            <p:txEl>
                                              <p:pRg st="12" end="12"/>
                                            </p:txEl>
                                          </p:spTgt>
                                        </p:tgtEl>
                                        <p:attrNameLst>
                                          <p:attrName>style.visibility</p:attrName>
                                        </p:attrNameLst>
                                      </p:cBhvr>
                                      <p:to>
                                        <p:strVal val="visible"/>
                                      </p:to>
                                    </p:set>
                                    <p:animEffect transition="in" filter="wipe(left)">
                                      <p:cBhvr>
                                        <p:cTn id="73" dur="500"/>
                                        <p:tgtEl>
                                          <p:spTgt spid="23555">
                                            <p:txEl>
                                              <p:pRg st="12" end="12"/>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nodeType="clickEffect">
                                  <p:stCondLst>
                                    <p:cond delay="0"/>
                                  </p:stCondLst>
                                  <p:childTnLst>
                                    <p:set>
                                      <p:cBhvr>
                                        <p:cTn id="77" dur="1" fill="hold">
                                          <p:stCondLst>
                                            <p:cond delay="0"/>
                                          </p:stCondLst>
                                        </p:cTn>
                                        <p:tgtEl>
                                          <p:spTgt spid="23555">
                                            <p:txEl>
                                              <p:pRg st="13" end="13"/>
                                            </p:txEl>
                                          </p:spTgt>
                                        </p:tgtEl>
                                        <p:attrNameLst>
                                          <p:attrName>style.visibility</p:attrName>
                                        </p:attrNameLst>
                                      </p:cBhvr>
                                      <p:to>
                                        <p:strVal val="visible"/>
                                      </p:to>
                                    </p:set>
                                    <p:animEffect transition="in" filter="wipe(down)">
                                      <p:cBhvr>
                                        <p:cTn id="78" dur="500"/>
                                        <p:tgtEl>
                                          <p:spTgt spid="2355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animBg="1"/>
      <p:bldP spid="23558" grpId="1" animBg="1"/>
      <p:bldP spid="23559" grpId="0"/>
      <p:bldP spid="235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en-US" sz="3600" smtClean="0">
                <a:solidFill>
                  <a:srgbClr val="FFFFFF"/>
                </a:solidFill>
              </a:rPr>
              <a:t>Electrical Principles</a:t>
            </a:r>
            <a:endParaRPr lang="en-US" smtClean="0"/>
          </a:p>
        </p:txBody>
      </p:sp>
      <p:sp>
        <p:nvSpPr>
          <p:cNvPr id="48131" name="Rectangle 3"/>
          <p:cNvSpPr>
            <a:spLocks noGrp="1" noChangeArrowheads="1"/>
          </p:cNvSpPr>
          <p:nvPr>
            <p:ph type="body" idx="1"/>
          </p:nvPr>
        </p:nvSpPr>
        <p:spPr/>
        <p:txBody>
          <a:bodyPr/>
          <a:lstStyle/>
          <a:p>
            <a:pPr>
              <a:buFont typeface="Wingdings" pitchFamily="2" charset="2"/>
              <a:buChar char="Ø"/>
            </a:pPr>
            <a:r>
              <a:rPr lang="en-US" smtClean="0"/>
              <a:t>The output PEP from a transmitter is </a:t>
            </a:r>
            <a:r>
              <a:rPr lang="en-US" b="1" smtClean="0"/>
              <a:t>100 watts </a:t>
            </a:r>
            <a:r>
              <a:rPr lang="en-US" smtClean="0"/>
              <a:t>if an oscilloscope measures 200 volts peak-to-peak across a 50-ohm dummy load connected to the transmitter output.</a:t>
            </a:r>
            <a:r>
              <a:rPr lang="en-US" b="1" smtClean="0"/>
              <a:t> </a:t>
            </a:r>
            <a:r>
              <a:rPr lang="en-US" sz="1000" smtClean="0"/>
              <a:t>(G5B06)</a:t>
            </a:r>
            <a:r>
              <a:rPr lang="en-US" smtClean="0"/>
              <a:t> </a:t>
            </a:r>
          </a:p>
          <a:p>
            <a:pPr lvl="1">
              <a:buFont typeface="Wingdings" pitchFamily="2" charset="2"/>
              <a:buChar char="Ø"/>
            </a:pPr>
            <a:endParaRPr lang="en-US" sz="1600" i="1" smtClean="0">
              <a:solidFill>
                <a:srgbClr val="FF0000"/>
              </a:solidFill>
            </a:endParaRPr>
          </a:p>
          <a:p>
            <a:pPr lvl="1">
              <a:buFont typeface="Wingdings" pitchFamily="2" charset="2"/>
              <a:buChar char="Ø"/>
            </a:pPr>
            <a:r>
              <a:rPr lang="en-US" sz="1600" i="1" smtClean="0">
                <a:solidFill>
                  <a:srgbClr val="FF0000"/>
                </a:solidFill>
              </a:rPr>
              <a:t>PEP =[ (200 / 2) x .707] ² / R   </a:t>
            </a:r>
          </a:p>
          <a:p>
            <a:pPr lvl="1">
              <a:buFont typeface="Wingdings" pitchFamily="2" charset="2"/>
              <a:buChar char="Ø"/>
            </a:pPr>
            <a:endParaRPr lang="en-US" sz="1600" i="1" smtClean="0">
              <a:solidFill>
                <a:srgbClr val="FF0000"/>
              </a:solidFill>
            </a:endParaRPr>
          </a:p>
          <a:p>
            <a:pPr lvl="1">
              <a:buFont typeface="Wingdings" pitchFamily="2" charset="2"/>
              <a:buChar char="Ø"/>
            </a:pPr>
            <a:r>
              <a:rPr lang="en-US" sz="1600" i="1" smtClean="0">
                <a:solidFill>
                  <a:srgbClr val="FF0000"/>
                </a:solidFill>
              </a:rPr>
              <a:t>PEP=  [70.7] ² / 50    </a:t>
            </a:r>
          </a:p>
          <a:p>
            <a:pPr lvl="1">
              <a:buFont typeface="Wingdings" pitchFamily="2" charset="2"/>
              <a:buChar char="Ø"/>
            </a:pPr>
            <a:endParaRPr lang="en-US" sz="1600" i="1" smtClean="0">
              <a:solidFill>
                <a:srgbClr val="FF0000"/>
              </a:solidFill>
            </a:endParaRPr>
          </a:p>
          <a:p>
            <a:pPr lvl="1">
              <a:buFont typeface="Wingdings" pitchFamily="2" charset="2"/>
              <a:buChar char="Ø"/>
            </a:pPr>
            <a:r>
              <a:rPr lang="en-US" sz="1600" i="1" smtClean="0">
                <a:solidFill>
                  <a:srgbClr val="FF0000"/>
                </a:solidFill>
              </a:rPr>
              <a:t>PEP= 4,998 / 50</a:t>
            </a:r>
          </a:p>
          <a:p>
            <a:pPr lvl="1">
              <a:buFont typeface="Wingdings" pitchFamily="2" charset="2"/>
              <a:buChar char="Ø"/>
            </a:pPr>
            <a:endParaRPr lang="en-US" sz="1600" i="1" smtClean="0">
              <a:solidFill>
                <a:srgbClr val="FF0000"/>
              </a:solidFill>
            </a:endParaRPr>
          </a:p>
          <a:p>
            <a:pPr lvl="1">
              <a:buFont typeface="Wingdings" pitchFamily="2" charset="2"/>
              <a:buChar char="Ø"/>
            </a:pPr>
            <a:r>
              <a:rPr lang="en-US" sz="1600" i="1" smtClean="0">
                <a:solidFill>
                  <a:srgbClr val="FF0000"/>
                </a:solidFill>
              </a:rPr>
              <a:t>PEP=  </a:t>
            </a:r>
            <a:r>
              <a:rPr lang="en-US" sz="1600" b="1" i="1" smtClean="0">
                <a:solidFill>
                  <a:srgbClr val="FF0000"/>
                </a:solidFill>
              </a:rPr>
              <a:t>99.97 Watts</a:t>
            </a:r>
            <a:r>
              <a:rPr lang="en-US" sz="1600" b="1" smtClean="0">
                <a:solidFill>
                  <a:srgbClr val="FF0000"/>
                </a:solidFill>
              </a:rPr>
              <a:t> </a:t>
            </a:r>
          </a:p>
          <a:p>
            <a:pPr lvl="2"/>
            <a:endParaRPr lang="en-US" sz="1600" b="1" smtClean="0">
              <a:solidFill>
                <a:srgbClr val="FF0000"/>
              </a:solidFill>
            </a:endParaRPr>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p:txBody>
      </p:sp>
      <p:pic>
        <p:nvPicPr>
          <p:cNvPr id="48132" name="Picture 4" descr="pg 99a"/>
          <p:cNvPicPr>
            <a:picLocks noChangeAspect="1" noChangeArrowheads="1"/>
          </p:cNvPicPr>
          <p:nvPr/>
        </p:nvPicPr>
        <p:blipFill>
          <a:blip r:embed="rId2" cstate="print"/>
          <a:srcRect/>
          <a:stretch>
            <a:fillRect/>
          </a:stretch>
        </p:blipFill>
        <p:spPr bwMode="auto">
          <a:xfrm>
            <a:off x="6030913" y="3544888"/>
            <a:ext cx="2954337" cy="2068512"/>
          </a:xfrm>
          <a:prstGeom prst="rect">
            <a:avLst/>
          </a:prstGeom>
          <a:noFill/>
          <a:ln w="9525">
            <a:noFill/>
            <a:miter lim="800000"/>
            <a:headEnd/>
            <a:tailEnd/>
          </a:ln>
        </p:spPr>
      </p:pic>
      <p:pic>
        <p:nvPicPr>
          <p:cNvPr id="48133" name="Picture 5" descr="pg 120"/>
          <p:cNvPicPr>
            <a:picLocks noChangeAspect="1" noChangeArrowheads="1"/>
          </p:cNvPicPr>
          <p:nvPr/>
        </p:nvPicPr>
        <p:blipFill>
          <a:blip r:embed="rId3" cstate="print"/>
          <a:srcRect/>
          <a:stretch>
            <a:fillRect/>
          </a:stretch>
        </p:blipFill>
        <p:spPr bwMode="auto">
          <a:xfrm>
            <a:off x="3535363" y="3544888"/>
            <a:ext cx="2111375" cy="2068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wipe(left)">
                                      <p:cBhvr>
                                        <p:cTn id="7" dur="500"/>
                                        <p:tgtEl>
                                          <p:spTgt spid="48131">
                                            <p:txEl>
                                              <p:pRg st="0" end="0"/>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48133"/>
                                        </p:tgtEl>
                                        <p:attrNameLst>
                                          <p:attrName>style.visibility</p:attrName>
                                        </p:attrNameLst>
                                      </p:cBhvr>
                                      <p:to>
                                        <p:strVal val="visible"/>
                                      </p:to>
                                    </p:set>
                                    <p:anim calcmode="lin" valueType="num">
                                      <p:cBhvr>
                                        <p:cTn id="11" dur="500" fill="hold"/>
                                        <p:tgtEl>
                                          <p:spTgt spid="48133"/>
                                        </p:tgtEl>
                                        <p:attrNameLst>
                                          <p:attrName>ppt_w</p:attrName>
                                        </p:attrNameLst>
                                      </p:cBhvr>
                                      <p:tavLst>
                                        <p:tav tm="0">
                                          <p:val>
                                            <p:fltVal val="0"/>
                                          </p:val>
                                        </p:tav>
                                        <p:tav tm="100000">
                                          <p:val>
                                            <p:strVal val="#ppt_w"/>
                                          </p:val>
                                        </p:tav>
                                      </p:tavLst>
                                    </p:anim>
                                    <p:anim calcmode="lin" valueType="num">
                                      <p:cBhvr>
                                        <p:cTn id="12" dur="500" fill="hold"/>
                                        <p:tgtEl>
                                          <p:spTgt spid="48133"/>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48132"/>
                                        </p:tgtEl>
                                        <p:attrNameLst>
                                          <p:attrName>style.visibility</p:attrName>
                                        </p:attrNameLst>
                                      </p:cBhvr>
                                      <p:to>
                                        <p:strVal val="visible"/>
                                      </p:to>
                                    </p:set>
                                    <p:anim calcmode="lin" valueType="num">
                                      <p:cBhvr>
                                        <p:cTn id="16" dur="500" fill="hold"/>
                                        <p:tgtEl>
                                          <p:spTgt spid="48132"/>
                                        </p:tgtEl>
                                        <p:attrNameLst>
                                          <p:attrName>ppt_w</p:attrName>
                                        </p:attrNameLst>
                                      </p:cBhvr>
                                      <p:tavLst>
                                        <p:tav tm="0">
                                          <p:val>
                                            <p:fltVal val="0"/>
                                          </p:val>
                                        </p:tav>
                                        <p:tav tm="100000">
                                          <p:val>
                                            <p:strVal val="#ppt_w"/>
                                          </p:val>
                                        </p:tav>
                                      </p:tavLst>
                                    </p:anim>
                                    <p:anim calcmode="lin" valueType="num">
                                      <p:cBhvr>
                                        <p:cTn id="17" dur="500" fill="hold"/>
                                        <p:tgtEl>
                                          <p:spTgt spid="48132"/>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8131">
                                            <p:txEl>
                                              <p:pRg st="2" end="2"/>
                                            </p:txEl>
                                          </p:spTgt>
                                        </p:tgtEl>
                                        <p:attrNameLst>
                                          <p:attrName>style.visibility</p:attrName>
                                        </p:attrNameLst>
                                      </p:cBhvr>
                                      <p:to>
                                        <p:strVal val="visible"/>
                                      </p:to>
                                    </p:set>
                                    <p:animEffect transition="in" filter="wipe(left)">
                                      <p:cBhvr>
                                        <p:cTn id="22" dur="500"/>
                                        <p:tgtEl>
                                          <p:spTgt spid="481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wipe(left)">
                                      <p:cBhvr>
                                        <p:cTn id="27" dur="500"/>
                                        <p:tgtEl>
                                          <p:spTgt spid="481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8131">
                                            <p:txEl>
                                              <p:pRg st="6" end="6"/>
                                            </p:txEl>
                                          </p:spTgt>
                                        </p:tgtEl>
                                        <p:attrNameLst>
                                          <p:attrName>style.visibility</p:attrName>
                                        </p:attrNameLst>
                                      </p:cBhvr>
                                      <p:to>
                                        <p:strVal val="visible"/>
                                      </p:to>
                                    </p:set>
                                    <p:animEffect transition="in" filter="wipe(left)">
                                      <p:cBhvr>
                                        <p:cTn id="32" dur="500"/>
                                        <p:tgtEl>
                                          <p:spTgt spid="4813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48131">
                                            <p:txEl>
                                              <p:pRg st="8" end="8"/>
                                            </p:txEl>
                                          </p:spTgt>
                                        </p:tgtEl>
                                        <p:attrNameLst>
                                          <p:attrName>style.visibility</p:attrName>
                                        </p:attrNameLst>
                                      </p:cBhvr>
                                      <p:to>
                                        <p:strVal val="visible"/>
                                      </p:to>
                                    </p:set>
                                    <p:animEffect transition="in" filter="wipe(down)">
                                      <p:cBhvr>
                                        <p:cTn id="37" dur="500"/>
                                        <p:tgtEl>
                                          <p:spTgt spid="481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sz="3600" smtClean="0"/>
              <a:t>Electrical Principles</a:t>
            </a:r>
          </a:p>
        </p:txBody>
      </p:sp>
      <p:sp>
        <p:nvSpPr>
          <p:cNvPr id="22531" name="Rectangle 3"/>
          <p:cNvSpPr>
            <a:spLocks noGrp="1" noChangeArrowheads="1"/>
          </p:cNvSpPr>
          <p:nvPr>
            <p:ph type="body" idx="1"/>
          </p:nvPr>
        </p:nvSpPr>
        <p:spPr>
          <a:xfrm>
            <a:off x="117475" y="1508125"/>
            <a:ext cx="8642350" cy="4962525"/>
          </a:xfrm>
        </p:spPr>
        <p:txBody>
          <a:bodyPr/>
          <a:lstStyle/>
          <a:p>
            <a:pPr>
              <a:buFont typeface="Wingdings" pitchFamily="2" charset="2"/>
              <a:buChar char="Ø"/>
            </a:pPr>
            <a:r>
              <a:rPr lang="en-US" b="1" smtClean="0"/>
              <a:t>The RMS value </a:t>
            </a:r>
            <a:r>
              <a:rPr lang="en-US" smtClean="0"/>
              <a:t>of an AC signal is the voltage that causes the same power dissipation as a DC voltage of the same value. </a:t>
            </a:r>
            <a:r>
              <a:rPr lang="en-US" sz="1000" smtClean="0"/>
              <a:t>(G5B07)</a:t>
            </a:r>
            <a:r>
              <a:rPr lang="en-US" smtClean="0"/>
              <a:t> </a:t>
            </a:r>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z="1400" smtClean="0"/>
          </a:p>
          <a:p>
            <a:pPr>
              <a:buFont typeface="Wingdings" pitchFamily="2" charset="2"/>
              <a:buChar char="Ø"/>
            </a:pPr>
            <a:endParaRPr lang="en-US" sz="1400" smtClean="0"/>
          </a:p>
          <a:p>
            <a:pPr>
              <a:buFont typeface="Wingdings" pitchFamily="2" charset="2"/>
              <a:buChar char="Ø"/>
            </a:pPr>
            <a:endParaRPr lang="en-US" sz="1400" smtClean="0"/>
          </a:p>
          <a:p>
            <a:pPr>
              <a:buFont typeface="Wingdings" pitchFamily="2" charset="2"/>
              <a:buChar char="Ø"/>
            </a:pPr>
            <a:endParaRPr lang="en-US" sz="1400" smtClean="0"/>
          </a:p>
          <a:p>
            <a:pPr>
              <a:buFont typeface="Wingdings" pitchFamily="2" charset="2"/>
              <a:buChar char="Ø"/>
            </a:pPr>
            <a:endParaRPr lang="en-US" sz="1400" smtClean="0"/>
          </a:p>
          <a:p>
            <a:pPr>
              <a:buFont typeface="Wingdings" pitchFamily="2" charset="2"/>
              <a:buChar char="Ø"/>
            </a:pPr>
            <a:endParaRPr lang="en-US" sz="1400" smtClean="0"/>
          </a:p>
          <a:p>
            <a:pPr>
              <a:buFont typeface="Wingdings" pitchFamily="2" charset="2"/>
              <a:buChar char="Ø"/>
            </a:pPr>
            <a:endParaRPr lang="en-US" sz="1400" smtClean="0"/>
          </a:p>
          <a:p>
            <a:pPr>
              <a:buFont typeface="Wingdings" pitchFamily="2" charset="2"/>
              <a:buChar char="Ø"/>
            </a:pPr>
            <a:endParaRPr lang="en-US" sz="1400" smtClean="0"/>
          </a:p>
          <a:p>
            <a:pPr>
              <a:buFont typeface="Wingdings" pitchFamily="2" charset="2"/>
              <a:buChar char="Ø"/>
            </a:pPr>
            <a:endParaRPr lang="en-US" sz="1400" smtClean="0"/>
          </a:p>
          <a:p>
            <a:pPr>
              <a:buFont typeface="Wingdings" pitchFamily="2" charset="2"/>
              <a:buChar char="Ø"/>
            </a:pPr>
            <a:endParaRPr lang="en-US" sz="1400" smtClean="0"/>
          </a:p>
          <a:p>
            <a:pPr lvl="1"/>
            <a:r>
              <a:rPr lang="en-US" sz="1800" smtClean="0">
                <a:solidFill>
                  <a:srgbClr val="FF0000"/>
                </a:solidFill>
              </a:rPr>
              <a:t>If you combined two or more sine wave voltages, the RMS voltage would be the square root of the average of the sum of the squares of each voltage waveform.</a:t>
            </a:r>
          </a:p>
        </p:txBody>
      </p:sp>
      <p:pic>
        <p:nvPicPr>
          <p:cNvPr id="22535" name="Picture 7" descr="SineWave"/>
          <p:cNvPicPr>
            <a:picLocks noChangeAspect="1" noChangeArrowheads="1"/>
          </p:cNvPicPr>
          <p:nvPr/>
        </p:nvPicPr>
        <p:blipFill>
          <a:blip r:embed="rId2" cstate="print"/>
          <a:srcRect/>
          <a:stretch>
            <a:fillRect/>
          </a:stretch>
        </p:blipFill>
        <p:spPr bwMode="auto">
          <a:xfrm>
            <a:off x="5454650" y="2546350"/>
            <a:ext cx="3689350" cy="2233613"/>
          </a:xfrm>
          <a:prstGeom prst="rect">
            <a:avLst/>
          </a:prstGeom>
          <a:noFill/>
          <a:ln w="9525">
            <a:noFill/>
            <a:miter lim="800000"/>
            <a:headEnd/>
            <a:tailEnd/>
          </a:ln>
        </p:spPr>
      </p:pic>
      <p:pic>
        <p:nvPicPr>
          <p:cNvPr id="22536" name="Picture 8" descr="RMS-SineWave"/>
          <p:cNvPicPr>
            <a:picLocks noChangeAspect="1" noChangeArrowheads="1"/>
          </p:cNvPicPr>
          <p:nvPr/>
        </p:nvPicPr>
        <p:blipFill>
          <a:blip r:embed="rId3" cstate="print"/>
          <a:srcRect/>
          <a:stretch>
            <a:fillRect/>
          </a:stretch>
        </p:blipFill>
        <p:spPr bwMode="auto">
          <a:xfrm>
            <a:off x="0" y="2546350"/>
            <a:ext cx="5454650" cy="2236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up)">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536"/>
                                        </p:tgtEl>
                                        <p:attrNameLst>
                                          <p:attrName>style.visibility</p:attrName>
                                        </p:attrNameLst>
                                      </p:cBhvr>
                                      <p:to>
                                        <p:strVal val="visible"/>
                                      </p:to>
                                    </p:set>
                                    <p:animEffect transition="in" filter="wipe(left)">
                                      <p:cBhvr>
                                        <p:cTn id="12" dur="500"/>
                                        <p:tgtEl>
                                          <p:spTgt spid="22536"/>
                                        </p:tgtEl>
                                      </p:cBhvr>
                                    </p:animEffect>
                                  </p:childTnLst>
                                </p:cTn>
                              </p:par>
                              <p:par>
                                <p:cTn id="13" presetID="22" presetClass="entr" presetSubtype="2" fill="hold" nodeType="withEffect">
                                  <p:stCondLst>
                                    <p:cond delay="0"/>
                                  </p:stCondLst>
                                  <p:childTnLst>
                                    <p:set>
                                      <p:cBhvr>
                                        <p:cTn id="14" dur="1" fill="hold">
                                          <p:stCondLst>
                                            <p:cond delay="0"/>
                                          </p:stCondLst>
                                        </p:cTn>
                                        <p:tgtEl>
                                          <p:spTgt spid="22535"/>
                                        </p:tgtEl>
                                        <p:attrNameLst>
                                          <p:attrName>style.visibility</p:attrName>
                                        </p:attrNameLst>
                                      </p:cBhvr>
                                      <p:to>
                                        <p:strVal val="visible"/>
                                      </p:to>
                                    </p:set>
                                    <p:animEffect transition="in" filter="wipe(right)">
                                      <p:cBhvr>
                                        <p:cTn id="15" dur="500"/>
                                        <p:tgtEl>
                                          <p:spTgt spid="2253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22531">
                                            <p:txEl>
                                              <p:pRg st="13" end="13"/>
                                            </p:txEl>
                                          </p:spTgt>
                                        </p:tgtEl>
                                        <p:attrNameLst>
                                          <p:attrName>style.visibility</p:attrName>
                                        </p:attrNameLst>
                                      </p:cBhvr>
                                      <p:to>
                                        <p:strVal val="visible"/>
                                      </p:to>
                                    </p:set>
                                    <p:animEffect transition="in" filter="wipe(down)">
                                      <p:cBhvr>
                                        <p:cTn id="20" dur="500"/>
                                        <p:tgtEl>
                                          <p:spTgt spid="2253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a:r>
              <a:rPr lang="en-US" sz="3600" smtClean="0"/>
              <a:t>Electrical Principles</a:t>
            </a:r>
          </a:p>
        </p:txBody>
      </p:sp>
      <p:sp>
        <p:nvSpPr>
          <p:cNvPr id="21507" name="Rectangle 3"/>
          <p:cNvSpPr>
            <a:spLocks noGrp="1" noChangeArrowheads="1"/>
          </p:cNvSpPr>
          <p:nvPr>
            <p:ph type="body" idx="1"/>
          </p:nvPr>
        </p:nvSpPr>
        <p:spPr>
          <a:xfrm>
            <a:off x="155575" y="1547813"/>
            <a:ext cx="5184775" cy="4962525"/>
          </a:xfrm>
        </p:spPr>
        <p:txBody>
          <a:bodyPr/>
          <a:lstStyle/>
          <a:p>
            <a:pPr>
              <a:lnSpc>
                <a:spcPct val="90000"/>
              </a:lnSpc>
              <a:buFont typeface="Wingdings" pitchFamily="2" charset="2"/>
              <a:buChar char="Ø"/>
            </a:pPr>
            <a:r>
              <a:rPr lang="en-US" b="1" smtClean="0"/>
              <a:t>339.4 volts </a:t>
            </a:r>
            <a:r>
              <a:rPr lang="en-US" smtClean="0"/>
              <a:t>is the peak-to-peak voltage of a sine wave that has an RMS voltage of 120 volts. </a:t>
            </a:r>
            <a:r>
              <a:rPr lang="en-US" sz="1000" smtClean="0"/>
              <a:t>(G5B08)</a:t>
            </a:r>
          </a:p>
          <a:p>
            <a:pPr>
              <a:lnSpc>
                <a:spcPct val="90000"/>
              </a:lnSpc>
              <a:buFont typeface="Wingdings" pitchFamily="2" charset="2"/>
              <a:buNone/>
            </a:pPr>
            <a:r>
              <a:rPr lang="en-US" smtClean="0"/>
              <a:t> </a:t>
            </a:r>
            <a:endParaRPr lang="en-US" sz="1400" smtClean="0"/>
          </a:p>
          <a:p>
            <a:pPr lvl="2">
              <a:lnSpc>
                <a:spcPct val="90000"/>
              </a:lnSpc>
            </a:pPr>
            <a:r>
              <a:rPr lang="en-US" i="1" smtClean="0"/>
              <a:t>Peak to Peak = 2 (1.41 * RMS) </a:t>
            </a:r>
          </a:p>
          <a:p>
            <a:pPr lvl="2">
              <a:lnSpc>
                <a:spcPct val="90000"/>
              </a:lnSpc>
            </a:pPr>
            <a:r>
              <a:rPr lang="en-US" i="1" smtClean="0"/>
              <a:t>PP= 2(1.41 * 120) </a:t>
            </a:r>
          </a:p>
          <a:p>
            <a:pPr lvl="2">
              <a:lnSpc>
                <a:spcPct val="90000"/>
              </a:lnSpc>
            </a:pPr>
            <a:r>
              <a:rPr lang="en-US" i="1" smtClean="0"/>
              <a:t>PP= 2(169.68) </a:t>
            </a:r>
          </a:p>
          <a:p>
            <a:pPr lvl="2">
              <a:lnSpc>
                <a:spcPct val="90000"/>
              </a:lnSpc>
            </a:pPr>
            <a:r>
              <a:rPr lang="en-US" i="1" smtClean="0"/>
              <a:t>PP = </a:t>
            </a:r>
            <a:r>
              <a:rPr lang="en-US" b="1" i="1" smtClean="0"/>
              <a:t>339.36 Volts</a:t>
            </a:r>
            <a:endParaRPr lang="en-US" b="1" smtClean="0"/>
          </a:p>
          <a:p>
            <a:pPr>
              <a:lnSpc>
                <a:spcPct val="90000"/>
              </a:lnSpc>
              <a:buFont typeface="Wingdings" pitchFamily="2" charset="2"/>
              <a:buChar char="Ø"/>
            </a:pPr>
            <a:endParaRPr lang="en-US" b="1" smtClean="0"/>
          </a:p>
          <a:p>
            <a:pPr>
              <a:lnSpc>
                <a:spcPct val="90000"/>
              </a:lnSpc>
              <a:buFont typeface="Wingdings" pitchFamily="2" charset="2"/>
              <a:buChar char="Ø"/>
            </a:pPr>
            <a:r>
              <a:rPr lang="en-US" b="1" smtClean="0"/>
              <a:t>12 volts </a:t>
            </a:r>
            <a:r>
              <a:rPr lang="en-US" smtClean="0"/>
              <a:t>is the RMS voltage of a sine wave with a value of 17 volts peak. </a:t>
            </a:r>
            <a:r>
              <a:rPr lang="en-US" sz="1000" smtClean="0"/>
              <a:t>(G5B09)</a:t>
            </a:r>
          </a:p>
          <a:p>
            <a:pPr>
              <a:lnSpc>
                <a:spcPct val="90000"/>
              </a:lnSpc>
              <a:buFont typeface="Wingdings" pitchFamily="2" charset="2"/>
              <a:buNone/>
            </a:pPr>
            <a:r>
              <a:rPr lang="en-US" smtClean="0"/>
              <a:t> </a:t>
            </a:r>
          </a:p>
          <a:p>
            <a:pPr lvl="2">
              <a:lnSpc>
                <a:spcPct val="90000"/>
              </a:lnSpc>
            </a:pPr>
            <a:r>
              <a:rPr lang="en-US" i="1" smtClean="0"/>
              <a:t>RMS = Peak * 0.707</a:t>
            </a:r>
          </a:p>
          <a:p>
            <a:pPr lvl="2">
              <a:lnSpc>
                <a:spcPct val="90000"/>
              </a:lnSpc>
            </a:pPr>
            <a:r>
              <a:rPr lang="en-US" i="1" smtClean="0"/>
              <a:t>RMS = 17 * 0.707</a:t>
            </a:r>
          </a:p>
          <a:p>
            <a:pPr lvl="2">
              <a:lnSpc>
                <a:spcPct val="90000"/>
              </a:lnSpc>
            </a:pPr>
            <a:r>
              <a:rPr lang="en-US" i="1" smtClean="0"/>
              <a:t>RMS = </a:t>
            </a:r>
            <a:r>
              <a:rPr lang="en-US" b="1" i="1" smtClean="0"/>
              <a:t>12 Volts</a:t>
            </a:r>
            <a:r>
              <a:rPr lang="en-US" smtClean="0"/>
              <a:t> </a:t>
            </a:r>
          </a:p>
          <a:p>
            <a:pPr>
              <a:lnSpc>
                <a:spcPct val="90000"/>
              </a:lnSpc>
              <a:buFont typeface="Wingdings" pitchFamily="2" charset="2"/>
              <a:buChar char="Ø"/>
            </a:pPr>
            <a:endParaRPr lang="en-US" smtClean="0"/>
          </a:p>
          <a:p>
            <a:pPr>
              <a:lnSpc>
                <a:spcPct val="90000"/>
              </a:lnSpc>
              <a:buFont typeface="Wingdings" pitchFamily="2" charset="2"/>
              <a:buChar char="Ø"/>
            </a:pPr>
            <a:endParaRPr lang="en-US" sz="1800" smtClean="0"/>
          </a:p>
          <a:p>
            <a:pPr>
              <a:lnSpc>
                <a:spcPct val="90000"/>
              </a:lnSpc>
              <a:buFont typeface="Wingdings" pitchFamily="2" charset="2"/>
              <a:buChar char="Ø"/>
            </a:pPr>
            <a:endParaRPr lang="en-US" sz="1400" smtClean="0"/>
          </a:p>
          <a:p>
            <a:pPr>
              <a:lnSpc>
                <a:spcPct val="90000"/>
              </a:lnSpc>
              <a:buFont typeface="Wingdings" pitchFamily="2" charset="2"/>
              <a:buChar char="Ø"/>
            </a:pPr>
            <a:endParaRPr lang="en-US" sz="1400" smtClean="0"/>
          </a:p>
          <a:p>
            <a:pPr>
              <a:lnSpc>
                <a:spcPct val="90000"/>
              </a:lnSpc>
              <a:buFont typeface="Wingdings" pitchFamily="2" charset="2"/>
              <a:buChar char="Ø"/>
            </a:pPr>
            <a:endParaRPr lang="en-US" sz="1400" smtClean="0"/>
          </a:p>
          <a:p>
            <a:pPr>
              <a:lnSpc>
                <a:spcPct val="90000"/>
              </a:lnSpc>
              <a:buFont typeface="Wingdings" pitchFamily="2" charset="2"/>
              <a:buChar char="Ø"/>
            </a:pPr>
            <a:endParaRPr lang="en-US" sz="1400" smtClean="0"/>
          </a:p>
          <a:p>
            <a:pPr>
              <a:lnSpc>
                <a:spcPct val="90000"/>
              </a:lnSpc>
              <a:buFont typeface="Wingdings" pitchFamily="2" charset="2"/>
              <a:buChar char="Ø"/>
            </a:pPr>
            <a:endParaRPr lang="en-US" sz="1400" smtClean="0"/>
          </a:p>
          <a:p>
            <a:pPr>
              <a:lnSpc>
                <a:spcPct val="90000"/>
              </a:lnSpc>
              <a:buFont typeface="Wingdings" pitchFamily="2" charset="2"/>
              <a:buChar char="Ø"/>
            </a:pPr>
            <a:endParaRPr lang="en-US" sz="1400" smtClean="0"/>
          </a:p>
          <a:p>
            <a:pPr>
              <a:lnSpc>
                <a:spcPct val="90000"/>
              </a:lnSpc>
              <a:buFont typeface="Wingdings" pitchFamily="2" charset="2"/>
              <a:buChar char="Ø"/>
            </a:pPr>
            <a:endParaRPr lang="en-US" sz="1400" smtClean="0"/>
          </a:p>
          <a:p>
            <a:pPr>
              <a:lnSpc>
                <a:spcPct val="90000"/>
              </a:lnSpc>
              <a:buFont typeface="Wingdings" pitchFamily="2" charset="2"/>
              <a:buChar char="Ø"/>
            </a:pPr>
            <a:endParaRPr lang="en-US" sz="1400" smtClean="0"/>
          </a:p>
        </p:txBody>
      </p:sp>
      <p:pic>
        <p:nvPicPr>
          <p:cNvPr id="21509" name="Picture 5" descr="SineWave"/>
          <p:cNvPicPr>
            <a:picLocks noChangeAspect="1" noChangeArrowheads="1"/>
          </p:cNvPicPr>
          <p:nvPr/>
        </p:nvPicPr>
        <p:blipFill>
          <a:blip r:embed="rId2" cstate="print"/>
          <a:srcRect/>
          <a:stretch>
            <a:fillRect/>
          </a:stretch>
        </p:blipFill>
        <p:spPr bwMode="auto">
          <a:xfrm>
            <a:off x="5262563" y="2314575"/>
            <a:ext cx="3881437" cy="2441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righ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wipe(left)">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wipe(left)">
                                      <p:cBhvr>
                                        <p:cTn id="22" dur="500"/>
                                        <p:tgtEl>
                                          <p:spTgt spid="21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wipe(left)">
                                      <p:cBhvr>
                                        <p:cTn id="27" dur="500"/>
                                        <p:tgtEl>
                                          <p:spTgt spid="215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Effect transition="in" filter="wipe(left)">
                                      <p:cBhvr>
                                        <p:cTn id="32" dur="500"/>
                                        <p:tgtEl>
                                          <p:spTgt spid="215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07">
                                            <p:txEl>
                                              <p:pRg st="7" end="7"/>
                                            </p:txEl>
                                          </p:spTgt>
                                        </p:tgtEl>
                                        <p:attrNameLst>
                                          <p:attrName>style.visibility</p:attrName>
                                        </p:attrNameLst>
                                      </p:cBhvr>
                                      <p:to>
                                        <p:strVal val="visible"/>
                                      </p:to>
                                    </p:set>
                                    <p:animEffect transition="in" filter="wipe(left)">
                                      <p:cBhvr>
                                        <p:cTn id="37" dur="500"/>
                                        <p:tgtEl>
                                          <p:spTgt spid="21507">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07">
                                            <p:txEl>
                                              <p:pRg st="9" end="9"/>
                                            </p:txEl>
                                          </p:spTgt>
                                        </p:tgtEl>
                                        <p:attrNameLst>
                                          <p:attrName>style.visibility</p:attrName>
                                        </p:attrNameLst>
                                      </p:cBhvr>
                                      <p:to>
                                        <p:strVal val="visible"/>
                                      </p:to>
                                    </p:set>
                                    <p:animEffect transition="in" filter="wipe(left)">
                                      <p:cBhvr>
                                        <p:cTn id="42" dur="500"/>
                                        <p:tgtEl>
                                          <p:spTgt spid="21507">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07">
                                            <p:txEl>
                                              <p:pRg st="10" end="10"/>
                                            </p:txEl>
                                          </p:spTgt>
                                        </p:tgtEl>
                                        <p:attrNameLst>
                                          <p:attrName>style.visibility</p:attrName>
                                        </p:attrNameLst>
                                      </p:cBhvr>
                                      <p:to>
                                        <p:strVal val="visible"/>
                                      </p:to>
                                    </p:set>
                                    <p:animEffect transition="in" filter="wipe(left)">
                                      <p:cBhvr>
                                        <p:cTn id="47" dur="500"/>
                                        <p:tgtEl>
                                          <p:spTgt spid="21507">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21507">
                                            <p:txEl>
                                              <p:pRg st="11" end="11"/>
                                            </p:txEl>
                                          </p:spTgt>
                                        </p:tgtEl>
                                        <p:attrNameLst>
                                          <p:attrName>style.visibility</p:attrName>
                                        </p:attrNameLst>
                                      </p:cBhvr>
                                      <p:to>
                                        <p:strVal val="visible"/>
                                      </p:to>
                                    </p:set>
                                    <p:animEffect transition="in" filter="wipe(down)">
                                      <p:cBhvr>
                                        <p:cTn id="52" dur="500"/>
                                        <p:tgtEl>
                                          <p:spTgt spid="2150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600" smtClean="0">
                <a:solidFill>
                  <a:srgbClr val="FFFFFF"/>
                </a:solidFill>
              </a:rPr>
              <a:t>Electrical Principles</a:t>
            </a:r>
            <a:endParaRPr lang="en-US" smtClean="0"/>
          </a:p>
        </p:txBody>
      </p:sp>
      <p:sp>
        <p:nvSpPr>
          <p:cNvPr id="34819" name="Rectangle 3"/>
          <p:cNvSpPr>
            <a:spLocks noGrp="1" noChangeArrowheads="1"/>
          </p:cNvSpPr>
          <p:nvPr>
            <p:ph type="body" idx="1"/>
          </p:nvPr>
        </p:nvSpPr>
        <p:spPr>
          <a:xfrm>
            <a:off x="231775" y="1508125"/>
            <a:ext cx="8642350" cy="4962525"/>
          </a:xfrm>
        </p:spPr>
        <p:txBody>
          <a:bodyPr/>
          <a:lstStyle/>
          <a:p>
            <a:pPr>
              <a:buFont typeface="Wingdings" pitchFamily="2" charset="2"/>
              <a:buChar char="Ø"/>
            </a:pPr>
            <a:r>
              <a:rPr lang="en-US" smtClean="0"/>
              <a:t>The percentage of power loss that would result from a transmission line loss of 1 dB would be approx. 20.5 %.  </a:t>
            </a:r>
            <a:r>
              <a:rPr lang="en-US" sz="1000" smtClean="0"/>
              <a:t>(G5B10)</a:t>
            </a:r>
          </a:p>
          <a:p>
            <a:pPr>
              <a:buFont typeface="Wingdings" pitchFamily="2" charset="2"/>
              <a:buChar char="Ø"/>
            </a:pPr>
            <a:r>
              <a:rPr lang="en-US" smtClean="0"/>
              <a:t>The ratio of peak envelope power to average power for an unmodulated carrier</a:t>
            </a:r>
            <a:r>
              <a:rPr lang="en-US" b="1" smtClean="0"/>
              <a:t> </a:t>
            </a:r>
            <a:r>
              <a:rPr lang="en-US" smtClean="0"/>
              <a:t>is </a:t>
            </a:r>
            <a:r>
              <a:rPr lang="en-US" b="1" smtClean="0"/>
              <a:t>1.00</a:t>
            </a:r>
            <a:r>
              <a:rPr lang="en-US" smtClean="0"/>
              <a:t>. </a:t>
            </a:r>
            <a:r>
              <a:rPr lang="en-US" sz="1000" smtClean="0"/>
              <a:t>(G5B11)</a:t>
            </a:r>
            <a:r>
              <a:rPr lang="en-US" smtClean="0"/>
              <a:t> </a:t>
            </a:r>
          </a:p>
          <a:p>
            <a:pPr>
              <a:buFont typeface="Wingdings" pitchFamily="2" charset="2"/>
              <a:buChar char="Ø"/>
            </a:pPr>
            <a:r>
              <a:rPr lang="en-US" b="1" smtClean="0"/>
              <a:t>245 volts</a:t>
            </a:r>
            <a:r>
              <a:rPr lang="en-US" smtClean="0"/>
              <a:t> would be the voltage across a 50-ohm dummy load dissipating 1200 watts.</a:t>
            </a:r>
            <a:r>
              <a:rPr lang="en-US" b="1" smtClean="0"/>
              <a:t> </a:t>
            </a:r>
            <a:r>
              <a:rPr lang="en-US" sz="1000" smtClean="0"/>
              <a:t>(G5B12)</a:t>
            </a:r>
            <a:r>
              <a:rPr lang="en-US" smtClean="0"/>
              <a:t> </a:t>
            </a:r>
          </a:p>
          <a:p>
            <a:pPr lvl="2"/>
            <a:r>
              <a:rPr lang="en-US" sz="1600" smtClean="0">
                <a:solidFill>
                  <a:srgbClr val="FF0000"/>
                </a:solidFill>
              </a:rPr>
              <a:t>See E  on chart</a:t>
            </a:r>
          </a:p>
          <a:p>
            <a:pPr>
              <a:buFont typeface="Wingdings" pitchFamily="2" charset="2"/>
              <a:buChar char="Ø"/>
            </a:pPr>
            <a:endParaRPr lang="en-US" sz="1000" smtClean="0"/>
          </a:p>
          <a:p>
            <a:pPr lvl="2"/>
            <a:r>
              <a:rPr lang="en-US" i="1" smtClean="0"/>
              <a:t>E =</a:t>
            </a:r>
            <a:r>
              <a:rPr lang="en-US" b="1" smtClean="0"/>
              <a:t>√</a:t>
            </a:r>
            <a:r>
              <a:rPr lang="en-US" i="1" smtClean="0"/>
              <a:t> (P*R) </a:t>
            </a:r>
          </a:p>
          <a:p>
            <a:pPr lvl="2"/>
            <a:r>
              <a:rPr lang="en-US" i="1" smtClean="0"/>
              <a:t>E =  </a:t>
            </a:r>
            <a:r>
              <a:rPr lang="en-US" b="1" smtClean="0"/>
              <a:t>√</a:t>
            </a:r>
            <a:r>
              <a:rPr lang="en-US" i="1" smtClean="0"/>
              <a:t> (1200*50) </a:t>
            </a:r>
          </a:p>
          <a:p>
            <a:pPr lvl="2"/>
            <a:r>
              <a:rPr lang="en-US" i="1" smtClean="0"/>
              <a:t>E = </a:t>
            </a:r>
            <a:r>
              <a:rPr lang="en-US" b="1" smtClean="0"/>
              <a:t>√</a:t>
            </a:r>
            <a:r>
              <a:rPr lang="en-US" i="1" smtClean="0"/>
              <a:t>  60,000</a:t>
            </a:r>
          </a:p>
          <a:p>
            <a:pPr lvl="2"/>
            <a:r>
              <a:rPr lang="en-US" i="1" smtClean="0"/>
              <a:t>E = </a:t>
            </a:r>
            <a:r>
              <a:rPr lang="en-US" b="1" i="1" smtClean="0"/>
              <a:t>244.9 Volts RMS</a:t>
            </a:r>
            <a:r>
              <a:rPr lang="en-US" b="1" smtClean="0"/>
              <a:t> </a:t>
            </a:r>
          </a:p>
          <a:p>
            <a:pPr lvl="2">
              <a:buFont typeface="Wingdings" pitchFamily="2" charset="2"/>
              <a:buChar char="Ø"/>
            </a:pPr>
            <a:endParaRPr lang="en-US" smtClean="0"/>
          </a:p>
        </p:txBody>
      </p:sp>
      <p:pic>
        <p:nvPicPr>
          <p:cNvPr id="8" name="Picture 5" descr="Ohm's Law"/>
          <p:cNvPicPr>
            <a:picLocks noChangeAspect="1" noChangeArrowheads="1"/>
          </p:cNvPicPr>
          <p:nvPr/>
        </p:nvPicPr>
        <p:blipFill>
          <a:blip r:embed="rId2" cstate="print"/>
          <a:srcRect/>
          <a:stretch>
            <a:fillRect/>
          </a:stretch>
        </p:blipFill>
        <p:spPr bwMode="auto">
          <a:xfrm>
            <a:off x="5670550" y="3308350"/>
            <a:ext cx="3468688" cy="3543300"/>
          </a:xfrm>
          <a:prstGeom prst="rect">
            <a:avLst/>
          </a:prstGeom>
          <a:noFill/>
          <a:ln w="9525">
            <a:noFill/>
            <a:miter lim="800000"/>
            <a:headEnd/>
            <a:tailEnd/>
          </a:ln>
        </p:spPr>
      </p:pic>
      <p:sp>
        <p:nvSpPr>
          <p:cNvPr id="9" name="Line 5"/>
          <p:cNvSpPr>
            <a:spLocks noChangeShapeType="1"/>
          </p:cNvSpPr>
          <p:nvPr/>
        </p:nvSpPr>
        <p:spPr bwMode="auto">
          <a:xfrm>
            <a:off x="1922463" y="4043363"/>
            <a:ext cx="728662" cy="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1" name="Line 6"/>
          <p:cNvSpPr>
            <a:spLocks noChangeShapeType="1"/>
          </p:cNvSpPr>
          <p:nvPr/>
        </p:nvSpPr>
        <p:spPr bwMode="auto">
          <a:xfrm>
            <a:off x="2065338" y="4351338"/>
            <a:ext cx="1268412" cy="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2" name="Line 7"/>
          <p:cNvSpPr>
            <a:spLocks noChangeShapeType="1"/>
          </p:cNvSpPr>
          <p:nvPr/>
        </p:nvSpPr>
        <p:spPr bwMode="auto">
          <a:xfrm>
            <a:off x="2006600" y="4695825"/>
            <a:ext cx="960438" cy="0"/>
          </a:xfrm>
          <a:prstGeom prst="line">
            <a:avLst/>
          </a:prstGeom>
          <a:noFill/>
          <a:ln w="12700" cap="sq">
            <a:solidFill>
              <a:schemeClr val="tx1"/>
            </a:solidFill>
            <a:round/>
            <a:headEnd type="none" w="sm" len="sm"/>
            <a:tailEnd type="none" w="sm" len="sm"/>
          </a:ln>
          <a:effectLst/>
        </p:spPr>
        <p:txBody>
          <a:bodyPr wrap="none"/>
          <a:lstStyle/>
          <a:p>
            <a:endParaRPr lang="en-US"/>
          </a:p>
        </p:txBody>
      </p:sp>
      <p:sp>
        <p:nvSpPr>
          <p:cNvPr id="13" name="Line 9"/>
          <p:cNvSpPr>
            <a:spLocks noChangeShapeType="1"/>
          </p:cNvSpPr>
          <p:nvPr/>
        </p:nvSpPr>
        <p:spPr bwMode="auto">
          <a:xfrm>
            <a:off x="2959100" y="3736975"/>
            <a:ext cx="3686175" cy="1458913"/>
          </a:xfrm>
          <a:prstGeom prst="line">
            <a:avLst/>
          </a:prstGeom>
          <a:noFill/>
          <a:ln w="28575" cap="sq">
            <a:solidFill>
              <a:srgbClr val="FF0000"/>
            </a:solidFill>
            <a:round/>
            <a:headEnd type="none" w="sm" len="sm"/>
            <a:tailEnd type="stealth" w="lg" len="lg"/>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up)">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wipe(left)">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wipe(left)">
                                      <p:cBhvr>
                                        <p:cTn id="17" dur="500"/>
                                        <p:tgtEl>
                                          <p:spTgt spid="34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4819">
                                            <p:txEl>
                                              <p:pRg st="3" end="3"/>
                                            </p:txEl>
                                          </p:spTgt>
                                        </p:tgtEl>
                                        <p:attrNameLst>
                                          <p:attrName>style.visibility</p:attrName>
                                        </p:attrNameLst>
                                      </p:cBhvr>
                                      <p:to>
                                        <p:strVal val="visible"/>
                                      </p:to>
                                    </p:set>
                                    <p:animEffect transition="in" filter="wipe(left)">
                                      <p:cBhvr>
                                        <p:cTn id="27" dur="500"/>
                                        <p:tgtEl>
                                          <p:spTgt spid="34819">
                                            <p:txEl>
                                              <p:pRg st="3" end="3"/>
                                            </p:txEl>
                                          </p:spTgt>
                                        </p:tgtEl>
                                      </p:cBhvr>
                                    </p:animEffect>
                                  </p:childTnLst>
                                </p:cTn>
                              </p:par>
                            </p:childTnLst>
                          </p:cTn>
                        </p:par>
                        <p:par>
                          <p:cTn id="28" fill="hold" nodeType="afterGroup">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1000"/>
                                        <p:tgtEl>
                                          <p:spTgt spid="1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34819">
                                            <p:txEl>
                                              <p:pRg st="5" end="5"/>
                                            </p:txEl>
                                          </p:spTgt>
                                        </p:tgtEl>
                                        <p:attrNameLst>
                                          <p:attrName>style.visibility</p:attrName>
                                        </p:attrNameLst>
                                      </p:cBhvr>
                                      <p:to>
                                        <p:strVal val="visible"/>
                                      </p:to>
                                    </p:set>
                                    <p:animEffect transition="in" filter="wipe(left)">
                                      <p:cBhvr>
                                        <p:cTn id="36" dur="500"/>
                                        <p:tgtEl>
                                          <p:spTgt spid="34819">
                                            <p:txEl>
                                              <p:pRg st="5" end="5"/>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34819">
                                            <p:txEl>
                                              <p:pRg st="6" end="6"/>
                                            </p:txEl>
                                          </p:spTgt>
                                        </p:tgtEl>
                                        <p:attrNameLst>
                                          <p:attrName>style.visibility</p:attrName>
                                        </p:attrNameLst>
                                      </p:cBhvr>
                                      <p:to>
                                        <p:strVal val="visible"/>
                                      </p:to>
                                    </p:set>
                                    <p:animEffect transition="in" filter="wipe(left)">
                                      <p:cBhvr>
                                        <p:cTn id="44" dur="500"/>
                                        <p:tgtEl>
                                          <p:spTgt spid="34819">
                                            <p:txEl>
                                              <p:pRg st="6" end="6"/>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34819">
                                            <p:txEl>
                                              <p:pRg st="7" end="7"/>
                                            </p:txEl>
                                          </p:spTgt>
                                        </p:tgtEl>
                                        <p:attrNameLst>
                                          <p:attrName>style.visibility</p:attrName>
                                        </p:attrNameLst>
                                      </p:cBhvr>
                                      <p:to>
                                        <p:strVal val="visible"/>
                                      </p:to>
                                    </p:set>
                                    <p:animEffect transition="in" filter="wipe(left)">
                                      <p:cBhvr>
                                        <p:cTn id="52" dur="500"/>
                                        <p:tgtEl>
                                          <p:spTgt spid="34819">
                                            <p:txEl>
                                              <p:pRg st="7" end="7"/>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34819">
                                            <p:txEl>
                                              <p:pRg st="8" end="8"/>
                                            </p:txEl>
                                          </p:spTgt>
                                        </p:tgtEl>
                                        <p:attrNameLst>
                                          <p:attrName>style.visibility</p:attrName>
                                        </p:attrNameLst>
                                      </p:cBhvr>
                                      <p:to>
                                        <p:strVal val="visible"/>
                                      </p:to>
                                    </p:set>
                                    <p:animEffect transition="in" filter="wipe(left)">
                                      <p:cBhvr>
                                        <p:cTn id="60" dur="500"/>
                                        <p:tgtEl>
                                          <p:spTgt spid="348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en-US" sz="3600" smtClean="0">
                <a:solidFill>
                  <a:srgbClr val="FFFFFF"/>
                </a:solidFill>
              </a:rPr>
              <a:t>Electrical Principles</a:t>
            </a:r>
            <a:endParaRPr lang="en-US" smtClean="0"/>
          </a:p>
        </p:txBody>
      </p:sp>
      <p:sp>
        <p:nvSpPr>
          <p:cNvPr id="49155" name="Rectangle 3"/>
          <p:cNvSpPr>
            <a:spLocks noGrp="1" noChangeArrowheads="1"/>
          </p:cNvSpPr>
          <p:nvPr>
            <p:ph type="body" idx="1"/>
          </p:nvPr>
        </p:nvSpPr>
        <p:spPr>
          <a:xfrm>
            <a:off x="12700" y="1470025"/>
            <a:ext cx="8642350" cy="4962525"/>
          </a:xfrm>
        </p:spPr>
        <p:txBody>
          <a:bodyPr/>
          <a:lstStyle/>
          <a:p>
            <a:pPr>
              <a:buFont typeface="Wingdings" pitchFamily="2" charset="2"/>
              <a:buChar char="Ø"/>
              <a:defRPr/>
            </a:pPr>
            <a:r>
              <a:rPr lang="en-US" b="1" dirty="0" smtClean="0"/>
              <a:t>1060 watts</a:t>
            </a:r>
            <a:r>
              <a:rPr lang="en-US" dirty="0" smtClean="0"/>
              <a:t> is the output PEP of an unmodulated carrier if an average reading wattmeter connected to the transmitter output indicates 1060 watts.</a:t>
            </a:r>
            <a:r>
              <a:rPr lang="en-US" b="1" dirty="0" smtClean="0"/>
              <a:t> </a:t>
            </a:r>
            <a:r>
              <a:rPr lang="en-US" sz="1000" dirty="0" smtClean="0"/>
              <a:t>(G5B13)</a:t>
            </a:r>
            <a:r>
              <a:rPr lang="en-US" dirty="0" smtClean="0"/>
              <a:t> </a:t>
            </a:r>
          </a:p>
          <a:p>
            <a:pPr>
              <a:buFont typeface="Wingdings" pitchFamily="2" charset="2"/>
              <a:buChar char="Ø"/>
              <a:defRPr/>
            </a:pPr>
            <a:r>
              <a:rPr lang="en-US" b="1" dirty="0" smtClean="0"/>
              <a:t>625 watts </a:t>
            </a:r>
            <a:r>
              <a:rPr lang="en-US" dirty="0" smtClean="0"/>
              <a:t>is the output PEP from a transmitter if an oscilloscope measures 500 volts peak-to-peak across a 50-ohm resistor connected to the transmitter output. </a:t>
            </a:r>
            <a:r>
              <a:rPr lang="en-US" sz="1000" dirty="0" smtClean="0"/>
              <a:t>(G5B14)</a:t>
            </a:r>
            <a:r>
              <a:rPr lang="en-US" dirty="0" smtClean="0"/>
              <a:t> </a:t>
            </a:r>
          </a:p>
          <a:p>
            <a:pPr lvl="1">
              <a:defRPr/>
            </a:pPr>
            <a:r>
              <a:rPr lang="en-US" sz="1600" i="1" dirty="0" smtClean="0">
                <a:solidFill>
                  <a:srgbClr val="FF0000"/>
                </a:solidFill>
              </a:rPr>
              <a:t>PEP =[ (500  / 2) x .707] ² / R </a:t>
            </a:r>
          </a:p>
          <a:p>
            <a:pPr marL="457200" lvl="1" indent="0">
              <a:buFontTx/>
              <a:buNone/>
              <a:defRPr/>
            </a:pPr>
            <a:r>
              <a:rPr lang="en-US" sz="1600" i="1" dirty="0" smtClean="0">
                <a:solidFill>
                  <a:srgbClr val="FF0000"/>
                </a:solidFill>
              </a:rPr>
              <a:t>  </a:t>
            </a:r>
          </a:p>
          <a:p>
            <a:pPr lvl="1">
              <a:defRPr/>
            </a:pPr>
            <a:r>
              <a:rPr lang="en-US" sz="1600" i="1" dirty="0" smtClean="0">
                <a:solidFill>
                  <a:srgbClr val="FF0000"/>
                </a:solidFill>
              </a:rPr>
              <a:t>PEP=  [ 250 * .707] ² / 50</a:t>
            </a:r>
          </a:p>
          <a:p>
            <a:pPr lvl="1">
              <a:defRPr/>
            </a:pPr>
            <a:endParaRPr lang="en-US" sz="1600" i="1" dirty="0" smtClean="0">
              <a:solidFill>
                <a:srgbClr val="FF0000"/>
              </a:solidFill>
            </a:endParaRPr>
          </a:p>
          <a:p>
            <a:pPr lvl="1">
              <a:defRPr/>
            </a:pPr>
            <a:r>
              <a:rPr lang="en-US" sz="1600" i="1" dirty="0" smtClean="0">
                <a:solidFill>
                  <a:srgbClr val="FF0000"/>
                </a:solidFill>
              </a:rPr>
              <a:t> PEP= [176.75] ² / 50</a:t>
            </a:r>
          </a:p>
          <a:p>
            <a:pPr lvl="1">
              <a:defRPr/>
            </a:pPr>
            <a:endParaRPr lang="en-US" sz="1600" i="1" dirty="0" smtClean="0">
              <a:solidFill>
                <a:srgbClr val="FF0000"/>
              </a:solidFill>
            </a:endParaRPr>
          </a:p>
          <a:p>
            <a:pPr lvl="1">
              <a:defRPr/>
            </a:pPr>
            <a:r>
              <a:rPr lang="en-US" sz="1600" i="1" dirty="0" smtClean="0">
                <a:solidFill>
                  <a:srgbClr val="FF0000"/>
                </a:solidFill>
              </a:rPr>
              <a:t>PEP=  31,240. 56 / 50  </a:t>
            </a:r>
          </a:p>
          <a:p>
            <a:pPr lvl="1">
              <a:defRPr/>
            </a:pPr>
            <a:endParaRPr lang="en-US" sz="1600" i="1" dirty="0" smtClean="0">
              <a:solidFill>
                <a:srgbClr val="FF0000"/>
              </a:solidFill>
            </a:endParaRPr>
          </a:p>
          <a:p>
            <a:pPr lvl="1">
              <a:defRPr/>
            </a:pPr>
            <a:r>
              <a:rPr lang="en-US" sz="1600" i="1" dirty="0" smtClean="0">
                <a:solidFill>
                  <a:srgbClr val="FF0000"/>
                </a:solidFill>
              </a:rPr>
              <a:t>PEP = </a:t>
            </a:r>
            <a:r>
              <a:rPr lang="en-US" sz="1600" b="1" i="1" dirty="0" smtClean="0">
                <a:solidFill>
                  <a:srgbClr val="FF0000"/>
                </a:solidFill>
              </a:rPr>
              <a:t>624.81 Watts</a:t>
            </a:r>
            <a:r>
              <a:rPr lang="en-US" dirty="0" smtClean="0">
                <a:solidFill>
                  <a:srgbClr val="FF0000"/>
                </a:solidFill>
              </a:rPr>
              <a:t> </a:t>
            </a:r>
          </a:p>
          <a:p>
            <a:pPr>
              <a:buFont typeface="Wingdings" pitchFamily="2" charset="2"/>
              <a:buChar char="Ø"/>
              <a:defRPr/>
            </a:pPr>
            <a:endParaRPr lang="en-US" dirty="0" smtClean="0">
              <a:solidFill>
                <a:srgbClr val="FF0000"/>
              </a:solidFill>
            </a:endParaRPr>
          </a:p>
        </p:txBody>
      </p:sp>
      <p:pic>
        <p:nvPicPr>
          <p:cNvPr id="49156" name="Picture 4" descr="pg 120"/>
          <p:cNvPicPr>
            <a:picLocks noChangeAspect="1" noChangeArrowheads="1"/>
          </p:cNvPicPr>
          <p:nvPr/>
        </p:nvPicPr>
        <p:blipFill>
          <a:blip r:embed="rId2" cstate="print"/>
          <a:srcRect/>
          <a:stretch>
            <a:fillRect/>
          </a:stretch>
        </p:blipFill>
        <p:spPr bwMode="auto">
          <a:xfrm>
            <a:off x="3265488" y="3851275"/>
            <a:ext cx="2317750" cy="2271713"/>
          </a:xfrm>
          <a:prstGeom prst="rect">
            <a:avLst/>
          </a:prstGeom>
          <a:noFill/>
          <a:ln w="9525">
            <a:noFill/>
            <a:miter lim="800000"/>
            <a:headEnd/>
            <a:tailEnd/>
          </a:ln>
        </p:spPr>
      </p:pic>
      <p:pic>
        <p:nvPicPr>
          <p:cNvPr id="49157" name="Picture 5" descr="pg 99a"/>
          <p:cNvPicPr>
            <a:picLocks noChangeAspect="1" noChangeArrowheads="1"/>
          </p:cNvPicPr>
          <p:nvPr/>
        </p:nvPicPr>
        <p:blipFill>
          <a:blip r:embed="rId3" cstate="print"/>
          <a:srcRect/>
          <a:stretch>
            <a:fillRect/>
          </a:stretch>
        </p:blipFill>
        <p:spPr bwMode="auto">
          <a:xfrm>
            <a:off x="5686425" y="3851275"/>
            <a:ext cx="3386138" cy="2271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up)">
                                      <p:cBhvr>
                                        <p:cTn id="7" dur="5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wipe(left)">
                                      <p:cBhvr>
                                        <p:cTn id="12" dur="500"/>
                                        <p:tgtEl>
                                          <p:spTgt spid="49155">
                                            <p:txEl>
                                              <p:pRg st="1" end="1"/>
                                            </p:txEl>
                                          </p:spTgt>
                                        </p:tgtEl>
                                      </p:cBhvr>
                                    </p:animEffect>
                                  </p:childTnLst>
                                </p:cTn>
                              </p:par>
                            </p:childTnLst>
                          </p:cTn>
                        </p:par>
                        <p:par>
                          <p:cTn id="13" fill="hold" nodeType="afterGroup">
                            <p:stCondLst>
                              <p:cond delay="500"/>
                            </p:stCondLst>
                            <p:childTnLst>
                              <p:par>
                                <p:cTn id="14" presetID="23" presetClass="entr" presetSubtype="16" fill="hold" nodeType="afterEffect">
                                  <p:stCondLst>
                                    <p:cond delay="0"/>
                                  </p:stCondLst>
                                  <p:childTnLst>
                                    <p:set>
                                      <p:cBhvr>
                                        <p:cTn id="15" dur="1" fill="hold">
                                          <p:stCondLst>
                                            <p:cond delay="0"/>
                                          </p:stCondLst>
                                        </p:cTn>
                                        <p:tgtEl>
                                          <p:spTgt spid="49156"/>
                                        </p:tgtEl>
                                        <p:attrNameLst>
                                          <p:attrName>style.visibility</p:attrName>
                                        </p:attrNameLst>
                                      </p:cBhvr>
                                      <p:to>
                                        <p:strVal val="visible"/>
                                      </p:to>
                                    </p:set>
                                    <p:anim calcmode="lin" valueType="num">
                                      <p:cBhvr>
                                        <p:cTn id="16" dur="500" fill="hold"/>
                                        <p:tgtEl>
                                          <p:spTgt spid="49156"/>
                                        </p:tgtEl>
                                        <p:attrNameLst>
                                          <p:attrName>ppt_w</p:attrName>
                                        </p:attrNameLst>
                                      </p:cBhvr>
                                      <p:tavLst>
                                        <p:tav tm="0">
                                          <p:val>
                                            <p:fltVal val="0"/>
                                          </p:val>
                                        </p:tav>
                                        <p:tav tm="100000">
                                          <p:val>
                                            <p:strVal val="#ppt_w"/>
                                          </p:val>
                                        </p:tav>
                                      </p:tavLst>
                                    </p:anim>
                                    <p:anim calcmode="lin" valueType="num">
                                      <p:cBhvr>
                                        <p:cTn id="17" dur="500" fill="hold"/>
                                        <p:tgtEl>
                                          <p:spTgt spid="49156"/>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23" presetClass="entr" presetSubtype="16" fill="hold" nodeType="afterEffect">
                                  <p:stCondLst>
                                    <p:cond delay="0"/>
                                  </p:stCondLst>
                                  <p:childTnLst>
                                    <p:set>
                                      <p:cBhvr>
                                        <p:cTn id="20" dur="1" fill="hold">
                                          <p:stCondLst>
                                            <p:cond delay="0"/>
                                          </p:stCondLst>
                                        </p:cTn>
                                        <p:tgtEl>
                                          <p:spTgt spid="49157"/>
                                        </p:tgtEl>
                                        <p:attrNameLst>
                                          <p:attrName>style.visibility</p:attrName>
                                        </p:attrNameLst>
                                      </p:cBhvr>
                                      <p:to>
                                        <p:strVal val="visible"/>
                                      </p:to>
                                    </p:set>
                                    <p:anim calcmode="lin" valueType="num">
                                      <p:cBhvr>
                                        <p:cTn id="21" dur="500" fill="hold"/>
                                        <p:tgtEl>
                                          <p:spTgt spid="49157"/>
                                        </p:tgtEl>
                                        <p:attrNameLst>
                                          <p:attrName>ppt_w</p:attrName>
                                        </p:attrNameLst>
                                      </p:cBhvr>
                                      <p:tavLst>
                                        <p:tav tm="0">
                                          <p:val>
                                            <p:fltVal val="0"/>
                                          </p:val>
                                        </p:tav>
                                        <p:tav tm="100000">
                                          <p:val>
                                            <p:strVal val="#ppt_w"/>
                                          </p:val>
                                        </p:tav>
                                      </p:tavLst>
                                    </p:anim>
                                    <p:anim calcmode="lin" valueType="num">
                                      <p:cBhvr>
                                        <p:cTn id="22" dur="500" fill="hold"/>
                                        <p:tgtEl>
                                          <p:spTgt spid="49157"/>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9155">
                                            <p:txEl>
                                              <p:pRg st="2" end="2"/>
                                            </p:txEl>
                                          </p:spTgt>
                                        </p:tgtEl>
                                        <p:attrNameLst>
                                          <p:attrName>style.visibility</p:attrName>
                                        </p:attrNameLst>
                                      </p:cBhvr>
                                      <p:to>
                                        <p:strVal val="visible"/>
                                      </p:to>
                                    </p:set>
                                    <p:animEffect transition="in" filter="wipe(left)">
                                      <p:cBhvr>
                                        <p:cTn id="27" dur="500"/>
                                        <p:tgtEl>
                                          <p:spTgt spid="4915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9155">
                                            <p:txEl>
                                              <p:pRg st="4" end="4"/>
                                            </p:txEl>
                                          </p:spTgt>
                                        </p:tgtEl>
                                        <p:attrNameLst>
                                          <p:attrName>style.visibility</p:attrName>
                                        </p:attrNameLst>
                                      </p:cBhvr>
                                      <p:to>
                                        <p:strVal val="visible"/>
                                      </p:to>
                                    </p:set>
                                    <p:animEffect transition="in" filter="wipe(left)">
                                      <p:cBhvr>
                                        <p:cTn id="32" dur="500"/>
                                        <p:tgtEl>
                                          <p:spTgt spid="4915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9155">
                                            <p:txEl>
                                              <p:pRg st="6" end="6"/>
                                            </p:txEl>
                                          </p:spTgt>
                                        </p:tgtEl>
                                        <p:attrNameLst>
                                          <p:attrName>style.visibility</p:attrName>
                                        </p:attrNameLst>
                                      </p:cBhvr>
                                      <p:to>
                                        <p:strVal val="visible"/>
                                      </p:to>
                                    </p:set>
                                    <p:animEffect transition="in" filter="wipe(left)">
                                      <p:cBhvr>
                                        <p:cTn id="37" dur="500"/>
                                        <p:tgtEl>
                                          <p:spTgt spid="4915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49155">
                                            <p:txEl>
                                              <p:pRg st="8" end="8"/>
                                            </p:txEl>
                                          </p:spTgt>
                                        </p:tgtEl>
                                        <p:attrNameLst>
                                          <p:attrName>style.visibility</p:attrName>
                                        </p:attrNameLst>
                                      </p:cBhvr>
                                      <p:to>
                                        <p:strVal val="visible"/>
                                      </p:to>
                                    </p:set>
                                    <p:animEffect transition="in" filter="wipe(left)">
                                      <p:cBhvr>
                                        <p:cTn id="42" dur="500"/>
                                        <p:tgtEl>
                                          <p:spTgt spid="49155">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49155">
                                            <p:txEl>
                                              <p:pRg st="10" end="10"/>
                                            </p:txEl>
                                          </p:spTgt>
                                        </p:tgtEl>
                                        <p:attrNameLst>
                                          <p:attrName>style.visibility</p:attrName>
                                        </p:attrNameLst>
                                      </p:cBhvr>
                                      <p:to>
                                        <p:strVal val="visible"/>
                                      </p:to>
                                    </p:set>
                                    <p:animEffect transition="in" filter="wipe(left)">
                                      <p:cBhvr>
                                        <p:cTn id="47" dur="500"/>
                                        <p:tgtEl>
                                          <p:spTgt spid="491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a:r>
              <a:rPr lang="en-US" sz="3600" smtClean="0">
                <a:solidFill>
                  <a:srgbClr val="FFFFFF"/>
                </a:solidFill>
              </a:rPr>
              <a:t>Electrical Principles</a:t>
            </a:r>
            <a:endParaRPr lang="en-US" smtClean="0"/>
          </a:p>
        </p:txBody>
      </p:sp>
      <p:sp>
        <p:nvSpPr>
          <p:cNvPr id="48131" name="Rectangle 3"/>
          <p:cNvSpPr>
            <a:spLocks noGrp="1" noChangeArrowheads="1"/>
          </p:cNvSpPr>
          <p:nvPr>
            <p:ph type="body" idx="1"/>
          </p:nvPr>
        </p:nvSpPr>
        <p:spPr>
          <a:xfrm>
            <a:off x="155575" y="1508125"/>
            <a:ext cx="8642350" cy="4962525"/>
          </a:xfrm>
        </p:spPr>
        <p:txBody>
          <a:bodyPr/>
          <a:lstStyle/>
          <a:p>
            <a:pPr>
              <a:buFont typeface="Wingdings" pitchFamily="2" charset="2"/>
              <a:buChar char="Ø"/>
            </a:pPr>
            <a:r>
              <a:rPr lang="en-US" b="1" smtClean="0"/>
              <a:t>Mutual inductance </a:t>
            </a:r>
            <a:r>
              <a:rPr lang="en-US" smtClean="0"/>
              <a:t>causes a voltage to appear across the secondary winding of a transformer when an AC voltage source is connected across its primary winding. </a:t>
            </a:r>
            <a:r>
              <a:rPr lang="en-US" sz="1000" smtClean="0"/>
              <a:t>(G5C01)</a:t>
            </a:r>
            <a:r>
              <a:rPr lang="en-US" smtClean="0"/>
              <a:t> </a:t>
            </a:r>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p:txBody>
      </p:sp>
      <p:pic>
        <p:nvPicPr>
          <p:cNvPr id="48136" name="Picture 8"/>
          <p:cNvPicPr>
            <a:picLocks noChangeAspect="1" noChangeArrowheads="1"/>
          </p:cNvPicPr>
          <p:nvPr/>
        </p:nvPicPr>
        <p:blipFill>
          <a:blip r:embed="rId2" cstate="print"/>
          <a:srcRect/>
          <a:stretch>
            <a:fillRect/>
          </a:stretch>
        </p:blipFill>
        <p:spPr bwMode="auto">
          <a:xfrm>
            <a:off x="147638" y="2852738"/>
            <a:ext cx="2727325" cy="2073275"/>
          </a:xfrm>
          <a:prstGeom prst="rect">
            <a:avLst/>
          </a:prstGeom>
          <a:noFill/>
          <a:ln w="12700" cap="sq">
            <a:noFill/>
            <a:miter lim="800000"/>
            <a:headEnd type="none" w="sm" len="sm"/>
            <a:tailEnd type="none" w="sm" len="sm"/>
          </a:ln>
          <a:effectLst/>
        </p:spPr>
      </p:pic>
      <p:pic>
        <p:nvPicPr>
          <p:cNvPr id="48137" name="Picture 9"/>
          <p:cNvPicPr>
            <a:picLocks noChangeAspect="1" noChangeArrowheads="1"/>
          </p:cNvPicPr>
          <p:nvPr/>
        </p:nvPicPr>
        <p:blipFill>
          <a:blip r:embed="rId3" cstate="print"/>
          <a:srcRect/>
          <a:stretch>
            <a:fillRect/>
          </a:stretch>
        </p:blipFill>
        <p:spPr bwMode="auto">
          <a:xfrm>
            <a:off x="6069013" y="2882900"/>
            <a:ext cx="2728912" cy="2043113"/>
          </a:xfrm>
          <a:prstGeom prst="rect">
            <a:avLst/>
          </a:prstGeom>
          <a:noFill/>
          <a:ln w="12700" cap="sq">
            <a:noFill/>
            <a:miter lim="800000"/>
            <a:headEnd type="none" w="sm" len="sm"/>
            <a:tailEnd type="none" w="sm" len="sm"/>
          </a:ln>
          <a:effectLst/>
        </p:spPr>
      </p:pic>
      <p:pic>
        <p:nvPicPr>
          <p:cNvPr id="48138" name="Picture 10"/>
          <p:cNvPicPr>
            <a:picLocks noChangeAspect="1" noChangeArrowheads="1"/>
          </p:cNvPicPr>
          <p:nvPr/>
        </p:nvPicPr>
        <p:blipFill>
          <a:blip r:embed="rId4" cstate="print"/>
          <a:srcRect/>
          <a:stretch>
            <a:fillRect/>
          </a:stretch>
        </p:blipFill>
        <p:spPr bwMode="auto">
          <a:xfrm>
            <a:off x="3098800" y="2882900"/>
            <a:ext cx="2765425" cy="2043113"/>
          </a:xfrm>
          <a:prstGeom prst="rect">
            <a:avLst/>
          </a:prstGeom>
          <a:noFill/>
          <a:ln w="12700" cap="sq">
            <a:noFill/>
            <a:miter lim="800000"/>
            <a:headEnd type="none" w="sm" len="sm"/>
            <a:tailEnd type="none" w="sm" len="sm"/>
          </a:ln>
          <a:effectLst/>
        </p:spPr>
      </p:pic>
      <p:sp>
        <p:nvSpPr>
          <p:cNvPr id="48139" name="Text Box 11"/>
          <p:cNvSpPr txBox="1">
            <a:spLocks noChangeArrowheads="1"/>
          </p:cNvSpPr>
          <p:nvPr/>
        </p:nvSpPr>
        <p:spPr bwMode="auto">
          <a:xfrm>
            <a:off x="3105150" y="5541963"/>
            <a:ext cx="3071813"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a:solidFill>
                  <a:srgbClr val="FF0000"/>
                </a:solidFill>
                <a:latin typeface="Rockwell" pitchFamily="18" charset="0"/>
              </a:rPr>
              <a:t>Mutual Inductance examples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wipe(left)">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8136"/>
                                        </p:tgtEl>
                                        <p:attrNameLst>
                                          <p:attrName>style.visibility</p:attrName>
                                        </p:attrNameLst>
                                      </p:cBhvr>
                                      <p:to>
                                        <p:strVal val="visible"/>
                                      </p:to>
                                    </p:set>
                                    <p:animEffect transition="in" filter="wipe(left)">
                                      <p:cBhvr>
                                        <p:cTn id="12" dur="500"/>
                                        <p:tgtEl>
                                          <p:spTgt spid="48136"/>
                                        </p:tgtEl>
                                      </p:cBhvr>
                                    </p:animEffect>
                                  </p:childTnLst>
                                </p:cTn>
                              </p:par>
                              <p:par>
                                <p:cTn id="13" presetID="22" presetClass="entr" presetSubtype="2" fill="hold" nodeType="withEffect">
                                  <p:stCondLst>
                                    <p:cond delay="0"/>
                                  </p:stCondLst>
                                  <p:childTnLst>
                                    <p:set>
                                      <p:cBhvr>
                                        <p:cTn id="14" dur="1" fill="hold">
                                          <p:stCondLst>
                                            <p:cond delay="0"/>
                                          </p:stCondLst>
                                        </p:cTn>
                                        <p:tgtEl>
                                          <p:spTgt spid="48137"/>
                                        </p:tgtEl>
                                        <p:attrNameLst>
                                          <p:attrName>style.visibility</p:attrName>
                                        </p:attrNameLst>
                                      </p:cBhvr>
                                      <p:to>
                                        <p:strVal val="visible"/>
                                      </p:to>
                                    </p:set>
                                    <p:animEffect transition="in" filter="wipe(right)">
                                      <p:cBhvr>
                                        <p:cTn id="15" dur="500"/>
                                        <p:tgtEl>
                                          <p:spTgt spid="48137"/>
                                        </p:tgtEl>
                                      </p:cBhvr>
                                    </p:animEffect>
                                  </p:childTnLst>
                                </p:cTn>
                              </p:par>
                            </p:childTnLst>
                          </p:cTn>
                        </p:par>
                        <p:par>
                          <p:cTn id="16" fill="hold" nodeType="afterGroup">
                            <p:stCondLst>
                              <p:cond delay="500"/>
                            </p:stCondLst>
                            <p:childTnLst>
                              <p:par>
                                <p:cTn id="17" presetID="22" presetClass="entr" presetSubtype="4" fill="hold" nodeType="afterEffect">
                                  <p:stCondLst>
                                    <p:cond delay="500"/>
                                  </p:stCondLst>
                                  <p:childTnLst>
                                    <p:set>
                                      <p:cBhvr>
                                        <p:cTn id="18" dur="1" fill="hold">
                                          <p:stCondLst>
                                            <p:cond delay="0"/>
                                          </p:stCondLst>
                                        </p:cTn>
                                        <p:tgtEl>
                                          <p:spTgt spid="48138"/>
                                        </p:tgtEl>
                                        <p:attrNameLst>
                                          <p:attrName>style.visibility</p:attrName>
                                        </p:attrNameLst>
                                      </p:cBhvr>
                                      <p:to>
                                        <p:strVal val="visible"/>
                                      </p:to>
                                    </p:set>
                                    <p:animEffect transition="in" filter="wipe(down)">
                                      <p:cBhvr>
                                        <p:cTn id="19" dur="500"/>
                                        <p:tgtEl>
                                          <p:spTgt spid="48138"/>
                                        </p:tgtEl>
                                      </p:cBhvr>
                                    </p:animEffect>
                                  </p:childTnLst>
                                </p:cTn>
                              </p:par>
                            </p:childTnLst>
                          </p:cTn>
                        </p:par>
                        <p:par>
                          <p:cTn id="20" fill="hold" nodeType="afterGroup">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48139"/>
                                        </p:tgtEl>
                                        <p:attrNameLst>
                                          <p:attrName>style.visibility</p:attrName>
                                        </p:attrNameLst>
                                      </p:cBhvr>
                                      <p:to>
                                        <p:strVal val="visible"/>
                                      </p:to>
                                    </p:set>
                                    <p:animEffect transition="in" filter="wipe(down)">
                                      <p:cBhvr>
                                        <p:cTn id="23" dur="500"/>
                                        <p:tgtEl>
                                          <p:spTgt spid="48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en-US" sz="3600" smtClean="0">
                <a:solidFill>
                  <a:srgbClr val="FFFFFF"/>
                </a:solidFill>
              </a:rPr>
              <a:t>Electrical Principles</a:t>
            </a:r>
            <a:endParaRPr lang="en-US" smtClean="0"/>
          </a:p>
        </p:txBody>
      </p:sp>
      <p:sp>
        <p:nvSpPr>
          <p:cNvPr id="43011" name="Rectangle 3"/>
          <p:cNvSpPr>
            <a:spLocks noGrp="1" noChangeArrowheads="1"/>
          </p:cNvSpPr>
          <p:nvPr>
            <p:ph type="body" idx="1"/>
          </p:nvPr>
        </p:nvSpPr>
        <p:spPr>
          <a:xfrm>
            <a:off x="0" y="1470025"/>
            <a:ext cx="3881438" cy="4962525"/>
          </a:xfrm>
        </p:spPr>
        <p:txBody>
          <a:bodyPr/>
          <a:lstStyle/>
          <a:p>
            <a:pPr>
              <a:buFont typeface="Wingdings" pitchFamily="2" charset="2"/>
              <a:buChar char="Ø"/>
            </a:pPr>
            <a:endParaRPr lang="en-US" smtClean="0"/>
          </a:p>
          <a:p>
            <a:pPr>
              <a:buFont typeface="Wingdings" pitchFamily="2" charset="2"/>
              <a:buChar char="Ø"/>
            </a:pPr>
            <a:r>
              <a:rPr lang="en-US" smtClean="0"/>
              <a:t>The source of energy is normally connected </a:t>
            </a:r>
            <a:r>
              <a:rPr lang="en-US" b="1" smtClean="0"/>
              <a:t>to the primary winding </a:t>
            </a:r>
            <a:r>
              <a:rPr lang="en-US" smtClean="0"/>
              <a:t>in a transformer. </a:t>
            </a:r>
            <a:r>
              <a:rPr lang="en-US" sz="1000" smtClean="0"/>
              <a:t>(G5C02)</a:t>
            </a:r>
            <a:r>
              <a:rPr lang="en-US" smtClean="0"/>
              <a:t> </a:t>
            </a:r>
          </a:p>
          <a:p>
            <a:pPr lvl="1">
              <a:buFont typeface="Wingdings" pitchFamily="2" charset="2"/>
              <a:buChar char="Ø"/>
            </a:pPr>
            <a:endParaRPr lang="en-US" sz="1600" smtClean="0">
              <a:solidFill>
                <a:srgbClr val="FF0000"/>
              </a:solidFill>
            </a:endParaRPr>
          </a:p>
          <a:p>
            <a:pPr lvl="1">
              <a:buFont typeface="Wingdings" pitchFamily="2" charset="2"/>
              <a:buChar char="Ø"/>
            </a:pPr>
            <a:endParaRPr lang="en-US" sz="1600" smtClean="0">
              <a:solidFill>
                <a:srgbClr val="FF0000"/>
              </a:solidFill>
            </a:endParaRPr>
          </a:p>
          <a:p>
            <a:pPr lvl="1">
              <a:buFont typeface="Wingdings" pitchFamily="2" charset="2"/>
              <a:buChar char="Ø"/>
            </a:pPr>
            <a:endParaRPr lang="en-US" sz="1600" smtClean="0">
              <a:solidFill>
                <a:srgbClr val="FF0000"/>
              </a:solidFill>
            </a:endParaRPr>
          </a:p>
          <a:p>
            <a:pPr lvl="1">
              <a:buFont typeface="Wingdings" pitchFamily="2" charset="2"/>
              <a:buChar char="Ø"/>
            </a:pPr>
            <a:endParaRPr lang="en-US" sz="1600" smtClean="0">
              <a:solidFill>
                <a:srgbClr val="FF0000"/>
              </a:solidFill>
            </a:endParaRPr>
          </a:p>
          <a:p>
            <a:pPr lvl="1">
              <a:buFont typeface="Wingdings" pitchFamily="2" charset="2"/>
              <a:buChar char="Ø"/>
            </a:pPr>
            <a:endParaRPr lang="en-US" sz="1600" smtClean="0">
              <a:solidFill>
                <a:srgbClr val="FF0000"/>
              </a:solidFill>
            </a:endParaRPr>
          </a:p>
          <a:p>
            <a:pPr lvl="1"/>
            <a:r>
              <a:rPr lang="en-US" sz="1600" smtClean="0">
                <a:solidFill>
                  <a:srgbClr val="FF0000"/>
                </a:solidFill>
              </a:rPr>
              <a:t>The simplest transformer has two windings: a primary winding and a secondary winding.</a:t>
            </a:r>
            <a:r>
              <a:rPr lang="en-US" smtClean="0"/>
              <a:t> </a:t>
            </a:r>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p:txBody>
      </p:sp>
      <p:pic>
        <p:nvPicPr>
          <p:cNvPr id="43012" name="Picture 4"/>
          <p:cNvPicPr>
            <a:picLocks noChangeAspect="1" noChangeArrowheads="1"/>
          </p:cNvPicPr>
          <p:nvPr/>
        </p:nvPicPr>
        <p:blipFill>
          <a:blip r:embed="rId2" cstate="print"/>
          <a:srcRect/>
          <a:stretch>
            <a:fillRect/>
          </a:stretch>
        </p:blipFill>
        <p:spPr bwMode="auto">
          <a:xfrm>
            <a:off x="4648200" y="4311650"/>
            <a:ext cx="3265488" cy="2217738"/>
          </a:xfrm>
          <a:prstGeom prst="rect">
            <a:avLst/>
          </a:prstGeom>
          <a:noFill/>
          <a:ln w="12700" cap="sq">
            <a:noFill/>
            <a:miter lim="800000"/>
            <a:headEnd type="none" w="sm" len="sm"/>
            <a:tailEnd type="none" w="sm" len="sm"/>
          </a:ln>
          <a:effectLst/>
        </p:spPr>
      </p:pic>
      <p:pic>
        <p:nvPicPr>
          <p:cNvPr id="43014" name="Picture 6" descr="Transformer"/>
          <p:cNvPicPr>
            <a:picLocks noChangeAspect="1" noChangeArrowheads="1"/>
          </p:cNvPicPr>
          <p:nvPr/>
        </p:nvPicPr>
        <p:blipFill>
          <a:blip r:embed="rId3" cstate="print"/>
          <a:srcRect/>
          <a:stretch>
            <a:fillRect/>
          </a:stretch>
        </p:blipFill>
        <p:spPr bwMode="auto">
          <a:xfrm>
            <a:off x="4648200" y="1624013"/>
            <a:ext cx="3227388" cy="2497137"/>
          </a:xfrm>
          <a:prstGeom prst="rect">
            <a:avLst/>
          </a:prstGeom>
          <a:noFill/>
          <a:ln w="9525">
            <a:noFill/>
            <a:miter lim="800000"/>
            <a:headEnd/>
            <a:tailEnd/>
          </a:ln>
        </p:spPr>
      </p:pic>
      <p:sp>
        <p:nvSpPr>
          <p:cNvPr id="43015" name="Line 7"/>
          <p:cNvSpPr>
            <a:spLocks noChangeShapeType="1"/>
          </p:cNvSpPr>
          <p:nvPr/>
        </p:nvSpPr>
        <p:spPr bwMode="auto">
          <a:xfrm>
            <a:off x="461963" y="2814638"/>
            <a:ext cx="2036762" cy="0"/>
          </a:xfrm>
          <a:prstGeom prst="line">
            <a:avLst/>
          </a:prstGeom>
          <a:noFill/>
          <a:ln w="28575" cap="sq">
            <a:solidFill>
              <a:srgbClr val="FF0000"/>
            </a:solidFill>
            <a:round/>
            <a:headEnd type="none" w="sm" len="sm"/>
            <a:tailEnd type="none" w="sm" len="sm"/>
          </a:ln>
          <a:effectLst/>
        </p:spPr>
        <p:txBody>
          <a:bodyPr wrap="none"/>
          <a:lstStyle/>
          <a:p>
            <a:endParaRPr lang="en-US"/>
          </a:p>
        </p:txBody>
      </p:sp>
      <p:sp>
        <p:nvSpPr>
          <p:cNvPr id="43016" name="Line 8"/>
          <p:cNvSpPr>
            <a:spLocks noChangeShapeType="1"/>
          </p:cNvSpPr>
          <p:nvPr/>
        </p:nvSpPr>
        <p:spPr bwMode="auto">
          <a:xfrm>
            <a:off x="2498725" y="2814638"/>
            <a:ext cx="2419350" cy="346075"/>
          </a:xfrm>
          <a:prstGeom prst="line">
            <a:avLst/>
          </a:prstGeom>
          <a:noFill/>
          <a:ln w="28575" cap="sq">
            <a:solidFill>
              <a:srgbClr val="FF0000"/>
            </a:solidFill>
            <a:round/>
            <a:headEnd type="none" w="sm" len="sm"/>
            <a:tailEnd type="stealth" w="lg" len="lg"/>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animEffect transition="in" filter="wipe(up)">
                                      <p:cBhvr>
                                        <p:cTn id="7" dur="500"/>
                                        <p:tgtEl>
                                          <p:spTgt spid="43011">
                                            <p:txEl>
                                              <p:pRg st="1" end="1"/>
                                            </p:txEl>
                                          </p:spTgt>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43014"/>
                                        </p:tgtEl>
                                        <p:attrNameLst>
                                          <p:attrName>style.visibility</p:attrName>
                                        </p:attrNameLst>
                                      </p:cBhvr>
                                      <p:to>
                                        <p:strVal val="visible"/>
                                      </p:to>
                                    </p:set>
                                    <p:animEffect transition="in" filter="wipe(right)">
                                      <p:cBhvr>
                                        <p:cTn id="11" dur="500"/>
                                        <p:tgtEl>
                                          <p:spTgt spid="4301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3015"/>
                                        </p:tgtEl>
                                        <p:attrNameLst>
                                          <p:attrName>style.visibility</p:attrName>
                                        </p:attrNameLst>
                                      </p:cBhvr>
                                      <p:to>
                                        <p:strVal val="visible"/>
                                      </p:to>
                                    </p:set>
                                    <p:animEffect transition="in" filter="wipe(left)">
                                      <p:cBhvr>
                                        <p:cTn id="15" dur="1000"/>
                                        <p:tgtEl>
                                          <p:spTgt spid="43015"/>
                                        </p:tgtEl>
                                      </p:cBhvr>
                                    </p:animEffect>
                                  </p:childTnLst>
                                </p:cTn>
                              </p:par>
                            </p:childTnLst>
                          </p:cTn>
                        </p:par>
                        <p:par>
                          <p:cTn id="16" fill="hold" nodeType="afterGroup">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43016"/>
                                        </p:tgtEl>
                                        <p:attrNameLst>
                                          <p:attrName>style.visibility</p:attrName>
                                        </p:attrNameLst>
                                      </p:cBhvr>
                                      <p:to>
                                        <p:strVal val="visible"/>
                                      </p:to>
                                    </p:set>
                                    <p:animEffect transition="in" filter="wipe(left)">
                                      <p:cBhvr>
                                        <p:cTn id="19" dur="1000"/>
                                        <p:tgtEl>
                                          <p:spTgt spid="430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43011">
                                            <p:txEl>
                                              <p:pRg st="7" end="7"/>
                                            </p:txEl>
                                          </p:spTgt>
                                        </p:tgtEl>
                                        <p:attrNameLst>
                                          <p:attrName>style.visibility</p:attrName>
                                        </p:attrNameLst>
                                      </p:cBhvr>
                                      <p:to>
                                        <p:strVal val="visible"/>
                                      </p:to>
                                    </p:set>
                                    <p:animEffect transition="in" filter="wipe(left)">
                                      <p:cBhvr>
                                        <p:cTn id="24" dur="500"/>
                                        <p:tgtEl>
                                          <p:spTgt spid="43011">
                                            <p:txEl>
                                              <p:pRg st="7" end="7"/>
                                            </p:txEl>
                                          </p:spTgt>
                                        </p:tgtEl>
                                      </p:cBhvr>
                                    </p:animEffect>
                                  </p:childTnLst>
                                </p:cTn>
                              </p:par>
                            </p:childTnLst>
                          </p:cTn>
                        </p:par>
                        <p:par>
                          <p:cTn id="25" fill="hold" nodeType="afterGroup">
                            <p:stCondLst>
                              <p:cond delay="500"/>
                            </p:stCondLst>
                            <p:childTnLst>
                              <p:par>
                                <p:cTn id="26" presetID="22" presetClass="entr" presetSubtype="4" fill="hold" nodeType="afterEffect">
                                  <p:stCondLst>
                                    <p:cond delay="500"/>
                                  </p:stCondLst>
                                  <p:childTnLst>
                                    <p:set>
                                      <p:cBhvr>
                                        <p:cTn id="27" dur="1" fill="hold">
                                          <p:stCondLst>
                                            <p:cond delay="0"/>
                                          </p:stCondLst>
                                        </p:cTn>
                                        <p:tgtEl>
                                          <p:spTgt spid="43012"/>
                                        </p:tgtEl>
                                        <p:attrNameLst>
                                          <p:attrName>style.visibility</p:attrName>
                                        </p:attrNameLst>
                                      </p:cBhvr>
                                      <p:to>
                                        <p:strVal val="visible"/>
                                      </p:to>
                                    </p:set>
                                    <p:animEffect transition="in" filter="wipe(down)">
                                      <p:cBhvr>
                                        <p:cTn id="28"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animBg="1"/>
      <p:bldP spid="430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a:r>
              <a:rPr lang="en-US" sz="3600" smtClean="0">
                <a:solidFill>
                  <a:srgbClr val="FFFFFF"/>
                </a:solidFill>
              </a:rPr>
              <a:t>Electrical Principles</a:t>
            </a:r>
            <a:endParaRPr lang="en-US" smtClean="0"/>
          </a:p>
        </p:txBody>
      </p:sp>
      <p:sp>
        <p:nvSpPr>
          <p:cNvPr id="23555" name="Rectangle 3"/>
          <p:cNvSpPr>
            <a:spLocks noGrp="1" noChangeArrowheads="1"/>
          </p:cNvSpPr>
          <p:nvPr>
            <p:ph type="body" idx="1"/>
          </p:nvPr>
        </p:nvSpPr>
        <p:spPr>
          <a:xfrm>
            <a:off x="0" y="1427163"/>
            <a:ext cx="8642350" cy="4962525"/>
          </a:xfrm>
        </p:spPr>
        <p:txBody>
          <a:bodyPr/>
          <a:lstStyle/>
          <a:p>
            <a:pPr>
              <a:buFont typeface="Wingdings" pitchFamily="2" charset="2"/>
              <a:buChar char="Ø"/>
            </a:pPr>
            <a:r>
              <a:rPr lang="en-US" b="1" smtClean="0"/>
              <a:t>A resistor in series </a:t>
            </a:r>
            <a:r>
              <a:rPr lang="en-US" smtClean="0"/>
              <a:t>should be added to an existing resistor in a circuit to increase circuit resistance. </a:t>
            </a:r>
            <a:r>
              <a:rPr lang="en-US" sz="1000" smtClean="0"/>
              <a:t>(G5C03)</a:t>
            </a:r>
          </a:p>
          <a:p>
            <a:pPr>
              <a:buFont typeface="Wingdings" pitchFamily="2" charset="2"/>
              <a:buChar char="Ø"/>
            </a:pPr>
            <a:r>
              <a:rPr lang="en-US" smtClean="0"/>
              <a:t>The total resistance of three 100-ohm resistors in parallel is </a:t>
            </a:r>
            <a:r>
              <a:rPr lang="en-US" b="1" smtClean="0"/>
              <a:t>33.3 ohms</a:t>
            </a:r>
            <a:r>
              <a:rPr lang="en-US" smtClean="0"/>
              <a:t>. </a:t>
            </a:r>
            <a:r>
              <a:rPr lang="en-US" sz="1000" smtClean="0"/>
              <a:t>(G5C04)</a:t>
            </a:r>
            <a:r>
              <a:rPr lang="en-US" smtClean="0"/>
              <a:t> </a:t>
            </a:r>
          </a:p>
          <a:p>
            <a:pPr lvl="1"/>
            <a:r>
              <a:rPr lang="en-US" sz="1800" i="1" smtClean="0">
                <a:solidFill>
                  <a:srgbClr val="FF0000"/>
                </a:solidFill>
              </a:rPr>
              <a:t>For identical resistors in parallel simply divide the resistance of one resistor by the number of resistors to find the total network resistance.</a:t>
            </a:r>
            <a:endParaRPr lang="en-US" sz="1800" smtClean="0">
              <a:solidFill>
                <a:srgbClr val="FF0000"/>
              </a:solidFill>
            </a:endParaRPr>
          </a:p>
          <a:p>
            <a:pPr lvl="1"/>
            <a:r>
              <a:rPr lang="en-US" sz="1800" i="1" smtClean="0"/>
              <a:t>R = resistor value / number of resistors</a:t>
            </a:r>
          </a:p>
          <a:p>
            <a:pPr lvl="1"/>
            <a:r>
              <a:rPr lang="en-US" sz="1800" i="1" smtClean="0"/>
              <a:t>R = 100 / 3</a:t>
            </a:r>
          </a:p>
          <a:p>
            <a:pPr lvl="1"/>
            <a:r>
              <a:rPr lang="en-US" sz="1800" i="1" smtClean="0"/>
              <a:t>R = </a:t>
            </a:r>
            <a:r>
              <a:rPr lang="en-US" sz="1800" b="1" i="1" smtClean="0"/>
              <a:t>33.333 Ohms</a:t>
            </a:r>
            <a:endParaRPr lang="en-US" sz="1800" b="1" smtClean="0"/>
          </a:p>
          <a:p>
            <a:pPr>
              <a:buFont typeface="Wingdings" pitchFamily="2" charset="2"/>
              <a:buChar char="Ø"/>
            </a:pPr>
            <a:endParaRPr lang="en-US" sz="800" smtClean="0"/>
          </a:p>
          <a:p>
            <a:pPr>
              <a:buFont typeface="Wingdings" pitchFamily="2" charset="2"/>
              <a:buChar char="Ø"/>
            </a:pPr>
            <a:r>
              <a:rPr lang="en-US" b="1" smtClean="0"/>
              <a:t>150 ohms</a:t>
            </a:r>
            <a:r>
              <a:rPr lang="en-US" smtClean="0"/>
              <a:t> is the value of each resistor which, when three of them are connected in  parallel, produce 50 ohms of resistance, and the same three resistors in series produce 450 ohms. </a:t>
            </a:r>
            <a:r>
              <a:rPr lang="en-US" sz="1000" smtClean="0"/>
              <a:t>(G5C05)</a:t>
            </a:r>
          </a:p>
          <a:p>
            <a:pPr>
              <a:buFont typeface="Wingdings" pitchFamily="2" charset="2"/>
              <a:buChar char="Ø"/>
            </a:pPr>
            <a:r>
              <a:rPr lang="en-US" smtClean="0"/>
              <a:t>The resistance of a carbon resistor </a:t>
            </a:r>
            <a:r>
              <a:rPr lang="en-US" b="1" smtClean="0"/>
              <a:t>will change depending on the resistor's temperature coefficient rating </a:t>
            </a:r>
            <a:r>
              <a:rPr lang="en-US" smtClean="0"/>
              <a:t>if the ambient temperature is increased. </a:t>
            </a:r>
            <a:r>
              <a:rPr lang="en-US" sz="1000" smtClean="0"/>
              <a:t>(G6A06)</a:t>
            </a:r>
            <a:r>
              <a:rPr lang="en-US" smtClean="0"/>
              <a:t> </a:t>
            </a:r>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p:txBody>
      </p:sp>
      <p:pic>
        <p:nvPicPr>
          <p:cNvPr id="23557" name="Picture 5"/>
          <p:cNvPicPr>
            <a:picLocks noChangeAspect="1" noChangeArrowheads="1"/>
          </p:cNvPicPr>
          <p:nvPr/>
        </p:nvPicPr>
        <p:blipFill>
          <a:blip r:embed="rId2" cstate="print"/>
          <a:srcRect/>
          <a:stretch>
            <a:fillRect/>
          </a:stretch>
        </p:blipFill>
        <p:spPr bwMode="auto">
          <a:xfrm>
            <a:off x="5840413" y="3571875"/>
            <a:ext cx="2778125" cy="855663"/>
          </a:xfrm>
          <a:prstGeom prst="rect">
            <a:avLst/>
          </a:prstGeom>
          <a:noFill/>
          <a:ln w="12700" cap="sq">
            <a:noFill/>
            <a:miter lim="800000"/>
            <a:headEnd type="none" w="sm" len="sm"/>
            <a:tailEnd type="none" w="sm" len="sm"/>
          </a:ln>
          <a:effectLst/>
        </p:spPr>
      </p:pic>
      <p:sp>
        <p:nvSpPr>
          <p:cNvPr id="23558" name="Text Box 6"/>
          <p:cNvSpPr txBox="1">
            <a:spLocks noChangeArrowheads="1"/>
          </p:cNvSpPr>
          <p:nvPr/>
        </p:nvSpPr>
        <p:spPr bwMode="auto">
          <a:xfrm>
            <a:off x="4075113" y="4165600"/>
            <a:ext cx="1765300"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a:solidFill>
                  <a:srgbClr val="FF0000"/>
                </a:solidFill>
                <a:latin typeface="Rockwell" pitchFamily="18" charset="0"/>
              </a:rPr>
              <a:t>Or the long 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up)">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wipe(left)">
                                      <p:cBhvr>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wipe(left)">
                                      <p:cBhvr>
                                        <p:cTn id="17" dur="500"/>
                                        <p:tgtEl>
                                          <p:spTgt spid="23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wipe(left)">
                                      <p:cBhvr>
                                        <p:cTn id="22" dur="500"/>
                                        <p:tgtEl>
                                          <p:spTgt spid="235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wipe(left)">
                                      <p:cBhvr>
                                        <p:cTn id="27" dur="500"/>
                                        <p:tgtEl>
                                          <p:spTgt spid="235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Effect transition="in" filter="wipe(left)">
                                      <p:cBhvr>
                                        <p:cTn id="32" dur="500"/>
                                        <p:tgtEl>
                                          <p:spTgt spid="2355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3558"/>
                                        </p:tgtEl>
                                        <p:attrNameLst>
                                          <p:attrName>style.visibility</p:attrName>
                                        </p:attrNameLst>
                                      </p:cBhvr>
                                      <p:to>
                                        <p:strVal val="visible"/>
                                      </p:to>
                                    </p:set>
                                    <p:animEffect transition="in" filter="wipe(right)">
                                      <p:cBhvr>
                                        <p:cTn id="37" dur="500"/>
                                        <p:tgtEl>
                                          <p:spTgt spid="23558"/>
                                        </p:tgtEl>
                                      </p:cBhvr>
                                    </p:animEffect>
                                  </p:childTnLst>
                                </p:cTn>
                              </p:par>
                              <p:par>
                                <p:cTn id="38" presetID="22" presetClass="entr" presetSubtype="2" fill="hold" nodeType="withEffect">
                                  <p:stCondLst>
                                    <p:cond delay="0"/>
                                  </p:stCondLst>
                                  <p:childTnLst>
                                    <p:set>
                                      <p:cBhvr>
                                        <p:cTn id="39" dur="1" fill="hold">
                                          <p:stCondLst>
                                            <p:cond delay="0"/>
                                          </p:stCondLst>
                                        </p:cTn>
                                        <p:tgtEl>
                                          <p:spTgt spid="23557"/>
                                        </p:tgtEl>
                                        <p:attrNameLst>
                                          <p:attrName>style.visibility</p:attrName>
                                        </p:attrNameLst>
                                      </p:cBhvr>
                                      <p:to>
                                        <p:strVal val="visible"/>
                                      </p:to>
                                    </p:set>
                                    <p:animEffect transition="in" filter="wipe(right)">
                                      <p:cBhvr>
                                        <p:cTn id="40" dur="500"/>
                                        <p:tgtEl>
                                          <p:spTgt spid="2355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23555">
                                            <p:txEl>
                                              <p:pRg st="7" end="7"/>
                                            </p:txEl>
                                          </p:spTgt>
                                        </p:tgtEl>
                                        <p:attrNameLst>
                                          <p:attrName>style.visibility</p:attrName>
                                        </p:attrNameLst>
                                      </p:cBhvr>
                                      <p:to>
                                        <p:strVal val="visible"/>
                                      </p:to>
                                    </p:set>
                                    <p:animEffect transition="in" filter="wipe(left)">
                                      <p:cBhvr>
                                        <p:cTn id="45" dur="500"/>
                                        <p:tgtEl>
                                          <p:spTgt spid="23555">
                                            <p:txEl>
                                              <p:pRg st="7" end="7"/>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nodeType="clickEffect">
                                  <p:stCondLst>
                                    <p:cond delay="0"/>
                                  </p:stCondLst>
                                  <p:childTnLst>
                                    <p:set>
                                      <p:cBhvr>
                                        <p:cTn id="49" dur="1" fill="hold">
                                          <p:stCondLst>
                                            <p:cond delay="0"/>
                                          </p:stCondLst>
                                        </p:cTn>
                                        <p:tgtEl>
                                          <p:spTgt spid="23555">
                                            <p:txEl>
                                              <p:pRg st="8" end="8"/>
                                            </p:txEl>
                                          </p:spTgt>
                                        </p:tgtEl>
                                        <p:attrNameLst>
                                          <p:attrName>style.visibility</p:attrName>
                                        </p:attrNameLst>
                                      </p:cBhvr>
                                      <p:to>
                                        <p:strVal val="visible"/>
                                      </p:to>
                                    </p:set>
                                    <p:animEffect transition="in" filter="wipe(down)">
                                      <p:cBhvr>
                                        <p:cTn id="50" dur="500"/>
                                        <p:tgtEl>
                                          <p:spTgt spid="235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48CFDBAF-2FB4-4FC8-A35D-490D576C9433}" type="slidenum">
              <a:rPr lang="en-US" smtClean="0"/>
              <a:pPr/>
              <a:t>2</a:t>
            </a:fld>
            <a:endParaRPr lang="en-US" smtClean="0"/>
          </a:p>
        </p:txBody>
      </p:sp>
      <p:sp>
        <p:nvSpPr>
          <p:cNvPr id="5123" name="Rectangle 2"/>
          <p:cNvSpPr>
            <a:spLocks noGrp="1" noChangeArrowheads="1"/>
          </p:cNvSpPr>
          <p:nvPr>
            <p:ph type="title"/>
          </p:nvPr>
        </p:nvSpPr>
        <p:spPr>
          <a:xfrm>
            <a:off x="0" y="457200"/>
            <a:ext cx="9144000" cy="639763"/>
          </a:xfrm>
        </p:spPr>
        <p:txBody>
          <a:bodyPr/>
          <a:lstStyle/>
          <a:p>
            <a:pPr algn="ctr" eaLnBrk="1" hangingPunct="1"/>
            <a:r>
              <a:rPr lang="en-US" b="1" smtClean="0"/>
              <a:t>General Class  Element 3 Course Presentation</a:t>
            </a:r>
          </a:p>
        </p:txBody>
      </p:sp>
      <p:sp>
        <p:nvSpPr>
          <p:cNvPr id="4100" name="Rectangle 3"/>
          <p:cNvSpPr>
            <a:spLocks noGrp="1" noChangeArrowheads="1"/>
          </p:cNvSpPr>
          <p:nvPr>
            <p:ph type="body" idx="1"/>
          </p:nvPr>
        </p:nvSpPr>
        <p:spPr>
          <a:xfrm>
            <a:off x="1308100" y="1585913"/>
            <a:ext cx="5683250" cy="4084637"/>
          </a:xfrm>
        </p:spPr>
        <p:txBody>
          <a:bodyPr/>
          <a:lstStyle/>
          <a:p>
            <a:pPr eaLnBrk="1" hangingPunct="1">
              <a:lnSpc>
                <a:spcPct val="80000"/>
              </a:lnSpc>
            </a:pPr>
            <a:endParaRPr lang="en-US" sz="1800" b="1" smtClean="0"/>
          </a:p>
          <a:p>
            <a:pPr eaLnBrk="1" hangingPunct="1">
              <a:lnSpc>
                <a:spcPct val="80000"/>
              </a:lnSpc>
              <a:buClr>
                <a:schemeClr val="accent2"/>
              </a:buClr>
              <a:buFont typeface="Wingdings" pitchFamily="2" charset="2"/>
              <a:buChar char="Ø"/>
            </a:pPr>
            <a:r>
              <a:rPr lang="en-US" sz="2800" b="1" smtClean="0"/>
              <a:t>ELEMENT 3 SUB-ELEMENTS</a:t>
            </a:r>
          </a:p>
          <a:p>
            <a:pPr eaLnBrk="1" hangingPunct="1">
              <a:lnSpc>
                <a:spcPct val="80000"/>
              </a:lnSpc>
            </a:pPr>
            <a:endParaRPr lang="en-US" sz="1800" b="1" smtClean="0"/>
          </a:p>
          <a:p>
            <a:pPr lvl="1" eaLnBrk="1" hangingPunct="1">
              <a:lnSpc>
                <a:spcPct val="80000"/>
              </a:lnSpc>
              <a:buFontTx/>
              <a:buNone/>
            </a:pPr>
            <a:r>
              <a:rPr lang="en-US" sz="2400" b="1" smtClean="0"/>
              <a:t>G1 – Commission’s Rules</a:t>
            </a:r>
          </a:p>
          <a:p>
            <a:pPr lvl="1" eaLnBrk="1" hangingPunct="1">
              <a:lnSpc>
                <a:spcPct val="80000"/>
              </a:lnSpc>
              <a:buFontTx/>
              <a:buNone/>
            </a:pPr>
            <a:r>
              <a:rPr lang="en-US" sz="2400" b="1" smtClean="0"/>
              <a:t>G2 – Operating Procedures</a:t>
            </a:r>
          </a:p>
          <a:p>
            <a:pPr lvl="1" eaLnBrk="1" hangingPunct="1">
              <a:lnSpc>
                <a:spcPct val="80000"/>
              </a:lnSpc>
              <a:buFontTx/>
              <a:buNone/>
            </a:pPr>
            <a:r>
              <a:rPr lang="en-US" sz="2400" b="1" smtClean="0"/>
              <a:t>G3 – Radio Wave Propagation</a:t>
            </a:r>
          </a:p>
          <a:p>
            <a:pPr lvl="1" eaLnBrk="1" hangingPunct="1">
              <a:lnSpc>
                <a:spcPct val="80000"/>
              </a:lnSpc>
              <a:buFontTx/>
              <a:buNone/>
            </a:pPr>
            <a:r>
              <a:rPr lang="en-US" sz="2400" b="1" smtClean="0"/>
              <a:t>G4 – Amateur Radio Practices</a:t>
            </a:r>
            <a:r>
              <a:rPr lang="en-US" sz="2400" b="1" smtClean="0">
                <a:solidFill>
                  <a:srgbClr val="FF0000"/>
                </a:solidFill>
              </a:rPr>
              <a:t> </a:t>
            </a:r>
          </a:p>
          <a:p>
            <a:pPr lvl="1" eaLnBrk="1" hangingPunct="1">
              <a:lnSpc>
                <a:spcPct val="80000"/>
              </a:lnSpc>
              <a:buFontTx/>
              <a:buNone/>
            </a:pPr>
            <a:r>
              <a:rPr lang="en-US" sz="2400" b="1" smtClean="0">
                <a:solidFill>
                  <a:srgbClr val="FF0000"/>
                </a:solidFill>
              </a:rPr>
              <a:t>G5 – Electrical Principles</a:t>
            </a:r>
          </a:p>
          <a:p>
            <a:pPr lvl="1" eaLnBrk="1" hangingPunct="1">
              <a:lnSpc>
                <a:spcPct val="80000"/>
              </a:lnSpc>
              <a:buFontTx/>
              <a:buNone/>
            </a:pPr>
            <a:r>
              <a:rPr lang="en-US" sz="2400" b="1" smtClean="0"/>
              <a:t>G6 – Circuit Components</a:t>
            </a:r>
          </a:p>
          <a:p>
            <a:pPr lvl="1" eaLnBrk="1" hangingPunct="1">
              <a:lnSpc>
                <a:spcPct val="80000"/>
              </a:lnSpc>
              <a:buFontTx/>
              <a:buNone/>
            </a:pPr>
            <a:r>
              <a:rPr lang="en-US" sz="2400" b="1" smtClean="0"/>
              <a:t>G7 – Practical Circuits</a:t>
            </a:r>
          </a:p>
          <a:p>
            <a:pPr lvl="1" eaLnBrk="1" hangingPunct="1">
              <a:lnSpc>
                <a:spcPct val="80000"/>
              </a:lnSpc>
              <a:buFontTx/>
              <a:buNone/>
            </a:pPr>
            <a:r>
              <a:rPr lang="en-US" sz="2400" b="1" smtClean="0"/>
              <a:t>G8 – Signals and Emissions</a:t>
            </a:r>
          </a:p>
          <a:p>
            <a:pPr lvl="1" eaLnBrk="1" hangingPunct="1">
              <a:lnSpc>
                <a:spcPct val="80000"/>
              </a:lnSpc>
              <a:buFontTx/>
              <a:buNone/>
            </a:pPr>
            <a:r>
              <a:rPr lang="en-US" sz="2400" b="1" smtClean="0"/>
              <a:t>G9 – Antennas</a:t>
            </a:r>
          </a:p>
          <a:p>
            <a:pPr lvl="1" eaLnBrk="1" hangingPunct="1">
              <a:lnSpc>
                <a:spcPct val="80000"/>
              </a:lnSpc>
              <a:buFontTx/>
              <a:buNone/>
            </a:pPr>
            <a:r>
              <a:rPr lang="en-US" sz="2400" b="1" smtClean="0"/>
              <a:t>G0 – Electrical and RF Safety</a:t>
            </a:r>
            <a:endParaRPr lang="en-US" sz="2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2000" fill="hold"/>
                                        <p:tgtEl>
                                          <p:spTgt spid="4100">
                                            <p:txEl>
                                              <p:pRg st="7" end="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a:r>
              <a:rPr lang="en-US" sz="3600" smtClean="0">
                <a:solidFill>
                  <a:srgbClr val="FFFFFF"/>
                </a:solidFill>
              </a:rPr>
              <a:t>Electrical Principles</a:t>
            </a:r>
            <a:endParaRPr lang="en-US" smtClean="0"/>
          </a:p>
        </p:txBody>
      </p:sp>
      <p:sp>
        <p:nvSpPr>
          <p:cNvPr id="46083" name="Rectangle 3"/>
          <p:cNvSpPr>
            <a:spLocks noGrp="1" noChangeArrowheads="1"/>
          </p:cNvSpPr>
          <p:nvPr>
            <p:ph type="body" sz="half" idx="1"/>
          </p:nvPr>
        </p:nvSpPr>
        <p:spPr>
          <a:xfrm>
            <a:off x="615950" y="1470025"/>
            <a:ext cx="8296275" cy="4756150"/>
          </a:xfrm>
        </p:spPr>
        <p:txBody>
          <a:bodyPr/>
          <a:lstStyle/>
          <a:p>
            <a:pPr>
              <a:buFont typeface="Wingdings" pitchFamily="2" charset="2"/>
              <a:buChar char="Ø"/>
            </a:pPr>
            <a:r>
              <a:rPr lang="en-US" smtClean="0"/>
              <a:t>The turns ratio of a transformer used to match an audio amplifier having a 600-ohm output impedance to a speaker having a 4-ohm impedance is </a:t>
            </a:r>
            <a:r>
              <a:rPr lang="en-US" b="1" smtClean="0"/>
              <a:t>12.2 to 1</a:t>
            </a:r>
            <a:r>
              <a:rPr lang="en-US" smtClean="0"/>
              <a:t>.</a:t>
            </a:r>
            <a:r>
              <a:rPr lang="en-US" sz="1800" smtClean="0"/>
              <a:t> </a:t>
            </a:r>
            <a:r>
              <a:rPr lang="en-US" sz="900" smtClean="0"/>
              <a:t>(G5C07)</a:t>
            </a:r>
            <a:r>
              <a:rPr lang="en-US" sz="1800" smtClean="0"/>
              <a:t> </a:t>
            </a:r>
          </a:p>
          <a:p>
            <a:pPr>
              <a:buFont typeface="Wingdings" pitchFamily="2" charset="2"/>
              <a:buChar char="Ø"/>
            </a:pPr>
            <a:endParaRPr lang="en-US" sz="1800" smtClean="0"/>
          </a:p>
          <a:p>
            <a:pPr>
              <a:buFont typeface="Wingdings" pitchFamily="2" charset="2"/>
              <a:buChar char="Ø"/>
            </a:pPr>
            <a:endParaRPr lang="en-US" sz="1800" smtClean="0"/>
          </a:p>
          <a:p>
            <a:pPr>
              <a:buFont typeface="Wingdings" pitchFamily="2" charset="2"/>
              <a:buChar char="Ø"/>
            </a:pPr>
            <a:endParaRPr lang="en-US" sz="1800" smtClean="0"/>
          </a:p>
          <a:p>
            <a:pPr>
              <a:buFont typeface="Wingdings" pitchFamily="2" charset="2"/>
              <a:buChar char="Ø"/>
            </a:pPr>
            <a:endParaRPr lang="en-US" sz="1800" smtClean="0"/>
          </a:p>
          <a:p>
            <a:pPr>
              <a:buFont typeface="Wingdings" pitchFamily="2" charset="2"/>
              <a:buChar char="Ø"/>
            </a:pPr>
            <a:endParaRPr lang="en-US" sz="1800" smtClean="0"/>
          </a:p>
          <a:p>
            <a:pPr lvl="1">
              <a:buFont typeface="Wingdings" pitchFamily="2" charset="2"/>
              <a:buChar char="Ø"/>
            </a:pPr>
            <a:endParaRPr lang="en-US" sz="1400" smtClean="0"/>
          </a:p>
          <a:p>
            <a:pPr lvl="1">
              <a:buFont typeface="Wingdings" pitchFamily="2" charset="2"/>
              <a:buChar char="Ø"/>
            </a:pPr>
            <a:endParaRPr lang="en-US" sz="1400" smtClean="0"/>
          </a:p>
          <a:p>
            <a:endParaRPr lang="en-US" smtClean="0"/>
          </a:p>
          <a:p>
            <a:pPr lvl="1"/>
            <a:endParaRPr lang="en-US" smtClean="0"/>
          </a:p>
          <a:p>
            <a:pPr>
              <a:buFont typeface="Wingdings" pitchFamily="2" charset="2"/>
              <a:buChar char="Ø"/>
            </a:pPr>
            <a:endParaRPr lang="en-US" sz="1800" smtClean="0"/>
          </a:p>
          <a:p>
            <a:pPr>
              <a:buFont typeface="Wingdings" pitchFamily="2" charset="2"/>
              <a:buChar char="Ø"/>
            </a:pPr>
            <a:endParaRPr lang="en-US" sz="1800" smtClean="0"/>
          </a:p>
        </p:txBody>
      </p:sp>
      <p:sp>
        <p:nvSpPr>
          <p:cNvPr id="46094" name="Text Box 14"/>
          <p:cNvSpPr txBox="1">
            <a:spLocks noChangeArrowheads="1"/>
          </p:cNvSpPr>
          <p:nvPr/>
        </p:nvSpPr>
        <p:spPr bwMode="auto">
          <a:xfrm>
            <a:off x="385763" y="2698750"/>
            <a:ext cx="4071937" cy="788988"/>
          </a:xfrm>
          <a:prstGeom prst="rect">
            <a:avLst/>
          </a:prstGeom>
          <a:noFill/>
          <a:ln w="12700" cap="sq">
            <a:noFill/>
            <a:miter lim="800000"/>
            <a:headEnd type="none" w="sm" len="sm"/>
            <a:tailEnd type="none" w="sm" len="sm"/>
          </a:ln>
          <a:effectLst/>
        </p:spPr>
        <p:txBody>
          <a:bodyPr>
            <a:spAutoFit/>
          </a:bodyPr>
          <a:lstStyle/>
          <a:p>
            <a:pPr>
              <a:lnSpc>
                <a:spcPts val="2200"/>
              </a:lnSpc>
              <a:spcBef>
                <a:spcPct val="50000"/>
              </a:spcBef>
            </a:pPr>
            <a:r>
              <a:rPr lang="en-US">
                <a:solidFill>
                  <a:srgbClr val="FF0000"/>
                </a:solidFill>
                <a:latin typeface="Rockwell" pitchFamily="18" charset="0"/>
              </a:rPr>
              <a:t>N</a:t>
            </a:r>
            <a:r>
              <a:rPr lang="en-US" baseline="-25000">
                <a:solidFill>
                  <a:srgbClr val="FF0000"/>
                </a:solidFill>
                <a:latin typeface="Rockwell" pitchFamily="18" charset="0"/>
              </a:rPr>
              <a:t>P</a:t>
            </a:r>
            <a:r>
              <a:rPr lang="en-US">
                <a:solidFill>
                  <a:srgbClr val="FF0000"/>
                </a:solidFill>
                <a:latin typeface="Rockwell" pitchFamily="18" charset="0"/>
              </a:rPr>
              <a:t> = turns on the primary</a:t>
            </a:r>
          </a:p>
          <a:p>
            <a:pPr>
              <a:lnSpc>
                <a:spcPts val="2200"/>
              </a:lnSpc>
              <a:spcBef>
                <a:spcPct val="50000"/>
              </a:spcBef>
            </a:pPr>
            <a:r>
              <a:rPr lang="en-US">
                <a:solidFill>
                  <a:srgbClr val="FF0000"/>
                </a:solidFill>
                <a:latin typeface="Rockwell" pitchFamily="18" charset="0"/>
              </a:rPr>
              <a:t>N</a:t>
            </a:r>
            <a:r>
              <a:rPr lang="en-US" baseline="-25000">
                <a:solidFill>
                  <a:srgbClr val="FF0000"/>
                </a:solidFill>
                <a:latin typeface="Rockwell" pitchFamily="18" charset="0"/>
              </a:rPr>
              <a:t>S</a:t>
            </a:r>
            <a:r>
              <a:rPr lang="en-US">
                <a:solidFill>
                  <a:srgbClr val="FF0000"/>
                </a:solidFill>
                <a:latin typeface="Rockwell" pitchFamily="18" charset="0"/>
              </a:rPr>
              <a:t> = turns on the secondary</a:t>
            </a:r>
          </a:p>
        </p:txBody>
      </p:sp>
      <p:sp>
        <p:nvSpPr>
          <p:cNvPr id="23557" name="Text Box 19"/>
          <p:cNvSpPr txBox="1">
            <a:spLocks noChangeArrowheads="1"/>
          </p:cNvSpPr>
          <p:nvPr/>
        </p:nvSpPr>
        <p:spPr bwMode="auto">
          <a:xfrm>
            <a:off x="2074863" y="4849813"/>
            <a:ext cx="1382712" cy="366712"/>
          </a:xfrm>
          <a:prstGeom prst="rect">
            <a:avLst/>
          </a:prstGeom>
          <a:noFill/>
          <a:ln w="12700" cap="sq">
            <a:noFill/>
            <a:miter lim="800000"/>
            <a:headEnd type="none" w="sm" len="sm"/>
            <a:tailEnd type="none" w="sm" len="sm"/>
          </a:ln>
          <a:effectLst/>
        </p:spPr>
        <p:txBody>
          <a:bodyPr>
            <a:spAutoFit/>
          </a:bodyPr>
          <a:lstStyle/>
          <a:p>
            <a:pPr>
              <a:spcBef>
                <a:spcPct val="50000"/>
              </a:spcBef>
            </a:pPr>
            <a:endParaRPr lang="en-US"/>
          </a:p>
        </p:txBody>
      </p:sp>
      <p:sp>
        <p:nvSpPr>
          <p:cNvPr id="46101" name="Text Box 21"/>
          <p:cNvSpPr txBox="1">
            <a:spLocks noChangeArrowheads="1"/>
          </p:cNvSpPr>
          <p:nvPr/>
        </p:nvSpPr>
        <p:spPr bwMode="auto">
          <a:xfrm>
            <a:off x="5532438" y="2660650"/>
            <a:ext cx="3111500" cy="788988"/>
          </a:xfrm>
          <a:prstGeom prst="rect">
            <a:avLst/>
          </a:prstGeom>
          <a:noFill/>
          <a:ln w="12700" cap="sq">
            <a:noFill/>
            <a:miter lim="800000"/>
            <a:headEnd type="none" w="sm" len="sm"/>
            <a:tailEnd type="none" w="sm" len="sm"/>
          </a:ln>
          <a:effectLst/>
        </p:spPr>
        <p:txBody>
          <a:bodyPr>
            <a:spAutoFit/>
          </a:bodyPr>
          <a:lstStyle/>
          <a:p>
            <a:pPr>
              <a:lnSpc>
                <a:spcPts val="2200"/>
              </a:lnSpc>
              <a:spcBef>
                <a:spcPct val="50000"/>
              </a:spcBef>
            </a:pPr>
            <a:r>
              <a:rPr lang="en-US">
                <a:solidFill>
                  <a:srgbClr val="FF0000"/>
                </a:solidFill>
                <a:latin typeface="Rockwell" pitchFamily="18" charset="0"/>
              </a:rPr>
              <a:t>Z</a:t>
            </a:r>
            <a:r>
              <a:rPr lang="en-US" baseline="-25000">
                <a:solidFill>
                  <a:srgbClr val="FF0000"/>
                </a:solidFill>
                <a:latin typeface="Rockwell" pitchFamily="18" charset="0"/>
              </a:rPr>
              <a:t>P</a:t>
            </a:r>
            <a:r>
              <a:rPr lang="en-US">
                <a:solidFill>
                  <a:srgbClr val="FF0000"/>
                </a:solidFill>
                <a:latin typeface="Rockwell" pitchFamily="18" charset="0"/>
              </a:rPr>
              <a:t> = primary impedance</a:t>
            </a:r>
          </a:p>
          <a:p>
            <a:pPr>
              <a:lnSpc>
                <a:spcPts val="2200"/>
              </a:lnSpc>
              <a:spcBef>
                <a:spcPct val="50000"/>
              </a:spcBef>
            </a:pPr>
            <a:r>
              <a:rPr lang="en-US">
                <a:solidFill>
                  <a:srgbClr val="FF0000"/>
                </a:solidFill>
                <a:latin typeface="Rockwell" pitchFamily="18" charset="0"/>
              </a:rPr>
              <a:t>Z</a:t>
            </a:r>
            <a:r>
              <a:rPr lang="en-US" baseline="-25000">
                <a:solidFill>
                  <a:srgbClr val="FF0000"/>
                </a:solidFill>
                <a:latin typeface="Rockwell" pitchFamily="18" charset="0"/>
              </a:rPr>
              <a:t>S</a:t>
            </a:r>
            <a:r>
              <a:rPr lang="en-US">
                <a:solidFill>
                  <a:srgbClr val="FF0000"/>
                </a:solidFill>
                <a:latin typeface="Rockwell" pitchFamily="18" charset="0"/>
              </a:rPr>
              <a:t> = secondary impedance</a:t>
            </a:r>
          </a:p>
        </p:txBody>
      </p:sp>
      <p:sp>
        <p:nvSpPr>
          <p:cNvPr id="46112" name="Text Box 32"/>
          <p:cNvSpPr txBox="1">
            <a:spLocks noChangeArrowheads="1"/>
          </p:cNvSpPr>
          <p:nvPr/>
        </p:nvSpPr>
        <p:spPr bwMode="auto">
          <a:xfrm>
            <a:off x="4111625" y="4119563"/>
            <a:ext cx="576263"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a:solidFill>
                  <a:schemeClr val="folHlink"/>
                </a:solidFill>
              </a:rPr>
              <a:t>=</a:t>
            </a:r>
          </a:p>
        </p:txBody>
      </p:sp>
      <p:sp>
        <p:nvSpPr>
          <p:cNvPr id="46113" name="Text Box 33"/>
          <p:cNvSpPr txBox="1">
            <a:spLocks noChangeArrowheads="1"/>
          </p:cNvSpPr>
          <p:nvPr/>
        </p:nvSpPr>
        <p:spPr bwMode="auto">
          <a:xfrm>
            <a:off x="4111625" y="5233988"/>
            <a:ext cx="576263"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a:solidFill>
                  <a:schemeClr val="folHlink"/>
                </a:solidFill>
              </a:rPr>
              <a:t>=</a:t>
            </a:r>
          </a:p>
        </p:txBody>
      </p:sp>
      <p:sp>
        <p:nvSpPr>
          <p:cNvPr id="46114" name="Text Box 34"/>
          <p:cNvSpPr txBox="1">
            <a:spLocks noChangeArrowheads="1"/>
          </p:cNvSpPr>
          <p:nvPr/>
        </p:nvSpPr>
        <p:spPr bwMode="auto">
          <a:xfrm>
            <a:off x="4111625" y="5886450"/>
            <a:ext cx="576263"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a:solidFill>
                  <a:schemeClr val="folHlink"/>
                </a:solidFill>
              </a:rPr>
              <a:t>=</a:t>
            </a:r>
          </a:p>
        </p:txBody>
      </p:sp>
      <p:sp>
        <p:nvSpPr>
          <p:cNvPr id="46115" name="Text Box 35"/>
          <p:cNvSpPr txBox="1">
            <a:spLocks noChangeArrowheads="1"/>
          </p:cNvSpPr>
          <p:nvPr/>
        </p:nvSpPr>
        <p:spPr bwMode="auto">
          <a:xfrm>
            <a:off x="4533900" y="5964238"/>
            <a:ext cx="882650" cy="366712"/>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a:t>12.2</a:t>
            </a:r>
          </a:p>
        </p:txBody>
      </p:sp>
      <p:sp>
        <p:nvSpPr>
          <p:cNvPr id="46116" name="Text Box 36"/>
          <p:cNvSpPr txBox="1">
            <a:spLocks noChangeArrowheads="1"/>
          </p:cNvSpPr>
          <p:nvPr/>
        </p:nvSpPr>
        <p:spPr bwMode="auto">
          <a:xfrm>
            <a:off x="3535363" y="2660650"/>
            <a:ext cx="500062" cy="8540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a:latin typeface="Rockwell" pitchFamily="18" charset="0"/>
              </a:rPr>
              <a:t>N</a:t>
            </a:r>
            <a:r>
              <a:rPr lang="en-US" sz="2000" baseline="-25000">
                <a:latin typeface="Rockwell" pitchFamily="18" charset="0"/>
              </a:rPr>
              <a:t>P</a:t>
            </a:r>
          </a:p>
          <a:p>
            <a:pPr>
              <a:spcBef>
                <a:spcPct val="50000"/>
              </a:spcBef>
            </a:pPr>
            <a:r>
              <a:rPr lang="en-US" sz="2000">
                <a:latin typeface="Rockwell" pitchFamily="18" charset="0"/>
              </a:rPr>
              <a:t>N</a:t>
            </a:r>
            <a:r>
              <a:rPr lang="en-US" sz="2000" baseline="-25000">
                <a:latin typeface="Rockwell" pitchFamily="18" charset="0"/>
              </a:rPr>
              <a:t>S</a:t>
            </a:r>
          </a:p>
        </p:txBody>
      </p:sp>
      <p:sp>
        <p:nvSpPr>
          <p:cNvPr id="46117" name="Line 37"/>
          <p:cNvSpPr>
            <a:spLocks noChangeShapeType="1"/>
          </p:cNvSpPr>
          <p:nvPr/>
        </p:nvSpPr>
        <p:spPr bwMode="auto">
          <a:xfrm>
            <a:off x="3573463" y="3082925"/>
            <a:ext cx="346075" cy="0"/>
          </a:xfrm>
          <a:prstGeom prst="line">
            <a:avLst/>
          </a:prstGeom>
          <a:noFill/>
          <a:ln w="38100" cap="sq">
            <a:solidFill>
              <a:schemeClr val="folHlink"/>
            </a:solidFill>
            <a:round/>
            <a:headEnd type="none" w="sm" len="sm"/>
            <a:tailEnd type="none" w="sm" len="sm"/>
          </a:ln>
          <a:effectLst/>
        </p:spPr>
        <p:txBody>
          <a:bodyPr wrap="none"/>
          <a:lstStyle/>
          <a:p>
            <a:endParaRPr lang="en-US"/>
          </a:p>
        </p:txBody>
      </p:sp>
      <p:sp>
        <p:nvSpPr>
          <p:cNvPr id="46118" name="Text Box 38"/>
          <p:cNvSpPr txBox="1">
            <a:spLocks noChangeArrowheads="1"/>
          </p:cNvSpPr>
          <p:nvPr/>
        </p:nvSpPr>
        <p:spPr bwMode="auto">
          <a:xfrm>
            <a:off x="4033838" y="2852738"/>
            <a:ext cx="576262"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a:solidFill>
                  <a:schemeClr val="folHlink"/>
                </a:solidFill>
              </a:rPr>
              <a:t>=</a:t>
            </a:r>
          </a:p>
        </p:txBody>
      </p:sp>
      <p:pic>
        <p:nvPicPr>
          <p:cNvPr id="46121" name="Picture 41" descr="SquareRootSymbol"/>
          <p:cNvPicPr>
            <a:picLocks noChangeAspect="1" noChangeArrowheads="1"/>
          </p:cNvPicPr>
          <p:nvPr/>
        </p:nvPicPr>
        <p:blipFill>
          <a:blip r:embed="rId2" cstate="print"/>
          <a:srcRect/>
          <a:stretch>
            <a:fillRect/>
          </a:stretch>
        </p:blipFill>
        <p:spPr bwMode="auto">
          <a:xfrm>
            <a:off x="4418013" y="2506663"/>
            <a:ext cx="685800" cy="1081087"/>
          </a:xfrm>
          <a:prstGeom prst="rect">
            <a:avLst/>
          </a:prstGeom>
          <a:noFill/>
          <a:ln w="9525">
            <a:noFill/>
            <a:miter lim="800000"/>
            <a:headEnd/>
            <a:tailEnd/>
          </a:ln>
        </p:spPr>
      </p:pic>
      <p:sp>
        <p:nvSpPr>
          <p:cNvPr id="46122" name="Text Box 42"/>
          <p:cNvSpPr txBox="1">
            <a:spLocks noChangeArrowheads="1"/>
          </p:cNvSpPr>
          <p:nvPr/>
        </p:nvSpPr>
        <p:spPr bwMode="auto">
          <a:xfrm>
            <a:off x="4687888" y="2660650"/>
            <a:ext cx="498475" cy="8540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a:solidFill>
                  <a:schemeClr val="folHlink"/>
                </a:solidFill>
                <a:latin typeface="Rockwell" pitchFamily="18" charset="0"/>
              </a:rPr>
              <a:t>Z</a:t>
            </a:r>
            <a:r>
              <a:rPr lang="en-US" sz="2000" baseline="-25000">
                <a:solidFill>
                  <a:schemeClr val="folHlink"/>
                </a:solidFill>
                <a:latin typeface="Rockwell" pitchFamily="18" charset="0"/>
              </a:rPr>
              <a:t>P</a:t>
            </a:r>
          </a:p>
          <a:p>
            <a:pPr>
              <a:spcBef>
                <a:spcPct val="50000"/>
              </a:spcBef>
            </a:pPr>
            <a:r>
              <a:rPr lang="en-US" sz="2000">
                <a:solidFill>
                  <a:schemeClr val="folHlink"/>
                </a:solidFill>
                <a:latin typeface="Rockwell" pitchFamily="18" charset="0"/>
              </a:rPr>
              <a:t>Z</a:t>
            </a:r>
            <a:r>
              <a:rPr lang="en-US" sz="2000" baseline="-25000">
                <a:solidFill>
                  <a:schemeClr val="folHlink"/>
                </a:solidFill>
                <a:latin typeface="Rockwell" pitchFamily="18" charset="0"/>
              </a:rPr>
              <a:t>S</a:t>
            </a:r>
          </a:p>
        </p:txBody>
      </p:sp>
      <p:sp>
        <p:nvSpPr>
          <p:cNvPr id="46123" name="Line 43"/>
          <p:cNvSpPr>
            <a:spLocks noChangeShapeType="1"/>
          </p:cNvSpPr>
          <p:nvPr/>
        </p:nvSpPr>
        <p:spPr bwMode="auto">
          <a:xfrm>
            <a:off x="4725988" y="3082925"/>
            <a:ext cx="346075" cy="0"/>
          </a:xfrm>
          <a:prstGeom prst="line">
            <a:avLst/>
          </a:prstGeom>
          <a:noFill/>
          <a:ln w="38100" cap="sq">
            <a:solidFill>
              <a:schemeClr val="folHlink"/>
            </a:solidFill>
            <a:round/>
            <a:headEnd type="none" w="sm" len="sm"/>
            <a:tailEnd type="none" w="sm" len="sm"/>
          </a:ln>
          <a:effectLst/>
        </p:spPr>
        <p:txBody>
          <a:bodyPr wrap="none"/>
          <a:lstStyle/>
          <a:p>
            <a:endParaRPr lang="en-US"/>
          </a:p>
        </p:txBody>
      </p:sp>
      <p:pic>
        <p:nvPicPr>
          <p:cNvPr id="46124" name="Picture 44" descr="SquareRootSymbol"/>
          <p:cNvPicPr>
            <a:picLocks noChangeAspect="1" noChangeArrowheads="1"/>
          </p:cNvPicPr>
          <p:nvPr/>
        </p:nvPicPr>
        <p:blipFill>
          <a:blip r:embed="rId2" cstate="print"/>
          <a:srcRect/>
          <a:stretch>
            <a:fillRect/>
          </a:stretch>
        </p:blipFill>
        <p:spPr bwMode="auto">
          <a:xfrm>
            <a:off x="4495800" y="3775075"/>
            <a:ext cx="685800" cy="1081088"/>
          </a:xfrm>
          <a:prstGeom prst="rect">
            <a:avLst/>
          </a:prstGeom>
          <a:noFill/>
          <a:ln w="9525">
            <a:noFill/>
            <a:miter lim="800000"/>
            <a:headEnd/>
            <a:tailEnd/>
          </a:ln>
        </p:spPr>
      </p:pic>
      <p:sp>
        <p:nvSpPr>
          <p:cNvPr id="46125" name="Text Box 45"/>
          <p:cNvSpPr txBox="1">
            <a:spLocks noChangeArrowheads="1"/>
          </p:cNvSpPr>
          <p:nvPr/>
        </p:nvSpPr>
        <p:spPr bwMode="auto">
          <a:xfrm>
            <a:off x="4687888" y="3929063"/>
            <a:ext cx="692150" cy="8540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a:solidFill>
                  <a:schemeClr val="folHlink"/>
                </a:solidFill>
                <a:latin typeface="Rockwell" pitchFamily="18" charset="0"/>
              </a:rPr>
              <a:t>600</a:t>
            </a:r>
          </a:p>
          <a:p>
            <a:pPr>
              <a:spcBef>
                <a:spcPct val="50000"/>
              </a:spcBef>
            </a:pPr>
            <a:r>
              <a:rPr lang="en-US" sz="2000">
                <a:solidFill>
                  <a:schemeClr val="folHlink"/>
                </a:solidFill>
                <a:latin typeface="Rockwell" pitchFamily="18" charset="0"/>
              </a:rPr>
              <a:t>  4</a:t>
            </a:r>
          </a:p>
        </p:txBody>
      </p:sp>
      <p:sp>
        <p:nvSpPr>
          <p:cNvPr id="46126" name="Line 46"/>
          <p:cNvSpPr>
            <a:spLocks noChangeShapeType="1"/>
          </p:cNvSpPr>
          <p:nvPr/>
        </p:nvSpPr>
        <p:spPr bwMode="auto">
          <a:xfrm>
            <a:off x="4802188" y="4351338"/>
            <a:ext cx="346075" cy="0"/>
          </a:xfrm>
          <a:prstGeom prst="line">
            <a:avLst/>
          </a:prstGeom>
          <a:noFill/>
          <a:ln w="38100" cap="sq">
            <a:solidFill>
              <a:schemeClr val="folHlink"/>
            </a:solidFill>
            <a:round/>
            <a:headEnd type="none" w="sm" len="sm"/>
            <a:tailEnd type="none" w="sm" len="sm"/>
          </a:ln>
          <a:effectLst/>
        </p:spPr>
        <p:txBody>
          <a:bodyPr wrap="none"/>
          <a:lstStyle/>
          <a:p>
            <a:endParaRPr lang="en-US"/>
          </a:p>
        </p:txBody>
      </p:sp>
      <p:pic>
        <p:nvPicPr>
          <p:cNvPr id="46127" name="Picture 47" descr="SquareRootSymbol"/>
          <p:cNvPicPr>
            <a:picLocks noChangeAspect="1" noChangeArrowheads="1"/>
          </p:cNvPicPr>
          <p:nvPr/>
        </p:nvPicPr>
        <p:blipFill>
          <a:blip r:embed="rId2" cstate="print"/>
          <a:srcRect/>
          <a:stretch>
            <a:fillRect/>
          </a:stretch>
        </p:blipFill>
        <p:spPr bwMode="auto">
          <a:xfrm>
            <a:off x="4572000" y="5157788"/>
            <a:ext cx="685800" cy="620712"/>
          </a:xfrm>
          <a:prstGeom prst="rect">
            <a:avLst/>
          </a:prstGeom>
          <a:noFill/>
          <a:ln w="9525">
            <a:noFill/>
            <a:miter lim="800000"/>
            <a:headEnd/>
            <a:tailEnd/>
          </a:ln>
        </p:spPr>
      </p:pic>
      <p:sp>
        <p:nvSpPr>
          <p:cNvPr id="46128" name="Text Box 48"/>
          <p:cNvSpPr txBox="1">
            <a:spLocks noChangeArrowheads="1"/>
          </p:cNvSpPr>
          <p:nvPr/>
        </p:nvSpPr>
        <p:spPr bwMode="auto">
          <a:xfrm>
            <a:off x="4725988" y="5310188"/>
            <a:ext cx="692150"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a:solidFill>
                  <a:schemeClr val="folHlink"/>
                </a:solidFill>
                <a:latin typeface="Rockwell" pitchFamily="18" charset="0"/>
              </a:rPr>
              <a:t>150</a:t>
            </a:r>
          </a:p>
        </p:txBody>
      </p:sp>
      <p:sp>
        <p:nvSpPr>
          <p:cNvPr id="46129" name="Text Box 49"/>
          <p:cNvSpPr txBox="1">
            <a:spLocks noChangeArrowheads="1"/>
          </p:cNvSpPr>
          <p:nvPr/>
        </p:nvSpPr>
        <p:spPr bwMode="auto">
          <a:xfrm>
            <a:off x="4879975" y="2122488"/>
            <a:ext cx="3225800"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b="1">
                <a:solidFill>
                  <a:schemeClr val="accent2"/>
                </a:solidFill>
                <a:latin typeface="Rockwell" pitchFamily="18" charset="0"/>
              </a:rPr>
              <a:t>This is a ‘turns ratio’ problem.</a:t>
            </a:r>
          </a:p>
        </p:txBody>
      </p:sp>
      <p:sp>
        <p:nvSpPr>
          <p:cNvPr id="46130" name="Text Box 50"/>
          <p:cNvSpPr txBox="1">
            <a:spLocks noChangeArrowheads="1"/>
          </p:cNvSpPr>
          <p:nvPr/>
        </p:nvSpPr>
        <p:spPr bwMode="auto">
          <a:xfrm>
            <a:off x="5724525" y="5964238"/>
            <a:ext cx="3225800"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b="1">
                <a:solidFill>
                  <a:schemeClr val="accent2"/>
                </a:solidFill>
                <a:latin typeface="Rockwell" pitchFamily="18" charset="0"/>
              </a:rPr>
              <a:t>This is a ‘turns ratio’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up)">
                                      <p:cBhvr>
                                        <p:cTn id="7" dur="5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6116"/>
                                        </p:tgtEl>
                                        <p:attrNameLst>
                                          <p:attrName>style.visibility</p:attrName>
                                        </p:attrNameLst>
                                      </p:cBhvr>
                                      <p:to>
                                        <p:strVal val="visible"/>
                                      </p:to>
                                    </p:set>
                                    <p:anim calcmode="lin" valueType="num">
                                      <p:cBhvr>
                                        <p:cTn id="12" dur="500" fill="hold"/>
                                        <p:tgtEl>
                                          <p:spTgt spid="46116"/>
                                        </p:tgtEl>
                                        <p:attrNameLst>
                                          <p:attrName>ppt_w</p:attrName>
                                        </p:attrNameLst>
                                      </p:cBhvr>
                                      <p:tavLst>
                                        <p:tav tm="0">
                                          <p:val>
                                            <p:fltVal val="0"/>
                                          </p:val>
                                        </p:tav>
                                        <p:tav tm="100000">
                                          <p:val>
                                            <p:strVal val="#ppt_w"/>
                                          </p:val>
                                        </p:tav>
                                      </p:tavLst>
                                    </p:anim>
                                    <p:anim calcmode="lin" valueType="num">
                                      <p:cBhvr>
                                        <p:cTn id="13" dur="500" fill="hold"/>
                                        <p:tgtEl>
                                          <p:spTgt spid="46116"/>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46117"/>
                                        </p:tgtEl>
                                        <p:attrNameLst>
                                          <p:attrName>style.visibility</p:attrName>
                                        </p:attrNameLst>
                                      </p:cBhvr>
                                      <p:to>
                                        <p:strVal val="visible"/>
                                      </p:to>
                                    </p:set>
                                    <p:anim calcmode="lin" valueType="num">
                                      <p:cBhvr>
                                        <p:cTn id="16" dur="500" fill="hold"/>
                                        <p:tgtEl>
                                          <p:spTgt spid="46117"/>
                                        </p:tgtEl>
                                        <p:attrNameLst>
                                          <p:attrName>ppt_w</p:attrName>
                                        </p:attrNameLst>
                                      </p:cBhvr>
                                      <p:tavLst>
                                        <p:tav tm="0">
                                          <p:val>
                                            <p:fltVal val="0"/>
                                          </p:val>
                                        </p:tav>
                                        <p:tav tm="100000">
                                          <p:val>
                                            <p:strVal val="#ppt_w"/>
                                          </p:val>
                                        </p:tav>
                                      </p:tavLst>
                                    </p:anim>
                                    <p:anim calcmode="lin" valueType="num">
                                      <p:cBhvr>
                                        <p:cTn id="17" dur="500" fill="hold"/>
                                        <p:tgtEl>
                                          <p:spTgt spid="46117"/>
                                        </p:tgtEl>
                                        <p:attrNameLst>
                                          <p:attrName>ppt_h</p:attrName>
                                        </p:attrNameLst>
                                      </p:cBhvr>
                                      <p:tavLst>
                                        <p:tav tm="0">
                                          <p:val>
                                            <p:fltVal val="0"/>
                                          </p:val>
                                        </p:tav>
                                        <p:tav tm="100000">
                                          <p:val>
                                            <p:strVal val="#ppt_h"/>
                                          </p:val>
                                        </p:tav>
                                      </p:tavLst>
                                    </p:anim>
                                  </p:childTnLst>
                                </p:cTn>
                              </p:par>
                            </p:childTnLst>
                          </p:cTn>
                        </p:par>
                        <p:par>
                          <p:cTn id="18" fill="hold" nodeType="afterGroup">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46118"/>
                                        </p:tgtEl>
                                        <p:attrNameLst>
                                          <p:attrName>style.visibility</p:attrName>
                                        </p:attrNameLst>
                                      </p:cBhvr>
                                      <p:to>
                                        <p:strVal val="visible"/>
                                      </p:to>
                                    </p:set>
                                    <p:anim calcmode="lin" valueType="num">
                                      <p:cBhvr>
                                        <p:cTn id="21" dur="500" fill="hold"/>
                                        <p:tgtEl>
                                          <p:spTgt spid="46118"/>
                                        </p:tgtEl>
                                        <p:attrNameLst>
                                          <p:attrName>ppt_w</p:attrName>
                                        </p:attrNameLst>
                                      </p:cBhvr>
                                      <p:tavLst>
                                        <p:tav tm="0">
                                          <p:val>
                                            <p:fltVal val="0"/>
                                          </p:val>
                                        </p:tav>
                                        <p:tav tm="100000">
                                          <p:val>
                                            <p:strVal val="#ppt_w"/>
                                          </p:val>
                                        </p:tav>
                                      </p:tavLst>
                                    </p:anim>
                                    <p:anim calcmode="lin" valueType="num">
                                      <p:cBhvr>
                                        <p:cTn id="22" dur="500" fill="hold"/>
                                        <p:tgtEl>
                                          <p:spTgt spid="46118"/>
                                        </p:tgtEl>
                                        <p:attrNameLst>
                                          <p:attrName>ppt_h</p:attrName>
                                        </p:attrNameLst>
                                      </p:cBhvr>
                                      <p:tavLst>
                                        <p:tav tm="0">
                                          <p:val>
                                            <p:fltVal val="0"/>
                                          </p:val>
                                        </p:tav>
                                        <p:tav tm="100000">
                                          <p:val>
                                            <p:strVal val="#ppt_h"/>
                                          </p:val>
                                        </p:tav>
                                      </p:tavLst>
                                    </p:anim>
                                  </p:childTnLst>
                                </p:cTn>
                              </p:par>
                            </p:childTnLst>
                          </p:cTn>
                        </p:par>
                        <p:par>
                          <p:cTn id="23" fill="hold" nodeType="afterGroup">
                            <p:stCondLst>
                              <p:cond delay="1000"/>
                            </p:stCondLst>
                            <p:childTnLst>
                              <p:par>
                                <p:cTn id="24" presetID="23" presetClass="entr" presetSubtype="16" fill="hold" nodeType="afterEffect">
                                  <p:stCondLst>
                                    <p:cond delay="0"/>
                                  </p:stCondLst>
                                  <p:childTnLst>
                                    <p:set>
                                      <p:cBhvr>
                                        <p:cTn id="25" dur="1" fill="hold">
                                          <p:stCondLst>
                                            <p:cond delay="0"/>
                                          </p:stCondLst>
                                        </p:cTn>
                                        <p:tgtEl>
                                          <p:spTgt spid="46121"/>
                                        </p:tgtEl>
                                        <p:attrNameLst>
                                          <p:attrName>style.visibility</p:attrName>
                                        </p:attrNameLst>
                                      </p:cBhvr>
                                      <p:to>
                                        <p:strVal val="visible"/>
                                      </p:to>
                                    </p:set>
                                    <p:anim calcmode="lin" valueType="num">
                                      <p:cBhvr>
                                        <p:cTn id="26" dur="500" fill="hold"/>
                                        <p:tgtEl>
                                          <p:spTgt spid="46121"/>
                                        </p:tgtEl>
                                        <p:attrNameLst>
                                          <p:attrName>ppt_w</p:attrName>
                                        </p:attrNameLst>
                                      </p:cBhvr>
                                      <p:tavLst>
                                        <p:tav tm="0">
                                          <p:val>
                                            <p:fltVal val="0"/>
                                          </p:val>
                                        </p:tav>
                                        <p:tav tm="100000">
                                          <p:val>
                                            <p:strVal val="#ppt_w"/>
                                          </p:val>
                                        </p:tav>
                                      </p:tavLst>
                                    </p:anim>
                                    <p:anim calcmode="lin" valueType="num">
                                      <p:cBhvr>
                                        <p:cTn id="27" dur="500" fill="hold"/>
                                        <p:tgtEl>
                                          <p:spTgt spid="46121"/>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46122"/>
                                        </p:tgtEl>
                                        <p:attrNameLst>
                                          <p:attrName>style.visibility</p:attrName>
                                        </p:attrNameLst>
                                      </p:cBhvr>
                                      <p:to>
                                        <p:strVal val="visible"/>
                                      </p:to>
                                    </p:set>
                                    <p:anim calcmode="lin" valueType="num">
                                      <p:cBhvr>
                                        <p:cTn id="30" dur="500" fill="hold"/>
                                        <p:tgtEl>
                                          <p:spTgt spid="46122"/>
                                        </p:tgtEl>
                                        <p:attrNameLst>
                                          <p:attrName>ppt_w</p:attrName>
                                        </p:attrNameLst>
                                      </p:cBhvr>
                                      <p:tavLst>
                                        <p:tav tm="0">
                                          <p:val>
                                            <p:fltVal val="0"/>
                                          </p:val>
                                        </p:tav>
                                        <p:tav tm="100000">
                                          <p:val>
                                            <p:strVal val="#ppt_w"/>
                                          </p:val>
                                        </p:tav>
                                      </p:tavLst>
                                    </p:anim>
                                    <p:anim calcmode="lin" valueType="num">
                                      <p:cBhvr>
                                        <p:cTn id="31" dur="500" fill="hold"/>
                                        <p:tgtEl>
                                          <p:spTgt spid="46122"/>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46123"/>
                                        </p:tgtEl>
                                        <p:attrNameLst>
                                          <p:attrName>style.visibility</p:attrName>
                                        </p:attrNameLst>
                                      </p:cBhvr>
                                      <p:to>
                                        <p:strVal val="visible"/>
                                      </p:to>
                                    </p:set>
                                    <p:anim calcmode="lin" valueType="num">
                                      <p:cBhvr>
                                        <p:cTn id="34" dur="500" fill="hold"/>
                                        <p:tgtEl>
                                          <p:spTgt spid="46123"/>
                                        </p:tgtEl>
                                        <p:attrNameLst>
                                          <p:attrName>ppt_w</p:attrName>
                                        </p:attrNameLst>
                                      </p:cBhvr>
                                      <p:tavLst>
                                        <p:tav tm="0">
                                          <p:val>
                                            <p:fltVal val="0"/>
                                          </p:val>
                                        </p:tav>
                                        <p:tav tm="100000">
                                          <p:val>
                                            <p:strVal val="#ppt_w"/>
                                          </p:val>
                                        </p:tav>
                                      </p:tavLst>
                                    </p:anim>
                                    <p:anim calcmode="lin" valueType="num">
                                      <p:cBhvr>
                                        <p:cTn id="35" dur="500" fill="hold"/>
                                        <p:tgtEl>
                                          <p:spTgt spid="46123"/>
                                        </p:tgtEl>
                                        <p:attrNameLst>
                                          <p:attrName>ppt_h</p:attrName>
                                        </p:attrNameLst>
                                      </p:cBhvr>
                                      <p:tavLst>
                                        <p:tav tm="0">
                                          <p:val>
                                            <p:fltVal val="0"/>
                                          </p:val>
                                        </p:tav>
                                        <p:tav tm="100000">
                                          <p:val>
                                            <p:strVal val="#ppt_h"/>
                                          </p:val>
                                        </p:tav>
                                      </p:tavLst>
                                    </p:anim>
                                  </p:childTnLst>
                                </p:cTn>
                              </p:par>
                            </p:childTnLst>
                          </p:cTn>
                        </p:par>
                        <p:par>
                          <p:cTn id="36" fill="hold" nodeType="afterGroup">
                            <p:stCondLst>
                              <p:cond delay="1500"/>
                            </p:stCondLst>
                            <p:childTnLst>
                              <p:par>
                                <p:cTn id="37" presetID="22" presetClass="entr" presetSubtype="8" fill="hold" grpId="0" nodeType="afterEffect">
                                  <p:stCondLst>
                                    <p:cond delay="1000"/>
                                  </p:stCondLst>
                                  <p:childTnLst>
                                    <p:set>
                                      <p:cBhvr>
                                        <p:cTn id="38" dur="1" fill="hold">
                                          <p:stCondLst>
                                            <p:cond delay="0"/>
                                          </p:stCondLst>
                                        </p:cTn>
                                        <p:tgtEl>
                                          <p:spTgt spid="46094"/>
                                        </p:tgtEl>
                                        <p:attrNameLst>
                                          <p:attrName>style.visibility</p:attrName>
                                        </p:attrNameLst>
                                      </p:cBhvr>
                                      <p:to>
                                        <p:strVal val="visible"/>
                                      </p:to>
                                    </p:set>
                                    <p:animEffect transition="in" filter="wipe(left)">
                                      <p:cBhvr>
                                        <p:cTn id="39" dur="500"/>
                                        <p:tgtEl>
                                          <p:spTgt spid="46094"/>
                                        </p:tgtEl>
                                      </p:cBhvr>
                                    </p:animEffect>
                                  </p:childTnLst>
                                </p:cTn>
                              </p:par>
                            </p:childTnLst>
                          </p:cTn>
                        </p:par>
                        <p:par>
                          <p:cTn id="40" fill="hold" nodeType="afterGroup">
                            <p:stCondLst>
                              <p:cond delay="3000"/>
                            </p:stCondLst>
                            <p:childTnLst>
                              <p:par>
                                <p:cTn id="41" presetID="22" presetClass="entr" presetSubtype="2" fill="hold" grpId="0" nodeType="afterEffect">
                                  <p:stCondLst>
                                    <p:cond delay="0"/>
                                  </p:stCondLst>
                                  <p:childTnLst>
                                    <p:set>
                                      <p:cBhvr>
                                        <p:cTn id="42" dur="1" fill="hold">
                                          <p:stCondLst>
                                            <p:cond delay="0"/>
                                          </p:stCondLst>
                                        </p:cTn>
                                        <p:tgtEl>
                                          <p:spTgt spid="46101"/>
                                        </p:tgtEl>
                                        <p:attrNameLst>
                                          <p:attrName>style.visibility</p:attrName>
                                        </p:attrNameLst>
                                      </p:cBhvr>
                                      <p:to>
                                        <p:strVal val="visible"/>
                                      </p:to>
                                    </p:set>
                                    <p:animEffect transition="in" filter="wipe(right)">
                                      <p:cBhvr>
                                        <p:cTn id="43" dur="500"/>
                                        <p:tgtEl>
                                          <p:spTgt spid="4610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46129"/>
                                        </p:tgtEl>
                                        <p:attrNameLst>
                                          <p:attrName>style.visibility</p:attrName>
                                        </p:attrNameLst>
                                      </p:cBhvr>
                                      <p:to>
                                        <p:strVal val="visible"/>
                                      </p:to>
                                    </p:set>
                                    <p:anim calcmode="lin" valueType="num">
                                      <p:cBhvr>
                                        <p:cTn id="48" dur="500" fill="hold"/>
                                        <p:tgtEl>
                                          <p:spTgt spid="46129"/>
                                        </p:tgtEl>
                                        <p:attrNameLst>
                                          <p:attrName>ppt_w</p:attrName>
                                        </p:attrNameLst>
                                      </p:cBhvr>
                                      <p:tavLst>
                                        <p:tav tm="0">
                                          <p:val>
                                            <p:fltVal val="0"/>
                                          </p:val>
                                        </p:tav>
                                        <p:tav tm="100000">
                                          <p:val>
                                            <p:strVal val="#ppt_w"/>
                                          </p:val>
                                        </p:tav>
                                      </p:tavLst>
                                    </p:anim>
                                    <p:anim calcmode="lin" valueType="num">
                                      <p:cBhvr>
                                        <p:cTn id="49" dur="500" fill="hold"/>
                                        <p:tgtEl>
                                          <p:spTgt spid="46129"/>
                                        </p:tgtEl>
                                        <p:attrNameLst>
                                          <p:attrName>ppt_h</p:attrName>
                                        </p:attrNameLst>
                                      </p:cBhvr>
                                      <p:tavLst>
                                        <p:tav tm="0">
                                          <p:val>
                                            <p:fltVal val="0"/>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46112"/>
                                        </p:tgtEl>
                                        <p:attrNameLst>
                                          <p:attrName>style.visibility</p:attrName>
                                        </p:attrNameLst>
                                      </p:cBhvr>
                                      <p:to>
                                        <p:strVal val="visible"/>
                                      </p:to>
                                    </p:set>
                                    <p:anim calcmode="lin" valueType="num">
                                      <p:cBhvr>
                                        <p:cTn id="54" dur="500" fill="hold"/>
                                        <p:tgtEl>
                                          <p:spTgt spid="46112"/>
                                        </p:tgtEl>
                                        <p:attrNameLst>
                                          <p:attrName>ppt_w</p:attrName>
                                        </p:attrNameLst>
                                      </p:cBhvr>
                                      <p:tavLst>
                                        <p:tav tm="0">
                                          <p:val>
                                            <p:fltVal val="0"/>
                                          </p:val>
                                        </p:tav>
                                        <p:tav tm="100000">
                                          <p:val>
                                            <p:strVal val="#ppt_w"/>
                                          </p:val>
                                        </p:tav>
                                      </p:tavLst>
                                    </p:anim>
                                    <p:anim calcmode="lin" valueType="num">
                                      <p:cBhvr>
                                        <p:cTn id="55" dur="500" fill="hold"/>
                                        <p:tgtEl>
                                          <p:spTgt spid="46112"/>
                                        </p:tgtEl>
                                        <p:attrNameLst>
                                          <p:attrName>ppt_h</p:attrName>
                                        </p:attrNameLst>
                                      </p:cBhvr>
                                      <p:tavLst>
                                        <p:tav tm="0">
                                          <p:val>
                                            <p:flt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46124"/>
                                        </p:tgtEl>
                                        <p:attrNameLst>
                                          <p:attrName>style.visibility</p:attrName>
                                        </p:attrNameLst>
                                      </p:cBhvr>
                                      <p:to>
                                        <p:strVal val="visible"/>
                                      </p:to>
                                    </p:set>
                                    <p:anim calcmode="lin" valueType="num">
                                      <p:cBhvr>
                                        <p:cTn id="58" dur="500" fill="hold"/>
                                        <p:tgtEl>
                                          <p:spTgt spid="46124"/>
                                        </p:tgtEl>
                                        <p:attrNameLst>
                                          <p:attrName>ppt_w</p:attrName>
                                        </p:attrNameLst>
                                      </p:cBhvr>
                                      <p:tavLst>
                                        <p:tav tm="0">
                                          <p:val>
                                            <p:fltVal val="0"/>
                                          </p:val>
                                        </p:tav>
                                        <p:tav tm="100000">
                                          <p:val>
                                            <p:strVal val="#ppt_w"/>
                                          </p:val>
                                        </p:tav>
                                      </p:tavLst>
                                    </p:anim>
                                    <p:anim calcmode="lin" valueType="num">
                                      <p:cBhvr>
                                        <p:cTn id="59" dur="500" fill="hold"/>
                                        <p:tgtEl>
                                          <p:spTgt spid="46124"/>
                                        </p:tgtEl>
                                        <p:attrNameLst>
                                          <p:attrName>ppt_h</p:attrName>
                                        </p:attrNameLst>
                                      </p:cBhvr>
                                      <p:tavLst>
                                        <p:tav tm="0">
                                          <p:val>
                                            <p:fltVal val="0"/>
                                          </p:val>
                                        </p:tav>
                                        <p:tav tm="100000">
                                          <p:val>
                                            <p:strVal val="#ppt_h"/>
                                          </p:val>
                                        </p:tav>
                                      </p:tavLst>
                                    </p:anim>
                                  </p:childTnLst>
                                </p:cTn>
                              </p:par>
                              <p:par>
                                <p:cTn id="60" presetID="23" presetClass="entr" presetSubtype="16" fill="hold" grpId="0" nodeType="withEffect">
                                  <p:stCondLst>
                                    <p:cond delay="0"/>
                                  </p:stCondLst>
                                  <p:childTnLst>
                                    <p:set>
                                      <p:cBhvr>
                                        <p:cTn id="61" dur="1" fill="hold">
                                          <p:stCondLst>
                                            <p:cond delay="0"/>
                                          </p:stCondLst>
                                        </p:cTn>
                                        <p:tgtEl>
                                          <p:spTgt spid="46126"/>
                                        </p:tgtEl>
                                        <p:attrNameLst>
                                          <p:attrName>style.visibility</p:attrName>
                                        </p:attrNameLst>
                                      </p:cBhvr>
                                      <p:to>
                                        <p:strVal val="visible"/>
                                      </p:to>
                                    </p:set>
                                    <p:anim calcmode="lin" valueType="num">
                                      <p:cBhvr>
                                        <p:cTn id="62" dur="500" fill="hold"/>
                                        <p:tgtEl>
                                          <p:spTgt spid="46126"/>
                                        </p:tgtEl>
                                        <p:attrNameLst>
                                          <p:attrName>ppt_w</p:attrName>
                                        </p:attrNameLst>
                                      </p:cBhvr>
                                      <p:tavLst>
                                        <p:tav tm="0">
                                          <p:val>
                                            <p:fltVal val="0"/>
                                          </p:val>
                                        </p:tav>
                                        <p:tav tm="100000">
                                          <p:val>
                                            <p:strVal val="#ppt_w"/>
                                          </p:val>
                                        </p:tav>
                                      </p:tavLst>
                                    </p:anim>
                                    <p:anim calcmode="lin" valueType="num">
                                      <p:cBhvr>
                                        <p:cTn id="63" dur="500" fill="hold"/>
                                        <p:tgtEl>
                                          <p:spTgt spid="46126"/>
                                        </p:tgtEl>
                                        <p:attrNameLst>
                                          <p:attrName>ppt_h</p:attrName>
                                        </p:attrNameLst>
                                      </p:cBhvr>
                                      <p:tavLst>
                                        <p:tav tm="0">
                                          <p:val>
                                            <p:fltVal val="0"/>
                                          </p:val>
                                        </p:tav>
                                        <p:tav tm="100000">
                                          <p:val>
                                            <p:strVal val="#ppt_h"/>
                                          </p:val>
                                        </p:tav>
                                      </p:tavLst>
                                    </p:anim>
                                  </p:childTnLst>
                                </p:cTn>
                              </p:par>
                              <p:par>
                                <p:cTn id="64" presetID="23" presetClass="entr" presetSubtype="16" fill="hold" grpId="0" nodeType="withEffect">
                                  <p:stCondLst>
                                    <p:cond delay="0"/>
                                  </p:stCondLst>
                                  <p:childTnLst>
                                    <p:set>
                                      <p:cBhvr>
                                        <p:cTn id="65" dur="1" fill="hold">
                                          <p:stCondLst>
                                            <p:cond delay="0"/>
                                          </p:stCondLst>
                                        </p:cTn>
                                        <p:tgtEl>
                                          <p:spTgt spid="46125"/>
                                        </p:tgtEl>
                                        <p:attrNameLst>
                                          <p:attrName>style.visibility</p:attrName>
                                        </p:attrNameLst>
                                      </p:cBhvr>
                                      <p:to>
                                        <p:strVal val="visible"/>
                                      </p:to>
                                    </p:set>
                                    <p:anim calcmode="lin" valueType="num">
                                      <p:cBhvr>
                                        <p:cTn id="66" dur="500" fill="hold"/>
                                        <p:tgtEl>
                                          <p:spTgt spid="46125"/>
                                        </p:tgtEl>
                                        <p:attrNameLst>
                                          <p:attrName>ppt_w</p:attrName>
                                        </p:attrNameLst>
                                      </p:cBhvr>
                                      <p:tavLst>
                                        <p:tav tm="0">
                                          <p:val>
                                            <p:fltVal val="0"/>
                                          </p:val>
                                        </p:tav>
                                        <p:tav tm="100000">
                                          <p:val>
                                            <p:strVal val="#ppt_w"/>
                                          </p:val>
                                        </p:tav>
                                      </p:tavLst>
                                    </p:anim>
                                    <p:anim calcmode="lin" valueType="num">
                                      <p:cBhvr>
                                        <p:cTn id="67" dur="500" fill="hold"/>
                                        <p:tgtEl>
                                          <p:spTgt spid="46125"/>
                                        </p:tgtEl>
                                        <p:attrNameLst>
                                          <p:attrName>ppt_h</p:attrName>
                                        </p:attrNameLst>
                                      </p:cBhvr>
                                      <p:tavLst>
                                        <p:tav tm="0">
                                          <p:val>
                                            <p:fltVal val="0"/>
                                          </p:val>
                                        </p:tav>
                                        <p:tav tm="100000">
                                          <p:val>
                                            <p:strVal val="#ppt_h"/>
                                          </p:val>
                                        </p:tav>
                                      </p:tavLst>
                                    </p:anim>
                                  </p:childTnLst>
                                </p:cTn>
                              </p:par>
                              <p:par>
                                <p:cTn id="68" presetID="23" presetClass="entr" presetSubtype="16" fill="hold" grpId="1" nodeType="withEffect">
                                  <p:stCondLst>
                                    <p:cond delay="0"/>
                                  </p:stCondLst>
                                  <p:childTnLst>
                                    <p:set>
                                      <p:cBhvr>
                                        <p:cTn id="69" dur="1" fill="hold">
                                          <p:stCondLst>
                                            <p:cond delay="0"/>
                                          </p:stCondLst>
                                        </p:cTn>
                                        <p:tgtEl>
                                          <p:spTgt spid="46126"/>
                                        </p:tgtEl>
                                        <p:attrNameLst>
                                          <p:attrName>style.visibility</p:attrName>
                                        </p:attrNameLst>
                                      </p:cBhvr>
                                      <p:to>
                                        <p:strVal val="visible"/>
                                      </p:to>
                                    </p:set>
                                    <p:anim calcmode="lin" valueType="num">
                                      <p:cBhvr>
                                        <p:cTn id="70" dur="500" fill="hold"/>
                                        <p:tgtEl>
                                          <p:spTgt spid="46126"/>
                                        </p:tgtEl>
                                        <p:attrNameLst>
                                          <p:attrName>ppt_w</p:attrName>
                                        </p:attrNameLst>
                                      </p:cBhvr>
                                      <p:tavLst>
                                        <p:tav tm="0">
                                          <p:val>
                                            <p:fltVal val="0"/>
                                          </p:val>
                                        </p:tav>
                                        <p:tav tm="100000">
                                          <p:val>
                                            <p:strVal val="#ppt_w"/>
                                          </p:val>
                                        </p:tav>
                                      </p:tavLst>
                                    </p:anim>
                                    <p:anim calcmode="lin" valueType="num">
                                      <p:cBhvr>
                                        <p:cTn id="71" dur="500" fill="hold"/>
                                        <p:tgtEl>
                                          <p:spTgt spid="46126"/>
                                        </p:tgtEl>
                                        <p:attrNameLst>
                                          <p:attrName>ppt_h</p:attrName>
                                        </p:attrNameLst>
                                      </p:cBhvr>
                                      <p:tavLst>
                                        <p:tav tm="0">
                                          <p:val>
                                            <p:fltVal val="0"/>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3" presetClass="entr" presetSubtype="16" fill="hold" grpId="0" nodeType="clickEffect">
                                  <p:stCondLst>
                                    <p:cond delay="0"/>
                                  </p:stCondLst>
                                  <p:childTnLst>
                                    <p:set>
                                      <p:cBhvr>
                                        <p:cTn id="75" dur="1" fill="hold">
                                          <p:stCondLst>
                                            <p:cond delay="0"/>
                                          </p:stCondLst>
                                        </p:cTn>
                                        <p:tgtEl>
                                          <p:spTgt spid="46113"/>
                                        </p:tgtEl>
                                        <p:attrNameLst>
                                          <p:attrName>style.visibility</p:attrName>
                                        </p:attrNameLst>
                                      </p:cBhvr>
                                      <p:to>
                                        <p:strVal val="visible"/>
                                      </p:to>
                                    </p:set>
                                    <p:anim calcmode="lin" valueType="num">
                                      <p:cBhvr>
                                        <p:cTn id="76" dur="500" fill="hold"/>
                                        <p:tgtEl>
                                          <p:spTgt spid="46113"/>
                                        </p:tgtEl>
                                        <p:attrNameLst>
                                          <p:attrName>ppt_w</p:attrName>
                                        </p:attrNameLst>
                                      </p:cBhvr>
                                      <p:tavLst>
                                        <p:tav tm="0">
                                          <p:val>
                                            <p:fltVal val="0"/>
                                          </p:val>
                                        </p:tav>
                                        <p:tav tm="100000">
                                          <p:val>
                                            <p:strVal val="#ppt_w"/>
                                          </p:val>
                                        </p:tav>
                                      </p:tavLst>
                                    </p:anim>
                                    <p:anim calcmode="lin" valueType="num">
                                      <p:cBhvr>
                                        <p:cTn id="77" dur="500" fill="hold"/>
                                        <p:tgtEl>
                                          <p:spTgt spid="46113"/>
                                        </p:tgtEl>
                                        <p:attrNameLst>
                                          <p:attrName>ppt_h</p:attrName>
                                        </p:attrNameLst>
                                      </p:cBhvr>
                                      <p:tavLst>
                                        <p:tav tm="0">
                                          <p:val>
                                            <p:fltVal val="0"/>
                                          </p:val>
                                        </p:tav>
                                        <p:tav tm="100000">
                                          <p:val>
                                            <p:strVal val="#ppt_h"/>
                                          </p:val>
                                        </p:tav>
                                      </p:tavLst>
                                    </p:anim>
                                  </p:childTnLst>
                                </p:cTn>
                              </p:par>
                              <p:par>
                                <p:cTn id="78" presetID="23" presetClass="entr" presetSubtype="16" fill="hold" nodeType="withEffect">
                                  <p:stCondLst>
                                    <p:cond delay="0"/>
                                  </p:stCondLst>
                                  <p:childTnLst>
                                    <p:set>
                                      <p:cBhvr>
                                        <p:cTn id="79" dur="1" fill="hold">
                                          <p:stCondLst>
                                            <p:cond delay="0"/>
                                          </p:stCondLst>
                                        </p:cTn>
                                        <p:tgtEl>
                                          <p:spTgt spid="46127"/>
                                        </p:tgtEl>
                                        <p:attrNameLst>
                                          <p:attrName>style.visibility</p:attrName>
                                        </p:attrNameLst>
                                      </p:cBhvr>
                                      <p:to>
                                        <p:strVal val="visible"/>
                                      </p:to>
                                    </p:set>
                                    <p:anim calcmode="lin" valueType="num">
                                      <p:cBhvr>
                                        <p:cTn id="80" dur="500" fill="hold"/>
                                        <p:tgtEl>
                                          <p:spTgt spid="46127"/>
                                        </p:tgtEl>
                                        <p:attrNameLst>
                                          <p:attrName>ppt_w</p:attrName>
                                        </p:attrNameLst>
                                      </p:cBhvr>
                                      <p:tavLst>
                                        <p:tav tm="0">
                                          <p:val>
                                            <p:fltVal val="0"/>
                                          </p:val>
                                        </p:tav>
                                        <p:tav tm="100000">
                                          <p:val>
                                            <p:strVal val="#ppt_w"/>
                                          </p:val>
                                        </p:tav>
                                      </p:tavLst>
                                    </p:anim>
                                    <p:anim calcmode="lin" valueType="num">
                                      <p:cBhvr>
                                        <p:cTn id="81" dur="500" fill="hold"/>
                                        <p:tgtEl>
                                          <p:spTgt spid="46127"/>
                                        </p:tgtEl>
                                        <p:attrNameLst>
                                          <p:attrName>ppt_h</p:attrName>
                                        </p:attrNameLst>
                                      </p:cBhvr>
                                      <p:tavLst>
                                        <p:tav tm="0">
                                          <p:val>
                                            <p:fltVal val="0"/>
                                          </p:val>
                                        </p:tav>
                                        <p:tav tm="100000">
                                          <p:val>
                                            <p:strVal val="#ppt_h"/>
                                          </p:val>
                                        </p:tav>
                                      </p:tavLst>
                                    </p:anim>
                                  </p:childTnLst>
                                </p:cTn>
                              </p:par>
                              <p:par>
                                <p:cTn id="82" presetID="23" presetClass="entr" presetSubtype="16" fill="hold" grpId="0" nodeType="withEffect">
                                  <p:stCondLst>
                                    <p:cond delay="0"/>
                                  </p:stCondLst>
                                  <p:childTnLst>
                                    <p:set>
                                      <p:cBhvr>
                                        <p:cTn id="83" dur="1" fill="hold">
                                          <p:stCondLst>
                                            <p:cond delay="0"/>
                                          </p:stCondLst>
                                        </p:cTn>
                                        <p:tgtEl>
                                          <p:spTgt spid="46128"/>
                                        </p:tgtEl>
                                        <p:attrNameLst>
                                          <p:attrName>style.visibility</p:attrName>
                                        </p:attrNameLst>
                                      </p:cBhvr>
                                      <p:to>
                                        <p:strVal val="visible"/>
                                      </p:to>
                                    </p:set>
                                    <p:anim calcmode="lin" valueType="num">
                                      <p:cBhvr>
                                        <p:cTn id="84" dur="500" fill="hold"/>
                                        <p:tgtEl>
                                          <p:spTgt spid="46128"/>
                                        </p:tgtEl>
                                        <p:attrNameLst>
                                          <p:attrName>ppt_w</p:attrName>
                                        </p:attrNameLst>
                                      </p:cBhvr>
                                      <p:tavLst>
                                        <p:tav tm="0">
                                          <p:val>
                                            <p:fltVal val="0"/>
                                          </p:val>
                                        </p:tav>
                                        <p:tav tm="100000">
                                          <p:val>
                                            <p:strVal val="#ppt_w"/>
                                          </p:val>
                                        </p:tav>
                                      </p:tavLst>
                                    </p:anim>
                                    <p:anim calcmode="lin" valueType="num">
                                      <p:cBhvr>
                                        <p:cTn id="85" dur="500" fill="hold"/>
                                        <p:tgtEl>
                                          <p:spTgt spid="46128"/>
                                        </p:tgtEl>
                                        <p:attrNameLst>
                                          <p:attrName>ppt_h</p:attrName>
                                        </p:attrNameLst>
                                      </p:cBhvr>
                                      <p:tavLst>
                                        <p:tav tm="0">
                                          <p:val>
                                            <p:fltVal val="0"/>
                                          </p:val>
                                        </p:tav>
                                        <p:tav tm="100000">
                                          <p:val>
                                            <p:strVal val="#ppt_h"/>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46114"/>
                                        </p:tgtEl>
                                        <p:attrNameLst>
                                          <p:attrName>style.visibility</p:attrName>
                                        </p:attrNameLst>
                                      </p:cBhvr>
                                      <p:to>
                                        <p:strVal val="visible"/>
                                      </p:to>
                                    </p:set>
                                    <p:animEffect transition="in" filter="wipe(down)">
                                      <p:cBhvr>
                                        <p:cTn id="90" dur="500"/>
                                        <p:tgtEl>
                                          <p:spTgt spid="46114"/>
                                        </p:tgtEl>
                                      </p:cBhvr>
                                    </p:animEffect>
                                  </p:childTnLst>
                                </p:cTn>
                              </p:par>
                              <p:par>
                                <p:cTn id="91" presetID="23" presetClass="entr" presetSubtype="16" fill="hold" nodeType="withEffect">
                                  <p:stCondLst>
                                    <p:cond delay="0"/>
                                  </p:stCondLst>
                                  <p:childTnLst>
                                    <p:set>
                                      <p:cBhvr>
                                        <p:cTn id="92" dur="1" fill="hold">
                                          <p:stCondLst>
                                            <p:cond delay="0"/>
                                          </p:stCondLst>
                                        </p:cTn>
                                        <p:tgtEl>
                                          <p:spTgt spid="46115">
                                            <p:txEl>
                                              <p:pRg st="0" end="0"/>
                                            </p:txEl>
                                          </p:spTgt>
                                        </p:tgtEl>
                                        <p:attrNameLst>
                                          <p:attrName>style.visibility</p:attrName>
                                        </p:attrNameLst>
                                      </p:cBhvr>
                                      <p:to>
                                        <p:strVal val="visible"/>
                                      </p:to>
                                    </p:set>
                                    <p:anim calcmode="lin" valueType="num">
                                      <p:cBhvr>
                                        <p:cTn id="93" dur="500" fill="hold"/>
                                        <p:tgtEl>
                                          <p:spTgt spid="46115">
                                            <p:txEl>
                                              <p:pRg st="0" end="0"/>
                                            </p:txEl>
                                          </p:spTgt>
                                        </p:tgtEl>
                                        <p:attrNameLst>
                                          <p:attrName>ppt_w</p:attrName>
                                        </p:attrNameLst>
                                      </p:cBhvr>
                                      <p:tavLst>
                                        <p:tav tm="0">
                                          <p:val>
                                            <p:fltVal val="0"/>
                                          </p:val>
                                        </p:tav>
                                        <p:tav tm="100000">
                                          <p:val>
                                            <p:strVal val="#ppt_w"/>
                                          </p:val>
                                        </p:tav>
                                      </p:tavLst>
                                    </p:anim>
                                    <p:anim calcmode="lin" valueType="num">
                                      <p:cBhvr>
                                        <p:cTn id="94" dur="500" fill="hold"/>
                                        <p:tgtEl>
                                          <p:spTgt spid="461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46130"/>
                                        </p:tgtEl>
                                        <p:attrNameLst>
                                          <p:attrName>style.visibility</p:attrName>
                                        </p:attrNameLst>
                                      </p:cBhvr>
                                      <p:to>
                                        <p:strVal val="visible"/>
                                      </p:to>
                                    </p:set>
                                    <p:animEffect transition="in" filter="wipe(down)">
                                      <p:cBhvr>
                                        <p:cTn id="99" dur="500"/>
                                        <p:tgtEl>
                                          <p:spTgt spid="46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4" grpId="0"/>
      <p:bldP spid="46101" grpId="0"/>
      <p:bldP spid="46112" grpId="0"/>
      <p:bldP spid="46113" grpId="0"/>
      <p:bldP spid="46114" grpId="0"/>
      <p:bldP spid="46116" grpId="0"/>
      <p:bldP spid="46117" grpId="0" animBg="1"/>
      <p:bldP spid="46118" grpId="0"/>
      <p:bldP spid="46122" grpId="0"/>
      <p:bldP spid="46123" grpId="0" animBg="1"/>
      <p:bldP spid="46125" grpId="0"/>
      <p:bldP spid="46126" grpId="0" animBg="1"/>
      <p:bldP spid="46126" grpId="1" animBg="1"/>
      <p:bldP spid="46128" grpId="0"/>
      <p:bldP spid="46129" grpId="0"/>
      <p:bldP spid="461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a:r>
              <a:rPr lang="en-US" sz="3600" smtClean="0">
                <a:solidFill>
                  <a:srgbClr val="FFFFFF"/>
                </a:solidFill>
              </a:rPr>
              <a:t>Electrical Principles</a:t>
            </a:r>
            <a:endParaRPr lang="en-US" smtClean="0"/>
          </a:p>
        </p:txBody>
      </p:sp>
      <p:sp>
        <p:nvSpPr>
          <p:cNvPr id="30723" name="Rectangle 3"/>
          <p:cNvSpPr>
            <a:spLocks noGrp="1" noChangeArrowheads="1"/>
          </p:cNvSpPr>
          <p:nvPr>
            <p:ph type="body" idx="1"/>
          </p:nvPr>
        </p:nvSpPr>
        <p:spPr>
          <a:xfrm>
            <a:off x="193675" y="1508125"/>
            <a:ext cx="8950325" cy="4962525"/>
          </a:xfrm>
        </p:spPr>
        <p:txBody>
          <a:bodyPr/>
          <a:lstStyle/>
          <a:p>
            <a:pPr>
              <a:buFont typeface="Wingdings" pitchFamily="2" charset="2"/>
              <a:buChar char="Ø"/>
            </a:pPr>
            <a:r>
              <a:rPr lang="en-US" smtClean="0"/>
              <a:t>The equivalent capacitance of two 5000 picofarad capacitors and one 750 picofarad capacitor connected in parallel is </a:t>
            </a:r>
            <a:r>
              <a:rPr lang="en-US" b="1" smtClean="0"/>
              <a:t>10750 picofarads</a:t>
            </a:r>
            <a:r>
              <a:rPr lang="en-US" smtClean="0"/>
              <a:t>. </a:t>
            </a:r>
            <a:r>
              <a:rPr lang="en-US" sz="1000" smtClean="0"/>
              <a:t>(G5C08)</a:t>
            </a:r>
            <a:r>
              <a:rPr lang="en-US" smtClean="0"/>
              <a:t> </a:t>
            </a:r>
          </a:p>
          <a:p>
            <a:pPr lvl="2"/>
            <a:r>
              <a:rPr lang="en-US" smtClean="0">
                <a:solidFill>
                  <a:srgbClr val="FF0000"/>
                </a:solidFill>
              </a:rPr>
              <a:t>Capacitors in parallel simply add together, </a:t>
            </a:r>
          </a:p>
          <a:p>
            <a:pPr lvl="2">
              <a:buFontTx/>
              <a:buNone/>
            </a:pPr>
            <a:r>
              <a:rPr lang="en-US" smtClean="0">
                <a:solidFill>
                  <a:srgbClr val="FF0000"/>
                </a:solidFill>
              </a:rPr>
              <a:t>	therefore the total capacity would be:</a:t>
            </a:r>
          </a:p>
          <a:p>
            <a:pPr lvl="2"/>
            <a:r>
              <a:rPr lang="en-US" smtClean="0"/>
              <a:t> 5000 pf  + 5000pf  + 750 pf  </a:t>
            </a:r>
          </a:p>
          <a:p>
            <a:pPr lvl="2"/>
            <a:r>
              <a:rPr lang="en-US" smtClean="0"/>
              <a:t>10750 pf</a:t>
            </a:r>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p:txBody>
      </p:sp>
      <p:pic>
        <p:nvPicPr>
          <p:cNvPr id="30724" name="Picture 4"/>
          <p:cNvPicPr>
            <a:picLocks noChangeAspect="1" noChangeArrowheads="1"/>
          </p:cNvPicPr>
          <p:nvPr/>
        </p:nvPicPr>
        <p:blipFill>
          <a:blip r:embed="rId2" cstate="print"/>
          <a:srcRect/>
          <a:stretch>
            <a:fillRect/>
          </a:stretch>
        </p:blipFill>
        <p:spPr bwMode="auto">
          <a:xfrm>
            <a:off x="1038225" y="3889375"/>
            <a:ext cx="2957513" cy="1738313"/>
          </a:xfrm>
          <a:prstGeom prst="rect">
            <a:avLst/>
          </a:prstGeom>
          <a:noFill/>
          <a:ln w="12700" cap="sq">
            <a:noFill/>
            <a:miter lim="800000"/>
            <a:headEnd type="none" w="sm" len="sm"/>
            <a:tailEnd type="none" w="sm" len="sm"/>
          </a:ln>
          <a:effectLst/>
        </p:spPr>
      </p:pic>
      <p:pic>
        <p:nvPicPr>
          <p:cNvPr id="30726" name="Picture 6" descr="CapsInParallel"/>
          <p:cNvPicPr>
            <a:picLocks noChangeAspect="1" noChangeArrowheads="1"/>
          </p:cNvPicPr>
          <p:nvPr/>
        </p:nvPicPr>
        <p:blipFill>
          <a:blip r:embed="rId3" cstate="print"/>
          <a:srcRect/>
          <a:stretch>
            <a:fillRect/>
          </a:stretch>
        </p:blipFill>
        <p:spPr bwMode="auto">
          <a:xfrm>
            <a:off x="4725988" y="4159250"/>
            <a:ext cx="3379787" cy="1042988"/>
          </a:xfrm>
          <a:prstGeom prst="rect">
            <a:avLst/>
          </a:prstGeom>
          <a:noFill/>
          <a:ln w="9525">
            <a:noFill/>
            <a:miter lim="800000"/>
            <a:headEnd/>
            <a:tailEnd/>
          </a:ln>
        </p:spPr>
      </p:pic>
      <p:sp>
        <p:nvSpPr>
          <p:cNvPr id="30727" name="Text Box 7"/>
          <p:cNvSpPr txBox="1">
            <a:spLocks noChangeArrowheads="1"/>
          </p:cNvSpPr>
          <p:nvPr/>
        </p:nvSpPr>
        <p:spPr bwMode="auto">
          <a:xfrm>
            <a:off x="1422400" y="5656263"/>
            <a:ext cx="2419350"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a:solidFill>
                  <a:srgbClr val="FF0000"/>
                </a:solidFill>
                <a:latin typeface="Rockwell" pitchFamily="18" charset="0"/>
              </a:rPr>
              <a:t>Capacitors in parallel.</a:t>
            </a:r>
          </a:p>
        </p:txBody>
      </p:sp>
      <p:sp>
        <p:nvSpPr>
          <p:cNvPr id="30728" name="Text Box 8"/>
          <p:cNvSpPr txBox="1">
            <a:spLocks noChangeArrowheads="1"/>
          </p:cNvSpPr>
          <p:nvPr/>
        </p:nvSpPr>
        <p:spPr bwMode="auto">
          <a:xfrm>
            <a:off x="4956175" y="5233988"/>
            <a:ext cx="3417888"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a:solidFill>
                  <a:srgbClr val="FF0000"/>
                </a:solidFill>
                <a:latin typeface="Rockwell" pitchFamily="18" charset="0"/>
              </a:rPr>
              <a:t>Capacitors in parallel formula.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up)">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wipe(left)">
                                      <p:cBhvr>
                                        <p:cTn id="12" dur="5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wipe(left)">
                                      <p:cBhvr>
                                        <p:cTn id="17" dur="500"/>
                                        <p:tgtEl>
                                          <p:spTgt spid="30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wipe(left)">
                                      <p:cBhvr>
                                        <p:cTn id="22" dur="500"/>
                                        <p:tgtEl>
                                          <p:spTgt spid="307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wipe(left)">
                                      <p:cBhvr>
                                        <p:cTn id="27" dur="500"/>
                                        <p:tgtEl>
                                          <p:spTgt spid="307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30724"/>
                                        </p:tgtEl>
                                        <p:attrNameLst>
                                          <p:attrName>style.visibility</p:attrName>
                                        </p:attrNameLst>
                                      </p:cBhvr>
                                      <p:to>
                                        <p:strVal val="visible"/>
                                      </p:to>
                                    </p:set>
                                    <p:animEffect transition="in" filter="wipe(down)">
                                      <p:cBhvr>
                                        <p:cTn id="32" dur="500"/>
                                        <p:tgtEl>
                                          <p:spTgt spid="3072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0727"/>
                                        </p:tgtEl>
                                        <p:attrNameLst>
                                          <p:attrName>style.visibility</p:attrName>
                                        </p:attrNameLst>
                                      </p:cBhvr>
                                      <p:to>
                                        <p:strVal val="visible"/>
                                      </p:to>
                                    </p:set>
                                    <p:animEffect transition="in" filter="wipe(down)">
                                      <p:cBhvr>
                                        <p:cTn id="35" dur="500"/>
                                        <p:tgtEl>
                                          <p:spTgt spid="30727"/>
                                        </p:tgtEl>
                                      </p:cBhvr>
                                    </p:animEffect>
                                  </p:childTnLst>
                                </p:cTn>
                              </p:par>
                              <p:par>
                                <p:cTn id="36" presetID="22" presetClass="entr" presetSubtype="4" fill="hold" nodeType="withEffect">
                                  <p:stCondLst>
                                    <p:cond delay="0"/>
                                  </p:stCondLst>
                                  <p:childTnLst>
                                    <p:set>
                                      <p:cBhvr>
                                        <p:cTn id="37" dur="1" fill="hold">
                                          <p:stCondLst>
                                            <p:cond delay="0"/>
                                          </p:stCondLst>
                                        </p:cTn>
                                        <p:tgtEl>
                                          <p:spTgt spid="30726"/>
                                        </p:tgtEl>
                                        <p:attrNameLst>
                                          <p:attrName>style.visibility</p:attrName>
                                        </p:attrNameLst>
                                      </p:cBhvr>
                                      <p:to>
                                        <p:strVal val="visible"/>
                                      </p:to>
                                    </p:set>
                                    <p:animEffect transition="in" filter="wipe(down)">
                                      <p:cBhvr>
                                        <p:cTn id="38" dur="500"/>
                                        <p:tgtEl>
                                          <p:spTgt spid="3072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0728"/>
                                        </p:tgtEl>
                                        <p:attrNameLst>
                                          <p:attrName>style.visibility</p:attrName>
                                        </p:attrNameLst>
                                      </p:cBhvr>
                                      <p:to>
                                        <p:strVal val="visible"/>
                                      </p:to>
                                    </p:set>
                                    <p:animEffect transition="in" filter="wipe(down)">
                                      <p:cBhvr>
                                        <p:cTn id="41"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P spid="307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en-US" sz="3600" smtClean="0">
                <a:solidFill>
                  <a:srgbClr val="FFFFFF"/>
                </a:solidFill>
              </a:rPr>
              <a:t>Electrical Principles</a:t>
            </a:r>
            <a:endParaRPr lang="en-US" smtClean="0"/>
          </a:p>
        </p:txBody>
      </p:sp>
      <p:sp>
        <p:nvSpPr>
          <p:cNvPr id="31747" name="Rectangle 3"/>
          <p:cNvSpPr>
            <a:spLocks noGrp="1" noChangeArrowheads="1"/>
          </p:cNvSpPr>
          <p:nvPr>
            <p:ph type="body" idx="1"/>
          </p:nvPr>
        </p:nvSpPr>
        <p:spPr/>
        <p:txBody>
          <a:bodyPr/>
          <a:lstStyle/>
          <a:p>
            <a:pPr>
              <a:buFont typeface="Wingdings" pitchFamily="2" charset="2"/>
              <a:buChar char="Ø"/>
            </a:pPr>
            <a:r>
              <a:rPr lang="en-US" smtClean="0"/>
              <a:t>The capacitance of three 100 microfarad capacitors connected in series </a:t>
            </a:r>
            <a:r>
              <a:rPr lang="en-US" b="1" smtClean="0"/>
              <a:t>33.3 microfarads</a:t>
            </a:r>
            <a:r>
              <a:rPr lang="en-US" smtClean="0"/>
              <a:t>. </a:t>
            </a:r>
            <a:r>
              <a:rPr lang="en-US" sz="1000" smtClean="0"/>
              <a:t>(G5C09)</a:t>
            </a:r>
            <a:r>
              <a:rPr lang="en-US" smtClean="0"/>
              <a:t> </a:t>
            </a:r>
          </a:p>
          <a:p>
            <a:pPr lvl="1"/>
            <a:r>
              <a:rPr lang="en-US" i="1" smtClean="0">
                <a:solidFill>
                  <a:srgbClr val="FF0000"/>
                </a:solidFill>
              </a:rPr>
              <a:t>For identical capacitors in series simply divide the capacitance of one capacitor by the number of Capacitors.</a:t>
            </a:r>
            <a:r>
              <a:rPr lang="en-US" i="1" smtClean="0"/>
              <a:t> </a:t>
            </a:r>
            <a:endParaRPr lang="en-US" smtClean="0"/>
          </a:p>
          <a:p>
            <a:pPr lvl="1">
              <a:buFontTx/>
              <a:buNone/>
            </a:pPr>
            <a:r>
              <a:rPr lang="en-US" smtClean="0"/>
              <a:t>  </a:t>
            </a:r>
            <a:endParaRPr lang="en-US" i="1" smtClean="0"/>
          </a:p>
          <a:p>
            <a:pPr lvl="1"/>
            <a:r>
              <a:rPr lang="en-US" i="1" smtClean="0"/>
              <a:t>C=capacitance value / number of capacitors</a:t>
            </a:r>
          </a:p>
          <a:p>
            <a:pPr lvl="1"/>
            <a:r>
              <a:rPr lang="en-US" i="1" smtClean="0"/>
              <a:t>C = 100 / 3</a:t>
            </a:r>
          </a:p>
          <a:p>
            <a:pPr lvl="1"/>
            <a:r>
              <a:rPr lang="en-US" i="1" smtClean="0"/>
              <a:t>C = </a:t>
            </a:r>
            <a:r>
              <a:rPr lang="en-US" b="1" i="1" smtClean="0"/>
              <a:t>33.333 microfarads</a:t>
            </a:r>
            <a:endParaRPr lang="en-US" b="1"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p:txBody>
      </p:sp>
      <p:pic>
        <p:nvPicPr>
          <p:cNvPr id="31748" name="Picture 4"/>
          <p:cNvPicPr>
            <a:picLocks noChangeAspect="1" noChangeArrowheads="1"/>
          </p:cNvPicPr>
          <p:nvPr/>
        </p:nvPicPr>
        <p:blipFill>
          <a:blip r:embed="rId2" cstate="print"/>
          <a:srcRect/>
          <a:stretch>
            <a:fillRect/>
          </a:stretch>
        </p:blipFill>
        <p:spPr bwMode="auto">
          <a:xfrm>
            <a:off x="1038225" y="4849813"/>
            <a:ext cx="2886075" cy="1581150"/>
          </a:xfrm>
          <a:prstGeom prst="rect">
            <a:avLst/>
          </a:prstGeom>
          <a:noFill/>
          <a:ln w="12700" cap="sq">
            <a:noFill/>
            <a:miter lim="800000"/>
            <a:headEnd type="none" w="sm" len="sm"/>
            <a:tailEnd type="none" w="sm" len="sm"/>
          </a:ln>
          <a:effectLst/>
        </p:spPr>
      </p:pic>
      <p:pic>
        <p:nvPicPr>
          <p:cNvPr id="31749" name="Picture 5"/>
          <p:cNvPicPr>
            <a:picLocks noChangeAspect="1" noChangeArrowheads="1"/>
          </p:cNvPicPr>
          <p:nvPr/>
        </p:nvPicPr>
        <p:blipFill>
          <a:blip r:embed="rId3" cstate="print"/>
          <a:srcRect/>
          <a:stretch>
            <a:fillRect/>
          </a:stretch>
        </p:blipFill>
        <p:spPr bwMode="auto">
          <a:xfrm>
            <a:off x="4802188" y="4849813"/>
            <a:ext cx="3033712" cy="1524000"/>
          </a:xfrm>
          <a:prstGeom prst="rect">
            <a:avLst/>
          </a:prstGeom>
          <a:noFill/>
          <a:ln w="12700" cap="sq">
            <a:noFill/>
            <a:miter lim="800000"/>
            <a:headEnd type="none" w="sm" len="sm"/>
            <a:tailEnd type="none" w="sm" len="sm"/>
          </a:ln>
          <a:effectLst/>
        </p:spPr>
      </p:pic>
      <p:sp>
        <p:nvSpPr>
          <p:cNvPr id="31750" name="Text Box 6"/>
          <p:cNvSpPr txBox="1">
            <a:spLocks noChangeArrowheads="1"/>
          </p:cNvSpPr>
          <p:nvPr/>
        </p:nvSpPr>
        <p:spPr bwMode="auto">
          <a:xfrm>
            <a:off x="6415088" y="3467100"/>
            <a:ext cx="2151062" cy="3048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400">
                <a:solidFill>
                  <a:srgbClr val="FF0000"/>
                </a:solidFill>
                <a:latin typeface="Rockwell" pitchFamily="18" charset="0"/>
              </a:rPr>
              <a:t>(Only for equal values.)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up)">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wipe(left)">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animEffect transition="in" filter="wipe(left)">
                                      <p:cBhvr>
                                        <p:cTn id="17" dur="500"/>
                                        <p:tgtEl>
                                          <p:spTgt spid="31747">
                                            <p:txEl>
                                              <p:pRg st="3" end="3"/>
                                            </p:txEl>
                                          </p:spTgt>
                                        </p:tgtEl>
                                      </p:cBhvr>
                                    </p:animEffect>
                                  </p:childTnLst>
                                </p:cTn>
                              </p:par>
                            </p:childTnLst>
                          </p:cTn>
                        </p:par>
                        <p:par>
                          <p:cTn id="18" fill="hold" nodeType="afterGroup">
                            <p:stCondLst>
                              <p:cond delay="500"/>
                            </p:stCondLst>
                            <p:childTnLst>
                              <p:par>
                                <p:cTn id="19" presetID="22" presetClass="entr" presetSubtype="2" fill="hold" grpId="0" nodeType="afterEffect">
                                  <p:stCondLst>
                                    <p:cond delay="500"/>
                                  </p:stCondLst>
                                  <p:childTnLst>
                                    <p:set>
                                      <p:cBhvr>
                                        <p:cTn id="20" dur="1" fill="hold">
                                          <p:stCondLst>
                                            <p:cond delay="0"/>
                                          </p:stCondLst>
                                        </p:cTn>
                                        <p:tgtEl>
                                          <p:spTgt spid="31750"/>
                                        </p:tgtEl>
                                        <p:attrNameLst>
                                          <p:attrName>style.visibility</p:attrName>
                                        </p:attrNameLst>
                                      </p:cBhvr>
                                      <p:to>
                                        <p:strVal val="visible"/>
                                      </p:to>
                                    </p:set>
                                    <p:animEffect transition="in" filter="wipe(right)">
                                      <p:cBhvr>
                                        <p:cTn id="21" dur="500"/>
                                        <p:tgtEl>
                                          <p:spTgt spid="31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1747">
                                            <p:txEl>
                                              <p:pRg st="4" end="4"/>
                                            </p:txEl>
                                          </p:spTgt>
                                        </p:tgtEl>
                                        <p:attrNameLst>
                                          <p:attrName>style.visibility</p:attrName>
                                        </p:attrNameLst>
                                      </p:cBhvr>
                                      <p:to>
                                        <p:strVal val="visible"/>
                                      </p:to>
                                    </p:set>
                                    <p:animEffect transition="in" filter="wipe(left)">
                                      <p:cBhvr>
                                        <p:cTn id="26" dur="500"/>
                                        <p:tgtEl>
                                          <p:spTgt spid="31747">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31747">
                                            <p:txEl>
                                              <p:pRg st="5" end="5"/>
                                            </p:txEl>
                                          </p:spTgt>
                                        </p:tgtEl>
                                        <p:attrNameLst>
                                          <p:attrName>style.visibility</p:attrName>
                                        </p:attrNameLst>
                                      </p:cBhvr>
                                      <p:to>
                                        <p:strVal val="visible"/>
                                      </p:to>
                                    </p:set>
                                    <p:animEffect transition="in" filter="wipe(left)">
                                      <p:cBhvr>
                                        <p:cTn id="31" dur="500"/>
                                        <p:tgtEl>
                                          <p:spTgt spid="31747">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31748"/>
                                        </p:tgtEl>
                                        <p:attrNameLst>
                                          <p:attrName>style.visibility</p:attrName>
                                        </p:attrNameLst>
                                      </p:cBhvr>
                                      <p:to>
                                        <p:strVal val="visible"/>
                                      </p:to>
                                    </p:set>
                                    <p:animEffect transition="in" filter="wipe(down)">
                                      <p:cBhvr>
                                        <p:cTn id="36" dur="500"/>
                                        <p:tgtEl>
                                          <p:spTgt spid="31748"/>
                                        </p:tgtEl>
                                      </p:cBhvr>
                                    </p:animEffect>
                                  </p:childTnLst>
                                </p:cTn>
                              </p:par>
                              <p:par>
                                <p:cTn id="37" presetID="22" presetClass="entr" presetSubtype="4" fill="hold" nodeType="withEffect">
                                  <p:stCondLst>
                                    <p:cond delay="0"/>
                                  </p:stCondLst>
                                  <p:childTnLst>
                                    <p:set>
                                      <p:cBhvr>
                                        <p:cTn id="38" dur="1" fill="hold">
                                          <p:stCondLst>
                                            <p:cond delay="0"/>
                                          </p:stCondLst>
                                        </p:cTn>
                                        <p:tgtEl>
                                          <p:spTgt spid="31749"/>
                                        </p:tgtEl>
                                        <p:attrNameLst>
                                          <p:attrName>style.visibility</p:attrName>
                                        </p:attrNameLst>
                                      </p:cBhvr>
                                      <p:to>
                                        <p:strVal val="visible"/>
                                      </p:to>
                                    </p:set>
                                    <p:animEffect transition="in" filter="wipe(down)">
                                      <p:cBhvr>
                                        <p:cTn id="39"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a:r>
              <a:rPr lang="en-US" sz="3600" smtClean="0">
                <a:solidFill>
                  <a:srgbClr val="FFFFFF"/>
                </a:solidFill>
              </a:rPr>
              <a:t>Electrical Principles</a:t>
            </a:r>
            <a:endParaRPr lang="en-US" smtClean="0"/>
          </a:p>
        </p:txBody>
      </p:sp>
      <p:sp>
        <p:nvSpPr>
          <p:cNvPr id="22531" name="Rectangle 3"/>
          <p:cNvSpPr>
            <a:spLocks noGrp="1" noChangeArrowheads="1"/>
          </p:cNvSpPr>
          <p:nvPr>
            <p:ph type="body" idx="1"/>
          </p:nvPr>
        </p:nvSpPr>
        <p:spPr>
          <a:xfrm>
            <a:off x="231775" y="1700213"/>
            <a:ext cx="8642350" cy="4962525"/>
          </a:xfrm>
        </p:spPr>
        <p:txBody>
          <a:bodyPr/>
          <a:lstStyle/>
          <a:p>
            <a:pPr>
              <a:buFont typeface="Wingdings" pitchFamily="2" charset="2"/>
              <a:buChar char="Ø"/>
            </a:pPr>
            <a:r>
              <a:rPr lang="en-US" smtClean="0"/>
              <a:t>The inductance of three 10 millihenry inductors connected in parallel is </a:t>
            </a:r>
            <a:r>
              <a:rPr lang="en-US" b="1" smtClean="0"/>
              <a:t>3.3 millihenrys</a:t>
            </a:r>
            <a:r>
              <a:rPr lang="en-US" smtClean="0"/>
              <a:t>. </a:t>
            </a:r>
            <a:r>
              <a:rPr lang="en-US" sz="1000" smtClean="0"/>
              <a:t>(G5C10)</a:t>
            </a:r>
          </a:p>
          <a:p>
            <a:pPr lvl="1"/>
            <a:r>
              <a:rPr lang="en-US" sz="1800" i="1" smtClean="0">
                <a:solidFill>
                  <a:srgbClr val="FF0000"/>
                </a:solidFill>
              </a:rPr>
              <a:t>For identical inductors in parallel simply divide the inductance of one inductor by the number of inductors.</a:t>
            </a:r>
            <a:r>
              <a:rPr lang="en-US" sz="1800" i="1" smtClean="0"/>
              <a:t> </a:t>
            </a:r>
          </a:p>
          <a:p>
            <a:pPr lvl="1"/>
            <a:r>
              <a:rPr lang="en-US" sz="1800" i="1" smtClean="0"/>
              <a:t>L=Inductor value / number of inductors</a:t>
            </a:r>
          </a:p>
          <a:p>
            <a:pPr lvl="1"/>
            <a:r>
              <a:rPr lang="en-US" sz="1800" i="1" smtClean="0"/>
              <a:t>L = 10  / 3 </a:t>
            </a:r>
          </a:p>
          <a:p>
            <a:pPr lvl="1"/>
            <a:r>
              <a:rPr lang="en-US" sz="1800" i="1" smtClean="0"/>
              <a:t>L = </a:t>
            </a:r>
            <a:r>
              <a:rPr lang="en-US" sz="1800" b="1" i="1" smtClean="0"/>
              <a:t>3.333 millihenrys</a:t>
            </a:r>
            <a:endParaRPr lang="en-US" sz="1800" b="1" smtClean="0"/>
          </a:p>
          <a:p>
            <a:pPr>
              <a:buFont typeface="Wingdings" pitchFamily="2" charset="2"/>
              <a:buChar char="Ø"/>
            </a:pPr>
            <a:endParaRPr lang="en-US" sz="1800" smtClean="0"/>
          </a:p>
          <a:p>
            <a:pPr>
              <a:buFont typeface="Wingdings" pitchFamily="2" charset="2"/>
              <a:buChar char="Ø"/>
            </a:pPr>
            <a:r>
              <a:rPr lang="en-US" smtClean="0"/>
              <a:t>The inductance of a 20 millihenry inductor in series with a 50 millihenry inductor is</a:t>
            </a:r>
            <a:r>
              <a:rPr lang="en-US" b="1" smtClean="0"/>
              <a:t> 70 millihenrys </a:t>
            </a:r>
            <a:r>
              <a:rPr lang="en-US" sz="1000" smtClean="0"/>
              <a:t>(G5C11)</a:t>
            </a:r>
            <a:r>
              <a:rPr lang="en-US" smtClean="0"/>
              <a:t> </a:t>
            </a:r>
          </a:p>
          <a:p>
            <a:pPr lvl="1"/>
            <a:r>
              <a:rPr lang="de-DE" i="1" smtClean="0">
                <a:solidFill>
                  <a:srgbClr val="FF0000"/>
                </a:solidFill>
              </a:rPr>
              <a:t>Inductors in series simply add</a:t>
            </a:r>
            <a:r>
              <a:rPr lang="de-DE" i="1" smtClean="0"/>
              <a:t>.  </a:t>
            </a:r>
          </a:p>
          <a:p>
            <a:pPr lvl="1"/>
            <a:r>
              <a:rPr lang="de-DE" i="1" smtClean="0"/>
              <a:t>Therfore L = 20 + 50</a:t>
            </a:r>
          </a:p>
          <a:p>
            <a:pPr lvl="1"/>
            <a:r>
              <a:rPr lang="de-DE" i="1" smtClean="0"/>
              <a:t>L = </a:t>
            </a:r>
            <a:r>
              <a:rPr lang="de-DE" b="1" i="1" smtClean="0"/>
              <a:t>70 millihenrys.</a:t>
            </a:r>
            <a:r>
              <a:rPr lang="de-DE" smtClean="0"/>
              <a:t> </a:t>
            </a:r>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p:txBody>
      </p:sp>
      <p:pic>
        <p:nvPicPr>
          <p:cNvPr id="22532" name="Picture 4"/>
          <p:cNvPicPr>
            <a:picLocks noChangeAspect="1" noChangeArrowheads="1"/>
          </p:cNvPicPr>
          <p:nvPr/>
        </p:nvPicPr>
        <p:blipFill>
          <a:blip r:embed="rId2" cstate="print"/>
          <a:srcRect/>
          <a:stretch>
            <a:fillRect/>
          </a:stretch>
        </p:blipFill>
        <p:spPr bwMode="auto">
          <a:xfrm>
            <a:off x="6415088" y="2852738"/>
            <a:ext cx="2112962" cy="1057275"/>
          </a:xfrm>
          <a:prstGeom prst="rect">
            <a:avLst/>
          </a:prstGeom>
          <a:noFill/>
          <a:ln w="12700" cap="sq">
            <a:noFill/>
            <a:miter lim="800000"/>
            <a:headEnd type="none" w="sm" len="sm"/>
            <a:tailEnd type="none" w="sm" len="sm"/>
          </a:ln>
          <a:effectLst/>
        </p:spPr>
      </p:pic>
      <p:sp>
        <p:nvSpPr>
          <p:cNvPr id="22533" name="Text Box 5"/>
          <p:cNvSpPr txBox="1">
            <a:spLocks noChangeArrowheads="1"/>
          </p:cNvSpPr>
          <p:nvPr/>
        </p:nvSpPr>
        <p:spPr bwMode="auto">
          <a:xfrm>
            <a:off x="4687888" y="3621088"/>
            <a:ext cx="1765300"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a:solidFill>
                  <a:srgbClr val="FF0000"/>
                </a:solidFill>
                <a:latin typeface="Rockwell" pitchFamily="18" charset="0"/>
              </a:rPr>
              <a:t>Or the long way.</a:t>
            </a:r>
          </a:p>
        </p:txBody>
      </p:sp>
      <p:pic>
        <p:nvPicPr>
          <p:cNvPr id="8" name="Picture 7"/>
          <p:cNvPicPr>
            <a:picLocks noChangeAspect="1" noChangeArrowheads="1"/>
          </p:cNvPicPr>
          <p:nvPr/>
        </p:nvPicPr>
        <p:blipFill>
          <a:blip r:embed="rId3" cstate="print"/>
          <a:srcRect/>
          <a:stretch>
            <a:fillRect/>
          </a:stretch>
        </p:blipFill>
        <p:spPr bwMode="auto">
          <a:xfrm>
            <a:off x="5570538" y="5541963"/>
            <a:ext cx="2393950" cy="781050"/>
          </a:xfrm>
          <a:prstGeom prst="rect">
            <a:avLst/>
          </a:prstGeom>
          <a:noFill/>
          <a:ln w="12700" cap="sq">
            <a:noFill/>
            <a:miter lim="800000"/>
            <a:headEnd type="none" w="sm" len="sm"/>
            <a:tailEnd type="none" w="sm" len="sm"/>
          </a:ln>
          <a:effectLst/>
        </p:spPr>
      </p:pic>
      <p:sp>
        <p:nvSpPr>
          <p:cNvPr id="9" name="Text Box 5"/>
          <p:cNvSpPr txBox="1">
            <a:spLocks noChangeArrowheads="1"/>
          </p:cNvSpPr>
          <p:nvPr/>
        </p:nvSpPr>
        <p:spPr bwMode="auto">
          <a:xfrm>
            <a:off x="5340350" y="5041900"/>
            <a:ext cx="2457450" cy="3048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400">
                <a:solidFill>
                  <a:srgbClr val="FF0000"/>
                </a:solidFill>
                <a:latin typeface="Rockwell" pitchFamily="18" charset="0"/>
              </a:rPr>
              <a:t>Just like resistors in series.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up)">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left)">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left)">
                                      <p:cBhvr>
                                        <p:cTn id="17" dur="500"/>
                                        <p:tgtEl>
                                          <p:spTgt spid="22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wipe(left)">
                                      <p:cBhvr>
                                        <p:cTn id="22" dur="500"/>
                                        <p:tgtEl>
                                          <p:spTgt spid="225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wipe(left)">
                                      <p:cBhvr>
                                        <p:cTn id="27" dur="500"/>
                                        <p:tgtEl>
                                          <p:spTgt spid="225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2533"/>
                                        </p:tgtEl>
                                        <p:attrNameLst>
                                          <p:attrName>style.visibility</p:attrName>
                                        </p:attrNameLst>
                                      </p:cBhvr>
                                      <p:to>
                                        <p:strVal val="visible"/>
                                      </p:to>
                                    </p:set>
                                    <p:animEffect transition="in" filter="wipe(right)">
                                      <p:cBhvr>
                                        <p:cTn id="32" dur="500"/>
                                        <p:tgtEl>
                                          <p:spTgt spid="22533"/>
                                        </p:tgtEl>
                                      </p:cBhvr>
                                    </p:animEffect>
                                  </p:childTnLst>
                                </p:cTn>
                              </p:par>
                              <p:par>
                                <p:cTn id="33" presetID="22" presetClass="entr" presetSubtype="2" fill="hold" nodeType="withEffect">
                                  <p:stCondLst>
                                    <p:cond delay="0"/>
                                  </p:stCondLst>
                                  <p:childTnLst>
                                    <p:set>
                                      <p:cBhvr>
                                        <p:cTn id="34" dur="1" fill="hold">
                                          <p:stCondLst>
                                            <p:cond delay="0"/>
                                          </p:stCondLst>
                                        </p:cTn>
                                        <p:tgtEl>
                                          <p:spTgt spid="22532"/>
                                        </p:tgtEl>
                                        <p:attrNameLst>
                                          <p:attrName>style.visibility</p:attrName>
                                        </p:attrNameLst>
                                      </p:cBhvr>
                                      <p:to>
                                        <p:strVal val="visible"/>
                                      </p:to>
                                    </p:set>
                                    <p:animEffect transition="in" filter="wipe(right)">
                                      <p:cBhvr>
                                        <p:cTn id="35" dur="500"/>
                                        <p:tgtEl>
                                          <p:spTgt spid="2253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22531">
                                            <p:txEl>
                                              <p:pRg st="6" end="6"/>
                                            </p:txEl>
                                          </p:spTgt>
                                        </p:tgtEl>
                                        <p:attrNameLst>
                                          <p:attrName>style.visibility</p:attrName>
                                        </p:attrNameLst>
                                      </p:cBhvr>
                                      <p:to>
                                        <p:strVal val="visible"/>
                                      </p:to>
                                    </p:set>
                                    <p:animEffect transition="in" filter="wipe(left)">
                                      <p:cBhvr>
                                        <p:cTn id="40" dur="500"/>
                                        <p:tgtEl>
                                          <p:spTgt spid="22531">
                                            <p:txEl>
                                              <p:pRg st="6" end="6"/>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22531">
                                            <p:txEl>
                                              <p:pRg st="7" end="7"/>
                                            </p:txEl>
                                          </p:spTgt>
                                        </p:tgtEl>
                                        <p:attrNameLst>
                                          <p:attrName>style.visibility</p:attrName>
                                        </p:attrNameLst>
                                      </p:cBhvr>
                                      <p:to>
                                        <p:strVal val="visible"/>
                                      </p:to>
                                    </p:set>
                                    <p:animEffect transition="in" filter="wipe(left)">
                                      <p:cBhvr>
                                        <p:cTn id="45" dur="500"/>
                                        <p:tgtEl>
                                          <p:spTgt spid="22531">
                                            <p:txEl>
                                              <p:pRg st="7" end="7"/>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22531">
                                            <p:txEl>
                                              <p:pRg st="8" end="8"/>
                                            </p:txEl>
                                          </p:spTgt>
                                        </p:tgtEl>
                                        <p:attrNameLst>
                                          <p:attrName>style.visibility</p:attrName>
                                        </p:attrNameLst>
                                      </p:cBhvr>
                                      <p:to>
                                        <p:strVal val="visible"/>
                                      </p:to>
                                    </p:set>
                                    <p:animEffect transition="in" filter="wipe(left)">
                                      <p:cBhvr>
                                        <p:cTn id="50" dur="500"/>
                                        <p:tgtEl>
                                          <p:spTgt spid="22531">
                                            <p:txEl>
                                              <p:pRg st="8" end="8"/>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22531">
                                            <p:txEl>
                                              <p:pRg st="9" end="9"/>
                                            </p:txEl>
                                          </p:spTgt>
                                        </p:tgtEl>
                                        <p:attrNameLst>
                                          <p:attrName>style.visibility</p:attrName>
                                        </p:attrNameLst>
                                      </p:cBhvr>
                                      <p:to>
                                        <p:strVal val="visible"/>
                                      </p:to>
                                    </p:set>
                                    <p:animEffect transition="in" filter="wipe(left)">
                                      <p:cBhvr>
                                        <p:cTn id="55" dur="500"/>
                                        <p:tgtEl>
                                          <p:spTgt spid="22531">
                                            <p:txEl>
                                              <p:pRg st="9" end="9"/>
                                            </p:txEl>
                                          </p:spTgt>
                                        </p:tgtEl>
                                      </p:cBhvr>
                                    </p:animEffect>
                                  </p:childTnLst>
                                </p:cTn>
                              </p:par>
                            </p:childTnLst>
                          </p:cTn>
                        </p:par>
                        <p:par>
                          <p:cTn id="56" fill="hold" nodeType="afterGroup">
                            <p:stCondLst>
                              <p:cond delay="500"/>
                            </p:stCondLst>
                            <p:childTnLst>
                              <p:par>
                                <p:cTn id="57" presetID="22" presetClass="entr" presetSubtype="2" fill="hold" grpId="0" nodeType="afterEffect">
                                  <p:stCondLst>
                                    <p:cond delay="500"/>
                                  </p:stCondLst>
                                  <p:childTnLst>
                                    <p:set>
                                      <p:cBhvr>
                                        <p:cTn id="58" dur="1" fill="hold">
                                          <p:stCondLst>
                                            <p:cond delay="0"/>
                                          </p:stCondLst>
                                        </p:cTn>
                                        <p:tgtEl>
                                          <p:spTgt spid="9"/>
                                        </p:tgtEl>
                                        <p:attrNameLst>
                                          <p:attrName>style.visibility</p:attrName>
                                        </p:attrNameLst>
                                      </p:cBhvr>
                                      <p:to>
                                        <p:strVal val="visible"/>
                                      </p:to>
                                    </p:set>
                                    <p:animEffect transition="in" filter="wipe(right)">
                                      <p:cBhvr>
                                        <p:cTn id="59" dur="500"/>
                                        <p:tgtEl>
                                          <p:spTgt spid="9"/>
                                        </p:tgtEl>
                                      </p:cBhvr>
                                    </p:animEffect>
                                  </p:childTnLst>
                                </p:cTn>
                              </p:par>
                            </p:childTnLst>
                          </p:cTn>
                        </p:par>
                        <p:par>
                          <p:cTn id="60" fill="hold" nodeType="afterGroup">
                            <p:stCondLst>
                              <p:cond delay="1500"/>
                            </p:stCondLst>
                            <p:childTnLst>
                              <p:par>
                                <p:cTn id="61" presetID="22" presetClass="entr" presetSubtype="4"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down)">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r>
              <a:rPr lang="en-US" sz="3600" smtClean="0">
                <a:solidFill>
                  <a:srgbClr val="FFFFFF"/>
                </a:solidFill>
              </a:rPr>
              <a:t>Electrical Principles</a:t>
            </a:r>
            <a:endParaRPr lang="en-US" smtClean="0"/>
          </a:p>
        </p:txBody>
      </p:sp>
      <p:sp>
        <p:nvSpPr>
          <p:cNvPr id="32771" name="Rectangle 3"/>
          <p:cNvSpPr>
            <a:spLocks noGrp="1" noChangeArrowheads="1"/>
          </p:cNvSpPr>
          <p:nvPr>
            <p:ph type="body" idx="1"/>
          </p:nvPr>
        </p:nvSpPr>
        <p:spPr>
          <a:xfrm>
            <a:off x="231775" y="1700213"/>
            <a:ext cx="8642350" cy="4962525"/>
          </a:xfrm>
        </p:spPr>
        <p:txBody>
          <a:bodyPr/>
          <a:lstStyle/>
          <a:p>
            <a:pPr>
              <a:buFont typeface="Wingdings" pitchFamily="2" charset="2"/>
              <a:buChar char="Ø"/>
            </a:pPr>
            <a:r>
              <a:rPr lang="en-US" smtClean="0"/>
              <a:t>The capacitance of a 20 microfarad capacitor in series with a 50 microfarad capacitor is </a:t>
            </a:r>
            <a:r>
              <a:rPr lang="en-US" b="1" smtClean="0"/>
              <a:t>14.3 microfarads</a:t>
            </a:r>
            <a:r>
              <a:rPr lang="en-US" smtClean="0"/>
              <a:t>. </a:t>
            </a:r>
            <a:r>
              <a:rPr lang="en-US" sz="1000" smtClean="0"/>
              <a:t>(G5C12)</a:t>
            </a:r>
          </a:p>
          <a:p>
            <a:pPr lvl="1"/>
            <a:r>
              <a:rPr lang="en-US" i="1" smtClean="0"/>
              <a:t>C</a:t>
            </a:r>
            <a:r>
              <a:rPr lang="en-US" i="1" baseline="-25000" smtClean="0"/>
              <a:t>T</a:t>
            </a:r>
            <a:r>
              <a:rPr lang="en-US" i="1" smtClean="0"/>
              <a:t>= 1/ [(1/C</a:t>
            </a:r>
            <a:r>
              <a:rPr lang="en-US" i="1" baseline="-25000" smtClean="0"/>
              <a:t>1</a:t>
            </a:r>
            <a:r>
              <a:rPr lang="en-US" i="1" smtClean="0"/>
              <a:t>) + (1/C</a:t>
            </a:r>
            <a:r>
              <a:rPr lang="en-US" i="1" baseline="-25000" smtClean="0"/>
              <a:t>2</a:t>
            </a:r>
            <a:r>
              <a:rPr lang="en-US" i="1" smtClean="0"/>
              <a:t>)] </a:t>
            </a:r>
          </a:p>
          <a:p>
            <a:pPr lvl="1"/>
            <a:endParaRPr lang="en-US" i="1" smtClean="0"/>
          </a:p>
          <a:p>
            <a:pPr lvl="1"/>
            <a:r>
              <a:rPr lang="en-US" i="1" smtClean="0"/>
              <a:t>C</a:t>
            </a:r>
            <a:r>
              <a:rPr lang="en-US" i="1" baseline="-25000" smtClean="0"/>
              <a:t>T</a:t>
            </a:r>
            <a:r>
              <a:rPr lang="en-US" i="1" smtClean="0"/>
              <a:t> = 1/ [(1/20) + (1/50)] </a:t>
            </a:r>
          </a:p>
          <a:p>
            <a:pPr lvl="1"/>
            <a:endParaRPr lang="en-US" i="1" smtClean="0"/>
          </a:p>
          <a:p>
            <a:pPr lvl="1"/>
            <a:r>
              <a:rPr lang="en-US" i="1" smtClean="0"/>
              <a:t>C</a:t>
            </a:r>
            <a:r>
              <a:rPr lang="en-US" i="1" baseline="-25000" smtClean="0"/>
              <a:t>T</a:t>
            </a:r>
            <a:r>
              <a:rPr lang="en-US" i="1" smtClean="0"/>
              <a:t> = 1/ [(.050)+(1/.020)] </a:t>
            </a:r>
          </a:p>
          <a:p>
            <a:pPr lvl="1"/>
            <a:endParaRPr lang="en-US" i="1" smtClean="0"/>
          </a:p>
          <a:p>
            <a:pPr lvl="1"/>
            <a:r>
              <a:rPr lang="en-US" i="1" smtClean="0"/>
              <a:t>C</a:t>
            </a:r>
            <a:r>
              <a:rPr lang="en-US" i="1" baseline="-25000" smtClean="0"/>
              <a:t>T</a:t>
            </a:r>
            <a:r>
              <a:rPr lang="en-US" i="1" smtClean="0"/>
              <a:t> = (1/.07)  </a:t>
            </a:r>
          </a:p>
          <a:p>
            <a:pPr lvl="1"/>
            <a:endParaRPr lang="en-US" i="1" smtClean="0"/>
          </a:p>
          <a:p>
            <a:pPr lvl="1"/>
            <a:r>
              <a:rPr lang="en-US" i="1" smtClean="0"/>
              <a:t>C</a:t>
            </a:r>
            <a:r>
              <a:rPr lang="en-US" i="1" baseline="-25000" smtClean="0"/>
              <a:t>T</a:t>
            </a:r>
            <a:r>
              <a:rPr lang="en-US" i="1" smtClean="0"/>
              <a:t> = </a:t>
            </a:r>
            <a:r>
              <a:rPr lang="en-US" b="1" i="1" smtClean="0"/>
              <a:t>14.285 microfarads</a:t>
            </a:r>
            <a:endParaRPr lang="en-US" b="1"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p:txBody>
      </p:sp>
      <p:pic>
        <p:nvPicPr>
          <p:cNvPr id="32774" name="Picture 6"/>
          <p:cNvPicPr>
            <a:picLocks noChangeAspect="1" noChangeArrowheads="1"/>
          </p:cNvPicPr>
          <p:nvPr/>
        </p:nvPicPr>
        <p:blipFill>
          <a:blip r:embed="rId2" cstate="print"/>
          <a:srcRect/>
          <a:stretch>
            <a:fillRect/>
          </a:stretch>
        </p:blipFill>
        <p:spPr bwMode="auto">
          <a:xfrm>
            <a:off x="4572000" y="2968625"/>
            <a:ext cx="3952875" cy="1984375"/>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left)">
                                      <p:cBhvr>
                                        <p:cTn id="7" dur="500"/>
                                        <p:tgtEl>
                                          <p:spTgt spid="32771">
                                            <p:txEl>
                                              <p:pRg st="0" end="0"/>
                                            </p:txEl>
                                          </p:spTgt>
                                        </p:tgtEl>
                                      </p:cBhvr>
                                    </p:animEffect>
                                  </p:childTnLst>
                                </p:cTn>
                              </p:par>
                            </p:childTnLst>
                          </p:cTn>
                        </p:par>
                        <p:par>
                          <p:cTn id="8" fill="hold" nodeType="afterGroup">
                            <p:stCondLst>
                              <p:cond delay="500"/>
                            </p:stCondLst>
                            <p:childTnLst>
                              <p:par>
                                <p:cTn id="9" presetID="22" presetClass="entr" presetSubtype="2" fill="hold" nodeType="afterEffect">
                                  <p:stCondLst>
                                    <p:cond delay="500"/>
                                  </p:stCondLst>
                                  <p:childTnLst>
                                    <p:set>
                                      <p:cBhvr>
                                        <p:cTn id="10" dur="1" fill="hold">
                                          <p:stCondLst>
                                            <p:cond delay="0"/>
                                          </p:stCondLst>
                                        </p:cTn>
                                        <p:tgtEl>
                                          <p:spTgt spid="32774"/>
                                        </p:tgtEl>
                                        <p:attrNameLst>
                                          <p:attrName>style.visibility</p:attrName>
                                        </p:attrNameLst>
                                      </p:cBhvr>
                                      <p:to>
                                        <p:strVal val="visible"/>
                                      </p:to>
                                    </p:set>
                                    <p:animEffect transition="in" filter="wipe(right)">
                                      <p:cBhvr>
                                        <p:cTn id="11" dur="500"/>
                                        <p:tgtEl>
                                          <p:spTgt spid="3277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2771">
                                            <p:txEl>
                                              <p:pRg st="1" end="1"/>
                                            </p:txEl>
                                          </p:spTgt>
                                        </p:tgtEl>
                                        <p:attrNameLst>
                                          <p:attrName>style.visibility</p:attrName>
                                        </p:attrNameLst>
                                      </p:cBhvr>
                                      <p:to>
                                        <p:strVal val="visible"/>
                                      </p:to>
                                    </p:set>
                                    <p:animEffect transition="in" filter="wipe(left)">
                                      <p:cBhvr>
                                        <p:cTn id="16" dur="500"/>
                                        <p:tgtEl>
                                          <p:spTgt spid="3277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32771">
                                            <p:txEl>
                                              <p:pRg st="3" end="3"/>
                                            </p:txEl>
                                          </p:spTgt>
                                        </p:tgtEl>
                                        <p:attrNameLst>
                                          <p:attrName>style.visibility</p:attrName>
                                        </p:attrNameLst>
                                      </p:cBhvr>
                                      <p:to>
                                        <p:strVal val="visible"/>
                                      </p:to>
                                    </p:set>
                                    <p:animEffect transition="in" filter="wipe(left)">
                                      <p:cBhvr>
                                        <p:cTn id="21" dur="500"/>
                                        <p:tgtEl>
                                          <p:spTgt spid="32771">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2771">
                                            <p:txEl>
                                              <p:pRg st="5" end="5"/>
                                            </p:txEl>
                                          </p:spTgt>
                                        </p:tgtEl>
                                        <p:attrNameLst>
                                          <p:attrName>style.visibility</p:attrName>
                                        </p:attrNameLst>
                                      </p:cBhvr>
                                      <p:to>
                                        <p:strVal val="visible"/>
                                      </p:to>
                                    </p:set>
                                    <p:animEffect transition="in" filter="wipe(left)">
                                      <p:cBhvr>
                                        <p:cTn id="26" dur="500"/>
                                        <p:tgtEl>
                                          <p:spTgt spid="32771">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32771">
                                            <p:txEl>
                                              <p:pRg st="7" end="7"/>
                                            </p:txEl>
                                          </p:spTgt>
                                        </p:tgtEl>
                                        <p:attrNameLst>
                                          <p:attrName>style.visibility</p:attrName>
                                        </p:attrNameLst>
                                      </p:cBhvr>
                                      <p:to>
                                        <p:strVal val="visible"/>
                                      </p:to>
                                    </p:set>
                                    <p:animEffect transition="in" filter="wipe(left)">
                                      <p:cBhvr>
                                        <p:cTn id="31" dur="500"/>
                                        <p:tgtEl>
                                          <p:spTgt spid="32771">
                                            <p:txEl>
                                              <p:pRg st="7" end="7"/>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32771">
                                            <p:txEl>
                                              <p:pRg st="9" end="9"/>
                                            </p:txEl>
                                          </p:spTgt>
                                        </p:tgtEl>
                                        <p:attrNameLst>
                                          <p:attrName>style.visibility</p:attrName>
                                        </p:attrNameLst>
                                      </p:cBhvr>
                                      <p:to>
                                        <p:strVal val="visible"/>
                                      </p:to>
                                    </p:set>
                                    <p:animEffect transition="in" filter="wipe(down)">
                                      <p:cBhvr>
                                        <p:cTn id="36" dur="500"/>
                                        <p:tgtEl>
                                          <p:spTgt spid="327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n-US" sz="3600" smtClean="0">
                <a:solidFill>
                  <a:srgbClr val="FFFFFF"/>
                </a:solidFill>
              </a:rPr>
              <a:t>Electrical Principles</a:t>
            </a:r>
            <a:endParaRPr lang="en-US" smtClean="0"/>
          </a:p>
        </p:txBody>
      </p:sp>
      <p:sp>
        <p:nvSpPr>
          <p:cNvPr id="29699" name="Rectangle 3"/>
          <p:cNvSpPr>
            <a:spLocks noGrp="1" noChangeArrowheads="1"/>
          </p:cNvSpPr>
          <p:nvPr>
            <p:ph type="body" idx="1"/>
          </p:nvPr>
        </p:nvSpPr>
        <p:spPr>
          <a:xfrm>
            <a:off x="155575" y="1662113"/>
            <a:ext cx="8642350" cy="4962525"/>
          </a:xfrm>
        </p:spPr>
        <p:txBody>
          <a:bodyPr/>
          <a:lstStyle/>
          <a:p>
            <a:pPr>
              <a:buFont typeface="Wingdings" pitchFamily="2" charset="2"/>
              <a:buChar char="Ø"/>
            </a:pPr>
            <a:r>
              <a:rPr lang="en-US" b="1" smtClean="0"/>
              <a:t>A capacitor in parallel </a:t>
            </a:r>
            <a:r>
              <a:rPr lang="en-US" smtClean="0"/>
              <a:t>should be added to a capacitor in a circuit to increase the circuit capacitance. </a:t>
            </a:r>
            <a:r>
              <a:rPr lang="en-US" sz="1000" smtClean="0"/>
              <a:t>(G5C13)</a:t>
            </a:r>
            <a:r>
              <a:rPr lang="en-US" smtClean="0"/>
              <a:t> </a:t>
            </a:r>
          </a:p>
          <a:p>
            <a:pPr>
              <a:buFont typeface="Wingdings" pitchFamily="2" charset="2"/>
              <a:buChar char="Ø"/>
            </a:pPr>
            <a:r>
              <a:rPr lang="en-US" b="1" smtClean="0"/>
              <a:t>An inductor in series </a:t>
            </a:r>
            <a:r>
              <a:rPr lang="en-US" smtClean="0"/>
              <a:t>should be added to an inductor in a circuit to increase the circuit inductance. </a:t>
            </a:r>
            <a:r>
              <a:rPr lang="en-US" sz="1000" smtClean="0"/>
              <a:t>(G5C14)</a:t>
            </a:r>
          </a:p>
          <a:p>
            <a:pPr>
              <a:buFont typeface="Wingdings" pitchFamily="2" charset="2"/>
              <a:buChar char="Ø"/>
            </a:pPr>
            <a:r>
              <a:rPr lang="en-US" b="1" smtClean="0"/>
              <a:t>5.9 ohms </a:t>
            </a:r>
            <a:r>
              <a:rPr lang="en-US" smtClean="0"/>
              <a:t>is the total resistance of a 10 ohm, a 20 ohm, and a 50 ohm resistor in parallel. </a:t>
            </a:r>
            <a:r>
              <a:rPr lang="en-US" sz="1000" smtClean="0"/>
              <a:t>(G5C15)</a:t>
            </a:r>
            <a:endParaRPr lang="en-US" smtClean="0"/>
          </a:p>
          <a:p>
            <a:pPr>
              <a:buFont typeface="Wingdings" pitchFamily="2" charset="2"/>
              <a:buChar char="Ø"/>
            </a:pPr>
            <a:endParaRPr lang="en-US" sz="800" smtClean="0"/>
          </a:p>
          <a:p>
            <a:pPr lvl="1"/>
            <a:r>
              <a:rPr lang="en-US" i="1" smtClean="0"/>
              <a:t>R</a:t>
            </a:r>
            <a:r>
              <a:rPr lang="en-US" i="1" baseline="-25000" smtClean="0"/>
              <a:t>T</a:t>
            </a:r>
            <a:r>
              <a:rPr lang="en-US" i="1" smtClean="0"/>
              <a:t>= 1/ [(1/R</a:t>
            </a:r>
            <a:r>
              <a:rPr lang="en-US" i="1" baseline="-25000" smtClean="0"/>
              <a:t>1</a:t>
            </a:r>
            <a:r>
              <a:rPr lang="en-US" i="1" smtClean="0"/>
              <a:t>) + (1/R</a:t>
            </a:r>
            <a:r>
              <a:rPr lang="en-US" i="1" baseline="-25000" smtClean="0"/>
              <a:t>2</a:t>
            </a:r>
            <a:r>
              <a:rPr lang="en-US" i="1" smtClean="0"/>
              <a:t>) + (1/R</a:t>
            </a:r>
            <a:r>
              <a:rPr lang="en-US" i="1" baseline="-25000" smtClean="0"/>
              <a:t>3</a:t>
            </a:r>
            <a:r>
              <a:rPr lang="en-US" i="1" smtClean="0"/>
              <a:t>)] </a:t>
            </a:r>
          </a:p>
          <a:p>
            <a:pPr lvl="1"/>
            <a:r>
              <a:rPr lang="en-US" i="1" smtClean="0"/>
              <a:t>R</a:t>
            </a:r>
            <a:r>
              <a:rPr lang="en-US" i="1" baseline="-25000" smtClean="0"/>
              <a:t>T</a:t>
            </a:r>
            <a:r>
              <a:rPr lang="en-US" i="1" smtClean="0"/>
              <a:t>= 1/ [(1/10) + (1/20) + (1/50)]  </a:t>
            </a:r>
          </a:p>
          <a:p>
            <a:pPr lvl="1"/>
            <a:r>
              <a:rPr lang="en-US" i="1" smtClean="0"/>
              <a:t>R</a:t>
            </a:r>
            <a:r>
              <a:rPr lang="en-US" i="1" baseline="-25000" smtClean="0"/>
              <a:t>T </a:t>
            </a:r>
            <a:r>
              <a:rPr lang="en-US" i="1" smtClean="0"/>
              <a:t>=</a:t>
            </a:r>
            <a:r>
              <a:rPr lang="en-US" b="1" i="1" smtClean="0"/>
              <a:t> </a:t>
            </a:r>
            <a:r>
              <a:rPr lang="en-US" i="1" smtClean="0"/>
              <a:t>1/ [(0.1) + (0.05) + (0.02)]   </a:t>
            </a:r>
          </a:p>
          <a:p>
            <a:pPr lvl="1"/>
            <a:r>
              <a:rPr lang="en-US" i="1" smtClean="0"/>
              <a:t>R</a:t>
            </a:r>
            <a:r>
              <a:rPr lang="en-US" i="1" baseline="-25000" smtClean="0"/>
              <a:t>T</a:t>
            </a:r>
            <a:r>
              <a:rPr lang="en-US" i="1" smtClean="0"/>
              <a:t> =1/ .17</a:t>
            </a:r>
          </a:p>
          <a:p>
            <a:pPr lvl="1"/>
            <a:r>
              <a:rPr lang="en-US" i="1" smtClean="0"/>
              <a:t>R</a:t>
            </a:r>
            <a:r>
              <a:rPr lang="en-US" i="1" baseline="-25000" smtClean="0"/>
              <a:t>T</a:t>
            </a:r>
            <a:r>
              <a:rPr lang="en-US" i="1" smtClean="0"/>
              <a:t> = </a:t>
            </a:r>
            <a:r>
              <a:rPr lang="en-US" b="1" i="1" smtClean="0"/>
              <a:t>5.88 ohms</a:t>
            </a:r>
            <a:r>
              <a:rPr lang="en-US" i="1" smtClean="0"/>
              <a:t> </a:t>
            </a:r>
          </a:p>
          <a:p>
            <a:pPr lvl="2"/>
            <a:r>
              <a:rPr lang="en-US" i="1" smtClean="0">
                <a:solidFill>
                  <a:srgbClr val="FF0000"/>
                </a:solidFill>
              </a:rPr>
              <a:t>Remember that the total resistance in a parallel circuit will always be less than the smallest resistor in the parallel network.</a:t>
            </a:r>
            <a:r>
              <a:rPr lang="en-US" smtClean="0">
                <a:solidFill>
                  <a:srgbClr val="FF0000"/>
                </a:solidFill>
              </a:rPr>
              <a:t> </a:t>
            </a:r>
          </a:p>
          <a:p>
            <a:pPr>
              <a:buFont typeface="Wingdings" pitchFamily="2" charset="2"/>
              <a:buChar char="Ø"/>
            </a:pPr>
            <a:endParaRPr lang="en-US" smtClean="0">
              <a:solidFill>
                <a:srgbClr val="FF0000"/>
              </a:solidFill>
            </a:endParaRPr>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wipe(up)">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wipe(left)">
                                      <p:cBhvr>
                                        <p:cTn id="12" dur="5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wipe(left)">
                                      <p:cBhvr>
                                        <p:cTn id="17" dur="500"/>
                                        <p:tgtEl>
                                          <p:spTgt spid="29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9699">
                                            <p:txEl>
                                              <p:pRg st="4" end="4"/>
                                            </p:txEl>
                                          </p:spTgt>
                                        </p:tgtEl>
                                        <p:attrNameLst>
                                          <p:attrName>style.visibility</p:attrName>
                                        </p:attrNameLst>
                                      </p:cBhvr>
                                      <p:to>
                                        <p:strVal val="visible"/>
                                      </p:to>
                                    </p:set>
                                    <p:animEffect transition="in" filter="wipe(left)">
                                      <p:cBhvr>
                                        <p:cTn id="22" dur="500"/>
                                        <p:tgtEl>
                                          <p:spTgt spid="2969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animEffect transition="in" filter="wipe(left)">
                                      <p:cBhvr>
                                        <p:cTn id="27" dur="500"/>
                                        <p:tgtEl>
                                          <p:spTgt spid="2969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9699">
                                            <p:txEl>
                                              <p:pRg st="6" end="6"/>
                                            </p:txEl>
                                          </p:spTgt>
                                        </p:tgtEl>
                                        <p:attrNameLst>
                                          <p:attrName>style.visibility</p:attrName>
                                        </p:attrNameLst>
                                      </p:cBhvr>
                                      <p:to>
                                        <p:strVal val="visible"/>
                                      </p:to>
                                    </p:set>
                                    <p:animEffect transition="in" filter="wipe(left)">
                                      <p:cBhvr>
                                        <p:cTn id="32" dur="500"/>
                                        <p:tgtEl>
                                          <p:spTgt spid="2969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9699">
                                            <p:txEl>
                                              <p:pRg st="7" end="7"/>
                                            </p:txEl>
                                          </p:spTgt>
                                        </p:tgtEl>
                                        <p:attrNameLst>
                                          <p:attrName>style.visibility</p:attrName>
                                        </p:attrNameLst>
                                      </p:cBhvr>
                                      <p:to>
                                        <p:strVal val="visible"/>
                                      </p:to>
                                    </p:set>
                                    <p:animEffect transition="in" filter="wipe(left)">
                                      <p:cBhvr>
                                        <p:cTn id="37" dur="500"/>
                                        <p:tgtEl>
                                          <p:spTgt spid="29699">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9699">
                                            <p:txEl>
                                              <p:pRg st="8" end="8"/>
                                            </p:txEl>
                                          </p:spTgt>
                                        </p:tgtEl>
                                        <p:attrNameLst>
                                          <p:attrName>style.visibility</p:attrName>
                                        </p:attrNameLst>
                                      </p:cBhvr>
                                      <p:to>
                                        <p:strVal val="visible"/>
                                      </p:to>
                                    </p:set>
                                    <p:animEffect transition="in" filter="wipe(left)">
                                      <p:cBhvr>
                                        <p:cTn id="42" dur="500"/>
                                        <p:tgtEl>
                                          <p:spTgt spid="29699">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29699">
                                            <p:txEl>
                                              <p:pRg st="9" end="9"/>
                                            </p:txEl>
                                          </p:spTgt>
                                        </p:tgtEl>
                                        <p:attrNameLst>
                                          <p:attrName>style.visibility</p:attrName>
                                        </p:attrNameLst>
                                      </p:cBhvr>
                                      <p:to>
                                        <p:strVal val="visible"/>
                                      </p:to>
                                    </p:set>
                                    <p:animEffect transition="in" filter="wipe(down)">
                                      <p:cBhvr>
                                        <p:cTn id="47" dur="500"/>
                                        <p:tgtEl>
                                          <p:spTgt spid="296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347663" y="165100"/>
            <a:ext cx="8642350" cy="868363"/>
          </a:xfrm>
        </p:spPr>
        <p:txBody>
          <a:bodyPr/>
          <a:lstStyle/>
          <a:p>
            <a:pPr algn="ctr"/>
            <a:r>
              <a:rPr lang="en-US" sz="3600" smtClean="0"/>
              <a:t>Electrical Principles</a:t>
            </a:r>
          </a:p>
        </p:txBody>
      </p:sp>
      <p:sp>
        <p:nvSpPr>
          <p:cNvPr id="34819" name="Rectangle 3"/>
          <p:cNvSpPr>
            <a:spLocks noGrp="1" noChangeArrowheads="1"/>
          </p:cNvSpPr>
          <p:nvPr>
            <p:ph type="body" idx="4294967295"/>
          </p:nvPr>
        </p:nvSpPr>
        <p:spPr>
          <a:xfrm>
            <a:off x="231775" y="1508125"/>
            <a:ext cx="8642350" cy="4962525"/>
          </a:xfrm>
        </p:spPr>
        <p:txBody>
          <a:bodyPr/>
          <a:lstStyle/>
          <a:p>
            <a:pPr>
              <a:buFont typeface="Wingdings" pitchFamily="2" charset="2"/>
              <a:buChar char="Ø"/>
              <a:defRPr/>
            </a:pPr>
            <a:r>
              <a:rPr lang="en-US" dirty="0" smtClean="0"/>
              <a:t>Impedance </a:t>
            </a:r>
            <a:r>
              <a:rPr lang="en-US" smtClean="0"/>
              <a:t>Z, is </a:t>
            </a:r>
            <a:r>
              <a:rPr lang="en-US" b="1" dirty="0" smtClean="0"/>
              <a:t>the opposition to the flow of current in an AC circuit</a:t>
            </a:r>
            <a:r>
              <a:rPr lang="en-US" dirty="0" smtClean="0"/>
              <a:t>. </a:t>
            </a:r>
            <a:r>
              <a:rPr lang="en-US" sz="1000" dirty="0" smtClean="0"/>
              <a:t>(G5A01)</a:t>
            </a:r>
            <a:r>
              <a:rPr lang="en-US" dirty="0" smtClean="0"/>
              <a:t> </a:t>
            </a:r>
          </a:p>
          <a:p>
            <a:pPr>
              <a:buFont typeface="Wingdings" pitchFamily="2" charset="2"/>
              <a:buChar char="Ø"/>
              <a:defRPr/>
            </a:pPr>
            <a:endParaRPr lang="en-US" dirty="0" smtClean="0"/>
          </a:p>
          <a:p>
            <a:pPr>
              <a:buFont typeface="Wingdings" pitchFamily="2" charset="2"/>
              <a:buChar char="Ø"/>
              <a:defRPr/>
            </a:pPr>
            <a:r>
              <a:rPr lang="en-US" dirty="0" smtClean="0"/>
              <a:t>Reactance is </a:t>
            </a:r>
            <a:r>
              <a:rPr lang="en-US" b="1" dirty="0" smtClean="0"/>
              <a:t>opposition to the flow of alternating current caused by capacitance or inductance</a:t>
            </a:r>
            <a:r>
              <a:rPr lang="en-US" dirty="0" smtClean="0"/>
              <a:t>. </a:t>
            </a:r>
            <a:r>
              <a:rPr lang="en-US" sz="1000" dirty="0" smtClean="0"/>
              <a:t>(G5A02)</a:t>
            </a:r>
            <a:r>
              <a:rPr lang="en-US" dirty="0" smtClean="0"/>
              <a:t> </a:t>
            </a:r>
          </a:p>
          <a:p>
            <a:pPr>
              <a:buFont typeface="Wingdings" pitchFamily="2" charset="2"/>
              <a:buChar char="Ø"/>
              <a:defRPr/>
            </a:pPr>
            <a:endParaRPr lang="en-US" b="1" dirty="0" smtClean="0"/>
          </a:p>
          <a:p>
            <a:pPr>
              <a:buFont typeface="Wingdings" pitchFamily="2" charset="2"/>
              <a:buChar char="Ø"/>
              <a:defRPr/>
            </a:pPr>
            <a:endParaRPr lang="en-US" b="1" dirty="0"/>
          </a:p>
          <a:p>
            <a:pPr>
              <a:buFont typeface="Wingdings" pitchFamily="2" charset="2"/>
              <a:buChar char="Ø"/>
              <a:defRPr/>
            </a:pPr>
            <a:endParaRPr lang="en-US" b="1" dirty="0" smtClean="0"/>
          </a:p>
          <a:p>
            <a:pPr>
              <a:buFont typeface="Wingdings" pitchFamily="2" charset="2"/>
              <a:buChar char="Ø"/>
              <a:defRPr/>
            </a:pPr>
            <a:endParaRPr lang="en-US" b="1" dirty="0"/>
          </a:p>
          <a:p>
            <a:pPr>
              <a:buFont typeface="Wingdings" pitchFamily="2" charset="2"/>
              <a:buChar char="Ø"/>
              <a:defRPr/>
            </a:pPr>
            <a:endParaRPr lang="en-US" b="1" dirty="0" smtClean="0"/>
          </a:p>
          <a:p>
            <a:pPr marL="0" indent="0">
              <a:buFontTx/>
              <a:buNone/>
              <a:defRPr/>
            </a:pPr>
            <a:endParaRPr lang="en-US" b="1" dirty="0"/>
          </a:p>
        </p:txBody>
      </p:sp>
      <p:pic>
        <p:nvPicPr>
          <p:cNvPr id="6151" name="Picture 5"/>
          <p:cNvPicPr>
            <a:picLocks noChangeAspect="1" noChangeArrowheads="1"/>
          </p:cNvPicPr>
          <p:nvPr/>
        </p:nvPicPr>
        <p:blipFill>
          <a:blip r:embed="rId2" cstate="print"/>
          <a:srcRect/>
          <a:stretch>
            <a:fillRect/>
          </a:stretch>
        </p:blipFill>
        <p:spPr bwMode="auto">
          <a:xfrm>
            <a:off x="1692275" y="4543425"/>
            <a:ext cx="1858963" cy="371475"/>
          </a:xfrm>
          <a:prstGeom prst="rect">
            <a:avLst/>
          </a:prstGeom>
          <a:noFill/>
          <a:ln w="12700" cap="sq">
            <a:noFill/>
            <a:miter lim="800000"/>
            <a:headEnd type="none" w="sm" len="sm"/>
            <a:tailEnd type="none" w="sm" len="sm"/>
          </a:ln>
          <a:effectLst/>
        </p:spPr>
      </p:pic>
      <p:pic>
        <p:nvPicPr>
          <p:cNvPr id="6152" name="Picture 6"/>
          <p:cNvPicPr>
            <a:picLocks noChangeAspect="1" noChangeArrowheads="1"/>
          </p:cNvPicPr>
          <p:nvPr/>
        </p:nvPicPr>
        <p:blipFill>
          <a:blip r:embed="rId3" cstate="print"/>
          <a:srcRect/>
          <a:stretch>
            <a:fillRect/>
          </a:stretch>
        </p:blipFill>
        <p:spPr bwMode="auto">
          <a:xfrm>
            <a:off x="4994275" y="4543425"/>
            <a:ext cx="1938338" cy="371475"/>
          </a:xfrm>
          <a:prstGeom prst="rect">
            <a:avLst/>
          </a:prstGeom>
          <a:noFill/>
          <a:ln w="12700" cap="sq">
            <a:noFill/>
            <a:miter lim="800000"/>
            <a:headEnd type="none" w="sm" len="sm"/>
            <a:tailEnd type="none" w="sm" len="sm"/>
          </a:ln>
          <a:effectLst/>
        </p:spPr>
      </p:pic>
      <p:sp>
        <p:nvSpPr>
          <p:cNvPr id="13" name="Text Box 11"/>
          <p:cNvSpPr txBox="1">
            <a:spLocks noChangeArrowheads="1"/>
          </p:cNvSpPr>
          <p:nvPr/>
        </p:nvSpPr>
        <p:spPr bwMode="auto">
          <a:xfrm>
            <a:off x="885825" y="5310188"/>
            <a:ext cx="7988300"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a:solidFill>
                  <a:srgbClr val="FF0000"/>
                </a:solidFill>
                <a:latin typeface="Rockwell" pitchFamily="18" charset="0"/>
              </a:rPr>
              <a:t>When X</a:t>
            </a:r>
            <a:r>
              <a:rPr lang="en-US" sz="1600" baseline="-25000">
                <a:solidFill>
                  <a:srgbClr val="FF0000"/>
                </a:solidFill>
                <a:latin typeface="Rockwell" pitchFamily="18" charset="0"/>
              </a:rPr>
              <a:t>L</a:t>
            </a:r>
            <a:r>
              <a:rPr lang="en-US" sz="1600">
                <a:solidFill>
                  <a:srgbClr val="FF0000"/>
                </a:solidFill>
                <a:latin typeface="Rockwell" pitchFamily="18" charset="0"/>
              </a:rPr>
              <a:t> equals X</a:t>
            </a:r>
            <a:r>
              <a:rPr lang="en-US" sz="1600" baseline="-25000">
                <a:solidFill>
                  <a:srgbClr val="FF0000"/>
                </a:solidFill>
                <a:latin typeface="Rockwell" pitchFamily="18" charset="0"/>
              </a:rPr>
              <a:t>C</a:t>
            </a:r>
            <a:r>
              <a:rPr lang="en-US" sz="1600">
                <a:solidFill>
                  <a:srgbClr val="FF0000"/>
                </a:solidFill>
                <a:latin typeface="Rockwell" pitchFamily="18" charset="0"/>
              </a:rPr>
              <a:t>, it creates a special frequency called ‘resonant frequency’</a:t>
            </a:r>
          </a:p>
        </p:txBody>
      </p:sp>
      <p:sp>
        <p:nvSpPr>
          <p:cNvPr id="44040" name="Text Box 8"/>
          <p:cNvSpPr txBox="1">
            <a:spLocks noChangeArrowheads="1"/>
          </p:cNvSpPr>
          <p:nvPr/>
        </p:nvSpPr>
        <p:spPr bwMode="auto">
          <a:xfrm>
            <a:off x="1422400" y="3621088"/>
            <a:ext cx="2457450" cy="823912"/>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4000">
                <a:latin typeface="Rockwell" pitchFamily="18" charset="0"/>
              </a:rPr>
              <a:t>X</a:t>
            </a:r>
            <a:r>
              <a:rPr lang="en-US" sz="4000" baseline="-25000">
                <a:latin typeface="Rockwell" pitchFamily="18" charset="0"/>
              </a:rPr>
              <a:t>L</a:t>
            </a:r>
            <a:r>
              <a:rPr lang="en-US" sz="4000">
                <a:latin typeface="Rockwell" pitchFamily="18" charset="0"/>
              </a:rPr>
              <a:t>=2</a:t>
            </a:r>
            <a:r>
              <a:rPr lang="en-US" sz="4800">
                <a:latin typeface="Symbol" pitchFamily="18" charset="2"/>
              </a:rPr>
              <a:t>p</a:t>
            </a:r>
            <a:r>
              <a:rPr lang="en-US" sz="4000">
                <a:latin typeface="Rockwell" pitchFamily="18" charset="0"/>
              </a:rPr>
              <a:t>FL</a:t>
            </a:r>
            <a:endParaRPr lang="en-US" sz="4000">
              <a:latin typeface="Symbol" pitchFamily="18" charset="2"/>
            </a:endParaRPr>
          </a:p>
        </p:txBody>
      </p:sp>
      <p:sp>
        <p:nvSpPr>
          <p:cNvPr id="44041" name="Text Box 9"/>
          <p:cNvSpPr txBox="1">
            <a:spLocks noChangeArrowheads="1"/>
          </p:cNvSpPr>
          <p:nvPr/>
        </p:nvSpPr>
        <p:spPr bwMode="auto">
          <a:xfrm>
            <a:off x="5992813" y="3929063"/>
            <a:ext cx="92075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a:latin typeface="Rockwell" pitchFamily="18" charset="0"/>
              </a:rPr>
              <a:t>2</a:t>
            </a:r>
            <a:r>
              <a:rPr lang="en-US" sz="2400">
                <a:latin typeface="Symbol" pitchFamily="18" charset="2"/>
              </a:rPr>
              <a:t>p</a:t>
            </a:r>
            <a:r>
              <a:rPr lang="en-US" sz="2400">
                <a:latin typeface="Rockwell" pitchFamily="18" charset="0"/>
              </a:rPr>
              <a:t>FC</a:t>
            </a:r>
            <a:endParaRPr lang="en-US" sz="2400">
              <a:latin typeface="Symbol" pitchFamily="18" charset="2"/>
            </a:endParaRPr>
          </a:p>
        </p:txBody>
      </p:sp>
      <p:sp>
        <p:nvSpPr>
          <p:cNvPr id="44042" name="Text Box 10"/>
          <p:cNvSpPr txBox="1">
            <a:spLocks noChangeArrowheads="1"/>
          </p:cNvSpPr>
          <p:nvPr/>
        </p:nvSpPr>
        <p:spPr bwMode="auto">
          <a:xfrm>
            <a:off x="4764088" y="3621088"/>
            <a:ext cx="2457450" cy="701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4000">
                <a:latin typeface="Rockwell" pitchFamily="18" charset="0"/>
              </a:rPr>
              <a:t>X</a:t>
            </a:r>
            <a:r>
              <a:rPr lang="en-US" sz="4000" baseline="-25000">
                <a:latin typeface="Rockwell" pitchFamily="18" charset="0"/>
              </a:rPr>
              <a:t>C</a:t>
            </a:r>
            <a:r>
              <a:rPr lang="en-US" sz="4000">
                <a:latin typeface="Rockwell" pitchFamily="18" charset="0"/>
              </a:rPr>
              <a:t>=</a:t>
            </a:r>
            <a:endParaRPr lang="en-US" sz="4000">
              <a:latin typeface="Symbol" pitchFamily="18" charset="2"/>
            </a:endParaRPr>
          </a:p>
        </p:txBody>
      </p:sp>
      <p:sp>
        <p:nvSpPr>
          <p:cNvPr id="44043" name="Line 11"/>
          <p:cNvSpPr>
            <a:spLocks noChangeShapeType="1"/>
          </p:cNvSpPr>
          <p:nvPr/>
        </p:nvSpPr>
        <p:spPr bwMode="auto">
          <a:xfrm>
            <a:off x="5916613" y="3967163"/>
            <a:ext cx="1074737" cy="0"/>
          </a:xfrm>
          <a:prstGeom prst="line">
            <a:avLst/>
          </a:prstGeom>
          <a:noFill/>
          <a:ln w="38100" cap="sq">
            <a:solidFill>
              <a:schemeClr val="tx1"/>
            </a:solidFill>
            <a:round/>
            <a:headEnd type="none" w="sm" len="sm"/>
            <a:tailEnd type="none" w="sm" len="sm"/>
          </a:ln>
          <a:effectLst/>
        </p:spPr>
        <p:txBody>
          <a:bodyPr wrap="none"/>
          <a:lstStyle/>
          <a:p>
            <a:endParaRPr lang="en-US"/>
          </a:p>
        </p:txBody>
      </p:sp>
      <p:sp>
        <p:nvSpPr>
          <p:cNvPr id="6156" name="Text Box 12"/>
          <p:cNvSpPr txBox="1">
            <a:spLocks noChangeArrowheads="1"/>
          </p:cNvSpPr>
          <p:nvPr/>
        </p:nvSpPr>
        <p:spPr bwMode="auto">
          <a:xfrm>
            <a:off x="6261100" y="3505200"/>
            <a:ext cx="384175"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a:latin typeface="Rockwell" pitchFamily="18" charset="0"/>
              </a:rPr>
              <a:t>1</a:t>
            </a:r>
            <a:endParaRPr lang="en-US" sz="2400">
              <a:latin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up)">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wipe(left)">
                                      <p:cBhvr>
                                        <p:cTn id="12" dur="500"/>
                                        <p:tgtEl>
                                          <p:spTgt spid="348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40"/>
                                        </p:tgtEl>
                                        <p:attrNameLst>
                                          <p:attrName>style.visibility</p:attrName>
                                        </p:attrNameLst>
                                      </p:cBhvr>
                                      <p:to>
                                        <p:strVal val="visible"/>
                                      </p:to>
                                    </p:set>
                                    <p:animEffect transition="in" filter="wipe(left)">
                                      <p:cBhvr>
                                        <p:cTn id="17" dur="500"/>
                                        <p:tgtEl>
                                          <p:spTgt spid="44040"/>
                                        </p:tgtEl>
                                      </p:cBhvr>
                                    </p:animEffect>
                                  </p:childTnLst>
                                </p:cTn>
                              </p:par>
                              <p:par>
                                <p:cTn id="18" presetID="22" presetClass="entr" presetSubtype="8" fill="hold" nodeType="withEffect">
                                  <p:stCondLst>
                                    <p:cond delay="0"/>
                                  </p:stCondLst>
                                  <p:childTnLst>
                                    <p:set>
                                      <p:cBhvr>
                                        <p:cTn id="19" dur="1" fill="hold">
                                          <p:stCondLst>
                                            <p:cond delay="0"/>
                                          </p:stCondLst>
                                        </p:cTn>
                                        <p:tgtEl>
                                          <p:spTgt spid="6151"/>
                                        </p:tgtEl>
                                        <p:attrNameLst>
                                          <p:attrName>style.visibility</p:attrName>
                                        </p:attrNameLst>
                                      </p:cBhvr>
                                      <p:to>
                                        <p:strVal val="visible"/>
                                      </p:to>
                                    </p:set>
                                    <p:animEffect transition="in" filter="wipe(left)">
                                      <p:cBhvr>
                                        <p:cTn id="20" dur="500"/>
                                        <p:tgtEl>
                                          <p:spTgt spid="6151"/>
                                        </p:tgtEl>
                                      </p:cBhvr>
                                    </p:animEffect>
                                  </p:childTnLst>
                                </p:cTn>
                              </p:par>
                            </p:childTnLst>
                          </p:cTn>
                        </p:par>
                        <p:par>
                          <p:cTn id="21" fill="hold" nodeType="afterGroup">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44042"/>
                                        </p:tgtEl>
                                        <p:attrNameLst>
                                          <p:attrName>style.visibility</p:attrName>
                                        </p:attrNameLst>
                                      </p:cBhvr>
                                      <p:to>
                                        <p:strVal val="visible"/>
                                      </p:to>
                                    </p:set>
                                    <p:animEffect transition="in" filter="wipe(right)">
                                      <p:cBhvr>
                                        <p:cTn id="24" dur="500"/>
                                        <p:tgtEl>
                                          <p:spTgt spid="44042"/>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44043"/>
                                        </p:tgtEl>
                                        <p:attrNameLst>
                                          <p:attrName>style.visibility</p:attrName>
                                        </p:attrNameLst>
                                      </p:cBhvr>
                                      <p:to>
                                        <p:strVal val="visible"/>
                                      </p:to>
                                    </p:set>
                                    <p:animEffect transition="in" filter="wipe(right)">
                                      <p:cBhvr>
                                        <p:cTn id="27" dur="500"/>
                                        <p:tgtEl>
                                          <p:spTgt spid="44043"/>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6156"/>
                                        </p:tgtEl>
                                        <p:attrNameLst>
                                          <p:attrName>style.visibility</p:attrName>
                                        </p:attrNameLst>
                                      </p:cBhvr>
                                      <p:to>
                                        <p:strVal val="visible"/>
                                      </p:to>
                                    </p:set>
                                    <p:animEffect transition="in" filter="wipe(right)">
                                      <p:cBhvr>
                                        <p:cTn id="30" dur="500"/>
                                        <p:tgtEl>
                                          <p:spTgt spid="6156"/>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44041"/>
                                        </p:tgtEl>
                                        <p:attrNameLst>
                                          <p:attrName>style.visibility</p:attrName>
                                        </p:attrNameLst>
                                      </p:cBhvr>
                                      <p:to>
                                        <p:strVal val="visible"/>
                                      </p:to>
                                    </p:set>
                                    <p:animEffect transition="in" filter="wipe(right)">
                                      <p:cBhvr>
                                        <p:cTn id="33" dur="500"/>
                                        <p:tgtEl>
                                          <p:spTgt spid="44041"/>
                                        </p:tgtEl>
                                      </p:cBhvr>
                                    </p:animEffect>
                                  </p:childTnLst>
                                </p:cTn>
                              </p:par>
                              <p:par>
                                <p:cTn id="34" presetID="22" presetClass="entr" presetSubtype="2" fill="hold" nodeType="withEffect">
                                  <p:stCondLst>
                                    <p:cond delay="0"/>
                                  </p:stCondLst>
                                  <p:childTnLst>
                                    <p:set>
                                      <p:cBhvr>
                                        <p:cTn id="35" dur="1" fill="hold">
                                          <p:stCondLst>
                                            <p:cond delay="0"/>
                                          </p:stCondLst>
                                        </p:cTn>
                                        <p:tgtEl>
                                          <p:spTgt spid="6152"/>
                                        </p:tgtEl>
                                        <p:attrNameLst>
                                          <p:attrName>style.visibility</p:attrName>
                                        </p:attrNameLst>
                                      </p:cBhvr>
                                      <p:to>
                                        <p:strVal val="visible"/>
                                      </p:to>
                                    </p:set>
                                    <p:animEffect transition="in" filter="wipe(right)">
                                      <p:cBhvr>
                                        <p:cTn id="36" dur="500"/>
                                        <p:tgtEl>
                                          <p:spTgt spid="615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4040" grpId="0"/>
      <p:bldP spid="44041" grpId="0"/>
      <p:bldP spid="44042" grpId="0"/>
      <p:bldP spid="44043" grpId="0" animBg="1"/>
      <p:bldP spid="61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sz="quarter" idx="4294967295"/>
          </p:nvPr>
        </p:nvSpPr>
        <p:spPr>
          <a:xfrm>
            <a:off x="250825" y="395288"/>
            <a:ext cx="8642350" cy="868362"/>
          </a:xfrm>
        </p:spPr>
        <p:txBody>
          <a:bodyPr anchor="t"/>
          <a:lstStyle/>
          <a:p>
            <a:pPr algn="ctr" eaLnBrk="1" hangingPunct="1"/>
            <a:r>
              <a:rPr lang="en-US" sz="3600" smtClean="0">
                <a:solidFill>
                  <a:srgbClr val="FFFFFF"/>
                </a:solidFill>
              </a:rPr>
              <a:t>Electrical Principles</a:t>
            </a:r>
            <a:endParaRPr lang="en-US" sz="3200" smtClean="0"/>
          </a:p>
        </p:txBody>
      </p:sp>
      <p:graphicFrame>
        <p:nvGraphicFramePr>
          <p:cNvPr id="4174852" name="Object 4"/>
          <p:cNvGraphicFramePr>
            <a:graphicFrameLocks noChangeAspect="1"/>
          </p:cNvGraphicFramePr>
          <p:nvPr>
            <p:ph sz="quarter" idx="4294967295"/>
          </p:nvPr>
        </p:nvGraphicFramePr>
        <p:xfrm>
          <a:off x="1692275" y="1585913"/>
          <a:ext cx="1905000" cy="611187"/>
        </p:xfrm>
        <a:graphic>
          <a:graphicData uri="http://schemas.openxmlformats.org/presentationml/2006/ole">
            <p:oleObj spid="_x0000_s7171" name="Equation" r:id="rId3" imgW="672808" imgH="215806" progId="Equation.3">
              <p:embed/>
            </p:oleObj>
          </a:graphicData>
        </a:graphic>
      </p:graphicFrame>
      <p:graphicFrame>
        <p:nvGraphicFramePr>
          <p:cNvPr id="4174854" name="Object 6"/>
          <p:cNvGraphicFramePr>
            <a:graphicFrameLocks noChangeAspect="1"/>
          </p:cNvGraphicFramePr>
          <p:nvPr>
            <p:ph sz="quarter" idx="4294967295"/>
          </p:nvPr>
        </p:nvGraphicFramePr>
        <p:xfrm>
          <a:off x="4800600" y="1524000"/>
          <a:ext cx="1625600" cy="812800"/>
        </p:xfrm>
        <a:graphic>
          <a:graphicData uri="http://schemas.openxmlformats.org/presentationml/2006/ole">
            <p:oleObj spid="_x0000_s7172" name="Equation" r:id="rId4" imgW="787058" imgH="393529" progId="Equation.3">
              <p:embed/>
            </p:oleObj>
          </a:graphicData>
        </a:graphic>
      </p:graphicFrame>
      <p:sp>
        <p:nvSpPr>
          <p:cNvPr id="4174856" name="Text Box 8"/>
          <p:cNvSpPr txBox="1">
            <a:spLocks noChangeArrowheads="1"/>
          </p:cNvSpPr>
          <p:nvPr/>
        </p:nvSpPr>
        <p:spPr bwMode="auto">
          <a:xfrm>
            <a:off x="533400" y="2362200"/>
            <a:ext cx="8077200" cy="457200"/>
          </a:xfrm>
          <a:prstGeom prst="rect">
            <a:avLst/>
          </a:prstGeom>
          <a:noFill/>
          <a:ln w="9525">
            <a:noFill/>
            <a:miter lim="800000"/>
            <a:headEnd/>
            <a:tailEnd/>
          </a:ln>
        </p:spPr>
        <p:txBody>
          <a:bodyPr>
            <a:spAutoFit/>
          </a:bodyPr>
          <a:lstStyle/>
          <a:p>
            <a:pPr>
              <a:spcBef>
                <a:spcPct val="50000"/>
              </a:spcBef>
            </a:pPr>
            <a:r>
              <a:rPr lang="en-US" sz="2400" b="1">
                <a:solidFill>
                  <a:srgbClr val="0066FF"/>
                </a:solidFill>
                <a:latin typeface="Arial" charset="0"/>
              </a:rPr>
              <a:t>Resonance occurs in a circuit when X</a:t>
            </a:r>
            <a:r>
              <a:rPr lang="en-US" sz="2400" b="1" baseline="-25000">
                <a:solidFill>
                  <a:srgbClr val="0066FF"/>
                </a:solidFill>
                <a:latin typeface="Arial" charset="0"/>
              </a:rPr>
              <a:t>L</a:t>
            </a:r>
            <a:r>
              <a:rPr lang="en-US" sz="2400" b="1">
                <a:solidFill>
                  <a:srgbClr val="0066FF"/>
                </a:solidFill>
                <a:latin typeface="Arial" charset="0"/>
              </a:rPr>
              <a:t> is equal to X</a:t>
            </a:r>
            <a:r>
              <a:rPr lang="en-US" sz="2400" b="1" baseline="-25000">
                <a:solidFill>
                  <a:srgbClr val="0066FF"/>
                </a:solidFill>
                <a:latin typeface="Rockwell" pitchFamily="18" charset="0"/>
              </a:rPr>
              <a:t>C</a:t>
            </a:r>
            <a:r>
              <a:rPr lang="en-US" sz="2400" b="1">
                <a:solidFill>
                  <a:srgbClr val="0066FF"/>
                </a:solidFill>
                <a:latin typeface="Arial" charset="0"/>
              </a:rPr>
              <a:t>.</a:t>
            </a:r>
          </a:p>
        </p:txBody>
      </p:sp>
      <p:sp>
        <p:nvSpPr>
          <p:cNvPr id="4174857" name="Text Box 9"/>
          <p:cNvSpPr txBox="1">
            <a:spLocks noChangeArrowheads="1"/>
          </p:cNvSpPr>
          <p:nvPr/>
        </p:nvSpPr>
        <p:spPr bwMode="auto">
          <a:xfrm>
            <a:off x="3048000" y="3505200"/>
            <a:ext cx="2286000" cy="457200"/>
          </a:xfrm>
          <a:prstGeom prst="rect">
            <a:avLst/>
          </a:prstGeom>
          <a:noFill/>
          <a:ln w="9525">
            <a:noFill/>
            <a:miter lim="800000"/>
            <a:headEnd/>
            <a:tailEnd/>
          </a:ln>
        </p:spPr>
        <p:txBody>
          <a:bodyPr>
            <a:spAutoFit/>
          </a:bodyPr>
          <a:lstStyle/>
          <a:p>
            <a:pPr algn="ctr">
              <a:spcBef>
                <a:spcPct val="50000"/>
              </a:spcBef>
            </a:pPr>
            <a:r>
              <a:rPr lang="en-US" sz="2400">
                <a:solidFill>
                  <a:srgbClr val="FF0000"/>
                </a:solidFill>
                <a:latin typeface="Arial" charset="0"/>
              </a:rPr>
              <a:t>Therefore…..</a:t>
            </a:r>
          </a:p>
        </p:txBody>
      </p:sp>
      <p:sp>
        <p:nvSpPr>
          <p:cNvPr id="4174858" name="Text Box 10"/>
          <p:cNvSpPr txBox="1">
            <a:spLocks noChangeArrowheads="1"/>
          </p:cNvSpPr>
          <p:nvPr/>
        </p:nvSpPr>
        <p:spPr bwMode="auto">
          <a:xfrm>
            <a:off x="1844675" y="3582988"/>
            <a:ext cx="5959475" cy="457200"/>
          </a:xfrm>
          <a:prstGeom prst="rect">
            <a:avLst/>
          </a:prstGeom>
          <a:noFill/>
          <a:ln w="9525">
            <a:noFill/>
            <a:miter lim="800000"/>
            <a:headEnd/>
            <a:tailEnd/>
          </a:ln>
        </p:spPr>
        <p:txBody>
          <a:bodyPr>
            <a:spAutoFit/>
          </a:bodyPr>
          <a:lstStyle/>
          <a:p>
            <a:pPr algn="ctr">
              <a:spcBef>
                <a:spcPct val="50000"/>
              </a:spcBef>
            </a:pPr>
            <a:r>
              <a:rPr lang="en-US" sz="1200">
                <a:solidFill>
                  <a:srgbClr val="FF0000"/>
                </a:solidFill>
                <a:latin typeface="Rockwell" pitchFamily="18" charset="0"/>
              </a:rPr>
              <a:t>What we do to the left side of the equation, we must do to the right side, and what we do to the numerator we must do to the denominator, to maintain equality</a:t>
            </a:r>
          </a:p>
        </p:txBody>
      </p:sp>
      <p:graphicFrame>
        <p:nvGraphicFramePr>
          <p:cNvPr id="4174863" name="Object 15"/>
          <p:cNvGraphicFramePr>
            <a:graphicFrameLocks noChangeAspect="1"/>
          </p:cNvGraphicFramePr>
          <p:nvPr/>
        </p:nvGraphicFramePr>
        <p:xfrm>
          <a:off x="2882900" y="2354263"/>
          <a:ext cx="2590800" cy="1104900"/>
        </p:xfrm>
        <a:graphic>
          <a:graphicData uri="http://schemas.openxmlformats.org/presentationml/2006/ole">
            <p:oleObj spid="_x0000_s7176" name="Equation" r:id="rId5" imgW="914400" imgH="393700" progId="Equation.3">
              <p:embed/>
            </p:oleObj>
          </a:graphicData>
        </a:graphic>
      </p:graphicFrame>
      <p:sp>
        <p:nvSpPr>
          <p:cNvPr id="45065" name="Text Box 9"/>
          <p:cNvSpPr txBox="1">
            <a:spLocks noChangeArrowheads="1"/>
          </p:cNvSpPr>
          <p:nvPr/>
        </p:nvSpPr>
        <p:spPr bwMode="auto">
          <a:xfrm>
            <a:off x="6108700" y="2738438"/>
            <a:ext cx="2151063"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a:solidFill>
                  <a:srgbClr val="FF0000"/>
                </a:solidFill>
                <a:latin typeface="Rockwell" pitchFamily="18" charset="0"/>
              </a:rPr>
              <a:t>This is X</a:t>
            </a:r>
            <a:r>
              <a:rPr lang="en-US" sz="1600" baseline="-25000">
                <a:solidFill>
                  <a:srgbClr val="FF0000"/>
                </a:solidFill>
                <a:latin typeface="Rockwell" pitchFamily="18" charset="0"/>
              </a:rPr>
              <a:t>L</a:t>
            </a:r>
            <a:r>
              <a:rPr lang="en-US" sz="1600">
                <a:solidFill>
                  <a:srgbClr val="FF0000"/>
                </a:solidFill>
                <a:latin typeface="Rockwell" pitchFamily="18" charset="0"/>
              </a:rPr>
              <a:t>=X</a:t>
            </a:r>
            <a:r>
              <a:rPr lang="en-US" sz="1600" baseline="-25000">
                <a:solidFill>
                  <a:srgbClr val="FF0000"/>
                </a:solidFill>
                <a:latin typeface="Rockwell" pitchFamily="18" charset="0"/>
              </a:rPr>
              <a:t>C</a:t>
            </a:r>
          </a:p>
        </p:txBody>
      </p:sp>
      <p:sp>
        <p:nvSpPr>
          <p:cNvPr id="45066" name="Text Box 10"/>
          <p:cNvSpPr txBox="1">
            <a:spLocks noChangeArrowheads="1"/>
          </p:cNvSpPr>
          <p:nvPr/>
        </p:nvSpPr>
        <p:spPr bwMode="auto">
          <a:xfrm>
            <a:off x="5762625" y="4081463"/>
            <a:ext cx="2689225" cy="517525"/>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1400">
                <a:solidFill>
                  <a:srgbClr val="FF0000"/>
                </a:solidFill>
                <a:latin typeface="Rockwell" pitchFamily="18" charset="0"/>
              </a:rPr>
              <a:t>Mulitplied both sides by F and divided both sides by 2</a:t>
            </a:r>
            <a:r>
              <a:rPr lang="en-US" sz="1400">
                <a:solidFill>
                  <a:srgbClr val="FF0000"/>
                </a:solidFill>
                <a:latin typeface="Symbol" pitchFamily="18" charset="2"/>
              </a:rPr>
              <a:t>p</a:t>
            </a:r>
            <a:r>
              <a:rPr lang="en-US" sz="1400">
                <a:solidFill>
                  <a:srgbClr val="FF0000"/>
                </a:solidFill>
                <a:latin typeface="Rockwell" pitchFamily="18" charset="0"/>
              </a:rPr>
              <a:t>L</a:t>
            </a:r>
          </a:p>
        </p:txBody>
      </p:sp>
      <p:sp>
        <p:nvSpPr>
          <p:cNvPr id="45067" name="Text Box 11"/>
          <p:cNvSpPr txBox="1">
            <a:spLocks noChangeArrowheads="1"/>
          </p:cNvSpPr>
          <p:nvPr/>
        </p:nvSpPr>
        <p:spPr bwMode="auto">
          <a:xfrm>
            <a:off x="5878513" y="5233988"/>
            <a:ext cx="2535237" cy="3048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400">
                <a:solidFill>
                  <a:srgbClr val="FF0000"/>
                </a:solidFill>
                <a:latin typeface="Rockwell" pitchFamily="18" charset="0"/>
              </a:rPr>
              <a:t>Multiplied denominator</a:t>
            </a:r>
          </a:p>
        </p:txBody>
      </p:sp>
      <p:sp>
        <p:nvSpPr>
          <p:cNvPr id="45068" name="Text Box 12"/>
          <p:cNvSpPr txBox="1">
            <a:spLocks noChangeArrowheads="1"/>
          </p:cNvSpPr>
          <p:nvPr/>
        </p:nvSpPr>
        <p:spPr bwMode="auto">
          <a:xfrm>
            <a:off x="2651125" y="4273550"/>
            <a:ext cx="1114425" cy="6413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600">
                <a:latin typeface="Rockwell" pitchFamily="18" charset="0"/>
              </a:rPr>
              <a:t>F</a:t>
            </a:r>
            <a:r>
              <a:rPr lang="en-US" sz="3600" baseline="30000">
                <a:latin typeface="Rockwell" pitchFamily="18" charset="0"/>
              </a:rPr>
              <a:t>2</a:t>
            </a:r>
            <a:r>
              <a:rPr lang="en-US" sz="3600">
                <a:latin typeface="Rockwell" pitchFamily="18" charset="0"/>
              </a:rPr>
              <a:t>=</a:t>
            </a:r>
            <a:endParaRPr lang="en-US" sz="3600">
              <a:latin typeface="Symbol" pitchFamily="18" charset="2"/>
            </a:endParaRPr>
          </a:p>
        </p:txBody>
      </p:sp>
      <p:sp>
        <p:nvSpPr>
          <p:cNvPr id="45069" name="Text Box 13"/>
          <p:cNvSpPr txBox="1">
            <a:spLocks noChangeArrowheads="1"/>
          </p:cNvSpPr>
          <p:nvPr/>
        </p:nvSpPr>
        <p:spPr bwMode="auto">
          <a:xfrm>
            <a:off x="3457575" y="4543425"/>
            <a:ext cx="1920875"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a:latin typeface="Rockwell" pitchFamily="18" charset="0"/>
              </a:rPr>
              <a:t>(2</a:t>
            </a:r>
            <a:r>
              <a:rPr lang="en-US" sz="2400">
                <a:latin typeface="Symbol" pitchFamily="18" charset="2"/>
              </a:rPr>
              <a:t>p</a:t>
            </a:r>
            <a:r>
              <a:rPr lang="en-US" sz="2400">
                <a:latin typeface="Rockwell" pitchFamily="18" charset="0"/>
              </a:rPr>
              <a:t>L)(2</a:t>
            </a:r>
            <a:r>
              <a:rPr lang="en-US" sz="2400">
                <a:latin typeface="Symbol" pitchFamily="18" charset="2"/>
              </a:rPr>
              <a:t>p</a:t>
            </a:r>
            <a:r>
              <a:rPr lang="en-US" sz="2400">
                <a:latin typeface="Rockwell" pitchFamily="18" charset="0"/>
              </a:rPr>
              <a:t>C)</a:t>
            </a:r>
            <a:endParaRPr lang="en-US" sz="2400">
              <a:latin typeface="Symbol" pitchFamily="18" charset="2"/>
            </a:endParaRPr>
          </a:p>
        </p:txBody>
      </p:sp>
      <p:sp>
        <p:nvSpPr>
          <p:cNvPr id="45070" name="Line 14"/>
          <p:cNvSpPr>
            <a:spLocks noChangeShapeType="1"/>
          </p:cNvSpPr>
          <p:nvPr/>
        </p:nvSpPr>
        <p:spPr bwMode="auto">
          <a:xfrm>
            <a:off x="3535363" y="4619625"/>
            <a:ext cx="1497012" cy="0"/>
          </a:xfrm>
          <a:prstGeom prst="line">
            <a:avLst/>
          </a:prstGeom>
          <a:noFill/>
          <a:ln w="38100" cap="sq">
            <a:solidFill>
              <a:schemeClr val="tx1"/>
            </a:solidFill>
            <a:round/>
            <a:headEnd type="none" w="sm" len="sm"/>
            <a:tailEnd type="none" w="sm" len="sm"/>
          </a:ln>
          <a:effectLst/>
        </p:spPr>
        <p:txBody>
          <a:bodyPr wrap="none"/>
          <a:lstStyle/>
          <a:p>
            <a:endParaRPr lang="en-US"/>
          </a:p>
        </p:txBody>
      </p:sp>
      <p:sp>
        <p:nvSpPr>
          <p:cNvPr id="45071" name="Text Box 15"/>
          <p:cNvSpPr txBox="1">
            <a:spLocks noChangeArrowheads="1"/>
          </p:cNvSpPr>
          <p:nvPr/>
        </p:nvSpPr>
        <p:spPr bwMode="auto">
          <a:xfrm>
            <a:off x="4071938" y="4197350"/>
            <a:ext cx="384175"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a:latin typeface="Rockwell" pitchFamily="18" charset="0"/>
              </a:rPr>
              <a:t>1</a:t>
            </a:r>
            <a:endParaRPr lang="en-US" sz="2400">
              <a:latin typeface="Symbol" pitchFamily="18" charset="2"/>
            </a:endParaRPr>
          </a:p>
        </p:txBody>
      </p:sp>
      <p:sp>
        <p:nvSpPr>
          <p:cNvPr id="45072" name="Text Box 16"/>
          <p:cNvSpPr txBox="1">
            <a:spLocks noChangeArrowheads="1"/>
          </p:cNvSpPr>
          <p:nvPr/>
        </p:nvSpPr>
        <p:spPr bwMode="auto">
          <a:xfrm>
            <a:off x="3611563" y="5580063"/>
            <a:ext cx="16129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a:latin typeface="Rockwell" pitchFamily="18" charset="0"/>
              </a:rPr>
              <a:t>(2</a:t>
            </a:r>
            <a:r>
              <a:rPr lang="en-US" sz="2400">
                <a:latin typeface="Symbol" pitchFamily="18" charset="2"/>
              </a:rPr>
              <a:t>p</a:t>
            </a:r>
            <a:r>
              <a:rPr lang="en-US" sz="2400">
                <a:latin typeface="Rockwell" pitchFamily="18" charset="0"/>
              </a:rPr>
              <a:t>)</a:t>
            </a:r>
            <a:r>
              <a:rPr lang="en-US" sz="2400" baseline="30000">
                <a:latin typeface="Rockwell" pitchFamily="18" charset="0"/>
              </a:rPr>
              <a:t>2</a:t>
            </a:r>
            <a:r>
              <a:rPr lang="en-US" sz="2400">
                <a:latin typeface="Rockwell" pitchFamily="18" charset="0"/>
              </a:rPr>
              <a:t>(LC)</a:t>
            </a:r>
            <a:endParaRPr lang="en-US" sz="2400">
              <a:latin typeface="Symbol" pitchFamily="18" charset="2"/>
            </a:endParaRPr>
          </a:p>
        </p:txBody>
      </p:sp>
      <p:sp>
        <p:nvSpPr>
          <p:cNvPr id="45073" name="Text Box 17"/>
          <p:cNvSpPr txBox="1">
            <a:spLocks noChangeArrowheads="1"/>
          </p:cNvSpPr>
          <p:nvPr/>
        </p:nvSpPr>
        <p:spPr bwMode="auto">
          <a:xfrm>
            <a:off x="2690813" y="5272088"/>
            <a:ext cx="1114425" cy="6413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600">
                <a:latin typeface="Rockwell" pitchFamily="18" charset="0"/>
              </a:rPr>
              <a:t>F</a:t>
            </a:r>
            <a:r>
              <a:rPr lang="en-US" sz="3600" baseline="30000">
                <a:latin typeface="Rockwell" pitchFamily="18" charset="0"/>
              </a:rPr>
              <a:t>2</a:t>
            </a:r>
            <a:r>
              <a:rPr lang="en-US" sz="3600">
                <a:latin typeface="Rockwell" pitchFamily="18" charset="0"/>
              </a:rPr>
              <a:t>=</a:t>
            </a:r>
            <a:endParaRPr lang="en-US" sz="3600">
              <a:latin typeface="Symbol" pitchFamily="18" charset="2"/>
            </a:endParaRPr>
          </a:p>
        </p:txBody>
      </p:sp>
      <p:sp>
        <p:nvSpPr>
          <p:cNvPr id="45074" name="Line 18"/>
          <p:cNvSpPr>
            <a:spLocks noChangeShapeType="1"/>
          </p:cNvSpPr>
          <p:nvPr/>
        </p:nvSpPr>
        <p:spPr bwMode="auto">
          <a:xfrm>
            <a:off x="3649663" y="5618163"/>
            <a:ext cx="1497012" cy="0"/>
          </a:xfrm>
          <a:prstGeom prst="line">
            <a:avLst/>
          </a:prstGeom>
          <a:noFill/>
          <a:ln w="38100" cap="sq">
            <a:solidFill>
              <a:schemeClr val="tx1"/>
            </a:solidFill>
            <a:round/>
            <a:headEnd type="none" w="sm" len="sm"/>
            <a:tailEnd type="none" w="sm" len="sm"/>
          </a:ln>
          <a:effectLst/>
        </p:spPr>
        <p:txBody>
          <a:bodyPr wrap="none"/>
          <a:lstStyle/>
          <a:p>
            <a:endParaRPr lang="en-US"/>
          </a:p>
        </p:txBody>
      </p:sp>
      <p:sp>
        <p:nvSpPr>
          <p:cNvPr id="45075" name="Text Box 19"/>
          <p:cNvSpPr txBox="1">
            <a:spLocks noChangeArrowheads="1"/>
          </p:cNvSpPr>
          <p:nvPr/>
        </p:nvSpPr>
        <p:spPr bwMode="auto">
          <a:xfrm>
            <a:off x="4149725" y="5195888"/>
            <a:ext cx="384175"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a:latin typeface="Rockwell" pitchFamily="18" charset="0"/>
              </a:rPr>
              <a:t>1</a:t>
            </a:r>
            <a:endParaRPr lang="en-US" sz="2400">
              <a:latin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174852"/>
                                        </p:tgtEl>
                                        <p:attrNameLst>
                                          <p:attrName>style.visibility</p:attrName>
                                        </p:attrNameLst>
                                      </p:cBhvr>
                                      <p:to>
                                        <p:strVal val="visible"/>
                                      </p:to>
                                    </p:set>
                                    <p:anim calcmode="lin" valueType="num">
                                      <p:cBhvr>
                                        <p:cTn id="7" dur="500" fill="hold"/>
                                        <p:tgtEl>
                                          <p:spTgt spid="4174852"/>
                                        </p:tgtEl>
                                        <p:attrNameLst>
                                          <p:attrName>ppt_w</p:attrName>
                                        </p:attrNameLst>
                                      </p:cBhvr>
                                      <p:tavLst>
                                        <p:tav tm="0">
                                          <p:val>
                                            <p:fltVal val="0"/>
                                          </p:val>
                                        </p:tav>
                                        <p:tav tm="100000">
                                          <p:val>
                                            <p:strVal val="#ppt_w"/>
                                          </p:val>
                                        </p:tav>
                                      </p:tavLst>
                                    </p:anim>
                                    <p:anim calcmode="lin" valueType="num">
                                      <p:cBhvr>
                                        <p:cTn id="8" dur="500" fill="hold"/>
                                        <p:tgtEl>
                                          <p:spTgt spid="417485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174854"/>
                                        </p:tgtEl>
                                        <p:attrNameLst>
                                          <p:attrName>style.visibility</p:attrName>
                                        </p:attrNameLst>
                                      </p:cBhvr>
                                      <p:to>
                                        <p:strVal val="visible"/>
                                      </p:to>
                                    </p:set>
                                    <p:anim calcmode="lin" valueType="num">
                                      <p:cBhvr>
                                        <p:cTn id="11" dur="500" fill="hold"/>
                                        <p:tgtEl>
                                          <p:spTgt spid="4174854"/>
                                        </p:tgtEl>
                                        <p:attrNameLst>
                                          <p:attrName>ppt_w</p:attrName>
                                        </p:attrNameLst>
                                      </p:cBhvr>
                                      <p:tavLst>
                                        <p:tav tm="0">
                                          <p:val>
                                            <p:fltVal val="0"/>
                                          </p:val>
                                        </p:tav>
                                        <p:tav tm="100000">
                                          <p:val>
                                            <p:strVal val="#ppt_w"/>
                                          </p:val>
                                        </p:tav>
                                      </p:tavLst>
                                    </p:anim>
                                    <p:anim calcmode="lin" valueType="num">
                                      <p:cBhvr>
                                        <p:cTn id="12" dur="500" fill="hold"/>
                                        <p:tgtEl>
                                          <p:spTgt spid="4174854"/>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174856"/>
                                        </p:tgtEl>
                                        <p:attrNameLst>
                                          <p:attrName>style.visibility</p:attrName>
                                        </p:attrNameLst>
                                      </p:cBhvr>
                                      <p:to>
                                        <p:strVal val="visible"/>
                                      </p:to>
                                    </p:set>
                                    <p:anim calcmode="lin" valueType="num">
                                      <p:cBhvr>
                                        <p:cTn id="17" dur="500" fill="hold"/>
                                        <p:tgtEl>
                                          <p:spTgt spid="4174856"/>
                                        </p:tgtEl>
                                        <p:attrNameLst>
                                          <p:attrName>ppt_w</p:attrName>
                                        </p:attrNameLst>
                                      </p:cBhvr>
                                      <p:tavLst>
                                        <p:tav tm="0">
                                          <p:val>
                                            <p:fltVal val="0"/>
                                          </p:val>
                                        </p:tav>
                                        <p:tav tm="100000">
                                          <p:val>
                                            <p:strVal val="#ppt_w"/>
                                          </p:val>
                                        </p:tav>
                                      </p:tavLst>
                                    </p:anim>
                                    <p:anim calcmode="lin" valueType="num">
                                      <p:cBhvr>
                                        <p:cTn id="18" dur="500" fill="hold"/>
                                        <p:tgtEl>
                                          <p:spTgt spid="4174856"/>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xit" presetSubtype="0" fill="hold" nodeType="clickEffect">
                                  <p:stCondLst>
                                    <p:cond delay="0"/>
                                  </p:stCondLst>
                                  <p:childTnLst>
                                    <p:anim calcmode="lin" valueType="num">
                                      <p:cBhvr>
                                        <p:cTn id="22" dur="500"/>
                                        <p:tgtEl>
                                          <p:spTgt spid="4174856"/>
                                        </p:tgtEl>
                                        <p:attrNameLst>
                                          <p:attrName>ppt_w</p:attrName>
                                        </p:attrNameLst>
                                      </p:cBhvr>
                                      <p:tavLst>
                                        <p:tav tm="0">
                                          <p:val>
                                            <p:strVal val="ppt_w"/>
                                          </p:val>
                                        </p:tav>
                                        <p:tav tm="100000">
                                          <p:val>
                                            <p:fltVal val="0"/>
                                          </p:val>
                                        </p:tav>
                                      </p:tavLst>
                                    </p:anim>
                                    <p:anim calcmode="lin" valueType="num">
                                      <p:cBhvr>
                                        <p:cTn id="23" dur="500"/>
                                        <p:tgtEl>
                                          <p:spTgt spid="4174856"/>
                                        </p:tgtEl>
                                        <p:attrNameLst>
                                          <p:attrName>ppt_h</p:attrName>
                                        </p:attrNameLst>
                                      </p:cBhvr>
                                      <p:tavLst>
                                        <p:tav tm="0">
                                          <p:val>
                                            <p:strVal val="ppt_h"/>
                                          </p:val>
                                        </p:tav>
                                        <p:tav tm="100000">
                                          <p:val>
                                            <p:fltVal val="0"/>
                                          </p:val>
                                        </p:tav>
                                      </p:tavLst>
                                    </p:anim>
                                    <p:animEffect transition="out" filter="fade">
                                      <p:cBhvr>
                                        <p:cTn id="24" dur="500"/>
                                        <p:tgtEl>
                                          <p:spTgt spid="4174856"/>
                                        </p:tgtEl>
                                      </p:cBhvr>
                                    </p:animEffect>
                                    <p:set>
                                      <p:cBhvr>
                                        <p:cTn id="25" dur="1" fill="hold">
                                          <p:stCondLst>
                                            <p:cond delay="499"/>
                                          </p:stCondLst>
                                        </p:cTn>
                                        <p:tgtEl>
                                          <p:spTgt spid="4174856"/>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nodeType="clickEffect">
                                  <p:stCondLst>
                                    <p:cond delay="0"/>
                                  </p:stCondLst>
                                  <p:childTnLst>
                                    <p:set>
                                      <p:cBhvr>
                                        <p:cTn id="29" dur="1" fill="hold">
                                          <p:stCondLst>
                                            <p:cond delay="0"/>
                                          </p:stCondLst>
                                        </p:cTn>
                                        <p:tgtEl>
                                          <p:spTgt spid="4174863"/>
                                        </p:tgtEl>
                                        <p:attrNameLst>
                                          <p:attrName>style.visibility</p:attrName>
                                        </p:attrNameLst>
                                      </p:cBhvr>
                                      <p:to>
                                        <p:strVal val="visible"/>
                                      </p:to>
                                    </p:set>
                                    <p:anim calcmode="lin" valueType="num">
                                      <p:cBhvr>
                                        <p:cTn id="30" dur="500" fill="hold"/>
                                        <p:tgtEl>
                                          <p:spTgt spid="4174863"/>
                                        </p:tgtEl>
                                        <p:attrNameLst>
                                          <p:attrName>ppt_w</p:attrName>
                                        </p:attrNameLst>
                                      </p:cBhvr>
                                      <p:tavLst>
                                        <p:tav tm="0">
                                          <p:val>
                                            <p:fltVal val="0"/>
                                          </p:val>
                                        </p:tav>
                                        <p:tav tm="100000">
                                          <p:val>
                                            <p:strVal val="#ppt_w"/>
                                          </p:val>
                                        </p:tav>
                                      </p:tavLst>
                                    </p:anim>
                                    <p:anim calcmode="lin" valueType="num">
                                      <p:cBhvr>
                                        <p:cTn id="31" dur="500" fill="hold"/>
                                        <p:tgtEl>
                                          <p:spTgt spid="4174863"/>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45065"/>
                                        </p:tgtEl>
                                        <p:attrNameLst>
                                          <p:attrName>style.visibility</p:attrName>
                                        </p:attrNameLst>
                                      </p:cBhvr>
                                      <p:to>
                                        <p:strVal val="visible"/>
                                      </p:to>
                                    </p:set>
                                    <p:animEffect transition="in" filter="wipe(right)">
                                      <p:cBhvr>
                                        <p:cTn id="36" dur="500"/>
                                        <p:tgtEl>
                                          <p:spTgt spid="4506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4174857"/>
                                        </p:tgtEl>
                                        <p:attrNameLst>
                                          <p:attrName>style.visibility</p:attrName>
                                        </p:attrNameLst>
                                      </p:cBhvr>
                                      <p:to>
                                        <p:strVal val="visible"/>
                                      </p:to>
                                    </p:set>
                                    <p:anim calcmode="lin" valueType="num">
                                      <p:cBhvr>
                                        <p:cTn id="41" dur="500" fill="hold"/>
                                        <p:tgtEl>
                                          <p:spTgt spid="4174857"/>
                                        </p:tgtEl>
                                        <p:attrNameLst>
                                          <p:attrName>ppt_w</p:attrName>
                                        </p:attrNameLst>
                                      </p:cBhvr>
                                      <p:tavLst>
                                        <p:tav tm="0">
                                          <p:val>
                                            <p:fltVal val="0"/>
                                          </p:val>
                                        </p:tav>
                                        <p:tav tm="100000">
                                          <p:val>
                                            <p:strVal val="#ppt_w"/>
                                          </p:val>
                                        </p:tav>
                                      </p:tavLst>
                                    </p:anim>
                                    <p:anim calcmode="lin" valueType="num">
                                      <p:cBhvr>
                                        <p:cTn id="42" dur="500" fill="hold"/>
                                        <p:tgtEl>
                                          <p:spTgt spid="4174857"/>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xit" presetSubtype="0" fill="hold" grpId="1" nodeType="clickEffect">
                                  <p:stCondLst>
                                    <p:cond delay="0"/>
                                  </p:stCondLst>
                                  <p:childTnLst>
                                    <p:anim calcmode="lin" valueType="num">
                                      <p:cBhvr>
                                        <p:cTn id="46" dur="500"/>
                                        <p:tgtEl>
                                          <p:spTgt spid="4174857"/>
                                        </p:tgtEl>
                                        <p:attrNameLst>
                                          <p:attrName>ppt_w</p:attrName>
                                        </p:attrNameLst>
                                      </p:cBhvr>
                                      <p:tavLst>
                                        <p:tav tm="0">
                                          <p:val>
                                            <p:strVal val="ppt_w"/>
                                          </p:val>
                                        </p:tav>
                                        <p:tav tm="100000">
                                          <p:val>
                                            <p:fltVal val="0"/>
                                          </p:val>
                                        </p:tav>
                                      </p:tavLst>
                                    </p:anim>
                                    <p:anim calcmode="lin" valueType="num">
                                      <p:cBhvr>
                                        <p:cTn id="47" dur="500"/>
                                        <p:tgtEl>
                                          <p:spTgt spid="4174857"/>
                                        </p:tgtEl>
                                        <p:attrNameLst>
                                          <p:attrName>ppt_h</p:attrName>
                                        </p:attrNameLst>
                                      </p:cBhvr>
                                      <p:tavLst>
                                        <p:tav tm="0">
                                          <p:val>
                                            <p:strVal val="ppt_h"/>
                                          </p:val>
                                        </p:tav>
                                        <p:tav tm="100000">
                                          <p:val>
                                            <p:fltVal val="0"/>
                                          </p:val>
                                        </p:tav>
                                      </p:tavLst>
                                    </p:anim>
                                    <p:animEffect transition="out" filter="fade">
                                      <p:cBhvr>
                                        <p:cTn id="48" dur="500"/>
                                        <p:tgtEl>
                                          <p:spTgt spid="4174857"/>
                                        </p:tgtEl>
                                      </p:cBhvr>
                                    </p:animEffect>
                                    <p:set>
                                      <p:cBhvr>
                                        <p:cTn id="49" dur="1" fill="hold">
                                          <p:stCondLst>
                                            <p:cond delay="499"/>
                                          </p:stCondLst>
                                        </p:cTn>
                                        <p:tgtEl>
                                          <p:spTgt spid="4174857"/>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4174858"/>
                                        </p:tgtEl>
                                        <p:attrNameLst>
                                          <p:attrName>style.visibility</p:attrName>
                                        </p:attrNameLst>
                                      </p:cBhvr>
                                      <p:to>
                                        <p:strVal val="visible"/>
                                      </p:to>
                                    </p:set>
                                    <p:anim calcmode="lin" valueType="num">
                                      <p:cBhvr>
                                        <p:cTn id="54" dur="500" fill="hold"/>
                                        <p:tgtEl>
                                          <p:spTgt spid="4174858"/>
                                        </p:tgtEl>
                                        <p:attrNameLst>
                                          <p:attrName>ppt_w</p:attrName>
                                        </p:attrNameLst>
                                      </p:cBhvr>
                                      <p:tavLst>
                                        <p:tav tm="0">
                                          <p:val>
                                            <p:fltVal val="0"/>
                                          </p:val>
                                        </p:tav>
                                        <p:tav tm="100000">
                                          <p:val>
                                            <p:strVal val="#ppt_w"/>
                                          </p:val>
                                        </p:tav>
                                      </p:tavLst>
                                    </p:anim>
                                    <p:anim calcmode="lin" valueType="num">
                                      <p:cBhvr>
                                        <p:cTn id="55" dur="500" fill="hold"/>
                                        <p:tgtEl>
                                          <p:spTgt spid="4174858"/>
                                        </p:tgtEl>
                                        <p:attrNameLst>
                                          <p:attrName>ppt_h</p:attrName>
                                        </p:attrNameLst>
                                      </p:cBhvr>
                                      <p:tavLst>
                                        <p:tav tm="0">
                                          <p:val>
                                            <p:fltVal val="0"/>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xit" presetSubtype="0" fill="hold" grpId="1" nodeType="clickEffect">
                                  <p:stCondLst>
                                    <p:cond delay="0"/>
                                  </p:stCondLst>
                                  <p:childTnLst>
                                    <p:anim calcmode="lin" valueType="num">
                                      <p:cBhvr>
                                        <p:cTn id="59" dur="500"/>
                                        <p:tgtEl>
                                          <p:spTgt spid="4174858"/>
                                        </p:tgtEl>
                                        <p:attrNameLst>
                                          <p:attrName>ppt_w</p:attrName>
                                        </p:attrNameLst>
                                      </p:cBhvr>
                                      <p:tavLst>
                                        <p:tav tm="0">
                                          <p:val>
                                            <p:strVal val="ppt_w"/>
                                          </p:val>
                                        </p:tav>
                                        <p:tav tm="100000">
                                          <p:val>
                                            <p:fltVal val="0"/>
                                          </p:val>
                                        </p:tav>
                                      </p:tavLst>
                                    </p:anim>
                                    <p:anim calcmode="lin" valueType="num">
                                      <p:cBhvr>
                                        <p:cTn id="60" dur="500"/>
                                        <p:tgtEl>
                                          <p:spTgt spid="4174858"/>
                                        </p:tgtEl>
                                        <p:attrNameLst>
                                          <p:attrName>ppt_h</p:attrName>
                                        </p:attrNameLst>
                                      </p:cBhvr>
                                      <p:tavLst>
                                        <p:tav tm="0">
                                          <p:val>
                                            <p:strVal val="ppt_h"/>
                                          </p:val>
                                        </p:tav>
                                        <p:tav tm="100000">
                                          <p:val>
                                            <p:fltVal val="0"/>
                                          </p:val>
                                        </p:tav>
                                      </p:tavLst>
                                    </p:anim>
                                    <p:animEffect transition="out" filter="fade">
                                      <p:cBhvr>
                                        <p:cTn id="61" dur="500"/>
                                        <p:tgtEl>
                                          <p:spTgt spid="4174858"/>
                                        </p:tgtEl>
                                      </p:cBhvr>
                                    </p:animEffect>
                                    <p:set>
                                      <p:cBhvr>
                                        <p:cTn id="62" dur="1" fill="hold">
                                          <p:stCondLst>
                                            <p:cond delay="499"/>
                                          </p:stCondLst>
                                        </p:cTn>
                                        <p:tgtEl>
                                          <p:spTgt spid="4174858"/>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45068"/>
                                        </p:tgtEl>
                                        <p:attrNameLst>
                                          <p:attrName>style.visibility</p:attrName>
                                        </p:attrNameLst>
                                      </p:cBhvr>
                                      <p:to>
                                        <p:strVal val="visible"/>
                                      </p:to>
                                    </p:set>
                                    <p:anim calcmode="lin" valueType="num">
                                      <p:cBhvr>
                                        <p:cTn id="67" dur="500" fill="hold"/>
                                        <p:tgtEl>
                                          <p:spTgt spid="45068"/>
                                        </p:tgtEl>
                                        <p:attrNameLst>
                                          <p:attrName>ppt_w</p:attrName>
                                        </p:attrNameLst>
                                      </p:cBhvr>
                                      <p:tavLst>
                                        <p:tav tm="0">
                                          <p:val>
                                            <p:fltVal val="0"/>
                                          </p:val>
                                        </p:tav>
                                        <p:tav tm="100000">
                                          <p:val>
                                            <p:strVal val="#ppt_w"/>
                                          </p:val>
                                        </p:tav>
                                      </p:tavLst>
                                    </p:anim>
                                    <p:anim calcmode="lin" valueType="num">
                                      <p:cBhvr>
                                        <p:cTn id="68" dur="500" fill="hold"/>
                                        <p:tgtEl>
                                          <p:spTgt spid="45068"/>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45069"/>
                                        </p:tgtEl>
                                        <p:attrNameLst>
                                          <p:attrName>style.visibility</p:attrName>
                                        </p:attrNameLst>
                                      </p:cBhvr>
                                      <p:to>
                                        <p:strVal val="visible"/>
                                      </p:to>
                                    </p:set>
                                    <p:anim calcmode="lin" valueType="num">
                                      <p:cBhvr>
                                        <p:cTn id="71" dur="500" fill="hold"/>
                                        <p:tgtEl>
                                          <p:spTgt spid="45069"/>
                                        </p:tgtEl>
                                        <p:attrNameLst>
                                          <p:attrName>ppt_w</p:attrName>
                                        </p:attrNameLst>
                                      </p:cBhvr>
                                      <p:tavLst>
                                        <p:tav tm="0">
                                          <p:val>
                                            <p:fltVal val="0"/>
                                          </p:val>
                                        </p:tav>
                                        <p:tav tm="100000">
                                          <p:val>
                                            <p:strVal val="#ppt_w"/>
                                          </p:val>
                                        </p:tav>
                                      </p:tavLst>
                                    </p:anim>
                                    <p:anim calcmode="lin" valueType="num">
                                      <p:cBhvr>
                                        <p:cTn id="72" dur="500" fill="hold"/>
                                        <p:tgtEl>
                                          <p:spTgt spid="45069"/>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45070"/>
                                        </p:tgtEl>
                                        <p:attrNameLst>
                                          <p:attrName>style.visibility</p:attrName>
                                        </p:attrNameLst>
                                      </p:cBhvr>
                                      <p:to>
                                        <p:strVal val="visible"/>
                                      </p:to>
                                    </p:set>
                                    <p:anim calcmode="lin" valueType="num">
                                      <p:cBhvr>
                                        <p:cTn id="75" dur="500" fill="hold"/>
                                        <p:tgtEl>
                                          <p:spTgt spid="45070"/>
                                        </p:tgtEl>
                                        <p:attrNameLst>
                                          <p:attrName>ppt_w</p:attrName>
                                        </p:attrNameLst>
                                      </p:cBhvr>
                                      <p:tavLst>
                                        <p:tav tm="0">
                                          <p:val>
                                            <p:fltVal val="0"/>
                                          </p:val>
                                        </p:tav>
                                        <p:tav tm="100000">
                                          <p:val>
                                            <p:strVal val="#ppt_w"/>
                                          </p:val>
                                        </p:tav>
                                      </p:tavLst>
                                    </p:anim>
                                    <p:anim calcmode="lin" valueType="num">
                                      <p:cBhvr>
                                        <p:cTn id="76" dur="500" fill="hold"/>
                                        <p:tgtEl>
                                          <p:spTgt spid="45070"/>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45071"/>
                                        </p:tgtEl>
                                        <p:attrNameLst>
                                          <p:attrName>style.visibility</p:attrName>
                                        </p:attrNameLst>
                                      </p:cBhvr>
                                      <p:to>
                                        <p:strVal val="visible"/>
                                      </p:to>
                                    </p:set>
                                    <p:anim calcmode="lin" valueType="num">
                                      <p:cBhvr>
                                        <p:cTn id="79" dur="500" fill="hold"/>
                                        <p:tgtEl>
                                          <p:spTgt spid="45071"/>
                                        </p:tgtEl>
                                        <p:attrNameLst>
                                          <p:attrName>ppt_w</p:attrName>
                                        </p:attrNameLst>
                                      </p:cBhvr>
                                      <p:tavLst>
                                        <p:tav tm="0">
                                          <p:val>
                                            <p:fltVal val="0"/>
                                          </p:val>
                                        </p:tav>
                                        <p:tav tm="100000">
                                          <p:val>
                                            <p:strVal val="#ppt_w"/>
                                          </p:val>
                                        </p:tav>
                                      </p:tavLst>
                                    </p:anim>
                                    <p:anim calcmode="lin" valueType="num">
                                      <p:cBhvr>
                                        <p:cTn id="80" dur="500" fill="hold"/>
                                        <p:tgtEl>
                                          <p:spTgt spid="45071"/>
                                        </p:tgtEl>
                                        <p:attrNameLst>
                                          <p:attrName>ppt_h</p:attrName>
                                        </p:attrNameLst>
                                      </p:cBhvr>
                                      <p:tavLst>
                                        <p:tav tm="0">
                                          <p:val>
                                            <p:fltVal val="0"/>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45066"/>
                                        </p:tgtEl>
                                        <p:attrNameLst>
                                          <p:attrName>style.visibility</p:attrName>
                                        </p:attrNameLst>
                                      </p:cBhvr>
                                      <p:to>
                                        <p:strVal val="visible"/>
                                      </p:to>
                                    </p:set>
                                    <p:animEffect transition="in" filter="wipe(right)">
                                      <p:cBhvr>
                                        <p:cTn id="85" dur="500"/>
                                        <p:tgtEl>
                                          <p:spTgt spid="45066"/>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3" presetClass="entr" presetSubtype="16" fill="hold" grpId="0" nodeType="clickEffect">
                                  <p:stCondLst>
                                    <p:cond delay="0"/>
                                  </p:stCondLst>
                                  <p:childTnLst>
                                    <p:set>
                                      <p:cBhvr>
                                        <p:cTn id="89" dur="1" fill="hold">
                                          <p:stCondLst>
                                            <p:cond delay="0"/>
                                          </p:stCondLst>
                                        </p:cTn>
                                        <p:tgtEl>
                                          <p:spTgt spid="45073"/>
                                        </p:tgtEl>
                                        <p:attrNameLst>
                                          <p:attrName>style.visibility</p:attrName>
                                        </p:attrNameLst>
                                      </p:cBhvr>
                                      <p:to>
                                        <p:strVal val="visible"/>
                                      </p:to>
                                    </p:set>
                                    <p:anim calcmode="lin" valueType="num">
                                      <p:cBhvr>
                                        <p:cTn id="90" dur="500" fill="hold"/>
                                        <p:tgtEl>
                                          <p:spTgt spid="45073"/>
                                        </p:tgtEl>
                                        <p:attrNameLst>
                                          <p:attrName>ppt_w</p:attrName>
                                        </p:attrNameLst>
                                      </p:cBhvr>
                                      <p:tavLst>
                                        <p:tav tm="0">
                                          <p:val>
                                            <p:fltVal val="0"/>
                                          </p:val>
                                        </p:tav>
                                        <p:tav tm="100000">
                                          <p:val>
                                            <p:strVal val="#ppt_w"/>
                                          </p:val>
                                        </p:tav>
                                      </p:tavLst>
                                    </p:anim>
                                    <p:anim calcmode="lin" valueType="num">
                                      <p:cBhvr>
                                        <p:cTn id="91" dur="500" fill="hold"/>
                                        <p:tgtEl>
                                          <p:spTgt spid="45073"/>
                                        </p:tgtEl>
                                        <p:attrNameLst>
                                          <p:attrName>ppt_h</p:attrName>
                                        </p:attrNameLst>
                                      </p:cBhvr>
                                      <p:tavLst>
                                        <p:tav tm="0">
                                          <p:val>
                                            <p:fltVal val="0"/>
                                          </p:val>
                                        </p:tav>
                                        <p:tav tm="100000">
                                          <p:val>
                                            <p:strVal val="#ppt_h"/>
                                          </p:val>
                                        </p:tav>
                                      </p:tavLst>
                                    </p:anim>
                                  </p:childTnLst>
                                </p:cTn>
                              </p:par>
                              <p:par>
                                <p:cTn id="92" presetID="23" presetClass="entr" presetSubtype="16" fill="hold" grpId="0" nodeType="withEffect">
                                  <p:stCondLst>
                                    <p:cond delay="0"/>
                                  </p:stCondLst>
                                  <p:childTnLst>
                                    <p:set>
                                      <p:cBhvr>
                                        <p:cTn id="93" dur="1" fill="hold">
                                          <p:stCondLst>
                                            <p:cond delay="0"/>
                                          </p:stCondLst>
                                        </p:cTn>
                                        <p:tgtEl>
                                          <p:spTgt spid="45072"/>
                                        </p:tgtEl>
                                        <p:attrNameLst>
                                          <p:attrName>style.visibility</p:attrName>
                                        </p:attrNameLst>
                                      </p:cBhvr>
                                      <p:to>
                                        <p:strVal val="visible"/>
                                      </p:to>
                                    </p:set>
                                    <p:anim calcmode="lin" valueType="num">
                                      <p:cBhvr>
                                        <p:cTn id="94" dur="500" fill="hold"/>
                                        <p:tgtEl>
                                          <p:spTgt spid="45072"/>
                                        </p:tgtEl>
                                        <p:attrNameLst>
                                          <p:attrName>ppt_w</p:attrName>
                                        </p:attrNameLst>
                                      </p:cBhvr>
                                      <p:tavLst>
                                        <p:tav tm="0">
                                          <p:val>
                                            <p:fltVal val="0"/>
                                          </p:val>
                                        </p:tav>
                                        <p:tav tm="100000">
                                          <p:val>
                                            <p:strVal val="#ppt_w"/>
                                          </p:val>
                                        </p:tav>
                                      </p:tavLst>
                                    </p:anim>
                                    <p:anim calcmode="lin" valueType="num">
                                      <p:cBhvr>
                                        <p:cTn id="95" dur="500" fill="hold"/>
                                        <p:tgtEl>
                                          <p:spTgt spid="45072"/>
                                        </p:tgtEl>
                                        <p:attrNameLst>
                                          <p:attrName>ppt_h</p:attrName>
                                        </p:attrNameLst>
                                      </p:cBhvr>
                                      <p:tavLst>
                                        <p:tav tm="0">
                                          <p:val>
                                            <p:fltVal val="0"/>
                                          </p:val>
                                        </p:tav>
                                        <p:tav tm="100000">
                                          <p:val>
                                            <p:strVal val="#ppt_h"/>
                                          </p:val>
                                        </p:tav>
                                      </p:tavLst>
                                    </p:anim>
                                  </p:childTnLst>
                                </p:cTn>
                              </p:par>
                              <p:par>
                                <p:cTn id="96" presetID="23" presetClass="entr" presetSubtype="16" fill="hold" grpId="0" nodeType="withEffect">
                                  <p:stCondLst>
                                    <p:cond delay="0"/>
                                  </p:stCondLst>
                                  <p:childTnLst>
                                    <p:set>
                                      <p:cBhvr>
                                        <p:cTn id="97" dur="1" fill="hold">
                                          <p:stCondLst>
                                            <p:cond delay="0"/>
                                          </p:stCondLst>
                                        </p:cTn>
                                        <p:tgtEl>
                                          <p:spTgt spid="45074"/>
                                        </p:tgtEl>
                                        <p:attrNameLst>
                                          <p:attrName>style.visibility</p:attrName>
                                        </p:attrNameLst>
                                      </p:cBhvr>
                                      <p:to>
                                        <p:strVal val="visible"/>
                                      </p:to>
                                    </p:set>
                                    <p:anim calcmode="lin" valueType="num">
                                      <p:cBhvr>
                                        <p:cTn id="98" dur="500" fill="hold"/>
                                        <p:tgtEl>
                                          <p:spTgt spid="45074"/>
                                        </p:tgtEl>
                                        <p:attrNameLst>
                                          <p:attrName>ppt_w</p:attrName>
                                        </p:attrNameLst>
                                      </p:cBhvr>
                                      <p:tavLst>
                                        <p:tav tm="0">
                                          <p:val>
                                            <p:fltVal val="0"/>
                                          </p:val>
                                        </p:tav>
                                        <p:tav tm="100000">
                                          <p:val>
                                            <p:strVal val="#ppt_w"/>
                                          </p:val>
                                        </p:tav>
                                      </p:tavLst>
                                    </p:anim>
                                    <p:anim calcmode="lin" valueType="num">
                                      <p:cBhvr>
                                        <p:cTn id="99" dur="500" fill="hold"/>
                                        <p:tgtEl>
                                          <p:spTgt spid="45074"/>
                                        </p:tgtEl>
                                        <p:attrNameLst>
                                          <p:attrName>ppt_h</p:attrName>
                                        </p:attrNameLst>
                                      </p:cBhvr>
                                      <p:tavLst>
                                        <p:tav tm="0">
                                          <p:val>
                                            <p:fltVal val="0"/>
                                          </p:val>
                                        </p:tav>
                                        <p:tav tm="100000">
                                          <p:val>
                                            <p:strVal val="#ppt_h"/>
                                          </p:val>
                                        </p:tav>
                                      </p:tavLst>
                                    </p:anim>
                                  </p:childTnLst>
                                </p:cTn>
                              </p:par>
                              <p:par>
                                <p:cTn id="100" presetID="23" presetClass="entr" presetSubtype="16" fill="hold" grpId="0" nodeType="withEffect">
                                  <p:stCondLst>
                                    <p:cond delay="0"/>
                                  </p:stCondLst>
                                  <p:childTnLst>
                                    <p:set>
                                      <p:cBhvr>
                                        <p:cTn id="101" dur="1" fill="hold">
                                          <p:stCondLst>
                                            <p:cond delay="0"/>
                                          </p:stCondLst>
                                        </p:cTn>
                                        <p:tgtEl>
                                          <p:spTgt spid="45075"/>
                                        </p:tgtEl>
                                        <p:attrNameLst>
                                          <p:attrName>style.visibility</p:attrName>
                                        </p:attrNameLst>
                                      </p:cBhvr>
                                      <p:to>
                                        <p:strVal val="visible"/>
                                      </p:to>
                                    </p:set>
                                    <p:anim calcmode="lin" valueType="num">
                                      <p:cBhvr>
                                        <p:cTn id="102" dur="500" fill="hold"/>
                                        <p:tgtEl>
                                          <p:spTgt spid="45075"/>
                                        </p:tgtEl>
                                        <p:attrNameLst>
                                          <p:attrName>ppt_w</p:attrName>
                                        </p:attrNameLst>
                                      </p:cBhvr>
                                      <p:tavLst>
                                        <p:tav tm="0">
                                          <p:val>
                                            <p:fltVal val="0"/>
                                          </p:val>
                                        </p:tav>
                                        <p:tav tm="100000">
                                          <p:val>
                                            <p:strVal val="#ppt_w"/>
                                          </p:val>
                                        </p:tav>
                                      </p:tavLst>
                                    </p:anim>
                                    <p:anim calcmode="lin" valueType="num">
                                      <p:cBhvr>
                                        <p:cTn id="103" dur="500" fill="hold"/>
                                        <p:tgtEl>
                                          <p:spTgt spid="45075"/>
                                        </p:tgtEl>
                                        <p:attrNameLst>
                                          <p:attrName>ppt_h</p:attrName>
                                        </p:attrNameLst>
                                      </p:cBhvr>
                                      <p:tavLst>
                                        <p:tav tm="0">
                                          <p:val>
                                            <p:fltVal val="0"/>
                                          </p:val>
                                        </p:tav>
                                        <p:tav tm="100000">
                                          <p:val>
                                            <p:strVal val="#ppt_h"/>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2" fill="hold" grpId="0" nodeType="clickEffect">
                                  <p:stCondLst>
                                    <p:cond delay="0"/>
                                  </p:stCondLst>
                                  <p:childTnLst>
                                    <p:set>
                                      <p:cBhvr>
                                        <p:cTn id="107" dur="1" fill="hold">
                                          <p:stCondLst>
                                            <p:cond delay="0"/>
                                          </p:stCondLst>
                                        </p:cTn>
                                        <p:tgtEl>
                                          <p:spTgt spid="45067"/>
                                        </p:tgtEl>
                                        <p:attrNameLst>
                                          <p:attrName>style.visibility</p:attrName>
                                        </p:attrNameLst>
                                      </p:cBhvr>
                                      <p:to>
                                        <p:strVal val="visible"/>
                                      </p:to>
                                    </p:set>
                                    <p:animEffect transition="in" filter="wipe(right)">
                                      <p:cBhvr>
                                        <p:cTn id="108" dur="500"/>
                                        <p:tgtEl>
                                          <p:spTgt spid="45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4856" grpId="0"/>
      <p:bldP spid="4174857" grpId="0"/>
      <p:bldP spid="4174857" grpId="1"/>
      <p:bldP spid="4174858" grpId="0"/>
      <p:bldP spid="4174858" grpId="1"/>
      <p:bldP spid="45065" grpId="0"/>
      <p:bldP spid="45066" grpId="0"/>
      <p:bldP spid="45067" grpId="0"/>
      <p:bldP spid="45068" grpId="0"/>
      <p:bldP spid="45069" grpId="0"/>
      <p:bldP spid="45070" grpId="0" animBg="1"/>
      <p:bldP spid="45071" grpId="0"/>
      <p:bldP spid="45072" grpId="0"/>
      <p:bldP spid="45073" grpId="0"/>
      <p:bldP spid="45074" grpId="0" animBg="1"/>
      <p:bldP spid="450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3016250"/>
            <a:ext cx="184150" cy="366713"/>
          </a:xfrm>
          <a:prstGeom prst="rect">
            <a:avLst/>
          </a:prstGeom>
          <a:noFill/>
          <a:ln w="9525">
            <a:noFill/>
            <a:miter lim="800000"/>
            <a:headEnd/>
            <a:tailEnd/>
          </a:ln>
        </p:spPr>
        <p:txBody>
          <a:bodyPr wrap="none" anchor="ctr">
            <a:spAutoFit/>
          </a:bodyPr>
          <a:lstStyle/>
          <a:p>
            <a:pPr eaLnBrk="0" hangingPunct="0"/>
            <a:endParaRPr lang="en-US">
              <a:latin typeface="Arial" charset="0"/>
            </a:endParaRPr>
          </a:p>
        </p:txBody>
      </p:sp>
      <p:sp>
        <p:nvSpPr>
          <p:cNvPr id="4166660" name="Text Box 4"/>
          <p:cNvSpPr txBox="1">
            <a:spLocks noChangeArrowheads="1"/>
          </p:cNvSpPr>
          <p:nvPr/>
        </p:nvSpPr>
        <p:spPr bwMode="auto">
          <a:xfrm>
            <a:off x="1998663" y="5656263"/>
            <a:ext cx="4800600" cy="366712"/>
          </a:xfrm>
          <a:prstGeom prst="rect">
            <a:avLst/>
          </a:prstGeom>
          <a:noFill/>
          <a:ln w="9525">
            <a:noFill/>
            <a:miter lim="800000"/>
            <a:headEnd/>
            <a:tailEnd/>
          </a:ln>
        </p:spPr>
        <p:txBody>
          <a:bodyPr>
            <a:spAutoFit/>
          </a:bodyPr>
          <a:lstStyle/>
          <a:p>
            <a:pPr>
              <a:spcBef>
                <a:spcPct val="50000"/>
              </a:spcBef>
            </a:pPr>
            <a:r>
              <a:rPr lang="en-US">
                <a:solidFill>
                  <a:srgbClr val="FF0000"/>
                </a:solidFill>
                <a:latin typeface="Arial" charset="0"/>
              </a:rPr>
              <a:t>This is the resonant frequency formula.</a:t>
            </a:r>
          </a:p>
        </p:txBody>
      </p:sp>
      <p:sp>
        <p:nvSpPr>
          <p:cNvPr id="8198" name="Rectangle 6"/>
          <p:cNvSpPr>
            <a:spLocks noChangeArrowheads="1"/>
          </p:cNvSpPr>
          <p:nvPr/>
        </p:nvSpPr>
        <p:spPr bwMode="auto">
          <a:xfrm>
            <a:off x="592138" y="471488"/>
            <a:ext cx="834072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spAutoFit/>
          </a:bodyPr>
          <a:lstStyle/>
          <a:p>
            <a:pPr algn="ctr" eaLnBrk="0" hangingPunct="0">
              <a:defRPr/>
            </a:pPr>
            <a:r>
              <a:rPr lang="en-US" sz="3600" kern="0" dirty="0">
                <a:solidFill>
                  <a:srgbClr val="FFFFFF"/>
                </a:solidFill>
                <a:latin typeface="Rockwell"/>
                <a:ea typeface="+mj-ea"/>
                <a:cs typeface="+mj-cs"/>
              </a:rPr>
              <a:t>Electrical Principles</a:t>
            </a:r>
            <a:endParaRPr lang="en-US" sz="3600" dirty="0">
              <a:solidFill>
                <a:schemeClr val="bg1"/>
              </a:solidFill>
              <a:latin typeface="Rockwell" pitchFamily="18" charset="0"/>
            </a:endParaRPr>
          </a:p>
        </p:txBody>
      </p:sp>
      <p:sp>
        <p:nvSpPr>
          <p:cNvPr id="46085" name="Text Box 5"/>
          <p:cNvSpPr txBox="1">
            <a:spLocks noChangeArrowheads="1"/>
          </p:cNvSpPr>
          <p:nvPr/>
        </p:nvSpPr>
        <p:spPr bwMode="auto">
          <a:xfrm>
            <a:off x="2114550" y="2084388"/>
            <a:ext cx="1114425" cy="7620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4400">
                <a:latin typeface="Rockwell" pitchFamily="18" charset="0"/>
              </a:rPr>
              <a:t>F</a:t>
            </a:r>
            <a:r>
              <a:rPr lang="en-US" sz="4400" baseline="30000">
                <a:latin typeface="Rockwell" pitchFamily="18" charset="0"/>
              </a:rPr>
              <a:t>2</a:t>
            </a:r>
            <a:r>
              <a:rPr lang="en-US" sz="4400">
                <a:latin typeface="Rockwell" pitchFamily="18" charset="0"/>
              </a:rPr>
              <a:t>=</a:t>
            </a:r>
            <a:endParaRPr lang="en-US" sz="4400">
              <a:latin typeface="Symbol" pitchFamily="18" charset="2"/>
            </a:endParaRPr>
          </a:p>
        </p:txBody>
      </p:sp>
      <p:sp>
        <p:nvSpPr>
          <p:cNvPr id="46086" name="Text Box 6"/>
          <p:cNvSpPr txBox="1">
            <a:spLocks noChangeArrowheads="1"/>
          </p:cNvSpPr>
          <p:nvPr/>
        </p:nvSpPr>
        <p:spPr bwMode="auto">
          <a:xfrm>
            <a:off x="3305175" y="2468563"/>
            <a:ext cx="1806575" cy="5794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200">
                <a:latin typeface="Rockwell" pitchFamily="18" charset="0"/>
              </a:rPr>
              <a:t>(2</a:t>
            </a:r>
            <a:r>
              <a:rPr lang="en-US" sz="3200">
                <a:latin typeface="Symbol" pitchFamily="18" charset="2"/>
              </a:rPr>
              <a:t>p</a:t>
            </a:r>
            <a:r>
              <a:rPr lang="en-US" sz="3200">
                <a:latin typeface="Rockwell" pitchFamily="18" charset="0"/>
              </a:rPr>
              <a:t>)</a:t>
            </a:r>
            <a:r>
              <a:rPr lang="en-US" sz="3200" baseline="30000">
                <a:latin typeface="Rockwell" pitchFamily="18" charset="0"/>
              </a:rPr>
              <a:t>2 </a:t>
            </a:r>
            <a:r>
              <a:rPr lang="en-US" sz="3200">
                <a:latin typeface="Rockwell" pitchFamily="18" charset="0"/>
              </a:rPr>
              <a:t>LC</a:t>
            </a:r>
            <a:endParaRPr lang="en-US" sz="3200">
              <a:latin typeface="Symbol" pitchFamily="18" charset="2"/>
            </a:endParaRPr>
          </a:p>
        </p:txBody>
      </p:sp>
      <p:sp>
        <p:nvSpPr>
          <p:cNvPr id="46087" name="Line 7"/>
          <p:cNvSpPr>
            <a:spLocks noChangeShapeType="1"/>
          </p:cNvSpPr>
          <p:nvPr/>
        </p:nvSpPr>
        <p:spPr bwMode="auto">
          <a:xfrm>
            <a:off x="3151188" y="2506663"/>
            <a:ext cx="1804987" cy="0"/>
          </a:xfrm>
          <a:prstGeom prst="line">
            <a:avLst/>
          </a:prstGeom>
          <a:noFill/>
          <a:ln w="38100" cap="sq">
            <a:solidFill>
              <a:schemeClr val="tx1"/>
            </a:solidFill>
            <a:round/>
            <a:headEnd type="none" w="sm" len="sm"/>
            <a:tailEnd type="none" w="sm" len="sm"/>
          </a:ln>
          <a:effectLst/>
        </p:spPr>
        <p:txBody>
          <a:bodyPr wrap="none"/>
          <a:lstStyle/>
          <a:p>
            <a:endParaRPr lang="en-US"/>
          </a:p>
        </p:txBody>
      </p:sp>
      <p:sp>
        <p:nvSpPr>
          <p:cNvPr id="46088" name="Text Box 8"/>
          <p:cNvSpPr txBox="1">
            <a:spLocks noChangeArrowheads="1"/>
          </p:cNvSpPr>
          <p:nvPr/>
        </p:nvSpPr>
        <p:spPr bwMode="auto">
          <a:xfrm>
            <a:off x="3957638" y="1970088"/>
            <a:ext cx="384175" cy="5794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200">
                <a:latin typeface="Rockwell" pitchFamily="18" charset="0"/>
              </a:rPr>
              <a:t>1</a:t>
            </a:r>
            <a:endParaRPr lang="en-US" sz="3200">
              <a:latin typeface="Symbol" pitchFamily="18" charset="2"/>
            </a:endParaRPr>
          </a:p>
        </p:txBody>
      </p:sp>
      <p:sp>
        <p:nvSpPr>
          <p:cNvPr id="46089" name="Text Box 9"/>
          <p:cNvSpPr txBox="1">
            <a:spLocks noChangeArrowheads="1"/>
          </p:cNvSpPr>
          <p:nvPr/>
        </p:nvSpPr>
        <p:spPr bwMode="auto">
          <a:xfrm>
            <a:off x="2074863" y="3929063"/>
            <a:ext cx="1420812" cy="9144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5400">
                <a:latin typeface="Rockwell" pitchFamily="18" charset="0"/>
              </a:rPr>
              <a:t>F=</a:t>
            </a:r>
            <a:endParaRPr lang="en-US" sz="5400">
              <a:latin typeface="Symbol" pitchFamily="18" charset="2"/>
            </a:endParaRPr>
          </a:p>
        </p:txBody>
      </p:sp>
      <p:sp>
        <p:nvSpPr>
          <p:cNvPr id="46090" name="Line 10"/>
          <p:cNvSpPr>
            <a:spLocks noChangeShapeType="1"/>
          </p:cNvSpPr>
          <p:nvPr/>
        </p:nvSpPr>
        <p:spPr bwMode="auto">
          <a:xfrm>
            <a:off x="3073400" y="4427538"/>
            <a:ext cx="1920875" cy="0"/>
          </a:xfrm>
          <a:prstGeom prst="line">
            <a:avLst/>
          </a:prstGeom>
          <a:noFill/>
          <a:ln w="38100" cap="sq">
            <a:solidFill>
              <a:schemeClr val="tx1"/>
            </a:solidFill>
            <a:round/>
            <a:headEnd type="none" w="sm" len="sm"/>
            <a:tailEnd type="none" w="sm" len="sm"/>
          </a:ln>
          <a:effectLst/>
        </p:spPr>
        <p:txBody>
          <a:bodyPr wrap="none"/>
          <a:lstStyle/>
          <a:p>
            <a:endParaRPr lang="en-US"/>
          </a:p>
        </p:txBody>
      </p:sp>
      <p:sp>
        <p:nvSpPr>
          <p:cNvPr id="46091" name="Text Box 11"/>
          <p:cNvSpPr txBox="1">
            <a:spLocks noChangeArrowheads="1"/>
          </p:cNvSpPr>
          <p:nvPr/>
        </p:nvSpPr>
        <p:spPr bwMode="auto">
          <a:xfrm>
            <a:off x="2997200" y="4427538"/>
            <a:ext cx="2305050" cy="823912"/>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4800">
                <a:latin typeface="Rockwell" pitchFamily="18" charset="0"/>
              </a:rPr>
              <a:t>2</a:t>
            </a:r>
            <a:r>
              <a:rPr lang="en-US" sz="4800">
                <a:latin typeface="Symbol" pitchFamily="18" charset="2"/>
              </a:rPr>
              <a:t>p</a:t>
            </a:r>
            <a:r>
              <a:rPr lang="en-US" sz="4800" baseline="30000">
                <a:latin typeface="Rockwell" pitchFamily="18" charset="0"/>
              </a:rPr>
              <a:t> </a:t>
            </a:r>
            <a:r>
              <a:rPr lang="en-US" sz="4800" b="1">
                <a:latin typeface="Rockwell" pitchFamily="18" charset="0"/>
              </a:rPr>
              <a:t>√</a:t>
            </a:r>
            <a:r>
              <a:rPr lang="en-US" sz="4800">
                <a:latin typeface="Rockwell" pitchFamily="18" charset="0"/>
              </a:rPr>
              <a:t>LC</a:t>
            </a:r>
          </a:p>
        </p:txBody>
      </p:sp>
      <p:sp>
        <p:nvSpPr>
          <p:cNvPr id="46092" name="Text Box 12"/>
          <p:cNvSpPr txBox="1">
            <a:spLocks noChangeArrowheads="1"/>
          </p:cNvSpPr>
          <p:nvPr/>
        </p:nvSpPr>
        <p:spPr bwMode="auto">
          <a:xfrm>
            <a:off x="3727450" y="3505200"/>
            <a:ext cx="384175" cy="9144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5400">
                <a:latin typeface="Rockwell" pitchFamily="18" charset="0"/>
              </a:rPr>
              <a:t>1</a:t>
            </a:r>
            <a:endParaRPr lang="en-US" sz="5400">
              <a:latin typeface="Symbol" pitchFamily="18" charset="2"/>
            </a:endParaRPr>
          </a:p>
        </p:txBody>
      </p:sp>
      <p:sp>
        <p:nvSpPr>
          <p:cNvPr id="46093" name="Line 13"/>
          <p:cNvSpPr>
            <a:spLocks noChangeShapeType="1"/>
          </p:cNvSpPr>
          <p:nvPr/>
        </p:nvSpPr>
        <p:spPr bwMode="auto">
          <a:xfrm>
            <a:off x="4187825" y="4503738"/>
            <a:ext cx="768350" cy="0"/>
          </a:xfrm>
          <a:prstGeom prst="line">
            <a:avLst/>
          </a:prstGeom>
          <a:noFill/>
          <a:ln w="19050" cap="sq">
            <a:solidFill>
              <a:schemeClr val="tx1"/>
            </a:solidFill>
            <a:round/>
            <a:headEnd type="none" w="sm" len="sm"/>
            <a:tailEnd type="none" w="sm" len="sm"/>
          </a:ln>
          <a:effectLst/>
        </p:spPr>
        <p:txBody>
          <a:bodyPr wrap="none"/>
          <a:lstStyle/>
          <a:p>
            <a:endParaRPr lang="en-US"/>
          </a:p>
        </p:txBody>
      </p:sp>
      <p:sp>
        <p:nvSpPr>
          <p:cNvPr id="46094" name="Text Box 14"/>
          <p:cNvSpPr txBox="1">
            <a:spLocks noChangeArrowheads="1"/>
          </p:cNvSpPr>
          <p:nvPr/>
        </p:nvSpPr>
        <p:spPr bwMode="auto">
          <a:xfrm>
            <a:off x="5570538" y="3198813"/>
            <a:ext cx="2727325" cy="64135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a:solidFill>
                  <a:srgbClr val="FF0000"/>
                </a:solidFill>
                <a:latin typeface="Rockwell" pitchFamily="18" charset="0"/>
              </a:rPr>
              <a:t>Take square root of both sides of equation</a:t>
            </a:r>
          </a:p>
        </p:txBody>
      </p:sp>
      <p:sp>
        <p:nvSpPr>
          <p:cNvPr id="46095" name="Text Box 15"/>
          <p:cNvSpPr txBox="1">
            <a:spLocks noChangeArrowheads="1"/>
          </p:cNvSpPr>
          <p:nvPr/>
        </p:nvSpPr>
        <p:spPr bwMode="auto">
          <a:xfrm>
            <a:off x="5762625" y="2200275"/>
            <a:ext cx="1958975" cy="3048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400">
                <a:solidFill>
                  <a:srgbClr val="FF0000"/>
                </a:solidFill>
                <a:latin typeface="Rockwell" pitchFamily="18" charset="0"/>
              </a:rPr>
              <a:t>From previous slide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p:cTn id="7" dur="500" fill="hold"/>
                                        <p:tgtEl>
                                          <p:spTgt spid="46085"/>
                                        </p:tgtEl>
                                        <p:attrNameLst>
                                          <p:attrName>ppt_w</p:attrName>
                                        </p:attrNameLst>
                                      </p:cBhvr>
                                      <p:tavLst>
                                        <p:tav tm="0">
                                          <p:val>
                                            <p:fltVal val="0"/>
                                          </p:val>
                                        </p:tav>
                                        <p:tav tm="100000">
                                          <p:val>
                                            <p:strVal val="#ppt_w"/>
                                          </p:val>
                                        </p:tav>
                                      </p:tavLst>
                                    </p:anim>
                                    <p:anim calcmode="lin" valueType="num">
                                      <p:cBhvr>
                                        <p:cTn id="8" dur="500" fill="hold"/>
                                        <p:tgtEl>
                                          <p:spTgt spid="4608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6086"/>
                                        </p:tgtEl>
                                        <p:attrNameLst>
                                          <p:attrName>style.visibility</p:attrName>
                                        </p:attrNameLst>
                                      </p:cBhvr>
                                      <p:to>
                                        <p:strVal val="visible"/>
                                      </p:to>
                                    </p:set>
                                    <p:anim calcmode="lin" valueType="num">
                                      <p:cBhvr>
                                        <p:cTn id="11" dur="500" fill="hold"/>
                                        <p:tgtEl>
                                          <p:spTgt spid="46086"/>
                                        </p:tgtEl>
                                        <p:attrNameLst>
                                          <p:attrName>ppt_w</p:attrName>
                                        </p:attrNameLst>
                                      </p:cBhvr>
                                      <p:tavLst>
                                        <p:tav tm="0">
                                          <p:val>
                                            <p:fltVal val="0"/>
                                          </p:val>
                                        </p:tav>
                                        <p:tav tm="100000">
                                          <p:val>
                                            <p:strVal val="#ppt_w"/>
                                          </p:val>
                                        </p:tav>
                                      </p:tavLst>
                                    </p:anim>
                                    <p:anim calcmode="lin" valueType="num">
                                      <p:cBhvr>
                                        <p:cTn id="12" dur="500" fill="hold"/>
                                        <p:tgtEl>
                                          <p:spTgt spid="4608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6087"/>
                                        </p:tgtEl>
                                        <p:attrNameLst>
                                          <p:attrName>style.visibility</p:attrName>
                                        </p:attrNameLst>
                                      </p:cBhvr>
                                      <p:to>
                                        <p:strVal val="visible"/>
                                      </p:to>
                                    </p:set>
                                    <p:anim calcmode="lin" valueType="num">
                                      <p:cBhvr>
                                        <p:cTn id="15" dur="500" fill="hold"/>
                                        <p:tgtEl>
                                          <p:spTgt spid="46087"/>
                                        </p:tgtEl>
                                        <p:attrNameLst>
                                          <p:attrName>ppt_w</p:attrName>
                                        </p:attrNameLst>
                                      </p:cBhvr>
                                      <p:tavLst>
                                        <p:tav tm="0">
                                          <p:val>
                                            <p:fltVal val="0"/>
                                          </p:val>
                                        </p:tav>
                                        <p:tav tm="100000">
                                          <p:val>
                                            <p:strVal val="#ppt_w"/>
                                          </p:val>
                                        </p:tav>
                                      </p:tavLst>
                                    </p:anim>
                                    <p:anim calcmode="lin" valueType="num">
                                      <p:cBhvr>
                                        <p:cTn id="16" dur="500" fill="hold"/>
                                        <p:tgtEl>
                                          <p:spTgt spid="4608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6088"/>
                                        </p:tgtEl>
                                        <p:attrNameLst>
                                          <p:attrName>style.visibility</p:attrName>
                                        </p:attrNameLst>
                                      </p:cBhvr>
                                      <p:to>
                                        <p:strVal val="visible"/>
                                      </p:to>
                                    </p:set>
                                    <p:anim calcmode="lin" valueType="num">
                                      <p:cBhvr>
                                        <p:cTn id="19" dur="500" fill="hold"/>
                                        <p:tgtEl>
                                          <p:spTgt spid="46088"/>
                                        </p:tgtEl>
                                        <p:attrNameLst>
                                          <p:attrName>ppt_w</p:attrName>
                                        </p:attrNameLst>
                                      </p:cBhvr>
                                      <p:tavLst>
                                        <p:tav tm="0">
                                          <p:val>
                                            <p:fltVal val="0"/>
                                          </p:val>
                                        </p:tav>
                                        <p:tav tm="100000">
                                          <p:val>
                                            <p:strVal val="#ppt_w"/>
                                          </p:val>
                                        </p:tav>
                                      </p:tavLst>
                                    </p:anim>
                                    <p:anim calcmode="lin" valueType="num">
                                      <p:cBhvr>
                                        <p:cTn id="20" dur="500" fill="hold"/>
                                        <p:tgtEl>
                                          <p:spTgt spid="46088"/>
                                        </p:tgtEl>
                                        <p:attrNameLst>
                                          <p:attrName>ppt_h</p:attrName>
                                        </p:attrNameLst>
                                      </p:cBhvr>
                                      <p:tavLst>
                                        <p:tav tm="0">
                                          <p:val>
                                            <p:fltVal val="0"/>
                                          </p:val>
                                        </p:tav>
                                        <p:tav tm="100000">
                                          <p:val>
                                            <p:strVal val="#ppt_h"/>
                                          </p:val>
                                        </p:tav>
                                      </p:tavLst>
                                    </p:anim>
                                  </p:childTnLst>
                                </p:cTn>
                              </p:par>
                            </p:childTnLst>
                          </p:cTn>
                        </p:par>
                        <p:par>
                          <p:cTn id="21" fill="hold" nodeType="afterGroup">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46095"/>
                                        </p:tgtEl>
                                        <p:attrNameLst>
                                          <p:attrName>style.visibility</p:attrName>
                                        </p:attrNameLst>
                                      </p:cBhvr>
                                      <p:to>
                                        <p:strVal val="visible"/>
                                      </p:to>
                                    </p:set>
                                    <p:animEffect transition="in" filter="wipe(right)">
                                      <p:cBhvr>
                                        <p:cTn id="24" dur="500"/>
                                        <p:tgtEl>
                                          <p:spTgt spid="4609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46089"/>
                                        </p:tgtEl>
                                        <p:attrNameLst>
                                          <p:attrName>style.visibility</p:attrName>
                                        </p:attrNameLst>
                                      </p:cBhvr>
                                      <p:to>
                                        <p:strVal val="visible"/>
                                      </p:to>
                                    </p:set>
                                    <p:anim calcmode="lin" valueType="num">
                                      <p:cBhvr>
                                        <p:cTn id="29" dur="500" fill="hold"/>
                                        <p:tgtEl>
                                          <p:spTgt spid="46089"/>
                                        </p:tgtEl>
                                        <p:attrNameLst>
                                          <p:attrName>ppt_w</p:attrName>
                                        </p:attrNameLst>
                                      </p:cBhvr>
                                      <p:tavLst>
                                        <p:tav tm="0">
                                          <p:val>
                                            <p:fltVal val="0"/>
                                          </p:val>
                                        </p:tav>
                                        <p:tav tm="100000">
                                          <p:val>
                                            <p:strVal val="#ppt_w"/>
                                          </p:val>
                                        </p:tav>
                                      </p:tavLst>
                                    </p:anim>
                                    <p:anim calcmode="lin" valueType="num">
                                      <p:cBhvr>
                                        <p:cTn id="30" dur="500" fill="hold"/>
                                        <p:tgtEl>
                                          <p:spTgt spid="46089"/>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46090"/>
                                        </p:tgtEl>
                                        <p:attrNameLst>
                                          <p:attrName>style.visibility</p:attrName>
                                        </p:attrNameLst>
                                      </p:cBhvr>
                                      <p:to>
                                        <p:strVal val="visible"/>
                                      </p:to>
                                    </p:set>
                                    <p:anim calcmode="lin" valueType="num">
                                      <p:cBhvr>
                                        <p:cTn id="33" dur="500" fill="hold"/>
                                        <p:tgtEl>
                                          <p:spTgt spid="46090"/>
                                        </p:tgtEl>
                                        <p:attrNameLst>
                                          <p:attrName>ppt_w</p:attrName>
                                        </p:attrNameLst>
                                      </p:cBhvr>
                                      <p:tavLst>
                                        <p:tav tm="0">
                                          <p:val>
                                            <p:fltVal val="0"/>
                                          </p:val>
                                        </p:tav>
                                        <p:tav tm="100000">
                                          <p:val>
                                            <p:strVal val="#ppt_w"/>
                                          </p:val>
                                        </p:tav>
                                      </p:tavLst>
                                    </p:anim>
                                    <p:anim calcmode="lin" valueType="num">
                                      <p:cBhvr>
                                        <p:cTn id="34" dur="500" fill="hold"/>
                                        <p:tgtEl>
                                          <p:spTgt spid="46090"/>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46091"/>
                                        </p:tgtEl>
                                        <p:attrNameLst>
                                          <p:attrName>style.visibility</p:attrName>
                                        </p:attrNameLst>
                                      </p:cBhvr>
                                      <p:to>
                                        <p:strVal val="visible"/>
                                      </p:to>
                                    </p:set>
                                    <p:anim calcmode="lin" valueType="num">
                                      <p:cBhvr>
                                        <p:cTn id="37" dur="500" fill="hold"/>
                                        <p:tgtEl>
                                          <p:spTgt spid="46091"/>
                                        </p:tgtEl>
                                        <p:attrNameLst>
                                          <p:attrName>ppt_w</p:attrName>
                                        </p:attrNameLst>
                                      </p:cBhvr>
                                      <p:tavLst>
                                        <p:tav tm="0">
                                          <p:val>
                                            <p:fltVal val="0"/>
                                          </p:val>
                                        </p:tav>
                                        <p:tav tm="100000">
                                          <p:val>
                                            <p:strVal val="#ppt_w"/>
                                          </p:val>
                                        </p:tav>
                                      </p:tavLst>
                                    </p:anim>
                                    <p:anim calcmode="lin" valueType="num">
                                      <p:cBhvr>
                                        <p:cTn id="38" dur="500" fill="hold"/>
                                        <p:tgtEl>
                                          <p:spTgt spid="46091"/>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46092"/>
                                        </p:tgtEl>
                                        <p:attrNameLst>
                                          <p:attrName>style.visibility</p:attrName>
                                        </p:attrNameLst>
                                      </p:cBhvr>
                                      <p:to>
                                        <p:strVal val="visible"/>
                                      </p:to>
                                    </p:set>
                                    <p:anim calcmode="lin" valueType="num">
                                      <p:cBhvr>
                                        <p:cTn id="41" dur="500" fill="hold"/>
                                        <p:tgtEl>
                                          <p:spTgt spid="46092"/>
                                        </p:tgtEl>
                                        <p:attrNameLst>
                                          <p:attrName>ppt_w</p:attrName>
                                        </p:attrNameLst>
                                      </p:cBhvr>
                                      <p:tavLst>
                                        <p:tav tm="0">
                                          <p:val>
                                            <p:fltVal val="0"/>
                                          </p:val>
                                        </p:tav>
                                        <p:tav tm="100000">
                                          <p:val>
                                            <p:strVal val="#ppt_w"/>
                                          </p:val>
                                        </p:tav>
                                      </p:tavLst>
                                    </p:anim>
                                    <p:anim calcmode="lin" valueType="num">
                                      <p:cBhvr>
                                        <p:cTn id="42" dur="500" fill="hold"/>
                                        <p:tgtEl>
                                          <p:spTgt spid="46092"/>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46093"/>
                                        </p:tgtEl>
                                        <p:attrNameLst>
                                          <p:attrName>style.visibility</p:attrName>
                                        </p:attrNameLst>
                                      </p:cBhvr>
                                      <p:to>
                                        <p:strVal val="visible"/>
                                      </p:to>
                                    </p:set>
                                    <p:anim calcmode="lin" valueType="num">
                                      <p:cBhvr>
                                        <p:cTn id="45" dur="500" fill="hold"/>
                                        <p:tgtEl>
                                          <p:spTgt spid="46093"/>
                                        </p:tgtEl>
                                        <p:attrNameLst>
                                          <p:attrName>ppt_w</p:attrName>
                                        </p:attrNameLst>
                                      </p:cBhvr>
                                      <p:tavLst>
                                        <p:tav tm="0">
                                          <p:val>
                                            <p:fltVal val="0"/>
                                          </p:val>
                                        </p:tav>
                                        <p:tav tm="100000">
                                          <p:val>
                                            <p:strVal val="#ppt_w"/>
                                          </p:val>
                                        </p:tav>
                                      </p:tavLst>
                                    </p:anim>
                                    <p:anim calcmode="lin" valueType="num">
                                      <p:cBhvr>
                                        <p:cTn id="46" dur="500" fill="hold"/>
                                        <p:tgtEl>
                                          <p:spTgt spid="46093"/>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46094"/>
                                        </p:tgtEl>
                                        <p:attrNameLst>
                                          <p:attrName>style.visibility</p:attrName>
                                        </p:attrNameLst>
                                      </p:cBhvr>
                                      <p:to>
                                        <p:strVal val="visible"/>
                                      </p:to>
                                    </p:set>
                                    <p:animEffect transition="in" filter="wipe(right)">
                                      <p:cBhvr>
                                        <p:cTn id="51" dur="500"/>
                                        <p:tgtEl>
                                          <p:spTgt spid="4609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4166660">
                                            <p:txEl>
                                              <p:pRg st="0" end="0"/>
                                            </p:txEl>
                                          </p:spTgt>
                                        </p:tgtEl>
                                        <p:attrNameLst>
                                          <p:attrName>style.visibility</p:attrName>
                                        </p:attrNameLst>
                                      </p:cBhvr>
                                      <p:to>
                                        <p:strVal val="visible"/>
                                      </p:to>
                                    </p:set>
                                    <p:anim calcmode="lin" valueType="num">
                                      <p:cBhvr additive="base">
                                        <p:cTn id="56" dur="500" fill="hold"/>
                                        <p:tgtEl>
                                          <p:spTgt spid="4166660">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1666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p:bldP spid="46087" grpId="0" animBg="1"/>
      <p:bldP spid="46088" grpId="0"/>
      <p:bldP spid="46089" grpId="0"/>
      <p:bldP spid="46090" grpId="0" animBg="1"/>
      <p:bldP spid="46091" grpId="0"/>
      <p:bldP spid="46092" grpId="0"/>
      <p:bldP spid="46093" grpId="0" animBg="1"/>
      <p:bldP spid="46094" grpId="0"/>
      <p:bldP spid="460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algn="ctr"/>
            <a:r>
              <a:rPr lang="en-US" sz="3600" smtClean="0">
                <a:solidFill>
                  <a:srgbClr val="FFFFFF"/>
                </a:solidFill>
              </a:rPr>
              <a:t>Electrical Principles</a:t>
            </a:r>
            <a:endParaRPr lang="en-US" smtClean="0"/>
          </a:p>
        </p:txBody>
      </p:sp>
      <p:sp>
        <p:nvSpPr>
          <p:cNvPr id="34819" name="Rectangle 3"/>
          <p:cNvSpPr>
            <a:spLocks noGrp="1" noChangeArrowheads="1"/>
          </p:cNvSpPr>
          <p:nvPr>
            <p:ph type="body" idx="4294967295"/>
          </p:nvPr>
        </p:nvSpPr>
        <p:spPr>
          <a:xfrm>
            <a:off x="231775" y="1508125"/>
            <a:ext cx="8642350" cy="4962525"/>
          </a:xfrm>
        </p:spPr>
        <p:txBody>
          <a:bodyPr/>
          <a:lstStyle/>
          <a:p>
            <a:pPr>
              <a:buFont typeface="Wingdings" pitchFamily="2" charset="2"/>
              <a:buChar char="Ø"/>
            </a:pPr>
            <a:r>
              <a:rPr lang="en-US" smtClean="0"/>
              <a:t> </a:t>
            </a:r>
            <a:r>
              <a:rPr lang="en-US" b="1" smtClean="0"/>
              <a:t>Reactance </a:t>
            </a:r>
            <a:r>
              <a:rPr lang="en-US" smtClean="0"/>
              <a:t>causes opposition to the flow of alternating current in an inductor. </a:t>
            </a:r>
            <a:r>
              <a:rPr lang="en-US" sz="1000" smtClean="0"/>
              <a:t>(G5A03)</a:t>
            </a:r>
            <a:r>
              <a:rPr lang="en-US" smtClean="0"/>
              <a:t> </a:t>
            </a:r>
          </a:p>
          <a:p>
            <a:pPr>
              <a:buFont typeface="Wingdings" pitchFamily="2" charset="2"/>
              <a:buChar char="Ø"/>
            </a:pPr>
            <a:r>
              <a:rPr lang="en-US" b="1" smtClean="0"/>
              <a:t>Reactance </a:t>
            </a:r>
            <a:r>
              <a:rPr lang="en-US" smtClean="0"/>
              <a:t>causes opposition to the flow of alternating current in a capacitor. </a:t>
            </a:r>
            <a:r>
              <a:rPr lang="en-US" sz="1000" smtClean="0"/>
              <a:t>(G5A04)</a:t>
            </a:r>
          </a:p>
          <a:p>
            <a:pPr>
              <a:buFont typeface="Wingdings" pitchFamily="2" charset="2"/>
              <a:buChar char="Ø"/>
            </a:pPr>
            <a:r>
              <a:rPr lang="en-US" smtClean="0"/>
              <a:t> </a:t>
            </a:r>
            <a:r>
              <a:rPr lang="en-US" b="1" smtClean="0"/>
              <a:t>As the frequency of the applied AC increases, the reactance </a:t>
            </a:r>
            <a:r>
              <a:rPr lang="en-US" smtClean="0"/>
              <a:t>of an inductor</a:t>
            </a:r>
            <a:r>
              <a:rPr lang="en-US" b="1" smtClean="0"/>
              <a:t> increases</a:t>
            </a:r>
            <a:r>
              <a:rPr lang="en-US" smtClean="0"/>
              <a:t>. </a:t>
            </a:r>
            <a:r>
              <a:rPr lang="en-US" sz="1000" smtClean="0"/>
              <a:t>(G5A05)</a:t>
            </a:r>
            <a:r>
              <a:rPr lang="en-US" smtClean="0"/>
              <a:t> </a:t>
            </a:r>
          </a:p>
          <a:p>
            <a:pPr>
              <a:buFont typeface="Wingdings" pitchFamily="2" charset="2"/>
              <a:buChar char="Ø"/>
            </a:pPr>
            <a:endParaRPr lang="en-US" smtClean="0"/>
          </a:p>
          <a:p>
            <a:pPr>
              <a:buFont typeface="Wingdings" pitchFamily="2" charset="2"/>
              <a:buChar char="Ø"/>
            </a:pPr>
            <a:r>
              <a:rPr lang="en-US" b="1" smtClean="0"/>
              <a:t>As the frequency of the applied AC increases, the reactance</a:t>
            </a:r>
            <a:r>
              <a:rPr lang="en-US" smtClean="0"/>
              <a:t> of a capacitor </a:t>
            </a:r>
            <a:r>
              <a:rPr lang="en-US" b="1" smtClean="0"/>
              <a:t>decreases</a:t>
            </a:r>
            <a:r>
              <a:rPr lang="en-US" smtClean="0"/>
              <a:t>. </a:t>
            </a:r>
            <a:r>
              <a:rPr lang="en-US" sz="1000" smtClean="0"/>
              <a:t>(G5A06)</a:t>
            </a:r>
            <a:r>
              <a:rPr lang="en-US" smtClean="0"/>
              <a:t> </a:t>
            </a:r>
          </a:p>
          <a:p>
            <a:pPr>
              <a:buFont typeface="Wingdings" pitchFamily="2" charset="2"/>
              <a:buChar char="Ø"/>
            </a:pPr>
            <a:endParaRPr lang="en-US" smtClean="0"/>
          </a:p>
          <a:p>
            <a:pPr>
              <a:buFont typeface="Wingdings" pitchFamily="2" charset="2"/>
              <a:buChar char="Ø"/>
            </a:pPr>
            <a:r>
              <a:rPr lang="en-US" smtClean="0"/>
              <a:t>When the impedance of an electrical load is equal to the internal impedance of the power source, </a:t>
            </a:r>
            <a:r>
              <a:rPr lang="en-US" b="1" smtClean="0"/>
              <a:t>the source can deliver maximum power to the load</a:t>
            </a:r>
            <a:r>
              <a:rPr lang="en-US" smtClean="0"/>
              <a:t>. </a:t>
            </a:r>
            <a:r>
              <a:rPr lang="en-US" sz="1000" smtClean="0"/>
              <a:t>(G5A07)</a:t>
            </a:r>
            <a:r>
              <a:rPr lang="en-US" smtClean="0"/>
              <a:t> </a:t>
            </a:r>
          </a:p>
          <a:p>
            <a:pPr>
              <a:buFont typeface="Wingdings" pitchFamily="2" charset="2"/>
              <a:buChar char="Ø"/>
            </a:pPr>
            <a:endParaRPr lang="en-US" smtClean="0"/>
          </a:p>
        </p:txBody>
      </p:sp>
      <p:sp>
        <p:nvSpPr>
          <p:cNvPr id="9" name="Text Box 8"/>
          <p:cNvSpPr txBox="1">
            <a:spLocks noChangeArrowheads="1"/>
          </p:cNvSpPr>
          <p:nvPr/>
        </p:nvSpPr>
        <p:spPr bwMode="auto">
          <a:xfrm>
            <a:off x="4187825" y="3390900"/>
            <a:ext cx="1612900" cy="3048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400">
                <a:solidFill>
                  <a:srgbClr val="FF0000"/>
                </a:solidFill>
                <a:latin typeface="Rockwell" pitchFamily="18" charset="0"/>
              </a:rPr>
              <a:t>See X</a:t>
            </a:r>
            <a:r>
              <a:rPr lang="en-US" sz="1400" baseline="-25000">
                <a:solidFill>
                  <a:srgbClr val="FF0000"/>
                </a:solidFill>
                <a:latin typeface="Rockwell" pitchFamily="18" charset="0"/>
              </a:rPr>
              <a:t>L</a:t>
            </a:r>
            <a:r>
              <a:rPr lang="en-US" sz="1400">
                <a:solidFill>
                  <a:srgbClr val="FF0000"/>
                </a:solidFill>
                <a:latin typeface="Rockwell" pitchFamily="18" charset="0"/>
              </a:rPr>
              <a:t> formula</a:t>
            </a:r>
          </a:p>
        </p:txBody>
      </p:sp>
      <p:sp>
        <p:nvSpPr>
          <p:cNvPr id="10" name="Text Box 7"/>
          <p:cNvSpPr txBox="1">
            <a:spLocks noChangeArrowheads="1"/>
          </p:cNvSpPr>
          <p:nvPr/>
        </p:nvSpPr>
        <p:spPr bwMode="auto">
          <a:xfrm>
            <a:off x="4187825" y="4464050"/>
            <a:ext cx="1612900" cy="3048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400">
                <a:solidFill>
                  <a:srgbClr val="FF0000"/>
                </a:solidFill>
                <a:latin typeface="Rockwell" pitchFamily="18" charset="0"/>
              </a:rPr>
              <a:t>See X</a:t>
            </a:r>
            <a:r>
              <a:rPr lang="en-US" sz="1400" baseline="-25000">
                <a:solidFill>
                  <a:srgbClr val="FF0000"/>
                </a:solidFill>
                <a:latin typeface="Rockwell" pitchFamily="18" charset="0"/>
              </a:rPr>
              <a:t>C</a:t>
            </a:r>
            <a:r>
              <a:rPr lang="en-US" sz="1400">
                <a:solidFill>
                  <a:srgbClr val="FF0000"/>
                </a:solidFill>
                <a:latin typeface="Rockwell" pitchFamily="18" charset="0"/>
              </a:rPr>
              <a:t> formula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up)">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wipe(left)">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wipe(left)">
                                      <p:cBhvr>
                                        <p:cTn id="17" dur="500"/>
                                        <p:tgtEl>
                                          <p:spTgt spid="34819">
                                            <p:txEl>
                                              <p:pRg st="2" end="2"/>
                                            </p:txEl>
                                          </p:spTgt>
                                        </p:tgtEl>
                                      </p:cBhvr>
                                    </p:animEffect>
                                  </p:childTnLst>
                                </p:cTn>
                              </p:par>
                            </p:childTnLst>
                          </p:cTn>
                        </p:par>
                        <p:par>
                          <p:cTn id="18" fill="hold" nodeType="afterGroup">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4819">
                                            <p:txEl>
                                              <p:pRg st="4" end="4"/>
                                            </p:txEl>
                                          </p:spTgt>
                                        </p:tgtEl>
                                        <p:attrNameLst>
                                          <p:attrName>style.visibility</p:attrName>
                                        </p:attrNameLst>
                                      </p:cBhvr>
                                      <p:to>
                                        <p:strVal val="visible"/>
                                      </p:to>
                                    </p:set>
                                    <p:animEffect transition="in" filter="wipe(left)">
                                      <p:cBhvr>
                                        <p:cTn id="26" dur="500"/>
                                        <p:tgtEl>
                                          <p:spTgt spid="34819">
                                            <p:txEl>
                                              <p:pRg st="4" end="4"/>
                                            </p:txEl>
                                          </p:spTgt>
                                        </p:tgtEl>
                                      </p:cBhvr>
                                    </p:animEffect>
                                  </p:childTnLst>
                                </p:cTn>
                              </p:par>
                            </p:childTnLst>
                          </p:cTn>
                        </p:par>
                        <p:par>
                          <p:cTn id="27" fill="hold" nodeType="afterGroup">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34819">
                                            <p:txEl>
                                              <p:pRg st="6" end="6"/>
                                            </p:txEl>
                                          </p:spTgt>
                                        </p:tgtEl>
                                        <p:attrNameLst>
                                          <p:attrName>style.visibility</p:attrName>
                                        </p:attrNameLst>
                                      </p:cBhvr>
                                      <p:to>
                                        <p:strVal val="visible"/>
                                      </p:to>
                                    </p:set>
                                    <p:animEffect transition="in" filter="wipe(down)">
                                      <p:cBhvr>
                                        <p:cTn id="35" dur="500"/>
                                        <p:tgtEl>
                                          <p:spTgt spid="34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en-US" sz="3600" smtClean="0">
                <a:solidFill>
                  <a:srgbClr val="FFFFFF"/>
                </a:solidFill>
              </a:rPr>
              <a:t>Electrical Principles</a:t>
            </a:r>
            <a:endParaRPr lang="en-US" smtClean="0"/>
          </a:p>
        </p:txBody>
      </p:sp>
      <p:sp>
        <p:nvSpPr>
          <p:cNvPr id="35843" name="Rectangle 3"/>
          <p:cNvSpPr>
            <a:spLocks noGrp="1" noChangeArrowheads="1"/>
          </p:cNvSpPr>
          <p:nvPr>
            <p:ph type="body" idx="1"/>
          </p:nvPr>
        </p:nvSpPr>
        <p:spPr>
          <a:xfrm>
            <a:off x="0" y="1508125"/>
            <a:ext cx="8642350" cy="4962525"/>
          </a:xfrm>
        </p:spPr>
        <p:txBody>
          <a:bodyPr/>
          <a:lstStyle/>
          <a:p>
            <a:pPr>
              <a:buFont typeface="Wingdings" pitchFamily="2" charset="2"/>
              <a:buChar char="Ø"/>
            </a:pPr>
            <a:r>
              <a:rPr lang="en-US" smtClean="0"/>
              <a:t>Impedance matching is important </a:t>
            </a:r>
            <a:r>
              <a:rPr lang="en-US" b="1" smtClean="0"/>
              <a:t>so the source can deliver maximum power to the load</a:t>
            </a:r>
            <a:r>
              <a:rPr lang="en-US" smtClean="0"/>
              <a:t>. </a:t>
            </a:r>
            <a:r>
              <a:rPr lang="en-US" sz="1000" smtClean="0"/>
              <a:t>(G5A08)</a:t>
            </a:r>
          </a:p>
          <a:p>
            <a:pPr>
              <a:buFont typeface="Wingdings" pitchFamily="2" charset="2"/>
              <a:buChar char="Ø"/>
            </a:pPr>
            <a:endParaRPr lang="en-US" sz="400" smtClean="0"/>
          </a:p>
          <a:p>
            <a:pPr>
              <a:buFont typeface="Wingdings" pitchFamily="2" charset="2"/>
              <a:buChar char="Ø"/>
            </a:pPr>
            <a:r>
              <a:rPr lang="en-US" b="1" smtClean="0"/>
              <a:t>Ohm</a:t>
            </a:r>
            <a:r>
              <a:rPr lang="en-US" smtClean="0"/>
              <a:t> is the unit used to measure reactance. </a:t>
            </a:r>
            <a:r>
              <a:rPr lang="en-US" sz="1000" smtClean="0"/>
              <a:t>(G5A09)</a:t>
            </a:r>
            <a:r>
              <a:rPr lang="en-US" smtClean="0"/>
              <a:t> </a:t>
            </a:r>
          </a:p>
          <a:p>
            <a:pPr>
              <a:buFont typeface="Wingdings" pitchFamily="2" charset="2"/>
              <a:buChar char="Ø"/>
            </a:pPr>
            <a:endParaRPr lang="en-US" sz="1000" smtClean="0"/>
          </a:p>
          <a:p>
            <a:pPr>
              <a:buFont typeface="Wingdings" pitchFamily="2" charset="2"/>
              <a:buChar char="Ø"/>
            </a:pPr>
            <a:r>
              <a:rPr lang="en-US" b="1" smtClean="0"/>
              <a:t>Ohm </a:t>
            </a:r>
            <a:r>
              <a:rPr lang="en-US" smtClean="0"/>
              <a:t>is the unit used to measure impedance. </a:t>
            </a:r>
            <a:r>
              <a:rPr lang="en-US" sz="1000" smtClean="0"/>
              <a:t>(G5A10)</a:t>
            </a:r>
            <a:r>
              <a:rPr lang="en-US" smtClean="0"/>
              <a:t> </a:t>
            </a:r>
          </a:p>
          <a:p>
            <a:pPr>
              <a:lnSpc>
                <a:spcPct val="90000"/>
              </a:lnSpc>
              <a:buFont typeface="Wingdings" pitchFamily="2" charset="2"/>
              <a:buChar char="Ø"/>
            </a:pPr>
            <a:endParaRPr lang="en-US" sz="1000" smtClean="0"/>
          </a:p>
          <a:p>
            <a:pPr>
              <a:lnSpc>
                <a:spcPct val="90000"/>
              </a:lnSpc>
              <a:buFont typeface="Wingdings" pitchFamily="2" charset="2"/>
              <a:buChar char="Ø"/>
            </a:pPr>
            <a:r>
              <a:rPr lang="en-US" smtClean="0"/>
              <a:t>One method of impedance matching between two AC circuits is to </a:t>
            </a:r>
            <a:r>
              <a:rPr lang="en-US" b="1" smtClean="0"/>
              <a:t>insert an LC network between the two circuits</a:t>
            </a:r>
            <a:r>
              <a:rPr lang="en-US" smtClean="0"/>
              <a:t>. </a:t>
            </a:r>
            <a:r>
              <a:rPr lang="en-US" sz="1000" smtClean="0"/>
              <a:t>(G5A11)</a:t>
            </a:r>
            <a:r>
              <a:rPr lang="en-US" smtClean="0"/>
              <a:t> </a:t>
            </a:r>
          </a:p>
          <a:p>
            <a:pPr>
              <a:lnSpc>
                <a:spcPct val="90000"/>
              </a:lnSpc>
              <a:buFont typeface="Wingdings" pitchFamily="2" charset="2"/>
              <a:buChar char="Ø"/>
            </a:pPr>
            <a:endParaRPr lang="en-US" smtClean="0"/>
          </a:p>
          <a:p>
            <a:pPr>
              <a:lnSpc>
                <a:spcPct val="90000"/>
              </a:lnSpc>
              <a:buFont typeface="Wingdings" pitchFamily="2" charset="2"/>
              <a:buChar char="Ø"/>
            </a:pPr>
            <a:endParaRPr lang="en-US" smtClean="0"/>
          </a:p>
          <a:p>
            <a:pPr>
              <a:lnSpc>
                <a:spcPct val="90000"/>
              </a:lnSpc>
              <a:buFont typeface="Wingdings" pitchFamily="2" charset="2"/>
              <a:buChar char="Ø"/>
            </a:pPr>
            <a:endParaRPr lang="en-US" smtClean="0"/>
          </a:p>
          <a:p>
            <a:pPr>
              <a:lnSpc>
                <a:spcPct val="90000"/>
              </a:lnSpc>
              <a:buFont typeface="Wingdings" pitchFamily="2" charset="2"/>
              <a:buChar char="Ø"/>
            </a:pPr>
            <a:endParaRPr lang="en-US" sz="800" smtClean="0"/>
          </a:p>
          <a:p>
            <a:pPr>
              <a:lnSpc>
                <a:spcPct val="90000"/>
              </a:lnSpc>
              <a:buFont typeface="Wingdings" pitchFamily="2" charset="2"/>
              <a:buChar char="Ø"/>
            </a:pPr>
            <a:endParaRPr lang="en-US" smtClean="0"/>
          </a:p>
          <a:p>
            <a:pPr>
              <a:lnSpc>
                <a:spcPct val="90000"/>
              </a:lnSpc>
              <a:buFont typeface="Wingdings" pitchFamily="2" charset="2"/>
              <a:buChar char="Ø"/>
            </a:pPr>
            <a:endParaRPr lang="en-US" smtClean="0"/>
          </a:p>
          <a:p>
            <a:pPr>
              <a:lnSpc>
                <a:spcPct val="90000"/>
              </a:lnSpc>
              <a:buFont typeface="Wingdings" pitchFamily="2" charset="2"/>
              <a:buChar char="Ø"/>
            </a:pPr>
            <a:endParaRPr lang="en-US" smtClean="0"/>
          </a:p>
          <a:p>
            <a:pPr>
              <a:lnSpc>
                <a:spcPct val="90000"/>
              </a:lnSpc>
              <a:buFont typeface="Wingdings" pitchFamily="2" charset="2"/>
              <a:buChar char="Ø"/>
            </a:pPr>
            <a:endParaRPr lang="en-US" smtClean="0"/>
          </a:p>
          <a:p>
            <a:pPr>
              <a:lnSpc>
                <a:spcPct val="90000"/>
              </a:lnSpc>
              <a:buFont typeface="Wingdings" pitchFamily="2" charset="2"/>
              <a:buChar char="Ø"/>
            </a:pPr>
            <a:endParaRPr lang="en-US" smtClean="0"/>
          </a:p>
        </p:txBody>
      </p:sp>
      <p:pic>
        <p:nvPicPr>
          <p:cNvPr id="35844" name="Picture 4" descr="LC Networks"/>
          <p:cNvPicPr>
            <a:picLocks noChangeAspect="1" noChangeArrowheads="1"/>
          </p:cNvPicPr>
          <p:nvPr/>
        </p:nvPicPr>
        <p:blipFill>
          <a:blip r:embed="rId2" cstate="print"/>
          <a:srcRect/>
          <a:stretch>
            <a:fillRect/>
          </a:stretch>
        </p:blipFill>
        <p:spPr bwMode="auto">
          <a:xfrm>
            <a:off x="193675" y="4581525"/>
            <a:ext cx="4757738" cy="1565275"/>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5148263" y="4581525"/>
            <a:ext cx="3925887" cy="1565275"/>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up)">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wipe(left)">
                                      <p:cBhvr>
                                        <p:cTn id="12" dur="500"/>
                                        <p:tgtEl>
                                          <p:spTgt spid="358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animEffect transition="in" filter="wipe(left)">
                                      <p:cBhvr>
                                        <p:cTn id="17" dur="500"/>
                                        <p:tgtEl>
                                          <p:spTgt spid="3584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5843">
                                            <p:txEl>
                                              <p:pRg st="6" end="6"/>
                                            </p:txEl>
                                          </p:spTgt>
                                        </p:tgtEl>
                                        <p:attrNameLst>
                                          <p:attrName>style.visibility</p:attrName>
                                        </p:attrNameLst>
                                      </p:cBhvr>
                                      <p:to>
                                        <p:strVal val="visible"/>
                                      </p:to>
                                    </p:set>
                                    <p:animEffect transition="in" filter="wipe(left)">
                                      <p:cBhvr>
                                        <p:cTn id="22" dur="500"/>
                                        <p:tgtEl>
                                          <p:spTgt spid="3584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5844"/>
                                        </p:tgtEl>
                                        <p:attrNameLst>
                                          <p:attrName>style.visibility</p:attrName>
                                        </p:attrNameLst>
                                      </p:cBhvr>
                                      <p:to>
                                        <p:strVal val="visible"/>
                                      </p:to>
                                    </p:set>
                                    <p:animEffect transition="in" filter="wipe(down)">
                                      <p:cBhvr>
                                        <p:cTn id="27" dur="500"/>
                                        <p:tgtEl>
                                          <p:spTgt spid="35844"/>
                                        </p:tgtEl>
                                      </p:cBhvr>
                                    </p:animEffect>
                                  </p:childTnLst>
                                </p:cTn>
                              </p:par>
                              <p:par>
                                <p:cTn id="28" presetID="2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a:r>
              <a:rPr lang="en-US" sz="3600" smtClean="0">
                <a:solidFill>
                  <a:srgbClr val="FFFFFF"/>
                </a:solidFill>
              </a:rPr>
              <a:t>Electrical Principles</a:t>
            </a:r>
            <a:endParaRPr lang="en-US" smtClean="0"/>
          </a:p>
        </p:txBody>
      </p:sp>
      <p:sp>
        <p:nvSpPr>
          <p:cNvPr id="36867" name="Rectangle 3"/>
          <p:cNvSpPr>
            <a:spLocks noGrp="1" noChangeArrowheads="1"/>
          </p:cNvSpPr>
          <p:nvPr>
            <p:ph type="body" idx="1"/>
          </p:nvPr>
        </p:nvSpPr>
        <p:spPr>
          <a:xfrm>
            <a:off x="0" y="1470025"/>
            <a:ext cx="5397500" cy="4962525"/>
          </a:xfrm>
        </p:spPr>
        <p:txBody>
          <a:bodyPr/>
          <a:lstStyle/>
          <a:p>
            <a:pPr>
              <a:buFont typeface="Wingdings" pitchFamily="2" charset="2"/>
              <a:buChar char="Ø"/>
            </a:pPr>
            <a:endParaRPr lang="en-US" smtClean="0"/>
          </a:p>
          <a:p>
            <a:pPr>
              <a:buFont typeface="Wingdings" pitchFamily="2" charset="2"/>
              <a:buChar char="Ø"/>
            </a:pPr>
            <a:r>
              <a:rPr lang="en-US" smtClean="0"/>
              <a:t>One reason to use an impedance matching transformer is </a:t>
            </a:r>
            <a:r>
              <a:rPr lang="en-US" b="1" smtClean="0"/>
              <a:t>to maximize the transfer of power</a:t>
            </a:r>
            <a:r>
              <a:rPr lang="en-US" smtClean="0"/>
              <a:t>. </a:t>
            </a:r>
            <a:r>
              <a:rPr lang="en-US" sz="1000" smtClean="0"/>
              <a:t>(G5A12)</a:t>
            </a:r>
            <a:r>
              <a:rPr lang="en-US" smtClean="0"/>
              <a:t> </a:t>
            </a:r>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r>
              <a:rPr lang="en-US" smtClean="0"/>
              <a:t>Devices that can be used for impedance matching at radio frequencies </a:t>
            </a:r>
            <a:r>
              <a:rPr lang="en-US" sz="1000" smtClean="0"/>
              <a:t>(G5A13)</a:t>
            </a:r>
          </a:p>
          <a:p>
            <a:pPr>
              <a:buFont typeface="Wingdings" pitchFamily="2" charset="2"/>
              <a:buChar char="Ø"/>
            </a:pPr>
            <a:endParaRPr lang="en-US" sz="1000" smtClean="0"/>
          </a:p>
          <a:p>
            <a:pPr>
              <a:buFont typeface="Wingdings" pitchFamily="2" charset="2"/>
              <a:buChar char="Ø"/>
            </a:pPr>
            <a:endParaRPr lang="en-US" sz="1000" smtClean="0"/>
          </a:p>
          <a:p>
            <a:pPr>
              <a:buFont typeface="Wingdings" pitchFamily="2" charset="2"/>
              <a:buChar char="Ø"/>
            </a:pPr>
            <a:endParaRPr lang="en-US" sz="1000" smtClean="0"/>
          </a:p>
          <a:p>
            <a:pPr lvl="1">
              <a:buFont typeface="Wingdings" pitchFamily="2" charset="2"/>
              <a:buChar char="§"/>
            </a:pPr>
            <a:r>
              <a:rPr lang="en-US" smtClean="0">
                <a:solidFill>
                  <a:srgbClr val="FF0000"/>
                </a:solidFill>
              </a:rPr>
              <a:t>A transformer</a:t>
            </a:r>
          </a:p>
          <a:p>
            <a:pPr lvl="1">
              <a:buFont typeface="Wingdings" pitchFamily="2" charset="2"/>
              <a:buChar char="§"/>
            </a:pPr>
            <a:r>
              <a:rPr lang="en-US" smtClean="0">
                <a:solidFill>
                  <a:srgbClr val="FF0000"/>
                </a:solidFill>
              </a:rPr>
              <a:t>A Pi-network</a:t>
            </a:r>
          </a:p>
          <a:p>
            <a:pPr lvl="1">
              <a:buFont typeface="Wingdings" pitchFamily="2" charset="2"/>
              <a:buChar char="§"/>
            </a:pPr>
            <a:r>
              <a:rPr lang="en-US" smtClean="0">
                <a:solidFill>
                  <a:srgbClr val="FF0000"/>
                </a:solidFill>
              </a:rPr>
              <a:t>A length of transmission line</a:t>
            </a:r>
            <a:r>
              <a:rPr lang="en-US" smtClean="0"/>
              <a:t> </a:t>
            </a:r>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None/>
            </a:pPr>
            <a:r>
              <a:rPr lang="en-US" smtClean="0"/>
              <a:t> </a:t>
            </a:r>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p:txBody>
      </p:sp>
      <p:pic>
        <p:nvPicPr>
          <p:cNvPr id="4106247" name="Picture 7" descr="Transformer, photograph © Rapid Electronics"/>
          <p:cNvPicPr>
            <a:picLocks noChangeAspect="1" noChangeArrowheads="1"/>
          </p:cNvPicPr>
          <p:nvPr/>
        </p:nvPicPr>
        <p:blipFill>
          <a:blip r:embed="rId2" cstate="print"/>
          <a:srcRect/>
          <a:stretch>
            <a:fillRect/>
          </a:stretch>
        </p:blipFill>
        <p:spPr bwMode="auto">
          <a:xfrm>
            <a:off x="7145338" y="2814638"/>
            <a:ext cx="1219200" cy="1012825"/>
          </a:xfrm>
          <a:prstGeom prst="rect">
            <a:avLst/>
          </a:prstGeom>
          <a:noFill/>
          <a:ln w="9525">
            <a:noFill/>
            <a:miter lim="800000"/>
            <a:headEnd/>
            <a:tailEnd/>
          </a:ln>
        </p:spPr>
      </p:pic>
      <p:pic>
        <p:nvPicPr>
          <p:cNvPr id="4106252" name="Picture 12" descr="Crop Pi network"/>
          <p:cNvPicPr>
            <a:picLocks noChangeAspect="1" noChangeArrowheads="1"/>
          </p:cNvPicPr>
          <p:nvPr/>
        </p:nvPicPr>
        <p:blipFill>
          <a:blip r:embed="rId3" cstate="print"/>
          <a:srcRect/>
          <a:stretch>
            <a:fillRect/>
          </a:stretch>
        </p:blipFill>
        <p:spPr bwMode="auto">
          <a:xfrm>
            <a:off x="6837363" y="4197350"/>
            <a:ext cx="1838325" cy="1219200"/>
          </a:xfrm>
          <a:prstGeom prst="rect">
            <a:avLst/>
          </a:prstGeom>
          <a:noFill/>
          <a:ln w="9525">
            <a:noFill/>
            <a:miter lim="800000"/>
            <a:headEnd/>
            <a:tailEnd/>
          </a:ln>
        </p:spPr>
      </p:pic>
      <p:pic>
        <p:nvPicPr>
          <p:cNvPr id="36877" name="Picture 13" descr="CoaxPieceOf"/>
          <p:cNvPicPr>
            <a:picLocks noChangeAspect="1" noChangeArrowheads="1"/>
          </p:cNvPicPr>
          <p:nvPr/>
        </p:nvPicPr>
        <p:blipFill>
          <a:blip r:embed="rId4" cstate="print"/>
          <a:srcRect/>
          <a:stretch>
            <a:fillRect/>
          </a:stretch>
        </p:blipFill>
        <p:spPr bwMode="auto">
          <a:xfrm>
            <a:off x="6953250" y="5964238"/>
            <a:ext cx="1581150" cy="723900"/>
          </a:xfrm>
          <a:prstGeom prst="rect">
            <a:avLst/>
          </a:prstGeom>
          <a:noFill/>
          <a:ln w="9525">
            <a:noFill/>
            <a:miter lim="800000"/>
            <a:headEnd/>
            <a:tailEnd/>
          </a:ln>
        </p:spPr>
      </p:pic>
      <p:sp>
        <p:nvSpPr>
          <p:cNvPr id="11280" name="Line 16"/>
          <p:cNvSpPr>
            <a:spLocks noChangeShapeType="1"/>
          </p:cNvSpPr>
          <p:nvPr/>
        </p:nvSpPr>
        <p:spPr bwMode="auto">
          <a:xfrm flipV="1">
            <a:off x="2574925" y="3544888"/>
            <a:ext cx="4416425" cy="1420812"/>
          </a:xfrm>
          <a:prstGeom prst="line">
            <a:avLst/>
          </a:prstGeom>
          <a:noFill/>
          <a:ln w="28575" cap="sq">
            <a:solidFill>
              <a:srgbClr val="FF0000"/>
            </a:solidFill>
            <a:round/>
            <a:headEnd type="none" w="sm" len="sm"/>
            <a:tailEnd type="stealth" w="lg" len="lg"/>
          </a:ln>
          <a:effectLst/>
        </p:spPr>
        <p:txBody>
          <a:bodyPr wrap="none"/>
          <a:lstStyle/>
          <a:p>
            <a:endParaRPr lang="en-US"/>
          </a:p>
        </p:txBody>
      </p:sp>
      <p:sp>
        <p:nvSpPr>
          <p:cNvPr id="11281" name="Line 17"/>
          <p:cNvSpPr>
            <a:spLocks noChangeShapeType="1"/>
          </p:cNvSpPr>
          <p:nvPr/>
        </p:nvSpPr>
        <p:spPr bwMode="auto">
          <a:xfrm flipV="1">
            <a:off x="2420938" y="4849813"/>
            <a:ext cx="4340225" cy="500062"/>
          </a:xfrm>
          <a:prstGeom prst="line">
            <a:avLst/>
          </a:prstGeom>
          <a:noFill/>
          <a:ln w="28575" cap="sq">
            <a:solidFill>
              <a:srgbClr val="FF0000"/>
            </a:solidFill>
            <a:round/>
            <a:headEnd type="none" w="sm" len="sm"/>
            <a:tailEnd type="stealth" w="lg" len="lg"/>
          </a:ln>
          <a:effectLst/>
        </p:spPr>
        <p:txBody>
          <a:bodyPr wrap="none"/>
          <a:lstStyle/>
          <a:p>
            <a:endParaRPr lang="en-US"/>
          </a:p>
        </p:txBody>
      </p:sp>
      <p:sp>
        <p:nvSpPr>
          <p:cNvPr id="11282" name="Line 18"/>
          <p:cNvSpPr>
            <a:spLocks noChangeShapeType="1"/>
          </p:cNvSpPr>
          <p:nvPr/>
        </p:nvSpPr>
        <p:spPr bwMode="auto">
          <a:xfrm>
            <a:off x="4187825" y="5694363"/>
            <a:ext cx="2611438" cy="500062"/>
          </a:xfrm>
          <a:prstGeom prst="line">
            <a:avLst/>
          </a:prstGeom>
          <a:noFill/>
          <a:ln w="28575" cap="sq">
            <a:solidFill>
              <a:srgbClr val="FF0000"/>
            </a:solidFill>
            <a:round/>
            <a:headEnd type="none" w="sm" len="sm"/>
            <a:tailEnd type="stealth" w="lg" len="lg"/>
          </a:ln>
          <a:effectLst/>
        </p:spPr>
        <p:txBody>
          <a:bodyPr wrap="none"/>
          <a:lstStyle/>
          <a:p>
            <a:endParaRPr lang="en-US"/>
          </a:p>
        </p:txBody>
      </p:sp>
      <p:sp>
        <p:nvSpPr>
          <p:cNvPr id="11283" name="Text Box 19"/>
          <p:cNvSpPr txBox="1">
            <a:spLocks noChangeArrowheads="1"/>
          </p:cNvSpPr>
          <p:nvPr/>
        </p:nvSpPr>
        <p:spPr bwMode="auto">
          <a:xfrm>
            <a:off x="1000125" y="6040438"/>
            <a:ext cx="3725863"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a:latin typeface="Rockwell" pitchFamily="18" charset="0"/>
              </a:rPr>
              <a:t>All of these choices are correct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Effect transition="in" filter="wipe(up)">
                                      <p:cBhvr>
                                        <p:cTn id="7" dur="500"/>
                                        <p:tgtEl>
                                          <p:spTgt spid="368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6867">
                                            <p:txEl>
                                              <p:pRg st="4" end="4"/>
                                            </p:txEl>
                                          </p:spTgt>
                                        </p:tgtEl>
                                        <p:attrNameLst>
                                          <p:attrName>style.visibility</p:attrName>
                                        </p:attrNameLst>
                                      </p:cBhvr>
                                      <p:to>
                                        <p:strVal val="visible"/>
                                      </p:to>
                                    </p:set>
                                    <p:animEffect transition="in" filter="wipe(left)">
                                      <p:cBhvr>
                                        <p:cTn id="12" dur="500"/>
                                        <p:tgtEl>
                                          <p:spTgt spid="36867">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6867">
                                            <p:txEl>
                                              <p:pRg st="8" end="8"/>
                                            </p:txEl>
                                          </p:spTgt>
                                        </p:tgtEl>
                                        <p:attrNameLst>
                                          <p:attrName>style.visibility</p:attrName>
                                        </p:attrNameLst>
                                      </p:cBhvr>
                                      <p:to>
                                        <p:strVal val="visible"/>
                                      </p:to>
                                    </p:set>
                                    <p:animEffect transition="in" filter="wipe(left)">
                                      <p:cBhvr>
                                        <p:cTn id="17" dur="500"/>
                                        <p:tgtEl>
                                          <p:spTgt spid="36867">
                                            <p:txEl>
                                              <p:pRg st="8" end="8"/>
                                            </p:txEl>
                                          </p:spTgt>
                                        </p:tgtEl>
                                      </p:cBhvr>
                                    </p:animEffect>
                                  </p:childTnLst>
                                </p:cTn>
                              </p:par>
                            </p:childTnLst>
                          </p:cTn>
                        </p:par>
                        <p:par>
                          <p:cTn id="18" fill="hold" nodeType="afterGroup">
                            <p:stCondLst>
                              <p:cond delay="500"/>
                            </p:stCondLst>
                            <p:childTnLst>
                              <p:par>
                                <p:cTn id="19" presetID="22" presetClass="entr" presetSubtype="2" fill="hold" nodeType="afterEffect">
                                  <p:stCondLst>
                                    <p:cond delay="0"/>
                                  </p:stCondLst>
                                  <p:childTnLst>
                                    <p:set>
                                      <p:cBhvr>
                                        <p:cTn id="20" dur="1" fill="hold">
                                          <p:stCondLst>
                                            <p:cond delay="0"/>
                                          </p:stCondLst>
                                        </p:cTn>
                                        <p:tgtEl>
                                          <p:spTgt spid="4106247"/>
                                        </p:tgtEl>
                                        <p:attrNameLst>
                                          <p:attrName>style.visibility</p:attrName>
                                        </p:attrNameLst>
                                      </p:cBhvr>
                                      <p:to>
                                        <p:strVal val="visible"/>
                                      </p:to>
                                    </p:set>
                                    <p:animEffect transition="in" filter="wipe(right)">
                                      <p:cBhvr>
                                        <p:cTn id="21" dur="500"/>
                                        <p:tgtEl>
                                          <p:spTgt spid="4106247"/>
                                        </p:tgtEl>
                                      </p:cBhvr>
                                    </p:animEffect>
                                  </p:childTnLst>
                                </p:cTn>
                              </p:par>
                            </p:childTnLst>
                          </p:cTn>
                        </p:par>
                        <p:par>
                          <p:cTn id="22" fill="hold" nodeType="afterGroup">
                            <p:stCondLst>
                              <p:cond delay="1000"/>
                            </p:stCondLst>
                            <p:childTnLst>
                              <p:par>
                                <p:cTn id="23" presetID="22" presetClass="entr" presetSubtype="4" fill="hold" grpId="0" nodeType="afterEffect">
                                  <p:stCondLst>
                                    <p:cond delay="500"/>
                                  </p:stCondLst>
                                  <p:childTnLst>
                                    <p:set>
                                      <p:cBhvr>
                                        <p:cTn id="24" dur="1" fill="hold">
                                          <p:stCondLst>
                                            <p:cond delay="0"/>
                                          </p:stCondLst>
                                        </p:cTn>
                                        <p:tgtEl>
                                          <p:spTgt spid="11280"/>
                                        </p:tgtEl>
                                        <p:attrNameLst>
                                          <p:attrName>style.visibility</p:attrName>
                                        </p:attrNameLst>
                                      </p:cBhvr>
                                      <p:to>
                                        <p:strVal val="visible"/>
                                      </p:to>
                                    </p:set>
                                    <p:animEffect transition="in" filter="wipe(down)">
                                      <p:cBhvr>
                                        <p:cTn id="25" dur="1000"/>
                                        <p:tgtEl>
                                          <p:spTgt spid="1128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6867">
                                            <p:txEl>
                                              <p:pRg st="9" end="9"/>
                                            </p:txEl>
                                          </p:spTgt>
                                        </p:tgtEl>
                                        <p:attrNameLst>
                                          <p:attrName>style.visibility</p:attrName>
                                        </p:attrNameLst>
                                      </p:cBhvr>
                                      <p:to>
                                        <p:strVal val="visible"/>
                                      </p:to>
                                    </p:set>
                                    <p:animEffect transition="in" filter="wipe(left)">
                                      <p:cBhvr>
                                        <p:cTn id="30" dur="500"/>
                                        <p:tgtEl>
                                          <p:spTgt spid="36867">
                                            <p:txEl>
                                              <p:pRg st="9" end="9"/>
                                            </p:txEl>
                                          </p:spTgt>
                                        </p:tgtEl>
                                      </p:cBhvr>
                                    </p:animEffect>
                                  </p:childTnLst>
                                </p:cTn>
                              </p:par>
                            </p:childTnLst>
                          </p:cTn>
                        </p:par>
                        <p:par>
                          <p:cTn id="31" fill="hold" nodeType="afterGroup">
                            <p:stCondLst>
                              <p:cond delay="500"/>
                            </p:stCondLst>
                            <p:childTnLst>
                              <p:par>
                                <p:cTn id="32" presetID="23" presetClass="entr" presetSubtype="16" fill="hold" nodeType="afterEffect">
                                  <p:stCondLst>
                                    <p:cond delay="0"/>
                                  </p:stCondLst>
                                  <p:childTnLst>
                                    <p:set>
                                      <p:cBhvr>
                                        <p:cTn id="33" dur="1" fill="hold">
                                          <p:stCondLst>
                                            <p:cond delay="0"/>
                                          </p:stCondLst>
                                        </p:cTn>
                                        <p:tgtEl>
                                          <p:spTgt spid="4106252"/>
                                        </p:tgtEl>
                                        <p:attrNameLst>
                                          <p:attrName>style.visibility</p:attrName>
                                        </p:attrNameLst>
                                      </p:cBhvr>
                                      <p:to>
                                        <p:strVal val="visible"/>
                                      </p:to>
                                    </p:set>
                                    <p:anim calcmode="lin" valueType="num">
                                      <p:cBhvr>
                                        <p:cTn id="34" dur="500" fill="hold"/>
                                        <p:tgtEl>
                                          <p:spTgt spid="4106252"/>
                                        </p:tgtEl>
                                        <p:attrNameLst>
                                          <p:attrName>ppt_w</p:attrName>
                                        </p:attrNameLst>
                                      </p:cBhvr>
                                      <p:tavLst>
                                        <p:tav tm="0">
                                          <p:val>
                                            <p:fltVal val="0"/>
                                          </p:val>
                                        </p:tav>
                                        <p:tav tm="100000">
                                          <p:val>
                                            <p:strVal val="#ppt_w"/>
                                          </p:val>
                                        </p:tav>
                                      </p:tavLst>
                                    </p:anim>
                                    <p:anim calcmode="lin" valueType="num">
                                      <p:cBhvr>
                                        <p:cTn id="35" dur="500" fill="hold"/>
                                        <p:tgtEl>
                                          <p:spTgt spid="4106252"/>
                                        </p:tgtEl>
                                        <p:attrNameLst>
                                          <p:attrName>ppt_h</p:attrName>
                                        </p:attrNameLst>
                                      </p:cBhvr>
                                      <p:tavLst>
                                        <p:tav tm="0">
                                          <p:val>
                                            <p:fltVal val="0"/>
                                          </p:val>
                                        </p:tav>
                                        <p:tav tm="100000">
                                          <p:val>
                                            <p:strVal val="#ppt_h"/>
                                          </p:val>
                                        </p:tav>
                                      </p:tavLst>
                                    </p:anim>
                                  </p:childTnLst>
                                </p:cTn>
                              </p:par>
                            </p:childTnLst>
                          </p:cTn>
                        </p:par>
                        <p:par>
                          <p:cTn id="36" fill="hold" nodeType="afterGroup">
                            <p:stCondLst>
                              <p:cond delay="1000"/>
                            </p:stCondLst>
                            <p:childTnLst>
                              <p:par>
                                <p:cTn id="37" presetID="22" presetClass="entr" presetSubtype="4" fill="hold" grpId="0" nodeType="afterEffect">
                                  <p:stCondLst>
                                    <p:cond delay="500"/>
                                  </p:stCondLst>
                                  <p:childTnLst>
                                    <p:set>
                                      <p:cBhvr>
                                        <p:cTn id="38" dur="1" fill="hold">
                                          <p:stCondLst>
                                            <p:cond delay="0"/>
                                          </p:stCondLst>
                                        </p:cTn>
                                        <p:tgtEl>
                                          <p:spTgt spid="11281"/>
                                        </p:tgtEl>
                                        <p:attrNameLst>
                                          <p:attrName>style.visibility</p:attrName>
                                        </p:attrNameLst>
                                      </p:cBhvr>
                                      <p:to>
                                        <p:strVal val="visible"/>
                                      </p:to>
                                    </p:set>
                                    <p:animEffect transition="in" filter="wipe(down)">
                                      <p:cBhvr>
                                        <p:cTn id="39" dur="1000"/>
                                        <p:tgtEl>
                                          <p:spTgt spid="1128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36867">
                                            <p:txEl>
                                              <p:pRg st="10" end="10"/>
                                            </p:txEl>
                                          </p:spTgt>
                                        </p:tgtEl>
                                        <p:attrNameLst>
                                          <p:attrName>style.visibility</p:attrName>
                                        </p:attrNameLst>
                                      </p:cBhvr>
                                      <p:to>
                                        <p:strVal val="visible"/>
                                      </p:to>
                                    </p:set>
                                    <p:animEffect transition="in" filter="wipe(left)">
                                      <p:cBhvr>
                                        <p:cTn id="44" dur="500"/>
                                        <p:tgtEl>
                                          <p:spTgt spid="36867">
                                            <p:txEl>
                                              <p:pRg st="10" end="10"/>
                                            </p:txEl>
                                          </p:spTgt>
                                        </p:tgtEl>
                                      </p:cBhvr>
                                    </p:animEffect>
                                  </p:childTnLst>
                                </p:cTn>
                              </p:par>
                            </p:childTnLst>
                          </p:cTn>
                        </p:par>
                        <p:par>
                          <p:cTn id="45" fill="hold" nodeType="afterGroup">
                            <p:stCondLst>
                              <p:cond delay="500"/>
                            </p:stCondLst>
                            <p:childTnLst>
                              <p:par>
                                <p:cTn id="46" presetID="23" presetClass="entr" presetSubtype="16" fill="hold" nodeType="afterEffect">
                                  <p:stCondLst>
                                    <p:cond delay="0"/>
                                  </p:stCondLst>
                                  <p:childTnLst>
                                    <p:set>
                                      <p:cBhvr>
                                        <p:cTn id="47" dur="1" fill="hold">
                                          <p:stCondLst>
                                            <p:cond delay="0"/>
                                          </p:stCondLst>
                                        </p:cTn>
                                        <p:tgtEl>
                                          <p:spTgt spid="36877"/>
                                        </p:tgtEl>
                                        <p:attrNameLst>
                                          <p:attrName>style.visibility</p:attrName>
                                        </p:attrNameLst>
                                      </p:cBhvr>
                                      <p:to>
                                        <p:strVal val="visible"/>
                                      </p:to>
                                    </p:set>
                                    <p:anim calcmode="lin" valueType="num">
                                      <p:cBhvr>
                                        <p:cTn id="48" dur="500" fill="hold"/>
                                        <p:tgtEl>
                                          <p:spTgt spid="36877"/>
                                        </p:tgtEl>
                                        <p:attrNameLst>
                                          <p:attrName>ppt_w</p:attrName>
                                        </p:attrNameLst>
                                      </p:cBhvr>
                                      <p:tavLst>
                                        <p:tav tm="0">
                                          <p:val>
                                            <p:fltVal val="0"/>
                                          </p:val>
                                        </p:tav>
                                        <p:tav tm="100000">
                                          <p:val>
                                            <p:strVal val="#ppt_w"/>
                                          </p:val>
                                        </p:tav>
                                      </p:tavLst>
                                    </p:anim>
                                    <p:anim calcmode="lin" valueType="num">
                                      <p:cBhvr>
                                        <p:cTn id="49" dur="500" fill="hold"/>
                                        <p:tgtEl>
                                          <p:spTgt spid="36877"/>
                                        </p:tgtEl>
                                        <p:attrNameLst>
                                          <p:attrName>ppt_h</p:attrName>
                                        </p:attrNameLst>
                                      </p:cBhvr>
                                      <p:tavLst>
                                        <p:tav tm="0">
                                          <p:val>
                                            <p:fltVal val="0"/>
                                          </p:val>
                                        </p:tav>
                                        <p:tav tm="100000">
                                          <p:val>
                                            <p:strVal val="#ppt_h"/>
                                          </p:val>
                                        </p:tav>
                                      </p:tavLst>
                                    </p:anim>
                                  </p:childTnLst>
                                </p:cTn>
                              </p:par>
                            </p:childTnLst>
                          </p:cTn>
                        </p:par>
                        <p:par>
                          <p:cTn id="50" fill="hold" nodeType="afterGroup">
                            <p:stCondLst>
                              <p:cond delay="1000"/>
                            </p:stCondLst>
                            <p:childTnLst>
                              <p:par>
                                <p:cTn id="51" presetID="22" presetClass="entr" presetSubtype="1" fill="hold" grpId="0" nodeType="afterEffect">
                                  <p:stCondLst>
                                    <p:cond delay="500"/>
                                  </p:stCondLst>
                                  <p:childTnLst>
                                    <p:set>
                                      <p:cBhvr>
                                        <p:cTn id="52" dur="1" fill="hold">
                                          <p:stCondLst>
                                            <p:cond delay="0"/>
                                          </p:stCondLst>
                                        </p:cTn>
                                        <p:tgtEl>
                                          <p:spTgt spid="11282"/>
                                        </p:tgtEl>
                                        <p:attrNameLst>
                                          <p:attrName>style.visibility</p:attrName>
                                        </p:attrNameLst>
                                      </p:cBhvr>
                                      <p:to>
                                        <p:strVal val="visible"/>
                                      </p:to>
                                    </p:set>
                                    <p:animEffect transition="in" filter="wipe(up)">
                                      <p:cBhvr>
                                        <p:cTn id="53" dur="1000"/>
                                        <p:tgtEl>
                                          <p:spTgt spid="1128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11283">
                                            <p:txEl>
                                              <p:pRg st="0" end="0"/>
                                            </p:txEl>
                                          </p:spTgt>
                                        </p:tgtEl>
                                        <p:attrNameLst>
                                          <p:attrName>style.visibility</p:attrName>
                                        </p:attrNameLst>
                                      </p:cBhvr>
                                      <p:to>
                                        <p:strVal val="visible"/>
                                      </p:to>
                                    </p:set>
                                    <p:anim calcmode="lin" valueType="num">
                                      <p:cBhvr>
                                        <p:cTn id="58" dur="500" fill="hold"/>
                                        <p:tgtEl>
                                          <p:spTgt spid="11283">
                                            <p:txEl>
                                              <p:pRg st="0" end="0"/>
                                            </p:txEl>
                                          </p:spTgt>
                                        </p:tgtEl>
                                        <p:attrNameLst>
                                          <p:attrName>ppt_w</p:attrName>
                                        </p:attrNameLst>
                                      </p:cBhvr>
                                      <p:tavLst>
                                        <p:tav tm="0">
                                          <p:val>
                                            <p:fltVal val="0"/>
                                          </p:val>
                                        </p:tav>
                                        <p:tav tm="100000">
                                          <p:val>
                                            <p:strVal val="#ppt_w"/>
                                          </p:val>
                                        </p:tav>
                                      </p:tavLst>
                                    </p:anim>
                                    <p:anim calcmode="lin" valueType="num">
                                      <p:cBhvr>
                                        <p:cTn id="59" dur="500" fill="hold"/>
                                        <p:tgtEl>
                                          <p:spTgt spid="11283">
                                            <p:txEl>
                                              <p:pRg st="0" end="0"/>
                                            </p:txEl>
                                          </p:spTgt>
                                        </p:tgtEl>
                                        <p:attrNameLst>
                                          <p:attrName>ppt_h</p:attrName>
                                        </p:attrNameLst>
                                      </p:cBhvr>
                                      <p:tavLst>
                                        <p:tav tm="0">
                                          <p:val>
                                            <p:fltVal val="0"/>
                                          </p:val>
                                        </p:tav>
                                        <p:tav tm="100000">
                                          <p:val>
                                            <p:strVal val="#ppt_h"/>
                                          </p:val>
                                        </p:tav>
                                      </p:tavLst>
                                    </p:anim>
                                  </p:childTnLst>
                                </p:cTn>
                              </p:par>
                              <p:par>
                                <p:cTn id="60" presetID="3" presetClass="emph" presetSubtype="2" fill="hold" nodeType="withEffect">
                                  <p:stCondLst>
                                    <p:cond delay="0"/>
                                  </p:stCondLst>
                                  <p:childTnLst>
                                    <p:animClr clrSpc="rgb" dir="cw">
                                      <p:cBhvr override="childStyle">
                                        <p:cTn id="61" dur="500" fill="hold"/>
                                        <p:tgtEl>
                                          <p:spTgt spid="11283">
                                            <p:txEl>
                                              <p:pRg st="0" end="0"/>
                                            </p:txEl>
                                          </p:spTgt>
                                        </p:tgtEl>
                                        <p:attrNameLst>
                                          <p:attrName>style.color</p:attrName>
                                        </p:attrNameLst>
                                      </p:cBhvr>
                                      <p:to>
                                        <a:schemeClr val="accent1"/>
                                      </p:to>
                                    </p:animClr>
                                  </p:childTnLst>
                                </p:cTn>
                              </p:par>
                              <p:par>
                                <p:cTn id="62" presetID="5" presetClass="emph" presetSubtype="1" nodeType="withEffect">
                                  <p:stCondLst>
                                    <p:cond delay="0"/>
                                  </p:stCondLst>
                                  <p:childTnLst>
                                    <p:set>
                                      <p:cBhvr override="childStyle">
                                        <p:cTn id="63" dur="indefinite"/>
                                        <p:tgtEl>
                                          <p:spTgt spid="11283">
                                            <p:txEl>
                                              <p:pRg st="0" end="0"/>
                                            </p:txEl>
                                          </p:spTgt>
                                        </p:tgtEl>
                                        <p:attrNameLst>
                                          <p:attrName>style.fontStyle</p:attrName>
                                        </p:attrNameLst>
                                      </p:cBhvr>
                                      <p:to>
                                        <p:strVal val="normal"/>
                                      </p:to>
                                    </p:set>
                                    <p:set>
                                      <p:cBhvr override="childStyle">
                                        <p:cTn id="64" dur="indefinite"/>
                                        <p:tgtEl>
                                          <p:spTgt spid="11283">
                                            <p:txEl>
                                              <p:pRg st="0" end="0"/>
                                            </p:txEl>
                                          </p:spTgt>
                                        </p:tgtEl>
                                        <p:attrNameLst>
                                          <p:attrName>style.fontWeight</p:attrName>
                                        </p:attrNameLst>
                                      </p:cBhvr>
                                      <p:to>
                                        <p:strVal val="bold"/>
                                      </p:to>
                                    </p:set>
                                    <p:set>
                                      <p:cBhvr override="childStyle">
                                        <p:cTn id="65" dur="indefinite"/>
                                        <p:tgtEl>
                                          <p:spTgt spid="11283">
                                            <p:txEl>
                                              <p:pRg st="0" end="0"/>
                                            </p:txEl>
                                          </p:spTgt>
                                        </p:tgtEl>
                                        <p:attrNameLst>
                                          <p:attrName>style.textDecorationUnderline</p:attrName>
                                        </p:attrNameLst>
                                      </p:cBhvr>
                                      <p:to>
                                        <p:strVal val="false"/>
                                      </p:to>
                                    </p:set>
                                  </p:childTnLst>
                                </p:cTn>
                              </p:par>
                              <p:par>
                                <p:cTn id="66" presetID="8" presetClass="emph" presetSubtype="0" fill="hold" nodeType="withEffect">
                                  <p:stCondLst>
                                    <p:cond delay="0"/>
                                  </p:stCondLst>
                                  <p:childTnLst>
                                    <p:animRot by="21600000">
                                      <p:cBhvr>
                                        <p:cTn id="67" dur="500" fill="hold"/>
                                        <p:tgtEl>
                                          <p:spTgt spid="1128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0" grpId="0" animBg="1"/>
      <p:bldP spid="11281" grpId="0" animBg="1"/>
      <p:bldP spid="11282" grpId="0" animBg="1"/>
      <p:bldP spid="1128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en-US" sz="3600" smtClean="0">
                <a:solidFill>
                  <a:srgbClr val="FFFFFF"/>
                </a:solidFill>
              </a:rPr>
              <a:t>Electrical Principles</a:t>
            </a:r>
            <a:endParaRPr lang="en-US" smtClean="0"/>
          </a:p>
        </p:txBody>
      </p:sp>
      <p:sp>
        <p:nvSpPr>
          <p:cNvPr id="64515" name="Rectangle 3"/>
          <p:cNvSpPr>
            <a:spLocks noGrp="1" noChangeArrowheads="1"/>
          </p:cNvSpPr>
          <p:nvPr>
            <p:ph type="body" sz="half" idx="1"/>
          </p:nvPr>
        </p:nvSpPr>
        <p:spPr>
          <a:xfrm>
            <a:off x="250825" y="1470025"/>
            <a:ext cx="8893175" cy="5026025"/>
          </a:xfrm>
        </p:spPr>
        <p:txBody>
          <a:bodyPr/>
          <a:lstStyle/>
          <a:p>
            <a:pPr>
              <a:lnSpc>
                <a:spcPct val="90000"/>
              </a:lnSpc>
              <a:buFont typeface="Wingdings" pitchFamily="2" charset="2"/>
              <a:buChar char="Ø"/>
            </a:pPr>
            <a:r>
              <a:rPr lang="en-US" smtClean="0"/>
              <a:t>A two-times increase or decrease in power results in a change of</a:t>
            </a:r>
            <a:r>
              <a:rPr lang="en-US" b="1" smtClean="0"/>
              <a:t> approximately 3 db.</a:t>
            </a:r>
            <a:r>
              <a:rPr lang="en-US" smtClean="0"/>
              <a:t> </a:t>
            </a:r>
            <a:r>
              <a:rPr lang="en-US" sz="1000" smtClean="0"/>
              <a:t>(G5B01) </a:t>
            </a:r>
          </a:p>
          <a:p>
            <a:pPr>
              <a:lnSpc>
                <a:spcPct val="90000"/>
              </a:lnSpc>
              <a:buFont typeface="Wingdings" pitchFamily="2" charset="2"/>
              <a:buChar char="Ø"/>
            </a:pPr>
            <a:endParaRPr lang="en-US" sz="1800" smtClean="0"/>
          </a:p>
          <a:p>
            <a:pPr>
              <a:lnSpc>
                <a:spcPct val="90000"/>
              </a:lnSpc>
              <a:buFont typeface="Wingdings" pitchFamily="2" charset="2"/>
              <a:buChar char="Ø"/>
            </a:pPr>
            <a:endParaRPr lang="en-US" sz="1800" smtClean="0"/>
          </a:p>
          <a:p>
            <a:pPr>
              <a:lnSpc>
                <a:spcPct val="90000"/>
              </a:lnSpc>
              <a:buFont typeface="Wingdings" pitchFamily="2" charset="2"/>
              <a:buChar char="Ø"/>
            </a:pPr>
            <a:endParaRPr lang="en-US" sz="1800" smtClean="0"/>
          </a:p>
          <a:p>
            <a:pPr>
              <a:lnSpc>
                <a:spcPct val="90000"/>
              </a:lnSpc>
              <a:buFont typeface="Wingdings" pitchFamily="2" charset="2"/>
              <a:buChar char="Ø"/>
            </a:pPr>
            <a:endParaRPr lang="en-US" sz="1800" smtClean="0"/>
          </a:p>
          <a:p>
            <a:pPr>
              <a:lnSpc>
                <a:spcPct val="90000"/>
              </a:lnSpc>
              <a:buFont typeface="Wingdings" pitchFamily="2" charset="2"/>
              <a:buChar char="Ø"/>
            </a:pPr>
            <a:endParaRPr lang="en-US" sz="1800" smtClean="0"/>
          </a:p>
          <a:p>
            <a:pPr>
              <a:lnSpc>
                <a:spcPct val="90000"/>
              </a:lnSpc>
              <a:buFont typeface="Wingdings" pitchFamily="2" charset="2"/>
              <a:buChar char="Ø"/>
            </a:pPr>
            <a:endParaRPr lang="en-US" sz="1800" smtClean="0"/>
          </a:p>
          <a:p>
            <a:pPr>
              <a:lnSpc>
                <a:spcPct val="90000"/>
              </a:lnSpc>
              <a:buFont typeface="Wingdings" pitchFamily="2" charset="2"/>
              <a:buChar char="Ø"/>
            </a:pPr>
            <a:endParaRPr lang="en-US" sz="1800" smtClean="0"/>
          </a:p>
          <a:p>
            <a:pPr>
              <a:lnSpc>
                <a:spcPct val="90000"/>
              </a:lnSpc>
              <a:buFont typeface="Wingdings" pitchFamily="2" charset="2"/>
              <a:buChar char="Ø"/>
            </a:pPr>
            <a:endParaRPr lang="en-US" sz="1800" smtClean="0"/>
          </a:p>
          <a:p>
            <a:pPr>
              <a:lnSpc>
                <a:spcPct val="90000"/>
              </a:lnSpc>
              <a:buFont typeface="Wingdings" pitchFamily="2" charset="2"/>
              <a:buChar char="Ø"/>
            </a:pPr>
            <a:r>
              <a:rPr lang="en-US" smtClean="0"/>
              <a:t>The total current entering a parallel circuit </a:t>
            </a:r>
            <a:r>
              <a:rPr lang="en-US" b="1" smtClean="0"/>
              <a:t>equals the sum of the currents through each branch</a:t>
            </a:r>
            <a:r>
              <a:rPr lang="en-US" smtClean="0"/>
              <a:t>. </a:t>
            </a:r>
            <a:r>
              <a:rPr lang="en-US" sz="900" smtClean="0"/>
              <a:t>(G5B02)</a:t>
            </a:r>
            <a:r>
              <a:rPr lang="en-US" sz="1800" smtClean="0"/>
              <a:t> </a:t>
            </a:r>
          </a:p>
          <a:p>
            <a:pPr>
              <a:lnSpc>
                <a:spcPct val="90000"/>
              </a:lnSpc>
              <a:buFont typeface="Wingdings" pitchFamily="2" charset="2"/>
              <a:buChar char="Ø"/>
            </a:pPr>
            <a:endParaRPr lang="en-US" sz="1800" smtClean="0"/>
          </a:p>
          <a:p>
            <a:pPr>
              <a:lnSpc>
                <a:spcPct val="90000"/>
              </a:lnSpc>
              <a:buFont typeface="Wingdings" pitchFamily="2" charset="2"/>
              <a:buNone/>
            </a:pPr>
            <a:r>
              <a:rPr lang="en-US" sz="1800" smtClean="0"/>
              <a:t> </a:t>
            </a:r>
          </a:p>
          <a:p>
            <a:pPr>
              <a:lnSpc>
                <a:spcPct val="90000"/>
              </a:lnSpc>
              <a:buFont typeface="Wingdings" pitchFamily="2" charset="2"/>
              <a:buChar char="Ø"/>
            </a:pPr>
            <a:endParaRPr lang="en-US" sz="1800" smtClean="0"/>
          </a:p>
        </p:txBody>
      </p:sp>
      <p:pic>
        <p:nvPicPr>
          <p:cNvPr id="64516" name="Picture 4" descr="pg 100"/>
          <p:cNvPicPr>
            <a:picLocks noChangeAspect="1" noChangeArrowheads="1"/>
          </p:cNvPicPr>
          <p:nvPr/>
        </p:nvPicPr>
        <p:blipFill>
          <a:blip r:embed="rId2" cstate="print"/>
          <a:srcRect/>
          <a:stretch>
            <a:fillRect/>
          </a:stretch>
        </p:blipFill>
        <p:spPr bwMode="auto">
          <a:xfrm>
            <a:off x="3227388" y="2062163"/>
            <a:ext cx="5799137" cy="2166937"/>
          </a:xfrm>
          <a:prstGeom prst="rect">
            <a:avLst/>
          </a:prstGeom>
          <a:noFill/>
          <a:ln w="9525">
            <a:noFill/>
            <a:miter lim="800000"/>
            <a:headEnd/>
            <a:tailEnd/>
          </a:ln>
        </p:spPr>
      </p:pic>
      <p:sp>
        <p:nvSpPr>
          <p:cNvPr id="64517" name="Text Box 5"/>
          <p:cNvSpPr txBox="1">
            <a:spLocks noChangeArrowheads="1"/>
          </p:cNvSpPr>
          <p:nvPr/>
        </p:nvSpPr>
        <p:spPr bwMode="auto">
          <a:xfrm>
            <a:off x="846138" y="3883025"/>
            <a:ext cx="2381250"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a:solidFill>
                  <a:srgbClr val="FF0000"/>
                </a:solidFill>
                <a:latin typeface="Rockwell" pitchFamily="18" charset="0"/>
              </a:rPr>
              <a:t>Definition of a Decibel</a:t>
            </a:r>
          </a:p>
        </p:txBody>
      </p:sp>
      <p:pic>
        <p:nvPicPr>
          <p:cNvPr id="12294" name="Picture 2"/>
          <p:cNvPicPr>
            <a:picLocks noChangeAspect="1" noChangeArrowheads="1"/>
          </p:cNvPicPr>
          <p:nvPr/>
        </p:nvPicPr>
        <p:blipFill>
          <a:blip r:embed="rId3" cstate="print"/>
          <a:srcRect/>
          <a:stretch>
            <a:fillRect/>
          </a:stretch>
        </p:blipFill>
        <p:spPr bwMode="auto">
          <a:xfrm>
            <a:off x="5686425" y="4927600"/>
            <a:ext cx="2994025" cy="1719263"/>
          </a:xfrm>
          <a:prstGeom prst="rect">
            <a:avLst/>
          </a:prstGeom>
          <a:noFill/>
          <a:ln w="12700" cap="sq">
            <a:noFill/>
            <a:miter lim="800000"/>
            <a:headEnd type="none" w="sm" len="sm"/>
            <a:tailEnd type="none" w="sm" len="sm"/>
          </a:ln>
          <a:effectLst/>
        </p:spPr>
      </p:pic>
      <p:sp>
        <p:nvSpPr>
          <p:cNvPr id="7" name="Text Box 9"/>
          <p:cNvSpPr txBox="1">
            <a:spLocks noChangeArrowheads="1"/>
          </p:cNvSpPr>
          <p:nvPr/>
        </p:nvSpPr>
        <p:spPr bwMode="auto">
          <a:xfrm>
            <a:off x="3227388" y="5691188"/>
            <a:ext cx="2151062"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a:solidFill>
                  <a:srgbClr val="FF0000"/>
                </a:solidFill>
                <a:latin typeface="Rockwell" pitchFamily="18" charset="0"/>
              </a:rPr>
              <a:t>I</a:t>
            </a:r>
            <a:r>
              <a:rPr lang="en-US" sz="2000" baseline="-25000">
                <a:solidFill>
                  <a:srgbClr val="FF0000"/>
                </a:solidFill>
                <a:latin typeface="Rockwell" pitchFamily="18" charset="0"/>
              </a:rPr>
              <a:t>T</a:t>
            </a:r>
            <a:r>
              <a:rPr lang="en-US" sz="2000">
                <a:solidFill>
                  <a:srgbClr val="FF0000"/>
                </a:solidFill>
                <a:latin typeface="Rockwell" pitchFamily="18" charset="0"/>
              </a:rPr>
              <a:t> = I</a:t>
            </a:r>
            <a:r>
              <a:rPr lang="en-US" sz="2000" baseline="-25000">
                <a:solidFill>
                  <a:srgbClr val="FF0000"/>
                </a:solidFill>
                <a:latin typeface="Rockwell" pitchFamily="18" charset="0"/>
              </a:rPr>
              <a:t>1</a:t>
            </a:r>
            <a:r>
              <a:rPr lang="en-US" sz="2000">
                <a:solidFill>
                  <a:srgbClr val="FF0000"/>
                </a:solidFill>
                <a:latin typeface="Rockwell" pitchFamily="18" charset="0"/>
              </a:rPr>
              <a:t> + I</a:t>
            </a:r>
            <a:r>
              <a:rPr lang="en-US" sz="2000" baseline="-25000">
                <a:solidFill>
                  <a:srgbClr val="FF0000"/>
                </a:solidFill>
                <a:latin typeface="Rockwell" pitchFamily="18" charset="0"/>
              </a:rPr>
              <a:t>2</a:t>
            </a:r>
            <a:r>
              <a:rPr lang="en-US" sz="2000">
                <a:solidFill>
                  <a:srgbClr val="FF0000"/>
                </a:solidFill>
                <a:latin typeface="Rockwell" pitchFamily="18" charset="0"/>
              </a:rPr>
              <a:t> + I</a:t>
            </a:r>
            <a:r>
              <a:rPr lang="en-US" sz="2000" baseline="-25000">
                <a:solidFill>
                  <a:srgbClr val="FF0000"/>
                </a:solidFill>
                <a:latin typeface="Rockwell" pitchFamily="18" charset="0"/>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up)">
                                      <p:cBhvr>
                                        <p:cTn id="7" dur="5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64516"/>
                                        </p:tgtEl>
                                        <p:attrNameLst>
                                          <p:attrName>style.visibility</p:attrName>
                                        </p:attrNameLst>
                                      </p:cBhvr>
                                      <p:to>
                                        <p:strVal val="visible"/>
                                      </p:to>
                                    </p:set>
                                    <p:animEffect transition="in" filter="wipe(right)">
                                      <p:cBhvr>
                                        <p:cTn id="12" dur="500"/>
                                        <p:tgtEl>
                                          <p:spTgt spid="6451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4517"/>
                                        </p:tgtEl>
                                        <p:attrNameLst>
                                          <p:attrName>style.visibility</p:attrName>
                                        </p:attrNameLst>
                                      </p:cBhvr>
                                      <p:to>
                                        <p:strVal val="visible"/>
                                      </p:to>
                                    </p:set>
                                    <p:animEffect transition="in" filter="wipe(left)">
                                      <p:cBhvr>
                                        <p:cTn id="15" dur="500"/>
                                        <p:tgtEl>
                                          <p:spTgt spid="645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64515">
                                            <p:txEl>
                                              <p:pRg st="9" end="9"/>
                                            </p:txEl>
                                          </p:spTgt>
                                        </p:tgtEl>
                                        <p:attrNameLst>
                                          <p:attrName>style.visibility</p:attrName>
                                        </p:attrNameLst>
                                      </p:cBhvr>
                                      <p:to>
                                        <p:strVal val="visible"/>
                                      </p:to>
                                    </p:set>
                                    <p:animEffect transition="in" filter="wipe(left)">
                                      <p:cBhvr>
                                        <p:cTn id="20" dur="500"/>
                                        <p:tgtEl>
                                          <p:spTgt spid="64515">
                                            <p:txEl>
                                              <p:pRg st="9" end="9"/>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nodeType="withEffect">
                                  <p:stCondLst>
                                    <p:cond delay="0"/>
                                  </p:stCondLst>
                                  <p:childTnLst>
                                    <p:set>
                                      <p:cBhvr>
                                        <p:cTn id="27" dur="1" fill="hold">
                                          <p:stCondLst>
                                            <p:cond delay="0"/>
                                          </p:stCondLst>
                                        </p:cTn>
                                        <p:tgtEl>
                                          <p:spTgt spid="12294"/>
                                        </p:tgtEl>
                                        <p:attrNameLst>
                                          <p:attrName>style.visibility</p:attrName>
                                        </p:attrNameLst>
                                      </p:cBhvr>
                                      <p:to>
                                        <p:strVal val="visible"/>
                                      </p:to>
                                    </p:set>
                                    <p:animEffect transition="in" filter="wipe(down)">
                                      <p:cBhvr>
                                        <p:cTn id="28"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7" grpId="0"/>
    </p:bldLst>
  </p:timing>
</p:sld>
</file>

<file path=ppt/theme/theme1.xml><?xml version="1.0" encoding="utf-8"?>
<a:theme xmlns:a="http://schemas.openxmlformats.org/drawingml/2006/main" name="Competition">
  <a:themeElements>
    <a:clrScheme name="Competition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15506</TotalTime>
  <Words>1768</Words>
  <Application>Microsoft Office PowerPoint</Application>
  <PresentationFormat>On-screen Show (4:3)</PresentationFormat>
  <Paragraphs>355</Paragraphs>
  <Slides>25</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Verdana</vt:lpstr>
      <vt:lpstr>Arial</vt:lpstr>
      <vt:lpstr>Rockwell</vt:lpstr>
      <vt:lpstr>Times New Roman</vt:lpstr>
      <vt:lpstr>Wingdings</vt:lpstr>
      <vt:lpstr>Symbol</vt:lpstr>
      <vt:lpstr>Competition</vt:lpstr>
      <vt:lpstr>Microsoft Equation 3.0</vt:lpstr>
      <vt:lpstr>General Licensing Class</vt:lpstr>
      <vt:lpstr>General Class  Element 3 Course Presentation</vt:lpstr>
      <vt:lpstr>Electrical Principles</vt:lpstr>
      <vt:lpstr>Electrical Principles</vt:lpstr>
      <vt:lpstr>Slide 5</vt:lpstr>
      <vt:lpstr>Electrical Principles</vt:lpstr>
      <vt:lpstr>Electrical Principles</vt:lpstr>
      <vt:lpstr>Electrical Principles</vt:lpstr>
      <vt:lpstr>Electrical Principles</vt:lpstr>
      <vt:lpstr>Electrical Principles</vt:lpstr>
      <vt:lpstr>Electrical Principles</vt:lpstr>
      <vt:lpstr>Electrical Principles</vt:lpstr>
      <vt:lpstr>Electrical Principles</vt:lpstr>
      <vt:lpstr>Electrical Principles</vt:lpstr>
      <vt:lpstr>Electrical Principles</vt:lpstr>
      <vt:lpstr>Electrical Principles</vt:lpstr>
      <vt:lpstr>Electrical Principles</vt:lpstr>
      <vt:lpstr>Electrical Principles</vt:lpstr>
      <vt:lpstr>Electrical Principles</vt:lpstr>
      <vt:lpstr>Electrical Principles</vt:lpstr>
      <vt:lpstr>Electrical Principles</vt:lpstr>
      <vt:lpstr>Electrical Principles</vt:lpstr>
      <vt:lpstr>Electrical Principles</vt:lpstr>
      <vt:lpstr>Electrical Principles</vt:lpstr>
      <vt:lpstr>Electrical Principles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Amateur Radio Technician Class Element 2 Course Presentation</dc:title>
  <dc:creator>K3DIO</dc:creator>
  <dc:description>http://www.K3DIO.Com</dc:description>
  <cp:lastModifiedBy>Michael</cp:lastModifiedBy>
  <cp:revision>413</cp:revision>
  <dcterms:created xsi:type="dcterms:W3CDTF">2006-06-22T17:50:50Z</dcterms:created>
  <dcterms:modified xsi:type="dcterms:W3CDTF">2012-12-13T12:49:19Z</dcterms:modified>
</cp:coreProperties>
</file>