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28"/>
  </p:notesMasterIdLst>
  <p:sldIdLst>
    <p:sldId id="574" r:id="rId2"/>
    <p:sldId id="873" r:id="rId3"/>
    <p:sldId id="948" r:id="rId4"/>
    <p:sldId id="935" r:id="rId5"/>
    <p:sldId id="934" r:id="rId6"/>
    <p:sldId id="936" r:id="rId7"/>
    <p:sldId id="937" r:id="rId8"/>
    <p:sldId id="938" r:id="rId9"/>
    <p:sldId id="875" r:id="rId10"/>
    <p:sldId id="939" r:id="rId11"/>
    <p:sldId id="940" r:id="rId12"/>
    <p:sldId id="941" r:id="rId13"/>
    <p:sldId id="905" r:id="rId14"/>
    <p:sldId id="908" r:id="rId15"/>
    <p:sldId id="909" r:id="rId16"/>
    <p:sldId id="944" r:id="rId17"/>
    <p:sldId id="945" r:id="rId18"/>
    <p:sldId id="950" r:id="rId19"/>
    <p:sldId id="951" r:id="rId20"/>
    <p:sldId id="952" r:id="rId21"/>
    <p:sldId id="946" r:id="rId22"/>
    <p:sldId id="907" r:id="rId23"/>
    <p:sldId id="947" r:id="rId24"/>
    <p:sldId id="906" r:id="rId25"/>
    <p:sldId id="943" r:id="rId26"/>
    <p:sldId id="94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7483D"/>
    <a:srgbClr val="FF0000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94687" autoAdjust="0"/>
  </p:normalViewPr>
  <p:slideViewPr>
    <p:cSldViewPr>
      <p:cViewPr>
        <p:scale>
          <a:sx n="88" d="100"/>
          <a:sy n="88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3CA7FA7-2E24-48F7-8ABD-B10E4DB9C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F01DAF-BDAE-40BD-A3D6-E3D6C04C3AC3}" type="slidenum">
              <a:rPr lang="en-US" sz="1200">
                <a:latin typeface="Arial" charset="0"/>
              </a:rPr>
              <a:pPr algn="r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3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149350" y="692150"/>
            <a:ext cx="4559300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Rockwell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</p:spPr>
        <p:txBody>
          <a:bodyPr wrap="none" lIns="0" tIns="0" rIns="0" bIns="0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4652963"/>
            <a:ext cx="7578725" cy="100965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662613"/>
            <a:ext cx="7553325" cy="936625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A9A0F-7827-4055-939F-12BA100F4D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C0B16-BEF8-4735-863F-5F4D1909A8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8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8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35EF6-6105-49DD-91C7-21841DBE5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26C0-57B5-4552-893E-3EF5F600F2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24A15-BA21-42F6-9DFD-8DB68E1132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4B82B-618A-4532-AC08-80A5815C6A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A2107-0D3F-4F60-8DB0-950AD0042A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0DE91-CF98-4EA3-9D4A-1048C78597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EE274-4BC3-4AED-8D28-EEF8A6A58F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9D05B-146D-4B7E-84FE-3969A80B9D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384B1-C531-418D-8EAD-6E563D722A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24522-14C6-44B8-957D-9354E3A936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6563"/>
            <a:ext cx="86423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259CEC3-F1E2-430A-BB65-FDE39A8F8F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  <p:sldLayoutId id="214748440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ockwel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ockwel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ockwel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ockwell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9563" y="542925"/>
            <a:ext cx="8610600" cy="615950"/>
          </a:xfrm>
        </p:spPr>
        <p:txBody>
          <a:bodyPr lIns="0" tIns="0" rIns="0" bIns="0" anchor="ctr">
            <a:spAutoFit/>
          </a:bodyPr>
          <a:lstStyle/>
          <a:p>
            <a:pPr algn="ctr"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 smtClean="0"/>
              <a:t>General Licensing Class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460500" y="2084388"/>
            <a:ext cx="6145213" cy="1465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rgbClr val="FF0000"/>
                </a:solidFill>
                <a:latin typeface="Rockwell" pitchFamily="18" charset="0"/>
              </a:rPr>
              <a:t>G3A – G3C 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Rockwell" pitchFamily="18" charset="0"/>
              </a:rPr>
              <a:t>Radio Wave Propagation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651125" y="3736975"/>
            <a:ext cx="4071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Your organization and dates here</a:t>
            </a:r>
          </a:p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Radio Wave Propagation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1739900"/>
            <a:ext cx="8642350" cy="4962525"/>
          </a:xfrm>
        </p:spPr>
        <p:txBody>
          <a:bodyPr/>
          <a:lstStyle/>
          <a:p>
            <a:r>
              <a:rPr lang="en-US" smtClean="0"/>
              <a:t>A possible benefit to radio communications resulting from periods of high geomagnetic activity is that the </a:t>
            </a:r>
            <a:r>
              <a:rPr lang="en-US" b="1" smtClean="0"/>
              <a:t>aurora that can reflect VHF signals</a:t>
            </a:r>
            <a:r>
              <a:rPr lang="en-US" smtClean="0"/>
              <a:t>. </a:t>
            </a:r>
            <a:r>
              <a:rPr lang="en-US" sz="1000" smtClean="0"/>
              <a:t>(G3A16)</a:t>
            </a:r>
            <a:r>
              <a:rPr lang="en-US" smtClean="0"/>
              <a:t>  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7075" y="2890838"/>
            <a:ext cx="2843213" cy="2149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775" y="2890838"/>
            <a:ext cx="2841625" cy="2149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2525" y="2908300"/>
            <a:ext cx="2765425" cy="2132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1116013" y="5518150"/>
            <a:ext cx="74898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Geomagnetic disturbances caused by the Sun result in the Northern Lights.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Radio Wave Propagation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8950325" cy="4962525"/>
          </a:xfrm>
        </p:spPr>
        <p:txBody>
          <a:bodyPr/>
          <a:lstStyle/>
          <a:p>
            <a:r>
              <a:rPr lang="en-US" sz="1800" smtClean="0"/>
              <a:t>While signals most often take the shortest path from point to point, sometimes the best path for radio propagation is in the opposite direction, also called the “long path.” </a:t>
            </a:r>
            <a:r>
              <a:rPr lang="en-US" sz="1800" b="1" smtClean="0"/>
              <a:t>A well-defined echo might be heard </a:t>
            </a:r>
            <a:r>
              <a:rPr lang="en-US" sz="1800" smtClean="0"/>
              <a:t>if a sky-wave signal arrives at your receiver by both short path and long path propagation. </a:t>
            </a:r>
            <a:r>
              <a:rPr lang="en-US" sz="1000" smtClean="0"/>
              <a:t>(G3B01)</a:t>
            </a:r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r>
              <a:rPr lang="en-US" sz="1800" smtClean="0"/>
              <a:t>A good indicator of the possibility of sky-wave propagation on the 6 meter band is that there is </a:t>
            </a:r>
            <a:r>
              <a:rPr lang="en-US" sz="1800" b="1" smtClean="0"/>
              <a:t>short skip sky-wave propagation on the 10 meter band</a:t>
            </a:r>
            <a:r>
              <a:rPr lang="en-US" sz="1800" smtClean="0"/>
              <a:t>. </a:t>
            </a:r>
            <a:r>
              <a:rPr lang="en-US" sz="900" smtClean="0"/>
              <a:t>(G3B02)</a:t>
            </a:r>
            <a:r>
              <a:rPr lang="en-US" sz="1800" smtClean="0"/>
              <a:t> </a:t>
            </a:r>
          </a:p>
          <a:p>
            <a:endParaRPr lang="en-US" sz="1800" smtClean="0"/>
          </a:p>
          <a:p>
            <a:r>
              <a:rPr lang="en-US" sz="1800" smtClean="0"/>
              <a:t>When selecting a frequency for lowest attenuation when transmitting on HF, </a:t>
            </a:r>
            <a:r>
              <a:rPr lang="en-US" sz="1800" b="1" smtClean="0"/>
              <a:t>select a frequency just below the MUF</a:t>
            </a:r>
            <a:r>
              <a:rPr lang="en-US" sz="1800" smtClean="0"/>
              <a:t>. </a:t>
            </a:r>
            <a:r>
              <a:rPr lang="en-US" sz="900" smtClean="0"/>
              <a:t>(G3B03)</a:t>
            </a:r>
            <a:r>
              <a:rPr lang="en-US" sz="1800" smtClean="0"/>
              <a:t> </a:t>
            </a:r>
          </a:p>
        </p:txBody>
      </p:sp>
      <p:pic>
        <p:nvPicPr>
          <p:cNvPr id="34821" name="Picture 5" descr="MCj042478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900" y="2747963"/>
            <a:ext cx="1682750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Radio Wave Propagation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0175" y="1901825"/>
            <a:ext cx="9026525" cy="4560888"/>
          </a:xfrm>
        </p:spPr>
        <p:txBody>
          <a:bodyPr/>
          <a:lstStyle/>
          <a:p>
            <a:r>
              <a:rPr lang="en-US" smtClean="0"/>
              <a:t>A reliable way to determine if the </a:t>
            </a:r>
            <a:r>
              <a:rPr lang="en-US" b="1" smtClean="0"/>
              <a:t>M</a:t>
            </a:r>
            <a:r>
              <a:rPr lang="en-US" smtClean="0"/>
              <a:t>aximum </a:t>
            </a:r>
            <a:r>
              <a:rPr lang="en-US" b="1" smtClean="0"/>
              <a:t>U</a:t>
            </a:r>
            <a:r>
              <a:rPr lang="en-US" smtClean="0"/>
              <a:t>sable </a:t>
            </a:r>
            <a:r>
              <a:rPr lang="en-US" b="1" smtClean="0"/>
              <a:t>F</a:t>
            </a:r>
            <a:r>
              <a:rPr lang="en-US" smtClean="0"/>
              <a:t>requency (</a:t>
            </a:r>
            <a:r>
              <a:rPr lang="en-US" b="1" smtClean="0"/>
              <a:t>MUF</a:t>
            </a:r>
            <a:r>
              <a:rPr lang="en-US" smtClean="0"/>
              <a:t>) is high enough to support skip propagation between your station and a distant location on frequencies between 14 and 30 MHz is to </a:t>
            </a:r>
            <a:r>
              <a:rPr lang="en-US" b="1" smtClean="0"/>
              <a:t>listen for signals from an international beacon</a:t>
            </a:r>
            <a:r>
              <a:rPr lang="en-US" smtClean="0"/>
              <a:t>. </a:t>
            </a:r>
            <a:r>
              <a:rPr lang="en-US" sz="1000" smtClean="0"/>
              <a:t>(G3B04)</a:t>
            </a:r>
            <a:r>
              <a:rPr lang="en-US" smtClean="0"/>
              <a:t>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24582" name="Picture 6" descr="beac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388" y="3983038"/>
            <a:ext cx="5688012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pg 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913" y="3957638"/>
            <a:ext cx="21653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55575" y="5734050"/>
            <a:ext cx="2995613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There are websites that provide skywave DX conditions.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Radio Wave Propagation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14700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When they are sent into the ionosphere, radio waves with frequencies below the </a:t>
            </a:r>
            <a:r>
              <a:rPr lang="en-US" b="1" dirty="0" smtClean="0"/>
              <a:t>M</a:t>
            </a:r>
            <a:r>
              <a:rPr lang="en-US" dirty="0" smtClean="0"/>
              <a:t>aximum </a:t>
            </a:r>
            <a:r>
              <a:rPr lang="en-US" b="1" dirty="0" smtClean="0"/>
              <a:t>U</a:t>
            </a:r>
            <a:r>
              <a:rPr lang="en-US" dirty="0" smtClean="0"/>
              <a:t>sable </a:t>
            </a:r>
            <a:r>
              <a:rPr lang="en-US" b="1" dirty="0" smtClean="0"/>
              <a:t>F</a:t>
            </a:r>
            <a:r>
              <a:rPr lang="en-US" dirty="0" smtClean="0"/>
              <a:t>requency (</a:t>
            </a:r>
            <a:r>
              <a:rPr lang="en-US" b="1" dirty="0" smtClean="0"/>
              <a:t>MUF</a:t>
            </a:r>
            <a:r>
              <a:rPr lang="en-US" dirty="0" smtClean="0"/>
              <a:t>) and above the </a:t>
            </a:r>
            <a:r>
              <a:rPr lang="en-US" b="1" dirty="0" smtClean="0"/>
              <a:t>L</a:t>
            </a:r>
            <a:r>
              <a:rPr lang="en-US" dirty="0" smtClean="0"/>
              <a:t>owest </a:t>
            </a:r>
            <a:r>
              <a:rPr lang="en-US" b="1" dirty="0" smtClean="0"/>
              <a:t>U</a:t>
            </a:r>
            <a:r>
              <a:rPr lang="en-US" dirty="0" smtClean="0"/>
              <a:t>sable </a:t>
            </a:r>
            <a:r>
              <a:rPr lang="en-US" b="1" dirty="0" smtClean="0"/>
              <a:t>F</a:t>
            </a:r>
            <a:r>
              <a:rPr lang="en-US" dirty="0" smtClean="0"/>
              <a:t>requency (</a:t>
            </a:r>
            <a:r>
              <a:rPr lang="en-US" b="1" dirty="0" smtClean="0"/>
              <a:t>LUF</a:t>
            </a:r>
            <a:r>
              <a:rPr lang="en-US" dirty="0" smtClean="0"/>
              <a:t>) </a:t>
            </a:r>
            <a:r>
              <a:rPr lang="en-US" b="1" dirty="0" smtClean="0"/>
              <a:t>are bent back to the Earth</a:t>
            </a:r>
            <a:r>
              <a:rPr lang="en-US" dirty="0" smtClean="0"/>
              <a:t>. </a:t>
            </a:r>
            <a:r>
              <a:rPr lang="en-US" sz="1000" dirty="0" smtClean="0"/>
              <a:t>(G3B05) 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1000" dirty="0" smtClean="0"/>
          </a:p>
          <a:p>
            <a:pPr>
              <a:buFont typeface="Wingdings" pitchFamily="2" charset="2"/>
              <a:buChar char="Ø"/>
              <a:defRPr/>
            </a:pPr>
            <a:endParaRPr lang="en-US" sz="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When they are sent into the ionosphere, radio waves with frequencies below the </a:t>
            </a:r>
            <a:r>
              <a:rPr lang="en-US" b="1" dirty="0" smtClean="0"/>
              <a:t>L</a:t>
            </a:r>
            <a:r>
              <a:rPr lang="en-US" dirty="0" smtClean="0"/>
              <a:t>owest </a:t>
            </a:r>
            <a:r>
              <a:rPr lang="en-US" b="1" dirty="0" smtClean="0"/>
              <a:t>U</a:t>
            </a:r>
            <a:r>
              <a:rPr lang="en-US" dirty="0" smtClean="0"/>
              <a:t>sable </a:t>
            </a:r>
            <a:r>
              <a:rPr lang="en-US" b="1" dirty="0" smtClean="0"/>
              <a:t>F</a:t>
            </a:r>
            <a:r>
              <a:rPr lang="en-US" dirty="0" smtClean="0"/>
              <a:t>requency (</a:t>
            </a:r>
            <a:r>
              <a:rPr lang="en-US" b="1" dirty="0" smtClean="0"/>
              <a:t>LUF</a:t>
            </a:r>
            <a:r>
              <a:rPr lang="en-US" dirty="0" smtClean="0"/>
              <a:t>) </a:t>
            </a:r>
            <a:r>
              <a:rPr lang="en-US" b="1" dirty="0" smtClean="0"/>
              <a:t>are completely absorbed by the ionosphere</a:t>
            </a:r>
            <a:r>
              <a:rPr lang="en-US" dirty="0" smtClean="0"/>
              <a:t>. </a:t>
            </a:r>
            <a:r>
              <a:rPr lang="en-US" sz="1000" dirty="0" smtClean="0"/>
              <a:t>(G3B06)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 smtClean="0"/>
              <a:t>LUF</a:t>
            </a:r>
            <a:r>
              <a:rPr lang="en-US" dirty="0" smtClean="0"/>
              <a:t> stands for </a:t>
            </a:r>
            <a:r>
              <a:rPr lang="en-US" b="1" dirty="0" smtClean="0"/>
              <a:t>the Lowest Usable Frequency for communications between two points</a:t>
            </a:r>
            <a:r>
              <a:rPr lang="en-US" dirty="0" smtClean="0"/>
              <a:t>. </a:t>
            </a:r>
            <a:r>
              <a:rPr lang="en-US" sz="1000" dirty="0" smtClean="0"/>
              <a:t>(G3B07)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 smtClean="0"/>
              <a:t>MUF</a:t>
            </a:r>
            <a:r>
              <a:rPr lang="en-US" dirty="0" smtClean="0"/>
              <a:t> stand for </a:t>
            </a:r>
            <a:r>
              <a:rPr lang="en-US" b="1" dirty="0" smtClean="0"/>
              <a:t>the Maximum Usable Frequency for communications between two points</a:t>
            </a:r>
            <a:r>
              <a:rPr lang="en-US" dirty="0" smtClean="0"/>
              <a:t>. </a:t>
            </a:r>
            <a:r>
              <a:rPr lang="en-US" sz="1000" dirty="0" smtClean="0"/>
              <a:t>(G3B08)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400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Radio Wave Propagation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smtClean="0"/>
              <a:t>2,500 miles </a:t>
            </a:r>
            <a:r>
              <a:rPr lang="en-US" smtClean="0"/>
              <a:t>is the approximate maximum distance along the Earth's surface that is normally covered in one hop using the F2 region. </a:t>
            </a:r>
            <a:r>
              <a:rPr lang="en-US" sz="1000" smtClean="0"/>
              <a:t>(G3B09)</a:t>
            </a:r>
            <a:endParaRPr lang="en-US" smtClean="0"/>
          </a:p>
        </p:txBody>
      </p:sp>
      <p:pic>
        <p:nvPicPr>
          <p:cNvPr id="4" name="Picture 8" descr="Ionosphere reflection-absorp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8" y="3275013"/>
            <a:ext cx="7772400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Radio Wave Propagation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1739900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b="1" dirty="0" smtClean="0"/>
              <a:t>1,200 miles</a:t>
            </a:r>
            <a:r>
              <a:rPr lang="en-US" dirty="0" smtClean="0"/>
              <a:t> is the approximate maximum distance along the Earth's surface that is normally covered in one hop using the E region. </a:t>
            </a:r>
            <a:r>
              <a:rPr lang="en-US" sz="1000" dirty="0" smtClean="0"/>
              <a:t>(G3B10)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1800" b="1" dirty="0" smtClean="0"/>
              <a:t>No HF radio frequency will support ordinary skywave communications over the path </a:t>
            </a:r>
            <a:r>
              <a:rPr lang="en-US" sz="1800" dirty="0" smtClean="0"/>
              <a:t>when the </a:t>
            </a:r>
            <a:r>
              <a:rPr lang="en-US" sz="1800" b="1" dirty="0" smtClean="0"/>
              <a:t>L</a:t>
            </a:r>
            <a:r>
              <a:rPr lang="en-US" sz="1800" dirty="0" smtClean="0"/>
              <a:t>owest </a:t>
            </a:r>
            <a:r>
              <a:rPr lang="en-US" sz="1800" b="1" dirty="0" smtClean="0"/>
              <a:t>U</a:t>
            </a:r>
            <a:r>
              <a:rPr lang="en-US" sz="1800" dirty="0" smtClean="0"/>
              <a:t>sable </a:t>
            </a:r>
            <a:r>
              <a:rPr lang="en-US" sz="1800" b="1" dirty="0" smtClean="0"/>
              <a:t>F</a:t>
            </a:r>
            <a:r>
              <a:rPr lang="en-US" sz="1800" dirty="0" smtClean="0"/>
              <a:t>requency (</a:t>
            </a:r>
            <a:r>
              <a:rPr lang="en-US" sz="1800" b="1" dirty="0" smtClean="0"/>
              <a:t>LUF</a:t>
            </a:r>
            <a:r>
              <a:rPr lang="en-US" sz="1800" dirty="0" smtClean="0"/>
              <a:t>) exceeds the </a:t>
            </a:r>
            <a:r>
              <a:rPr lang="en-US" sz="1800" b="1" dirty="0" smtClean="0"/>
              <a:t>M</a:t>
            </a:r>
            <a:r>
              <a:rPr lang="en-US" sz="1800" dirty="0" smtClean="0"/>
              <a:t>aximum </a:t>
            </a:r>
            <a:r>
              <a:rPr lang="en-US" sz="1800" b="1" dirty="0" smtClean="0"/>
              <a:t>U</a:t>
            </a:r>
            <a:r>
              <a:rPr lang="en-US" sz="1800" dirty="0" smtClean="0"/>
              <a:t>sable </a:t>
            </a:r>
            <a:r>
              <a:rPr lang="en-US" sz="1800" b="1" dirty="0" smtClean="0"/>
              <a:t>F</a:t>
            </a:r>
            <a:r>
              <a:rPr lang="en-US" sz="1800" dirty="0" smtClean="0"/>
              <a:t>requency (</a:t>
            </a:r>
            <a:r>
              <a:rPr lang="en-US" sz="1800" b="1" dirty="0" smtClean="0"/>
              <a:t>MUF</a:t>
            </a:r>
            <a:r>
              <a:rPr lang="en-US" sz="1800" dirty="0" smtClean="0"/>
              <a:t>). </a:t>
            </a:r>
            <a:r>
              <a:rPr lang="en-US" sz="900" dirty="0" smtClean="0"/>
              <a:t>(G3B11)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16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1800" dirty="0" smtClean="0"/>
              <a:t>The following factors affect the Maximum Usable Frequency (MUF) </a:t>
            </a:r>
            <a:r>
              <a:rPr lang="en-US" sz="900" dirty="0" smtClean="0"/>
              <a:t>(G3B12)</a:t>
            </a:r>
          </a:p>
          <a:p>
            <a:pPr lvl="3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Path distance and location</a:t>
            </a:r>
          </a:p>
          <a:p>
            <a:pPr lvl="3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Time of day and season</a:t>
            </a:r>
          </a:p>
          <a:p>
            <a:pPr lvl="3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Solar radiation and ionospheric disturbances</a:t>
            </a:r>
          </a:p>
          <a:p>
            <a:pPr>
              <a:defRPr/>
            </a:pP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189288" y="5757863"/>
            <a:ext cx="3303587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All of these choices are correct.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mph" presetSubtype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mph" presetSubtype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mph" presetSubtype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3600" smtClean="0"/>
              <a:t>Radio Wave Propagation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0025"/>
            <a:ext cx="914400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The ionospheric layer closest to the surface of the Earth is </a:t>
            </a:r>
            <a:r>
              <a:rPr lang="en-US" b="1" smtClean="0"/>
              <a:t>the D layer</a:t>
            </a:r>
            <a:r>
              <a:rPr lang="en-US" smtClean="0"/>
              <a:t>. </a:t>
            </a:r>
            <a:r>
              <a:rPr lang="en-US" sz="1000" smtClean="0"/>
              <a:t>(G3C01)</a:t>
            </a:r>
            <a:r>
              <a:rPr lang="en-US" smtClean="0"/>
              <a:t> </a:t>
            </a:r>
          </a:p>
          <a:p>
            <a:endParaRPr lang="en-US" smtClean="0"/>
          </a:p>
          <a:p>
            <a:endParaRPr lang="en-US" sz="1000" smtClean="0"/>
          </a:p>
          <a:p>
            <a:endParaRPr lang="en-US" sz="1000" smtClean="0"/>
          </a:p>
          <a:p>
            <a:endParaRPr lang="en-US" sz="1000" smtClean="0"/>
          </a:p>
          <a:p>
            <a:endParaRPr lang="en-US" sz="1000" smtClean="0"/>
          </a:p>
          <a:p>
            <a:endParaRPr lang="en-US" sz="1000" smtClean="0"/>
          </a:p>
          <a:p>
            <a:endParaRPr lang="en-US" sz="1000" smtClean="0"/>
          </a:p>
          <a:p>
            <a:endParaRPr lang="en-US" sz="1000" smtClean="0"/>
          </a:p>
          <a:p>
            <a:endParaRPr lang="en-US" sz="1000" smtClean="0"/>
          </a:p>
          <a:p>
            <a:pPr>
              <a:buFont typeface="Wingdings" pitchFamily="2" charset="2"/>
              <a:buChar char="Ø"/>
            </a:pPr>
            <a:r>
              <a:rPr lang="en-US" b="1" smtClean="0"/>
              <a:t>Where the Sun is overhead, </a:t>
            </a:r>
            <a:r>
              <a:rPr lang="en-US" smtClean="0"/>
              <a:t>ionospheric layers reach their maximum height. </a:t>
            </a:r>
            <a:r>
              <a:rPr lang="en-US" sz="1000" smtClean="0"/>
              <a:t>(G3C02) </a:t>
            </a:r>
          </a:p>
          <a:p>
            <a:endParaRPr lang="en-US" sz="1000" smtClean="0"/>
          </a:p>
        </p:txBody>
      </p:sp>
      <p:pic>
        <p:nvPicPr>
          <p:cNvPr id="339973" name="Picture 5" descr="AltitudesInMi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1350" y="2468563"/>
            <a:ext cx="53768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974" name="Text Box 6"/>
          <p:cNvSpPr txBox="1">
            <a:spLocks noChangeArrowheads="1"/>
          </p:cNvSpPr>
          <p:nvPr/>
        </p:nvSpPr>
        <p:spPr bwMode="auto">
          <a:xfrm>
            <a:off x="2805113" y="1854200"/>
            <a:ext cx="3724275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Rockwell" pitchFamily="18" charset="0"/>
              </a:rPr>
              <a:t>Altitudes in Miles of Ionospheric Layers</a:t>
            </a:r>
          </a:p>
        </p:txBody>
      </p:sp>
      <p:sp>
        <p:nvSpPr>
          <p:cNvPr id="339975" name="Text Box 7"/>
          <p:cNvSpPr txBox="1">
            <a:spLocks noChangeArrowheads="1"/>
          </p:cNvSpPr>
          <p:nvPr/>
        </p:nvSpPr>
        <p:spPr bwMode="auto">
          <a:xfrm>
            <a:off x="4264025" y="2084388"/>
            <a:ext cx="690563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Rockwell" pitchFamily="18" charset="0"/>
              </a:rPr>
              <a:t>Day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911350" y="4845050"/>
            <a:ext cx="5799138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The ionosphere is what makes long-distance radio communications possible on the shortwave bands.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141538" y="5788025"/>
            <a:ext cx="5146675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The ionosphere is made up of three layers of charged particles, labeled D, E, and 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9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9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4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Radio Wave Propagation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47813"/>
            <a:ext cx="8950325" cy="4962525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en-US" smtClean="0"/>
              <a:t>The F2 region is mainly responsible for the longest distance radio wave propagation </a:t>
            </a:r>
            <a:r>
              <a:rPr lang="en-US" b="1" smtClean="0"/>
              <a:t>because it is the highest ionospheric region</a:t>
            </a:r>
            <a:r>
              <a:rPr lang="en-US" smtClean="0"/>
              <a:t>. </a:t>
            </a:r>
            <a:r>
              <a:rPr lang="en-US" sz="1000" smtClean="0"/>
              <a:t>(G3C03)</a:t>
            </a:r>
            <a:r>
              <a:rPr lang="en-US" smtClean="0"/>
              <a:t>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20485" name="Picture 5" descr="pg 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375" y="2290763"/>
            <a:ext cx="5953125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tmosp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41300"/>
            <a:ext cx="8642350" cy="254000"/>
          </a:xfrm>
        </p:spPr>
        <p:txBody>
          <a:bodyPr anchor="t"/>
          <a:lstStyle/>
          <a:p>
            <a:pPr algn="ctr" eaLnBrk="1" hangingPunct="1"/>
            <a:r>
              <a:rPr lang="en-US" sz="3600" smtClean="0"/>
              <a:t>Radio Wave Propagation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Layers of the 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1650" y="269875"/>
            <a:ext cx="8223250" cy="811213"/>
          </a:xfrm>
        </p:spPr>
        <p:txBody>
          <a:bodyPr lIns="0" tIns="0" rIns="0" bIns="0" anchor="ctr">
            <a:spAutoFit/>
          </a:bodyPr>
          <a:lstStyle/>
          <a:p>
            <a:pPr algn="ctr"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smtClean="0"/>
              <a:t>Radio Wave Propagation</a:t>
            </a:r>
            <a:r>
              <a:rPr lang="en-GB" sz="2000" b="1" smtClean="0"/>
              <a:t/>
            </a:r>
            <a:br>
              <a:rPr lang="en-GB" sz="2000" b="1" smtClean="0"/>
            </a:br>
            <a:r>
              <a:rPr lang="en-GB" sz="2000" b="1" smtClean="0"/>
              <a:t>Atmospheric Layers</a:t>
            </a:r>
          </a:p>
        </p:txBody>
      </p:sp>
      <p:pic>
        <p:nvPicPr>
          <p:cNvPr id="4133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572000" cy="541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33892" name="Text Box 4"/>
          <p:cNvSpPr txBox="1">
            <a:spLocks noChangeArrowheads="1"/>
          </p:cNvSpPr>
          <p:nvPr/>
        </p:nvSpPr>
        <p:spPr bwMode="auto">
          <a:xfrm>
            <a:off x="533400" y="3200400"/>
            <a:ext cx="2211388" cy="64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defTabSz="457200">
              <a:lnSpc>
                <a:spcPct val="101000"/>
              </a:lnSpc>
              <a:buClr>
                <a:srgbClr val="FFFFC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333333"/>
                </a:solidFill>
                <a:latin typeface="Tahoma" pitchFamily="34" charset="0"/>
              </a:rPr>
              <a:t>Ionosphere</a:t>
            </a:r>
          </a:p>
          <a:p>
            <a:pPr defTabSz="457200">
              <a:lnSpc>
                <a:spcPct val="101000"/>
              </a:lnSpc>
              <a:buClr>
                <a:srgbClr val="FFFFC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333333"/>
                </a:solidFill>
                <a:latin typeface="Tahoma" pitchFamily="34" charset="0"/>
              </a:rPr>
              <a:t>31 – 400 miles</a:t>
            </a:r>
          </a:p>
        </p:txBody>
      </p:sp>
      <p:sp>
        <p:nvSpPr>
          <p:cNvPr id="4133893" name="Text Box 5"/>
          <p:cNvSpPr txBox="1">
            <a:spLocks noChangeArrowheads="1"/>
          </p:cNvSpPr>
          <p:nvPr/>
        </p:nvSpPr>
        <p:spPr bwMode="auto">
          <a:xfrm>
            <a:off x="304800" y="4343400"/>
            <a:ext cx="2211388" cy="73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defTabSz="457200">
              <a:lnSpc>
                <a:spcPct val="101000"/>
              </a:lnSpc>
              <a:buClr>
                <a:srgbClr val="FFFFC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333333"/>
                </a:solidFill>
                <a:latin typeface="Tahoma" pitchFamily="34" charset="0"/>
              </a:rPr>
              <a:t>Stratosphere</a:t>
            </a:r>
          </a:p>
          <a:p>
            <a:pPr defTabSz="457200">
              <a:lnSpc>
                <a:spcPct val="101000"/>
              </a:lnSpc>
              <a:buClr>
                <a:srgbClr val="FFFFC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333333"/>
                </a:solidFill>
                <a:latin typeface="Tahoma" pitchFamily="34" charset="0"/>
              </a:rPr>
              <a:t>  </a:t>
            </a:r>
            <a:r>
              <a:rPr lang="en-GB">
                <a:solidFill>
                  <a:srgbClr val="333333"/>
                </a:solidFill>
                <a:latin typeface="Tahoma" pitchFamily="34" charset="0"/>
              </a:rPr>
              <a:t>6 – 31 miles</a:t>
            </a:r>
          </a:p>
        </p:txBody>
      </p:sp>
      <p:sp>
        <p:nvSpPr>
          <p:cNvPr id="4133894" name="Text Box 6"/>
          <p:cNvSpPr txBox="1">
            <a:spLocks noChangeArrowheads="1"/>
          </p:cNvSpPr>
          <p:nvPr/>
        </p:nvSpPr>
        <p:spPr bwMode="auto">
          <a:xfrm>
            <a:off x="381000" y="5715000"/>
            <a:ext cx="2211388" cy="73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defTabSz="457200">
              <a:lnSpc>
                <a:spcPct val="101000"/>
              </a:lnSpc>
              <a:buClr>
                <a:srgbClr val="FFFFC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333333"/>
                </a:solidFill>
                <a:latin typeface="Tahoma" pitchFamily="34" charset="0"/>
              </a:rPr>
              <a:t>Troposphere</a:t>
            </a:r>
          </a:p>
          <a:p>
            <a:pPr defTabSz="457200">
              <a:lnSpc>
                <a:spcPct val="101000"/>
              </a:lnSpc>
              <a:buClr>
                <a:srgbClr val="FFFFC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333333"/>
                </a:solidFill>
                <a:latin typeface="Tahoma" pitchFamily="34" charset="0"/>
              </a:rPr>
              <a:t>   </a:t>
            </a:r>
            <a:r>
              <a:rPr lang="en-GB">
                <a:solidFill>
                  <a:srgbClr val="333333"/>
                </a:solidFill>
                <a:latin typeface="Tahoma" pitchFamily="34" charset="0"/>
              </a:rPr>
              <a:t>0 – 6 miles</a:t>
            </a:r>
          </a:p>
        </p:txBody>
      </p:sp>
      <p:sp>
        <p:nvSpPr>
          <p:cNvPr id="4133895" name="Line 7"/>
          <p:cNvSpPr>
            <a:spLocks noChangeShapeType="1"/>
          </p:cNvSpPr>
          <p:nvPr/>
        </p:nvSpPr>
        <p:spPr bwMode="auto">
          <a:xfrm>
            <a:off x="2651125" y="3889375"/>
            <a:ext cx="1816100" cy="695325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3896" name="Line 8"/>
          <p:cNvSpPr>
            <a:spLocks noChangeShapeType="1"/>
          </p:cNvSpPr>
          <p:nvPr/>
        </p:nvSpPr>
        <p:spPr bwMode="auto">
          <a:xfrm>
            <a:off x="2651125" y="5041900"/>
            <a:ext cx="1855788" cy="534988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3897" name="Line 9"/>
          <p:cNvSpPr>
            <a:spLocks noChangeShapeType="1"/>
          </p:cNvSpPr>
          <p:nvPr/>
        </p:nvSpPr>
        <p:spPr bwMode="auto">
          <a:xfrm>
            <a:off x="2728913" y="6078538"/>
            <a:ext cx="1752600" cy="381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3898" name="Text Box 10"/>
          <p:cNvSpPr txBox="1">
            <a:spLocks noChangeArrowheads="1"/>
          </p:cNvSpPr>
          <p:nvPr/>
        </p:nvSpPr>
        <p:spPr bwMode="auto">
          <a:xfrm>
            <a:off x="533400" y="1905000"/>
            <a:ext cx="3505200" cy="962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  <a:latin typeface="Rockwell" pitchFamily="18" charset="0"/>
              </a:rPr>
              <a:t>Terms we’ve heard before from space shuttle launches</a:t>
            </a:r>
            <a:r>
              <a:rPr lang="en-US">
                <a:solidFill>
                  <a:schemeClr val="accent1"/>
                </a:solidFill>
                <a:latin typeface="Rockwell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Rockwell" pitchFamily="18" charset="0"/>
              </a:rPr>
              <a:t>Now apply them to Ham Radio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33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33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33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33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33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33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33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33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33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33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3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33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33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33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33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13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33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33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33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33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3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3895" grpId="0" animBg="1"/>
      <p:bldP spid="4133896" grpId="0" animBg="1"/>
      <p:bldP spid="41338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FA1240-8497-4433-B188-2C5EB50D878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39763"/>
          </a:xfrm>
        </p:spPr>
        <p:txBody>
          <a:bodyPr/>
          <a:lstStyle/>
          <a:p>
            <a:pPr algn="ctr" eaLnBrk="1" hangingPunct="1"/>
            <a:r>
              <a:rPr lang="en-US" b="1" smtClean="0"/>
              <a:t>General Class  Element 3 Course Presentation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8100" y="1585913"/>
            <a:ext cx="5913438" cy="40846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800" b="1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b="1" smtClean="0"/>
              <a:t>ELEMENT 3 SUB-ELEMENTS</a:t>
            </a:r>
          </a:p>
          <a:p>
            <a:pPr eaLnBrk="1" hangingPunct="1">
              <a:lnSpc>
                <a:spcPct val="80000"/>
              </a:lnSpc>
            </a:pPr>
            <a:endParaRPr lang="en-US" sz="1800" b="1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G1 – Commission’s Rules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G2 – Operating Procedures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FF0000"/>
                </a:solidFill>
              </a:rPr>
              <a:t>G3 – Radio Wave Propagation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G4 – Amateur Radio Practices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G5 – Electrical Principles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G6 – Circuit Components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G7 – Practical Circuits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G8 – Signals and Emissions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G9 – Antennas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G0 – Electrical and RF Safety</a:t>
            </a: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317500"/>
            <a:ext cx="9144000" cy="792163"/>
          </a:xfrm>
        </p:spPr>
        <p:txBody>
          <a:bodyPr anchor="t"/>
          <a:lstStyle/>
          <a:p>
            <a:pPr algn="ctr" eaLnBrk="1" hangingPunct="1"/>
            <a:r>
              <a:rPr lang="en-US" sz="3600" smtClean="0"/>
              <a:t>Radio Wave Propagation</a:t>
            </a:r>
            <a:r>
              <a:rPr lang="en-US" sz="4800" b="1" smtClean="0"/>
              <a:t/>
            </a:r>
            <a:br>
              <a:rPr lang="en-US" sz="4800" b="1" smtClean="0"/>
            </a:br>
            <a:r>
              <a:rPr lang="en-US" sz="2000" b="1" smtClean="0"/>
              <a:t>Regions in the Ionosphere</a:t>
            </a:r>
            <a:r>
              <a:rPr lang="en-US" sz="4800" b="1" smtClean="0"/>
              <a:t/>
            </a:r>
            <a:br>
              <a:rPr lang="en-US" sz="4800" b="1" smtClean="0"/>
            </a:br>
            <a:r>
              <a:rPr lang="en-US" sz="2000" b="1" smtClean="0"/>
              <a:t>		</a:t>
            </a:r>
            <a:endParaRPr lang="en-US" b="1" smtClean="0">
              <a:solidFill>
                <a:srgbClr val="0099FF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1775" y="1706563"/>
            <a:ext cx="8588375" cy="5151437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</a:pPr>
            <a:endParaRPr lang="en-US" sz="900" b="1" smtClean="0"/>
          </a:p>
          <a:p>
            <a:pPr marL="838200" lvl="1" indent="-381000" eaLnBrk="1" hangingPunct="1">
              <a:lnSpc>
                <a:spcPct val="90000"/>
              </a:lnSpc>
            </a:pPr>
            <a:endParaRPr lang="en-US" sz="1800" smtClean="0"/>
          </a:p>
          <a:p>
            <a:pPr marL="381000" indent="-381000" eaLnBrk="1" hangingPunct="1">
              <a:lnSpc>
                <a:spcPct val="90000"/>
              </a:lnSpc>
            </a:pPr>
            <a:endParaRPr lang="en-US" sz="1800" smtClean="0"/>
          </a:p>
        </p:txBody>
      </p:sp>
      <p:pic>
        <p:nvPicPr>
          <p:cNvPr id="4117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276600" cy="2401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1963" y="4235450"/>
            <a:ext cx="5818187" cy="2416175"/>
            <a:chOff x="213" y="2732"/>
            <a:chExt cx="3424" cy="1498"/>
          </a:xfrm>
        </p:grpSpPr>
        <p:sp>
          <p:nvSpPr>
            <p:cNvPr id="22537" name="Text Box 7"/>
            <p:cNvSpPr txBox="1">
              <a:spLocks noChangeArrowheads="1"/>
            </p:cNvSpPr>
            <p:nvPr/>
          </p:nvSpPr>
          <p:spPr bwMode="auto">
            <a:xfrm>
              <a:off x="2453" y="2746"/>
              <a:ext cx="1184" cy="2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Ctr="1">
              <a:spAutoFit/>
            </a:bodyPr>
            <a:lstStyle/>
            <a:p>
              <a:pPr defTabSz="457200">
                <a:lnSpc>
                  <a:spcPct val="101000"/>
                </a:lnSpc>
                <a:buClr>
                  <a:srgbClr val="FFFFCC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 b="1">
                  <a:solidFill>
                    <a:srgbClr val="333333"/>
                  </a:solidFill>
                  <a:latin typeface="Tahoma" pitchFamily="34" charset="0"/>
                </a:rPr>
                <a:t>At night....</a:t>
              </a:r>
            </a:p>
          </p:txBody>
        </p:sp>
        <p:pic>
          <p:nvPicPr>
            <p:cNvPr id="2253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" y="2732"/>
              <a:ext cx="1931" cy="14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4117513" name="Text Box 9"/>
          <p:cNvSpPr txBox="1">
            <a:spLocks noChangeArrowheads="1"/>
          </p:cNvSpPr>
          <p:nvPr/>
        </p:nvSpPr>
        <p:spPr bwMode="auto">
          <a:xfrm>
            <a:off x="4038600" y="2286000"/>
            <a:ext cx="4640263" cy="160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marL="274638" indent="-274638" defTabSz="457200">
              <a:lnSpc>
                <a:spcPct val="101000"/>
              </a:lnSpc>
              <a:buClr>
                <a:schemeClr val="accent2"/>
              </a:buClr>
              <a:buSzPct val="115000"/>
              <a:buFont typeface="Wingdings" pitchFamily="2" charset="2"/>
              <a:buChar char="§"/>
              <a:tabLst>
                <a:tab pos="274638" algn="l"/>
                <a:tab pos="731838" algn="l"/>
                <a:tab pos="1189038" algn="l"/>
                <a:tab pos="1646238" algn="l"/>
                <a:tab pos="2103438" algn="l"/>
                <a:tab pos="2560638" algn="l"/>
                <a:tab pos="3017838" algn="l"/>
                <a:tab pos="3475038" algn="l"/>
                <a:tab pos="3932238" algn="l"/>
                <a:tab pos="4389438" algn="l"/>
                <a:tab pos="4846638" algn="l"/>
                <a:tab pos="5303838" algn="l"/>
                <a:tab pos="5761038" algn="l"/>
                <a:tab pos="6218238" algn="l"/>
                <a:tab pos="6675438" algn="l"/>
                <a:tab pos="7132638" algn="l"/>
                <a:tab pos="7589838" algn="l"/>
                <a:tab pos="8047038" algn="l"/>
                <a:tab pos="8504238" algn="l"/>
                <a:tab pos="8961438" algn="l"/>
                <a:tab pos="9418638" algn="l"/>
              </a:tabLst>
            </a:pPr>
            <a:r>
              <a:rPr lang="en-GB" sz="2000">
                <a:solidFill>
                  <a:srgbClr val="333333"/>
                </a:solidFill>
                <a:latin typeface="Tahoma" pitchFamily="34" charset="0"/>
              </a:rPr>
              <a:t>The “D” Region is closest to Earth</a:t>
            </a:r>
          </a:p>
          <a:p>
            <a:pPr marL="274638" indent="-274638" defTabSz="457200">
              <a:lnSpc>
                <a:spcPct val="106000"/>
              </a:lnSpc>
              <a:buClr>
                <a:schemeClr val="accent2"/>
              </a:buClr>
              <a:buSzPct val="115000"/>
              <a:buFont typeface="Wingdings" pitchFamily="2" charset="2"/>
              <a:buChar char="§"/>
              <a:tabLst>
                <a:tab pos="274638" algn="l"/>
                <a:tab pos="731838" algn="l"/>
                <a:tab pos="1189038" algn="l"/>
                <a:tab pos="1646238" algn="l"/>
                <a:tab pos="2103438" algn="l"/>
                <a:tab pos="2560638" algn="l"/>
                <a:tab pos="3017838" algn="l"/>
                <a:tab pos="3475038" algn="l"/>
                <a:tab pos="3932238" algn="l"/>
                <a:tab pos="4389438" algn="l"/>
                <a:tab pos="4846638" algn="l"/>
                <a:tab pos="5303838" algn="l"/>
                <a:tab pos="5761038" algn="l"/>
                <a:tab pos="6218238" algn="l"/>
                <a:tab pos="6675438" algn="l"/>
                <a:tab pos="7132638" algn="l"/>
                <a:tab pos="7589838" algn="l"/>
                <a:tab pos="8047038" algn="l"/>
                <a:tab pos="8504238" algn="l"/>
                <a:tab pos="8961438" algn="l"/>
                <a:tab pos="9418638" algn="l"/>
              </a:tabLst>
            </a:pPr>
            <a:r>
              <a:rPr lang="en-GB" sz="2000">
                <a:solidFill>
                  <a:srgbClr val="333333"/>
                </a:solidFill>
                <a:latin typeface="Tahoma" pitchFamily="34" charset="0"/>
              </a:rPr>
              <a:t>The “D” Region absorbs MF/HF radio signals</a:t>
            </a:r>
          </a:p>
          <a:p>
            <a:pPr marL="274638" indent="-274638" defTabSz="457200">
              <a:lnSpc>
                <a:spcPct val="106000"/>
              </a:lnSpc>
              <a:buClr>
                <a:schemeClr val="accent2"/>
              </a:buClr>
              <a:buSzPct val="115000"/>
              <a:buFont typeface="Wingdings" pitchFamily="2" charset="2"/>
              <a:buChar char="§"/>
              <a:tabLst>
                <a:tab pos="274638" algn="l"/>
                <a:tab pos="731838" algn="l"/>
                <a:tab pos="1189038" algn="l"/>
                <a:tab pos="1646238" algn="l"/>
                <a:tab pos="2103438" algn="l"/>
                <a:tab pos="2560638" algn="l"/>
                <a:tab pos="3017838" algn="l"/>
                <a:tab pos="3475038" algn="l"/>
                <a:tab pos="3932238" algn="l"/>
                <a:tab pos="4389438" algn="l"/>
                <a:tab pos="4846638" algn="l"/>
                <a:tab pos="5303838" algn="l"/>
                <a:tab pos="5761038" algn="l"/>
                <a:tab pos="6218238" algn="l"/>
                <a:tab pos="6675438" algn="l"/>
                <a:tab pos="7132638" algn="l"/>
                <a:tab pos="7589838" algn="l"/>
                <a:tab pos="8047038" algn="l"/>
                <a:tab pos="8504238" algn="l"/>
                <a:tab pos="8961438" algn="l"/>
                <a:tab pos="9418638" algn="l"/>
              </a:tabLst>
            </a:pPr>
            <a:r>
              <a:rPr lang="en-GB" sz="2000">
                <a:solidFill>
                  <a:srgbClr val="333333"/>
                </a:solidFill>
                <a:latin typeface="Tahoma" pitchFamily="34" charset="0"/>
              </a:rPr>
              <a:t>The “F2” Region is most responsible for long distance communication</a:t>
            </a:r>
          </a:p>
        </p:txBody>
      </p:sp>
      <p:sp>
        <p:nvSpPr>
          <p:cNvPr id="4117514" name="Text Box 10"/>
          <p:cNvSpPr txBox="1">
            <a:spLocks noChangeArrowheads="1"/>
          </p:cNvSpPr>
          <p:nvPr/>
        </p:nvSpPr>
        <p:spPr bwMode="auto">
          <a:xfrm>
            <a:off x="4267200" y="5181600"/>
            <a:ext cx="4640263" cy="954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marL="274638" indent="-274638" defTabSz="457200">
              <a:lnSpc>
                <a:spcPct val="101000"/>
              </a:lnSpc>
              <a:buClr>
                <a:schemeClr val="accent2"/>
              </a:buClr>
              <a:buSzPct val="115000"/>
              <a:buFont typeface="Wingdings" pitchFamily="2" charset="2"/>
              <a:buChar char="§"/>
              <a:tabLst>
                <a:tab pos="274638" algn="l"/>
                <a:tab pos="731838" algn="l"/>
                <a:tab pos="1189038" algn="l"/>
                <a:tab pos="1646238" algn="l"/>
                <a:tab pos="2103438" algn="l"/>
                <a:tab pos="2560638" algn="l"/>
                <a:tab pos="3017838" algn="l"/>
                <a:tab pos="3475038" algn="l"/>
                <a:tab pos="3932238" algn="l"/>
                <a:tab pos="4389438" algn="l"/>
                <a:tab pos="4846638" algn="l"/>
                <a:tab pos="5303838" algn="l"/>
                <a:tab pos="5761038" algn="l"/>
                <a:tab pos="6218238" algn="l"/>
                <a:tab pos="6675438" algn="l"/>
                <a:tab pos="7132638" algn="l"/>
                <a:tab pos="7589838" algn="l"/>
                <a:tab pos="8047038" algn="l"/>
                <a:tab pos="8504238" algn="l"/>
                <a:tab pos="8961438" algn="l"/>
                <a:tab pos="9418638" algn="l"/>
              </a:tabLst>
            </a:pPr>
            <a:r>
              <a:rPr lang="en-GB" sz="2000">
                <a:solidFill>
                  <a:srgbClr val="333333"/>
                </a:solidFill>
                <a:latin typeface="Tahoma" pitchFamily="34" charset="0"/>
              </a:rPr>
              <a:t>The “D” &amp; “E” Regions disappear</a:t>
            </a:r>
          </a:p>
          <a:p>
            <a:pPr marL="274638" indent="-274638" defTabSz="457200">
              <a:lnSpc>
                <a:spcPct val="106000"/>
              </a:lnSpc>
              <a:buClr>
                <a:schemeClr val="accent2"/>
              </a:buClr>
              <a:buSzPct val="115000"/>
              <a:buFont typeface="Wingdings" pitchFamily="2" charset="2"/>
              <a:buChar char="§"/>
              <a:tabLst>
                <a:tab pos="274638" algn="l"/>
                <a:tab pos="731838" algn="l"/>
                <a:tab pos="1189038" algn="l"/>
                <a:tab pos="1646238" algn="l"/>
                <a:tab pos="2103438" algn="l"/>
                <a:tab pos="2560638" algn="l"/>
                <a:tab pos="3017838" algn="l"/>
                <a:tab pos="3475038" algn="l"/>
                <a:tab pos="3932238" algn="l"/>
                <a:tab pos="4389438" algn="l"/>
                <a:tab pos="4846638" algn="l"/>
                <a:tab pos="5303838" algn="l"/>
                <a:tab pos="5761038" algn="l"/>
                <a:tab pos="6218238" algn="l"/>
                <a:tab pos="6675438" algn="l"/>
                <a:tab pos="7132638" algn="l"/>
                <a:tab pos="7589838" algn="l"/>
                <a:tab pos="8047038" algn="l"/>
                <a:tab pos="8504238" algn="l"/>
                <a:tab pos="8961438" algn="l"/>
                <a:tab pos="9418638" algn="l"/>
              </a:tabLst>
            </a:pPr>
            <a:r>
              <a:rPr lang="en-GB" sz="2000">
                <a:solidFill>
                  <a:srgbClr val="333333"/>
                </a:solidFill>
                <a:latin typeface="Tahoma" pitchFamily="34" charset="0"/>
              </a:rPr>
              <a:t>The “F1” &amp; “F2” Regions combine into one with reduced ionization</a:t>
            </a:r>
          </a:p>
        </p:txBody>
      </p:sp>
      <p:sp>
        <p:nvSpPr>
          <p:cNvPr id="4117515" name="Text Box 11"/>
          <p:cNvSpPr txBox="1">
            <a:spLocks noChangeArrowheads="1"/>
          </p:cNvSpPr>
          <p:nvPr/>
        </p:nvSpPr>
        <p:spPr bwMode="auto">
          <a:xfrm>
            <a:off x="4343400" y="1676400"/>
            <a:ext cx="269875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defTabSz="457200">
              <a:lnSpc>
                <a:spcPct val="101000"/>
              </a:lnSpc>
              <a:buClr>
                <a:srgbClr val="FFFFC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b="1">
                <a:solidFill>
                  <a:srgbClr val="333333"/>
                </a:solidFill>
                <a:latin typeface="Tahoma" pitchFamily="34" charset="0"/>
              </a:rPr>
              <a:t>During the day....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11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117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117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117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117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17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5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Radio Wave Propagation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547813"/>
            <a:ext cx="8642350" cy="4962525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en-US" b="1" smtClean="0"/>
              <a:t>The highest takeoff angle that will return a radio wave to the Earth under specific ionospheric conditions is called </a:t>
            </a:r>
            <a:r>
              <a:rPr lang="en-US" smtClean="0"/>
              <a:t>the </a:t>
            </a:r>
            <a:r>
              <a:rPr lang="en-US" i="1" smtClean="0"/>
              <a:t>critical angle</a:t>
            </a:r>
            <a:r>
              <a:rPr lang="en-US" smtClean="0"/>
              <a:t>. </a:t>
            </a:r>
            <a:r>
              <a:rPr lang="en-US" sz="1000" smtClean="0"/>
              <a:t>(G3C04)</a:t>
            </a:r>
            <a:r>
              <a:rPr lang="en-US" smtClean="0"/>
              <a:t>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652588" y="5426075"/>
            <a:ext cx="629920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One factor that affects how well the ionosphere will reflect a signal is the angle at which the signal impinges upon it.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884363" y="6040438"/>
            <a:ext cx="5800725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If the angle is too high, it will pass right through the ionosphere and not be reflected back to earth.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4088" y="2660650"/>
            <a:ext cx="3917950" cy="246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50" y="2660650"/>
            <a:ext cx="3917950" cy="245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Radio Wave Propagation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Long distance communication on the 40, 60, 80 and 160 meter bands is more difficult during the day because </a:t>
            </a:r>
            <a:r>
              <a:rPr lang="en-US" b="1" smtClean="0"/>
              <a:t>the D layer absorbs signals at these frequencies during daylight hours</a:t>
            </a:r>
            <a:r>
              <a:rPr lang="en-US" smtClean="0"/>
              <a:t>. </a:t>
            </a:r>
            <a:r>
              <a:rPr lang="en-US" sz="1000" smtClean="0"/>
              <a:t>(G3C05)</a:t>
            </a:r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When they are sent into the ionosphere, radio waves with frequencies below the </a:t>
            </a:r>
            <a:r>
              <a:rPr lang="en-US" b="1" smtClean="0"/>
              <a:t>L</a:t>
            </a:r>
            <a:r>
              <a:rPr lang="en-US" smtClean="0"/>
              <a:t>owest </a:t>
            </a:r>
            <a:r>
              <a:rPr lang="en-US" b="1" smtClean="0"/>
              <a:t>U</a:t>
            </a:r>
            <a:r>
              <a:rPr lang="en-US" smtClean="0"/>
              <a:t>sable </a:t>
            </a:r>
            <a:r>
              <a:rPr lang="en-US" b="1" smtClean="0"/>
              <a:t>F</a:t>
            </a:r>
            <a:r>
              <a:rPr lang="en-US" smtClean="0"/>
              <a:t>requency (</a:t>
            </a:r>
            <a:r>
              <a:rPr lang="en-US" b="1" smtClean="0"/>
              <a:t>LUF</a:t>
            </a:r>
            <a:r>
              <a:rPr lang="en-US" smtClean="0"/>
              <a:t>) </a:t>
            </a:r>
            <a:r>
              <a:rPr lang="en-US" b="1" smtClean="0"/>
              <a:t>are completely absorbed by the ionosphere</a:t>
            </a:r>
            <a:r>
              <a:rPr lang="en-US" smtClean="0"/>
              <a:t>. </a:t>
            </a:r>
            <a:r>
              <a:rPr lang="en-US" sz="1000" smtClean="0"/>
              <a:t>(G3B06)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b="1" smtClean="0"/>
          </a:p>
          <a:p>
            <a:pPr>
              <a:buFont typeface="Wingdings" pitchFamily="2" charset="2"/>
              <a:buChar char="Ø"/>
            </a:pPr>
            <a:r>
              <a:rPr lang="en-US" b="1" smtClean="0"/>
              <a:t>LUF</a:t>
            </a:r>
            <a:r>
              <a:rPr lang="en-US" smtClean="0"/>
              <a:t> stands for </a:t>
            </a:r>
            <a:r>
              <a:rPr lang="en-US" b="1" smtClean="0"/>
              <a:t>the Lowest Usable Frequency for communications between two points</a:t>
            </a:r>
            <a:r>
              <a:rPr lang="en-US" smtClean="0"/>
              <a:t>. </a:t>
            </a:r>
            <a:r>
              <a:rPr lang="en-US" sz="1000" smtClean="0"/>
              <a:t>(G3B07)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HF scatter signals in the skip zone are usually weak because </a:t>
            </a:r>
            <a:r>
              <a:rPr lang="en-US" b="1" smtClean="0"/>
              <a:t>only a small part of the signal energy is scattered into the skip zone</a:t>
            </a:r>
            <a:r>
              <a:rPr lang="en-US" smtClean="0"/>
              <a:t>. </a:t>
            </a:r>
            <a:r>
              <a:rPr lang="en-US" sz="1000" smtClean="0"/>
              <a:t>(G3C08)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Radio Wave Propagation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893175" cy="4962525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en-US" smtClean="0"/>
              <a:t>One interesting propagation phenomenon is scatter propagation. </a:t>
            </a:r>
            <a:r>
              <a:rPr lang="en-US" b="1" smtClean="0"/>
              <a:t>Scatter </a:t>
            </a:r>
            <a:r>
              <a:rPr lang="en-US" smtClean="0"/>
              <a:t>propagation allows a signal to be detected at a distance too far for ground wave propagation but too near for normal sky-wave propagation. </a:t>
            </a:r>
            <a:r>
              <a:rPr lang="en-US" sz="1000" smtClean="0"/>
              <a:t>(G3C09)</a:t>
            </a:r>
            <a:r>
              <a:rPr lang="en-US" smtClean="0"/>
              <a:t>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lnSpc>
                <a:spcPts val="2200"/>
              </a:lnSpc>
            </a:pPr>
            <a:endParaRPr lang="en-US" sz="1000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21508" name="Picture 4" descr="pg 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" y="3967163"/>
            <a:ext cx="3533775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576388" y="6040438"/>
            <a:ext cx="998537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Scatter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9538" y="3044825"/>
            <a:ext cx="5032375" cy="3148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Radio Wave Propagation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89547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An indication that signals heard on the HF bands are being received via scatter propagation is that </a:t>
            </a:r>
            <a:r>
              <a:rPr lang="en-US" b="1" dirty="0" smtClean="0"/>
              <a:t>the signal is heard on a frequency above the Maximum Usable Frequency</a:t>
            </a:r>
            <a:r>
              <a:rPr lang="en-US" dirty="0" smtClean="0"/>
              <a:t>. </a:t>
            </a:r>
            <a:r>
              <a:rPr lang="en-US" sz="1000" dirty="0" smtClean="0"/>
              <a:t>(G3C10)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 smtClean="0"/>
              <a:t>Horizontal dipoles placed between 1/8 and 1/4 wavelength above the ground </a:t>
            </a:r>
            <a:r>
              <a:rPr lang="en-US" dirty="0" smtClean="0"/>
              <a:t>will be most effective for skip communications on 40 meters during the day. </a:t>
            </a:r>
            <a:r>
              <a:rPr lang="en-US" sz="1000" dirty="0" smtClean="0"/>
              <a:t>(G3C11)</a:t>
            </a:r>
          </a:p>
          <a:p>
            <a:pPr>
              <a:defRPr/>
            </a:pPr>
            <a:endParaRPr lang="en-US" sz="1000" dirty="0" smtClean="0"/>
          </a:p>
          <a:p>
            <a:pPr lvl="1"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Antennas used for DXing should have low takeoff angles. </a:t>
            </a:r>
            <a:endParaRPr lang="en-US" sz="800" dirty="0" smtClean="0"/>
          </a:p>
          <a:p>
            <a:pPr lvl="1">
              <a:defRPr/>
            </a:pPr>
            <a:endParaRPr lang="en-US" sz="1600" dirty="0" smtClean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One thing that affects the takeoff angle of an antenna is its height above ground.</a:t>
            </a:r>
            <a:endParaRPr lang="en-US" sz="1000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3600" smtClean="0"/>
              <a:t>Radio Wave Propagation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508125"/>
            <a:ext cx="8277225" cy="4962525"/>
          </a:xfrm>
        </p:spPr>
        <p:txBody>
          <a:bodyPr/>
          <a:lstStyle/>
          <a:p>
            <a:endParaRPr lang="en-US" sz="1000" smtClean="0"/>
          </a:p>
          <a:p>
            <a:pPr>
              <a:buFont typeface="Wingdings" pitchFamily="2" charset="2"/>
              <a:buChar char="Ø"/>
            </a:pPr>
            <a:r>
              <a:rPr lang="en-US" b="1" smtClean="0"/>
              <a:t>The D layer </a:t>
            </a:r>
            <a:r>
              <a:rPr lang="en-US" smtClean="0"/>
              <a:t>is the ionospheric layer that is the most absorbent of long skip signals during daylight hours on frequencies below 10 MHz. </a:t>
            </a:r>
            <a:r>
              <a:rPr lang="en-US" sz="1000" smtClean="0"/>
              <a:t>(G3C12)</a:t>
            </a:r>
            <a:r>
              <a:rPr lang="en-US" smtClean="0"/>
              <a:t>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339972" name="Picture 4" descr="pg 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906713"/>
            <a:ext cx="5392738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976" name="Text Box 8"/>
          <p:cNvSpPr txBox="1">
            <a:spLocks noChangeArrowheads="1"/>
          </p:cNvSpPr>
          <p:nvPr/>
        </p:nvSpPr>
        <p:spPr bwMode="auto">
          <a:xfrm>
            <a:off x="512763" y="4497388"/>
            <a:ext cx="998537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D Layer</a:t>
            </a:r>
          </a:p>
        </p:txBody>
      </p:sp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7951788" y="4889500"/>
            <a:ext cx="998537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D Layer</a:t>
            </a:r>
          </a:p>
        </p:txBody>
      </p:sp>
      <p:sp>
        <p:nvSpPr>
          <p:cNvPr id="339978" name="Line 10"/>
          <p:cNvSpPr>
            <a:spLocks noChangeShapeType="1"/>
          </p:cNvSpPr>
          <p:nvPr/>
        </p:nvSpPr>
        <p:spPr bwMode="auto">
          <a:xfrm flipV="1">
            <a:off x="1344613" y="4567238"/>
            <a:ext cx="1114425" cy="762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9979" name="Line 11"/>
          <p:cNvSpPr>
            <a:spLocks noChangeShapeType="1"/>
          </p:cNvSpPr>
          <p:nvPr/>
        </p:nvSpPr>
        <p:spPr bwMode="auto">
          <a:xfrm flipH="1" flipV="1">
            <a:off x="7288213" y="4649788"/>
            <a:ext cx="922337" cy="239712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9980" name="Text Box 12"/>
          <p:cNvSpPr txBox="1">
            <a:spLocks noChangeArrowheads="1"/>
          </p:cNvSpPr>
          <p:nvPr/>
        </p:nvSpPr>
        <p:spPr bwMode="auto">
          <a:xfrm>
            <a:off x="501650" y="4013200"/>
            <a:ext cx="998538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E Layer</a:t>
            </a:r>
          </a:p>
        </p:txBody>
      </p:sp>
      <p:sp>
        <p:nvSpPr>
          <p:cNvPr id="339981" name="Text Box 13"/>
          <p:cNvSpPr txBox="1">
            <a:spLocks noChangeArrowheads="1"/>
          </p:cNvSpPr>
          <p:nvPr/>
        </p:nvSpPr>
        <p:spPr bwMode="auto">
          <a:xfrm>
            <a:off x="501650" y="3435350"/>
            <a:ext cx="998538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F Layer</a:t>
            </a:r>
          </a:p>
        </p:txBody>
      </p:sp>
      <p:sp>
        <p:nvSpPr>
          <p:cNvPr id="339982" name="Text Box 14"/>
          <p:cNvSpPr txBox="1">
            <a:spLocks noChangeArrowheads="1"/>
          </p:cNvSpPr>
          <p:nvPr/>
        </p:nvSpPr>
        <p:spPr bwMode="auto">
          <a:xfrm>
            <a:off x="7951788" y="3587750"/>
            <a:ext cx="998537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F Layer</a:t>
            </a:r>
          </a:p>
        </p:txBody>
      </p:sp>
      <p:sp>
        <p:nvSpPr>
          <p:cNvPr id="339983" name="Text Box 15"/>
          <p:cNvSpPr txBox="1">
            <a:spLocks noChangeArrowheads="1"/>
          </p:cNvSpPr>
          <p:nvPr/>
        </p:nvSpPr>
        <p:spPr bwMode="auto">
          <a:xfrm>
            <a:off x="7999413" y="4344988"/>
            <a:ext cx="998537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E Layer</a:t>
            </a:r>
          </a:p>
        </p:txBody>
      </p:sp>
      <p:sp>
        <p:nvSpPr>
          <p:cNvPr id="339984" name="Line 16"/>
          <p:cNvSpPr>
            <a:spLocks noChangeShapeType="1"/>
          </p:cNvSpPr>
          <p:nvPr/>
        </p:nvSpPr>
        <p:spPr bwMode="auto">
          <a:xfrm>
            <a:off x="1230313" y="4159250"/>
            <a:ext cx="1228725" cy="1588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9985" name="Line 17"/>
          <p:cNvSpPr>
            <a:spLocks noChangeShapeType="1"/>
          </p:cNvSpPr>
          <p:nvPr/>
        </p:nvSpPr>
        <p:spPr bwMode="auto">
          <a:xfrm flipV="1">
            <a:off x="1308100" y="3352800"/>
            <a:ext cx="1150938" cy="2286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9986" name="Line 18"/>
          <p:cNvSpPr>
            <a:spLocks noChangeShapeType="1"/>
          </p:cNvSpPr>
          <p:nvPr/>
        </p:nvSpPr>
        <p:spPr bwMode="auto">
          <a:xfrm flipH="1" flipV="1">
            <a:off x="7415213" y="4267200"/>
            <a:ext cx="844550" cy="77788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9987" name="Line 19"/>
          <p:cNvSpPr>
            <a:spLocks noChangeShapeType="1"/>
          </p:cNvSpPr>
          <p:nvPr/>
        </p:nvSpPr>
        <p:spPr bwMode="auto">
          <a:xfrm flipH="1" flipV="1">
            <a:off x="7337425" y="3427413"/>
            <a:ext cx="922338" cy="77787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3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9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9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3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9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9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3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6" grpId="0"/>
      <p:bldP spid="339977" grpId="0"/>
      <p:bldP spid="339978" grpId="0" animBg="1"/>
      <p:bldP spid="339979" grpId="0" animBg="1"/>
      <p:bldP spid="339980" grpId="0"/>
      <p:bldP spid="339981" grpId="0"/>
      <p:bldP spid="339982" grpId="0"/>
      <p:bldP spid="339983" grpId="0"/>
      <p:bldP spid="339984" grpId="0" animBg="1"/>
      <p:bldP spid="339985" grpId="0" animBg="1"/>
      <p:bldP spid="339986" grpId="0" animBg="1"/>
      <p:bldP spid="33998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Radio Wave Propagation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1775" y="1508125"/>
            <a:ext cx="8699500" cy="1997075"/>
          </a:xfrm>
        </p:spPr>
        <p:txBody>
          <a:bodyPr/>
          <a:lstStyle/>
          <a:p>
            <a:pPr>
              <a:lnSpc>
                <a:spcPts val="2200"/>
              </a:lnSpc>
              <a:buFont typeface="Wingdings" pitchFamily="2" charset="2"/>
              <a:buChar char="Ø"/>
            </a:pPr>
            <a:r>
              <a:rPr lang="en-US" smtClean="0"/>
              <a:t>Near Vertical Incidence Sky-wave (NVIS) propagation is </a:t>
            </a:r>
            <a:r>
              <a:rPr lang="en-US" b="1" smtClean="0"/>
              <a:t>short distance HF propagation using high elevation angles</a:t>
            </a:r>
            <a:r>
              <a:rPr lang="en-US" smtClean="0"/>
              <a:t>.</a:t>
            </a:r>
            <a:r>
              <a:rPr lang="en-US" sz="1800" smtClean="0"/>
              <a:t> </a:t>
            </a:r>
            <a:r>
              <a:rPr lang="en-US" sz="900" smtClean="0"/>
              <a:t>(G3C13)</a:t>
            </a:r>
            <a:r>
              <a:rPr lang="en-US" sz="1800" smtClean="0"/>
              <a:t> </a:t>
            </a:r>
          </a:p>
          <a:p>
            <a:endParaRPr lang="en-US" sz="1600" smtClean="0"/>
          </a:p>
          <a:p>
            <a:endParaRPr lang="en-US" sz="1800" smtClean="0"/>
          </a:p>
        </p:txBody>
      </p:sp>
      <p:pic>
        <p:nvPicPr>
          <p:cNvPr id="38921" name="Picture 9" descr="NV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8" y="2276475"/>
            <a:ext cx="775811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538288" y="5824538"/>
            <a:ext cx="6413500" cy="830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The antenna sends the signal at an angle of close to 90 degrees, and if conditions are right, the ionosphere reflects that signal back to the earth at a very short distance from the transmitting station.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Radio Wave Propagation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0813" y="1547813"/>
            <a:ext cx="8893175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The sunspot number is </a:t>
            </a:r>
            <a:r>
              <a:rPr lang="en-US" b="1" smtClean="0"/>
              <a:t>a measure of solar activity based on counting sunspots and sunspot groups</a:t>
            </a:r>
            <a:r>
              <a:rPr lang="en-US" smtClean="0"/>
              <a:t>. </a:t>
            </a:r>
            <a:r>
              <a:rPr lang="en-US" sz="1000" smtClean="0"/>
              <a:t>(G3A01)</a:t>
            </a:r>
          </a:p>
          <a:p>
            <a:pPr>
              <a:buFontTx/>
              <a:buNone/>
            </a:pPr>
            <a:r>
              <a:rPr lang="en-US" sz="40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mtClean="0"/>
              <a:t>The effect a </a:t>
            </a:r>
            <a:r>
              <a:rPr lang="en-US" b="1" smtClean="0"/>
              <a:t>S</a:t>
            </a:r>
            <a:r>
              <a:rPr lang="en-US" smtClean="0"/>
              <a:t>udden </a:t>
            </a:r>
            <a:r>
              <a:rPr lang="en-US" b="1" smtClean="0"/>
              <a:t>I</a:t>
            </a:r>
            <a:r>
              <a:rPr lang="en-US" smtClean="0"/>
              <a:t>onospheric </a:t>
            </a:r>
            <a:r>
              <a:rPr lang="en-US" b="1" smtClean="0"/>
              <a:t>D</a:t>
            </a:r>
            <a:r>
              <a:rPr lang="en-US" smtClean="0"/>
              <a:t>isturbance has on the daytime ionospheric propagation of HF radio waves is that </a:t>
            </a:r>
            <a:r>
              <a:rPr lang="en-US" b="1" smtClean="0"/>
              <a:t>it disrupts signals on lower frequencies more than those on higher frequencies</a:t>
            </a:r>
            <a:r>
              <a:rPr lang="en-US" smtClean="0"/>
              <a:t>. </a:t>
            </a:r>
            <a:r>
              <a:rPr lang="en-US" sz="1000" smtClean="0"/>
              <a:t>(G3A02)</a:t>
            </a:r>
            <a:endParaRPr lang="en-US" smtClean="0"/>
          </a:p>
        </p:txBody>
      </p: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2250" y="3490913"/>
            <a:ext cx="3609975" cy="3273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690688" y="3659188"/>
            <a:ext cx="3417887" cy="10779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A </a:t>
            </a:r>
            <a:r>
              <a:rPr lang="en-US" sz="1600" b="1">
                <a:solidFill>
                  <a:srgbClr val="FF0000"/>
                </a:solidFill>
                <a:latin typeface="Rockwell" pitchFamily="18" charset="0"/>
              </a:rPr>
              <a:t>Sudden Ionic Disturbance (SID) is a phenomenon </a:t>
            </a: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that can have a drastic effect on propagation.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959100" y="5580063"/>
            <a:ext cx="2151063" cy="1069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During an SID, the sun emits a great deal of ultraviolet and X-ray radiation.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Radio Wave Propagation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6563"/>
            <a:ext cx="8893175" cy="51514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smtClean="0"/>
              <a:t>8 minutes </a:t>
            </a:r>
            <a:r>
              <a:rPr lang="en-US" smtClean="0"/>
              <a:t>is approximately how long it takes for the increased ultraviolet and X-ray radiation from solar flares to affect radio-wave propagation on the Earth. </a:t>
            </a:r>
            <a:r>
              <a:rPr lang="en-US" sz="1000" smtClean="0"/>
              <a:t>(G3A03)</a:t>
            </a:r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pPr>
              <a:buFont typeface="Wingdings" pitchFamily="2" charset="2"/>
              <a:buChar char="Ø"/>
            </a:pPr>
            <a:r>
              <a:rPr lang="en-US" b="1" smtClean="0"/>
              <a:t>21 MHz and higher </a:t>
            </a:r>
            <a:r>
              <a:rPr lang="en-US" smtClean="0"/>
              <a:t>are the amateur radio HF frequencies that are least reliable for long distance communications during periods of low solar activity. </a:t>
            </a:r>
            <a:r>
              <a:rPr lang="en-US" sz="1000" smtClean="0"/>
              <a:t>(G3A04)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z="1200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The solar-flux index is </a:t>
            </a:r>
            <a:r>
              <a:rPr lang="en-US" b="1" smtClean="0"/>
              <a:t>a measure of solar radiation at 10.7 cm</a:t>
            </a:r>
            <a:r>
              <a:rPr lang="en-US" smtClean="0"/>
              <a:t>. </a:t>
            </a:r>
            <a:r>
              <a:rPr lang="en-US" sz="1000" smtClean="0"/>
              <a:t>(G3A05)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2921000" y="5580063"/>
            <a:ext cx="34178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Rockwell" pitchFamily="18" charset="0"/>
              </a:rPr>
              <a:t>10.7 cm wavelength =</a:t>
            </a: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 </a:t>
            </a:r>
            <a:r>
              <a:rPr lang="en-US" sz="1600" i="1">
                <a:solidFill>
                  <a:srgbClr val="FF0000"/>
                </a:solidFill>
                <a:latin typeface="Rockwell" pitchFamily="18" charset="0"/>
              </a:rPr>
              <a:t>2.80  GHz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Radio Wave Propagation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08125"/>
            <a:ext cx="8893175" cy="51514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Geomagnetic activity, such as a geomagnetic storm, can also affect radio propagation. A geomagnetic storm is </a:t>
            </a:r>
            <a:r>
              <a:rPr lang="en-US" b="1" smtClean="0"/>
              <a:t>a temporary disturbance in the Earth's magnetosphere</a:t>
            </a:r>
            <a:r>
              <a:rPr lang="en-US" smtClean="0"/>
              <a:t>. </a:t>
            </a:r>
            <a:r>
              <a:rPr lang="en-US" sz="1000" smtClean="0"/>
              <a:t>(G3A06)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z="1200" smtClean="0"/>
          </a:p>
          <a:p>
            <a:pPr>
              <a:buFont typeface="Wingdings" pitchFamily="2" charset="2"/>
              <a:buChar char="Ø"/>
            </a:pPr>
            <a:r>
              <a:rPr lang="en-US" b="1" smtClean="0"/>
              <a:t>At any point in the solar cycle,</a:t>
            </a:r>
            <a:r>
              <a:rPr lang="en-US" smtClean="0"/>
              <a:t> the 20 meter band usually supports worldwide propagation during daylight hours.</a:t>
            </a:r>
            <a:r>
              <a:rPr lang="en-US" sz="1800" smtClean="0"/>
              <a:t> </a:t>
            </a:r>
            <a:r>
              <a:rPr lang="en-US" sz="900" smtClean="0"/>
              <a:t>(G3A07)</a:t>
            </a:r>
            <a:r>
              <a:rPr lang="en-US" sz="180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mtClean="0"/>
              <a:t>One of the effects a geomagnetic storm can have on radio-wave propagation is </a:t>
            </a:r>
            <a:r>
              <a:rPr lang="en-US" b="1" smtClean="0"/>
              <a:t>degraded high-latitude HF propagation</a:t>
            </a:r>
            <a:r>
              <a:rPr lang="en-US" smtClean="0"/>
              <a:t>. </a:t>
            </a:r>
            <a:r>
              <a:rPr lang="en-US" sz="1000" smtClean="0"/>
              <a:t>(G3A08)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46085" name="Picture 5" descr="400px-Magnetosphere_rend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9838" y="2622550"/>
            <a:ext cx="4646612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Radio Wave Propagation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effect that high sunspot numbers have on radio communications is that </a:t>
            </a:r>
            <a:r>
              <a:rPr lang="en-US" b="1" smtClean="0"/>
              <a:t>long-distance communication in the upper HF and lower VHF range is enhanced</a:t>
            </a:r>
            <a:r>
              <a:rPr lang="en-US" smtClean="0"/>
              <a:t>. </a:t>
            </a:r>
            <a:r>
              <a:rPr lang="en-US" sz="1000" smtClean="0"/>
              <a:t>(G3A09) </a:t>
            </a:r>
          </a:p>
          <a:p>
            <a:r>
              <a:rPr lang="en-US" smtClean="0"/>
              <a:t>The sunspot cycle is a long-term phenomenon. There are other phenomena that affect radio wave propagation in the short term. For example, </a:t>
            </a:r>
            <a:r>
              <a:rPr lang="en-US" b="1" smtClean="0"/>
              <a:t>the Sun’s rotation on its axis </a:t>
            </a:r>
            <a:r>
              <a:rPr lang="en-US" smtClean="0"/>
              <a:t>causes HF propagation conditions to vary periodically in a 28-day cycle. </a:t>
            </a:r>
            <a:r>
              <a:rPr lang="en-US" sz="1000" smtClean="0"/>
              <a:t>(G3A10)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6988" y="4043363"/>
            <a:ext cx="2381250" cy="1997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998663" y="6308725"/>
            <a:ext cx="556895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Solar flares and sunspots affect radiowave propagation</a:t>
            </a:r>
          </a:p>
        </p:txBody>
      </p:sp>
      <p:pic>
        <p:nvPicPr>
          <p:cNvPr id="32776" name="Picture 8" descr="SolarFla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7263" y="4043363"/>
            <a:ext cx="22272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" descr="C:\Users\Bytheway\Desktop\SunSpotFlar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838" y="4081463"/>
            <a:ext cx="2303462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Radio Wave Propagation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" y="1508125"/>
            <a:ext cx="8642350" cy="4962525"/>
          </a:xfrm>
        </p:spPr>
        <p:txBody>
          <a:bodyPr/>
          <a:lstStyle/>
          <a:p>
            <a:r>
              <a:rPr lang="en-US" smtClean="0"/>
              <a:t>The phenomenon that most affects amateur radio communications on the HF bands is the sunspot cycle. The typical sunspot cycle is approximately</a:t>
            </a:r>
            <a:r>
              <a:rPr lang="en-US" b="1" smtClean="0"/>
              <a:t> 11 years</a:t>
            </a:r>
            <a:r>
              <a:rPr lang="en-US" smtClean="0"/>
              <a:t> long. </a:t>
            </a:r>
            <a:r>
              <a:rPr lang="en-US" sz="1000" smtClean="0"/>
              <a:t>(G3A11)</a:t>
            </a:r>
            <a:r>
              <a:rPr lang="en-US" smtClean="0"/>
              <a:t> 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" y="3236913"/>
            <a:ext cx="4264025" cy="2133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1750" name="Picture 6" descr="File:Sunspot Numb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2350" y="3236913"/>
            <a:ext cx="4318000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27388" y="5810250"/>
            <a:ext cx="3419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Rockwell" pitchFamily="18" charset="0"/>
              </a:rPr>
              <a:t>Notice 11 year cycles</a:t>
            </a:r>
          </a:p>
          <a:p>
            <a:pPr algn="ctr"/>
            <a:r>
              <a:rPr lang="en-US">
                <a:solidFill>
                  <a:srgbClr val="FF0000"/>
                </a:solidFill>
                <a:latin typeface="Rockwell" pitchFamily="18" charset="0"/>
              </a:rPr>
              <a:t>2011 is coming into cycle 24.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Radio Wave Propagation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1775" y="1700213"/>
            <a:ext cx="8756650" cy="2112962"/>
          </a:xfrm>
        </p:spPr>
        <p:txBody>
          <a:bodyPr/>
          <a:lstStyle/>
          <a:p>
            <a:r>
              <a:rPr lang="en-US" smtClean="0"/>
              <a:t>There are two indices that give an indication of the stability of the Earth’s magnetic field. The K-index indicates </a:t>
            </a:r>
            <a:r>
              <a:rPr lang="en-US" b="1" smtClean="0"/>
              <a:t>the short term stability of the Earth’s magnetic field</a:t>
            </a:r>
            <a:r>
              <a:rPr lang="en-US" smtClean="0"/>
              <a:t>.</a:t>
            </a:r>
            <a:r>
              <a:rPr lang="en-US" sz="1800" smtClean="0"/>
              <a:t> </a:t>
            </a:r>
            <a:r>
              <a:rPr lang="en-US" sz="900" smtClean="0"/>
              <a:t>(G3A12)</a:t>
            </a:r>
            <a:r>
              <a:rPr lang="en-US" sz="1800" smtClean="0"/>
              <a:t> </a:t>
            </a:r>
          </a:p>
          <a:p>
            <a:endParaRPr lang="en-US" sz="1800" smtClean="0"/>
          </a:p>
          <a:p>
            <a:r>
              <a:rPr lang="en-US" smtClean="0"/>
              <a:t>The A-index indicates </a:t>
            </a:r>
            <a:r>
              <a:rPr lang="en-US" b="1" smtClean="0"/>
              <a:t>the long term stability of the Earth’s geomagnetic field</a:t>
            </a:r>
            <a:r>
              <a:rPr lang="en-US" smtClean="0"/>
              <a:t>.</a:t>
            </a:r>
            <a:r>
              <a:rPr lang="en-US" sz="1800" smtClean="0"/>
              <a:t> </a:t>
            </a:r>
            <a:r>
              <a:rPr lang="en-US" sz="900" smtClean="0"/>
              <a:t>(G3A13)</a:t>
            </a:r>
          </a:p>
          <a:p>
            <a:endParaRPr lang="en-US" sz="1800" smtClean="0"/>
          </a:p>
          <a:p>
            <a:endParaRPr lang="en-US" sz="1800" smtClean="0"/>
          </a:p>
        </p:txBody>
      </p:sp>
      <p:graphicFrame>
        <p:nvGraphicFramePr>
          <p:cNvPr id="45096" name="Group 40"/>
          <p:cNvGraphicFramePr>
            <a:graphicFrameLocks noGrp="1"/>
          </p:cNvGraphicFramePr>
          <p:nvPr>
            <p:ph sz="half" idx="2"/>
          </p:nvPr>
        </p:nvGraphicFramePr>
        <p:xfrm>
          <a:off x="1000125" y="4119563"/>
          <a:ext cx="7527925" cy="2438400"/>
        </p:xfrm>
        <a:graphic>
          <a:graphicData uri="http://schemas.openxmlformats.org/drawingml/2006/table">
            <a:tbl>
              <a:tblPr/>
              <a:tblGrid>
                <a:gridCol w="1670050"/>
                <a:gridCol w="1706563"/>
                <a:gridCol w="4151312"/>
              </a:tblGrid>
              <a:tr h="2508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K Index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A Index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HF Skip Conditions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K1 - K4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A0 - A7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Bands are normal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K4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A8 - A15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Bands are unsettled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K4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A16 - A30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Bands are unpredictable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K5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A30 - A50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Lower bands are unstable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K6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A50 - A99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Few skywaves below 15 MHz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K7 - K9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A100 - A400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Radio blackout is likely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cs typeface="Arial" charset="0"/>
                        </a:rPr>
                        <a:t>Go fishing or watch for an aurora.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Radio Wave Propagation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8642350" cy="4962525"/>
          </a:xfrm>
        </p:spPr>
        <p:txBody>
          <a:bodyPr/>
          <a:lstStyle/>
          <a:p>
            <a:pPr>
              <a:lnSpc>
                <a:spcPts val="2200"/>
              </a:lnSpc>
              <a:buFont typeface="Wingdings" pitchFamily="2" charset="2"/>
              <a:buChar char="Ø"/>
            </a:pPr>
            <a:r>
              <a:rPr lang="en-US" b="1" smtClean="0"/>
              <a:t>HF communications are disturbed </a:t>
            </a:r>
            <a:r>
              <a:rPr lang="en-US" smtClean="0"/>
              <a:t>by the charged particles that reach the Earth from solar coronal holes.</a:t>
            </a:r>
            <a:r>
              <a:rPr lang="en-US" sz="1800" smtClean="0"/>
              <a:t> </a:t>
            </a:r>
            <a:r>
              <a:rPr lang="en-US" sz="900" smtClean="0"/>
              <a:t>(G3A14)</a:t>
            </a:r>
            <a:r>
              <a:rPr lang="en-US" sz="1800" smtClean="0"/>
              <a:t> </a:t>
            </a:r>
          </a:p>
          <a:p>
            <a:pPr>
              <a:lnSpc>
                <a:spcPts val="2200"/>
              </a:lnSpc>
              <a:buFont typeface="Wingdings" pitchFamily="2" charset="2"/>
              <a:buChar char="Ø"/>
            </a:pPr>
            <a:r>
              <a:rPr lang="en-US" smtClean="0"/>
              <a:t>It takes </a:t>
            </a:r>
            <a:r>
              <a:rPr lang="en-US" b="1" smtClean="0"/>
              <a:t>20 to 40 hours</a:t>
            </a:r>
            <a:r>
              <a:rPr lang="en-US" smtClean="0"/>
              <a:t> for charged particles from </a:t>
            </a:r>
            <a:r>
              <a:rPr lang="en-US" b="1" smtClean="0"/>
              <a:t>C</a:t>
            </a:r>
            <a:r>
              <a:rPr lang="en-US" smtClean="0"/>
              <a:t>oronal </a:t>
            </a:r>
            <a:r>
              <a:rPr lang="en-US" b="1" smtClean="0"/>
              <a:t>M</a:t>
            </a:r>
            <a:r>
              <a:rPr lang="en-US" smtClean="0"/>
              <a:t>ass </a:t>
            </a:r>
            <a:r>
              <a:rPr lang="en-US" b="1" smtClean="0"/>
              <a:t>E</a:t>
            </a:r>
            <a:r>
              <a:rPr lang="en-US" smtClean="0"/>
              <a:t>jections (</a:t>
            </a:r>
            <a:r>
              <a:rPr lang="en-US" b="1" smtClean="0"/>
              <a:t>CME</a:t>
            </a:r>
            <a:r>
              <a:rPr lang="en-US" smtClean="0"/>
              <a:t>) to affect radio-wave propagation on the Earth. </a:t>
            </a:r>
            <a:r>
              <a:rPr lang="en-US" sz="1000" smtClean="0"/>
              <a:t>(G3A15)</a:t>
            </a:r>
            <a:endParaRPr lang="en-US" smtClean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98538" y="2806700"/>
            <a:ext cx="729615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A coronal mass ejection (CME) is a massive burst of solar wind and magnetic fields rising above the solar corona or being released into space.</a:t>
            </a:r>
          </a:p>
        </p:txBody>
      </p:sp>
      <p:pic>
        <p:nvPicPr>
          <p:cNvPr id="9" name="Picture 7" descr="CM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825" y="3505200"/>
            <a:ext cx="2879725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6675" y="3514725"/>
            <a:ext cx="287972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268413" y="6156325"/>
            <a:ext cx="6757987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Coronal Mass Ejections take 20 – 40 hours to reach the earth where ultraviolet and X-Ray radiation from solar flares take 8 minutes.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heme/theme1.xml><?xml version="1.0" encoding="utf-8"?>
<a:theme xmlns:a="http://schemas.openxmlformats.org/drawingml/2006/main" name="Competition">
  <a:themeElements>
    <a:clrScheme name="Competition 1">
      <a:dk1>
        <a:srgbClr val="000066"/>
      </a:dk1>
      <a:lt1>
        <a:srgbClr val="FFFFFF"/>
      </a:lt1>
      <a:dk2>
        <a:srgbClr val="000066"/>
      </a:dk2>
      <a:lt2>
        <a:srgbClr val="5C1F00"/>
      </a:lt2>
      <a:accent1>
        <a:srgbClr val="FF1515"/>
      </a:accent1>
      <a:accent2>
        <a:srgbClr val="381AEA"/>
      </a:accent2>
      <a:accent3>
        <a:srgbClr val="FFFFFF"/>
      </a:accent3>
      <a:accent4>
        <a:srgbClr val="000056"/>
      </a:accent4>
      <a:accent5>
        <a:srgbClr val="FFAAAA"/>
      </a:accent5>
      <a:accent6>
        <a:srgbClr val="3216D4"/>
      </a:accent6>
      <a:hlink>
        <a:srgbClr val="FFFFFF"/>
      </a:hlink>
      <a:folHlink>
        <a:srgbClr val="00000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66"/>
        </a:dk1>
        <a:lt1>
          <a:srgbClr val="FFFFFF"/>
        </a:lt1>
        <a:dk2>
          <a:srgbClr val="000066"/>
        </a:dk2>
        <a:lt2>
          <a:srgbClr val="5C1F00"/>
        </a:lt2>
        <a:accent1>
          <a:srgbClr val="FF1515"/>
        </a:accent1>
        <a:accent2>
          <a:srgbClr val="381AEA"/>
        </a:accent2>
        <a:accent3>
          <a:srgbClr val="FFFFFF"/>
        </a:accent3>
        <a:accent4>
          <a:srgbClr val="000056"/>
        </a:accent4>
        <a:accent5>
          <a:srgbClr val="FFAAAA"/>
        </a:accent5>
        <a:accent6>
          <a:srgbClr val="3216D4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15260</TotalTime>
  <Words>1749</Words>
  <Application>Microsoft Office PowerPoint</Application>
  <PresentationFormat>On-screen Show (4:3)</PresentationFormat>
  <Paragraphs>230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Verdana</vt:lpstr>
      <vt:lpstr>Arial</vt:lpstr>
      <vt:lpstr>Rockwell</vt:lpstr>
      <vt:lpstr>Times New Roman</vt:lpstr>
      <vt:lpstr>Wingdings</vt:lpstr>
      <vt:lpstr>Tahoma</vt:lpstr>
      <vt:lpstr>Competition</vt:lpstr>
      <vt:lpstr>General Licensing Class</vt:lpstr>
      <vt:lpstr>General Class  Element 3 Course Presentation</vt:lpstr>
      <vt:lpstr>Radio Wave Propagation</vt:lpstr>
      <vt:lpstr>Radio Wave Propagation</vt:lpstr>
      <vt:lpstr>Radio Wave Propagation</vt:lpstr>
      <vt:lpstr>Radio Wave Propagation</vt:lpstr>
      <vt:lpstr>Radio Wave Propagation</vt:lpstr>
      <vt:lpstr>Radio Wave Propagation</vt:lpstr>
      <vt:lpstr>Radio Wave Propagation</vt:lpstr>
      <vt:lpstr>Radio Wave Propagation</vt:lpstr>
      <vt:lpstr>Radio Wave Propagation</vt:lpstr>
      <vt:lpstr>Radio Wave Propagation</vt:lpstr>
      <vt:lpstr>Radio Wave Propagation</vt:lpstr>
      <vt:lpstr>Radio Wave Propagation</vt:lpstr>
      <vt:lpstr>Radio Wave Propagation</vt:lpstr>
      <vt:lpstr>Radio Wave Propagation</vt:lpstr>
      <vt:lpstr>Radio Wave Propagation</vt:lpstr>
      <vt:lpstr>Radio Wave Propagation Layers of the Atmosphere</vt:lpstr>
      <vt:lpstr>Radio Wave Propagation Atmospheric Layers</vt:lpstr>
      <vt:lpstr>Radio Wave Propagation Regions in the Ionosphere   </vt:lpstr>
      <vt:lpstr>Radio Wave Propagation</vt:lpstr>
      <vt:lpstr>Radio Wave Propagation</vt:lpstr>
      <vt:lpstr>Radio Wave Propagation</vt:lpstr>
      <vt:lpstr>Radio Wave Propagation</vt:lpstr>
      <vt:lpstr>Radio Wave Propagation</vt:lpstr>
      <vt:lpstr>Radio Wave Propagation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Amateur Radio Technician Class Element 2 Course Presentation</dc:title>
  <dc:creator>K3DIO</dc:creator>
  <dc:description>http://www.K3DIO.Com</dc:description>
  <cp:lastModifiedBy>Michael</cp:lastModifiedBy>
  <cp:revision>416</cp:revision>
  <dcterms:created xsi:type="dcterms:W3CDTF">2006-06-22T17:50:50Z</dcterms:created>
  <dcterms:modified xsi:type="dcterms:W3CDTF">2012-12-13T12:47:45Z</dcterms:modified>
</cp:coreProperties>
</file>