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4"/>
  </p:notesMasterIdLst>
  <p:sldIdLst>
    <p:sldId id="574" r:id="rId2"/>
    <p:sldId id="873" r:id="rId3"/>
    <p:sldId id="874" r:id="rId4"/>
    <p:sldId id="875" r:id="rId5"/>
    <p:sldId id="876" r:id="rId6"/>
    <p:sldId id="878" r:id="rId7"/>
    <p:sldId id="879" r:id="rId8"/>
    <p:sldId id="880" r:id="rId9"/>
    <p:sldId id="881" r:id="rId10"/>
    <p:sldId id="883" r:id="rId11"/>
    <p:sldId id="884" r:id="rId12"/>
    <p:sldId id="885" r:id="rId13"/>
    <p:sldId id="886" r:id="rId14"/>
    <p:sldId id="887" r:id="rId15"/>
    <p:sldId id="888" r:id="rId16"/>
    <p:sldId id="877" r:id="rId17"/>
    <p:sldId id="889" r:id="rId18"/>
    <p:sldId id="890" r:id="rId19"/>
    <p:sldId id="891" r:id="rId20"/>
    <p:sldId id="892" r:id="rId21"/>
    <p:sldId id="893" r:id="rId22"/>
    <p:sldId id="894" r:id="rId23"/>
    <p:sldId id="895" r:id="rId24"/>
    <p:sldId id="896" r:id="rId25"/>
    <p:sldId id="898" r:id="rId26"/>
    <p:sldId id="899" r:id="rId27"/>
    <p:sldId id="900" r:id="rId28"/>
    <p:sldId id="901" r:id="rId29"/>
    <p:sldId id="902" r:id="rId30"/>
    <p:sldId id="903" r:id="rId31"/>
    <p:sldId id="904" r:id="rId32"/>
    <p:sldId id="89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7483D"/>
    <a:srgbClr val="FF00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1" autoAdjust="0"/>
    <p:restoredTop sz="94693" autoAdjust="0"/>
  </p:normalViewPr>
  <p:slideViewPr>
    <p:cSldViewPr>
      <p:cViewPr>
        <p:scale>
          <a:sx n="88" d="100"/>
          <a:sy n="8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4BB45F-352B-4756-860B-148D44C3B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4B51B9-7B08-4ABC-AD5C-8ACE33914E6F}" type="slidenum">
              <a:rPr lang="en-US" sz="1200">
                <a:latin typeface="Arial" charset="0"/>
              </a:rPr>
              <a:pPr algn="r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3"/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79D4-6E4F-45A6-8C6F-33E2A53C31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0BF3D-C18B-4DA2-BE9A-D5FD0161D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F11A-CAA8-46F8-84DA-2E3647C34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37CA-BC81-47E7-9E85-9D6E8DDB9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CF924-FFA1-4915-96F9-E5D8E2F9F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3C35A-964D-4F4D-990F-22E82105C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C722-23AF-45F7-A863-8D137D16B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A1A4-84A9-4DB9-A6C6-F6C974418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C998-8FDD-4EDC-BFE9-F613488718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F2B5-E3F3-4AC0-8BED-911A25688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B6B0D-75E8-4600-A135-B5BA6CEB0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68CA3-CEF8-440C-92FC-5D05CA853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6522533-252B-4DD3-B72E-E234EC61C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542925"/>
            <a:ext cx="8610600" cy="615950"/>
          </a:xfrm>
        </p:spPr>
        <p:txBody>
          <a:bodyPr lIns="0" tIns="0" rIns="0" bIns="0" anchor="ctr">
            <a:spAutoFit/>
          </a:bodyPr>
          <a:lstStyle/>
          <a:p>
            <a:pPr algn="ctr"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smtClean="0"/>
              <a:t>General Licensing Class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576388" y="2084388"/>
            <a:ext cx="6145212" cy="1465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0000"/>
                </a:solidFill>
                <a:latin typeface="Rockwell" pitchFamily="18" charset="0"/>
              </a:rPr>
              <a:t>G9A – G9D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Rockwell" pitchFamily="18" charset="0"/>
              </a:rPr>
              <a:t>Antennas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420938" y="3889375"/>
            <a:ext cx="407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Your organization and dates here</a:t>
            </a:r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6240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An advantage of downward sloping radials on a quarter wave ground-plane antenna is that </a:t>
            </a:r>
            <a:r>
              <a:rPr lang="en-US" b="1" smtClean="0"/>
              <a:t>they bring the feed-point impedance closer to 50 ohms</a:t>
            </a:r>
            <a:r>
              <a:rPr lang="en-US" smtClean="0"/>
              <a:t>. </a:t>
            </a:r>
            <a:r>
              <a:rPr lang="en-US" sz="1000" smtClean="0"/>
              <a:t>(G9B02)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natural feed point of a quarter-wave vertical is 35 ohms, but the feed-point impedance of a ground-plane antenna </a:t>
            </a:r>
            <a:r>
              <a:rPr lang="en-US" b="1" smtClean="0"/>
              <a:t>increases</a:t>
            </a:r>
            <a:r>
              <a:rPr lang="en-US" smtClean="0"/>
              <a:t> when its radials are changed from horizontal to downward-sloping. </a:t>
            </a:r>
            <a:r>
              <a:rPr lang="en-US" sz="1000" smtClean="0"/>
              <a:t>(G9B03)</a:t>
            </a:r>
            <a:r>
              <a:rPr lang="en-US" smtClean="0"/>
              <a:t> </a:t>
            </a:r>
          </a:p>
          <a:p>
            <a:pPr lvl="1"/>
            <a:r>
              <a:rPr lang="en-US" sz="1600" smtClean="0">
                <a:solidFill>
                  <a:schemeClr val="accent1"/>
                </a:solidFill>
              </a:rPr>
              <a:t>Bending the radials changes the impedance up towards 50 ohms.</a:t>
            </a:r>
          </a:p>
          <a:p>
            <a:pPr>
              <a:buFont typeface="Wingdings" pitchFamily="2" charset="2"/>
              <a:buChar char="Ø"/>
            </a:pPr>
            <a:endParaRPr lang="en-US" sz="160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4313" y="4443413"/>
            <a:ext cx="1527175" cy="1958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4424363"/>
            <a:ext cx="1587500" cy="1997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19288" y="6424613"/>
            <a:ext cx="59531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Rockwell" pitchFamily="18" charset="0"/>
              </a:rPr>
              <a:t>Notice ground plane elements are angled downwards.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313" y="4424363"/>
            <a:ext cx="3609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low angle azimuthal radiation pattern of an ideal half-wavelength dipole antenna installed 1/2 wavelength high and parallel to the Earth </a:t>
            </a:r>
            <a:r>
              <a:rPr lang="en-US" b="1" smtClean="0"/>
              <a:t>is a figure-eight at right angles to the antenna</a:t>
            </a:r>
            <a:r>
              <a:rPr lang="en-US" smtClean="0"/>
              <a:t>. </a:t>
            </a:r>
            <a:r>
              <a:rPr lang="en-US" sz="1000" smtClean="0"/>
              <a:t>(G9B04)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If the antenna is less than 1/2 wavelength high, the azimuthal pattern is almost omnidirectional and maximum straight up</a:t>
            </a:r>
            <a:r>
              <a:rPr lang="en-US" smtClean="0"/>
              <a:t>. </a:t>
            </a:r>
            <a:r>
              <a:rPr lang="en-US" sz="1000" smtClean="0"/>
              <a:t>(G9B05)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188" y="2506663"/>
            <a:ext cx="1331912" cy="1322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5113" y="2546350"/>
            <a:ext cx="1306512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pg 1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7450" y="4581525"/>
            <a:ext cx="479742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3-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8225" y="4849813"/>
            <a:ext cx="19843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46138" y="6308725"/>
            <a:ext cx="2535237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</a:rPr>
              <a:t>Omni-directional pattern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803650" y="6386513"/>
            <a:ext cx="510857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Rockwell" pitchFamily="18" charset="0"/>
              </a:rPr>
              <a:t>Patterns change as height above ground is varied</a:t>
            </a:r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8125"/>
            <a:ext cx="4764088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600" smtClean="0">
              <a:solidFill>
                <a:schemeClr val="accent1"/>
              </a:solidFill>
            </a:endParaRPr>
          </a:p>
          <a:p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radial wires of a ground-mounted vertical antenna system should be placed </a:t>
            </a:r>
            <a:r>
              <a:rPr lang="en-US" b="1" smtClean="0"/>
              <a:t>on the surface or buried a few inches below the ground</a:t>
            </a:r>
            <a:r>
              <a:rPr lang="en-US" smtClean="0"/>
              <a:t>. </a:t>
            </a:r>
            <a:r>
              <a:rPr lang="en-US" sz="1000" smtClean="0"/>
              <a:t>(G9B06)</a:t>
            </a:r>
            <a:r>
              <a:rPr lang="en-US" smtClean="0"/>
              <a:t> </a:t>
            </a:r>
          </a:p>
        </p:txBody>
      </p:sp>
      <p:pic>
        <p:nvPicPr>
          <p:cNvPr id="27652" name="il_fi" descr="GR_K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4119563"/>
            <a:ext cx="20208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08038" y="5740400"/>
            <a:ext cx="16510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  <a:latin typeface="Rockwell" pitchFamily="18" charset="0"/>
              </a:rPr>
              <a:t>Ground wire kit.</a:t>
            </a:r>
          </a:p>
        </p:txBody>
      </p:sp>
      <p:pic>
        <p:nvPicPr>
          <p:cNvPr id="27658" name="Picture 10" descr="GroundWi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3803650"/>
            <a:ext cx="40719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689350" y="5502275"/>
            <a:ext cx="1382713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Rockwell" pitchFamily="18" charset="0"/>
              </a:rPr>
              <a:t>Surface mounted ground wires.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226050" y="1470025"/>
            <a:ext cx="391795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Rockwell" pitchFamily="18" charset="0"/>
              </a:rPr>
              <a:t>Calculate ½ wavelength in feet by dividing 468 by the frequency in MHz.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070600" y="2008188"/>
            <a:ext cx="10747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468/28.5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992813" y="2276475"/>
            <a:ext cx="1266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Rockwell" pitchFamily="18" charset="0"/>
              </a:rPr>
              <a:t>16.4 Feet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302250" y="2546350"/>
            <a:ext cx="337978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 ¼ wave antenna would be ½ the length of a ½ wave antenna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146800" y="3082925"/>
            <a:ext cx="9207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16.4/2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030913" y="3313113"/>
            <a:ext cx="1266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Rockwell" pitchFamily="18" charset="0"/>
              </a:rPr>
              <a:t>8.2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9" grpId="0"/>
      <p:bldP spid="276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914400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As the antenna is lowered from 1/4 wave above ground, the feed-point impedance of a 1/2 wave dipole antenna </a:t>
            </a:r>
            <a:r>
              <a:rPr lang="en-US" b="1" smtClean="0"/>
              <a:t>steadily decreases</a:t>
            </a:r>
            <a:r>
              <a:rPr lang="en-US" smtClean="0"/>
              <a:t>. </a:t>
            </a:r>
            <a:r>
              <a:rPr lang="en-US" sz="1000" smtClean="0"/>
              <a:t>(G9B07)</a:t>
            </a:r>
            <a:r>
              <a:rPr lang="en-US" smtClean="0"/>
              <a:t> </a:t>
            </a:r>
          </a:p>
          <a:p>
            <a:pPr lvl="1"/>
            <a:r>
              <a:rPr lang="en-US" sz="1600" smtClean="0">
                <a:solidFill>
                  <a:schemeClr val="accent1"/>
                </a:solidFill>
              </a:rPr>
              <a:t>Antenna height affects the feed point impedance.</a:t>
            </a: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feed-point impedance of a 1/2 wave dipole </a:t>
            </a:r>
            <a:r>
              <a:rPr lang="en-US" b="1" smtClean="0"/>
              <a:t>steadily increases</a:t>
            </a:r>
            <a:r>
              <a:rPr lang="en-US" smtClean="0"/>
              <a:t> as the feed-point location is moved from the center toward the ends. </a:t>
            </a:r>
            <a:r>
              <a:rPr lang="en-US" sz="1000" smtClean="0"/>
              <a:t>(G9B08)</a:t>
            </a: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0" y="2314575"/>
            <a:ext cx="2505075" cy="952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846138" y="2430463"/>
            <a:ext cx="142081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1576388" y="2430463"/>
            <a:ext cx="0" cy="192087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1576388" y="2622550"/>
            <a:ext cx="4608512" cy="192088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4735513"/>
            <a:ext cx="3187700" cy="177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5" grpId="0" animBg="1"/>
      <p:bldP spid="368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720138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An advantage of a horizontally polarized as compared to vertically polarized HF antenna is </a:t>
            </a:r>
            <a:r>
              <a:rPr lang="en-US" b="1" dirty="0" smtClean="0"/>
              <a:t>lower ground reflection losses</a:t>
            </a:r>
            <a:r>
              <a:rPr lang="en-US" dirty="0" smtClean="0"/>
              <a:t>. </a:t>
            </a:r>
            <a:r>
              <a:rPr lang="en-US" sz="1000" dirty="0" smtClean="0"/>
              <a:t>(G9B09)</a:t>
            </a:r>
            <a:endParaRPr lang="en-US" sz="800" b="1" dirty="0" smtClean="0"/>
          </a:p>
          <a:p>
            <a:pPr lvl="1">
              <a:defRPr/>
            </a:pPr>
            <a:endParaRPr lang="en-US" sz="16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Propagation via multi-hop refraction: </a:t>
            </a:r>
          </a:p>
          <a:p>
            <a:pPr marL="457200" lvl="1" indent="0">
              <a:buFontTx/>
              <a:buNone/>
              <a:defRPr/>
            </a:pPr>
            <a:endParaRPr lang="en-US" sz="1600" dirty="0" smtClean="0">
              <a:solidFill>
                <a:schemeClr val="accent1"/>
              </a:solidFill>
            </a:endParaRPr>
          </a:p>
          <a:p>
            <a:pPr lvl="2">
              <a:buClr>
                <a:srgbClr val="82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RF energy is lost each time the radio wave is reflected from the Earth's surface. </a:t>
            </a:r>
          </a:p>
          <a:p>
            <a:pPr lvl="1">
              <a:defRPr/>
            </a:pPr>
            <a:endParaRPr lang="en-US" sz="16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The amount of energy lost depends on:</a:t>
            </a:r>
          </a:p>
          <a:p>
            <a:pPr lvl="1">
              <a:defRPr/>
            </a:pPr>
            <a:endParaRPr lang="en-US" sz="1600" dirty="0" smtClean="0">
              <a:solidFill>
                <a:schemeClr val="accent1"/>
              </a:solidFill>
            </a:endParaRPr>
          </a:p>
          <a:p>
            <a:pPr lvl="2">
              <a:buClr>
                <a:srgbClr val="82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Frequency of the wave</a:t>
            </a:r>
          </a:p>
          <a:p>
            <a:pPr lvl="2">
              <a:buClr>
                <a:srgbClr val="820000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chemeClr val="accent1"/>
              </a:solidFill>
            </a:endParaRPr>
          </a:p>
          <a:p>
            <a:pPr lvl="2">
              <a:buClr>
                <a:srgbClr val="82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Angle of incidence</a:t>
            </a:r>
          </a:p>
          <a:p>
            <a:pPr lvl="2">
              <a:buClr>
                <a:srgbClr val="820000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chemeClr val="accent1"/>
              </a:solidFill>
            </a:endParaRPr>
          </a:p>
          <a:p>
            <a:pPr lvl="2">
              <a:buClr>
                <a:srgbClr val="82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Ground irregularities </a:t>
            </a:r>
          </a:p>
          <a:p>
            <a:pPr lvl="2">
              <a:buClr>
                <a:srgbClr val="820000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chemeClr val="accent1"/>
              </a:solidFill>
            </a:endParaRPr>
          </a:p>
          <a:p>
            <a:pPr lvl="2">
              <a:buClr>
                <a:srgbClr val="82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Electrical conductivity of the point of reflection</a:t>
            </a:r>
            <a:r>
              <a:rPr lang="en-US" sz="1600" b="1" dirty="0" smtClean="0">
                <a:solidFill>
                  <a:schemeClr val="accent1"/>
                </a:solidFill>
              </a:rPr>
              <a:t>.</a:t>
            </a:r>
            <a:r>
              <a:rPr lang="en-US" sz="1600" dirty="0" smtClean="0">
                <a:solidFill>
                  <a:schemeClr val="accent1"/>
                </a:solidFill>
              </a:rPr>
              <a:t> 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600" b="1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05200"/>
            <a:ext cx="4327525" cy="2189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4918075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32 feet </a:t>
            </a:r>
            <a:r>
              <a:rPr lang="en-US" smtClean="0"/>
              <a:t>is the approximate length for a 1/2-wave dipole antenna cut for 14.250 MHz. </a:t>
            </a:r>
            <a:r>
              <a:rPr lang="en-US" sz="1000" smtClean="0"/>
              <a:t>(G9B10)</a:t>
            </a:r>
            <a:r>
              <a:rPr lang="en-US" smtClean="0"/>
              <a:t> </a:t>
            </a:r>
          </a:p>
          <a:p>
            <a:pPr lvl="2"/>
            <a:r>
              <a:rPr lang="en-US" sz="1600" i="1" smtClean="0">
                <a:solidFill>
                  <a:schemeClr val="accent1"/>
                </a:solidFill>
              </a:rPr>
              <a:t>Calculate ½ wavelength in feet by dividing 468 by the frequency in MHz.    </a:t>
            </a:r>
          </a:p>
          <a:p>
            <a:pPr lvl="2"/>
            <a:r>
              <a:rPr lang="en-US" sz="1600" i="1" smtClean="0">
                <a:solidFill>
                  <a:schemeClr val="accent1"/>
                </a:solidFill>
              </a:rPr>
              <a:t>468 / 14.250 </a:t>
            </a:r>
          </a:p>
          <a:p>
            <a:pPr lvl="2"/>
            <a:r>
              <a:rPr lang="en-US" sz="1600" b="1" i="1" smtClean="0">
                <a:solidFill>
                  <a:schemeClr val="accent1"/>
                </a:solidFill>
              </a:rPr>
              <a:t>32.8 Feet</a:t>
            </a:r>
            <a:r>
              <a:rPr lang="en-US" sz="160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approximate length for a 1/2-wave dipole antenna cut for 3.550 MHz is</a:t>
            </a:r>
            <a:r>
              <a:rPr lang="en-US" b="1" smtClean="0"/>
              <a:t> 131 feet</a:t>
            </a:r>
            <a:r>
              <a:rPr lang="en-US" smtClean="0"/>
              <a:t>. </a:t>
            </a:r>
            <a:r>
              <a:rPr lang="en-US" sz="1000" smtClean="0"/>
              <a:t>(G9B11)</a:t>
            </a:r>
            <a:r>
              <a:rPr lang="en-US" smtClean="0"/>
              <a:t> </a:t>
            </a:r>
          </a:p>
          <a:p>
            <a:pPr lvl="2"/>
            <a:r>
              <a:rPr lang="en-US" sz="1600" i="1" smtClean="0">
                <a:solidFill>
                  <a:schemeClr val="accent1"/>
                </a:solidFill>
              </a:rPr>
              <a:t>Calculate ½ wavelength in feet by dividing 468 by the frequency in MHz.  </a:t>
            </a:r>
          </a:p>
          <a:p>
            <a:pPr lvl="2"/>
            <a:r>
              <a:rPr lang="en-US" sz="1600" i="1" smtClean="0">
                <a:solidFill>
                  <a:schemeClr val="accent1"/>
                </a:solidFill>
              </a:rPr>
              <a:t>468 / 3.550 or </a:t>
            </a:r>
          </a:p>
          <a:p>
            <a:pPr lvl="2"/>
            <a:r>
              <a:rPr lang="en-US" sz="1600" b="1" i="1" smtClean="0">
                <a:solidFill>
                  <a:schemeClr val="accent1"/>
                </a:solidFill>
              </a:rPr>
              <a:t>131.8 Feet</a:t>
            </a:r>
            <a:r>
              <a:rPr lang="en-US" sz="160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1600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738" y="3198813"/>
            <a:ext cx="2573337" cy="1390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563" y="4897438"/>
            <a:ext cx="3225800" cy="19605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730" name="Picture 10" descr="Half-wave &amp; Hou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63" y="1547813"/>
            <a:ext cx="32258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843213" y="6340475"/>
            <a:ext cx="2457450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  <a:latin typeface="Rockwell" pitchFamily="18" charset="0"/>
              </a:rPr>
              <a:t>Half-wave Dipole with 450 ohm feedline (not coax).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47663" y="1778000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approximate length for a 1/4-wave vertical antenna cut for 28.5 MHz is</a:t>
            </a:r>
            <a:r>
              <a:rPr lang="en-US" b="1" smtClean="0"/>
              <a:t> 8 feet</a:t>
            </a:r>
            <a:r>
              <a:rPr lang="en-US" smtClean="0"/>
              <a:t>. </a:t>
            </a:r>
            <a:r>
              <a:rPr lang="en-US" sz="1000" smtClean="0"/>
              <a:t>(G9B12)</a:t>
            </a:r>
            <a:endParaRPr lang="en-US" sz="100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965B0A-301F-4A3C-BC69-253D6A833F0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06700" y="2776538"/>
            <a:ext cx="391795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  <a:latin typeface="Rockwell" pitchFamily="18" charset="0"/>
              </a:rPr>
              <a:t>Calculate ½ wavelength in feet by dividing 468 by the frequency in MHz.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651250" y="3314700"/>
            <a:ext cx="10747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468/28.5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73463" y="3582988"/>
            <a:ext cx="1266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Rockwell" pitchFamily="18" charset="0"/>
              </a:rPr>
              <a:t>16.4 Feet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036888" y="4103688"/>
            <a:ext cx="33797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 ¼ wave antenna would be ½ the length of a ½ wave antenna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632200" y="4695825"/>
            <a:ext cx="9207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16.4/2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516313" y="4926013"/>
            <a:ext cx="1266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Rockwell" pitchFamily="18" charset="0"/>
              </a:rPr>
              <a:t>8.2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1585913"/>
            <a:ext cx="5916613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Larger diameter elements </a:t>
            </a:r>
            <a:r>
              <a:rPr lang="en-US" smtClean="0"/>
              <a:t>increase the bandwidth of a Yagi antenna. </a:t>
            </a:r>
            <a:r>
              <a:rPr lang="en-US" sz="1000" smtClean="0"/>
              <a:t>(G9C01) 	</a:t>
            </a:r>
            <a:endParaRPr lang="en-US" sz="100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approximate length of the driven element of a Yagi antenna is </a:t>
            </a:r>
            <a:r>
              <a:rPr lang="en-US" b="1" smtClean="0"/>
              <a:t>1/2 wavelength</a:t>
            </a:r>
            <a:r>
              <a:rPr lang="en-US" smtClean="0"/>
              <a:t>. </a:t>
            </a:r>
            <a:r>
              <a:rPr lang="en-US" sz="1000" smtClean="0"/>
              <a:t>(G9C02)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In a three-element, single-band Yagi antenna, </a:t>
            </a:r>
            <a:r>
              <a:rPr lang="en-US" b="1" smtClean="0"/>
              <a:t>the director is normally the shortest parasitic element</a:t>
            </a:r>
            <a:r>
              <a:rPr lang="en-US" smtClean="0"/>
              <a:t>. </a:t>
            </a:r>
            <a:r>
              <a:rPr lang="en-US" sz="1000" smtClean="0"/>
              <a:t>(G9C03)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The reflector is normally the longest parasitic element </a:t>
            </a:r>
            <a:r>
              <a:rPr lang="en-US" smtClean="0"/>
              <a:t>of a three-element, single-band Yagi antenna. </a:t>
            </a:r>
            <a:r>
              <a:rPr lang="en-US" sz="1000" smtClean="0"/>
              <a:t>(G9C04)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150" y="1508125"/>
            <a:ext cx="2736850" cy="2535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9461" name="Picture 2" descr="C:\Users\Bytheway\Desktop\3ElementYag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75" y="4235450"/>
            <a:ext cx="277812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6563"/>
            <a:ext cx="5357813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</a:t>
            </a:r>
            <a:r>
              <a:rPr lang="en-US" b="1" smtClean="0"/>
              <a:t>gain increases</a:t>
            </a:r>
            <a:r>
              <a:rPr lang="en-US" smtClean="0"/>
              <a:t> when you increase boom length and add directors to a Yagi antenna. </a:t>
            </a:r>
            <a:r>
              <a:rPr lang="en-US" sz="1000" smtClean="0"/>
              <a:t>(G9C05)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A Yagi antenna is often used for radio communications on the 20 meter band because </a:t>
            </a:r>
            <a:r>
              <a:rPr lang="en-US" b="1" smtClean="0"/>
              <a:t>it helps reduce interference from other stations to the side or behind the antenna</a:t>
            </a:r>
            <a:r>
              <a:rPr lang="en-US" smtClean="0"/>
              <a:t>. </a:t>
            </a:r>
            <a:r>
              <a:rPr lang="en-US" sz="1000" smtClean="0"/>
              <a:t>(G9C06)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4081463"/>
            <a:ext cx="2917825" cy="27765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175" y="1470025"/>
            <a:ext cx="2917825" cy="2395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6563"/>
            <a:ext cx="4821238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"front-to-back ratio" of a Yagi antenna is </a:t>
            </a:r>
            <a:r>
              <a:rPr lang="en-US" b="1" smtClean="0"/>
              <a:t>the power radiated in the major radiation lobe compared to the power radiated in exactly the opposite direction</a:t>
            </a:r>
            <a:r>
              <a:rPr lang="en-US" smtClean="0"/>
              <a:t>. </a:t>
            </a:r>
            <a:r>
              <a:rPr lang="en-US" sz="1000" smtClean="0"/>
              <a:t>(G9C07)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The “major lobe” or "main lobe" of a directive antenna is </a:t>
            </a:r>
            <a:r>
              <a:rPr lang="en-US" b="1" smtClean="0"/>
              <a:t>the direction of maximum radiated field strength from the antenna</a:t>
            </a:r>
            <a:r>
              <a:rPr lang="en-US" smtClean="0"/>
              <a:t>. </a:t>
            </a:r>
            <a:r>
              <a:rPr lang="en-US" sz="1000" smtClean="0"/>
              <a:t>(G9C08)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23560" name="Picture 8" descr="FreeSpacePatt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525" y="1508125"/>
            <a:ext cx="35369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MainLo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4465638"/>
            <a:ext cx="3608388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084752-42F9-4AA9-8A68-D7AEFA5011D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39763"/>
          </a:xfrm>
        </p:spPr>
        <p:txBody>
          <a:bodyPr/>
          <a:lstStyle/>
          <a:p>
            <a:pPr algn="ctr" eaLnBrk="1" hangingPunct="1"/>
            <a:r>
              <a:rPr lang="en-US" b="1" smtClean="0"/>
              <a:t>General Class  Element 3 Course Presentation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8100" y="1585913"/>
            <a:ext cx="5683250" cy="4084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eaLnBrk="1" hangingPunct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b="1" smtClean="0"/>
              <a:t>ELEMENT 3 SUB-ELEMENTS</a:t>
            </a:r>
          </a:p>
          <a:p>
            <a:pPr eaLnBrk="1" hangingPunct="1">
              <a:lnSpc>
                <a:spcPct val="80000"/>
              </a:lnSpc>
            </a:pPr>
            <a:endParaRPr lang="en-US" sz="1800" b="1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G1 – Commission’s Rules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G2 – Operating Procedures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G3 – Radio Wave Propagation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G4 – Amateur Radio Practices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G5 – Electrical Principles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G6 – Circuit Components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G7 – Practical Circuits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G8 – Signals and Emissions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G9 – Antennas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G0 – Electrical and RF Safety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508125"/>
            <a:ext cx="8642350" cy="5184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mtClean="0"/>
              <a:t>The approximate maximum theoretical forward gain of a three element, single-band Yagi antenna is </a:t>
            </a:r>
            <a:r>
              <a:rPr lang="en-US" b="1" smtClean="0"/>
              <a:t>9.7 dBi</a:t>
            </a:r>
            <a:r>
              <a:rPr lang="en-US" smtClean="0"/>
              <a:t>. </a:t>
            </a:r>
            <a:r>
              <a:rPr lang="en-US" sz="1000" smtClean="0"/>
              <a:t>(G9C09)</a:t>
            </a:r>
            <a:r>
              <a:rPr lang="en-US" smtClean="0"/>
              <a:t> </a:t>
            </a:r>
          </a:p>
          <a:p>
            <a:pPr lvl="1">
              <a:lnSpc>
                <a:spcPts val="1800"/>
              </a:lnSpc>
            </a:pPr>
            <a:r>
              <a:rPr lang="en-US" sz="1600" i="1" smtClean="0">
                <a:solidFill>
                  <a:schemeClr val="accent1"/>
                </a:solidFill>
              </a:rPr>
              <a:t>dBi refers to a reference level of dB Isotropic</a:t>
            </a:r>
          </a:p>
          <a:p>
            <a:pPr lvl="1">
              <a:lnSpc>
                <a:spcPts val="1800"/>
              </a:lnSpc>
            </a:pPr>
            <a:r>
              <a:rPr lang="en-US" sz="1600" i="1" smtClean="0">
                <a:solidFill>
                  <a:schemeClr val="accent1"/>
                </a:solidFill>
              </a:rPr>
              <a:t>which is the signal strength from an ideal point source of energy </a:t>
            </a:r>
          </a:p>
          <a:p>
            <a:pPr lvl="1">
              <a:lnSpc>
                <a:spcPts val="1800"/>
              </a:lnSpc>
            </a:pPr>
            <a:r>
              <a:rPr lang="en-US" sz="1600" i="1" smtClean="0">
                <a:solidFill>
                  <a:schemeClr val="accent1"/>
                </a:solidFill>
              </a:rPr>
              <a:t>that radiates equally in all directions in a sphere surrounding the point RF source.</a:t>
            </a:r>
            <a:r>
              <a:rPr lang="en-US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mtClean="0"/>
          </a:p>
          <a:p>
            <a:pPr lvl="1">
              <a:lnSpc>
                <a:spcPct val="80000"/>
              </a:lnSpc>
            </a:pPr>
            <a:endParaRPr lang="en-US" sz="1800" smtClean="0">
              <a:solidFill>
                <a:schemeClr val="accent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Isotropic radiators are used as reference radiators 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chemeClr val="accent1"/>
                </a:solidFill>
              </a:rPr>
              <a:t>An </a:t>
            </a:r>
            <a:r>
              <a:rPr lang="en-US" sz="1800" b="1" smtClean="0">
                <a:solidFill>
                  <a:schemeClr val="accent1"/>
                </a:solidFill>
              </a:rPr>
              <a:t>isotropic radiator</a:t>
            </a:r>
            <a:r>
              <a:rPr lang="en-US" sz="1800" smtClean="0">
                <a:solidFill>
                  <a:schemeClr val="accent1"/>
                </a:solidFill>
              </a:rPr>
              <a:t> is a theoretical point source of electromagnetic or sound waves.</a:t>
            </a:r>
          </a:p>
        </p:txBody>
      </p:sp>
      <p:pic>
        <p:nvPicPr>
          <p:cNvPr id="22533" name="Picture 5" descr="dBi 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044825"/>
            <a:ext cx="31877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188" y="3044825"/>
            <a:ext cx="3187700" cy="2465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547813"/>
            <a:ext cx="8893175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 a Yagi antenna design, the following variables that could be adjusted to optimize forward gain, front-to-back ratio, or SWR bandwidth </a:t>
            </a:r>
            <a:r>
              <a:rPr lang="en-US" sz="1000" dirty="0" smtClean="0"/>
              <a:t>(G9C10)</a:t>
            </a:r>
          </a:p>
          <a:p>
            <a:pPr lvl="1"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The physical length of the boom</a:t>
            </a:r>
          </a:p>
          <a:p>
            <a:pPr lvl="1"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The number of elements on the boom</a:t>
            </a:r>
          </a:p>
          <a:p>
            <a:pPr lvl="1">
              <a:defRPr/>
            </a:pPr>
            <a:endParaRPr lang="en-US" sz="1800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The spacing of each element along the boom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b="1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	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92275" y="5233988"/>
            <a:ext cx="31496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All of these choices are correct</a:t>
            </a:r>
          </a:p>
        </p:txBody>
      </p:sp>
      <p:pic>
        <p:nvPicPr>
          <p:cNvPr id="7" name="Picture 6" descr="7ElementYa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075" y="2468563"/>
            <a:ext cx="2166938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purpose of a gamma match used with Yagi antennas is </a:t>
            </a:r>
            <a:r>
              <a:rPr lang="en-US" b="1" smtClean="0"/>
              <a:t>to match the relatively low feed-point impedance to 50 ohms</a:t>
            </a:r>
            <a:r>
              <a:rPr lang="en-US" smtClean="0"/>
              <a:t>. </a:t>
            </a:r>
            <a:r>
              <a:rPr lang="en-US" sz="1000" smtClean="0"/>
              <a:t>(G9C11)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An advantage of using a gamma match for impedance matching of a Yagi antenna to 50-ohm coax feed line is that </a:t>
            </a:r>
            <a:r>
              <a:rPr lang="en-US" b="1" smtClean="0"/>
              <a:t>it does not require that the elements be insulated from the boom</a:t>
            </a:r>
            <a:r>
              <a:rPr lang="en-US" smtClean="0"/>
              <a:t>. </a:t>
            </a:r>
            <a:r>
              <a:rPr lang="en-US" sz="1000" smtClean="0"/>
              <a:t>(G9C12)</a:t>
            </a:r>
            <a:r>
              <a:rPr lang="en-US" smtClean="0"/>
              <a:t> 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88" y="2584450"/>
            <a:ext cx="2687637" cy="1997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213" y="2584450"/>
            <a:ext cx="2687637" cy="2005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elements of a quad antenna are square loops. Each side of a quad antenna driven element is approximately </a:t>
            </a:r>
            <a:r>
              <a:rPr lang="en-US" b="1" smtClean="0"/>
              <a:t>1/4 wavelength</a:t>
            </a:r>
            <a:r>
              <a:rPr lang="en-US" smtClean="0"/>
              <a:t>. </a:t>
            </a:r>
            <a:r>
              <a:rPr lang="en-US" sz="1000" smtClean="0"/>
              <a:t>(G9C13)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44036" name="Picture 4" descr="pg 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2528888"/>
            <a:ext cx="373538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338" y="2551113"/>
            <a:ext cx="36449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624263" y="2787650"/>
            <a:ext cx="1920875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  <a:latin typeface="Rockwell" pitchFamily="18" charset="0"/>
              </a:rPr>
              <a:t>Driven Element for each side (in feet) =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841750" y="3697288"/>
            <a:ext cx="1074738" cy="585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Rockwell" pitchFamily="18" charset="0"/>
              </a:rPr>
              <a:t>1005</a:t>
            </a:r>
          </a:p>
          <a:p>
            <a:pPr algn="ctr">
              <a:lnSpc>
                <a:spcPts val="1400"/>
              </a:lnSpc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Rockwell" pitchFamily="18" charset="0"/>
              </a:rPr>
              <a:t>f (MHz)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3995738" y="3967163"/>
            <a:ext cx="73025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725988" y="3736975"/>
            <a:ext cx="4222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/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956175" y="3775075"/>
            <a:ext cx="34607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143250" y="5734050"/>
            <a:ext cx="3109913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  <a:latin typeface="Rockwell" pitchFamily="18" charset="0"/>
              </a:rPr>
              <a:t>Horizontal polarization feed-point</a:t>
            </a: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 flipV="1">
            <a:off x="1376363" y="4887913"/>
            <a:ext cx="1766887" cy="846137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/>
      <p:bldP spid="44041" grpId="0" animBg="1"/>
      <p:bldP spid="44042" grpId="0"/>
      <p:bldP spid="44043" grpId="0"/>
      <p:bldP spid="44044" grpId="0"/>
      <p:bldP spid="440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3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forward gain of a two-element quad antenna is </a:t>
            </a:r>
            <a:r>
              <a:rPr lang="en-US" b="1" smtClean="0"/>
              <a:t>about the same</a:t>
            </a:r>
            <a:r>
              <a:rPr lang="en-US" smtClean="0"/>
              <a:t> as the forward gain of a three-element Yagi antenna. </a:t>
            </a:r>
            <a:r>
              <a:rPr lang="en-US" sz="1000" smtClean="0"/>
              <a:t>(G9C14)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Each side of a quad antenna reflector element is </a:t>
            </a:r>
            <a:r>
              <a:rPr lang="en-US" b="1" smtClean="0"/>
              <a:t>slightly more than 1/4 wavelength</a:t>
            </a:r>
            <a:r>
              <a:rPr lang="en-US" smtClean="0"/>
              <a:t>. </a:t>
            </a:r>
            <a:r>
              <a:rPr lang="en-US" sz="1000" smtClean="0"/>
              <a:t>(G9C15)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213" y="2214563"/>
            <a:ext cx="3816350" cy="31734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3014" name="Picture 6" descr="CubicalQu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2214563"/>
            <a:ext cx="2611437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The gain of a two-element delta-loop beam is </a:t>
            </a:r>
            <a:r>
              <a:rPr lang="en-US" b="1" smtClean="0"/>
              <a:t>about the same</a:t>
            </a:r>
            <a:r>
              <a:rPr lang="en-US" smtClean="0"/>
              <a:t> as the gain of a two-element quad antenna. </a:t>
            </a:r>
            <a:r>
              <a:rPr lang="en-US" sz="1000" smtClean="0"/>
              <a:t>(G9C16)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Each leg of a symmetrical delta-loop antenna is approximately </a:t>
            </a:r>
            <a:r>
              <a:rPr lang="en-US" b="1" smtClean="0"/>
              <a:t>1/3 wavelength</a:t>
            </a:r>
            <a:r>
              <a:rPr lang="en-US" smtClean="0"/>
              <a:t>. </a:t>
            </a:r>
            <a:r>
              <a:rPr lang="en-US" sz="1000" smtClean="0"/>
              <a:t>(G9C17)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573463" y="2787650"/>
            <a:ext cx="1920875" cy="517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  <a:latin typeface="Rockwell" pitchFamily="18" charset="0"/>
              </a:rPr>
              <a:t>Driven Element for each side (in feet) =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841750" y="3697288"/>
            <a:ext cx="1074738" cy="585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Rockwell" pitchFamily="18" charset="0"/>
              </a:rPr>
              <a:t>1005</a:t>
            </a:r>
          </a:p>
          <a:p>
            <a:pPr algn="ctr">
              <a:lnSpc>
                <a:spcPts val="1400"/>
              </a:lnSpc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  <a:latin typeface="Rockwell" pitchFamily="18" charset="0"/>
              </a:rPr>
              <a:t>f (MHz)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3995738" y="3967163"/>
            <a:ext cx="73025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918075" y="3775075"/>
            <a:ext cx="34607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725988" y="3736975"/>
            <a:ext cx="4222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/</a:t>
            </a:r>
          </a:p>
        </p:txBody>
      </p:sp>
      <p:pic>
        <p:nvPicPr>
          <p:cNvPr id="39947" name="Picture 11" descr="pg 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650" y="2660650"/>
            <a:ext cx="36893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pg 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2550"/>
            <a:ext cx="36115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 animBg="1"/>
      <p:bldP spid="39945" grpId="0"/>
      <p:bldP spid="399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450263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The polarization of the radiated signal changes from horizontal to vertical </a:t>
            </a:r>
            <a:r>
              <a:rPr lang="en-US" dirty="0" smtClean="0"/>
              <a:t>when the feed point of a quad antenna is changed from the center of the either horizontal wire to the center of either vertical wire. </a:t>
            </a:r>
            <a:r>
              <a:rPr lang="en-US" sz="1000" dirty="0" smtClean="0"/>
              <a:t>(G9C18)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The reflector element must be approximately 5% longer than the driven element </a:t>
            </a:r>
            <a:r>
              <a:rPr lang="en-US" dirty="0" smtClean="0"/>
              <a:t>for a two-element quad antenna when the antenna is meant to operate as a beam antenna, assuming one of the elements is used as a reflector. </a:t>
            </a:r>
            <a:r>
              <a:rPr lang="en-US" sz="1000" dirty="0" smtClean="0"/>
              <a:t>(G9C19)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Yagi antennas spaced vertically 1/2 wavelength apart typically is </a:t>
            </a:r>
            <a:r>
              <a:rPr lang="en-US" b="1" dirty="0" smtClean="0"/>
              <a:t>approximately 3 dB higher</a:t>
            </a:r>
            <a:r>
              <a:rPr lang="en-US" dirty="0" smtClean="0"/>
              <a:t> than the gain of a single 3-element Yagi. </a:t>
            </a:r>
            <a:r>
              <a:rPr lang="en-US" sz="1000" dirty="0" smtClean="0"/>
              <a:t>(G9C20)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275" y="2484438"/>
            <a:ext cx="4106863" cy="1689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9375" y="1471613"/>
            <a:ext cx="3706813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smtClean="0"/>
              <a:t>The term "NVIS" means </a:t>
            </a:r>
            <a:r>
              <a:rPr lang="en-US" sz="1800" b="1" smtClean="0"/>
              <a:t>Near Vertical Incidence Sky wave </a:t>
            </a:r>
            <a:r>
              <a:rPr lang="en-US" sz="1800" smtClean="0"/>
              <a:t>when related to antennas. </a:t>
            </a:r>
            <a:r>
              <a:rPr lang="en-US" sz="900" smtClean="0"/>
              <a:t>(G9D01)</a:t>
            </a:r>
            <a:r>
              <a:rPr lang="en-US" sz="180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r>
              <a:rPr lang="en-US" sz="1800" smtClean="0"/>
              <a:t>An advantage of an NVIS antenna is </a:t>
            </a:r>
            <a:r>
              <a:rPr lang="en-US" sz="1800" b="1" smtClean="0"/>
              <a:t>high vertical angle radiation for working stations within a radius of a few hundred kilometers</a:t>
            </a:r>
            <a:r>
              <a:rPr lang="en-US" sz="1800" smtClean="0"/>
              <a:t>. </a:t>
            </a:r>
            <a:r>
              <a:rPr lang="en-US" sz="900" smtClean="0"/>
              <a:t>(G9D02)</a:t>
            </a:r>
            <a:r>
              <a:rPr lang="en-US" sz="180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</p:txBody>
      </p:sp>
      <p:graphicFrame>
        <p:nvGraphicFramePr>
          <p:cNvPr id="412570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535488" y="1585913"/>
          <a:ext cx="4454525" cy="1881187"/>
        </p:xfrm>
        <a:graphic>
          <a:graphicData uri="http://schemas.openxmlformats.org/presentationml/2006/ole">
            <p:oleObj spid="_x0000_s29700" name="Bitmap Image" r:id="rId3" imgW="5409524" imgH="2734057" progId="Paint.Picture">
              <p:embed/>
            </p:oleObj>
          </a:graphicData>
        </a:graphic>
      </p:graphicFrame>
      <p:pic>
        <p:nvPicPr>
          <p:cNvPr id="6" name="Picture 9" descr="NVIS-Ang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913" y="3927475"/>
            <a:ext cx="45577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35238" y="6027738"/>
            <a:ext cx="1985962" cy="7381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chemeClr val="accent1"/>
                </a:solidFill>
                <a:latin typeface="Rockwell" pitchFamily="18" charset="0"/>
              </a:rPr>
              <a:t>Angle of radiation determines the area of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6563"/>
            <a:ext cx="3706813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r>
              <a:rPr lang="en-US" sz="1800" smtClean="0"/>
              <a:t>An NVIS antenna typically installed </a:t>
            </a:r>
            <a:r>
              <a:rPr lang="en-US" sz="1800" b="1" smtClean="0"/>
              <a:t>between 1/10 and 1/4 wavelength </a:t>
            </a:r>
            <a:r>
              <a:rPr lang="en-US" sz="1800" smtClean="0"/>
              <a:t>above ground. </a:t>
            </a:r>
            <a:r>
              <a:rPr lang="en-US" sz="1000" smtClean="0"/>
              <a:t>(G9D03)</a:t>
            </a:r>
            <a:r>
              <a:rPr lang="en-US" sz="180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r>
              <a:rPr lang="en-US" sz="1800" smtClean="0"/>
              <a:t>The primary purpose of antenna traps is </a:t>
            </a:r>
            <a:r>
              <a:rPr lang="en-US" sz="1800" b="1" smtClean="0"/>
              <a:t>to permit multiband operation</a:t>
            </a:r>
            <a:r>
              <a:rPr lang="en-US" sz="1800" smtClean="0"/>
              <a:t>. </a:t>
            </a:r>
            <a:r>
              <a:rPr lang="en-US" sz="900" smtClean="0"/>
              <a:t>(G9D04)</a:t>
            </a:r>
            <a:r>
              <a:rPr lang="en-US" sz="1800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  <a:p>
            <a:pPr>
              <a:buFont typeface="Wingdings" pitchFamily="2" charset="2"/>
              <a:buChar char="Ø"/>
            </a:pPr>
            <a:endParaRPr lang="en-US" sz="1800" smtClean="0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113" y="1822450"/>
            <a:ext cx="4454525" cy="1841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413" y="3957638"/>
            <a:ext cx="3465512" cy="25955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7002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advantage of vertical stacking of horizontally polarized Yagi antennas is that it </a:t>
            </a:r>
            <a:r>
              <a:rPr lang="en-US" b="1" smtClean="0"/>
              <a:t>narrows the main lobe in elevation</a:t>
            </a:r>
            <a:r>
              <a:rPr lang="en-US" smtClean="0"/>
              <a:t>. </a:t>
            </a:r>
            <a:r>
              <a:rPr lang="en-US" sz="1000" smtClean="0"/>
              <a:t>(G9D05)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308100" y="5365750"/>
            <a:ext cx="238125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Rockwell" pitchFamily="18" charset="0"/>
              </a:rPr>
              <a:t>Vertical Stacking of Horizontally polarized.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535613" y="5349875"/>
            <a:ext cx="238125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Rockwell" pitchFamily="18" charset="0"/>
              </a:rPr>
              <a:t>Horizontal Stacking of Vertically polarized.</a:t>
            </a:r>
          </a:p>
        </p:txBody>
      </p:sp>
      <p:pic>
        <p:nvPicPr>
          <p:cNvPr id="47114" name="Picture 10" descr="HorzSt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88" y="2546350"/>
            <a:ext cx="40767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2" descr="C:\Users\Bytheway\Desktop\VerticalStack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2546350"/>
            <a:ext cx="4038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09588"/>
            <a:ext cx="8642350" cy="503237"/>
          </a:xfrm>
        </p:spPr>
        <p:txBody>
          <a:bodyPr/>
          <a:lstStyle/>
          <a:p>
            <a:pPr algn="ctr"/>
            <a:r>
              <a:rPr lang="en-US" sz="3600" smtClean="0"/>
              <a:t>Antennas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912225" cy="57229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smtClean="0"/>
              <a:t>The distance between the centers of the conductors and the radius of the conductors</a:t>
            </a:r>
            <a:r>
              <a:rPr lang="en-US" smtClean="0"/>
              <a:t> determine the characteristic impedance of a parallel conductor antenna feed line. </a:t>
            </a:r>
            <a:r>
              <a:rPr lang="en-US" sz="1000" smtClean="0"/>
              <a:t>(G9A01)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b="1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b="1" smtClean="0"/>
              <a:t>50 and 75 ohms </a:t>
            </a:r>
            <a:r>
              <a:rPr lang="en-US" smtClean="0"/>
              <a:t>are the typical characteristic impedances of coaxial cables used for antenna feed lines at amateur stations</a:t>
            </a:r>
            <a:r>
              <a:rPr lang="en-US" sz="1400" smtClean="0"/>
              <a:t>. </a:t>
            </a:r>
            <a:r>
              <a:rPr lang="en-US" sz="1000" smtClean="0"/>
              <a:t>(G9A02)</a:t>
            </a:r>
            <a:r>
              <a:rPr lang="en-US" sz="140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825" y="2200275"/>
            <a:ext cx="2727325" cy="1387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5066" name="Picture 10" descr="AirDielectricCo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400" y="2392363"/>
            <a:ext cx="2305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1" descr="TwinL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2392363"/>
            <a:ext cx="2305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39750" y="3590925"/>
            <a:ext cx="2228850" cy="306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300 Ohm Twin Lead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905125" y="3581400"/>
            <a:ext cx="3033713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Air Dielectric Coaxial Cable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067425" y="3581400"/>
            <a:ext cx="2305050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Parallel two-wire line</a:t>
            </a:r>
          </a:p>
        </p:txBody>
      </p:sp>
      <p:pic>
        <p:nvPicPr>
          <p:cNvPr id="10" name="Picture 8" descr="CoaxCab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50" y="4767263"/>
            <a:ext cx="230346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7763" y="4764088"/>
            <a:ext cx="2219325" cy="1682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  <p:bldP spid="45069" grpId="0"/>
      <p:bldP spid="450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5478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gain of a log periodic antenna is less than that of a Yagi, but an advantage of a log periodic antenna is </a:t>
            </a:r>
            <a:r>
              <a:rPr lang="en-US" b="1" smtClean="0"/>
              <a:t>wide bandwidth</a:t>
            </a:r>
            <a:r>
              <a:rPr lang="en-US" smtClean="0"/>
              <a:t>. </a:t>
            </a:r>
            <a:r>
              <a:rPr lang="en-US" sz="1000" smtClean="0"/>
              <a:t>(G9D06)</a:t>
            </a:r>
          </a:p>
          <a:p>
            <a:pPr>
              <a:buFont typeface="Wingdings" pitchFamily="2" charset="2"/>
              <a:buChar char="Ø"/>
            </a:pPr>
            <a:endParaRPr lang="en-US" sz="8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For a log periodic antenna, the </a:t>
            </a:r>
            <a:r>
              <a:rPr lang="en-US" b="1" smtClean="0"/>
              <a:t>length and spacing of the elements increases logarithmically from one end of the boom to the other</a:t>
            </a:r>
            <a:r>
              <a:rPr lang="en-US" smtClean="0"/>
              <a:t>. </a:t>
            </a:r>
            <a:r>
              <a:rPr lang="en-US" sz="1000" smtClean="0"/>
              <a:t>(G9D07)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738" y="3582988"/>
            <a:ext cx="2219325" cy="175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0968" name="Picture 8" descr="L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3" y="3582988"/>
            <a:ext cx="22923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075" y="3582988"/>
            <a:ext cx="2505075" cy="1766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84213" y="5656263"/>
            <a:ext cx="17668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290 – 2000 MHz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683375" y="5656263"/>
            <a:ext cx="16906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0.15 – 300 MHz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168650" y="5443538"/>
            <a:ext cx="2957513" cy="54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Rockwell" pitchFamily="18" charset="0"/>
              </a:rPr>
              <a:t>EW8DQ, and his rotatable HF log-periodic beam antenna in Belarus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2" grpId="0"/>
      <p:bldP spid="409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9388"/>
            <a:ext cx="5072063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Beverage antenna is not used for transmitting because </a:t>
            </a:r>
            <a:r>
              <a:rPr lang="en-US" b="1" smtClean="0"/>
              <a:t>it has high losses compared to other types of antennas.</a:t>
            </a:r>
            <a:r>
              <a:rPr lang="en-US" smtClean="0"/>
              <a:t> </a:t>
            </a:r>
            <a:r>
              <a:rPr lang="en-US" sz="1000" smtClean="0"/>
              <a:t>(G9D08)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An application for a Beverage antenna is as a </a:t>
            </a:r>
            <a:r>
              <a:rPr lang="en-US" b="1" smtClean="0"/>
              <a:t>directional receiving for low HF bands</a:t>
            </a:r>
            <a:r>
              <a:rPr lang="en-US" smtClean="0"/>
              <a:t>. </a:t>
            </a:r>
            <a:r>
              <a:rPr lang="en-US" sz="1000" smtClean="0"/>
              <a:t>(G9D09)</a:t>
            </a:r>
            <a:r>
              <a:rPr lang="en-US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A Beverage antenna is </a:t>
            </a:r>
            <a:r>
              <a:rPr lang="en-US" b="1" smtClean="0"/>
              <a:t>a very long and low directional receiving antenna</a:t>
            </a:r>
            <a:r>
              <a:rPr lang="en-US" smtClean="0"/>
              <a:t>. </a:t>
            </a:r>
            <a:r>
              <a:rPr lang="en-US" sz="1000" smtClean="0"/>
              <a:t>(G9D10)</a:t>
            </a:r>
            <a:r>
              <a:rPr lang="en-US" smtClean="0"/>
              <a:t> 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4795838"/>
            <a:ext cx="81407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BeverageAnt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450" y="2046288"/>
            <a:ext cx="414655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1700213"/>
            <a:ext cx="8450263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disadvantage of multiband antennas is that </a:t>
            </a:r>
            <a:r>
              <a:rPr lang="en-US" b="1" smtClean="0"/>
              <a:t>they have poor harmonic rejection</a:t>
            </a:r>
            <a:r>
              <a:rPr lang="en-US" smtClean="0"/>
              <a:t>. </a:t>
            </a:r>
            <a:r>
              <a:rPr lang="en-US" sz="1000" smtClean="0"/>
              <a:t>(G9D11) 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9975" y="2738438"/>
            <a:ext cx="3417888" cy="2381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98750"/>
            <a:ext cx="3440113" cy="2395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4825" name="TextBox 1"/>
          <p:cNvSpPr txBox="1">
            <a:spLocks noChangeArrowheads="1"/>
          </p:cNvSpPr>
          <p:nvPr/>
        </p:nvSpPr>
        <p:spPr bwMode="auto">
          <a:xfrm>
            <a:off x="5129213" y="5129213"/>
            <a:ext cx="2917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chemeClr val="accent1"/>
                </a:solidFill>
                <a:latin typeface="Rockwell" pitchFamily="18" charset="0"/>
              </a:rPr>
              <a:t>Hex Wire </a:t>
            </a:r>
            <a:r>
              <a:rPr lang="de-DE" sz="1600" b="1">
                <a:solidFill>
                  <a:schemeClr val="accent1"/>
                </a:solidFill>
                <a:latin typeface="Rockwell" pitchFamily="18" charset="0"/>
              </a:rPr>
              <a:t>Beam multi band</a:t>
            </a:r>
            <a:r>
              <a:rPr lang="de-DE" sz="1600">
                <a:solidFill>
                  <a:schemeClr val="accent1"/>
                </a:solidFill>
                <a:latin typeface="Rockwell" pitchFamily="18" charset="0"/>
              </a:rPr>
              <a:t> </a:t>
            </a:r>
            <a:endParaRPr lang="en-US" sz="160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34826" name="TextBox 2"/>
          <p:cNvSpPr txBox="1">
            <a:spLocks noChangeArrowheads="1"/>
          </p:cNvSpPr>
          <p:nvPr/>
        </p:nvSpPr>
        <p:spPr bwMode="auto">
          <a:xfrm>
            <a:off x="954088" y="5094288"/>
            <a:ext cx="2611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Rockwell" pitchFamily="18" charset="0"/>
              </a:rPr>
              <a:t>Five band beam 20‑10m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47663" y="1778000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300 ohms </a:t>
            </a:r>
            <a:r>
              <a:rPr lang="en-US" smtClean="0"/>
              <a:t>is the characteristic impedance of flat ribbon TV type twinlead. </a:t>
            </a:r>
            <a:r>
              <a:rPr lang="en-US" sz="1000" smtClean="0"/>
              <a:t>(G9A03)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buFont typeface="Wingdings" pitchFamily="2" charset="2"/>
              <a:buChar char="Ø"/>
            </a:pPr>
            <a:r>
              <a:rPr lang="en-US" b="1" smtClean="0"/>
              <a:t>A difference between feed-line impedance and antenna feed-point impedance </a:t>
            </a:r>
            <a:r>
              <a:rPr lang="en-US" smtClean="0"/>
              <a:t>is the reason for the occurrence of reflected power at the point where a feed line connects to an antenna. </a:t>
            </a:r>
            <a:r>
              <a:rPr lang="en-US" sz="1000" smtClean="0"/>
              <a:t>(G9A04)</a:t>
            </a:r>
          </a:p>
          <a:p>
            <a:pPr>
              <a:buFont typeface="Wingdings" pitchFamily="2" charset="2"/>
              <a:buChar char="Ø"/>
            </a:pPr>
            <a:endParaRPr lang="en-US" sz="1000" smtClean="0"/>
          </a:p>
          <a:p>
            <a:pPr>
              <a:lnSpc>
                <a:spcPts val="2200"/>
              </a:lnSpc>
              <a:buFont typeface="Wingdings" pitchFamily="2" charset="2"/>
              <a:buChar char="Ø"/>
            </a:pPr>
            <a:r>
              <a:rPr lang="en-US" smtClean="0"/>
              <a:t>The attenuation of coaxial cable </a:t>
            </a:r>
            <a:r>
              <a:rPr lang="en-US" b="1" smtClean="0"/>
              <a:t>increases</a:t>
            </a:r>
            <a:r>
              <a:rPr lang="en-US" smtClean="0"/>
              <a:t> as the frequency of the signal it is carrying increases.</a:t>
            </a:r>
            <a:r>
              <a:rPr lang="en-US" sz="1400" smtClean="0"/>
              <a:t> </a:t>
            </a:r>
            <a:r>
              <a:rPr lang="en-US" sz="1000" smtClean="0"/>
              <a:t>(G9A05)</a:t>
            </a:r>
            <a:r>
              <a:rPr lang="en-US" smtClean="0"/>
              <a:t> </a:t>
            </a:r>
            <a:endParaRPr lang="en-US" sz="1400" smtClean="0"/>
          </a:p>
          <a:p>
            <a:pPr>
              <a:buFont typeface="Wingdings" pitchFamily="2" charset="2"/>
              <a:buChar char="Ø"/>
            </a:pPr>
            <a:endParaRPr lang="en-US" sz="1400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RF feed line losses usually expressed in</a:t>
            </a:r>
            <a:r>
              <a:rPr lang="en-US" b="1" smtClean="0"/>
              <a:t> dB per 100 ft</a:t>
            </a:r>
            <a:r>
              <a:rPr lang="en-US" smtClean="0"/>
              <a:t>. </a:t>
            </a:r>
            <a:r>
              <a:rPr lang="en-US" sz="1000" smtClean="0"/>
              <a:t>(G9A06)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680FDB-600E-4A34-BAAC-8DD4D858066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09588"/>
            <a:ext cx="8642350" cy="503237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5859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7172" name="Picture 4" descr="Antenna coax loss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3" y="1379538"/>
            <a:ext cx="9332913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09588"/>
            <a:ext cx="8642350" cy="503237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914400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>
                <a:solidFill>
                  <a:srgbClr val="000066"/>
                </a:solidFill>
              </a:rPr>
              <a:t>To prevent standing waves on an antenna feed line, </a:t>
            </a:r>
            <a:r>
              <a:rPr lang="en-US" b="1" smtClean="0">
                <a:solidFill>
                  <a:srgbClr val="000066"/>
                </a:solidFill>
              </a:rPr>
              <a:t>the antenna feed-point impedance must be matched to the characteristic impedance of the feed line</a:t>
            </a:r>
            <a:r>
              <a:rPr lang="en-US" smtClean="0">
                <a:solidFill>
                  <a:srgbClr val="000066"/>
                </a:solidFill>
              </a:rPr>
              <a:t>. </a:t>
            </a:r>
            <a:r>
              <a:rPr lang="en-US" sz="1000" smtClean="0">
                <a:solidFill>
                  <a:srgbClr val="000066"/>
                </a:solidFill>
              </a:rPr>
              <a:t>(G9A07) 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If the SWR on an antenna feed line is 5 to 1, and a matching network at the transmitter end of the feed line is adjusted to 1 to 1 SWR, the resulting SWR on the feed line is still </a:t>
            </a:r>
            <a:r>
              <a:rPr lang="en-US" b="1" smtClean="0"/>
              <a:t>5 to 1</a:t>
            </a:r>
            <a:r>
              <a:rPr lang="en-US" smtClean="0"/>
              <a:t>. </a:t>
            </a:r>
            <a:r>
              <a:rPr lang="en-US" sz="1000" smtClean="0"/>
              <a:t>(G9A08)</a:t>
            </a:r>
            <a:r>
              <a:rPr lang="en-US" smtClean="0"/>
              <a:t> </a:t>
            </a:r>
          </a:p>
          <a:p>
            <a:pPr lvl="2">
              <a:lnSpc>
                <a:spcPts val="1800"/>
              </a:lnSpc>
            </a:pPr>
            <a:r>
              <a:rPr lang="en-US" i="1" smtClean="0">
                <a:solidFill>
                  <a:srgbClr val="FF0000"/>
                </a:solidFill>
              </a:rPr>
              <a:t>The antenna tuner allows the transmitter to see a matched impedance </a:t>
            </a:r>
          </a:p>
          <a:p>
            <a:pPr lvl="2">
              <a:lnSpc>
                <a:spcPts val="1800"/>
              </a:lnSpc>
            </a:pPr>
            <a:r>
              <a:rPr lang="en-US" i="1" smtClean="0">
                <a:solidFill>
                  <a:srgbClr val="FF0000"/>
                </a:solidFill>
              </a:rPr>
              <a:t>This delivers full power.  </a:t>
            </a:r>
          </a:p>
          <a:p>
            <a:pPr lvl="2">
              <a:lnSpc>
                <a:spcPts val="1800"/>
              </a:lnSpc>
            </a:pPr>
            <a:r>
              <a:rPr lang="en-US" i="1" smtClean="0">
                <a:solidFill>
                  <a:srgbClr val="FF0000"/>
                </a:solidFill>
              </a:rPr>
              <a:t>It does not change the antenna or feedline impedance on its output.</a:t>
            </a:r>
            <a:endParaRPr lang="en-US" smtClean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  <a:buFont typeface="Wingdings" pitchFamily="2" charset="2"/>
              <a:buChar char="Ø"/>
            </a:pPr>
            <a:endParaRPr lang="en-US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58372" name="Picture 4" descr="Antenna Tu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3713" y="4619625"/>
            <a:ext cx="44942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574925" y="5273675"/>
            <a:ext cx="1728788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Rockwell" pitchFamily="18" charset="0"/>
              </a:rPr>
              <a:t>Antenna tuner with built in dual needle SWR 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09588"/>
            <a:ext cx="8642350" cy="503237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1585913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i="1" smtClean="0"/>
              <a:t>A </a:t>
            </a:r>
            <a:r>
              <a:rPr lang="en-US" b="1" i="1" smtClean="0"/>
              <a:t>4:1</a:t>
            </a:r>
            <a:r>
              <a:rPr lang="en-US" i="1" smtClean="0"/>
              <a:t> standing wave ratio will result from the connection of a 50-ohm feed line to a non-reactive load having a 200-ohm impedance. </a:t>
            </a:r>
            <a:r>
              <a:rPr lang="en-US" sz="1000" i="1" smtClean="0"/>
              <a:t>(G9A09)</a:t>
            </a: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i="1" smtClean="0"/>
          </a:p>
          <a:p>
            <a:pPr>
              <a:buFont typeface="Wingdings" pitchFamily="2" charset="2"/>
              <a:buChar char="Ø"/>
            </a:pPr>
            <a:endParaRPr lang="en-US" i="1" smtClean="0"/>
          </a:p>
          <a:p>
            <a:pPr>
              <a:buFont typeface="Wingdings" pitchFamily="2" charset="2"/>
              <a:buChar char="Ø"/>
            </a:pPr>
            <a:endParaRPr lang="en-US" i="1" smtClean="0"/>
          </a:p>
          <a:p>
            <a:pPr>
              <a:buFont typeface="Wingdings" pitchFamily="2" charset="2"/>
              <a:buChar char="Ø"/>
            </a:pPr>
            <a:endParaRPr lang="en-US" i="1" smtClean="0"/>
          </a:p>
          <a:p>
            <a:pPr>
              <a:buFont typeface="Wingdings" pitchFamily="2" charset="2"/>
              <a:buChar char="Ø"/>
            </a:pPr>
            <a:endParaRPr lang="en-US" i="1" smtClean="0"/>
          </a:p>
          <a:p>
            <a:pPr>
              <a:buFont typeface="Wingdings" pitchFamily="2" charset="2"/>
              <a:buChar char="Ø"/>
            </a:pPr>
            <a:r>
              <a:rPr lang="en-US" i="1" smtClean="0"/>
              <a:t>A standing wave ratio of </a:t>
            </a:r>
            <a:r>
              <a:rPr lang="en-US" b="1" i="1" smtClean="0"/>
              <a:t>5:1</a:t>
            </a:r>
            <a:r>
              <a:rPr lang="en-US" i="1" smtClean="0"/>
              <a:t> will result from the connection of a 50-ohm feed line to a non-reactive load having a 10-ohm impedance. </a:t>
            </a:r>
            <a:r>
              <a:rPr lang="en-US" sz="1000" i="1" smtClean="0"/>
              <a:t>(G9A10)</a:t>
            </a:r>
            <a:r>
              <a:rPr lang="en-US" smtClean="0"/>
              <a:t> </a:t>
            </a:r>
            <a:endParaRPr lang="en-US" i="1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038225" y="2430463"/>
            <a:ext cx="2343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381375" y="2432050"/>
            <a:ext cx="207327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SWR = Z</a:t>
            </a:r>
            <a:r>
              <a:rPr lang="en-US" b="1" baseline="-25000">
                <a:solidFill>
                  <a:srgbClr val="FF0000"/>
                </a:solidFill>
                <a:latin typeface="Rockwell" pitchFamily="18" charset="0"/>
              </a:rPr>
              <a:t>1</a:t>
            </a:r>
            <a:r>
              <a:rPr lang="en-US">
                <a:solidFill>
                  <a:srgbClr val="FF0000"/>
                </a:solidFill>
                <a:latin typeface="Rockwell" pitchFamily="18" charset="0"/>
              </a:rPr>
              <a:t> / Z</a:t>
            </a:r>
            <a:r>
              <a:rPr lang="en-US" b="1" baseline="-25000">
                <a:solidFill>
                  <a:srgbClr val="FF0000"/>
                </a:solidFill>
                <a:latin typeface="Rockwell" pitchFamily="18" charset="0"/>
              </a:rPr>
              <a:t>2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598863" y="2806700"/>
            <a:ext cx="11906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  <a:latin typeface="Rockwell" pitchFamily="18" charset="0"/>
              </a:rPr>
              <a:t>200/ 50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511550" y="3282950"/>
            <a:ext cx="1344613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  <a:latin typeface="Rockwell" pitchFamily="18" charset="0"/>
              </a:rPr>
              <a:t>4:1 VSWR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424238" y="5080000"/>
            <a:ext cx="207327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SWR = Z</a:t>
            </a:r>
            <a:r>
              <a:rPr lang="en-US" b="1" baseline="-25000">
                <a:solidFill>
                  <a:srgbClr val="FF0000"/>
                </a:solidFill>
                <a:latin typeface="Rockwell" pitchFamily="18" charset="0"/>
              </a:rPr>
              <a:t>1</a:t>
            </a:r>
            <a:r>
              <a:rPr lang="en-US">
                <a:solidFill>
                  <a:srgbClr val="FF0000"/>
                </a:solidFill>
                <a:latin typeface="Rockwell" pitchFamily="18" charset="0"/>
              </a:rPr>
              <a:t> / Z</a:t>
            </a:r>
            <a:r>
              <a:rPr lang="en-US" b="1" baseline="-25000">
                <a:solidFill>
                  <a:srgbClr val="FF0000"/>
                </a:solidFill>
                <a:latin typeface="Rockwell" pitchFamily="18" charset="0"/>
              </a:rPr>
              <a:t>2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3652838" y="5643563"/>
            <a:ext cx="11906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  <a:latin typeface="Rockwell" pitchFamily="18" charset="0"/>
              </a:rPr>
              <a:t>50/ 10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695700" y="6183313"/>
            <a:ext cx="134461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  <a:latin typeface="Rockwell" pitchFamily="18" charset="0"/>
              </a:rPr>
              <a:t>5:1 VSWR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/>
      <p:bldP spid="57357" grpId="0"/>
      <p:bldP spid="57358" grpId="0"/>
      <p:bldP spid="573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09588"/>
            <a:ext cx="8642350" cy="503237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988425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A standing wave ratio of </a:t>
            </a:r>
            <a:r>
              <a:rPr lang="en-US" b="1" smtClean="0"/>
              <a:t>1:1</a:t>
            </a:r>
            <a:r>
              <a:rPr lang="en-US" smtClean="0"/>
              <a:t> will result from the connection of a 50-ohm feed line to a non-reactive load having a 50-ohm impedance. </a:t>
            </a:r>
            <a:r>
              <a:rPr lang="en-US" sz="1000" smtClean="0"/>
              <a:t>(G9A11)</a:t>
            </a:r>
            <a:r>
              <a:rPr lang="en-US" smtClean="0"/>
              <a:t> </a:t>
            </a:r>
          </a:p>
          <a:p>
            <a:pPr lvl="3">
              <a:buFontTx/>
              <a:buNone/>
            </a:pPr>
            <a:r>
              <a:rPr lang="en-US" smtClean="0">
                <a:solidFill>
                  <a:srgbClr val="FF0000"/>
                </a:solidFill>
              </a:rPr>
              <a:t>	</a:t>
            </a:r>
          </a:p>
          <a:p>
            <a:pPr lvl="3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endParaRPr lang="en-US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43012" name="Picture 4" descr="pg 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738438"/>
            <a:ext cx="752792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308100" y="2276475"/>
            <a:ext cx="1881188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346200" y="2276475"/>
            <a:ext cx="207327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SWR = Z</a:t>
            </a:r>
            <a:r>
              <a:rPr lang="en-US" b="1" baseline="-25000">
                <a:solidFill>
                  <a:srgbClr val="FF0000"/>
                </a:solidFill>
                <a:latin typeface="Rockwell" pitchFamily="18" charset="0"/>
              </a:rPr>
              <a:t>1</a:t>
            </a:r>
            <a:r>
              <a:rPr lang="en-US">
                <a:solidFill>
                  <a:srgbClr val="FF0000"/>
                </a:solidFill>
                <a:latin typeface="Rockwell" pitchFamily="18" charset="0"/>
              </a:rPr>
              <a:t> / Z</a:t>
            </a:r>
            <a:r>
              <a:rPr lang="en-US" b="1" baseline="-25000">
                <a:solidFill>
                  <a:srgbClr val="FF0000"/>
                </a:solidFill>
                <a:latin typeface="Rockwell" pitchFamily="18" charset="0"/>
              </a:rPr>
              <a:t>2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3573463" y="2276475"/>
            <a:ext cx="10763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50 / 50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262563" y="2276475"/>
            <a:ext cx="1458912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1 : 1 VSWR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509588"/>
            <a:ext cx="8642350" cy="503237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FFFF"/>
                </a:solidFill>
              </a:rPr>
              <a:t>Antennas</a:t>
            </a:r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7002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If you feed a vertical antenna that has a 25-ohm feed-point impedance with 50-ohm coaxial cable, the SWR will be </a:t>
            </a:r>
            <a:r>
              <a:rPr lang="en-US" b="1" dirty="0" smtClean="0"/>
              <a:t>2:1</a:t>
            </a:r>
            <a:r>
              <a:rPr lang="en-US" dirty="0" smtClean="0"/>
              <a:t>. </a:t>
            </a:r>
            <a:r>
              <a:rPr lang="en-US" sz="1000" dirty="0" smtClean="0"/>
              <a:t>(G9A12)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en-US" i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If you feed an antenna that has a 300-ohm feed-point impedance with 50-ohm coaxial cable, the SWR will be </a:t>
            </a:r>
            <a:r>
              <a:rPr lang="en-US" b="1" dirty="0" smtClean="0"/>
              <a:t>6:1</a:t>
            </a:r>
            <a:r>
              <a:rPr lang="en-US" dirty="0" smtClean="0"/>
              <a:t>. </a:t>
            </a:r>
            <a:r>
              <a:rPr lang="en-US" sz="1000" dirty="0" smtClean="0"/>
              <a:t>(G9A13)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/>
              <a:t>One disadvantage of a directly fed random-wire antenna is that </a:t>
            </a:r>
            <a:r>
              <a:rPr lang="en-US" b="1" dirty="0" smtClean="0"/>
              <a:t>you may experience RF burns when touching metal objects in your station</a:t>
            </a:r>
            <a:r>
              <a:rPr lang="en-US" dirty="0" smtClean="0"/>
              <a:t>. </a:t>
            </a:r>
            <a:r>
              <a:rPr lang="en-US" sz="1000" dirty="0" smtClean="0"/>
              <a:t>(G9B01)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800" dirty="0" smtClean="0"/>
          </a:p>
          <a:p>
            <a:pPr lvl="2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As the name implies, random-wire antennas are a random-length. </a:t>
            </a:r>
          </a:p>
          <a:p>
            <a:pPr lvl="2">
              <a:lnSpc>
                <a:spcPct val="90000"/>
              </a:lnSpc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To match the antenna to the transmitter,  you’ll need an antenna tuner </a:t>
            </a:r>
          </a:p>
          <a:p>
            <a:pPr lvl="2">
              <a:lnSpc>
                <a:spcPct val="90000"/>
              </a:lnSpc>
              <a:defRPr/>
            </a:pPr>
            <a:endParaRPr lang="en-US" sz="800" dirty="0" smtClean="0">
              <a:solidFill>
                <a:schemeClr val="accent1"/>
              </a:solidFill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Because of this, there may be high RF levels in the shack when you are transmitting.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038225" y="2430463"/>
            <a:ext cx="2343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405188" y="2085975"/>
            <a:ext cx="998537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  <a:latin typeface="Rockwell" pitchFamily="18" charset="0"/>
              </a:rPr>
              <a:t>50 / 25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956175" y="2103438"/>
            <a:ext cx="134461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  <a:latin typeface="Rockwell" pitchFamily="18" charset="0"/>
              </a:rPr>
              <a:t>2:1 VSWR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882650" y="2098675"/>
            <a:ext cx="207327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SWR = Z</a:t>
            </a:r>
            <a:r>
              <a:rPr lang="en-US" b="1" baseline="-25000">
                <a:solidFill>
                  <a:srgbClr val="FF0000"/>
                </a:solidFill>
                <a:latin typeface="Rockwell" pitchFamily="18" charset="0"/>
              </a:rPr>
              <a:t>1</a:t>
            </a:r>
            <a:r>
              <a:rPr lang="en-US">
                <a:solidFill>
                  <a:srgbClr val="FF0000"/>
                </a:solidFill>
                <a:latin typeface="Rockwell" pitchFamily="18" charset="0"/>
              </a:rPr>
              <a:t> / Z</a:t>
            </a:r>
            <a:r>
              <a:rPr lang="en-US" b="1" baseline="-25000">
                <a:solidFill>
                  <a:srgbClr val="FF0000"/>
                </a:solidFill>
                <a:latin typeface="Rockwell" pitchFamily="18" charset="0"/>
              </a:rPr>
              <a:t>2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69938" y="3160713"/>
            <a:ext cx="1728787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Rockwell" pitchFamily="18" charset="0"/>
              </a:rPr>
              <a:t>SWR = Z</a:t>
            </a:r>
            <a:r>
              <a:rPr lang="en-US" b="1" baseline="-25000">
                <a:solidFill>
                  <a:srgbClr val="FF0000"/>
                </a:solidFill>
                <a:latin typeface="Rockwell" pitchFamily="18" charset="0"/>
              </a:rPr>
              <a:t>1</a:t>
            </a:r>
            <a:r>
              <a:rPr lang="en-US">
                <a:solidFill>
                  <a:srgbClr val="FF0000"/>
                </a:solidFill>
                <a:latin typeface="Rockwell" pitchFamily="18" charset="0"/>
              </a:rPr>
              <a:t> / Z</a:t>
            </a:r>
            <a:r>
              <a:rPr lang="en-US" b="1" baseline="-25000">
                <a:solidFill>
                  <a:srgbClr val="FF0000"/>
                </a:solidFill>
                <a:latin typeface="Rockwell" pitchFamily="18" charset="0"/>
              </a:rPr>
              <a:t>2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198813" y="3160713"/>
            <a:ext cx="1190625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  <a:latin typeface="Rockwell" pitchFamily="18" charset="0"/>
              </a:rPr>
              <a:t>300/ 50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956175" y="3160713"/>
            <a:ext cx="1344613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0000"/>
                </a:solidFill>
                <a:latin typeface="Rockwell" pitchFamily="18" charset="0"/>
              </a:rPr>
              <a:t>6:1 VSWR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/>
      <p:bldP spid="57354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15350</TotalTime>
  <Words>1956</Words>
  <Application>Microsoft Office PowerPoint</Application>
  <PresentationFormat>On-screen Show (4:3)</PresentationFormat>
  <Paragraphs>410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Verdana</vt:lpstr>
      <vt:lpstr>Arial</vt:lpstr>
      <vt:lpstr>Rockwell</vt:lpstr>
      <vt:lpstr>Times New Roman</vt:lpstr>
      <vt:lpstr>Wingdings</vt:lpstr>
      <vt:lpstr>Competition</vt:lpstr>
      <vt:lpstr>Bitmap Image</vt:lpstr>
      <vt:lpstr>General Licensing Class</vt:lpstr>
      <vt:lpstr>General Class  Element 3 Course Presentation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  <vt:lpstr>Antennas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Technician Class Element 2 Course Presentation</dc:title>
  <dc:creator>K3DIO</dc:creator>
  <dc:description>http://www.K3DIO.Com</dc:description>
  <cp:lastModifiedBy>Michael</cp:lastModifiedBy>
  <cp:revision>455</cp:revision>
  <dcterms:created xsi:type="dcterms:W3CDTF">2006-06-22T17:50:50Z</dcterms:created>
  <dcterms:modified xsi:type="dcterms:W3CDTF">2012-12-13T12:49:04Z</dcterms:modified>
</cp:coreProperties>
</file>