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4"/>
  </p:notesMasterIdLst>
  <p:sldIdLst>
    <p:sldId id="574" r:id="rId2"/>
    <p:sldId id="873" r:id="rId3"/>
    <p:sldId id="874" r:id="rId4"/>
    <p:sldId id="876" r:id="rId5"/>
    <p:sldId id="877" r:id="rId6"/>
    <p:sldId id="879" r:id="rId7"/>
    <p:sldId id="881" r:id="rId8"/>
    <p:sldId id="882" r:id="rId9"/>
    <p:sldId id="883" r:id="rId10"/>
    <p:sldId id="884" r:id="rId11"/>
    <p:sldId id="885" r:id="rId12"/>
    <p:sldId id="8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93" autoAdjust="0"/>
  </p:normalViewPr>
  <p:slideViewPr>
    <p:cSldViewPr>
      <p:cViewPr>
        <p:scale>
          <a:sx n="88" d="100"/>
          <a:sy n="8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315EAF-44EA-43BD-B6D7-1BA318352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9705BD-3ECC-4F77-A869-B5DDD5C246FE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4262-27BE-4147-A98E-B8E6126B3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DA693-A633-4E5E-8087-19BF6E748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A68A-944E-4A32-8541-60D5529EA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FE1-BFB2-480C-9C6B-27AAB50DF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540F-AD17-4AC9-A2D0-7A8BCB913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D279-666B-4E5D-9240-DCE3A605D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F36D-56BC-486E-8191-685C9E353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80E0-D483-4919-A047-37DF359B9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3608-A191-44F4-BD91-19225DBBA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9B089-2B8C-4062-892F-FB71B5B19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F35F-2D07-4333-B407-34575497B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0980-234A-40C2-9F73-3461212A2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3C7EBAB-0019-4083-A68F-CE05525A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2925"/>
            <a:ext cx="8610600" cy="61595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General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76388" y="2084388"/>
            <a:ext cx="6145212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Rockwell" pitchFamily="18" charset="0"/>
              </a:rPr>
              <a:t>G8A – G8B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Rockwell" pitchFamily="18" charset="0"/>
              </a:rPr>
              <a:t>Signals and Emissions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613025" y="3659188"/>
            <a:ext cx="4071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Your organization and dates here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17605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FM phone is often used on the VHF and UHF bands, but frequency modulated (FM) phone is not used below 29.5 MHz because </a:t>
            </a:r>
            <a:r>
              <a:rPr lang="en-US" b="1" smtClean="0"/>
              <a:t>the wide bandwidth is prohibited by FCC rules</a:t>
            </a:r>
            <a:r>
              <a:rPr lang="en-US" smtClean="0"/>
              <a:t>. </a:t>
            </a:r>
            <a:r>
              <a:rPr lang="en-US" sz="1000" smtClean="0"/>
              <a:t>(G8B05)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16 kHz </a:t>
            </a:r>
            <a:r>
              <a:rPr lang="en-US" smtClean="0"/>
              <a:t>is the total bandwidth of an FM-phone transmission having a 5 kHz deviation and a 3 kHz modulating frequency. </a:t>
            </a:r>
            <a:r>
              <a:rPr lang="en-US" sz="1000" smtClean="0"/>
              <a:t>(G8B06)</a:t>
            </a:r>
            <a:r>
              <a:rPr lang="en-US" smtClean="0"/>
              <a:t> </a:t>
            </a:r>
          </a:p>
          <a:p>
            <a:pPr lvl="2"/>
            <a:r>
              <a:rPr lang="de-DE" sz="1400" i="1" smtClean="0">
                <a:solidFill>
                  <a:srgbClr val="FF0000"/>
                </a:solidFill>
              </a:rPr>
              <a:t>Total Bandwidthis equal to the peak devation + the highest modulating frequency times 2. </a:t>
            </a:r>
          </a:p>
          <a:p>
            <a:pPr lvl="3">
              <a:buFont typeface="Wingdings" pitchFamily="2" charset="2"/>
              <a:buChar char="ú"/>
            </a:pPr>
            <a:r>
              <a:rPr lang="de-DE" sz="1400" i="1" smtClean="0">
                <a:solidFill>
                  <a:srgbClr val="FF0000"/>
                </a:solidFill>
              </a:rPr>
              <a:t>(because the FM signal is symetrical about the carrier frequency).   </a:t>
            </a:r>
          </a:p>
          <a:p>
            <a:pPr lvl="2"/>
            <a:r>
              <a:rPr lang="de-DE" sz="1400" i="1" smtClean="0">
                <a:solidFill>
                  <a:srgbClr val="FF0000"/>
                </a:solidFill>
              </a:rPr>
              <a:t>In this example the total bandwidth would be (5 KHz + 3KHz ) * 2  or (8 KHz) *2  or 16 KHz.</a:t>
            </a:r>
            <a:endParaRPr lang="en-US" sz="1400" i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416.7 Hz</a:t>
            </a:r>
            <a:r>
              <a:rPr lang="en-US" smtClean="0"/>
              <a:t> is the frequency deviation for a 12.21-MHz reactance-modulated oscillator in a 5-kHz deviation, 146.52-MHz FM-phone transmitter. </a:t>
            </a:r>
            <a:r>
              <a:rPr lang="en-US" sz="1000" smtClean="0"/>
              <a:t>(G8B07)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 lvl="1"/>
            <a:r>
              <a:rPr lang="en-US" sz="1600" i="1" smtClean="0">
                <a:solidFill>
                  <a:srgbClr val="FF0000"/>
                </a:solidFill>
              </a:rPr>
              <a:t>Since the FM deviation is also multiplied, there will be much less than 5 KHz deviation on the oscillator that is being multiplied up to the transmit frequency.  </a:t>
            </a:r>
          </a:p>
          <a:p>
            <a:pPr lvl="1"/>
            <a:r>
              <a:rPr lang="en-US" sz="1600" i="1" smtClean="0">
                <a:solidFill>
                  <a:srgbClr val="FF0000"/>
                </a:solidFill>
              </a:rPr>
              <a:t>The multiplier would be 146.52 MHz divided by 12.21 MHz or 12.   </a:t>
            </a:r>
          </a:p>
          <a:p>
            <a:pPr lvl="1"/>
            <a:r>
              <a:rPr lang="en-US" sz="1600" i="1" smtClean="0">
                <a:solidFill>
                  <a:srgbClr val="FF0000"/>
                </a:solidFill>
              </a:rPr>
              <a:t>Therefore if we desired 5 KHz of deviation at 146.52 would only need 1/12 of that at 12.21 or the required deviation would be 5,000 Hz divided by 12 or 416.66 Hertz.</a:t>
            </a:r>
            <a:endParaRPr lang="en-US" sz="16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z="36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470025"/>
            <a:ext cx="883443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It is important to know the duty cycle of the data mode you are using when transmitting because  </a:t>
            </a:r>
            <a:r>
              <a:rPr lang="en-US" b="1" smtClean="0"/>
              <a:t>some modes have high duty cycles which could exceed the transmitter's average power rating</a:t>
            </a:r>
            <a:r>
              <a:rPr lang="en-US" smtClean="0"/>
              <a:t>. </a:t>
            </a:r>
            <a:r>
              <a:rPr lang="en-US" sz="1000" smtClean="0"/>
              <a:t>(G8B08)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It is good to match receiver bandwidth to the bandwidth of the operating mode because </a:t>
            </a:r>
            <a:r>
              <a:rPr lang="en-US" b="1" smtClean="0"/>
              <a:t>it results in the best signal to noise ratio</a:t>
            </a:r>
            <a:r>
              <a:rPr lang="en-US" smtClean="0"/>
              <a:t>. </a:t>
            </a:r>
            <a:r>
              <a:rPr lang="en-US" sz="1000" smtClean="0"/>
              <a:t>(G8B09)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number 31 in the term PSK31 represents </a:t>
            </a:r>
            <a:r>
              <a:rPr lang="en-US" b="1" smtClean="0"/>
              <a:t>the approximate transmitted symbol rate</a:t>
            </a:r>
            <a:r>
              <a:rPr lang="en-US" smtClean="0"/>
              <a:t>. </a:t>
            </a:r>
            <a:r>
              <a:rPr lang="en-US" sz="1100" smtClean="0"/>
              <a:t>(G8B10)</a:t>
            </a:r>
          </a:p>
          <a:p>
            <a:pPr>
              <a:buFont typeface="Wingdings" pitchFamily="2" charset="2"/>
              <a:buChar char="Ø"/>
            </a:pPr>
            <a:endParaRPr lang="en-US" sz="1100" smtClean="0"/>
          </a:p>
          <a:p>
            <a:pPr>
              <a:lnSpc>
                <a:spcPts val="18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			</a:t>
            </a:r>
            <a:r>
              <a:rPr lang="en-US" sz="1600" smtClean="0">
                <a:solidFill>
                  <a:srgbClr val="FF0000"/>
                </a:solidFill>
              </a:rPr>
              <a:t>The symbol rate is the pulse rate in pulses/second. </a:t>
            </a:r>
          </a:p>
          <a:p>
            <a:pPr>
              <a:lnSpc>
                <a:spcPts val="1800"/>
              </a:lnSpc>
              <a:buFontTx/>
              <a:buNone/>
            </a:pPr>
            <a:endParaRPr lang="en-US" sz="160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FF0000"/>
                </a:solidFill>
              </a:rPr>
              <a:t>			Each symbol can represent or convey one of several data.</a:t>
            </a:r>
            <a:r>
              <a:rPr lang="en-US" sz="1600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By transmitting redundant information with the data</a:t>
            </a:r>
            <a:r>
              <a:rPr lang="en-US" smtClean="0"/>
              <a:t>, forward error correction allows the receiver to correct errors in received data packets. </a:t>
            </a:r>
            <a:r>
              <a:rPr lang="en-US" sz="1000" smtClean="0"/>
              <a:t>(G8B11)</a:t>
            </a:r>
            <a:r>
              <a:rPr lang="en-US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1600" smtClean="0">
                <a:solidFill>
                  <a:srgbClr val="FF0000"/>
                </a:solidFill>
              </a:rPr>
              <a:t>		Forward error correction, FEC, is achieved by sending each character twice.</a:t>
            </a:r>
          </a:p>
          <a:p>
            <a:pPr lvl="1">
              <a:buFont typeface="Wingdings" pitchFamily="2" charset="2"/>
              <a:buNone/>
            </a:pPr>
            <a:r>
              <a:rPr lang="en-US" sz="1600" smtClean="0">
                <a:solidFill>
                  <a:srgbClr val="FF0000"/>
                </a:solidFill>
              </a:rPr>
              <a:t>		Allowing the receiver to correct errors by double-checking the received data.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relationship between transmitted symbol rate and bandwidth is that </a:t>
            </a:r>
            <a:r>
              <a:rPr lang="en-US" b="1" smtClean="0"/>
              <a:t>higher symbol rates require higher bandwidth</a:t>
            </a:r>
            <a:r>
              <a:rPr lang="en-US" smtClean="0"/>
              <a:t>.</a:t>
            </a:r>
            <a:r>
              <a:rPr lang="en-US" sz="1600" smtClean="0"/>
              <a:t> </a:t>
            </a:r>
            <a:r>
              <a:rPr lang="en-US" sz="800" smtClean="0"/>
              <a:t>(G8B12)</a:t>
            </a:r>
            <a:r>
              <a:rPr lang="en-US" sz="16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" name="Picture 4" descr="Baud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4657725"/>
            <a:ext cx="53768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E215E-56B2-4E6A-B8C1-763DB4A259D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39763"/>
          </a:xfrm>
        </p:spPr>
        <p:txBody>
          <a:bodyPr/>
          <a:lstStyle/>
          <a:p>
            <a:pPr algn="ctr" eaLnBrk="1" hangingPunct="1"/>
            <a:r>
              <a:rPr lang="en-US" b="1" smtClean="0"/>
              <a:t>General Class  Element 3 Course 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85913"/>
            <a:ext cx="5683250" cy="408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 smtClean="0"/>
              <a:t>ELEMENT 3 SUB-ELEMENTS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G1 – Commission’s Rules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G2 – Operating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G3 – Radio Wave Propagation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G4 – Amateur Radio Practices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G5 – Electrical Principles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G6 – Circuit Components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G7 – Practical Circuits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G8 – Signals and Emissions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G9 – Antennas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G0 – Electrical and RF Safety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en-US" sz="3600" b="1" smtClean="0"/>
              <a:t>Signals and Emissions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Amplitude modulation </a:t>
            </a:r>
            <a:r>
              <a:rPr lang="en-US" smtClean="0"/>
              <a:t>is the name of the process that changes the envelope of an RF wave to carry information. </a:t>
            </a:r>
            <a:r>
              <a:rPr lang="en-US" sz="1000" smtClean="0"/>
              <a:t>(G8A01)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4582" name="Picture 6" descr="AM Envel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2238375"/>
            <a:ext cx="16891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RF Envel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988" y="2200275"/>
            <a:ext cx="14589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68475" y="5981700"/>
            <a:ext cx="1920875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Block Diagram of Radio Transmitter</a:t>
            </a:r>
          </a:p>
        </p:txBody>
      </p:sp>
      <p:pic>
        <p:nvPicPr>
          <p:cNvPr id="24588" name="Picture 12" descr="BlockXm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24971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9938" y="4465638"/>
            <a:ext cx="1420812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Basic Xmtr</a:t>
            </a:r>
          </a:p>
        </p:txBody>
      </p:sp>
      <p:pic>
        <p:nvPicPr>
          <p:cNvPr id="615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7450" y="4159250"/>
            <a:ext cx="4943475" cy="2335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Phase modulation </a:t>
            </a:r>
            <a:r>
              <a:rPr lang="en-US" smtClean="0"/>
              <a:t>is the name of the process that changes the phase angle of an RF wave to convey information. </a:t>
            </a:r>
            <a:r>
              <a:rPr lang="en-US" sz="1000" smtClean="0"/>
              <a:t>(G8A02)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Frequency modulation </a:t>
            </a:r>
            <a:r>
              <a:rPr lang="en-US" smtClean="0"/>
              <a:t>is the name of the process which changes the frequency of an RF wave to convey information. </a:t>
            </a:r>
            <a:r>
              <a:rPr lang="en-US" sz="1000" smtClean="0"/>
              <a:t>(G8A03)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55300" name="Picture 4" descr="pg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2968625"/>
            <a:ext cx="476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494338" y="6296025"/>
            <a:ext cx="264953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Modulation of RF Carrier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5081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Phase modulation </a:t>
            </a:r>
            <a:r>
              <a:rPr lang="en-US" smtClean="0"/>
              <a:t>is produced by a reactance modulator connected to an RF power amplifier. </a:t>
            </a:r>
            <a:r>
              <a:rPr lang="en-US" sz="1000" smtClean="0"/>
              <a:t>(G8A04)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Amplitude modulation</a:t>
            </a:r>
            <a:r>
              <a:rPr lang="en-US" smtClean="0"/>
              <a:t> is the type of modulation that varies the instantaneous power level of the RF signal. </a:t>
            </a:r>
            <a:r>
              <a:rPr lang="en-US" sz="1000" smtClean="0"/>
              <a:t>(G8A05)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One advantage of carrier suppression in a single-sideband phone transmission is that </a:t>
            </a:r>
            <a:r>
              <a:rPr lang="en-US" b="1" smtClean="0"/>
              <a:t>the available transmitter power can be used more effectively</a:t>
            </a:r>
            <a:r>
              <a:rPr lang="en-US" smtClean="0"/>
              <a:t>. </a:t>
            </a:r>
            <a:r>
              <a:rPr lang="en-US" sz="1000" smtClean="0"/>
              <a:t>(G8A06)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Another advantage is that the phone emission that uses the narrowest frequency bandwidth is </a:t>
            </a:r>
            <a:r>
              <a:rPr lang="en-US" b="1" smtClean="0"/>
              <a:t>single sideband</a:t>
            </a:r>
            <a:r>
              <a:rPr lang="en-US" smtClean="0"/>
              <a:t>. </a:t>
            </a:r>
            <a:r>
              <a:rPr lang="en-US" sz="1000" smtClean="0"/>
              <a:t>(G8A07)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Another effect of over-modulation is </a:t>
            </a:r>
            <a:r>
              <a:rPr lang="en-US" b="1" smtClean="0"/>
              <a:t>excessive bandwidth.</a:t>
            </a:r>
            <a:r>
              <a:rPr lang="en-US" smtClean="0"/>
              <a:t> </a:t>
            </a:r>
            <a:r>
              <a:rPr lang="en-US" sz="1000" smtClean="0"/>
              <a:t>(G8A08)</a:t>
            </a:r>
            <a:r>
              <a:rPr lang="en-US" smtClean="0"/>
              <a:t> 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</a:t>
            </a:r>
            <a:r>
              <a:rPr lang="en-US" b="1" smtClean="0"/>
              <a:t> transmit audio or microphone gain </a:t>
            </a:r>
            <a:r>
              <a:rPr lang="en-US" smtClean="0"/>
              <a:t>control is typically adjusted for proper </a:t>
            </a:r>
            <a:r>
              <a:rPr lang="en-US" b="1" smtClean="0"/>
              <a:t>A</a:t>
            </a:r>
            <a:r>
              <a:rPr lang="en-US" smtClean="0"/>
              <a:t>utomatic </a:t>
            </a:r>
            <a:r>
              <a:rPr lang="en-US" b="1" smtClean="0"/>
              <a:t>L</a:t>
            </a:r>
            <a:r>
              <a:rPr lang="en-US" smtClean="0"/>
              <a:t>evel </a:t>
            </a:r>
            <a:r>
              <a:rPr lang="en-US" b="1" smtClean="0"/>
              <a:t>C</a:t>
            </a:r>
            <a:r>
              <a:rPr lang="en-US" smtClean="0"/>
              <a:t>ontrol (</a:t>
            </a:r>
            <a:r>
              <a:rPr lang="en-US" b="1" smtClean="0"/>
              <a:t>ALC</a:t>
            </a:r>
            <a:r>
              <a:rPr lang="en-US" smtClean="0"/>
              <a:t>) setting on an amateur single sideband transceiver. </a:t>
            </a:r>
            <a:r>
              <a:rPr lang="en-US" sz="1000" smtClean="0"/>
              <a:t>(G8A09)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Flat-topping of a single-sideband phone transmission is </a:t>
            </a:r>
            <a:r>
              <a:rPr lang="en-US" b="1" smtClean="0"/>
              <a:t>signal distortion caused by excessive drive</a:t>
            </a:r>
            <a:r>
              <a:rPr lang="en-US" smtClean="0"/>
              <a:t>. </a:t>
            </a:r>
            <a:r>
              <a:rPr lang="en-US" sz="1000" smtClean="0"/>
              <a:t>(G8A10)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60420" name="Picture 4" descr="pg 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390900"/>
            <a:ext cx="37798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19138" y="6088063"/>
            <a:ext cx="268763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Oscilloscope Waveform Showing “Flattopping”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719138" y="3044825"/>
            <a:ext cx="1343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1697038" y="3044825"/>
            <a:ext cx="3873500" cy="138271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 animBg="1"/>
      <p:bldP spid="604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1416050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When a modulating audio signal is applied to an FM transmitter, </a:t>
            </a:r>
            <a:r>
              <a:rPr lang="en-US" b="1" smtClean="0"/>
              <a:t>the carrier frequency changes proportionally to the instantaneous amplitude of the modulating signal</a:t>
            </a:r>
            <a:r>
              <a:rPr lang="en-US" smtClean="0"/>
              <a:t>. </a:t>
            </a:r>
            <a:r>
              <a:rPr lang="en-US" sz="1000" smtClean="0"/>
              <a:t>(G8A11)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Both upper and lower sidebands</a:t>
            </a:r>
            <a:r>
              <a:rPr lang="en-US" smtClean="0"/>
              <a:t> would be found at the output of a properly adjusted balanced modulator. </a:t>
            </a:r>
            <a:r>
              <a:rPr lang="en-US" sz="1000" smtClean="0"/>
              <a:t>(G8A12)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56329" name="Picture 9" descr="pg 90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25" y="3275013"/>
            <a:ext cx="56324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pg 90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4883150"/>
            <a:ext cx="56324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4187825" y="4029075"/>
            <a:ext cx="768350" cy="1206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073150" y="3897313"/>
            <a:ext cx="1344613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Filtering an SSB Signal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47663" y="5984875"/>
            <a:ext cx="21145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SSB Transmitter Block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 animBg="1"/>
      <p:bldP spid="56332" grpId="0"/>
      <p:bldP spid="563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433388"/>
            <a:ext cx="8642350" cy="868362"/>
          </a:xfrm>
        </p:spPr>
        <p:txBody>
          <a:bodyPr anchor="t"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  <p:sp>
        <p:nvSpPr>
          <p:cNvPr id="407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664575" cy="1828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mtClean="0"/>
              <a:t>In a</a:t>
            </a:r>
            <a:r>
              <a:rPr lang="en-US" smtClean="0"/>
              <a:t> receiver the </a:t>
            </a:r>
            <a:r>
              <a:rPr lang="de-DE" smtClean="0"/>
              <a:t>Mixer </a:t>
            </a:r>
            <a:r>
              <a:rPr lang="en-US" smtClean="0"/>
              <a:t>stage combines a 14.250 MHz input signal with a 13.795 MHz oscillator signal to produce a 455 kHz intermediate frequency (IF) signal. </a:t>
            </a:r>
            <a:r>
              <a:rPr lang="en-US" sz="1000" smtClean="0"/>
              <a:t>(G8B01)</a:t>
            </a:r>
            <a:endParaRPr lang="en-US" sz="1000" b="1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A </a:t>
            </a:r>
            <a:r>
              <a:rPr lang="en-US" sz="1800" i="1" u="sng" smtClean="0">
                <a:solidFill>
                  <a:srgbClr val="FF0000"/>
                </a:solidFill>
              </a:rPr>
              <a:t>Mixer circuit</a:t>
            </a:r>
            <a:r>
              <a:rPr lang="en-US" sz="1800" smtClean="0">
                <a:solidFill>
                  <a:srgbClr val="FF0000"/>
                </a:solidFill>
              </a:rPr>
              <a:t> is used to process signals from the RF amplifier and local oscillator and send the result to the IF filter in a super heterodyne receiver.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2400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2400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2400" b="1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2400" b="1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/>
          </a:p>
          <a:p>
            <a:pPr marL="914400" lvl="1" indent="-457200" eaLnBrk="1" hangingPunct="1">
              <a:lnSpc>
                <a:spcPct val="90000"/>
              </a:lnSpc>
            </a:pPr>
            <a:endParaRPr lang="en-US" sz="1200" b="1" smtClean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994275" y="3775075"/>
            <a:ext cx="4149725" cy="2586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/>
            <a:r>
              <a:rPr lang="en-US" sz="1600" i="1">
                <a:solidFill>
                  <a:srgbClr val="FF0000"/>
                </a:solidFill>
                <a:latin typeface="Rockwell" pitchFamily="18" charset="0"/>
              </a:rPr>
              <a:t>In this mixer the output is the sum and the difference of the two applied signals:</a:t>
            </a:r>
          </a:p>
          <a:p>
            <a:pPr lvl="2"/>
            <a:endParaRPr lang="en-US" sz="1600" i="1">
              <a:solidFill>
                <a:srgbClr val="FF0000"/>
              </a:solidFill>
              <a:latin typeface="Rockwell" pitchFamily="18" charset="0"/>
            </a:endParaRPr>
          </a:p>
          <a:p>
            <a:pPr lvl="2"/>
            <a:r>
              <a:rPr lang="en-US" sz="1400" i="1">
                <a:solidFill>
                  <a:srgbClr val="FF0000"/>
                </a:solidFill>
                <a:latin typeface="Rockwell" pitchFamily="18" charset="0"/>
              </a:rPr>
              <a:t>The sum would be 14.250 + 13.795 or 28.045 MHz</a:t>
            </a:r>
          </a:p>
          <a:p>
            <a:pPr lvl="2"/>
            <a:endParaRPr lang="en-US" sz="1600" i="1">
              <a:solidFill>
                <a:srgbClr val="FF0000"/>
              </a:solidFill>
              <a:latin typeface="Rockwell" pitchFamily="18" charset="0"/>
            </a:endParaRPr>
          </a:p>
          <a:p>
            <a:pPr lvl="2"/>
            <a:r>
              <a:rPr lang="en-US" sz="1400" i="1">
                <a:solidFill>
                  <a:srgbClr val="FF0000"/>
                </a:solidFill>
                <a:latin typeface="Rockwell" pitchFamily="18" charset="0"/>
              </a:rPr>
              <a:t>The difference would be 14.250 - 13.795 or 0 .455 MHz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 </a:t>
            </a:r>
            <a:endParaRPr lang="en-US" sz="1600" i="1">
              <a:solidFill>
                <a:srgbClr val="FF0000"/>
              </a:solidFill>
              <a:latin typeface="Rockwell" pitchFamily="18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0" y="6040438"/>
            <a:ext cx="42243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Filtering removes the undesired frequency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000125" y="3851275"/>
            <a:ext cx="1112838" cy="76835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230313" y="4081463"/>
            <a:ext cx="6921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  <a:latin typeface="Rockwell" pitchFamily="18" charset="0"/>
              </a:rPr>
              <a:t>Mixer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536825" y="3851275"/>
            <a:ext cx="1112838" cy="76835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805113" y="4005263"/>
            <a:ext cx="6143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  <a:latin typeface="Rockwell" pitchFamily="18" charset="0"/>
              </a:rPr>
              <a:t>First IF amp.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000125" y="4965700"/>
            <a:ext cx="1112838" cy="76835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076325" y="5080000"/>
            <a:ext cx="960438" cy="458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0000"/>
                </a:solidFill>
              </a:rPr>
              <a:t>Local oscillator 13.795 MHz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0" y="3889375"/>
            <a:ext cx="8858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Rockwell" pitchFamily="18" charset="0"/>
              </a:rPr>
              <a:t>14.250 MHz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461963" y="4197350"/>
            <a:ext cx="5381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V="1">
            <a:off x="1576388" y="4619625"/>
            <a:ext cx="0" cy="3460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V="1">
            <a:off x="2114550" y="4197350"/>
            <a:ext cx="4238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3919538" y="3967163"/>
            <a:ext cx="8858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Rockwell" pitchFamily="18" charset="0"/>
              </a:rPr>
              <a:t>455 kHz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3649663" y="4235450"/>
            <a:ext cx="4238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 animBg="1"/>
      <p:bldP spid="53256" grpId="0"/>
      <p:bldP spid="53257" grpId="0" animBg="1"/>
      <p:bldP spid="53258" grpId="0"/>
      <p:bldP spid="53259" grpId="0" animBg="1"/>
      <p:bldP spid="53262" grpId="0" animBg="1"/>
      <p:bldP spid="53263" grpId="0" animBg="1"/>
      <p:bldP spid="53264" grpId="0" animBg="1"/>
      <p:bldP spid="53265" grpId="0"/>
      <p:bldP spid="532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FF"/>
                </a:solidFill>
              </a:rPr>
              <a:t>Signals and Emissions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If a receiver mixes a 13.800 MHz VFO with a 14.255 MHz received signal to produce a 455 kHz intermediate frequency (IF) signal, a 13.345 MHz signal will produce an </a:t>
            </a:r>
            <a:r>
              <a:rPr lang="en-US" b="1" smtClean="0"/>
              <a:t>image response</a:t>
            </a:r>
            <a:r>
              <a:rPr lang="en-US" smtClean="0"/>
              <a:t> in the receiver. </a:t>
            </a:r>
            <a:r>
              <a:rPr lang="en-US" sz="1000" smtClean="0"/>
              <a:t>(G8B02)</a:t>
            </a:r>
            <a:r>
              <a:rPr lang="en-US" smtClean="0"/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smtClean="0">
                <a:solidFill>
                  <a:srgbClr val="FF0000"/>
                </a:solidFill>
              </a:rPr>
              <a:t>To prevent this many receivers use a tuned preamplifier before the mixer input (sometimes called a preselector).</a:t>
            </a:r>
            <a:r>
              <a:rPr lang="en-US" smtClean="0"/>
              <a:t> </a:t>
            </a:r>
          </a:p>
          <a:p>
            <a:pPr lvl="2"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Heterodyning</a:t>
            </a:r>
            <a:r>
              <a:rPr lang="en-US" smtClean="0"/>
              <a:t> is another term for the mixing of two RF signals. </a:t>
            </a:r>
            <a:r>
              <a:rPr lang="en-US" sz="1000" smtClean="0"/>
              <a:t>(G8B03)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</a:t>
            </a:r>
            <a:r>
              <a:rPr lang="en-US" b="1" smtClean="0"/>
              <a:t>multiplier</a:t>
            </a:r>
            <a:r>
              <a:rPr lang="en-US" smtClean="0"/>
              <a:t> is the name of the stage in a VHF FM transmitter that generates a harmonic of a lower frequency signal to reach the desired operating frequency. </a:t>
            </a:r>
            <a:r>
              <a:rPr lang="en-US" sz="1000" smtClean="0"/>
              <a:t>(G8B04)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pic>
        <p:nvPicPr>
          <p:cNvPr id="5" name="Picture 7" descr="Mix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5" y="3659188"/>
            <a:ext cx="1638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65488" y="3937000"/>
            <a:ext cx="169068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Very simple mixer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15289</TotalTime>
  <Words>937</Words>
  <Application>Microsoft Office PowerPoint</Application>
  <PresentationFormat>On-screen Show (4:3)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Verdana</vt:lpstr>
      <vt:lpstr>Arial</vt:lpstr>
      <vt:lpstr>Rockwell</vt:lpstr>
      <vt:lpstr>Times New Roman</vt:lpstr>
      <vt:lpstr>Wingdings</vt:lpstr>
      <vt:lpstr>Competition</vt:lpstr>
      <vt:lpstr>General Licensing Class</vt:lpstr>
      <vt:lpstr>General Class  Element 3 Course Presentation</vt:lpstr>
      <vt:lpstr>Signals and Emissions</vt:lpstr>
      <vt:lpstr>Signals and Emissions</vt:lpstr>
      <vt:lpstr>Signals and Emissions</vt:lpstr>
      <vt:lpstr>Signals and Emissions</vt:lpstr>
      <vt:lpstr>Signals and Emissions</vt:lpstr>
      <vt:lpstr>Signals and Emissions</vt:lpstr>
      <vt:lpstr>Signals and Emissions</vt:lpstr>
      <vt:lpstr>Signals and Emissions</vt:lpstr>
      <vt:lpstr>Signals and Emissions</vt:lpstr>
      <vt:lpstr>Signals and Emissions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Michael</cp:lastModifiedBy>
  <cp:revision>422</cp:revision>
  <dcterms:created xsi:type="dcterms:W3CDTF">2006-06-22T17:50:50Z</dcterms:created>
  <dcterms:modified xsi:type="dcterms:W3CDTF">2012-12-13T12:49:45Z</dcterms:modified>
</cp:coreProperties>
</file>