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0"/>
  </p:notesMasterIdLst>
  <p:sldIdLst>
    <p:sldId id="574" r:id="rId2"/>
    <p:sldId id="873" r:id="rId3"/>
    <p:sldId id="874" r:id="rId4"/>
    <p:sldId id="875" r:id="rId5"/>
    <p:sldId id="876" r:id="rId6"/>
    <p:sldId id="878" r:id="rId7"/>
    <p:sldId id="879" r:id="rId8"/>
    <p:sldId id="880" r:id="rId9"/>
    <p:sldId id="881" r:id="rId10"/>
    <p:sldId id="882" r:id="rId11"/>
    <p:sldId id="883" r:id="rId12"/>
    <p:sldId id="884" r:id="rId13"/>
    <p:sldId id="885" r:id="rId14"/>
    <p:sldId id="886" r:id="rId15"/>
    <p:sldId id="887" r:id="rId16"/>
    <p:sldId id="888" r:id="rId17"/>
    <p:sldId id="889" r:id="rId18"/>
    <p:sldId id="891" r:id="rId19"/>
    <p:sldId id="892" r:id="rId20"/>
    <p:sldId id="894" r:id="rId21"/>
    <p:sldId id="895" r:id="rId22"/>
    <p:sldId id="896" r:id="rId23"/>
    <p:sldId id="897" r:id="rId24"/>
    <p:sldId id="898" r:id="rId25"/>
    <p:sldId id="899" r:id="rId26"/>
    <p:sldId id="900" r:id="rId27"/>
    <p:sldId id="901" r:id="rId28"/>
    <p:sldId id="90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1" autoAdjust="0"/>
    <p:restoredTop sz="94693" autoAdjust="0"/>
  </p:normalViewPr>
  <p:slideViewPr>
    <p:cSldViewPr>
      <p:cViewPr>
        <p:scale>
          <a:sx n="88" d="100"/>
          <a:sy n="8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FA2DE0-B458-4F6C-AFDF-F84FD1A4C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4BF1ED-37B0-44CB-8CE2-6047E82195BB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3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D3BE-63B5-40D8-BA9F-F983C3A32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3512-D436-4310-8317-B8EA6EB9C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3EA4-CB4A-4FEF-9C29-D48B78880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5DB01-16BF-4BE5-8D7C-BD51D5E75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1EEC-ADF7-4CD9-A4CD-A6B1E4A42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C282-17CB-425D-87FC-04EA38C1D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952A0-20B5-4A4B-A23C-B4A5013B2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2A9D-AFE1-4206-B9FF-F07138932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21FCA-9935-40BD-BF5B-60D943C0A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7F40-7653-4F73-8E6F-93739D4F6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74158-BC49-4851-A277-4ADA65B26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60DEA-40AC-4B6C-B0EC-59F361187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D271478-17C1-4C95-B92B-C5A90075D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2925"/>
            <a:ext cx="8610600" cy="61595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General Licensing Class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00188" y="1970088"/>
            <a:ext cx="6145212" cy="146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Rockwell" pitchFamily="18" charset="0"/>
              </a:rPr>
              <a:t>G7A – G7C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Rockwell" pitchFamily="18" charset="0"/>
              </a:rPr>
              <a:t>Practical Circuits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690813" y="3621088"/>
            <a:ext cx="407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Your organization and dates here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508125"/>
            <a:ext cx="8642350" cy="49625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b="1" smtClean="0"/>
              <a:t>Symbol 2 </a:t>
            </a:r>
            <a:r>
              <a:rPr lang="en-US" smtClean="0"/>
              <a:t>in figure G7-1 represents an NPN junction transistor. </a:t>
            </a:r>
            <a:r>
              <a:rPr lang="en-US" sz="1000" smtClean="0"/>
              <a:t>(G7A11)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26628" name="Picture 4" descr="Revised G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025" y="2159000"/>
            <a:ext cx="65309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pg 135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2430463"/>
            <a:ext cx="145891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5575" y="4081463"/>
            <a:ext cx="2111375" cy="947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Schematic symbol for:</a:t>
            </a: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NPN Junction Transistor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186363" y="1892300"/>
            <a:ext cx="26114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492875" y="1892300"/>
            <a:ext cx="882650" cy="23812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 animBg="1"/>
      <p:bldP spid="266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47813"/>
            <a:ext cx="8950325" cy="49625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b="1" smtClean="0"/>
              <a:t>Symbol 6 </a:t>
            </a:r>
            <a:r>
              <a:rPr lang="en-US" smtClean="0"/>
              <a:t>in Figure G7-1 represents a multiple-winding transformer. </a:t>
            </a:r>
            <a:r>
              <a:rPr lang="en-US" sz="1000" smtClean="0"/>
              <a:t>(G7A12)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25604" name="Picture 4" descr="Revised G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025" y="2159000"/>
            <a:ext cx="65309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pg 135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2660650"/>
            <a:ext cx="70802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5575" y="4081463"/>
            <a:ext cx="2111375" cy="947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Schematic symbol for:</a:t>
            </a: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Multiple-winding transformer.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879975" y="1892300"/>
            <a:ext cx="33782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492875" y="1892300"/>
            <a:ext cx="1036638" cy="184467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  <p:bldP spid="256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08125"/>
            <a:ext cx="8642350" cy="49625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smtClean="0"/>
              <a:t>Symbol 7 </a:t>
            </a:r>
            <a:r>
              <a:rPr lang="en-US" smtClean="0"/>
              <a:t>in Figure G7-1 represents a tapped inductor. </a:t>
            </a:r>
            <a:r>
              <a:rPr lang="en-US" sz="1000" smtClean="0"/>
              <a:t>(G7A13)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24580" name="Picture 4" descr="Revised G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025" y="2159000"/>
            <a:ext cx="65309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pg 135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2660650"/>
            <a:ext cx="5651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5575" y="4081463"/>
            <a:ext cx="2111375" cy="703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Schematic symbol for:</a:t>
            </a: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Tapped Inductor.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686425" y="1854200"/>
            <a:ext cx="1843088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4071938" y="1854200"/>
            <a:ext cx="2613025" cy="349567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 animBg="1"/>
      <p:bldP spid="245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Complex digital circuitry can often be replaced by a </a:t>
            </a:r>
            <a:r>
              <a:rPr lang="en-US" b="1" dirty="0" smtClean="0"/>
              <a:t>microcontroller</a:t>
            </a:r>
            <a:r>
              <a:rPr lang="en-US" dirty="0" smtClean="0"/>
              <a:t>. </a:t>
            </a:r>
            <a:r>
              <a:rPr lang="en-US" sz="1000" dirty="0" smtClean="0"/>
              <a:t>(G7B01)</a:t>
            </a:r>
            <a:r>
              <a:rPr lang="en-US" dirty="0" smtClean="0"/>
              <a:t> </a:t>
            </a: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 advantage of using the binary system when processing digital signals is that </a:t>
            </a:r>
            <a:r>
              <a:rPr lang="en-US" b="1" dirty="0" smtClean="0"/>
              <a:t>binary "ones" and "zeros" are easy to represent with an "on" or "off" state</a:t>
            </a:r>
            <a:r>
              <a:rPr lang="en-US" dirty="0" smtClean="0"/>
              <a:t>. </a:t>
            </a:r>
            <a:r>
              <a:rPr lang="en-US" sz="1000" dirty="0" smtClean="0"/>
              <a:t>(G7B02)</a:t>
            </a:r>
            <a:r>
              <a:rPr lang="en-US" dirty="0" smtClean="0"/>
              <a:t> </a:t>
            </a:r>
            <a:endParaRPr lang="en-US" sz="14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0" y="1917700"/>
            <a:ext cx="1452563" cy="111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869113" y="3146425"/>
            <a:ext cx="11144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Intel 8742</a:t>
            </a:r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413" y="1917700"/>
            <a:ext cx="1212850" cy="1252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592513" y="3146425"/>
            <a:ext cx="16129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DVD Recorder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224463" y="2162175"/>
            <a:ext cx="11144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Rockwell" pitchFamily="18" charset="0"/>
              </a:rPr>
              <a:t>LSI Devices</a:t>
            </a:r>
          </a:p>
        </p:txBody>
      </p:sp>
      <p:pic>
        <p:nvPicPr>
          <p:cNvPr id="9" name="Picture 6" descr="pg 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438" y="4197350"/>
            <a:ext cx="31480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73413" y="4887913"/>
            <a:ext cx="2228850" cy="180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In digital systems, binary numbers are used to write and keep track of the many possible combinations of the two electrical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For a two input AND gate, the </a:t>
            </a:r>
            <a:r>
              <a:rPr lang="en-US" b="1" smtClean="0"/>
              <a:t>output is high only when both inputs are high</a:t>
            </a:r>
            <a:r>
              <a:rPr lang="en-US" smtClean="0"/>
              <a:t>. </a:t>
            </a:r>
            <a:r>
              <a:rPr lang="en-US" sz="1000" smtClean="0"/>
              <a:t>(G7B03)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9942" name="Picture 6" descr="pg117-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2546350"/>
            <a:ext cx="814705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838825" y="6232525"/>
            <a:ext cx="26495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Truth table for AND 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For a two input NOR gate, the </a:t>
            </a:r>
            <a:r>
              <a:rPr lang="en-US" b="1" smtClean="0"/>
              <a:t>output is low when either or both inputs are high</a:t>
            </a:r>
            <a:r>
              <a:rPr lang="en-US" smtClean="0"/>
              <a:t>. </a:t>
            </a:r>
            <a:r>
              <a:rPr lang="en-US" sz="1000" smtClean="0"/>
              <a:t>(G7B04)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964" name="Picture 4" descr="pg 177-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2506663"/>
            <a:ext cx="806132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800725" y="6232525"/>
            <a:ext cx="26495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Truth table for NOR 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Integrated circuits that provide more complex logic functions, such as counters and shift registers, are also available. A 3-bit binary counter has </a:t>
            </a:r>
            <a:r>
              <a:rPr lang="en-US" b="1" smtClean="0"/>
              <a:t>8</a:t>
            </a:r>
            <a:r>
              <a:rPr lang="en-US" smtClean="0"/>
              <a:t> states. </a:t>
            </a:r>
            <a:r>
              <a:rPr lang="en-US" sz="1000" smtClean="0"/>
              <a:t>(G7B05)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sz="1600" b="1" smtClean="0">
                <a:solidFill>
                  <a:srgbClr val="FF0000"/>
                </a:solidFill>
              </a:rPr>
              <a:t>There are 8 states in a 3-bit binary counter.</a:t>
            </a:r>
          </a:p>
          <a:p>
            <a:pPr eaLnBrk="1" hangingPunct="1"/>
            <a:endParaRPr lang="en-US" sz="1600" b="1" smtClean="0">
              <a:solidFill>
                <a:srgbClr val="FF0000"/>
              </a:solidFill>
            </a:endParaRPr>
          </a:p>
          <a:p>
            <a:pPr lvl="4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smtClean="0">
                <a:solidFill>
                  <a:srgbClr val="FF0000"/>
                </a:solidFill>
              </a:rPr>
              <a:t>000      001      010      011</a:t>
            </a:r>
          </a:p>
          <a:p>
            <a:pPr lvl="4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b="1" smtClean="0">
                <a:solidFill>
                  <a:srgbClr val="FF0000"/>
                </a:solidFill>
              </a:rPr>
              <a:t>100      101      110      111</a:t>
            </a:r>
          </a:p>
          <a:p>
            <a:pPr lvl="4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z="16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mtClean="0"/>
              <a:t>A shift register is </a:t>
            </a:r>
            <a:r>
              <a:rPr lang="en-US" b="1" smtClean="0"/>
              <a:t>a clocked array of circuits that passes data in steps along the array</a:t>
            </a:r>
            <a:r>
              <a:rPr lang="en-US" smtClean="0"/>
              <a:t>.</a:t>
            </a:r>
            <a:r>
              <a:rPr lang="en-US" sz="1600" smtClean="0"/>
              <a:t> </a:t>
            </a:r>
            <a:r>
              <a:rPr lang="en-US" sz="1000" smtClean="0"/>
              <a:t>(G7B06)</a:t>
            </a:r>
            <a:endParaRPr lang="en-US" sz="10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038" y="4735513"/>
            <a:ext cx="4608512" cy="1573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727450" y="6348413"/>
            <a:ext cx="24955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4-Bit SIPO Shift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357188"/>
            <a:ext cx="8642350" cy="600075"/>
          </a:xfrm>
        </p:spPr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The basic components of virtually all sine wave oscillators are </a:t>
            </a:r>
            <a:r>
              <a:rPr lang="en-US" b="1" smtClean="0"/>
              <a:t>a filter and an amplifier operating in a feedback loop</a:t>
            </a:r>
            <a:r>
              <a:rPr lang="en-US" smtClean="0"/>
              <a:t>.</a:t>
            </a:r>
            <a:r>
              <a:rPr lang="en-US" sz="1400" smtClean="0"/>
              <a:t> </a:t>
            </a:r>
            <a:r>
              <a:rPr lang="en-US" sz="1000" smtClean="0"/>
              <a:t>(G7B07)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84741" name="Picture 5" descr="Feedback c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2162175"/>
            <a:ext cx="6991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4156075"/>
            <a:ext cx="3419475" cy="2701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184900" y="4081463"/>
            <a:ext cx="1920875" cy="2538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Sine wave</a:t>
            </a: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Square wave</a:t>
            </a: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Triangle wave</a:t>
            </a: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Sawtooth wave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5072063" y="6424613"/>
            <a:ext cx="10366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5072063" y="5157788"/>
            <a:ext cx="10366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5072063" y="5810250"/>
            <a:ext cx="10366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>
            <a:off x="5072063" y="4465638"/>
            <a:ext cx="10366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09563" y="5041900"/>
            <a:ext cx="13462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Voltage waveforms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84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84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8" grpId="0" animBg="1"/>
      <p:bldP spid="26639" grpId="0" animBg="1"/>
      <p:bldP spid="26640" grpId="0" animBg="1"/>
      <p:bldP spid="266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778000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To determine the efficiency of an RF power amplifier,</a:t>
            </a:r>
            <a:r>
              <a:rPr lang="en-US" b="1" smtClean="0"/>
              <a:t> divide the RF output power by the DC input power</a:t>
            </a:r>
            <a:r>
              <a:rPr lang="en-US" smtClean="0"/>
              <a:t>. </a:t>
            </a:r>
            <a:r>
              <a:rPr lang="en-US" sz="1000" smtClean="0"/>
              <a:t>(G7B08)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 lvl="1"/>
            <a:r>
              <a:rPr lang="en-US" sz="1600" i="1" smtClean="0">
                <a:solidFill>
                  <a:srgbClr val="FF0000"/>
                </a:solidFill>
              </a:rPr>
              <a:t>Example: </a:t>
            </a:r>
          </a:p>
          <a:p>
            <a:pPr lvl="2"/>
            <a:endParaRPr lang="en-US" sz="1600" i="1" smtClean="0">
              <a:solidFill>
                <a:srgbClr val="FF0000"/>
              </a:solidFill>
            </a:endParaRPr>
          </a:p>
          <a:p>
            <a:pPr lvl="2"/>
            <a:r>
              <a:rPr lang="en-US" sz="1600" i="1" smtClean="0">
                <a:solidFill>
                  <a:srgbClr val="FF0000"/>
                </a:solidFill>
              </a:rPr>
              <a:t>A 100 watt 2 meter power amplifier that draws 10 amperes from a 13.8 Volt Power supply has an efficiency of 72%.  </a:t>
            </a:r>
          </a:p>
          <a:p>
            <a:pPr lvl="3"/>
            <a:endParaRPr lang="en-US" sz="1600" i="1" smtClean="0">
              <a:solidFill>
                <a:srgbClr val="FF0000"/>
              </a:solidFill>
            </a:endParaRPr>
          </a:p>
          <a:p>
            <a:pPr lvl="3"/>
            <a:r>
              <a:rPr lang="en-US" sz="1600" i="1" smtClean="0">
                <a:solidFill>
                  <a:srgbClr val="FF0000"/>
                </a:solidFill>
              </a:rPr>
              <a:t>Efficiency = 100 watts / (13.8 * 10) </a:t>
            </a:r>
          </a:p>
          <a:p>
            <a:pPr lvl="3"/>
            <a:endParaRPr lang="en-US" sz="1600" i="1" smtClean="0">
              <a:solidFill>
                <a:srgbClr val="FF0000"/>
              </a:solidFill>
            </a:endParaRPr>
          </a:p>
          <a:p>
            <a:pPr lvl="3"/>
            <a:r>
              <a:rPr lang="en-US" sz="1600" i="1" smtClean="0">
                <a:solidFill>
                  <a:srgbClr val="FF0000"/>
                </a:solidFill>
              </a:rPr>
              <a:t>Efficiency = 100/138</a:t>
            </a:r>
          </a:p>
          <a:p>
            <a:pPr lvl="3"/>
            <a:endParaRPr lang="en-US" sz="1600" i="1" smtClean="0">
              <a:solidFill>
                <a:srgbClr val="FF0000"/>
              </a:solidFill>
            </a:endParaRPr>
          </a:p>
          <a:p>
            <a:pPr lvl="3"/>
            <a:r>
              <a:rPr lang="en-US" sz="1600" i="1" smtClean="0">
                <a:solidFill>
                  <a:srgbClr val="FF0000"/>
                </a:solidFill>
              </a:rPr>
              <a:t>Efficiency = </a:t>
            </a:r>
            <a:r>
              <a:rPr lang="en-US" sz="1600" b="1" i="1" smtClean="0">
                <a:solidFill>
                  <a:srgbClr val="FF0000"/>
                </a:solidFill>
              </a:rPr>
              <a:t>72%</a:t>
            </a:r>
            <a:endParaRPr lang="en-US" sz="1600" b="1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The inductance and capacitance in the tank circuit </a:t>
            </a:r>
            <a:r>
              <a:rPr lang="en-US" smtClean="0"/>
              <a:t>determines the frequency of an LC oscillator. </a:t>
            </a:r>
            <a:r>
              <a:rPr lang="en-US" sz="1000" smtClean="0"/>
              <a:t>(G7B09)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endParaRPr lang="en-US" sz="14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0" y="2122488"/>
            <a:ext cx="2466975" cy="184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4235450"/>
            <a:ext cx="2466975" cy="184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276475"/>
            <a:ext cx="2341562" cy="176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5113" y="4351338"/>
            <a:ext cx="2420937" cy="1570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3" y="4695825"/>
            <a:ext cx="2151062" cy="1195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5612" name="Picture 12" descr="Induct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3" y="2238375"/>
            <a:ext cx="1905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761163" y="6194425"/>
            <a:ext cx="18049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Tank Circuits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15950" y="6156325"/>
            <a:ext cx="142081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Inductors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959100" y="6156325"/>
            <a:ext cx="226536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(variable) Capacitors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4" grpId="0"/>
      <p:bldP spid="256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BEAB9C-FAF5-4564-B634-9B914A2B82E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39763"/>
          </a:xfrm>
        </p:spPr>
        <p:txBody>
          <a:bodyPr/>
          <a:lstStyle/>
          <a:p>
            <a:pPr algn="ctr" eaLnBrk="1" hangingPunct="1"/>
            <a:r>
              <a:rPr lang="en-US" b="1" smtClean="0"/>
              <a:t>General Class  Element 3 Course 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585913"/>
            <a:ext cx="5683250" cy="408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b="1" smtClean="0"/>
              <a:t>ELEMENT 3 SUB-ELEMENTS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G1 – Commission’s Rules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G2 – Operating Procedures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G3 – Radio Wave Propagation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G4 – Amateur Radio Practices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G5 – Electrical Principles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G6 – Circuit Components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G7 – Practical Circuits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G8 – Signals and Emissions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G9 – Antennas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G0 – Electrical and RF Safety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8" y="145256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Linear amplifiers are usually Class A amplifiers. </a:t>
            </a:r>
            <a:r>
              <a:rPr lang="en-US" b="1" smtClean="0"/>
              <a:t>Low distortion </a:t>
            </a:r>
            <a:r>
              <a:rPr lang="en-US" smtClean="0"/>
              <a:t>is a characteristic of a Class A amplifier. </a:t>
            </a:r>
            <a:r>
              <a:rPr lang="en-US" sz="1000" smtClean="0"/>
              <a:t>(G7B10)</a:t>
            </a:r>
          </a:p>
          <a:p>
            <a:pPr lvl="2"/>
            <a:r>
              <a:rPr lang="en-US" sz="1600" i="1" smtClean="0">
                <a:solidFill>
                  <a:srgbClr val="FF0000"/>
                </a:solidFill>
              </a:rPr>
              <a:t>This is because 100 % of the waveform is amplified.</a:t>
            </a:r>
            <a:endParaRPr lang="en-US" sz="1600" smtClean="0">
              <a:solidFill>
                <a:srgbClr val="FF0000"/>
              </a:solidFill>
            </a:endParaRPr>
          </a:p>
          <a:p>
            <a:pPr lvl="2"/>
            <a:r>
              <a:rPr lang="en-US" sz="1600" smtClean="0">
                <a:solidFill>
                  <a:srgbClr val="FF0000"/>
                </a:solidFill>
              </a:rPr>
              <a:t>They are, therefore, most appropriate for amplifying phone signals.</a:t>
            </a: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Class C amplifier is not linear. A Class C power stage is appropriate for amplifying a </a:t>
            </a:r>
            <a:r>
              <a:rPr lang="en-US" b="1" smtClean="0"/>
              <a:t>CW </a:t>
            </a:r>
            <a:r>
              <a:rPr lang="en-US" smtClean="0"/>
              <a:t>modulated signal. </a:t>
            </a:r>
            <a:r>
              <a:rPr lang="en-US" sz="1000" smtClean="0"/>
              <a:t>(G7B11)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Class C </a:t>
            </a:r>
            <a:r>
              <a:rPr lang="en-US" smtClean="0"/>
              <a:t>amplifiers have the highest efficiency. </a:t>
            </a:r>
            <a:r>
              <a:rPr lang="en-US" sz="1000" smtClean="0"/>
              <a:t>(G7B12)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70660" name="Picture 4" descr="pg 101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933825"/>
            <a:ext cx="59150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998663" y="6508750"/>
            <a:ext cx="445611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Various Classes of Transistorized Amplifiers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913688" y="4098925"/>
            <a:ext cx="1420812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Lowest Distortion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913688" y="5749925"/>
            <a:ext cx="15367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Highest Efficiency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H="1">
            <a:off x="6772275" y="4389438"/>
            <a:ext cx="998538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6723063" y="6040438"/>
            <a:ext cx="10747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63" grpId="0"/>
      <p:bldP spid="70664" grpId="0" animBg="1"/>
      <p:bldP spid="706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5478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</a:t>
            </a:r>
            <a:r>
              <a:rPr lang="en-US" b="1" smtClean="0"/>
              <a:t>filter</a:t>
            </a:r>
            <a:r>
              <a:rPr lang="en-US" smtClean="0"/>
              <a:t> is used to process signals from the balanced modulator and send them to the mixer in a single-sideband phone transmitter. </a:t>
            </a:r>
            <a:r>
              <a:rPr lang="en-US" sz="1000" smtClean="0"/>
              <a:t>(G7C01)</a:t>
            </a:r>
            <a:r>
              <a:rPr lang="en-US" smtClean="0"/>
              <a:t> </a:t>
            </a:r>
          </a:p>
          <a:p>
            <a:pPr lvl="2">
              <a:buFont typeface="Wingdings" pitchFamily="2" charset="2"/>
              <a:buNone/>
            </a:pPr>
            <a:r>
              <a:rPr lang="en-US" sz="1600" smtClean="0">
                <a:solidFill>
                  <a:srgbClr val="FF0000"/>
                </a:solidFill>
              </a:rPr>
              <a:t>		Filters are also used in amateur radio transmitters.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57348" name="Picture 4" descr="BalancedModul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738" y="2890838"/>
            <a:ext cx="45656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4071938" y="3313113"/>
            <a:ext cx="615950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190750" y="2546350"/>
            <a:ext cx="576263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498725" y="2546350"/>
            <a:ext cx="1651000" cy="8826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306638" y="5349875"/>
            <a:ext cx="3840162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SSB Transmitter Block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  <p:bldP spid="573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1739900"/>
            <a:ext cx="8642350" cy="18764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</a:t>
            </a:r>
            <a:r>
              <a:rPr lang="en-US" b="1" smtClean="0"/>
              <a:t>balanced modulator </a:t>
            </a:r>
            <a:r>
              <a:rPr lang="en-US" smtClean="0"/>
              <a:t>is the circuit used to combine signals from the carrier oscillator and speech amplifier and send the result to the filter in a typical single-sideband phone transmitter. </a:t>
            </a:r>
            <a:r>
              <a:rPr lang="en-US" sz="1000" smtClean="0"/>
              <a:t>(G7C02)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3389313"/>
            <a:ext cx="39560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8" y="3390900"/>
            <a:ext cx="339566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1960563" y="573405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Rockwell" pitchFamily="18" charset="0"/>
              </a:rPr>
              <a:t>Actual circuit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5416550" y="5694363"/>
            <a:ext cx="180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Rockwell" pitchFamily="18" charset="0"/>
              </a:rPr>
              <a:t>Block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</a:t>
            </a:r>
            <a:r>
              <a:rPr lang="en-US" b="1" smtClean="0"/>
              <a:t>mixer</a:t>
            </a:r>
            <a:r>
              <a:rPr lang="en-US" smtClean="0"/>
              <a:t> is the circuit used to process signals from the RF amplifier and local oscillator and send the result to the IF filter in a superheterodyne receiver. </a:t>
            </a:r>
            <a:r>
              <a:rPr lang="en-US" sz="1000" smtClean="0"/>
              <a:t>(G7C03)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4036" name="Picture 4" descr="pg 103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3" y="4735513"/>
            <a:ext cx="725963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7" name="Group 5"/>
          <p:cNvGrpSpPr>
            <a:grpSpLocks noChangeAspect="1"/>
          </p:cNvGrpSpPr>
          <p:nvPr/>
        </p:nvGrpSpPr>
        <p:grpSpPr bwMode="auto">
          <a:xfrm>
            <a:off x="1230313" y="2546350"/>
            <a:ext cx="7181850" cy="2036763"/>
            <a:chOff x="2525" y="10014"/>
            <a:chExt cx="8804" cy="3194"/>
          </a:xfrm>
        </p:grpSpPr>
        <p:sp>
          <p:nvSpPr>
            <p:cNvPr id="25613" name="AutoShape 6"/>
            <p:cNvSpPr>
              <a:spLocks noChangeAspect="1" noChangeArrowheads="1"/>
            </p:cNvSpPr>
            <p:nvPr/>
          </p:nvSpPr>
          <p:spPr bwMode="auto">
            <a:xfrm>
              <a:off x="2525" y="10014"/>
              <a:ext cx="8804" cy="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14" name="Group 7"/>
            <p:cNvGrpSpPr>
              <a:grpSpLocks/>
            </p:cNvGrpSpPr>
            <p:nvPr/>
          </p:nvGrpSpPr>
          <p:grpSpPr bwMode="auto">
            <a:xfrm>
              <a:off x="2525" y="10014"/>
              <a:ext cx="8804" cy="3194"/>
              <a:chOff x="798" y="761"/>
              <a:chExt cx="4578" cy="1650"/>
            </a:xfrm>
          </p:grpSpPr>
          <p:pic>
            <p:nvPicPr>
              <p:cNvPr id="25616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44" y="816"/>
                <a:ext cx="588" cy="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61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56" y="814"/>
                <a:ext cx="588" cy="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618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8" y="816"/>
                <a:ext cx="588" cy="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61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08" y="864"/>
                <a:ext cx="1368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620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8" y="761"/>
                <a:ext cx="1704" cy="1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621" name="Line 13"/>
              <p:cNvSpPr>
                <a:spLocks noChangeShapeType="1"/>
              </p:cNvSpPr>
              <p:nvPr/>
            </p:nvSpPr>
            <p:spPr bwMode="auto">
              <a:xfrm>
                <a:off x="2356" y="1341"/>
                <a:ext cx="1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5" name="Text Box 14"/>
            <p:cNvSpPr txBox="1">
              <a:spLocks noChangeArrowheads="1"/>
            </p:cNvSpPr>
            <p:nvPr/>
          </p:nvSpPr>
          <p:spPr bwMode="auto">
            <a:xfrm>
              <a:off x="5802" y="10307"/>
              <a:ext cx="2873" cy="3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981" tIns="37490" rIns="74981" bIns="37490"/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IF Amplifier Stages</a:t>
              </a:r>
              <a:endParaRPr lang="en-US"/>
            </a:p>
          </p:txBody>
        </p:sp>
      </p:grp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765550" y="3582988"/>
            <a:ext cx="280352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Rockwell" pitchFamily="18" charset="0"/>
              </a:rPr>
              <a:t>Single conversion receiver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841750" y="6553200"/>
            <a:ext cx="280352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Rockwell" pitchFamily="18" charset="0"/>
              </a:rPr>
              <a:t>Dual conversion receiver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154113" y="3851275"/>
            <a:ext cx="1382712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One mixer </a:t>
            </a:r>
            <a:r>
              <a:rPr lang="en-US" sz="1000">
                <a:solidFill>
                  <a:srgbClr val="FF0000"/>
                </a:solidFill>
                <a:latin typeface="Rockwell" pitchFamily="18" charset="0"/>
              </a:rPr>
              <a:t>(single conversion)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649663" y="5926138"/>
            <a:ext cx="1420812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Two mixers </a:t>
            </a:r>
            <a:r>
              <a:rPr lang="en-US" sz="1000">
                <a:solidFill>
                  <a:srgbClr val="FF0000"/>
                </a:solidFill>
                <a:latin typeface="Rockwell" pitchFamily="18" charset="0"/>
              </a:rPr>
              <a:t>(dual conversion)</a:t>
            </a:r>
            <a:endParaRPr lang="en-US" sz="160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2344738" y="3544888"/>
            <a:ext cx="460375" cy="42227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V="1">
            <a:off x="4456113" y="5694363"/>
            <a:ext cx="536575" cy="2682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 flipV="1">
            <a:off x="3649663" y="5656263"/>
            <a:ext cx="808037" cy="3063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9" grpId="0"/>
      <p:bldP spid="27666" grpId="0"/>
      <p:bldP spid="27667" grpId="0"/>
      <p:bldP spid="27668" grpId="0" animBg="1"/>
      <p:bldP spid="27673" grpId="0" animBg="1"/>
      <p:bldP spid="276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82038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</a:t>
            </a:r>
            <a:r>
              <a:rPr lang="en-US" b="1" smtClean="0"/>
              <a:t>product detector</a:t>
            </a:r>
            <a:r>
              <a:rPr lang="en-US" smtClean="0"/>
              <a:t> is the circuit is used to combine signals from the IF amplifier and BFO and send the result to the AF amplifier in a single-sideband receiver. </a:t>
            </a:r>
            <a:r>
              <a:rPr lang="en-US" sz="1000" smtClean="0"/>
              <a:t>(G7C04)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99077" name="Picture 5" descr="SSB Superh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584450"/>
            <a:ext cx="698976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693738" y="1816100"/>
            <a:ext cx="211137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805113" y="1816100"/>
            <a:ext cx="2995612" cy="88265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2344738" y="2084388"/>
            <a:ext cx="42386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2382838" y="2084388"/>
            <a:ext cx="0" cy="268922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2382838" y="4773613"/>
            <a:ext cx="226536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4648200" y="4005263"/>
            <a:ext cx="1190625" cy="76835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5916613" y="2122488"/>
            <a:ext cx="138271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6837363" y="2122488"/>
            <a:ext cx="0" cy="69215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461963" y="2122488"/>
            <a:ext cx="126841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1730375" y="2122488"/>
            <a:ext cx="3302000" cy="80645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687" name="TextBox 2"/>
          <p:cNvSpPr txBox="1">
            <a:spLocks noChangeArrowheads="1"/>
          </p:cNvSpPr>
          <p:nvPr/>
        </p:nvSpPr>
        <p:spPr bwMode="auto">
          <a:xfrm>
            <a:off x="3359150" y="5199063"/>
            <a:ext cx="3302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Remember: </a:t>
            </a:r>
          </a:p>
          <a:p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(a) Product detector is used in AM/SSB and CW.</a:t>
            </a:r>
          </a:p>
          <a:p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(b) Discriminator is in FM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6" grpId="1" animBg="1"/>
      <p:bldP spid="45067" grpId="0" animBg="1"/>
      <p:bldP spid="45067" grpId="1" animBg="1"/>
      <p:bldP spid="45069" grpId="0" animBg="1"/>
      <p:bldP spid="45069" grpId="1" animBg="1"/>
      <p:bldP spid="45070" grpId="0" animBg="1"/>
      <p:bldP spid="45070" grpId="1" animBg="1"/>
      <p:bldP spid="45072" grpId="0" animBg="1"/>
      <p:bldP spid="45072" grpId="1" animBg="1"/>
      <p:bldP spid="45073" grpId="0" animBg="1"/>
      <p:bldP spid="45073" grpId="1" animBg="1"/>
      <p:bldP spid="45074" grpId="0" animBg="1"/>
      <p:bldP spid="45074" grpId="1" animBg="1"/>
      <p:bldP spid="45075" grpId="0" animBg="1"/>
      <p:bldP spid="45075" grpId="1" animBg="1"/>
      <p:bldP spid="45076" grpId="0" animBg="1"/>
      <p:bldP spid="45076" grpId="1" animBg="1"/>
      <p:bldP spid="45077" grpId="0" animBg="1"/>
      <p:bldP spid="45077" grpId="1" animBg="1"/>
      <p:bldP spid="286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47813"/>
            <a:ext cx="895032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An advantage of a transceiver controlled by a direct digital synthesizer (DDS) is that it provides </a:t>
            </a:r>
            <a:r>
              <a:rPr lang="en-US" b="1" smtClean="0"/>
              <a:t>variable frequency with the stability of a crystal oscillator</a:t>
            </a:r>
            <a:r>
              <a:rPr lang="en-US" smtClean="0"/>
              <a:t>. </a:t>
            </a:r>
            <a:r>
              <a:rPr lang="en-US" sz="1000" smtClean="0"/>
              <a:t>(G7C05)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smtClean="0">
                <a:solidFill>
                  <a:srgbClr val="FF0000"/>
                </a:solidFill>
              </a:rPr>
              <a:t>Digital circuits called a synthesizer control the receive and transmit frequencies.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</a:t>
            </a:r>
            <a:r>
              <a:rPr lang="en-US" b="1" smtClean="0"/>
              <a:t>impedance</a:t>
            </a:r>
            <a:r>
              <a:rPr lang="en-US" smtClean="0"/>
              <a:t> of a low-pass filter should be </a:t>
            </a:r>
            <a:r>
              <a:rPr lang="en-US" b="1" smtClean="0"/>
              <a:t>about the same</a:t>
            </a:r>
            <a:r>
              <a:rPr lang="en-US" smtClean="0"/>
              <a:t> as the impedance of the transmission line into which it is inserted. </a:t>
            </a:r>
            <a:r>
              <a:rPr lang="en-US" sz="1000" smtClean="0"/>
              <a:t>(G7C06)</a:t>
            </a:r>
            <a:r>
              <a:rPr lang="en-US" smtClean="0"/>
              <a:t> 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3294063"/>
            <a:ext cx="38401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988" y="3294063"/>
            <a:ext cx="37242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91440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simplest combination of stages that implement a superheterodyne receiver is </a:t>
            </a:r>
            <a:r>
              <a:rPr lang="en-US" b="1" smtClean="0"/>
              <a:t>HF oscillator, mixer, detector</a:t>
            </a:r>
            <a:r>
              <a:rPr lang="en-US" smtClean="0"/>
              <a:t>. </a:t>
            </a:r>
            <a:r>
              <a:rPr lang="en-US" sz="1000" smtClean="0"/>
              <a:t>(G7C07)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768475" y="2162175"/>
            <a:ext cx="15367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3535363" y="2162175"/>
            <a:ext cx="65246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456113" y="2162175"/>
            <a:ext cx="922337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3023" name="Picture 15" descr="pg 103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2738438"/>
            <a:ext cx="75279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2228850" y="2468563"/>
            <a:ext cx="728663" cy="272573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4071938" y="2162175"/>
            <a:ext cx="0" cy="138112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>
            <a:off x="3457575" y="3544888"/>
            <a:ext cx="614363" cy="1920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4994275" y="2162175"/>
            <a:ext cx="844550" cy="149701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V="1">
            <a:off x="2228850" y="2162175"/>
            <a:ext cx="0" cy="2682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2344738" y="6156325"/>
            <a:ext cx="44164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Simple Generic Superheterodyne Receiver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7" grpId="0" animBg="1"/>
      <p:bldP spid="43021" grpId="0" animBg="1"/>
      <p:bldP spid="43024" grpId="0" animBg="1"/>
      <p:bldP spid="43026" grpId="0" animBg="1"/>
      <p:bldP spid="43027" grpId="0" animBg="1"/>
      <p:bldP spid="43028" grpId="0" animBg="1"/>
      <p:bldP spid="43029" grpId="0" animBg="1"/>
      <p:bldP spid="430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19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</a:t>
            </a:r>
            <a:r>
              <a:rPr lang="en-US" b="1" smtClean="0"/>
              <a:t>discriminator</a:t>
            </a:r>
            <a:r>
              <a:rPr lang="en-US" smtClean="0"/>
              <a:t> circuit is used in many FM receivers to convert signals coming from the IF amplifier to audio. </a:t>
            </a:r>
            <a:r>
              <a:rPr lang="en-US" sz="1000" smtClean="0"/>
              <a:t>(G7C08)</a:t>
            </a:r>
            <a:r>
              <a:rPr lang="en-US" smtClean="0"/>
              <a:t> 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FM receivers have different types of circuits than the superheterodyne receivers designed for AM, CW and SSB.</a:t>
            </a:r>
          </a:p>
          <a:p>
            <a:pPr>
              <a:buFont typeface="Wingdings" pitchFamily="2" charset="2"/>
              <a:buChar char="Ø"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following is needed for a </a:t>
            </a:r>
            <a:r>
              <a:rPr lang="en-US" b="1" smtClean="0"/>
              <a:t>D</a:t>
            </a:r>
            <a:r>
              <a:rPr lang="en-US" smtClean="0"/>
              <a:t>igital </a:t>
            </a:r>
            <a:r>
              <a:rPr lang="en-US" b="1" smtClean="0"/>
              <a:t>S</a:t>
            </a:r>
            <a:r>
              <a:rPr lang="en-US" smtClean="0"/>
              <a:t>ignal </a:t>
            </a:r>
            <a:r>
              <a:rPr lang="en-US" b="1" smtClean="0"/>
              <a:t>P</a:t>
            </a:r>
            <a:r>
              <a:rPr lang="en-US" smtClean="0"/>
              <a:t>rocessor IF filter. </a:t>
            </a:r>
            <a:r>
              <a:rPr lang="en-US" sz="1000" smtClean="0"/>
              <a:t>(</a:t>
            </a:r>
            <a:r>
              <a:rPr lang="en-US" sz="1000" smtClean="0">
                <a:sym typeface="Wingdings" pitchFamily="2" charset="2"/>
              </a:rPr>
              <a:t>G7C09)</a:t>
            </a:r>
            <a:endParaRPr lang="en-US" sz="1000" smtClean="0"/>
          </a:p>
          <a:p>
            <a:pPr lvl="2">
              <a:buFont typeface="Wingdings" pitchFamily="2" charset="2"/>
              <a:buChar char="§"/>
            </a:pPr>
            <a:r>
              <a:rPr lang="en-US" sz="1600" smtClean="0">
                <a:solidFill>
                  <a:srgbClr val="FF0000"/>
                </a:solidFill>
              </a:rPr>
              <a:t>An analog to digital converter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smtClean="0">
                <a:solidFill>
                  <a:srgbClr val="FF0000"/>
                </a:solidFill>
              </a:rPr>
              <a:t>A digital processor chip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smtClean="0">
                <a:solidFill>
                  <a:srgbClr val="FF0000"/>
                </a:solidFill>
              </a:rPr>
              <a:t>A digital to analog converter</a:t>
            </a:r>
          </a:p>
          <a:p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2814638"/>
            <a:ext cx="4564063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865438"/>
            <a:ext cx="28035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154113" y="4502150"/>
            <a:ext cx="3187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Discriminator circuit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956175" y="4483100"/>
            <a:ext cx="36861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Frequency to voltage conversion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33900" y="5618163"/>
            <a:ext cx="32734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Rockwell" pitchFamily="18" charset="0"/>
              </a:rPr>
              <a:t>All of the choices are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Digital Signal Processor filtering is accomplished </a:t>
            </a:r>
            <a:r>
              <a:rPr lang="en-US" b="1" smtClean="0"/>
              <a:t>by converting the signal from analog to digital and using digital processing </a:t>
            </a:r>
            <a:r>
              <a:rPr lang="en-US" smtClean="0"/>
              <a:t>followed by converting back to analog. </a:t>
            </a:r>
            <a:r>
              <a:rPr lang="en-US" sz="1000" smtClean="0"/>
              <a:t>(G7C10)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term "software defined radio" (SDR) means </a:t>
            </a:r>
            <a:r>
              <a:rPr lang="en-US" b="1" smtClean="0"/>
              <a:t>a radio in which most major signal processing functions are performed by software</a:t>
            </a:r>
            <a:r>
              <a:rPr lang="en-US" smtClean="0"/>
              <a:t>. </a:t>
            </a:r>
            <a:r>
              <a:rPr lang="en-US" sz="1000" smtClean="0"/>
              <a:t>(G7C11)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8133" name="Picture 5" descr="pg 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2479675"/>
            <a:ext cx="84010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336675" y="4135438"/>
            <a:ext cx="44164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Basic Digital Signal Processing (DSP) System</a:t>
            </a:r>
          </a:p>
        </p:txBody>
      </p:sp>
      <p:pic>
        <p:nvPicPr>
          <p:cNvPr id="4092934" name="Picture 6" descr="D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4146550"/>
            <a:ext cx="249555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1485900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power supply bleeder resistor is a safety feature in that </a:t>
            </a:r>
            <a:r>
              <a:rPr lang="en-US" b="1" smtClean="0"/>
              <a:t>it discharges the filter capacitors</a:t>
            </a:r>
            <a:r>
              <a:rPr lang="en-US" smtClean="0"/>
              <a:t>. </a:t>
            </a:r>
            <a:r>
              <a:rPr lang="en-US" sz="900" smtClean="0"/>
              <a:t>(G7A01)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output of a rectifier connects to a filter made up of capacitors and inductors. </a:t>
            </a:r>
            <a:r>
              <a:rPr lang="en-US" b="1" smtClean="0"/>
              <a:t>Capacitors and inductors </a:t>
            </a:r>
            <a:r>
              <a:rPr lang="en-US" smtClean="0"/>
              <a:t>are used in a power-supply filter network. </a:t>
            </a:r>
            <a:r>
              <a:rPr lang="en-US" sz="1000" smtClean="0"/>
              <a:t>(G7A02)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2228850"/>
            <a:ext cx="4340225" cy="1708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807075" y="3600450"/>
            <a:ext cx="3417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R1 and R2 are bleeder resistors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3189288" y="2852738"/>
            <a:ext cx="0" cy="65246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 flipV="1">
            <a:off x="5148263" y="3275013"/>
            <a:ext cx="15589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4902200"/>
            <a:ext cx="3725862" cy="1951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8" y="5075238"/>
            <a:ext cx="1689100" cy="1797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8" descr="FilterCho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2138" y="5062538"/>
            <a:ext cx="1733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189288" y="3505200"/>
            <a:ext cx="28035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992813" y="3505200"/>
            <a:ext cx="0" cy="1158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6723063" y="3275013"/>
            <a:ext cx="0" cy="34607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 animBg="1"/>
      <p:bldP spid="37895" grpId="0" animBg="1"/>
      <p:bldP spid="5132" grpId="0" animBg="1"/>
      <p:bldP spid="5133" grpId="0" animBg="1"/>
      <p:bldP spid="5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9144000" cy="1460500"/>
          </a:xfrm>
        </p:spPr>
        <p:txBody>
          <a:bodyPr/>
          <a:lstStyle/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The peak-inverse-voltage across the rectifiers in a full-wave power bridge supply is </a:t>
            </a:r>
            <a:r>
              <a:rPr lang="en-US" b="1" smtClean="0"/>
              <a:t>equal to the normal peak output voltage of the power supply</a:t>
            </a:r>
            <a:r>
              <a:rPr lang="en-US" smtClean="0"/>
              <a:t>. </a:t>
            </a:r>
            <a:r>
              <a:rPr lang="en-US" sz="1000" smtClean="0"/>
              <a:t>(G7A03)</a:t>
            </a:r>
            <a:r>
              <a:rPr lang="en-US" smtClean="0"/>
              <a:t> 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846138" y="5618163"/>
            <a:ext cx="42640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Full-Wave Bridge Solid State Power Supply with pi network filter and resistive load</a:t>
            </a:r>
          </a:p>
        </p:txBody>
      </p:sp>
      <p:pic>
        <p:nvPicPr>
          <p:cNvPr id="45069" name="Picture 13" descr="pg 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8563"/>
            <a:ext cx="56864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 descr="BridgeRectif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075" y="2468563"/>
            <a:ext cx="257492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494338" y="2698750"/>
            <a:ext cx="1230312" cy="447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Rockwell" pitchFamily="18" charset="0"/>
              </a:rPr>
              <a:t>Notice Waveforms</a:t>
            </a: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6300788" y="3236913"/>
            <a:ext cx="1150937" cy="92233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6300788" y="3236913"/>
            <a:ext cx="690562" cy="103663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 flipV="1">
            <a:off x="4802188" y="2738438"/>
            <a:ext cx="898525" cy="1016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3841750" y="2852738"/>
            <a:ext cx="1882775" cy="1920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72" grpId="0"/>
      <p:bldP spid="45073" grpId="0" animBg="1"/>
      <p:bldP spid="45074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91440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peak-inverse-voltage across the rectifiers in a half-wave power supply is</a:t>
            </a:r>
            <a:r>
              <a:rPr lang="en-US" b="1" smtClean="0"/>
              <a:t> two times the normal output voltage of the power supply</a:t>
            </a:r>
            <a:r>
              <a:rPr lang="en-US" smtClean="0"/>
              <a:t>. </a:t>
            </a:r>
            <a:r>
              <a:rPr lang="en-US" sz="1000" smtClean="0"/>
              <a:t>(G7A04)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180 degrees</a:t>
            </a:r>
            <a:r>
              <a:rPr lang="en-US" smtClean="0"/>
              <a:t> is the portion of the AC cycle that is converted to DC by a half-wave rectifier. </a:t>
            </a:r>
            <a:r>
              <a:rPr lang="en-US" sz="1000" smtClean="0"/>
              <a:t>(G7A05)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2238375"/>
            <a:ext cx="2363788" cy="1652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5846" name="Picture 6" descr="pg 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2238375"/>
            <a:ext cx="390207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alf-wave Rectif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25" y="4849813"/>
            <a:ext cx="44418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07238" y="6002338"/>
            <a:ext cx="1951037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Half-wave rectifier power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7813"/>
            <a:ext cx="8047038" cy="4962525"/>
          </a:xfrm>
        </p:spPr>
        <p:txBody>
          <a:bodyPr/>
          <a:lstStyle/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360 </a:t>
            </a:r>
            <a:r>
              <a:rPr lang="en-US" smtClean="0"/>
              <a:t>degrees is the portion of the AC cycle is converted to DC by a full-wave rectifier. </a:t>
            </a:r>
            <a:r>
              <a:rPr lang="en-US" sz="1000" smtClean="0"/>
              <a:t>(G7A06)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800" i="1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A series of DC pulses at twice the frequency of the AC input</a:t>
            </a:r>
            <a:r>
              <a:rPr lang="en-US" smtClean="0"/>
              <a:t> is the output waveform of an unfiltered full-wave rectifier connected to a resistive load </a:t>
            </a:r>
            <a:r>
              <a:rPr lang="en-US" sz="1000" smtClean="0"/>
              <a:t>(G7A07)</a:t>
            </a:r>
            <a:r>
              <a:rPr lang="en-US" smtClean="0"/>
              <a:t> </a:t>
            </a:r>
          </a:p>
        </p:txBody>
      </p:sp>
      <p:pic>
        <p:nvPicPr>
          <p:cNvPr id="4071429" name="Picture 5" descr="Full-wave rectif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2276475"/>
            <a:ext cx="7848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690813" y="4503738"/>
            <a:ext cx="391636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Full-wave rectifier power supply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2459038" y="5426075"/>
            <a:ext cx="357187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4687888" y="3236913"/>
            <a:ext cx="2035175" cy="218916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7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7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 animBg="1"/>
      <p:bldP spid="440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5913"/>
            <a:ext cx="5032375" cy="19589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One advantage of a switched-mode power supply as compared to a linear power supply is that </a:t>
            </a:r>
            <a:r>
              <a:rPr lang="en-US" b="1" smtClean="0"/>
              <a:t>high frequency operation allows the use of smaller components.</a:t>
            </a:r>
            <a:r>
              <a:rPr lang="en-US" sz="1000" smtClean="0"/>
              <a:t>(G7A08)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</p:txBody>
      </p:sp>
      <p:pic>
        <p:nvPicPr>
          <p:cNvPr id="40969" name="Picture 9" descr="Reg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463" y="1547813"/>
            <a:ext cx="3417887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378450" y="3082925"/>
            <a:ext cx="34956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Regulated supply showing outputs</a:t>
            </a:r>
          </a:p>
        </p:txBody>
      </p:sp>
      <p:pic>
        <p:nvPicPr>
          <p:cNvPr id="40704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4958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070410" name="Rectangle 10"/>
          <p:cNvSpPr>
            <a:spLocks noChangeArrowheads="1"/>
          </p:cNvSpPr>
          <p:nvPr/>
        </p:nvSpPr>
        <p:spPr bwMode="auto">
          <a:xfrm>
            <a:off x="4879975" y="3813175"/>
            <a:ext cx="3810000" cy="2197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GB">
                <a:latin typeface="Rockwell" pitchFamily="18" charset="0"/>
              </a:rPr>
              <a:t>Interior view of a  switched-mode </a:t>
            </a:r>
          </a:p>
          <a:p>
            <a:pPr eaLnBrk="0" hangingPunct="0"/>
            <a:r>
              <a:rPr lang="en-GB">
                <a:latin typeface="Rockwell" pitchFamily="18" charset="0"/>
              </a:rPr>
              <a:t>power supply:</a:t>
            </a:r>
            <a:br>
              <a:rPr lang="en-GB">
                <a:latin typeface="Rockwell" pitchFamily="18" charset="0"/>
              </a:rPr>
            </a:br>
            <a:endParaRPr lang="en-GB">
              <a:latin typeface="Rockwell" pitchFamily="18" charset="0"/>
            </a:endParaRPr>
          </a:p>
          <a:p>
            <a:pPr eaLnBrk="0" hangingPunct="0"/>
            <a:r>
              <a:rPr lang="en-GB">
                <a:latin typeface="Rockwell" pitchFamily="18" charset="0"/>
              </a:rPr>
              <a:t>A - bridge rectifier</a:t>
            </a:r>
            <a:br>
              <a:rPr lang="en-GB">
                <a:latin typeface="Rockwell" pitchFamily="18" charset="0"/>
              </a:rPr>
            </a:br>
            <a:r>
              <a:rPr lang="en-GB">
                <a:latin typeface="Rockwell" pitchFamily="18" charset="0"/>
              </a:rPr>
              <a:t>B - Input filter capacitors</a:t>
            </a:r>
            <a:br>
              <a:rPr lang="en-GB">
                <a:latin typeface="Rockwell" pitchFamily="18" charset="0"/>
              </a:rPr>
            </a:br>
            <a:r>
              <a:rPr lang="en-GB">
                <a:latin typeface="Rockwell" pitchFamily="18" charset="0"/>
              </a:rPr>
              <a:t>C - Transformer</a:t>
            </a:r>
            <a:br>
              <a:rPr lang="en-GB">
                <a:latin typeface="Rockwell" pitchFamily="18" charset="0"/>
              </a:rPr>
            </a:br>
            <a:r>
              <a:rPr lang="en-GB">
                <a:latin typeface="Rockwell" pitchFamily="18" charset="0"/>
              </a:rPr>
              <a:t>D - output filter coil</a:t>
            </a:r>
            <a:br>
              <a:rPr lang="en-GB">
                <a:latin typeface="Rockwell" pitchFamily="18" charset="0"/>
              </a:rPr>
            </a:br>
            <a:r>
              <a:rPr lang="en-GB">
                <a:latin typeface="Rockwell" pitchFamily="18" charset="0"/>
              </a:rPr>
              <a:t>E - output filter capacitors </a:t>
            </a: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769938" y="4773613"/>
            <a:ext cx="4070350" cy="1920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 flipV="1">
            <a:off x="769938" y="4503738"/>
            <a:ext cx="4070350" cy="53816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 flipV="1">
            <a:off x="2114550" y="4657725"/>
            <a:ext cx="2725738" cy="65246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H="1" flipV="1">
            <a:off x="2997200" y="4465638"/>
            <a:ext cx="1843088" cy="111442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H="1" flipV="1">
            <a:off x="3535363" y="4695825"/>
            <a:ext cx="1266825" cy="115093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7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7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7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70410" grpId="0"/>
      <p:bldP spid="40976" grpId="0" animBg="1"/>
      <p:bldP spid="40976" grpId="1" animBg="1"/>
      <p:bldP spid="40982" grpId="0" animBg="1"/>
      <p:bldP spid="40982" grpId="1" animBg="1"/>
      <p:bldP spid="40983" grpId="0" animBg="1"/>
      <p:bldP spid="40983" grpId="1" animBg="1"/>
      <p:bldP spid="40984" grpId="0" animBg="1"/>
      <p:bldP spid="40984" grpId="1" animBg="1"/>
      <p:bldP spid="409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smtClean="0"/>
              <a:t>Symbol 1 </a:t>
            </a:r>
            <a:r>
              <a:rPr lang="en-US" smtClean="0"/>
              <a:t>in figure G7-1 represents a field effect transistor. </a:t>
            </a:r>
            <a:r>
              <a:rPr lang="en-US" sz="1000" smtClean="0"/>
              <a:t>(G7A09)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28677" name="Picture 5" descr="Revised G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025" y="2159000"/>
            <a:ext cx="65309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5416550" y="1816100"/>
            <a:ext cx="234315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5494338" y="1816100"/>
            <a:ext cx="1074737" cy="249555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8683" name="Picture 11" descr="pg 135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2622550"/>
            <a:ext cx="172878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55575" y="4081463"/>
            <a:ext cx="2420938" cy="703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Schematic symbol for:</a:t>
            </a: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Field Effect Transistor.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 animBg="1"/>
      <p:bldP spid="286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Practical Circuits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7813"/>
            <a:ext cx="8642350" cy="49625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smtClean="0"/>
              <a:t>Symbol 5 </a:t>
            </a:r>
            <a:r>
              <a:rPr lang="en-US" smtClean="0"/>
              <a:t>in figure G7-1 represents a Zener diode. </a:t>
            </a:r>
            <a:r>
              <a:rPr lang="en-US" sz="1000" smtClean="0"/>
              <a:t>(G7A10)</a:t>
            </a:r>
          </a:p>
          <a:p>
            <a:pPr algn="ctr"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38916" name="Picture 4" descr="Revised G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025" y="2159000"/>
            <a:ext cx="65309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5838825" y="1892300"/>
            <a:ext cx="1382713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6184900" y="1892300"/>
            <a:ext cx="307975" cy="126682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55575" y="4081463"/>
            <a:ext cx="2111375" cy="703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Schematic symbol for:</a:t>
            </a: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Zener Diode.</a:t>
            </a:r>
          </a:p>
        </p:txBody>
      </p:sp>
      <p:pic>
        <p:nvPicPr>
          <p:cNvPr id="38921" name="Picture 9" descr="pg 135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2852738"/>
            <a:ext cx="12287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20" grpId="0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15415</TotalTime>
  <Words>1313</Words>
  <Application>Microsoft Office PowerPoint</Application>
  <PresentationFormat>On-screen Show (4:3)</PresentationFormat>
  <Paragraphs>321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Verdana</vt:lpstr>
      <vt:lpstr>Arial</vt:lpstr>
      <vt:lpstr>Rockwell</vt:lpstr>
      <vt:lpstr>Times New Roman</vt:lpstr>
      <vt:lpstr>Wingdings</vt:lpstr>
      <vt:lpstr>Competition</vt:lpstr>
      <vt:lpstr>General Licensing Class</vt:lpstr>
      <vt:lpstr>General Class  Element 3 Course Presentation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  <vt:lpstr>Practical Circuits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Michael</cp:lastModifiedBy>
  <cp:revision>437</cp:revision>
  <dcterms:created xsi:type="dcterms:W3CDTF">2006-06-22T17:50:50Z</dcterms:created>
  <dcterms:modified xsi:type="dcterms:W3CDTF">2012-12-13T12:49:34Z</dcterms:modified>
</cp:coreProperties>
</file>