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7"/>
  </p:notesMasterIdLst>
  <p:sldIdLst>
    <p:sldId id="574" r:id="rId2"/>
    <p:sldId id="873" r:id="rId3"/>
    <p:sldId id="874" r:id="rId4"/>
    <p:sldId id="875" r:id="rId5"/>
    <p:sldId id="876" r:id="rId6"/>
    <p:sldId id="877" r:id="rId7"/>
    <p:sldId id="878" r:id="rId8"/>
    <p:sldId id="880" r:id="rId9"/>
    <p:sldId id="881" r:id="rId10"/>
    <p:sldId id="883" r:id="rId11"/>
    <p:sldId id="884" r:id="rId12"/>
    <p:sldId id="886" r:id="rId13"/>
    <p:sldId id="887" r:id="rId14"/>
    <p:sldId id="888" r:id="rId15"/>
    <p:sldId id="889" r:id="rId16"/>
    <p:sldId id="890" r:id="rId17"/>
    <p:sldId id="891" r:id="rId18"/>
    <p:sldId id="892" r:id="rId19"/>
    <p:sldId id="893" r:id="rId20"/>
    <p:sldId id="894" r:id="rId21"/>
    <p:sldId id="895" r:id="rId22"/>
    <p:sldId id="896" r:id="rId23"/>
    <p:sldId id="897" r:id="rId24"/>
    <p:sldId id="898" r:id="rId25"/>
    <p:sldId id="89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7483D"/>
    <a:srgbClr val="FF00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1" autoAdjust="0"/>
    <p:restoredTop sz="94693" autoAdjust="0"/>
  </p:normalViewPr>
  <p:slideViewPr>
    <p:cSldViewPr>
      <p:cViewPr>
        <p:scale>
          <a:sx n="88" d="100"/>
          <a:sy n="8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62D8EB0-5B72-4704-8F59-32230BF93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461465-8993-450E-BE6A-404885C59450}" type="slidenum">
              <a:rPr lang="en-US" sz="1200">
                <a:latin typeface="Arial" charset="0"/>
              </a:rPr>
              <a:pPr algn="r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3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E1B1-BCF5-48EE-8411-2C8AFD2DB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17069-CF40-40A5-A703-109ECDAFF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E785-7F17-479F-962C-A1F0460D7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F5392-3888-425E-8AD3-015B9285B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62FE-B5B7-4605-9540-47CF5F52A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7848A-D6BF-4DD9-ABF1-CBE441ADD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88A34-CCA4-4D9A-B5AF-F358C341EF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9AFC-1736-4C6D-B28A-AB2F93205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04EBA-2794-4E53-90DE-702BBBFB7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D2F1-7310-426F-9FE3-7BDA050CE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69EA2-ADF4-4E5B-9D5C-EC330D2D9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12B44-F16C-49B8-BF06-ED42AD009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753AF147-B6F6-4018-9AC3-F71034898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2925"/>
            <a:ext cx="8610600" cy="61595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/>
              <a:t>General Licensing Class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576388" y="2084388"/>
            <a:ext cx="6145212" cy="1465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Rockwell" pitchFamily="18" charset="0"/>
              </a:rPr>
              <a:t>G6A – G6C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Rockwell" pitchFamily="18" charset="0"/>
              </a:rPr>
              <a:t>Circuit Components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613025" y="3813175"/>
            <a:ext cx="4071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Your organization and dates here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The approximate junction threshold voltage of a silicon diode is </a:t>
            </a:r>
            <a:r>
              <a:rPr lang="en-US" b="1" dirty="0" smtClean="0"/>
              <a:t>0.7 volts</a:t>
            </a:r>
            <a:r>
              <a:rPr lang="en-US" dirty="0" smtClean="0"/>
              <a:t>. </a:t>
            </a:r>
            <a:r>
              <a:rPr lang="en-US" sz="1000" dirty="0" smtClean="0"/>
              <a:t>(G6B05)</a:t>
            </a:r>
            <a:r>
              <a:rPr lang="en-US" dirty="0" smtClean="0"/>
              <a:t> </a:t>
            </a:r>
            <a:endParaRPr lang="en-US" sz="1400" dirty="0" smtClean="0"/>
          </a:p>
          <a:p>
            <a:pPr lvl="2">
              <a:defRPr/>
            </a:pPr>
            <a:r>
              <a:rPr lang="de-DE" sz="1600" i="1" dirty="0" smtClean="0">
                <a:solidFill>
                  <a:srgbClr val="FF0000"/>
                </a:solidFill>
              </a:rPr>
              <a:t>This is the voltage drop across the diode  junction when it is conducting in the forward direction</a:t>
            </a:r>
          </a:p>
          <a:p>
            <a:pPr lvl="2">
              <a:defRPr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Lower capacitance </a:t>
            </a:r>
            <a:r>
              <a:rPr lang="en-US" dirty="0" smtClean="0"/>
              <a:t>is an advantage of using a Schottky diode in an RF switching circuit as compared to a standard silicon diode. </a:t>
            </a:r>
            <a:r>
              <a:rPr lang="en-US" sz="1000" dirty="0" smtClean="0"/>
              <a:t>(G6B06)</a:t>
            </a:r>
            <a:endParaRPr lang="en-US" b="1" dirty="0" smtClean="0"/>
          </a:p>
          <a:p>
            <a:pPr lvl="2"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It is desirable to have low capacity across the diode junction in higher frequencies where the capacitive reactance forms a significant path around the diode when reverse (Back) biased in the non conductive state.</a:t>
            </a:r>
          </a:p>
          <a:p>
            <a:pPr marL="914400" lvl="2" indent="0">
              <a:buFontTx/>
              <a:buNone/>
              <a:defRPr/>
            </a:pPr>
            <a:endParaRPr lang="en-US" sz="10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The </a:t>
            </a:r>
            <a:r>
              <a:rPr lang="en-US" b="1" dirty="0" smtClean="0"/>
              <a:t>stable operating points</a:t>
            </a:r>
            <a:r>
              <a:rPr lang="en-US" dirty="0" smtClean="0"/>
              <a:t> for a bipolar transistor used as a switch in a logic circuit are its </a:t>
            </a:r>
            <a:r>
              <a:rPr lang="en-US" b="1" dirty="0" smtClean="0"/>
              <a:t>saturation and cut-off regions</a:t>
            </a:r>
            <a:r>
              <a:rPr lang="en-US" dirty="0" smtClean="0"/>
              <a:t>.  </a:t>
            </a:r>
            <a:r>
              <a:rPr lang="en-US" sz="1000" dirty="0" smtClean="0"/>
              <a:t>(G6B07)</a:t>
            </a:r>
            <a:endParaRPr lang="en-US" sz="1000" i="1" dirty="0" smtClean="0"/>
          </a:p>
          <a:p>
            <a:pPr lvl="2">
              <a:defRPr/>
            </a:pPr>
            <a:r>
              <a:rPr lang="en-US" sz="1600" b="1" i="1" dirty="0" smtClean="0">
                <a:solidFill>
                  <a:srgbClr val="FF0000"/>
                </a:solidFill>
              </a:rPr>
              <a:t>Saturation</a:t>
            </a:r>
            <a:r>
              <a:rPr lang="en-US" sz="1600" i="1" dirty="0" smtClean="0">
                <a:solidFill>
                  <a:srgbClr val="FF0000"/>
                </a:solidFill>
              </a:rPr>
              <a:t> is where the transistor is Base biased for </a:t>
            </a:r>
            <a:r>
              <a:rPr lang="en-US" sz="1600" b="1" i="1" dirty="0" smtClean="0">
                <a:solidFill>
                  <a:srgbClr val="FF0000"/>
                </a:solidFill>
              </a:rPr>
              <a:t>maximum</a:t>
            </a:r>
            <a:r>
              <a:rPr lang="en-US" sz="1600" i="1" dirty="0" smtClean="0">
                <a:solidFill>
                  <a:srgbClr val="FF0000"/>
                </a:solidFill>
              </a:rPr>
              <a:t> emitter to collector current flow </a:t>
            </a:r>
          </a:p>
          <a:p>
            <a:pPr lvl="2">
              <a:defRPr/>
            </a:pPr>
            <a:r>
              <a:rPr lang="en-US" sz="1600" b="1" i="1" dirty="0" smtClean="0">
                <a:solidFill>
                  <a:srgbClr val="FF0000"/>
                </a:solidFill>
              </a:rPr>
              <a:t>Cut-off</a:t>
            </a:r>
            <a:r>
              <a:rPr lang="en-US" sz="1600" i="1" dirty="0" smtClean="0">
                <a:solidFill>
                  <a:srgbClr val="FF0000"/>
                </a:solidFill>
              </a:rPr>
              <a:t> is where the transistor base is biased for </a:t>
            </a:r>
            <a:r>
              <a:rPr lang="en-US" sz="1600" b="1" i="1" dirty="0" smtClean="0">
                <a:solidFill>
                  <a:srgbClr val="FF0000"/>
                </a:solidFill>
              </a:rPr>
              <a:t>minimum</a:t>
            </a:r>
            <a:r>
              <a:rPr lang="en-US" sz="1600" i="1" dirty="0" smtClean="0">
                <a:solidFill>
                  <a:srgbClr val="FF0000"/>
                </a:solidFill>
              </a:rPr>
              <a:t> emitter to collector current flow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600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400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1400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14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9144000" cy="4962525"/>
          </a:xfrm>
        </p:spPr>
        <p:txBody>
          <a:bodyPr/>
          <a:lstStyle/>
          <a:p>
            <a:pPr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The cases of some large power transistors must be insulated from ground </a:t>
            </a:r>
            <a:r>
              <a:rPr lang="en-US" b="1" smtClean="0"/>
              <a:t>to avoid shorting the collector or drain voltage to ground</a:t>
            </a:r>
            <a:r>
              <a:rPr lang="en-US" smtClean="0"/>
              <a:t>.</a:t>
            </a:r>
            <a:r>
              <a:rPr lang="en-US" sz="2800" smtClean="0"/>
              <a:t> </a:t>
            </a:r>
            <a:r>
              <a:rPr lang="en-US" sz="1000" smtClean="0"/>
              <a:t>(G6B08)</a:t>
            </a:r>
            <a:r>
              <a:rPr lang="en-US" sz="2800" smtClean="0"/>
              <a:t> </a:t>
            </a:r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i="1" smtClean="0"/>
              <a:t>In a MOSFET, </a:t>
            </a:r>
            <a:r>
              <a:rPr lang="en-US" b="1" i="1" smtClean="0"/>
              <a:t>the gate is separated from the channel with a thin insulating layer</a:t>
            </a:r>
            <a:r>
              <a:rPr lang="en-US" i="1" smtClean="0"/>
              <a:t>. </a:t>
            </a:r>
            <a:r>
              <a:rPr lang="en-US" sz="1000" i="1" smtClean="0"/>
              <a:t>(G6B09)</a:t>
            </a:r>
            <a:r>
              <a:rPr lang="en-US" smtClean="0"/>
              <a:t> </a:t>
            </a:r>
            <a:endParaRPr lang="en-US" sz="1600" i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endParaRPr lang="en-US" sz="14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7653" name="Picture 5" descr="PowerXis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813" y="2162175"/>
            <a:ext cx="1804987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6569" name="Line 25"/>
          <p:cNvSpPr>
            <a:spLocks noChangeShapeType="1"/>
          </p:cNvSpPr>
          <p:nvPr/>
        </p:nvSpPr>
        <p:spPr bwMode="auto">
          <a:xfrm>
            <a:off x="5224463" y="2330450"/>
            <a:ext cx="1152525" cy="5334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2" name="Line 25"/>
          <p:cNvSpPr>
            <a:spLocks noChangeShapeType="1"/>
          </p:cNvSpPr>
          <p:nvPr/>
        </p:nvSpPr>
        <p:spPr bwMode="auto">
          <a:xfrm>
            <a:off x="5224463" y="2330450"/>
            <a:ext cx="1920875" cy="404813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 flipV="1">
            <a:off x="5416550" y="3044825"/>
            <a:ext cx="768350" cy="415925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 flipV="1">
            <a:off x="5416550" y="3198813"/>
            <a:ext cx="1612900" cy="261937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649663" y="1993900"/>
            <a:ext cx="2227262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Power Transistors</a:t>
            </a:r>
          </a:p>
        </p:txBody>
      </p:sp>
      <p:sp>
        <p:nvSpPr>
          <p:cNvPr id="4076555" name="Text Box 11"/>
          <p:cNvSpPr txBox="1">
            <a:spLocks noChangeArrowheads="1"/>
          </p:cNvSpPr>
          <p:nvPr/>
        </p:nvSpPr>
        <p:spPr bwMode="auto">
          <a:xfrm>
            <a:off x="3727450" y="3338513"/>
            <a:ext cx="16891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Rockwell" pitchFamily="18" charset="0"/>
              </a:rPr>
              <a:t>Insulating wafer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4811713"/>
            <a:ext cx="2497137" cy="1919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275" y="4846638"/>
            <a:ext cx="299561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7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7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6569" grpId="0" animBg="1"/>
      <p:bldP spid="2" grpId="0" animBg="1"/>
      <p:bldP spid="3" grpId="0" animBg="1"/>
      <p:bldP spid="4" grpId="0" animBg="1"/>
      <p:bldP spid="27658" grpId="0"/>
      <p:bldP spid="4076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2794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778000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</a:t>
            </a:r>
            <a:r>
              <a:rPr lang="en-US" b="1" smtClean="0"/>
              <a:t>control grid</a:t>
            </a:r>
            <a:r>
              <a:rPr lang="en-US" smtClean="0"/>
              <a:t> is the element of a triode vacuum tube used to regulate the flow of electrons between cathode and plate. </a:t>
            </a:r>
            <a:r>
              <a:rPr lang="en-US" sz="1000" smtClean="0"/>
              <a:t>(G6B10)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endParaRPr lang="en-US" sz="14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078608" name="Picture 16" descr="Vacuum tub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325" y="2878138"/>
            <a:ext cx="13303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8609" name="Picture 17" descr="Vacuum 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063" y="2852738"/>
            <a:ext cx="1463675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8610" name="Picture 18" descr="Triode &amp; Pent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75" y="2814638"/>
            <a:ext cx="47371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165225" y="2162175"/>
            <a:ext cx="14732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2638425" y="2162175"/>
            <a:ext cx="358775" cy="2303463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1847850" y="2162175"/>
            <a:ext cx="266700" cy="219233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652588" y="6002338"/>
            <a:ext cx="399415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H=Heater/Filament; C=Cathode; S=Screen Grid; P=Plate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7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7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7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 animBg="1"/>
      <p:bldP spid="24585" grpId="0" animBg="1"/>
      <p:bldP spid="153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A Field Effect Transistor</a:t>
            </a:r>
            <a:r>
              <a:rPr lang="en-US" smtClean="0"/>
              <a:t> is the solid state device most like a vacuum tube in its general operating characteristics. </a:t>
            </a:r>
            <a:r>
              <a:rPr lang="en-US" sz="1000" smtClean="0"/>
              <a:t>(G6B11)</a:t>
            </a:r>
            <a:r>
              <a:rPr lang="en-US" smtClean="0"/>
              <a:t> </a:t>
            </a:r>
          </a:p>
          <a:p>
            <a:pPr lvl="2"/>
            <a:endParaRPr lang="en-US" sz="1600" b="1" smtClean="0">
              <a:solidFill>
                <a:srgbClr val="FF0000"/>
              </a:solidFill>
            </a:endParaRPr>
          </a:p>
          <a:p>
            <a:pPr lvl="2"/>
            <a:endParaRPr lang="en-US" sz="1600" b="1" smtClean="0">
              <a:solidFill>
                <a:srgbClr val="FF0000"/>
              </a:solidFill>
            </a:endParaRPr>
          </a:p>
          <a:p>
            <a:pPr lvl="2"/>
            <a:endParaRPr lang="en-US" sz="1600" b="1" smtClean="0">
              <a:solidFill>
                <a:srgbClr val="FF0000"/>
              </a:solidFill>
            </a:endParaRPr>
          </a:p>
          <a:p>
            <a:pPr lvl="2"/>
            <a:endParaRPr lang="en-US" sz="1600" b="1" smtClean="0">
              <a:solidFill>
                <a:srgbClr val="FF0000"/>
              </a:solidFill>
            </a:endParaRPr>
          </a:p>
          <a:p>
            <a:pPr lvl="2"/>
            <a:endParaRPr lang="en-US" sz="1600" b="1" smtClean="0">
              <a:solidFill>
                <a:srgbClr val="FF0000"/>
              </a:solidFill>
            </a:endParaRPr>
          </a:p>
          <a:p>
            <a:pPr lvl="2"/>
            <a:endParaRPr lang="en-US" sz="1600" b="1" smtClean="0">
              <a:solidFill>
                <a:srgbClr val="FF0000"/>
              </a:solidFill>
            </a:endParaRPr>
          </a:p>
          <a:p>
            <a:pPr lvl="2"/>
            <a:endParaRPr lang="en-US" sz="1600" b="1" smtClean="0">
              <a:solidFill>
                <a:srgbClr val="FF0000"/>
              </a:solidFill>
            </a:endParaRPr>
          </a:p>
          <a:p>
            <a:pPr lvl="2"/>
            <a:endParaRPr lang="en-US" sz="1600" b="1" smtClean="0">
              <a:solidFill>
                <a:srgbClr val="FF0000"/>
              </a:solidFill>
            </a:endParaRPr>
          </a:p>
          <a:p>
            <a:pPr lvl="2"/>
            <a:endParaRPr lang="en-US" sz="1600" b="1" smtClean="0">
              <a:solidFill>
                <a:srgbClr val="FF0000"/>
              </a:solidFill>
            </a:endParaRPr>
          </a:p>
          <a:p>
            <a:pPr lvl="2"/>
            <a:r>
              <a:rPr lang="en-US" sz="1600" b="1" smtClean="0">
                <a:solidFill>
                  <a:srgbClr val="FF0000"/>
                </a:solidFill>
              </a:rPr>
              <a:t>In the construction of a MOSFET the gate is separated from the channel with a thin insulating layer.</a:t>
            </a:r>
          </a:p>
          <a:p>
            <a:pPr lvl="2"/>
            <a:r>
              <a:rPr lang="en-US" sz="1600" b="1" smtClean="0">
                <a:solidFill>
                  <a:srgbClr val="FF0000"/>
                </a:solidFill>
              </a:rPr>
              <a:t>The Gate is similar to the grid of a tube, it controls current flow.</a:t>
            </a:r>
            <a:endParaRPr lang="en-US" sz="16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endParaRPr lang="en-US" sz="14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077575" name="Picture 7" descr="FET N-ty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188" y="2928938"/>
            <a:ext cx="37338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7576" name="Picture 8" descr="FET P-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2928938"/>
            <a:ext cx="373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7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2794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5859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primary purpose of a screen grid in a vacuum tube is </a:t>
            </a:r>
            <a:r>
              <a:rPr lang="en-US" b="1" smtClean="0"/>
              <a:t>to reduce grid-to-plate capacitance</a:t>
            </a:r>
            <a:r>
              <a:rPr lang="en-US" smtClean="0"/>
              <a:t>. </a:t>
            </a:r>
            <a:r>
              <a:rPr lang="en-US" sz="1000" smtClean="0"/>
              <a:t>(G6B12)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High discharge current </a:t>
            </a:r>
            <a:r>
              <a:rPr lang="en-US" smtClean="0"/>
              <a:t>is an advantage of the low internal resistance of Nickel Cadmium batteries. </a:t>
            </a:r>
            <a:r>
              <a:rPr lang="en-US" sz="1000" smtClean="0"/>
              <a:t>(G6B13)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10.5 volts</a:t>
            </a:r>
            <a:r>
              <a:rPr lang="en-US" smtClean="0"/>
              <a:t> is the minimum allowable discharge voltage for maximum life of a standard 12 volt lead acid battery. </a:t>
            </a:r>
            <a:r>
              <a:rPr lang="en-US" sz="1000" smtClean="0"/>
              <a:t>(G6B14)</a:t>
            </a:r>
            <a:r>
              <a:rPr lang="en-US" smtClean="0"/>
              <a:t> 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It is </a:t>
            </a:r>
            <a:r>
              <a:rPr lang="en-US" b="1" smtClean="0"/>
              <a:t>never</a:t>
            </a:r>
            <a:r>
              <a:rPr lang="en-US" smtClean="0"/>
              <a:t> acceptable to recharge a carbon-zinc primary cell. </a:t>
            </a:r>
            <a:r>
              <a:rPr lang="en-US" sz="1000" smtClean="0"/>
              <a:t>(G6B15)</a:t>
            </a:r>
            <a:endParaRPr lang="en-US" smtClean="0"/>
          </a:p>
        </p:txBody>
      </p:sp>
      <p:pic>
        <p:nvPicPr>
          <p:cNvPr id="4078608" name="Picture 16" descr="Vacuum tub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2000250"/>
            <a:ext cx="8445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8609" name="Picture 17" descr="Vacuum 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463" y="1970088"/>
            <a:ext cx="9255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8610" name="Picture 18" descr="Triode &amp; Pent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2314575"/>
            <a:ext cx="30289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841750" y="1970088"/>
            <a:ext cx="134302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3611563" y="1970088"/>
            <a:ext cx="614362" cy="111283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7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7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A </a:t>
            </a:r>
            <a:r>
              <a:rPr lang="en-US" b="1" smtClean="0"/>
              <a:t>linear voltage regulator</a:t>
            </a:r>
            <a:r>
              <a:rPr lang="en-US" smtClean="0"/>
              <a:t>, is an example of an analog integrated circuit.</a:t>
            </a:r>
            <a:r>
              <a:rPr lang="en-US" sz="1000" smtClean="0"/>
              <a:t>(G6C01) 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endParaRPr lang="en-US" sz="14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081673" name="Picture 9" descr="Voltage regul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2814638"/>
            <a:ext cx="184308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1672" name="Picture 8" descr="Voltage regulator, photograph © Rapid Electron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698750"/>
            <a:ext cx="13938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22463" y="5041900"/>
            <a:ext cx="54927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Schematic symbols and actual linear voltage regulators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9038" y="2776538"/>
            <a:ext cx="226695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9263" y="2738438"/>
            <a:ext cx="1457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8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8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988425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lnSpc>
                <a:spcPts val="1200"/>
              </a:lnSpc>
              <a:buFont typeface="Wingdings" pitchFamily="2" charset="2"/>
              <a:buChar char="Ø"/>
            </a:pPr>
            <a:r>
              <a:rPr lang="en-US" smtClean="0"/>
              <a:t>The term MMIC means</a:t>
            </a:r>
            <a:r>
              <a:rPr lang="en-US" b="1" smtClean="0"/>
              <a:t> Monolithic Microwave Integrated Circuit.</a:t>
            </a:r>
            <a:r>
              <a:rPr lang="en-US" smtClean="0"/>
              <a:t> </a:t>
            </a:r>
            <a:r>
              <a:rPr lang="en-US" sz="1000" smtClean="0"/>
              <a:t>(G6C02)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Tx/>
              <a:buNone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Low power consumption </a:t>
            </a:r>
            <a:r>
              <a:rPr lang="en-US" smtClean="0"/>
              <a:t>is an advantage of CMOS integrated circuits compared to TTL integrated circuits. </a:t>
            </a:r>
            <a:r>
              <a:rPr lang="en-US" sz="1000" smtClean="0"/>
              <a:t>(G6C03)</a:t>
            </a:r>
            <a:r>
              <a:rPr lang="en-US" smtClean="0"/>
              <a:t> </a:t>
            </a:r>
          </a:p>
          <a:p>
            <a:pPr lvl="2"/>
            <a:r>
              <a:rPr lang="en-US" sz="1600" smtClean="0">
                <a:solidFill>
                  <a:srgbClr val="FF0000"/>
                </a:solidFill>
              </a:rPr>
              <a:t>CMOS is the most commonly used digital logic family of integrated circuits.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term ROM means </a:t>
            </a:r>
            <a:r>
              <a:rPr lang="en-US" b="1" smtClean="0"/>
              <a:t>Read Only Memory. </a:t>
            </a:r>
            <a:r>
              <a:rPr lang="en-US" sz="1000" smtClean="0"/>
              <a:t>(G6C04)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200" smtClean="0"/>
          </a:p>
          <a:p>
            <a:endParaRPr lang="en-U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0" y="2044700"/>
            <a:ext cx="165258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pg 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950" y="2006600"/>
            <a:ext cx="28813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863600" y="3295650"/>
            <a:ext cx="1306513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MMIC devices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108700" y="3586163"/>
            <a:ext cx="22669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Signal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379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988425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ROM is characterized as  “non-volatile,” meaning</a:t>
            </a:r>
            <a:r>
              <a:rPr lang="en-US" b="1" smtClean="0"/>
              <a:t> the stored information is maintained even if power is removed. </a:t>
            </a:r>
            <a:r>
              <a:rPr lang="en-US" sz="1000" smtClean="0"/>
              <a:t>(G6C05)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Analog </a:t>
            </a:r>
            <a:r>
              <a:rPr lang="en-US" smtClean="0"/>
              <a:t>is also the term that describes an integrated circuit operational amplifier. </a:t>
            </a:r>
            <a:r>
              <a:rPr lang="en-US" sz="1000" smtClean="0"/>
              <a:t>(G6C06)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High power consumption </a:t>
            </a:r>
            <a:r>
              <a:rPr lang="en-US" smtClean="0"/>
              <a:t>is one disadvantage of an incandescent indicator compared to a LED. </a:t>
            </a:r>
            <a:r>
              <a:rPr lang="en-US" sz="1000" smtClean="0"/>
              <a:t>(G6C07)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3057525"/>
            <a:ext cx="2189163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044825"/>
            <a:ext cx="15589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85763" y="4319588"/>
            <a:ext cx="19573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Schematic symbol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797675" y="4319588"/>
            <a:ext cx="188277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Integrated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An LED is </a:t>
            </a:r>
            <a:r>
              <a:rPr lang="en-US" b="1" smtClean="0"/>
              <a:t>forward biased </a:t>
            </a:r>
            <a:r>
              <a:rPr lang="en-US" smtClean="0"/>
              <a:t>when emitting light. </a:t>
            </a:r>
            <a:r>
              <a:rPr lang="en-US" sz="1000" smtClean="0"/>
              <a:t>(G6C08)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endParaRPr lang="en-US" sz="1400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6988" y="2776538"/>
            <a:ext cx="26924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pg 113-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" y="2008188"/>
            <a:ext cx="5837238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pg 113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551363"/>
            <a:ext cx="4876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728788" y="6154738"/>
            <a:ext cx="2843212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Array of LEDs and resistors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912225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LCDs do not emit light. Therefore, a liquid crystal display </a:t>
            </a:r>
            <a:r>
              <a:rPr lang="en-US" b="1" smtClean="0"/>
              <a:t>requires ambient or back lighting</a:t>
            </a:r>
            <a:r>
              <a:rPr lang="en-US" smtClean="0"/>
              <a:t>. </a:t>
            </a:r>
            <a:r>
              <a:rPr lang="en-US" sz="1000" smtClean="0"/>
              <a:t>(G6C09)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A </a:t>
            </a:r>
            <a:r>
              <a:rPr lang="en-US" b="1" smtClean="0"/>
              <a:t>computer and transceiver</a:t>
            </a:r>
            <a:r>
              <a:rPr lang="en-US" smtClean="0"/>
              <a:t> are two devices in an amateur radio station that might be connected using a USB interface. </a:t>
            </a:r>
            <a:r>
              <a:rPr lang="en-US" sz="1000" smtClean="0"/>
              <a:t>(G6C10)</a:t>
            </a:r>
            <a:r>
              <a:rPr lang="en-US" smtClean="0"/>
              <a:t> 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endParaRPr lang="en-US" sz="14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1752" name="Picture 8" descr="LC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350" y="2276475"/>
            <a:ext cx="25304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LC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430463"/>
            <a:ext cx="30607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g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8313" y="4735513"/>
            <a:ext cx="4452937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33550" y="5653088"/>
            <a:ext cx="2533650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The universal serial bus (USB) has made it simple to connect your ham radio to your computer.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AF566E-B184-49D5-9DC6-44D7CF02A58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39763"/>
          </a:xfrm>
        </p:spPr>
        <p:txBody>
          <a:bodyPr/>
          <a:lstStyle/>
          <a:p>
            <a:pPr algn="ctr" eaLnBrk="1" hangingPunct="1"/>
            <a:r>
              <a:rPr lang="en-US" b="1" smtClean="0"/>
              <a:t>General Class  Element 3 Course Presentation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8100" y="1585913"/>
            <a:ext cx="5683250" cy="4084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b="1" smtClean="0"/>
              <a:t>ELEMENT 3 SUB-ELEMENTS</a:t>
            </a:r>
          </a:p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G1 – Commission’s Rules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G2 – Operating Procedures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G3 – Radio Wave Propagation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G4 – Amateur Radio Practices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G5 – Electrical Principles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G6 – Circuit Components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G7 – Practical Circuits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G8 – Signals and Emissions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G9 – Antennas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G0 – Electrical and RF Safety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912225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 microprocessor is </a:t>
            </a:r>
            <a:r>
              <a:rPr lang="en-US" b="1" dirty="0" smtClean="0"/>
              <a:t>a computer on a single integrated circuit</a:t>
            </a:r>
            <a:r>
              <a:rPr lang="en-US" dirty="0" smtClean="0"/>
              <a:t>. </a:t>
            </a:r>
            <a:r>
              <a:rPr lang="en-US" sz="1000" dirty="0" smtClean="0"/>
              <a:t>(G6C11)</a:t>
            </a:r>
            <a:r>
              <a:rPr lang="en-US" dirty="0" smtClean="0"/>
              <a:t> </a:t>
            </a:r>
            <a:endParaRPr lang="en-US" sz="1400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1400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dirty="0" smtClean="0"/>
              <a:t>A </a:t>
            </a:r>
            <a:r>
              <a:rPr lang="en-US" b="1" dirty="0" smtClean="0"/>
              <a:t>DE-9 </a:t>
            </a:r>
            <a:r>
              <a:rPr lang="en-US" dirty="0" smtClean="0"/>
              <a:t>connector would be a good choice for a serial data port. </a:t>
            </a:r>
            <a:r>
              <a:rPr lang="en-US" sz="1000" dirty="0" smtClean="0"/>
              <a:t>(G6C12)</a:t>
            </a:r>
            <a:r>
              <a:rPr lang="en-US" dirty="0" smtClean="0"/>
              <a:t> 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Usually called a DB-9, but DE-9 is the original name.</a:t>
            </a:r>
            <a:r>
              <a:rPr lang="en-US" sz="1200" dirty="0" smtClean="0">
                <a:solidFill>
                  <a:srgbClr val="FF0000"/>
                </a:solidFill>
              </a:rPr>
              <a:t> (and for the exam)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0" y="1892300"/>
            <a:ext cx="40719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111625" y="4006850"/>
            <a:ext cx="22669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Basic microprocessor</a:t>
            </a:r>
          </a:p>
        </p:txBody>
      </p:sp>
      <p:pic>
        <p:nvPicPr>
          <p:cNvPr id="8" name="Picture 5" descr="DE-9 conn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300" y="5195888"/>
            <a:ext cx="3590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09588"/>
            <a:ext cx="8642350" cy="503237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</a:t>
            </a:r>
            <a:r>
              <a:rPr lang="en-US" b="1" smtClean="0"/>
              <a:t>PL-259 </a:t>
            </a:r>
            <a:r>
              <a:rPr lang="en-US" smtClean="0"/>
              <a:t>connector is commonly used for RF service at frequencies up to 150 MHz.</a:t>
            </a:r>
            <a:r>
              <a:rPr lang="en-US" sz="1000" smtClean="0"/>
              <a:t>(G6C13)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An </a:t>
            </a:r>
            <a:r>
              <a:rPr lang="en-US" b="1" smtClean="0"/>
              <a:t>RCA Phono </a:t>
            </a:r>
            <a:r>
              <a:rPr lang="en-US" smtClean="0"/>
              <a:t>connector is commonly used for audio signals in Amateur Radio stations. </a:t>
            </a:r>
            <a:r>
              <a:rPr lang="en-US" sz="1000" smtClean="0"/>
              <a:t>(G6C14)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550" y="1970088"/>
            <a:ext cx="1497013" cy="1497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1451" name="Picture 11" descr="PL-259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1970088"/>
            <a:ext cx="2163763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1333500" y="3008313"/>
            <a:ext cx="15367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Male PL-259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6745288" y="3008313"/>
            <a:ext cx="2074862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PL-259 T-Connector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6175" y="4887913"/>
            <a:ext cx="2573338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136900" y="6099175"/>
            <a:ext cx="18049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RCA Connectors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" grpId="0"/>
      <p:bldP spid="61453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720138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main reason to use keyed connectors instead of non-keyed types is </a:t>
            </a:r>
            <a:r>
              <a:rPr lang="en-US" b="1" smtClean="0"/>
              <a:t>reduced chance of incorrect mating</a:t>
            </a:r>
            <a:r>
              <a:rPr lang="en-US" smtClean="0"/>
              <a:t>.</a:t>
            </a:r>
            <a:r>
              <a:rPr lang="en-US" sz="1000" smtClean="0"/>
              <a:t>(G6C15)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119563"/>
            <a:ext cx="1879600" cy="1906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2959100" y="3082925"/>
            <a:ext cx="2303463" cy="127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463" y="4159250"/>
            <a:ext cx="1911350" cy="191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5262563" y="3082925"/>
            <a:ext cx="1223962" cy="201453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5608" name="Picture 2" descr="C:\Users\Bytheway\Desktop\DIN Conn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0" y="4119563"/>
            <a:ext cx="19970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18"/>
          <p:cNvSpPr>
            <a:spLocks noChangeShapeType="1"/>
          </p:cNvSpPr>
          <p:nvPr/>
        </p:nvSpPr>
        <p:spPr bwMode="auto">
          <a:xfrm>
            <a:off x="4187825" y="3121025"/>
            <a:ext cx="307975" cy="1344613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>
            <a:off x="1692275" y="3121025"/>
            <a:ext cx="1228725" cy="1344613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33810" grpId="0" animBg="1"/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09588"/>
            <a:ext cx="8642350" cy="503237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type-N connector is </a:t>
            </a:r>
            <a:r>
              <a:rPr lang="en-US" b="1" smtClean="0"/>
              <a:t>a moisture-resistant RF connector useful to 10 GHz</a:t>
            </a:r>
            <a:r>
              <a:rPr lang="en-US" smtClean="0"/>
              <a:t>. </a:t>
            </a:r>
            <a:r>
              <a:rPr lang="en-US" sz="1000" smtClean="0"/>
              <a:t>(G6C16)</a:t>
            </a: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60420" name="Picture 6" descr="conne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249488"/>
            <a:ext cx="82962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27" name="AutoShape 7"/>
          <p:cNvSpPr>
            <a:spLocks noChangeArrowheads="1"/>
          </p:cNvSpPr>
          <p:nvPr/>
        </p:nvSpPr>
        <p:spPr bwMode="auto">
          <a:xfrm rot="-7247349">
            <a:off x="7271544" y="2747169"/>
            <a:ext cx="249238" cy="1047750"/>
          </a:xfrm>
          <a:prstGeom prst="upArrow">
            <a:avLst>
              <a:gd name="adj1" fmla="val 50000"/>
              <a:gd name="adj2" fmla="val 105095"/>
            </a:avLst>
          </a:prstGeom>
          <a:solidFill>
            <a:schemeClr val="accent1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4126729" name="Text Box 9"/>
          <p:cNvSpPr txBox="1">
            <a:spLocks noChangeArrowheads="1"/>
          </p:cNvSpPr>
          <p:nvPr/>
        </p:nvSpPr>
        <p:spPr bwMode="auto">
          <a:xfrm>
            <a:off x="7491413" y="2430463"/>
            <a:ext cx="1295400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Rockwell" pitchFamily="18" charset="0"/>
              </a:rPr>
              <a:t>Type-N</a:t>
            </a:r>
            <a:endParaRPr lang="en-US" b="1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4126728" name="AutoShape 8"/>
          <p:cNvSpPr>
            <a:spLocks noChangeArrowheads="1"/>
          </p:cNvSpPr>
          <p:nvPr/>
        </p:nvSpPr>
        <p:spPr bwMode="auto">
          <a:xfrm rot="-668820">
            <a:off x="7951788" y="5195888"/>
            <a:ext cx="230187" cy="844550"/>
          </a:xfrm>
          <a:prstGeom prst="upArrow">
            <a:avLst>
              <a:gd name="adj1" fmla="val 50000"/>
              <a:gd name="adj2" fmla="val 91724"/>
            </a:avLst>
          </a:prstGeom>
          <a:solidFill>
            <a:schemeClr val="accent1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4126730" name="Text Box 10"/>
          <p:cNvSpPr txBox="1">
            <a:spLocks noChangeArrowheads="1"/>
          </p:cNvSpPr>
          <p:nvPr/>
        </p:nvSpPr>
        <p:spPr bwMode="auto">
          <a:xfrm>
            <a:off x="7375525" y="6116638"/>
            <a:ext cx="1295400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Rockwell" pitchFamily="18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Rockwell" pitchFamily="18" charset="0"/>
              </a:rPr>
              <a:t>Type-N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2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2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27" grpId="0" animBg="1"/>
      <p:bldP spid="4126729" grpId="0"/>
      <p:bldP spid="4126728" grpId="0" animBg="1"/>
      <p:bldP spid="41267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547813"/>
            <a:ext cx="8642350" cy="4962525"/>
          </a:xfrm>
        </p:spPr>
        <p:txBody>
          <a:bodyPr/>
          <a:lstStyle/>
          <a:p>
            <a:r>
              <a:rPr lang="en-US" smtClean="0"/>
              <a:t>The general description of a DIN type connector is a </a:t>
            </a:r>
            <a:r>
              <a:rPr lang="en-US" b="1" smtClean="0"/>
              <a:t>family of multiple circuit connectors suitable for audio and control signals</a:t>
            </a:r>
            <a:r>
              <a:rPr lang="en-US" smtClean="0"/>
              <a:t>. </a:t>
            </a:r>
            <a:r>
              <a:rPr lang="en-US" sz="1000" smtClean="0"/>
              <a:t>(G6C17)</a:t>
            </a:r>
            <a:r>
              <a:rPr lang="en-US" smtClean="0"/>
              <a:t> </a:t>
            </a:r>
          </a:p>
        </p:txBody>
      </p:sp>
      <p:pic>
        <p:nvPicPr>
          <p:cNvPr id="33796" name="Picture 4" descr="pg 67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463" y="3082925"/>
            <a:ext cx="3657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768475" y="5772150"/>
            <a:ext cx="18049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DIN Connectors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09588"/>
            <a:ext cx="8642350" cy="503237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 SMA connector is </a:t>
            </a:r>
            <a:r>
              <a:rPr lang="en-US" b="1" smtClean="0"/>
              <a:t>a small threaded connector suitable for signals up to several GHz</a:t>
            </a:r>
            <a:r>
              <a:rPr lang="en-US" smtClean="0"/>
              <a:t>. </a:t>
            </a:r>
            <a:r>
              <a:rPr lang="en-US" sz="1000" smtClean="0"/>
              <a:t>(G6C18)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00" y="2430463"/>
            <a:ext cx="2600325" cy="2393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475" y="2430463"/>
            <a:ext cx="2495550" cy="2393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308100" y="5041900"/>
            <a:ext cx="62992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FF0000"/>
                </a:solidFill>
                <a:latin typeface="Rockwell" pitchFamily="18" charset="0"/>
              </a:rPr>
              <a:t>A high quality SMA connector is useable to 18 GHz and beyond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kern="1200" dirty="0" smtClean="0">
                <a:ea typeface="+mn-ea"/>
                <a:cs typeface="+mn-cs"/>
              </a:rPr>
              <a:t>Circuit Components</a:t>
            </a:r>
            <a:endParaRPr lang="en-US" sz="3600" b="1" kern="1200" dirty="0">
              <a:ea typeface="+mn-ea"/>
              <a:cs typeface="+mn-cs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8125"/>
            <a:ext cx="914400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Low equivalent series resistance</a:t>
            </a:r>
            <a:r>
              <a:rPr lang="en-US" smtClean="0"/>
              <a:t> is an important characteristic for capacitors used to filter the DC output of a switching power supply. </a:t>
            </a:r>
            <a:r>
              <a:rPr lang="en-US" sz="1000" smtClean="0"/>
              <a:t>(G6A01)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Electrolytic </a:t>
            </a:r>
            <a:r>
              <a:rPr lang="en-US" smtClean="0"/>
              <a:t>capacitors are often used in power-supply circuits to filter the rectified AC. </a:t>
            </a:r>
            <a:r>
              <a:rPr lang="en-US" sz="1000" smtClean="0"/>
              <a:t>(G6A02</a:t>
            </a:r>
            <a:r>
              <a:rPr lang="en-US" sz="800" smtClean="0"/>
              <a:t>)</a:t>
            </a:r>
            <a:r>
              <a:rPr lang="en-US" sz="140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An </a:t>
            </a:r>
            <a:r>
              <a:rPr lang="en-US" b="1" smtClean="0"/>
              <a:t>advantage of ceramic capacitors</a:t>
            </a:r>
            <a:r>
              <a:rPr lang="en-US" smtClean="0"/>
              <a:t> as compared to other types of capacitors is </a:t>
            </a:r>
            <a:r>
              <a:rPr lang="en-US" b="1" smtClean="0"/>
              <a:t>comparatively low cost</a:t>
            </a:r>
            <a:r>
              <a:rPr lang="en-US" sz="1000" smtClean="0"/>
              <a:t>. (G6A03)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</p:txBody>
      </p:sp>
      <p:pic>
        <p:nvPicPr>
          <p:cNvPr id="41988" name="Picture 4" descr="pg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2354263"/>
            <a:ext cx="3265488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610100" y="2660650"/>
            <a:ext cx="3802063" cy="85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Modern switching power supplies incorporate “crowbar protection” to provide overvoltage protection.</a:t>
            </a:r>
            <a:r>
              <a:rPr lang="en-US"/>
              <a:t> 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5629275"/>
            <a:ext cx="1065212" cy="1228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300" y="5621338"/>
            <a:ext cx="1304925" cy="1236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4113" y="5629275"/>
            <a:ext cx="1073150" cy="1228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81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High capacitance for given volume </a:t>
            </a:r>
            <a:r>
              <a:rPr lang="en-US" smtClean="0"/>
              <a:t>is an advantage of an electrolytic capacitor. </a:t>
            </a:r>
            <a:r>
              <a:rPr lang="en-US" sz="1000" smtClean="0"/>
              <a:t>(G6A04)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effect of lead inductance in a capacitor used at VHF frequencies and above is that effective capacitance may be reduced because of the lead inductance</a:t>
            </a:r>
            <a:r>
              <a:rPr lang="en-US" sz="1400" smtClean="0"/>
              <a:t>. </a:t>
            </a:r>
            <a:r>
              <a:rPr lang="en-US" sz="1000" smtClean="0"/>
              <a:t>(G6A05</a:t>
            </a:r>
            <a:r>
              <a:rPr lang="en-US" sz="80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US" sz="8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resistance of a carbon resistor </a:t>
            </a:r>
            <a:r>
              <a:rPr lang="en-US" b="1" smtClean="0"/>
              <a:t>will change depending on the resistor's temperature coefficient rating </a:t>
            </a:r>
            <a:r>
              <a:rPr lang="en-US" smtClean="0"/>
              <a:t>if the ambient temperature is increased. </a:t>
            </a:r>
            <a:r>
              <a:rPr lang="en-US" sz="1000" smtClean="0"/>
              <a:t>(G6A06) 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</p:txBody>
      </p:sp>
      <p:pic>
        <p:nvPicPr>
          <p:cNvPr id="36875" name="Picture 11" descr="Electroly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08188"/>
            <a:ext cx="303371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763838" y="2946400"/>
            <a:ext cx="1612900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Electrolytic Capacitors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7002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reason not to use wire-wound resistors in an RF circuit is that </a:t>
            </a:r>
            <a:r>
              <a:rPr lang="en-US" b="1" smtClean="0"/>
              <a:t>the resistor's inductance could make circuit performance unpredictable</a:t>
            </a:r>
            <a:r>
              <a:rPr lang="en-US" smtClean="0"/>
              <a:t>. </a:t>
            </a:r>
            <a:r>
              <a:rPr lang="en-US" sz="1000" smtClean="0"/>
              <a:t>(G6A07)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A thermistor is </a:t>
            </a:r>
            <a:r>
              <a:rPr lang="en-US" b="1" smtClean="0"/>
              <a:t>a device having a controlled change in resistance with temperature variations</a:t>
            </a:r>
            <a:r>
              <a:rPr lang="en-US" smtClean="0"/>
              <a:t>. </a:t>
            </a:r>
            <a:r>
              <a:rPr lang="en-US" sz="1000" smtClean="0"/>
              <a:t>(G6A08)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2817813"/>
            <a:ext cx="2687637" cy="1817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175" y="2532063"/>
            <a:ext cx="2684463" cy="2103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768475" y="4811713"/>
            <a:ext cx="599122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Wire wound resistors can act like an inductor at certain frequencies.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914400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advantages of using a ferrite core with a toroidal inductor </a:t>
            </a:r>
            <a:r>
              <a:rPr lang="en-US" sz="1000" smtClean="0"/>
              <a:t>(G6A09):</a:t>
            </a:r>
          </a:p>
          <a:p>
            <a:pPr lvl="1">
              <a:buFont typeface="Wingdings" pitchFamily="2" charset="2"/>
              <a:buChar char="§"/>
            </a:pPr>
            <a:endParaRPr lang="en-US" sz="1800" smtClean="0"/>
          </a:p>
          <a:p>
            <a:pPr lvl="1">
              <a:buFont typeface="Wingdings" pitchFamily="2" charset="2"/>
              <a:buChar char="§"/>
            </a:pPr>
            <a:endParaRPr lang="en-US" sz="1800" smtClean="0"/>
          </a:p>
          <a:p>
            <a:pPr lvl="1">
              <a:buFont typeface="Wingdings" pitchFamily="2" charset="2"/>
              <a:buChar char="§"/>
            </a:pPr>
            <a:endParaRPr lang="en-US" sz="1800" smtClean="0"/>
          </a:p>
          <a:p>
            <a:pPr lvl="1">
              <a:buFont typeface="Wingdings" pitchFamily="2" charset="2"/>
              <a:buChar char="§"/>
            </a:pPr>
            <a:endParaRPr lang="en-US" sz="1800" smtClean="0"/>
          </a:p>
          <a:p>
            <a:pPr lvl="1">
              <a:buFont typeface="Wingdings" pitchFamily="2" charset="2"/>
              <a:buChar char="§"/>
            </a:pPr>
            <a:endParaRPr lang="en-US" sz="1800" smtClean="0"/>
          </a:p>
          <a:p>
            <a:pPr lvl="1">
              <a:buFont typeface="Wingdings" pitchFamily="2" charset="2"/>
              <a:buChar char="§"/>
            </a:pPr>
            <a:endParaRPr lang="en-US" sz="1800" smtClean="0"/>
          </a:p>
          <a:p>
            <a:pPr lvl="1">
              <a:buFont typeface="Wingdings" pitchFamily="2" charset="2"/>
              <a:buChar char="§"/>
            </a:pPr>
            <a:endParaRPr lang="en-US" sz="1800" smtClean="0"/>
          </a:p>
          <a:p>
            <a:pPr lvl="1">
              <a:buFont typeface="Wingdings" pitchFamily="2" charset="2"/>
              <a:buChar char="§"/>
            </a:pPr>
            <a:endParaRPr lang="en-US" sz="1800" smtClean="0"/>
          </a:p>
          <a:p>
            <a:pPr lvl="1">
              <a:buFont typeface="Wingdings" pitchFamily="2" charset="2"/>
              <a:buChar char="§"/>
            </a:pPr>
            <a:r>
              <a:rPr lang="en-US" sz="1800" smtClean="0">
                <a:solidFill>
                  <a:srgbClr val="FF0000"/>
                </a:solidFill>
              </a:rPr>
              <a:t>Large values of inductance may be obtained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smtClean="0">
                <a:solidFill>
                  <a:srgbClr val="FF0000"/>
                </a:solidFill>
              </a:rPr>
              <a:t>The magnetic properties of the core may be optimized for a specific range of frequencies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smtClean="0">
                <a:solidFill>
                  <a:srgbClr val="FF0000"/>
                </a:solidFill>
              </a:rPr>
              <a:t>Most of the magnetic field is contained in the core</a:t>
            </a:r>
            <a:r>
              <a:rPr lang="en-US" sz="1800" smtClean="0"/>
              <a:t> 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498725" y="6194425"/>
            <a:ext cx="33035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All of these choices are correct.</a:t>
            </a:r>
          </a:p>
        </p:txBody>
      </p:sp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2276475"/>
            <a:ext cx="35591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13" y="2238375"/>
            <a:ext cx="4148137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7002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winding axes of solenoid inductors should be placed </a:t>
            </a:r>
            <a:r>
              <a:rPr lang="en-US" b="1" smtClean="0"/>
              <a:t>at right angles</a:t>
            </a:r>
            <a:r>
              <a:rPr lang="en-US" smtClean="0"/>
              <a:t> to minimize their mutual inductance. </a:t>
            </a:r>
            <a:r>
              <a:rPr lang="en-US" sz="1000" smtClean="0"/>
              <a:t>(G6A10)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It is important to minimize the mutual inductance between two inductors </a:t>
            </a:r>
            <a:r>
              <a:rPr lang="en-US" b="1" smtClean="0"/>
              <a:t>to reduce unwanted coupling between circuits</a:t>
            </a:r>
            <a:r>
              <a:rPr lang="en-US" smtClean="0"/>
              <a:t>. </a:t>
            </a:r>
            <a:r>
              <a:rPr lang="en-US" sz="1000" smtClean="0"/>
              <a:t>(G6A11)</a:t>
            </a:r>
            <a:r>
              <a:rPr lang="en-US" smtClean="0"/>
              <a:t> 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3813175"/>
            <a:ext cx="1804988" cy="1290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071429" name="Picture 5" descr="2007-09-19, electronics course 012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75" y="2506663"/>
            <a:ext cx="46482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ToroidalIndu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925" y="2546350"/>
            <a:ext cx="17811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7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1470025"/>
            <a:ext cx="6815138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Filter choke</a:t>
            </a:r>
            <a:r>
              <a:rPr lang="en-US" smtClean="0"/>
              <a:t> is a common name for an inductor used to help smooth the DC output from the rectifier in a conventional power supply. </a:t>
            </a:r>
            <a:r>
              <a:rPr lang="en-US" sz="1000" smtClean="0"/>
              <a:t>(G6A12)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An effect of inter-turn capacitance in an inductor is that </a:t>
            </a:r>
            <a:r>
              <a:rPr lang="en-US" b="1" smtClean="0"/>
              <a:t>the inductor may become self resonant at some frequencies</a:t>
            </a:r>
            <a:r>
              <a:rPr lang="en-US" smtClean="0"/>
              <a:t>.</a:t>
            </a:r>
            <a:r>
              <a:rPr lang="en-US" sz="1000" smtClean="0"/>
              <a:t>(G6A13) 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peak-inverse-voltage rating of a rectifier is </a:t>
            </a:r>
            <a:r>
              <a:rPr lang="en-US" b="1" smtClean="0"/>
              <a:t>the maximum voltage the rectifier will handle in the non-conducting direction</a:t>
            </a:r>
            <a:r>
              <a:rPr lang="en-US" smtClean="0"/>
              <a:t>. </a:t>
            </a:r>
            <a:r>
              <a:rPr lang="en-US" sz="800" smtClean="0"/>
              <a:t>(G6B01)</a:t>
            </a:r>
            <a:r>
              <a:rPr lang="en-US" sz="1400" smtClean="0"/>
              <a:t> </a:t>
            </a: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51213" y="3138488"/>
            <a:ext cx="387985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Capacitor: consists of metal separated by a layer(s) of a non conductor.</a:t>
            </a:r>
          </a:p>
        </p:txBody>
      </p:sp>
      <p:pic>
        <p:nvPicPr>
          <p:cNvPr id="9" name="Picture 6" descr="CoilCapacit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413" y="1892300"/>
            <a:ext cx="1908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ridgeRectif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0" y="4370388"/>
            <a:ext cx="280511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8475" y="4916488"/>
            <a:ext cx="1804988" cy="1387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7475" y="5886450"/>
            <a:ext cx="165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Rockwell" pitchFamily="18" charset="0"/>
              </a:rPr>
              <a:t>Non-conducting region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149725" y="5886450"/>
            <a:ext cx="1230313" cy="447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lnSpc>
                <a:spcPts val="1400"/>
              </a:lnSpc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Notice Waveforms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5454650" y="6116638"/>
            <a:ext cx="106045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5454650" y="6116638"/>
            <a:ext cx="1190625" cy="1905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>
              <a:defRPr/>
            </a:pPr>
            <a:r>
              <a:rPr lang="en-US" sz="3600" b="1" kern="1200" dirty="0">
                <a:solidFill>
                  <a:srgbClr val="FFFFFF"/>
                </a:solidFill>
              </a:rPr>
              <a:t>Circuit Components</a:t>
            </a:r>
            <a:endParaRPr lang="en-US" sz="36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912225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two major ratings that must not be exceeded for silicon-diode rectifiers are </a:t>
            </a:r>
            <a:r>
              <a:rPr lang="en-US" b="1" smtClean="0"/>
              <a:t>peak inverse voltage; average forward current. </a:t>
            </a:r>
            <a:r>
              <a:rPr lang="en-US" sz="1000" smtClean="0"/>
              <a:t>(G6B02)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400" b="1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approximate junction threshold voltage of a germanium diode is </a:t>
            </a:r>
            <a:r>
              <a:rPr lang="en-US" b="1" smtClean="0"/>
              <a:t>0.3 volts. </a:t>
            </a:r>
            <a:r>
              <a:rPr lang="en-US" sz="1000" smtClean="0"/>
              <a:t>(G6B03)</a:t>
            </a:r>
            <a:endParaRPr lang="en-US" sz="1400" smtClean="0"/>
          </a:p>
          <a:p>
            <a:pPr lvl="2"/>
            <a:r>
              <a:rPr lang="de-DE" sz="1600" smtClean="0">
                <a:solidFill>
                  <a:srgbClr val="FF0000"/>
                </a:solidFill>
              </a:rPr>
              <a:t>This is the voltage drop across the diode junction when it is conducting in the forward direction.</a:t>
            </a:r>
          </a:p>
          <a:p>
            <a:endParaRPr lang="en-US" sz="1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mtClean="0"/>
              <a:t>When two or more diodes are connected in parallel to increase current handling capacity, the purpose of the resistor connected in series with each diode is to</a:t>
            </a:r>
            <a:r>
              <a:rPr lang="en-US" b="1" smtClean="0"/>
              <a:t> ensure that one diode doesn't carry most of the current</a:t>
            </a:r>
            <a:r>
              <a:rPr lang="en-US" smtClean="0"/>
              <a:t>. </a:t>
            </a:r>
            <a:r>
              <a:rPr lang="en-US" sz="1000" smtClean="0"/>
              <a:t>(G6B04)</a:t>
            </a:r>
          </a:p>
          <a:p>
            <a:pPr>
              <a:buFont typeface="Wingdings" pitchFamily="2" charset="2"/>
              <a:buChar char="Ø"/>
            </a:pPr>
            <a:endParaRPr lang="en-US" sz="1600" b="1" smtClean="0"/>
          </a:p>
          <a:p>
            <a:pPr>
              <a:buFont typeface="Wingdings" pitchFamily="2" charset="2"/>
              <a:buChar char="Ø"/>
            </a:pPr>
            <a:endParaRPr lang="en-US" sz="1600" b="1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4" name="Picture 7" descr="ParallelDi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275" y="5195888"/>
            <a:ext cx="39798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15573</TotalTime>
  <Words>1389</Words>
  <Application>Microsoft Office PowerPoint</Application>
  <PresentationFormat>On-screen Show (4:3)</PresentationFormat>
  <Paragraphs>285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Verdana</vt:lpstr>
      <vt:lpstr>Arial</vt:lpstr>
      <vt:lpstr>Rockwell</vt:lpstr>
      <vt:lpstr>Times New Roman</vt:lpstr>
      <vt:lpstr>Wingdings</vt:lpstr>
      <vt:lpstr>Competition</vt:lpstr>
      <vt:lpstr>General Licensing Class</vt:lpstr>
      <vt:lpstr>General Class  Element 3 Course Presentation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  <vt:lpstr>Circuit Components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Technician Class Element 2 Course Presentation</dc:title>
  <dc:creator>K3DIO</dc:creator>
  <dc:description>http://www.K3DIO.Com</dc:description>
  <cp:lastModifiedBy>Michael</cp:lastModifiedBy>
  <cp:revision>440</cp:revision>
  <dcterms:created xsi:type="dcterms:W3CDTF">2006-06-22T17:50:50Z</dcterms:created>
  <dcterms:modified xsi:type="dcterms:W3CDTF">2012-12-13T12:50:18Z</dcterms:modified>
</cp:coreProperties>
</file>