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0"/>
  </p:notesMasterIdLst>
  <p:sldIdLst>
    <p:sldId id="574" r:id="rId2"/>
    <p:sldId id="873" r:id="rId3"/>
    <p:sldId id="874" r:id="rId4"/>
    <p:sldId id="890" r:id="rId5"/>
    <p:sldId id="891" r:id="rId6"/>
    <p:sldId id="895" r:id="rId7"/>
    <p:sldId id="892" r:id="rId8"/>
    <p:sldId id="893" r:id="rId9"/>
    <p:sldId id="896" r:id="rId10"/>
    <p:sldId id="897" r:id="rId11"/>
    <p:sldId id="894" r:id="rId12"/>
    <p:sldId id="898" r:id="rId13"/>
    <p:sldId id="899" r:id="rId14"/>
    <p:sldId id="900" r:id="rId15"/>
    <p:sldId id="901" r:id="rId16"/>
    <p:sldId id="902" r:id="rId17"/>
    <p:sldId id="904" r:id="rId18"/>
    <p:sldId id="903" r:id="rId19"/>
    <p:sldId id="886" r:id="rId20"/>
    <p:sldId id="905" r:id="rId21"/>
    <p:sldId id="906" r:id="rId22"/>
    <p:sldId id="907" r:id="rId23"/>
    <p:sldId id="908" r:id="rId24"/>
    <p:sldId id="909" r:id="rId25"/>
    <p:sldId id="910" r:id="rId26"/>
    <p:sldId id="911" r:id="rId27"/>
    <p:sldId id="912" r:id="rId28"/>
    <p:sldId id="91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7483D"/>
    <a:srgbClr val="FF00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1" autoAdjust="0"/>
    <p:restoredTop sz="94693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39B8E3-A3EF-4DEF-938C-7098CA294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CEE1F1-900F-4C3B-A331-F90267DF36C0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3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FD50-FD1B-4764-BD24-D33A9E8DB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74BC-9245-4D6D-A97A-46A6FDA2B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DFC74-48D8-48C4-876E-8ABF2364D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EC81-8F28-4117-90CE-3BBBCB214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77F6-94ED-49E7-9023-38C1B0906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DF31-C704-49A4-A495-F4A2515EE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13D-308D-4492-9565-FE940BD98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97893-4347-4AC9-872B-E66DF4E23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8BBBE-1975-4B36-8565-A4D238A70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B6F12-5CB2-4E8F-8938-B3529FB73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13E6-5824-4350-B5BA-6BFD25BBB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D246-3236-40F2-9EC6-CA83558F2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9EBB325-5008-43A8-BA13-7547C951A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2925"/>
            <a:ext cx="8610600" cy="61595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/>
              <a:t>General Licensing Class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384300" y="2008188"/>
            <a:ext cx="6145213" cy="1465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Rockwell" pitchFamily="18" charset="0"/>
              </a:rPr>
              <a:t>G4A – G4E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Rockwell" pitchFamily="18" charset="0"/>
              </a:rPr>
              <a:t>Amateur Radio Practices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728913" y="3827463"/>
            <a:ext cx="4071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Your organization and dates here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Amateur Radio Practices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One advantage of an oscilloscope versus a digital voltmeter is that </a:t>
            </a:r>
            <a:r>
              <a:rPr lang="en-US" b="1" smtClean="0"/>
              <a:t>complex waveforms can be measured</a:t>
            </a:r>
            <a:r>
              <a:rPr lang="en-US" smtClean="0"/>
              <a:t>. </a:t>
            </a:r>
            <a:r>
              <a:rPr lang="en-US" sz="1000" smtClean="0"/>
              <a:t>(G4B02)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An oscilloscope </a:t>
            </a:r>
            <a:r>
              <a:rPr lang="en-US" smtClean="0"/>
              <a:t>is the best instrument to use when checking the keying waveform of a CW transmitter. </a:t>
            </a:r>
            <a:r>
              <a:rPr lang="en-US" sz="1000" smtClean="0"/>
              <a:t>(G4B03)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3467100"/>
            <a:ext cx="61055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65100"/>
            <a:ext cx="8642350" cy="868363"/>
          </a:xfrm>
        </p:spPr>
        <p:txBody>
          <a:bodyPr/>
          <a:lstStyle/>
          <a:p>
            <a:pPr algn="ctr"/>
            <a:r>
              <a:rPr lang="en-US" sz="3600" smtClean="0"/>
              <a:t>Amateur Radio Practices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The attenuated RF output of the transmitter </a:t>
            </a:r>
            <a:r>
              <a:rPr lang="en-US" dirty="0" smtClean="0"/>
              <a:t>is the signal source that is connected to the vertical input of an oscilloscope when checking the RF envelope pattern of a transmitted signal. </a:t>
            </a:r>
            <a:r>
              <a:rPr lang="en-US" sz="1000" dirty="0" smtClean="0"/>
              <a:t>(G4B04)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High input impedance is desirable for a voltmeter because </a:t>
            </a:r>
            <a:r>
              <a:rPr lang="en-US" b="1" dirty="0" smtClean="0"/>
              <a:t>it decreases the loading on circuits being measured</a:t>
            </a:r>
            <a:r>
              <a:rPr lang="en-US" dirty="0" smtClean="0"/>
              <a:t>. </a:t>
            </a:r>
            <a:r>
              <a:rPr lang="en-US" sz="1000" dirty="0" smtClean="0"/>
              <a:t>(G4B05)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An advantage of a digital voltmeter as compared to an analog voltmeter is that it has </a:t>
            </a:r>
            <a:r>
              <a:rPr lang="en-US" b="1" dirty="0" smtClean="0"/>
              <a:t>better precision for most uses</a:t>
            </a:r>
            <a:r>
              <a:rPr lang="en-US" dirty="0" smtClean="0"/>
              <a:t>. </a:t>
            </a:r>
            <a:r>
              <a:rPr lang="en-US" sz="1000" dirty="0" smtClean="0"/>
              <a:t>(G4B06)</a:t>
            </a:r>
            <a:r>
              <a:rPr lang="en-US" dirty="0" smtClean="0"/>
              <a:t> </a:t>
            </a: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890963"/>
            <a:ext cx="1463675" cy="287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9" descr="Analog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275" y="3851275"/>
            <a:ext cx="1906588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8038" y="4792663"/>
            <a:ext cx="1535112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Digital Voltmeter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105650" y="4792663"/>
            <a:ext cx="1535113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Analog Voltmeter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1844675" y="5254625"/>
            <a:ext cx="0" cy="38258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1844675" y="5637213"/>
            <a:ext cx="73025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7605713" y="5292725"/>
            <a:ext cx="0" cy="38258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7067550" y="5676900"/>
            <a:ext cx="538163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6563"/>
            <a:ext cx="4437063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One other use for a field strength meter is </a:t>
            </a:r>
            <a:r>
              <a:rPr lang="en-US" b="1" dirty="0" smtClean="0"/>
              <a:t>close-in radio direction-finding</a:t>
            </a:r>
            <a:r>
              <a:rPr lang="en-US" dirty="0" smtClean="0"/>
              <a:t>. </a:t>
            </a:r>
            <a:r>
              <a:rPr lang="en-US" sz="1000" dirty="0" smtClean="0"/>
              <a:t>(G4B07)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A field-strength meter </a:t>
            </a:r>
            <a:r>
              <a:rPr lang="en-US" dirty="0" smtClean="0"/>
              <a:t>may also be used to monitor relative RF output when making antenna and transmitter adjustments. </a:t>
            </a:r>
            <a:r>
              <a:rPr lang="en-US" sz="1000" dirty="0" smtClean="0"/>
              <a:t>(G4B08)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The radiation pattern of an antenna </a:t>
            </a:r>
            <a:r>
              <a:rPr lang="en-US" dirty="0" smtClean="0"/>
              <a:t>can be determined with a field strength meter. </a:t>
            </a:r>
            <a:r>
              <a:rPr lang="en-US" sz="1000" dirty="0" smtClean="0"/>
              <a:t>(G4B09)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650" y="4465638"/>
            <a:ext cx="1460500" cy="209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12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425" y="4427538"/>
            <a:ext cx="1614488" cy="2112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1217" name="Picture 17" descr="FieldStrength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550" y="1778000"/>
            <a:ext cx="1422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8" descr="FieldStrength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9325" y="1778000"/>
            <a:ext cx="1612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09588"/>
            <a:ext cx="8642350" cy="503237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5859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1000" b="1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Standing wave ratio </a:t>
            </a:r>
            <a:r>
              <a:rPr lang="en-US" smtClean="0"/>
              <a:t>can also be determined with a directional wattmeter. </a:t>
            </a:r>
            <a:r>
              <a:rPr lang="en-US" sz="1000" smtClean="0"/>
              <a:t>(G4B10)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</a:t>
            </a:r>
            <a:r>
              <a:rPr lang="en-US" b="1" smtClean="0"/>
              <a:t>antenna and feed line</a:t>
            </a:r>
            <a:r>
              <a:rPr lang="en-US" smtClean="0"/>
              <a:t> must be connected to an antenna analyzer when it is being used for SWR measurements. </a:t>
            </a:r>
            <a:r>
              <a:rPr lang="en-US" sz="1000" smtClean="0"/>
              <a:t>(G4B11)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44038" name="Picture 6" descr="W4 Watt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2354263"/>
            <a:ext cx="16668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SW-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2752725"/>
            <a:ext cx="468471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4013"/>
            <a:ext cx="4840288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Strong signals from nearby transmitters can affect the accuracy of measurements </a:t>
            </a:r>
            <a:r>
              <a:rPr lang="en-US" smtClean="0"/>
              <a:t>when making measurements on an antenna system with an antenna analyzer. </a:t>
            </a:r>
            <a:r>
              <a:rPr lang="en-US" sz="1000" smtClean="0"/>
              <a:t>(G4B12)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A use for an antenna analyzer, other than measuring the SWR of an antenna system, is </a:t>
            </a:r>
            <a:r>
              <a:rPr lang="en-US" b="1" smtClean="0"/>
              <a:t>determining the impedance of an unknown or unmarked coaxial cable</a:t>
            </a:r>
            <a:r>
              <a:rPr lang="en-US" smtClean="0"/>
              <a:t>. </a:t>
            </a:r>
            <a:r>
              <a:rPr lang="en-US" sz="1000" smtClean="0"/>
              <a:t>(G4B13)</a:t>
            </a:r>
            <a:endParaRPr lang="en-US" sz="1000" b="1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063" y="1739900"/>
            <a:ext cx="2268537" cy="4108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1739900"/>
            <a:ext cx="1828800" cy="4108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029450" y="5926138"/>
            <a:ext cx="14986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MFJ-259B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660900" y="5919788"/>
            <a:ext cx="203517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Comet CAA-500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When adjusting tuned circuits, </a:t>
            </a:r>
            <a:r>
              <a:rPr lang="en-US" smtClean="0"/>
              <a:t>the use of an instrument with analog readout may be preferred over an instrument with a numerical digital readout. </a:t>
            </a:r>
            <a:r>
              <a:rPr lang="en-US" sz="1000" smtClean="0"/>
              <a:t>(G4B14)</a:t>
            </a:r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One test that is often run on a SSB transmitter is the two-tone test. A two-tone test analyzes the </a:t>
            </a:r>
            <a:r>
              <a:rPr lang="en-US" b="1" smtClean="0"/>
              <a:t>linearity</a:t>
            </a:r>
            <a:r>
              <a:rPr lang="en-US" smtClean="0"/>
              <a:t> of a transmitter. </a:t>
            </a:r>
            <a:r>
              <a:rPr lang="en-US" sz="1000" smtClean="0"/>
              <a:t>(G4B15)</a:t>
            </a:r>
            <a:r>
              <a:rPr lang="en-US" smtClean="0"/>
              <a:t> </a:t>
            </a:r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Two non-harmonically related audio signals </a:t>
            </a:r>
            <a:r>
              <a:rPr lang="en-US" smtClean="0"/>
              <a:t>are used to conduct a two-tone test. </a:t>
            </a:r>
            <a:r>
              <a:rPr lang="en-US" sz="1000" smtClean="0"/>
              <a:t>(G4B16)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75" y="3813175"/>
            <a:ext cx="24193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pg 94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75" y="3840163"/>
            <a:ext cx="28416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693738" y="3544888"/>
            <a:ext cx="145732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576388" y="3544888"/>
            <a:ext cx="998537" cy="6905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31925"/>
            <a:ext cx="9144000" cy="54260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Bypass capacitors</a:t>
            </a:r>
            <a:r>
              <a:rPr lang="en-US" smtClean="0"/>
              <a:t> might be useful in reducing RF interference to audio-frequency devices. </a:t>
            </a:r>
            <a:r>
              <a:rPr lang="en-US" sz="1000" smtClean="0"/>
              <a:t>(G4C01)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Arcing at a poor electrical connection </a:t>
            </a:r>
            <a:r>
              <a:rPr lang="en-US" smtClean="0"/>
              <a:t>could be a cause of interference covering a wide range of frequencies. </a:t>
            </a:r>
            <a:r>
              <a:rPr lang="en-US" sz="1000" smtClean="0"/>
              <a:t>(G4C02)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Distorted speech </a:t>
            </a:r>
            <a:r>
              <a:rPr lang="en-US" smtClean="0"/>
              <a:t>is heard from an audio device or telephone if there is interference from a nearby single-sideband phone transmitter. </a:t>
            </a:r>
            <a:r>
              <a:rPr lang="en-US" sz="1000" smtClean="0"/>
              <a:t>(G4C03)</a:t>
            </a:r>
            <a:r>
              <a:rPr lang="en-US" smtClean="0"/>
              <a:t> </a:t>
            </a:r>
            <a:endParaRPr lang="en-US" b="1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On-and-off humming or clicking</a:t>
            </a:r>
            <a:r>
              <a:rPr lang="en-US" smtClean="0"/>
              <a:t> is one effect that a nearby CW transmitter may have on an audio device or telephone system. </a:t>
            </a:r>
            <a:r>
              <a:rPr lang="en-US" sz="1000" smtClean="0"/>
              <a:t>(G4C04)</a:t>
            </a:r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31775" y="241300"/>
            <a:ext cx="8642350" cy="868363"/>
          </a:xfrm>
          <a:noFill/>
        </p:spPr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2238375"/>
            <a:ext cx="2714625" cy="168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2536" name="Picture 8" descr="ByPassC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2238375"/>
            <a:ext cx="20732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431925"/>
            <a:ext cx="8528050" cy="54260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If you receive an RF burn when touching your equipment while transmitting on an HF band, assuming the equipment is connected to a ground rod, </a:t>
            </a:r>
            <a:r>
              <a:rPr lang="en-US" b="1" smtClean="0"/>
              <a:t>the ground wire has high impedance on that frequency</a:t>
            </a:r>
            <a:r>
              <a:rPr lang="en-US" smtClean="0"/>
              <a:t>. </a:t>
            </a:r>
            <a:r>
              <a:rPr lang="en-US" sz="1000" smtClean="0"/>
              <a:t>(G4C05)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None/>
            </a:pPr>
            <a:endParaRPr lang="en-US" i="1" smtClean="0">
              <a:solidFill>
                <a:srgbClr val="FF0000"/>
              </a:solidFill>
            </a:endParaRPr>
          </a:p>
          <a:p>
            <a:pPr lvl="2"/>
            <a:endParaRPr lang="en-US" i="1" smtClean="0">
              <a:solidFill>
                <a:srgbClr val="FF0000"/>
              </a:solidFill>
            </a:endParaRPr>
          </a:p>
          <a:p>
            <a:pPr lvl="2"/>
            <a:r>
              <a:rPr lang="en-US" i="1" smtClean="0">
                <a:solidFill>
                  <a:srgbClr val="FF0000"/>
                </a:solidFill>
              </a:rPr>
              <a:t>This is because at some frequencies the ground wire is inductive and may become resonant at some frequencies  </a:t>
            </a:r>
          </a:p>
          <a:p>
            <a:pPr lvl="2"/>
            <a:r>
              <a:rPr lang="en-US" i="1" smtClean="0">
                <a:solidFill>
                  <a:srgbClr val="FF0000"/>
                </a:solidFill>
              </a:rPr>
              <a:t>Using a lower inductance ground wire will reduce this problem.</a:t>
            </a:r>
          </a:p>
          <a:p>
            <a:pPr lvl="2"/>
            <a:r>
              <a:rPr lang="en-US" i="1" smtClean="0">
                <a:solidFill>
                  <a:srgbClr val="FF0000"/>
                </a:solidFill>
              </a:rPr>
              <a:t>Could be a ¼ wavelength and a good antenna.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sz="8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One effect that can be caused by a resonant ground connection is </a:t>
            </a:r>
            <a:r>
              <a:rPr lang="en-US" b="1" smtClean="0"/>
              <a:t>high RF voltages on the enclosures of station equipment</a:t>
            </a:r>
            <a:r>
              <a:rPr lang="en-US" smtClean="0"/>
              <a:t>. </a:t>
            </a:r>
            <a:r>
              <a:rPr lang="en-US" sz="1000" smtClean="0"/>
              <a:t>(G4C06)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1775" y="241300"/>
            <a:ext cx="8642350" cy="868363"/>
          </a:xfrm>
          <a:noFill/>
        </p:spPr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100" y="2546350"/>
            <a:ext cx="2217738" cy="1690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546350"/>
            <a:ext cx="2840038" cy="169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31925"/>
            <a:ext cx="9144000" cy="54260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One good way to avoid unwanted effects of stray RF energy in an amateur station is </a:t>
            </a:r>
            <a:r>
              <a:rPr lang="en-US" b="1" smtClean="0"/>
              <a:t>to connect all equipment grounds together </a:t>
            </a:r>
            <a:r>
              <a:rPr lang="en-US" b="1" i="1" smtClean="0">
                <a:solidFill>
                  <a:schemeClr val="accent2"/>
                </a:solidFill>
              </a:rPr>
              <a:t>at a single point</a:t>
            </a:r>
            <a:r>
              <a:rPr lang="en-US" b="1" smtClean="0"/>
              <a:t>.</a:t>
            </a:r>
            <a:r>
              <a:rPr lang="en-US" smtClean="0"/>
              <a:t> </a:t>
            </a:r>
            <a:r>
              <a:rPr lang="en-US" sz="1000" smtClean="0"/>
              <a:t>(G4C07)</a:t>
            </a:r>
            <a:r>
              <a:rPr lang="en-US" smtClean="0"/>
              <a:t> </a:t>
            </a:r>
            <a:endParaRPr lang="en-US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Placing a ferrite bead around the cable </a:t>
            </a:r>
            <a:r>
              <a:rPr lang="en-US" smtClean="0"/>
              <a:t>would reduce RF interference caused by common-mode current on an audio cable. </a:t>
            </a:r>
            <a:r>
              <a:rPr lang="en-US" sz="1000" smtClean="0"/>
              <a:t>(G4C08)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4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Connect all ground conductors to a single point </a:t>
            </a:r>
            <a:r>
              <a:rPr lang="en-US" smtClean="0"/>
              <a:t>to avoid a ground loop. </a:t>
            </a:r>
            <a:r>
              <a:rPr lang="en-US" sz="1000" smtClean="0"/>
              <a:t>(G4C09) 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31775" y="241300"/>
            <a:ext cx="8642350" cy="868363"/>
          </a:xfrm>
          <a:noFill/>
        </p:spPr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63" y="3084513"/>
            <a:ext cx="1728787" cy="1420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2541" name="Picture 13" descr="FerriteBea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3082925"/>
            <a:ext cx="14589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FerriteBeadsC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19438"/>
            <a:ext cx="14970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0" y="5446713"/>
            <a:ext cx="2111375" cy="1420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6788" y="5437188"/>
            <a:ext cx="2189162" cy="1420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8" y="5422900"/>
            <a:ext cx="1460500" cy="1420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0125" y="5446713"/>
            <a:ext cx="1460500" cy="1420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65100"/>
            <a:ext cx="8642350" cy="868363"/>
          </a:xfrm>
        </p:spPr>
        <p:txBody>
          <a:bodyPr/>
          <a:lstStyle/>
          <a:p>
            <a:pPr algn="ctr"/>
            <a:r>
              <a:rPr lang="en-US" sz="3600" smtClean="0"/>
              <a:t>Amateur Radio Practices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If </a:t>
            </a:r>
            <a:r>
              <a:rPr lang="en-US" b="1" dirty="0" smtClean="0"/>
              <a:t>you receive reports of "hum" on your station's transmitted signal, </a:t>
            </a:r>
            <a:r>
              <a:rPr lang="en-US" dirty="0" smtClean="0"/>
              <a:t>this could be a symptom of a ground loop somewhere in your station. </a:t>
            </a:r>
            <a:r>
              <a:rPr lang="en-US" sz="1000" dirty="0" smtClean="0"/>
              <a:t>(G4C10)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One use for a Digital Signal Processor in an amateur station is </a:t>
            </a:r>
            <a:r>
              <a:rPr lang="en-US" b="1" dirty="0" smtClean="0"/>
              <a:t>to remove noise from received signals</a:t>
            </a:r>
            <a:r>
              <a:rPr lang="en-US" dirty="0" smtClean="0"/>
              <a:t>. </a:t>
            </a:r>
            <a:r>
              <a:rPr lang="en-US" sz="1000" dirty="0" smtClean="0"/>
              <a:t>(G4C11)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An advantage of a receiver </a:t>
            </a:r>
            <a:r>
              <a:rPr lang="en-US" b="1" dirty="0" smtClean="0"/>
              <a:t>D</a:t>
            </a:r>
            <a:r>
              <a:rPr lang="en-US" dirty="0" smtClean="0"/>
              <a:t>igital </a:t>
            </a:r>
            <a:r>
              <a:rPr lang="en-US" b="1" dirty="0" smtClean="0"/>
              <a:t>S</a:t>
            </a:r>
            <a:r>
              <a:rPr lang="en-US" dirty="0" smtClean="0"/>
              <a:t>ignal </a:t>
            </a:r>
            <a:r>
              <a:rPr lang="en-US" b="1" dirty="0" smtClean="0"/>
              <a:t>P</a:t>
            </a:r>
            <a:r>
              <a:rPr lang="en-US" dirty="0" smtClean="0"/>
              <a:t>rocessor IF filter as compared to an analog filter is that </a:t>
            </a:r>
            <a:r>
              <a:rPr lang="en-US" b="1" dirty="0" smtClean="0"/>
              <a:t>a wide range of filter bandwidths and shapes can be created</a:t>
            </a:r>
            <a:r>
              <a:rPr lang="en-US" dirty="0" smtClean="0"/>
              <a:t>. </a:t>
            </a:r>
            <a:r>
              <a:rPr lang="en-US" sz="1000" dirty="0" smtClean="0"/>
              <a:t>(G4C12)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A Digital Signal Processor (DSP) filter </a:t>
            </a:r>
            <a:r>
              <a:rPr lang="en-US" dirty="0" smtClean="0"/>
              <a:t>can perform automatic notching of interfering carriers. </a:t>
            </a:r>
            <a:r>
              <a:rPr lang="en-US" sz="1000" dirty="0" smtClean="0"/>
              <a:t>(G4C13)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4" name="Picture 12" descr="CopperSt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3" y="2200275"/>
            <a:ext cx="1504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opperStra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2249488"/>
            <a:ext cx="169068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713" y="2249488"/>
            <a:ext cx="2189162" cy="169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8657F-C5E0-45BD-A49D-F8977725BB1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39763"/>
          </a:xfrm>
        </p:spPr>
        <p:txBody>
          <a:bodyPr/>
          <a:lstStyle/>
          <a:p>
            <a:pPr algn="ctr" eaLnBrk="1" hangingPunct="1"/>
            <a:r>
              <a:rPr lang="en-US" b="1" smtClean="0"/>
              <a:t>General Class  Element 3 Course Presentation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100" y="1585913"/>
            <a:ext cx="6259513" cy="4084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b="1" smtClean="0"/>
              <a:t>ELEMENT 3 SUB-ELEMENTS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G1 – Commission’s Rules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G2 – Operating Procedures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G3 – Radio Wave Propagation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G4 – Amateur Radio Practices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G5 – Electrical Principles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G6 – Circuit Components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G7 – Practical Circuits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G8 – Signals and Emissions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G9 – Antennas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G0 – Electrical and RF Safety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The purpose of a speech processor as used in a modern transceiver is to </a:t>
            </a:r>
            <a:r>
              <a:rPr lang="en-US" b="1" dirty="0" smtClean="0"/>
              <a:t>increase the intelligibility of transmitted phone signals during poor conditions</a:t>
            </a:r>
            <a:r>
              <a:rPr lang="en-US" dirty="0" smtClean="0"/>
              <a:t>. </a:t>
            </a:r>
            <a:r>
              <a:rPr lang="en-US" sz="1000" dirty="0" smtClean="0"/>
              <a:t>(G4D01)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A speech processor increases average power </a:t>
            </a:r>
            <a:r>
              <a:rPr lang="en-US" dirty="0" smtClean="0"/>
              <a:t>of a transmitted single sideband phone signal. </a:t>
            </a:r>
            <a:r>
              <a:rPr lang="en-US" sz="1000" dirty="0" smtClean="0"/>
              <a:t>(G4D02)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An incorrectly adjusted speech processor can cause: </a:t>
            </a:r>
            <a:r>
              <a:rPr lang="en-US" sz="1000" dirty="0" smtClean="0"/>
              <a:t>(G4D03)</a:t>
            </a:r>
            <a:endParaRPr lang="en-US" dirty="0" smtClean="0"/>
          </a:p>
          <a:p>
            <a:pPr lvl="2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Distorted speech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Splatter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Excessive background pickup</a:t>
            </a:r>
          </a:p>
          <a:p>
            <a:pPr lvl="4">
              <a:buFont typeface="Wingdings" pitchFamily="2" charset="2"/>
              <a:buChar char="v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All of these choices are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An S meter measures</a:t>
            </a:r>
            <a:r>
              <a:rPr lang="en-US" b="1" dirty="0" smtClean="0"/>
              <a:t> received signal strength</a:t>
            </a:r>
            <a:r>
              <a:rPr lang="en-US" dirty="0" smtClean="0"/>
              <a:t>. </a:t>
            </a:r>
            <a:r>
              <a:rPr lang="en-US" sz="1000" dirty="0" smtClean="0"/>
              <a:t>(G4D04)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1000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Assuming a properly calibrated S meter, an S meter reading of 20 dB over S-9 </a:t>
            </a:r>
            <a:r>
              <a:rPr lang="en-US" b="1" dirty="0" smtClean="0"/>
              <a:t>is 100 times stronger </a:t>
            </a:r>
            <a:r>
              <a:rPr lang="en-US" dirty="0" smtClean="0"/>
              <a:t>compared to an S-9 signal.</a:t>
            </a:r>
            <a:r>
              <a:rPr lang="en-US" sz="1800" dirty="0" smtClean="0"/>
              <a:t> </a:t>
            </a:r>
            <a:r>
              <a:rPr lang="en-US" sz="1000" dirty="0" smtClean="0"/>
              <a:t>(G4D05)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52228" name="Picture 4" descr="Pmeter-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2430463"/>
            <a:ext cx="33369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8963" y="2476500"/>
            <a:ext cx="4067175" cy="1643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074988" y="4468813"/>
            <a:ext cx="31877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“S” Meters are based on S9 representing 50uV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6563"/>
            <a:ext cx="8893175" cy="47180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An S meter is found </a:t>
            </a:r>
            <a:r>
              <a:rPr lang="en-US" b="1" smtClean="0"/>
              <a:t>in a receiver</a:t>
            </a:r>
            <a:r>
              <a:rPr lang="en-US" smtClean="0"/>
              <a:t>. </a:t>
            </a:r>
            <a:r>
              <a:rPr lang="en-US" sz="1000" smtClean="0"/>
              <a:t>(G4D06)</a:t>
            </a:r>
            <a:r>
              <a:rPr lang="en-US" smtClean="0"/>
              <a:t> 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Most commercial receivers have an S meter.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To make the S-meter reading on a distant receiver </a:t>
            </a:r>
            <a:r>
              <a:rPr lang="en-US" b="1" smtClean="0"/>
              <a:t>rise from S8 to S9</a:t>
            </a:r>
            <a:r>
              <a:rPr lang="en-US" smtClean="0"/>
              <a:t>, you would have to raise the power output of your transmitter </a:t>
            </a:r>
            <a:r>
              <a:rPr lang="en-US" b="1" smtClean="0"/>
              <a:t>approximately 4 times</a:t>
            </a:r>
            <a:r>
              <a:rPr lang="en-US" smtClean="0"/>
              <a:t>.</a:t>
            </a:r>
            <a:r>
              <a:rPr lang="en-US" sz="1800" smtClean="0"/>
              <a:t> </a:t>
            </a:r>
            <a:r>
              <a:rPr lang="en-US" sz="900" smtClean="0"/>
              <a:t>(G4D07)</a:t>
            </a:r>
            <a:r>
              <a:rPr lang="en-US" sz="180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graphicFrame>
        <p:nvGraphicFramePr>
          <p:cNvPr id="61473" name="Group 33"/>
          <p:cNvGraphicFramePr>
            <a:graphicFrameLocks noGrp="1"/>
          </p:cNvGraphicFramePr>
          <p:nvPr>
            <p:ph sz="half" idx="2"/>
          </p:nvPr>
        </p:nvGraphicFramePr>
        <p:xfrm>
          <a:off x="1268413" y="4389438"/>
          <a:ext cx="2843212" cy="1627187"/>
        </p:xfrm>
        <a:graphic>
          <a:graphicData uri="http://schemas.openxmlformats.org/drawingml/2006/table">
            <a:tbl>
              <a:tblPr/>
              <a:tblGrid>
                <a:gridCol w="709230"/>
                <a:gridCol w="551855"/>
                <a:gridCol w="1582127"/>
              </a:tblGrid>
              <a:tr h="32626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0 dB</a:t>
                      </a:r>
                    </a:p>
                  </a:txBody>
                  <a:tcPr marL="91480" marR="9148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=</a:t>
                      </a:r>
                    </a:p>
                  </a:txBody>
                  <a:tcPr marL="91480" marR="9148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0 times change</a:t>
                      </a:r>
                    </a:p>
                  </a:txBody>
                  <a:tcPr marL="91480" marR="9148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6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3 dB</a:t>
                      </a:r>
                    </a:p>
                  </a:txBody>
                  <a:tcPr marL="91480" marR="9148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=</a:t>
                      </a:r>
                    </a:p>
                  </a:txBody>
                  <a:tcPr marL="91480" marR="9148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2 times change</a:t>
                      </a:r>
                    </a:p>
                  </a:txBody>
                  <a:tcPr marL="91480" marR="9148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1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6 dB</a:t>
                      </a:r>
                    </a:p>
                  </a:txBody>
                  <a:tcPr marL="91480" marR="9148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=</a:t>
                      </a:r>
                    </a:p>
                  </a:txBody>
                  <a:tcPr marL="91480" marR="9148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4 times change</a:t>
                      </a:r>
                    </a:p>
                  </a:txBody>
                  <a:tcPr marL="91480" marR="9148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6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9 dB</a:t>
                      </a:r>
                    </a:p>
                  </a:txBody>
                  <a:tcPr marL="91480" marR="9148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=</a:t>
                      </a:r>
                    </a:p>
                  </a:txBody>
                  <a:tcPr marL="91480" marR="9148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8 times change</a:t>
                      </a:r>
                    </a:p>
                  </a:txBody>
                  <a:tcPr marL="91480" marR="9148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6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10 dB</a:t>
                      </a:r>
                    </a:p>
                  </a:txBody>
                  <a:tcPr marL="91480" marR="9148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=</a:t>
                      </a:r>
                    </a:p>
                  </a:txBody>
                  <a:tcPr marL="91480" marR="9148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151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10 times change</a:t>
                      </a:r>
                    </a:p>
                  </a:txBody>
                  <a:tcPr marL="91480" marR="9148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74" name="Picture 34" descr="Pmeter-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175" y="4235450"/>
            <a:ext cx="34178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5859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When the displayed carrier frequency is set to 7.178 MHz, a 3 kHz LSB signal occupies </a:t>
            </a:r>
            <a:r>
              <a:rPr lang="en-US" b="1" smtClean="0"/>
              <a:t>7.175 to 7.178 MHz</a:t>
            </a:r>
            <a:r>
              <a:rPr lang="en-US" smtClean="0"/>
              <a:t>. </a:t>
            </a:r>
            <a:r>
              <a:rPr lang="en-US" sz="1000" smtClean="0"/>
              <a:t>(G4D08)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With the displayed carrier frequency set to 14.347 MHz, a 3 kHz USB signal occupies </a:t>
            </a:r>
            <a:r>
              <a:rPr lang="en-US" b="1" smtClean="0"/>
              <a:t>14.347 to 14.350 MHz</a:t>
            </a:r>
            <a:r>
              <a:rPr lang="en-US" smtClean="0"/>
              <a:t>. </a:t>
            </a:r>
            <a:r>
              <a:rPr lang="en-US" sz="1000" smtClean="0"/>
              <a:t>(G4D09)</a:t>
            </a:r>
            <a:r>
              <a:rPr lang="en-US" smtClean="0"/>
              <a:t> </a:t>
            </a:r>
          </a:p>
          <a:p>
            <a:pPr lvl="1"/>
            <a:r>
              <a:rPr lang="en-US" sz="1600" i="1" smtClean="0">
                <a:solidFill>
                  <a:srgbClr val="FF0000"/>
                </a:solidFill>
              </a:rPr>
              <a:t>When operating USB, your signal occupies a space starting at the displayed carrier frequency and extending up 3 kHz.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When operating in the 40 meter General Class phone segment when using 3 kHz wide LSB, your displayed carrier frequency should be </a:t>
            </a:r>
            <a:r>
              <a:rPr lang="en-US" b="1" smtClean="0"/>
              <a:t>3 kHz above the edge of the segment.</a:t>
            </a:r>
            <a:r>
              <a:rPr lang="en-US" smtClean="0"/>
              <a:t> </a:t>
            </a:r>
            <a:r>
              <a:rPr lang="en-US" sz="1000" smtClean="0"/>
              <a:t>(G4D10)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When operating in the 20 meter General Class band, your displayed carrier frequency should be no less than </a:t>
            </a:r>
            <a:r>
              <a:rPr lang="en-US" b="1" smtClean="0"/>
              <a:t>3 kHz below the edge of the band </a:t>
            </a:r>
            <a:r>
              <a:rPr lang="en-US" smtClean="0"/>
              <a:t>when using 3 kHz wide USB. </a:t>
            </a:r>
            <a:r>
              <a:rPr lang="en-US" sz="1000" smtClean="0"/>
              <a:t>(G4D11)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8" y="1470025"/>
            <a:ext cx="666432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 "capacitance hat" on a mobile antenna is </a:t>
            </a:r>
            <a:r>
              <a:rPr lang="en-US" b="1" dirty="0" smtClean="0"/>
              <a:t>a device to electrically lengthen a physically short antenna</a:t>
            </a:r>
            <a:r>
              <a:rPr lang="en-US" dirty="0" smtClean="0"/>
              <a:t>. </a:t>
            </a:r>
            <a:r>
              <a:rPr lang="en-US" sz="1000" dirty="0" smtClean="0"/>
              <a:t>(G4E01)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The purpose of a "corona ball" on a HF mobile antenna is </a:t>
            </a:r>
            <a:r>
              <a:rPr lang="en-US" b="1" dirty="0" smtClean="0"/>
              <a:t>to reduce high voltage discharge from the tip of the antenna</a:t>
            </a:r>
            <a:r>
              <a:rPr lang="en-US" dirty="0" smtClean="0"/>
              <a:t>. </a:t>
            </a:r>
            <a:r>
              <a:rPr lang="en-US" sz="1000" dirty="0" smtClean="0"/>
              <a:t>(G4E02)</a:t>
            </a:r>
          </a:p>
          <a:p>
            <a:pPr marL="0" indent="0">
              <a:buFontTx/>
              <a:buNone/>
              <a:defRPr/>
            </a:pPr>
            <a:endParaRPr lang="en-US" sz="400" dirty="0" smtClean="0"/>
          </a:p>
          <a:p>
            <a:pPr lvl="2">
              <a:defRPr/>
            </a:pPr>
            <a:r>
              <a:rPr lang="en-US" dirty="0" smtClean="0">
                <a:solidFill>
                  <a:srgbClr val="FF0000"/>
                </a:solidFill>
              </a:rPr>
              <a:t>They dissipate static build up from movement through the air caused by vehicle movement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150" y="1622425"/>
            <a:ext cx="18811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2468563"/>
            <a:ext cx="2651125" cy="1706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9159" name="Picture 7" descr="CapacitiveTopH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825" y="2471738"/>
            <a:ext cx="265112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7238" y="4657725"/>
            <a:ext cx="1778000" cy="1878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z="36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8125"/>
            <a:ext cx="779780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direct, fused power connection </a:t>
            </a:r>
            <a:r>
              <a:rPr lang="en-US" b="1" smtClean="0"/>
              <a:t>to the battery using heavy gauge wire</a:t>
            </a:r>
            <a:r>
              <a:rPr lang="en-US" smtClean="0"/>
              <a:t> would be the best for a 100-watt HF mobile installation. </a:t>
            </a:r>
            <a:r>
              <a:rPr lang="en-US" sz="1000" smtClean="0"/>
              <a:t>(G4E03)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</p:txBody>
      </p:sp>
      <p:pic>
        <p:nvPicPr>
          <p:cNvPr id="32775" name="Picture 7" descr="FusesWi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2698750"/>
            <a:ext cx="403225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FusedBatt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2698750"/>
            <a:ext cx="38020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538288" y="1854200"/>
            <a:ext cx="276542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2805113" y="1854200"/>
            <a:ext cx="728662" cy="257333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692275" y="1854200"/>
            <a:ext cx="0" cy="230505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692275" y="4159250"/>
            <a:ext cx="690563" cy="19208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9" grpId="0" animBg="1"/>
      <p:bldP spid="32782" grpId="0" animBg="1"/>
      <p:bldP spid="327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z="36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70675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It is best NOT to draw the DC power for a 100-watt HF transceiver from an automobile's auxiliary power socket because </a:t>
            </a:r>
            <a:r>
              <a:rPr lang="en-US" b="1" dirty="0" smtClean="0"/>
              <a:t>the socket's wiring may be inadequate for the current being drawn by the transceiver</a:t>
            </a:r>
            <a:r>
              <a:rPr lang="en-US" dirty="0" smtClean="0"/>
              <a:t>. </a:t>
            </a:r>
            <a:r>
              <a:rPr lang="en-US" sz="1000" dirty="0" smtClean="0"/>
              <a:t>(G4E04)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The antenna system </a:t>
            </a:r>
            <a:r>
              <a:rPr lang="en-US" dirty="0" smtClean="0"/>
              <a:t>is the one thing that most limits the effectiveness of an HF mobile transceiver operating in the 75 meter band. </a:t>
            </a:r>
            <a:r>
              <a:rPr lang="en-US" sz="1000" dirty="0" smtClean="0"/>
              <a:t>(G4E05)</a:t>
            </a:r>
          </a:p>
          <a:p>
            <a:pPr marL="0" indent="0">
              <a:buFontTx/>
              <a:buNone/>
              <a:defRPr/>
            </a:pPr>
            <a:r>
              <a:rPr lang="en-US" sz="1000" dirty="0" smtClean="0"/>
              <a:t> </a:t>
            </a:r>
          </a:p>
          <a:p>
            <a:pPr lvl="2">
              <a:defRPr/>
            </a:pPr>
            <a:r>
              <a:rPr lang="en-US" i="1" dirty="0" smtClean="0">
                <a:solidFill>
                  <a:srgbClr val="FF0000"/>
                </a:solidFill>
              </a:rPr>
              <a:t>It is not possible to put a full ¼ wavelength 75 meter antenna on a mobile.  </a:t>
            </a:r>
          </a:p>
          <a:p>
            <a:pPr lvl="2">
              <a:defRPr/>
            </a:pPr>
            <a:r>
              <a:rPr lang="en-US" i="1" dirty="0" smtClean="0">
                <a:solidFill>
                  <a:srgbClr val="FF0000"/>
                </a:solidFill>
              </a:rPr>
              <a:t>Any antenna for these frequencies would be inefficient.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One disadvantage of using a shortened mobile antenna as opposed to a full size antenna is that </a:t>
            </a:r>
            <a:r>
              <a:rPr lang="en-US" b="1" dirty="0" smtClean="0"/>
              <a:t>operating bandwidth may be very limited</a:t>
            </a:r>
            <a:r>
              <a:rPr lang="en-US" dirty="0" smtClean="0"/>
              <a:t>. </a:t>
            </a:r>
            <a:r>
              <a:rPr lang="en-US" sz="1000" dirty="0" smtClean="0"/>
              <a:t>(G4E06)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1400" dirty="0" smtClean="0"/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2788" y="1509713"/>
            <a:ext cx="2049462" cy="1535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425" y="3352800"/>
            <a:ext cx="2030413" cy="2803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z="36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5081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The vehicle control computer </a:t>
            </a:r>
            <a:r>
              <a:rPr lang="en-US" smtClean="0"/>
              <a:t>is most likely to cause interfering signals to be heard in the receiver of an HF mobile installation in a recent model vehicle. </a:t>
            </a:r>
            <a:r>
              <a:rPr lang="en-US" sz="1000" smtClean="0"/>
              <a:t>(G4E07)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The process by which sunlight is changed directly into electricity is called </a:t>
            </a:r>
            <a:r>
              <a:rPr lang="en-US" b="1" smtClean="0"/>
              <a:t>photovoltaic conversion</a:t>
            </a:r>
            <a:r>
              <a:rPr lang="en-US" smtClean="0"/>
              <a:t>. </a:t>
            </a:r>
            <a:r>
              <a:rPr lang="en-US" sz="1000" smtClean="0"/>
              <a:t>(G4E08)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3319463"/>
            <a:ext cx="3379787" cy="2532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3070225"/>
            <a:ext cx="3227388" cy="3787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31788" y="5334000"/>
            <a:ext cx="11509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Solar panels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803650" y="6002338"/>
            <a:ext cx="2111375" cy="730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Schematic of Solar Panel for Charging Storage Batteries.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Amateur Radio Practices</a:t>
            </a:r>
            <a:endParaRPr lang="en-US" sz="36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5081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approximate open-circuit voltage from a modern, well-illuminated photovoltaic cell is </a:t>
            </a:r>
            <a:r>
              <a:rPr lang="en-US" b="1" smtClean="0"/>
              <a:t>0.5 VDC</a:t>
            </a:r>
            <a:r>
              <a:rPr lang="en-US" smtClean="0"/>
              <a:t>. </a:t>
            </a:r>
            <a:r>
              <a:rPr lang="en-US" sz="1000" smtClean="0"/>
              <a:t>(G4E09)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reason a series diode is connected between a solar panel and a storage battery that is being charged by the panel is that </a:t>
            </a:r>
            <a:r>
              <a:rPr lang="en-US" b="1" smtClean="0"/>
              <a:t>the diode prevents self discharge of the battery though the panel during times of low or no illumination</a:t>
            </a:r>
            <a:r>
              <a:rPr lang="en-US" smtClean="0"/>
              <a:t>. </a:t>
            </a:r>
            <a:r>
              <a:rPr lang="en-US" sz="1000" smtClean="0"/>
              <a:t>(G4E10)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One disadvantage of using wind as the primary source of power for an emergency station is that </a:t>
            </a:r>
            <a:r>
              <a:rPr lang="en-US" b="1" smtClean="0"/>
              <a:t>a large energy storage system is needed to supply power when the wind is not blowing</a:t>
            </a:r>
            <a:r>
              <a:rPr lang="en-US" smtClean="0"/>
              <a:t>. </a:t>
            </a:r>
            <a:r>
              <a:rPr lang="en-US" sz="1000" smtClean="0"/>
              <a:t>(G4E11)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4773613"/>
            <a:ext cx="2619375" cy="1743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811713"/>
            <a:ext cx="2619375" cy="1743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107238" y="4887913"/>
            <a:ext cx="1381125" cy="1581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Brightview power storage, Cryoenergy Systems, energy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65100"/>
            <a:ext cx="8642350" cy="868363"/>
          </a:xfrm>
        </p:spPr>
        <p:txBody>
          <a:bodyPr/>
          <a:lstStyle/>
          <a:p>
            <a:pPr algn="ctr"/>
            <a:r>
              <a:rPr lang="en-US" sz="3600" smtClean="0"/>
              <a:t>Amateur Radio Practices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purpose of the "notch filter" found on many HF transceivers is </a:t>
            </a:r>
            <a:r>
              <a:rPr lang="en-US" b="1" smtClean="0"/>
              <a:t>to reduce interference from carriers in the receiver passband</a:t>
            </a:r>
            <a:r>
              <a:rPr lang="en-US" smtClean="0"/>
              <a:t>. </a:t>
            </a:r>
            <a:r>
              <a:rPr lang="en-US" sz="1000" smtClean="0"/>
              <a:t>(G4A01)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413" y="2354263"/>
            <a:ext cx="6759575" cy="2057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413" y="4695825"/>
            <a:ext cx="6759575" cy="1809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65100"/>
            <a:ext cx="8642350" cy="868363"/>
          </a:xfrm>
        </p:spPr>
        <p:txBody>
          <a:bodyPr/>
          <a:lstStyle/>
          <a:p>
            <a:pPr algn="ctr"/>
            <a:r>
              <a:rPr lang="en-US" sz="3600" smtClean="0"/>
              <a:t>Amateur Radio Practices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An advantage of selecting the opposite or "reverse" sideband when receiving CW signals on a typical HF transceiver is that </a:t>
            </a:r>
            <a:r>
              <a:rPr lang="en-US" b="1" dirty="0" smtClean="0"/>
              <a:t>it may be possible to reduce or eliminate interference from other signals</a:t>
            </a:r>
            <a:r>
              <a:rPr lang="en-US" dirty="0" smtClean="0"/>
              <a:t>. </a:t>
            </a:r>
            <a:r>
              <a:rPr lang="en-US" sz="1000" dirty="0" smtClean="0"/>
              <a:t>(G4A02)</a:t>
            </a:r>
          </a:p>
          <a:p>
            <a:pPr marL="0" indent="0">
              <a:buFontTx/>
              <a:buNone/>
              <a:defRPr/>
            </a:pPr>
            <a:r>
              <a:rPr lang="en-US" sz="1000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Operating a transceiver in "split" mode means that </a:t>
            </a:r>
            <a:r>
              <a:rPr lang="en-US" b="1" dirty="0" smtClean="0"/>
              <a:t>the transceiver is set to different transmit and receive frequencies</a:t>
            </a:r>
            <a:r>
              <a:rPr lang="en-US" dirty="0" smtClean="0"/>
              <a:t>. </a:t>
            </a:r>
            <a:r>
              <a:rPr lang="en-US" sz="1000" dirty="0" smtClean="0"/>
              <a:t>(G4A03)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A pronounced dip </a:t>
            </a:r>
            <a:r>
              <a:rPr lang="en-US" dirty="0" smtClean="0"/>
              <a:t>on the plate current meter of a vacuum tube RF power amplifier indicates correct adjustment of the plate tuning control. </a:t>
            </a:r>
            <a:r>
              <a:rPr lang="en-US" sz="1000" dirty="0" smtClean="0"/>
              <a:t>(G4A04)</a:t>
            </a:r>
            <a:r>
              <a:rPr lang="en-US" dirty="0" smtClean="0"/>
              <a:t>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The purpose of using Automatic Level Control (ALC) with a RF power amplifier is </a:t>
            </a:r>
            <a:r>
              <a:rPr lang="en-US" b="1" dirty="0" smtClean="0"/>
              <a:t>to reduce distortion due to excessive drive</a:t>
            </a:r>
            <a:r>
              <a:rPr lang="en-US" dirty="0" smtClean="0"/>
              <a:t>. </a:t>
            </a:r>
            <a:r>
              <a:rPr lang="en-US" sz="1000" dirty="0" smtClean="0"/>
              <a:t>(G4A05)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65100"/>
            <a:ext cx="8642350" cy="868363"/>
          </a:xfrm>
        </p:spPr>
        <p:txBody>
          <a:bodyPr/>
          <a:lstStyle/>
          <a:p>
            <a:pPr algn="ctr"/>
            <a:r>
              <a:rPr lang="en-US" sz="3600" smtClean="0"/>
              <a:t>Amateur Radio Practices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An</a:t>
            </a:r>
            <a:r>
              <a:rPr lang="en-US" b="1" dirty="0" smtClean="0"/>
              <a:t> antenna coupler</a:t>
            </a:r>
            <a:r>
              <a:rPr lang="en-US" dirty="0" smtClean="0"/>
              <a:t> is often used to enable matching the transmitter output to an impedance other than 50 ohms. </a:t>
            </a:r>
            <a:r>
              <a:rPr lang="en-US" sz="1000" dirty="0" smtClean="0"/>
              <a:t>(G4A06)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>
              <a:buFont typeface="Wingdings" pitchFamily="2" charset="2"/>
              <a:buChar char="Ø"/>
              <a:defRPr/>
            </a:pPr>
            <a:endParaRPr lang="en-US" b="1" dirty="0"/>
          </a:p>
          <a:p>
            <a:pPr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Excessive drive power</a:t>
            </a:r>
            <a:r>
              <a:rPr lang="en-US" dirty="0" smtClean="0"/>
              <a:t> can lead to permanent damage when using a solid-state RF power amplifier. </a:t>
            </a:r>
            <a:r>
              <a:rPr lang="en-US" sz="1000" dirty="0" smtClean="0"/>
              <a:t>(G4A07)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The correct adjustment for the load or coupling control of a vacuum tube RF power amplifier is to adjust for </a:t>
            </a:r>
            <a:r>
              <a:rPr lang="en-US" b="1" dirty="0" smtClean="0"/>
              <a:t>maximum power output without exceeding maximum allowable plate current</a:t>
            </a:r>
            <a:r>
              <a:rPr lang="en-US" dirty="0" smtClean="0"/>
              <a:t>. </a:t>
            </a:r>
            <a:r>
              <a:rPr lang="en-US" sz="1000" dirty="0" smtClean="0"/>
              <a:t>(G4A08)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 time delay sometimes included in a transmitter keying circuit </a:t>
            </a:r>
            <a:r>
              <a:rPr lang="en-US" b="1" dirty="0" smtClean="0"/>
              <a:t>to allow time for transmit-receive changeover operations to complete properly before RF output is allowed</a:t>
            </a:r>
            <a:r>
              <a:rPr lang="en-US" dirty="0" smtClean="0"/>
              <a:t>. </a:t>
            </a:r>
            <a:r>
              <a:rPr lang="en-US" sz="1000" dirty="0" smtClean="0"/>
              <a:t>(G4A09)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4" name="Picture 11" descr="AT2KNEWANGLED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2122488"/>
            <a:ext cx="25336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1775" y="1700213"/>
            <a:ext cx="8410575" cy="4962525"/>
          </a:xfrm>
        </p:spPr>
        <p:txBody>
          <a:bodyPr/>
          <a:lstStyle/>
          <a:p>
            <a:r>
              <a:rPr lang="en-US" smtClean="0"/>
              <a:t>The purpose of an electronic keyer, for example, is </a:t>
            </a:r>
            <a:r>
              <a:rPr lang="en-US" b="1" smtClean="0"/>
              <a:t>automatic generation of strings of dots and dashes for CW operation</a:t>
            </a:r>
            <a:r>
              <a:rPr lang="en-US" smtClean="0"/>
              <a:t>. </a:t>
            </a:r>
            <a:r>
              <a:rPr lang="en-US" sz="1000" smtClean="0"/>
              <a:t>(G4A10)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sz="3600" smtClean="0"/>
              <a:t>Amateur Radio Practices</a:t>
            </a:r>
            <a:endParaRPr lang="en-US" sz="3600" b="1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2698750"/>
            <a:ext cx="4648200" cy="3279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2738438"/>
            <a:ext cx="2911475" cy="1446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638" y="4311650"/>
            <a:ext cx="2921000" cy="1690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65100"/>
            <a:ext cx="8642350" cy="868363"/>
          </a:xfrm>
        </p:spPr>
        <p:txBody>
          <a:bodyPr/>
          <a:lstStyle/>
          <a:p>
            <a:pPr algn="ctr"/>
            <a:r>
              <a:rPr lang="en-US" sz="3600" smtClean="0"/>
              <a:t>Amateur Radio Practices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One use for the IF shift control on a receiver is </a:t>
            </a:r>
            <a:r>
              <a:rPr lang="en-US" b="1" dirty="0" smtClean="0"/>
              <a:t>to avoid interference from stations very close to the receive frequency</a:t>
            </a:r>
            <a:r>
              <a:rPr lang="en-US" dirty="0" smtClean="0"/>
              <a:t>. </a:t>
            </a:r>
            <a:r>
              <a:rPr lang="en-US" sz="1000" dirty="0" smtClean="0"/>
              <a:t>(G4A11)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 common use for the dual VFO feature on a transceiver is </a:t>
            </a:r>
            <a:r>
              <a:rPr lang="en-US" b="1" dirty="0" smtClean="0"/>
              <a:t>to permit ease of monitoring the transmit and receive frequencies when they are not the same</a:t>
            </a:r>
            <a:r>
              <a:rPr lang="en-US" dirty="0" smtClean="0"/>
              <a:t>. </a:t>
            </a:r>
            <a:r>
              <a:rPr lang="en-US" sz="1000" dirty="0" smtClean="0"/>
              <a:t>(G4A12)</a:t>
            </a: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One reason to use the attenuator function that is present on many HF transceivers is </a:t>
            </a:r>
            <a:r>
              <a:rPr lang="en-US" b="1" dirty="0" smtClean="0"/>
              <a:t>to reduce signal overload due to strong incoming signals</a:t>
            </a:r>
            <a:r>
              <a:rPr lang="en-US" dirty="0" smtClean="0"/>
              <a:t>. </a:t>
            </a:r>
            <a:r>
              <a:rPr lang="en-US" sz="1000" dirty="0" smtClean="0"/>
              <a:t>(G4A13)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4" name="Picture 6" descr="Icom7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713" y="3924300"/>
            <a:ext cx="4824412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00188" y="6108700"/>
            <a:ext cx="23050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Dual function switch: Pre-amp &amp; Attenuator.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814763" y="5694363"/>
            <a:ext cx="1152525" cy="6921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97788" y="3921125"/>
            <a:ext cx="1417637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Icom 7000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65100"/>
            <a:ext cx="8642350" cy="868363"/>
          </a:xfrm>
        </p:spPr>
        <p:txBody>
          <a:bodyPr/>
          <a:lstStyle/>
          <a:p>
            <a:pPr algn="ctr"/>
            <a:r>
              <a:rPr lang="en-US" sz="3600" smtClean="0"/>
              <a:t>Amateur Radio Practices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" y="1431925"/>
            <a:ext cx="91249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When transmitting PSK31 data signals, transceiver audio input should be adjusted </a:t>
            </a:r>
            <a:r>
              <a:rPr lang="en-US" b="1" dirty="0" smtClean="0"/>
              <a:t>so that the transceiver ALC system does not activate</a:t>
            </a:r>
            <a:r>
              <a:rPr lang="en-US" dirty="0" smtClean="0"/>
              <a:t>. </a:t>
            </a:r>
            <a:r>
              <a:rPr lang="en-US" sz="1000" dirty="0" smtClean="0"/>
              <a:t>(G4A14)</a:t>
            </a:r>
            <a:r>
              <a:rPr lang="en-US" dirty="0" smtClean="0"/>
              <a:t> </a:t>
            </a:r>
          </a:p>
          <a:p>
            <a:pPr marL="0" lvl="2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	ALC is the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utomatic </a:t>
            </a:r>
            <a:r>
              <a:rPr lang="en-US" sz="2000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evel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ontrol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An oscilloscope</a:t>
            </a:r>
            <a:r>
              <a:rPr lang="en-US" dirty="0" smtClean="0"/>
              <a:t> is an item of test equipment that contains horizontal and vertical channel amplifiers. </a:t>
            </a:r>
            <a:r>
              <a:rPr lang="en-US" sz="1000" dirty="0" smtClean="0"/>
              <a:t>(G4B01)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4" name="Picture 9" descr="Oscillo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38" y="3505200"/>
            <a:ext cx="49180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27450" y="6348413"/>
            <a:ext cx="28416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Dual Trace Oscilloscope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Amateur Radio Practices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An oscilloscope</a:t>
            </a:r>
            <a:r>
              <a:rPr lang="en-US" smtClean="0"/>
              <a:t> is an item of test equipment that contains horizontal and vertical channel amplifiers. </a:t>
            </a:r>
            <a:r>
              <a:rPr lang="en-US" sz="1200" smtClean="0"/>
              <a:t>(same statement as previous slide)</a:t>
            </a:r>
            <a:r>
              <a:rPr lang="en-US" sz="1600" smtClean="0"/>
              <a:t> </a:t>
            </a:r>
            <a:r>
              <a:rPr lang="en-US" sz="1000" smtClean="0"/>
              <a:t>(G4B01)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3765550" y="5734050"/>
            <a:ext cx="26876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V &amp; H Channel Amplifiers</a:t>
            </a:r>
          </a:p>
        </p:txBody>
      </p:sp>
      <p:pic>
        <p:nvPicPr>
          <p:cNvPr id="4104198" name="Picture 6" descr="o-scope-c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88" y="2814638"/>
            <a:ext cx="41878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RT-Swe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2814638"/>
            <a:ext cx="4187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0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15503</TotalTime>
  <Words>1975</Words>
  <Application>Microsoft Office PowerPoint</Application>
  <PresentationFormat>On-screen Show (4:3)</PresentationFormat>
  <Paragraphs>359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Verdana</vt:lpstr>
      <vt:lpstr>Arial</vt:lpstr>
      <vt:lpstr>Rockwell</vt:lpstr>
      <vt:lpstr>Times New Roman</vt:lpstr>
      <vt:lpstr>Wingdings</vt:lpstr>
      <vt:lpstr>Competition</vt:lpstr>
      <vt:lpstr>General Licensing Class</vt:lpstr>
      <vt:lpstr>General Class  Element 3 Course Presentation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  <vt:lpstr>Amateur Radio Practices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</dc:creator>
  <dc:description>http://www.K3DIO.Com</dc:description>
  <cp:lastModifiedBy>Michael</cp:lastModifiedBy>
  <cp:revision>419</cp:revision>
  <dcterms:created xsi:type="dcterms:W3CDTF">2006-06-22T17:50:50Z</dcterms:created>
  <dcterms:modified xsi:type="dcterms:W3CDTF">2012-12-13T12:48:11Z</dcterms:modified>
</cp:coreProperties>
</file>