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9"/>
  </p:notesMasterIdLst>
  <p:sldIdLst>
    <p:sldId id="574" r:id="rId2"/>
    <p:sldId id="873" r:id="rId3"/>
    <p:sldId id="898" r:id="rId4"/>
    <p:sldId id="874" r:id="rId5"/>
    <p:sldId id="875" r:id="rId6"/>
    <p:sldId id="899" r:id="rId7"/>
    <p:sldId id="876" r:id="rId8"/>
    <p:sldId id="900" r:id="rId9"/>
    <p:sldId id="901" r:id="rId10"/>
    <p:sldId id="902" r:id="rId11"/>
    <p:sldId id="903" r:id="rId12"/>
    <p:sldId id="904" r:id="rId13"/>
    <p:sldId id="877" r:id="rId14"/>
    <p:sldId id="878" r:id="rId15"/>
    <p:sldId id="905" r:id="rId16"/>
    <p:sldId id="906" r:id="rId17"/>
    <p:sldId id="907" r:id="rId18"/>
    <p:sldId id="908" r:id="rId19"/>
    <p:sldId id="880" r:id="rId20"/>
    <p:sldId id="881" r:id="rId21"/>
    <p:sldId id="886" r:id="rId22"/>
    <p:sldId id="887" r:id="rId23"/>
    <p:sldId id="888" r:id="rId24"/>
    <p:sldId id="892" r:id="rId25"/>
    <p:sldId id="893" r:id="rId26"/>
    <p:sldId id="894" r:id="rId27"/>
    <p:sldId id="89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7483D"/>
    <a:srgbClr val="FF0000"/>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1" autoAdjust="0"/>
    <p:restoredTop sz="94693" autoAdjust="0"/>
  </p:normalViewPr>
  <p:slideViewPr>
    <p:cSldViewPr>
      <p:cViewPr>
        <p:scale>
          <a:sx n="88" d="100"/>
          <a:sy n="88"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24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4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24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7295FFB-5FA9-4291-A61E-A70CBD077BE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C8AD92-CD6B-40A1-9C84-A95C36FDB93A}" type="slidenum">
              <a:rPr lang="en-US" sz="1200">
                <a:latin typeface="Arial" charset="0"/>
              </a:rPr>
              <a:pPr algn="r"/>
              <a:t>1</a:t>
            </a:fld>
            <a:endParaRPr lang="en-US" sz="1200">
              <a:latin typeface="Arial" charset="0"/>
            </a:endParaRPr>
          </a:p>
        </p:txBody>
      </p:sp>
      <p:sp>
        <p:nvSpPr>
          <p:cNvPr id="31747" name="Text Box 2"/>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748" name="Rectangle 3"/>
          <p:cNvSpPr>
            <a:spLocks noChangeArrowheads="1"/>
          </p:cNvSpPr>
          <p:nvPr>
            <p:ph type="body"/>
          </p:nvPr>
        </p:nvSpPr>
        <p:spPr>
          <a:xfrm>
            <a:off x="914400" y="4343400"/>
            <a:ext cx="5026025" cy="4114800"/>
          </a:xfrm>
          <a:noFill/>
          <a:ln/>
        </p:spPr>
        <p:txBody>
          <a:bodyPr wrap="none" anchor="ct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0DF2D1-F896-4482-BC53-A8BEFA450D40}" type="slidenum">
              <a:rPr lang="en-US" sz="1200">
                <a:latin typeface="Arial" charset="0"/>
              </a:rPr>
              <a:pPr algn="r"/>
              <a:t>15</a:t>
            </a:fld>
            <a:endParaRPr lang="en-US" sz="1200">
              <a:latin typeface="Arial" charset="0"/>
            </a:endParaRPr>
          </a:p>
        </p:txBody>
      </p:sp>
      <p:sp>
        <p:nvSpPr>
          <p:cNvPr id="32771" name="Rectangle 2"/>
          <p:cNvSpPr>
            <a:spLocks noChangeArrowheads="1" noTextEdit="1"/>
          </p:cNvSpPr>
          <p:nvPr>
            <p:ph type="sldImg"/>
          </p:nvPr>
        </p:nvSpPr>
        <p:spPr>
          <a:xfrm>
            <a:off x="1150938" y="692150"/>
            <a:ext cx="4556125" cy="3416300"/>
          </a:xfrm>
          <a:solidFill>
            <a:srgbClr val="FFFFFF"/>
          </a:solidFill>
          <a:ln/>
        </p:spPr>
      </p:sp>
      <p:sp>
        <p:nvSpPr>
          <p:cNvPr id="32772" name="Rectangle 3"/>
          <p:cNvSpPr>
            <a:spLocks noChangeArrowheads="1"/>
          </p:cNvSpPr>
          <p:nvPr>
            <p:ph type="body" idx="1"/>
          </p:nvPr>
        </p:nvSpPr>
        <p:spPr>
          <a:xfrm>
            <a:off x="914400" y="4343400"/>
            <a:ext cx="5029200" cy="4116388"/>
          </a:xfrm>
          <a:noFill/>
          <a:ln/>
        </p:spPr>
        <p:txBody>
          <a:bodyPr wrap="none" lIns="0" tIns="0" rIns="0" bIns="0"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1331913" y="4652963"/>
            <a:ext cx="7578725" cy="1009650"/>
          </a:xfrm>
        </p:spPr>
        <p:txBody>
          <a:bodyPr/>
          <a:lstStyle>
            <a:lvl1pPr algn="r">
              <a:defRPr sz="4400"/>
            </a:lvl1pPr>
          </a:lstStyle>
          <a:p>
            <a:r>
              <a:rPr lang="en-US"/>
              <a:t>Click to edit Master title style</a:t>
            </a:r>
          </a:p>
        </p:txBody>
      </p:sp>
      <p:sp>
        <p:nvSpPr>
          <p:cNvPr id="254979" name="Rectangle 3"/>
          <p:cNvSpPr>
            <a:spLocks noGrp="1" noChangeArrowheads="1"/>
          </p:cNvSpPr>
          <p:nvPr>
            <p:ph type="subTitle" idx="1"/>
          </p:nvPr>
        </p:nvSpPr>
        <p:spPr>
          <a:xfrm>
            <a:off x="1331913" y="5662613"/>
            <a:ext cx="7553325" cy="936625"/>
          </a:xfrm>
        </p:spPr>
        <p:txBody>
          <a:bodyPr/>
          <a:lstStyle>
            <a:lvl1pPr marL="0" indent="0" algn="r">
              <a:buFontTx/>
              <a:buNone/>
              <a:defRPr sz="2800">
                <a:solidFill>
                  <a:schemeClr val="bg1"/>
                </a:solidFill>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35F536B-F563-4589-8FE9-392D02B2ECD5}"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F17974-558D-4561-BA6E-6F4622B1A0E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DFF848-2780-4638-AB66-A8CBE13F656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239A3D-506B-4714-93FE-63A7C49B2C3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68A94-5115-4DD9-9077-E7B2DD80BA2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C1BC5-E2CD-4C5C-B4CE-47FE5429D5F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B1BB8-8EC7-4252-8246-764A5BF196B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8E7C22-63DE-4EF4-B4D7-6D1F54445B9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4FC9EF-0F87-4854-AA8A-A5FAF268FB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4D7FBF-6110-42CE-8E0B-5EB96C19563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176FB3-0A26-4287-8D90-85D16109F86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4AA8C1-F0DD-4DF8-BFE5-08F3CDA79F3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642350"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0825" y="1706563"/>
            <a:ext cx="864235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53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253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3B185D24-A12E-461F-94C7-66BC2DE220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5"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Rockwell" pitchFamily="18" charset="0"/>
        </a:defRPr>
      </a:lvl2pPr>
      <a:lvl3pPr algn="l" rtl="0" eaLnBrk="0" fontAlgn="base" hangingPunct="0">
        <a:spcBef>
          <a:spcPct val="0"/>
        </a:spcBef>
        <a:spcAft>
          <a:spcPct val="0"/>
        </a:spcAft>
        <a:defRPr sz="2800">
          <a:solidFill>
            <a:schemeClr val="bg1"/>
          </a:solidFill>
          <a:latin typeface="Rockwell" pitchFamily="18" charset="0"/>
        </a:defRPr>
      </a:lvl3pPr>
      <a:lvl4pPr algn="l" rtl="0" eaLnBrk="0" fontAlgn="base" hangingPunct="0">
        <a:spcBef>
          <a:spcPct val="0"/>
        </a:spcBef>
        <a:spcAft>
          <a:spcPct val="0"/>
        </a:spcAft>
        <a:defRPr sz="2800">
          <a:solidFill>
            <a:schemeClr val="bg1"/>
          </a:solidFill>
          <a:latin typeface="Rockwell" pitchFamily="18" charset="0"/>
        </a:defRPr>
      </a:lvl4pPr>
      <a:lvl5pPr algn="l" rtl="0" eaLnBrk="0" fontAlgn="base" hangingPunct="0">
        <a:spcBef>
          <a:spcPct val="0"/>
        </a:spcBef>
        <a:spcAft>
          <a:spcPct val="0"/>
        </a:spcAft>
        <a:defRPr sz="2800">
          <a:solidFill>
            <a:schemeClr val="bg1"/>
          </a:solidFill>
          <a:latin typeface="Rockwell" pitchFamily="18"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000">
          <a:solidFill>
            <a:schemeClr val="tx1"/>
          </a:solidFill>
          <a:latin typeface="+mn-lt"/>
        </a:defRPr>
      </a:lvl2pPr>
      <a:lvl3pPr marL="1143000" indent="-228600" algn="l" rtl="0" eaLnBrk="0" fontAlgn="base" hangingPunct="0">
        <a:spcBef>
          <a:spcPct val="20000"/>
        </a:spcBef>
        <a:spcAft>
          <a:spcPct val="0"/>
        </a:spcAft>
        <a:buClr>
          <a:srgbClr val="FF1515"/>
        </a:buClr>
        <a:buChar char="•"/>
        <a:defRPr>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09563" y="542925"/>
            <a:ext cx="8610600" cy="615950"/>
          </a:xfrm>
        </p:spPr>
        <p:txBody>
          <a:bodyPr lIns="0" tIns="0" rIns="0" bIns="0" anchor="ctr">
            <a:spAutoFit/>
          </a:bodyPr>
          <a:lstStyle/>
          <a:p>
            <a:pPr algn="ct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smtClean="0"/>
              <a:t>General Licensing Class</a:t>
            </a:r>
          </a:p>
        </p:txBody>
      </p:sp>
      <p:sp>
        <p:nvSpPr>
          <p:cNvPr id="3075" name="Text Box 6"/>
          <p:cNvSpPr txBox="1">
            <a:spLocks noChangeArrowheads="1"/>
          </p:cNvSpPr>
          <p:nvPr/>
        </p:nvSpPr>
        <p:spPr bwMode="auto">
          <a:xfrm>
            <a:off x="2228850" y="2384425"/>
            <a:ext cx="5454650" cy="1465263"/>
          </a:xfrm>
          <a:prstGeom prst="rect">
            <a:avLst/>
          </a:prstGeom>
          <a:noFill/>
          <a:ln w="12700" cap="sq">
            <a:noFill/>
            <a:miter lim="800000"/>
            <a:headEnd type="none" w="sm" len="sm"/>
            <a:tailEnd type="none" w="sm" len="sm"/>
          </a:ln>
        </p:spPr>
        <p:txBody>
          <a:bodyPr>
            <a:spAutoFit/>
          </a:bodyPr>
          <a:lstStyle/>
          <a:p>
            <a:pPr algn="ctr">
              <a:spcBef>
                <a:spcPct val="50000"/>
              </a:spcBef>
            </a:pPr>
            <a:r>
              <a:rPr lang="en-GB" sz="3600" b="1">
                <a:solidFill>
                  <a:srgbClr val="FF0000"/>
                </a:solidFill>
                <a:latin typeface="Rockwell" pitchFamily="18" charset="0"/>
              </a:rPr>
              <a:t>G2A – G2E </a:t>
            </a:r>
          </a:p>
          <a:p>
            <a:pPr algn="ctr">
              <a:spcBef>
                <a:spcPct val="50000"/>
              </a:spcBef>
            </a:pPr>
            <a:r>
              <a:rPr lang="en-US" sz="3600" b="1">
                <a:solidFill>
                  <a:srgbClr val="FF0000"/>
                </a:solidFill>
                <a:latin typeface="Rockwell" pitchFamily="18" charset="0"/>
              </a:rPr>
              <a:t>Operating Procedures</a:t>
            </a:r>
          </a:p>
        </p:txBody>
      </p:sp>
      <p:sp>
        <p:nvSpPr>
          <p:cNvPr id="3076" name="TextBox 1"/>
          <p:cNvSpPr txBox="1">
            <a:spLocks noChangeArrowheads="1"/>
          </p:cNvSpPr>
          <p:nvPr/>
        </p:nvSpPr>
        <p:spPr bwMode="auto">
          <a:xfrm>
            <a:off x="2919413" y="4119563"/>
            <a:ext cx="4071937" cy="369887"/>
          </a:xfrm>
          <a:prstGeom prst="rect">
            <a:avLst/>
          </a:prstGeom>
          <a:noFill/>
          <a:ln w="9525">
            <a:noFill/>
            <a:miter lim="800000"/>
            <a:headEnd/>
            <a:tailEnd/>
          </a:ln>
        </p:spPr>
        <p:txBody>
          <a:bodyPr>
            <a:spAutoFit/>
          </a:bodyPr>
          <a:lstStyle/>
          <a:p>
            <a:r>
              <a:rPr lang="en-US"/>
              <a:t>Your organization and dates here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GB" sz="3600" b="1" smtClean="0"/>
              <a:t>Operating Procedures</a:t>
            </a:r>
            <a:endParaRPr lang="en-US" sz="3600" smtClean="0"/>
          </a:p>
        </p:txBody>
      </p:sp>
      <p:sp>
        <p:nvSpPr>
          <p:cNvPr id="31747" name="Rectangle 3"/>
          <p:cNvSpPr>
            <a:spLocks noGrp="1" noChangeArrowheads="1"/>
          </p:cNvSpPr>
          <p:nvPr>
            <p:ph type="body" idx="1"/>
          </p:nvPr>
        </p:nvSpPr>
        <p:spPr>
          <a:xfrm>
            <a:off x="539750" y="1700213"/>
            <a:ext cx="8123238" cy="4962525"/>
          </a:xfrm>
        </p:spPr>
        <p:txBody>
          <a:bodyPr/>
          <a:lstStyle/>
          <a:p>
            <a:pPr marL="609600" indent="-609600">
              <a:lnSpc>
                <a:spcPts val="2200"/>
              </a:lnSpc>
              <a:buFont typeface="Wingdings" pitchFamily="2" charset="2"/>
              <a:buChar char="Ø"/>
            </a:pPr>
            <a:r>
              <a:rPr lang="en-US" smtClean="0"/>
              <a:t>If the situation is really dire, more specifically </a:t>
            </a:r>
            <a:r>
              <a:rPr lang="en-US" b="1" smtClean="0"/>
              <a:t>when the President’s War Emergency Powers have been invoked, </a:t>
            </a:r>
            <a:r>
              <a:rPr lang="en-US" smtClean="0"/>
              <a:t>the FCC may restrict normal frequency operations of amateur stations participating in RACES. </a:t>
            </a:r>
            <a:r>
              <a:rPr lang="en-US" sz="1000" smtClean="0"/>
              <a:t>(G2B10)</a:t>
            </a:r>
            <a:r>
              <a:rPr lang="en-US" smtClean="0"/>
              <a:t> </a:t>
            </a:r>
          </a:p>
        </p:txBody>
      </p:sp>
      <p:pic>
        <p:nvPicPr>
          <p:cNvPr id="4142087" name="Picture 7"/>
          <p:cNvPicPr>
            <a:picLocks noChangeAspect="1" noChangeArrowheads="1"/>
          </p:cNvPicPr>
          <p:nvPr/>
        </p:nvPicPr>
        <p:blipFill>
          <a:blip r:embed="rId2" cstate="print"/>
          <a:srcRect/>
          <a:stretch>
            <a:fillRect/>
          </a:stretch>
        </p:blipFill>
        <p:spPr bwMode="auto">
          <a:xfrm>
            <a:off x="3419475" y="3429000"/>
            <a:ext cx="2362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up)">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42087"/>
                                        </p:tgtEl>
                                        <p:attrNameLst>
                                          <p:attrName>style.visibility</p:attrName>
                                        </p:attrNameLst>
                                      </p:cBhvr>
                                      <p:to>
                                        <p:strVal val="visible"/>
                                      </p:to>
                                    </p:set>
                                    <p:animEffect transition="in" filter="wipe(down)">
                                      <p:cBhvr>
                                        <p:cTn id="12" dur="500"/>
                                        <p:tgtEl>
                                          <p:spTgt spid="4142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GB" sz="3600" b="1" smtClean="0"/>
              <a:t>Operating Procedures</a:t>
            </a:r>
            <a:endParaRPr lang="en-US" sz="3600" smtClean="0"/>
          </a:p>
        </p:txBody>
      </p:sp>
      <p:sp>
        <p:nvSpPr>
          <p:cNvPr id="26627" name="Rectangle 3"/>
          <p:cNvSpPr>
            <a:spLocks noGrp="1" noChangeArrowheads="1"/>
          </p:cNvSpPr>
          <p:nvPr>
            <p:ph type="body" idx="1"/>
          </p:nvPr>
        </p:nvSpPr>
        <p:spPr/>
        <p:txBody>
          <a:bodyPr/>
          <a:lstStyle/>
          <a:p>
            <a:pPr marL="609600" indent="-609600">
              <a:lnSpc>
                <a:spcPts val="2200"/>
              </a:lnSpc>
              <a:buFont typeface="Wingdings" pitchFamily="2" charset="2"/>
              <a:buChar char="Ø"/>
            </a:pPr>
            <a:r>
              <a:rPr lang="en-US" smtClean="0"/>
              <a:t>If you find yourself in an emergency situation, you should send a distress call on </a:t>
            </a:r>
            <a:r>
              <a:rPr lang="en-US" b="1" smtClean="0"/>
              <a:t>whatever frequency has the best chance of communicating the distress message</a:t>
            </a:r>
            <a:r>
              <a:rPr lang="en-US" sz="1400" smtClean="0"/>
              <a:t>. </a:t>
            </a:r>
            <a:r>
              <a:rPr lang="en-US" sz="1000" smtClean="0"/>
              <a:t>(G2B11)</a:t>
            </a:r>
            <a:r>
              <a:rPr lang="en-US" sz="1400" smtClean="0"/>
              <a:t> </a:t>
            </a:r>
            <a:endParaRPr lang="en-US" sz="1000" smtClean="0"/>
          </a:p>
          <a:p>
            <a:pPr marL="609600" indent="-609600">
              <a:lnSpc>
                <a:spcPts val="2200"/>
              </a:lnSpc>
              <a:buFont typeface="Wingdings" pitchFamily="2" charset="2"/>
              <a:buChar char="Ø"/>
            </a:pPr>
            <a:endParaRPr lang="en-US" sz="1400" smtClean="0"/>
          </a:p>
          <a:p>
            <a:pPr marL="609600" indent="-609600">
              <a:lnSpc>
                <a:spcPts val="2200"/>
              </a:lnSpc>
              <a:buFont typeface="Wingdings" pitchFamily="2" charset="2"/>
              <a:buChar char="Ø"/>
            </a:pPr>
            <a:endParaRPr lang="en-US" sz="1400" smtClean="0"/>
          </a:p>
          <a:p>
            <a:pPr marL="609600" indent="-609600">
              <a:lnSpc>
                <a:spcPts val="2200"/>
              </a:lnSpc>
              <a:buFont typeface="Wingdings" pitchFamily="2" charset="2"/>
              <a:buChar char="Ø"/>
            </a:pPr>
            <a:endParaRPr lang="en-US" sz="1400" smtClean="0"/>
          </a:p>
          <a:p>
            <a:pPr marL="609600" indent="-609600">
              <a:lnSpc>
                <a:spcPts val="2200"/>
              </a:lnSpc>
              <a:buFont typeface="Wingdings" pitchFamily="2" charset="2"/>
              <a:buChar char="Ø"/>
            </a:pPr>
            <a:endParaRPr lang="en-US" sz="1400" smtClean="0"/>
          </a:p>
          <a:p>
            <a:pPr marL="609600" indent="-609600">
              <a:lnSpc>
                <a:spcPts val="2200"/>
              </a:lnSpc>
              <a:buFont typeface="Wingdings" pitchFamily="2" charset="2"/>
              <a:buChar char="Ø"/>
            </a:pPr>
            <a:endParaRPr lang="en-US" sz="1400" smtClean="0"/>
          </a:p>
          <a:p>
            <a:pPr marL="609600" indent="-609600">
              <a:lnSpc>
                <a:spcPts val="2200"/>
              </a:lnSpc>
              <a:buFont typeface="Wingdings" pitchFamily="2" charset="2"/>
              <a:buChar char="Ø"/>
            </a:pPr>
            <a:endParaRPr lang="en-US" sz="1400" smtClean="0"/>
          </a:p>
          <a:p>
            <a:pPr marL="609600" indent="-609600">
              <a:lnSpc>
                <a:spcPts val="2200"/>
              </a:lnSpc>
              <a:buFont typeface="Wingdings" pitchFamily="2" charset="2"/>
              <a:buChar char="Ø"/>
            </a:pPr>
            <a:endParaRPr lang="en-US" sz="1400" smtClean="0"/>
          </a:p>
          <a:p>
            <a:pPr marL="609600" indent="-609600">
              <a:lnSpc>
                <a:spcPts val="2200"/>
              </a:lnSpc>
              <a:buFont typeface="Wingdings" pitchFamily="2" charset="2"/>
              <a:buChar char="Ø"/>
            </a:pPr>
            <a:endParaRPr lang="en-US" sz="1400" smtClean="0"/>
          </a:p>
          <a:p>
            <a:pPr marL="609600" indent="-609600">
              <a:lnSpc>
                <a:spcPts val="2200"/>
              </a:lnSpc>
              <a:buFont typeface="Wingdings" pitchFamily="2" charset="2"/>
              <a:buChar char="Ø"/>
            </a:pPr>
            <a:endParaRPr lang="en-US" sz="1400" smtClean="0"/>
          </a:p>
          <a:p>
            <a:pPr marL="609600" indent="-609600">
              <a:lnSpc>
                <a:spcPts val="2200"/>
              </a:lnSpc>
              <a:buFont typeface="Wingdings" pitchFamily="2" charset="2"/>
              <a:buChar char="Ø"/>
            </a:pPr>
            <a:r>
              <a:rPr lang="en-US" smtClean="0"/>
              <a:t>An amateur station is allowed to use any means at its disposal to assist another station in distress </a:t>
            </a:r>
            <a:r>
              <a:rPr lang="en-US" b="1" smtClean="0"/>
              <a:t>at any time during an actual emergency. </a:t>
            </a:r>
            <a:r>
              <a:rPr lang="en-US" sz="1000" smtClean="0"/>
              <a:t>(G2B12) </a:t>
            </a:r>
            <a:endParaRPr lang="en-US" smtClean="0"/>
          </a:p>
        </p:txBody>
      </p:sp>
      <p:pic>
        <p:nvPicPr>
          <p:cNvPr id="4098055" name="Picture 7"/>
          <p:cNvPicPr>
            <a:picLocks noChangeAspect="1" noChangeArrowheads="1"/>
          </p:cNvPicPr>
          <p:nvPr/>
        </p:nvPicPr>
        <p:blipFill>
          <a:blip r:embed="rId2" cstate="print"/>
          <a:srcRect/>
          <a:stretch>
            <a:fillRect/>
          </a:stretch>
        </p:blipFill>
        <p:spPr bwMode="auto">
          <a:xfrm>
            <a:off x="879475" y="2852738"/>
            <a:ext cx="3505200" cy="2227262"/>
          </a:xfrm>
          <a:prstGeom prst="rect">
            <a:avLst/>
          </a:prstGeom>
          <a:noFill/>
          <a:ln w="9525">
            <a:noFill/>
            <a:miter lim="800000"/>
            <a:headEnd/>
            <a:tailEnd/>
          </a:ln>
        </p:spPr>
      </p:pic>
      <p:pic>
        <p:nvPicPr>
          <p:cNvPr id="4143109" name="Picture 5" descr="UPS Explosion"/>
          <p:cNvPicPr>
            <a:picLocks noChangeAspect="1" noChangeArrowheads="1"/>
          </p:cNvPicPr>
          <p:nvPr/>
        </p:nvPicPr>
        <p:blipFill>
          <a:blip r:embed="rId3" cstate="print"/>
          <a:srcRect/>
          <a:stretch>
            <a:fillRect/>
          </a:stretch>
        </p:blipFill>
        <p:spPr bwMode="auto">
          <a:xfrm>
            <a:off x="5051425" y="2851150"/>
            <a:ext cx="3302000" cy="2227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up)">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98055"/>
                                        </p:tgtEl>
                                        <p:attrNameLst>
                                          <p:attrName>style.visibility</p:attrName>
                                        </p:attrNameLst>
                                      </p:cBhvr>
                                      <p:to>
                                        <p:strVal val="visible"/>
                                      </p:to>
                                    </p:set>
                                    <p:animEffect transition="in" filter="wipe(left)">
                                      <p:cBhvr>
                                        <p:cTn id="12" dur="500"/>
                                        <p:tgtEl>
                                          <p:spTgt spid="4098055"/>
                                        </p:tgtEl>
                                      </p:cBhvr>
                                    </p:animEffect>
                                  </p:childTnLst>
                                </p:cTn>
                              </p:par>
                              <p:par>
                                <p:cTn id="13" presetID="22" presetClass="entr" presetSubtype="2" fill="hold" nodeType="withEffect">
                                  <p:stCondLst>
                                    <p:cond delay="0"/>
                                  </p:stCondLst>
                                  <p:childTnLst>
                                    <p:set>
                                      <p:cBhvr>
                                        <p:cTn id="14" dur="1" fill="hold">
                                          <p:stCondLst>
                                            <p:cond delay="0"/>
                                          </p:stCondLst>
                                        </p:cTn>
                                        <p:tgtEl>
                                          <p:spTgt spid="4143109"/>
                                        </p:tgtEl>
                                        <p:attrNameLst>
                                          <p:attrName>style.visibility</p:attrName>
                                        </p:attrNameLst>
                                      </p:cBhvr>
                                      <p:to>
                                        <p:strVal val="visible"/>
                                      </p:to>
                                    </p:set>
                                    <p:animEffect transition="in" filter="wipe(right)">
                                      <p:cBhvr>
                                        <p:cTn id="15" dur="500"/>
                                        <p:tgtEl>
                                          <p:spTgt spid="41431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26627">
                                            <p:txEl>
                                              <p:pRg st="10" end="10"/>
                                            </p:txEl>
                                          </p:spTgt>
                                        </p:tgtEl>
                                        <p:attrNameLst>
                                          <p:attrName>style.visibility</p:attrName>
                                        </p:attrNameLst>
                                      </p:cBhvr>
                                      <p:to>
                                        <p:strVal val="visible"/>
                                      </p:to>
                                    </p:set>
                                    <p:animEffect transition="in" filter="wipe(down)">
                                      <p:cBhvr>
                                        <p:cTn id="20" dur="500"/>
                                        <p:tgtEl>
                                          <p:spTgt spid="266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algn="ctr"/>
            <a:r>
              <a:rPr lang="en-GB" sz="3600" b="1" smtClean="0"/>
              <a:t>Operating Procedures</a:t>
            </a:r>
            <a:endParaRPr lang="en-US" sz="3600" b="1" smtClean="0"/>
          </a:p>
        </p:txBody>
      </p:sp>
      <p:sp>
        <p:nvSpPr>
          <p:cNvPr id="23555" name="Rectangle 3"/>
          <p:cNvSpPr>
            <a:spLocks noGrp="1" noChangeArrowheads="1"/>
          </p:cNvSpPr>
          <p:nvPr>
            <p:ph type="body" idx="1"/>
          </p:nvPr>
        </p:nvSpPr>
        <p:spPr>
          <a:xfrm>
            <a:off x="0" y="1547813"/>
            <a:ext cx="8912225" cy="4962525"/>
          </a:xfrm>
        </p:spPr>
        <p:txBody>
          <a:bodyPr/>
          <a:lstStyle/>
          <a:p>
            <a:r>
              <a:rPr lang="en-US" smtClean="0"/>
              <a:t>When using full break-in telegraphy (QSK),</a:t>
            </a:r>
            <a:r>
              <a:rPr lang="en-US" b="1" smtClean="0"/>
              <a:t> transmitting stations can receive between code characters and elements</a:t>
            </a:r>
            <a:r>
              <a:rPr lang="en-US" smtClean="0"/>
              <a:t>. </a:t>
            </a:r>
            <a:r>
              <a:rPr lang="en-US" sz="1000" smtClean="0"/>
              <a:t>(G2C01)</a:t>
            </a:r>
          </a:p>
          <a:p>
            <a:endParaRPr lang="en-US" smtClean="0"/>
          </a:p>
          <a:p>
            <a:endParaRPr lang="en-US" smtClean="0"/>
          </a:p>
          <a:p>
            <a:endParaRPr lang="en-US" smtClean="0"/>
          </a:p>
          <a:p>
            <a:pPr marL="342900" lvl="1" indent="-342900"/>
            <a:r>
              <a:rPr lang="en-US" smtClean="0"/>
              <a:t>If a CW station sends "QRS", </a:t>
            </a:r>
            <a:r>
              <a:rPr lang="en-US" b="1" smtClean="0"/>
              <a:t>send slower</a:t>
            </a:r>
            <a:r>
              <a:rPr lang="en-US" smtClean="0"/>
              <a:t>. </a:t>
            </a:r>
            <a:r>
              <a:rPr lang="en-US" sz="1000" smtClean="0"/>
              <a:t>(G2C02)</a:t>
            </a:r>
            <a:r>
              <a:rPr lang="en-US" smtClean="0"/>
              <a:t> </a:t>
            </a:r>
          </a:p>
          <a:p>
            <a:endParaRPr lang="en-US" smtClean="0"/>
          </a:p>
          <a:p>
            <a:endParaRPr lang="en-US" smtClean="0"/>
          </a:p>
          <a:p>
            <a:r>
              <a:rPr lang="en-US" smtClean="0"/>
              <a:t>When a CW operator sends "</a:t>
            </a:r>
            <a:r>
              <a:rPr lang="en-US" b="1" smtClean="0"/>
              <a:t>KN</a:t>
            </a:r>
            <a:r>
              <a:rPr lang="en-US" smtClean="0"/>
              <a:t>" at the end of a transmission, it means the operator is </a:t>
            </a:r>
            <a:r>
              <a:rPr lang="en-US" b="1" smtClean="0"/>
              <a:t>listening only for a specific station or stations</a:t>
            </a:r>
            <a:r>
              <a:rPr lang="en-US" smtClean="0"/>
              <a:t>. </a:t>
            </a:r>
            <a:r>
              <a:rPr lang="en-US" sz="1000" smtClean="0"/>
              <a:t>(G2C03)</a:t>
            </a:r>
            <a:r>
              <a:rPr lang="en-US" smtClean="0"/>
              <a:t> </a:t>
            </a:r>
          </a:p>
          <a:p>
            <a:pPr marL="342900" lvl="1" indent="-342900">
              <a:buFont typeface="Wingdings" pitchFamily="2" charset="2"/>
              <a:buNone/>
            </a:pPr>
            <a:r>
              <a:rPr lang="en-US" smtClean="0"/>
              <a:t>			</a:t>
            </a:r>
            <a:r>
              <a:rPr lang="en-US" sz="1800" smtClean="0">
                <a:solidFill>
                  <a:srgbClr val="FF0000"/>
                </a:solidFill>
              </a:rPr>
              <a:t>This is called a ‘prosign’ and is used on CW only.</a:t>
            </a:r>
          </a:p>
          <a:p>
            <a:endParaRPr lang="en-US" sz="1200" b="1" smtClean="0"/>
          </a:p>
          <a:p>
            <a:r>
              <a:rPr lang="en-US" smtClean="0"/>
              <a:t>When a CW operator sends "CL" at the end of a transmission, it means “</a:t>
            </a:r>
            <a:r>
              <a:rPr lang="en-US" b="1" smtClean="0"/>
              <a:t>closing station</a:t>
            </a:r>
            <a:r>
              <a:rPr lang="en-US" smtClean="0"/>
              <a:t>,” or that the operator is going off the air. </a:t>
            </a:r>
            <a:r>
              <a:rPr lang="en-US" sz="1000" smtClean="0"/>
              <a:t>(G2C04)</a:t>
            </a:r>
            <a:r>
              <a:rPr lang="en-US" smtClean="0"/>
              <a:t> </a:t>
            </a:r>
          </a:p>
          <a:p>
            <a:endParaRPr lang="en-US" smtClean="0"/>
          </a:p>
          <a:p>
            <a:endParaRPr lang="en-US" sz="1600" smtClean="0"/>
          </a:p>
          <a:p>
            <a:endParaRPr lang="en-US" smtClean="0"/>
          </a:p>
          <a:p>
            <a:endParaRPr lang="en-US" smtClean="0"/>
          </a:p>
          <a:p>
            <a:endParaRPr lang="en-US" smtClean="0"/>
          </a:p>
          <a:p>
            <a:endParaRPr lang="en-US" smtClean="0"/>
          </a:p>
        </p:txBody>
      </p:sp>
      <p:sp>
        <p:nvSpPr>
          <p:cNvPr id="14340" name="Text Box 4"/>
          <p:cNvSpPr txBox="1">
            <a:spLocks noChangeArrowheads="1"/>
          </p:cNvSpPr>
          <p:nvPr/>
        </p:nvSpPr>
        <p:spPr bwMode="auto">
          <a:xfrm>
            <a:off x="1998663" y="5310188"/>
            <a:ext cx="184150" cy="366712"/>
          </a:xfrm>
          <a:prstGeom prst="rect">
            <a:avLst/>
          </a:prstGeom>
          <a:noFill/>
          <a:ln w="12700" cap="sq">
            <a:noFill/>
            <a:miter lim="800000"/>
            <a:headEnd type="none" w="sm" len="sm"/>
            <a:tailEnd type="none" w="sm" len="sm"/>
          </a:ln>
          <a:effectLst/>
        </p:spPr>
        <p:txBody>
          <a:bodyPr wrap="none">
            <a:spAutoFit/>
          </a:bodyPr>
          <a:lstStyle/>
          <a:p>
            <a:endParaRPr lang="en-US"/>
          </a:p>
        </p:txBody>
      </p:sp>
      <p:sp>
        <p:nvSpPr>
          <p:cNvPr id="23558" name="Text Box 6"/>
          <p:cNvSpPr txBox="1">
            <a:spLocks noChangeArrowheads="1"/>
          </p:cNvSpPr>
          <p:nvPr/>
        </p:nvSpPr>
        <p:spPr bwMode="auto">
          <a:xfrm>
            <a:off x="3227388" y="2162175"/>
            <a:ext cx="5222875" cy="6413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FF0000"/>
                </a:solidFill>
                <a:latin typeface="Rockwell" pitchFamily="18" charset="0"/>
              </a:rPr>
              <a:t>If another station wishes to interrupt, you will hear its signal between your dots and dashes</a:t>
            </a:r>
          </a:p>
        </p:txBody>
      </p:sp>
      <p:pic>
        <p:nvPicPr>
          <p:cNvPr id="6" name="Picture 6" descr="CWop"/>
          <p:cNvPicPr>
            <a:picLocks noChangeAspect="1" noChangeArrowheads="1"/>
          </p:cNvPicPr>
          <p:nvPr/>
        </p:nvPicPr>
        <p:blipFill>
          <a:blip r:embed="rId2" cstate="print"/>
          <a:srcRect/>
          <a:stretch>
            <a:fillRect/>
          </a:stretch>
        </p:blipFill>
        <p:spPr bwMode="auto">
          <a:xfrm>
            <a:off x="6645275" y="2890838"/>
            <a:ext cx="1882775" cy="151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up)">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wipe(right)">
                                      <p:cBhvr>
                                        <p:cTn id="12" dur="500"/>
                                        <p:tgtEl>
                                          <p:spTgt spid="235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wipe(left)">
                                      <p:cBhvr>
                                        <p:cTn id="17" dur="500"/>
                                        <p:tgtEl>
                                          <p:spTgt spid="23555">
                                            <p:txEl>
                                              <p:pRg st="4" end="4"/>
                                            </p:txEl>
                                          </p:spTgt>
                                        </p:tgtEl>
                                      </p:cBhvr>
                                    </p:animEffect>
                                  </p:childTnLst>
                                </p:cTn>
                              </p:par>
                            </p:childTnLst>
                          </p:cTn>
                        </p:par>
                        <p:par>
                          <p:cTn id="18" fill="hold" nodeType="afterGroup">
                            <p:stCondLst>
                              <p:cond delay="500"/>
                            </p:stCondLst>
                            <p:childTnLst>
                              <p:par>
                                <p:cTn id="19" presetID="2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3555">
                                            <p:txEl>
                                              <p:pRg st="7" end="7"/>
                                            </p:txEl>
                                          </p:spTgt>
                                        </p:tgtEl>
                                        <p:attrNameLst>
                                          <p:attrName>style.visibility</p:attrName>
                                        </p:attrNameLst>
                                      </p:cBhvr>
                                      <p:to>
                                        <p:strVal val="visible"/>
                                      </p:to>
                                    </p:set>
                                    <p:animEffect transition="in" filter="wipe(left)">
                                      <p:cBhvr>
                                        <p:cTn id="26" dur="500"/>
                                        <p:tgtEl>
                                          <p:spTgt spid="23555">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3555">
                                            <p:txEl>
                                              <p:pRg st="8" end="8"/>
                                            </p:txEl>
                                          </p:spTgt>
                                        </p:tgtEl>
                                        <p:attrNameLst>
                                          <p:attrName>style.visibility</p:attrName>
                                        </p:attrNameLst>
                                      </p:cBhvr>
                                      <p:to>
                                        <p:strVal val="visible"/>
                                      </p:to>
                                    </p:set>
                                    <p:animEffect transition="in" filter="wipe(left)">
                                      <p:cBhvr>
                                        <p:cTn id="31" dur="500"/>
                                        <p:tgtEl>
                                          <p:spTgt spid="23555">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3555">
                                            <p:txEl>
                                              <p:pRg st="10" end="10"/>
                                            </p:txEl>
                                          </p:spTgt>
                                        </p:tgtEl>
                                        <p:attrNameLst>
                                          <p:attrName>style.visibility</p:attrName>
                                        </p:attrNameLst>
                                      </p:cBhvr>
                                      <p:to>
                                        <p:strVal val="visible"/>
                                      </p:to>
                                    </p:set>
                                    <p:animEffect transition="in" filter="wipe(down)">
                                      <p:cBhvr>
                                        <p:cTn id="36" dur="500"/>
                                        <p:tgtEl>
                                          <p:spTgt spid="235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2531" name="Rectangle 3"/>
          <p:cNvSpPr>
            <a:spLocks noGrp="1" noChangeArrowheads="1"/>
          </p:cNvSpPr>
          <p:nvPr>
            <p:ph type="body" idx="1"/>
          </p:nvPr>
        </p:nvSpPr>
        <p:spPr>
          <a:xfrm>
            <a:off x="193675" y="1585913"/>
            <a:ext cx="8642350" cy="4962525"/>
          </a:xfrm>
        </p:spPr>
        <p:txBody>
          <a:bodyPr/>
          <a:lstStyle/>
          <a:p>
            <a:pPr>
              <a:defRPr/>
            </a:pPr>
            <a:r>
              <a:rPr lang="en-US" dirty="0" smtClean="0"/>
              <a:t>The best speed to use answering a CQ in Morse Code is </a:t>
            </a:r>
            <a:r>
              <a:rPr lang="en-US" b="1" dirty="0" smtClean="0"/>
              <a:t>the speed at which the CQ was sent</a:t>
            </a:r>
            <a:r>
              <a:rPr lang="en-US" dirty="0" smtClean="0"/>
              <a:t>. </a:t>
            </a:r>
            <a:r>
              <a:rPr lang="en-US" sz="1000" dirty="0" smtClean="0"/>
              <a:t>(G2C05)</a:t>
            </a:r>
            <a:r>
              <a:rPr lang="en-US" dirty="0" smtClean="0"/>
              <a:t> </a:t>
            </a:r>
          </a:p>
          <a:p>
            <a:pPr>
              <a:defRPr/>
            </a:pPr>
            <a:endParaRPr lang="en-US" dirty="0" smtClean="0"/>
          </a:p>
          <a:p>
            <a:pPr>
              <a:defRPr/>
            </a:pPr>
            <a:r>
              <a:rPr lang="en-US" dirty="0" smtClean="0"/>
              <a:t>The term “zero beat” in CW operation means </a:t>
            </a:r>
            <a:r>
              <a:rPr lang="en-US" b="1" dirty="0" smtClean="0"/>
              <a:t>matching your transmit frequency to the frequency of a received signal</a:t>
            </a:r>
            <a:r>
              <a:rPr lang="en-US" dirty="0" smtClean="0"/>
              <a:t>. </a:t>
            </a:r>
            <a:r>
              <a:rPr lang="en-US" sz="1000" dirty="0" smtClean="0"/>
              <a:t>(G2C06)</a:t>
            </a:r>
            <a:r>
              <a:rPr lang="en-US" dirty="0" smtClean="0"/>
              <a:t> </a:t>
            </a:r>
          </a:p>
          <a:p>
            <a:pPr>
              <a:defRPr/>
            </a:pPr>
            <a:endParaRPr lang="en-US" dirty="0" smtClean="0"/>
          </a:p>
          <a:p>
            <a:pPr>
              <a:defRPr/>
            </a:pPr>
            <a:r>
              <a:rPr lang="en-US" dirty="0" smtClean="0"/>
              <a:t>When sending CW, a “C” added to the RST report means a </a:t>
            </a:r>
            <a:r>
              <a:rPr lang="en-US" b="1" dirty="0" smtClean="0"/>
              <a:t>chirpy or unstable signal</a:t>
            </a:r>
            <a:r>
              <a:rPr lang="en-US" dirty="0" smtClean="0"/>
              <a:t>. </a:t>
            </a:r>
            <a:r>
              <a:rPr lang="en-US" sz="1000" dirty="0" smtClean="0"/>
              <a:t>(G2C07)</a:t>
            </a:r>
          </a:p>
          <a:p>
            <a:pPr>
              <a:defRPr/>
            </a:pPr>
            <a:endParaRPr lang="en-US" sz="1000" dirty="0" smtClean="0"/>
          </a:p>
          <a:p>
            <a:pPr>
              <a:defRPr/>
            </a:pPr>
            <a:r>
              <a:rPr lang="en-US" b="1" dirty="0" smtClean="0"/>
              <a:t>AR </a:t>
            </a:r>
            <a:r>
              <a:rPr lang="en-US" dirty="0" smtClean="0"/>
              <a:t>is the prosign that is sent to indicate the </a:t>
            </a:r>
            <a:r>
              <a:rPr lang="en-US" b="1" dirty="0" smtClean="0"/>
              <a:t>end of a formal message </a:t>
            </a:r>
            <a:r>
              <a:rPr lang="en-US" dirty="0" smtClean="0"/>
              <a:t>when </a:t>
            </a:r>
            <a:r>
              <a:rPr lang="en-US" smtClean="0"/>
              <a:t>using CW. </a:t>
            </a:r>
            <a:r>
              <a:rPr lang="en-US" sz="1000" dirty="0" smtClean="0"/>
              <a:t>(G2C08)</a:t>
            </a:r>
            <a:endParaRPr lang="en-US" sz="1000" b="1" dirty="0" smtClean="0"/>
          </a:p>
          <a:p>
            <a:pPr marL="609600" indent="-609600">
              <a:lnSpc>
                <a:spcPts val="2200"/>
              </a:lnSpc>
              <a:defRPr/>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up)">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wipe(left)">
                                      <p:cBhvr>
                                        <p:cTn id="12" dur="5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wipe(left)">
                                      <p:cBhvr>
                                        <p:cTn id="17" dur="500"/>
                                        <p:tgtEl>
                                          <p:spTgt spid="225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2531">
                                            <p:txEl>
                                              <p:pRg st="6" end="6"/>
                                            </p:txEl>
                                          </p:spTgt>
                                        </p:tgtEl>
                                        <p:attrNameLst>
                                          <p:attrName>style.visibility</p:attrName>
                                        </p:attrNameLst>
                                      </p:cBhvr>
                                      <p:to>
                                        <p:strVal val="visible"/>
                                      </p:to>
                                    </p:set>
                                    <p:animEffect transition="in" filter="wipe(down)">
                                      <p:cBhvr>
                                        <p:cTn id="22"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16387" name="Rectangle 3"/>
          <p:cNvSpPr>
            <a:spLocks noGrp="1" noChangeArrowheads="1"/>
          </p:cNvSpPr>
          <p:nvPr>
            <p:ph type="body" idx="1"/>
          </p:nvPr>
        </p:nvSpPr>
        <p:spPr>
          <a:xfrm>
            <a:off x="0" y="1662113"/>
            <a:ext cx="9144000" cy="4962525"/>
          </a:xfrm>
        </p:spPr>
        <p:txBody>
          <a:bodyPr/>
          <a:lstStyle/>
          <a:p>
            <a:pPr lvl="1">
              <a:buFontTx/>
              <a:buNone/>
            </a:pPr>
            <a:r>
              <a:rPr lang="en-US" sz="2400" smtClean="0">
                <a:solidFill>
                  <a:srgbClr val="FF0000"/>
                </a:solidFill>
              </a:rPr>
              <a:t>			Q signals are three letter combinations</a:t>
            </a:r>
          </a:p>
          <a:p>
            <a:pPr lvl="3">
              <a:buFontTx/>
              <a:buNone/>
            </a:pPr>
            <a:r>
              <a:rPr lang="en-US" sz="2400" smtClean="0">
                <a:solidFill>
                  <a:srgbClr val="FF0000"/>
                </a:solidFill>
              </a:rPr>
              <a:t>			that begin with the letter ‘Q’</a:t>
            </a:r>
          </a:p>
          <a:p>
            <a:pPr lvl="1"/>
            <a:endParaRPr lang="en-US" sz="2400" smtClean="0"/>
          </a:p>
          <a:p>
            <a:pPr lvl="1"/>
            <a:endParaRPr lang="en-US" smtClean="0"/>
          </a:p>
          <a:p>
            <a:pPr lvl="1">
              <a:buFont typeface="Wingdings" pitchFamily="2" charset="2"/>
              <a:buChar char="Ø"/>
            </a:pPr>
            <a:r>
              <a:rPr lang="en-US" sz="2400" smtClean="0"/>
              <a:t>The Q signal "QSL" means, “</a:t>
            </a:r>
            <a:r>
              <a:rPr lang="en-US" sz="2400" b="1" smtClean="0"/>
              <a:t>I acknowledge receipt</a:t>
            </a:r>
            <a:r>
              <a:rPr lang="en-US" sz="2400" smtClean="0"/>
              <a:t>.” </a:t>
            </a:r>
            <a:r>
              <a:rPr lang="en-US" sz="1000" smtClean="0"/>
              <a:t>(G2C09)</a:t>
            </a:r>
            <a:r>
              <a:rPr lang="en-US" sz="2400" smtClean="0"/>
              <a:t> </a:t>
            </a:r>
          </a:p>
          <a:p>
            <a:pPr lvl="1">
              <a:buFont typeface="Wingdings" pitchFamily="2" charset="2"/>
              <a:buChar char="Ø"/>
            </a:pPr>
            <a:endParaRPr lang="en-US" sz="2400" smtClean="0"/>
          </a:p>
          <a:p>
            <a:pPr lvl="1">
              <a:buFont typeface="Wingdings" pitchFamily="2" charset="2"/>
              <a:buChar char="Ø"/>
            </a:pPr>
            <a:r>
              <a:rPr lang="en-US" sz="2400" smtClean="0"/>
              <a:t>The Q signal "QRQ" means “</a:t>
            </a:r>
            <a:r>
              <a:rPr lang="en-US" sz="2400" b="1" smtClean="0"/>
              <a:t>send faster</a:t>
            </a:r>
            <a:r>
              <a:rPr lang="en-US" sz="2400" smtClean="0"/>
              <a:t>.” </a:t>
            </a:r>
            <a:r>
              <a:rPr lang="en-US" sz="1000" smtClean="0"/>
              <a:t>(G2C10)</a:t>
            </a:r>
            <a:r>
              <a:rPr lang="en-US" sz="2400" smtClean="0"/>
              <a:t> </a:t>
            </a:r>
          </a:p>
          <a:p>
            <a:pPr>
              <a:buFont typeface="Wingdings" pitchFamily="2" charset="2"/>
              <a:buChar char="Ø"/>
            </a:pPr>
            <a:endParaRPr lang="en-US" sz="2400" smtClean="0"/>
          </a:p>
          <a:p>
            <a:pPr lvl="1">
              <a:buFont typeface="Wingdings" pitchFamily="2" charset="2"/>
              <a:buChar char="Ø"/>
            </a:pPr>
            <a:r>
              <a:rPr lang="en-US" sz="2400" smtClean="0"/>
              <a:t>The Q signal “QRV” means, “</a:t>
            </a:r>
            <a:r>
              <a:rPr lang="en-US" sz="2400" b="1" smtClean="0"/>
              <a:t>I am ready to receive messages</a:t>
            </a:r>
            <a:r>
              <a:rPr lang="en-US" sz="2400" smtClean="0"/>
              <a:t>.” </a:t>
            </a:r>
            <a:r>
              <a:rPr lang="en-US" sz="1000" smtClean="0"/>
              <a:t>(G2C11)</a:t>
            </a:r>
            <a:r>
              <a:rPr lang="en-US" sz="2400" smtClean="0"/>
              <a:t> </a:t>
            </a:r>
          </a:p>
          <a:p>
            <a:pPr>
              <a:buFont typeface="Wingdings" pitchFamily="2" charset="2"/>
              <a:buNone/>
            </a:pPr>
            <a:endParaRPr lang="en-US" sz="1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up)">
                                      <p:cBhvr>
                                        <p:cTn id="7" dur="500"/>
                                        <p:tgtEl>
                                          <p:spTgt spid="16387">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wipe(up)">
                                      <p:cBhvr>
                                        <p:cTn id="11" dur="500"/>
                                        <p:tgtEl>
                                          <p:spTgt spid="1638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6387">
                                            <p:txEl>
                                              <p:pRg st="4" end="4"/>
                                            </p:txEl>
                                          </p:spTgt>
                                        </p:tgtEl>
                                        <p:attrNameLst>
                                          <p:attrName>style.visibility</p:attrName>
                                        </p:attrNameLst>
                                      </p:cBhvr>
                                      <p:to>
                                        <p:strVal val="visible"/>
                                      </p:to>
                                    </p:set>
                                    <p:animEffect transition="in" filter="wipe(left)">
                                      <p:cBhvr>
                                        <p:cTn id="16" dur="500"/>
                                        <p:tgtEl>
                                          <p:spTgt spid="16387">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animEffect transition="in" filter="wipe(left)">
                                      <p:cBhvr>
                                        <p:cTn id="21" dur="500"/>
                                        <p:tgtEl>
                                          <p:spTgt spid="16387">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6387">
                                            <p:txEl>
                                              <p:pRg st="8" end="8"/>
                                            </p:txEl>
                                          </p:spTgt>
                                        </p:tgtEl>
                                        <p:attrNameLst>
                                          <p:attrName>style.visibility</p:attrName>
                                        </p:attrNameLst>
                                      </p:cBhvr>
                                      <p:to>
                                        <p:strVal val="visible"/>
                                      </p:to>
                                    </p:set>
                                    <p:animEffect transition="in" filter="wipe(down)">
                                      <p:cBhvr>
                                        <p:cTn id="26"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3A342AB-CEB1-487E-88C1-2CC6ED936343}" type="slidenum">
              <a:rPr lang="en-US" sz="1400">
                <a:latin typeface="Times New Roman" pitchFamily="18" charset="0"/>
              </a:rPr>
              <a:pPr algn="r"/>
              <a:t>15</a:t>
            </a:fld>
            <a:endParaRPr lang="en-US" sz="1400">
              <a:latin typeface="Times New Roman" pitchFamily="18" charset="0"/>
            </a:endParaRPr>
          </a:p>
        </p:txBody>
      </p:sp>
      <p:sp>
        <p:nvSpPr>
          <p:cNvPr id="174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B129402-788C-4D93-8A48-811E4084C47E}" type="slidenum">
              <a:rPr lang="en-US" sz="1400">
                <a:latin typeface="Times New Roman" pitchFamily="18" charset="0"/>
              </a:rPr>
              <a:pPr algn="r"/>
              <a:t>15</a:t>
            </a:fld>
            <a:endParaRPr lang="en-US" sz="1400">
              <a:latin typeface="Times New Roman" pitchFamily="18" charset="0"/>
            </a:endParaRPr>
          </a:p>
        </p:txBody>
      </p:sp>
      <p:sp>
        <p:nvSpPr>
          <p:cNvPr id="2805762" name="Rectangle 2"/>
          <p:cNvSpPr>
            <a:spLocks noGrp="1" noChangeArrowheads="1"/>
          </p:cNvSpPr>
          <p:nvPr>
            <p:ph type="title" idx="4294967295"/>
          </p:nvPr>
        </p:nvSpPr>
        <p:spPr>
          <a:xfrm>
            <a:off x="0" y="384175"/>
            <a:ext cx="9144000" cy="647700"/>
          </a:xfrm>
        </p:spPr>
        <p:txBody>
          <a:bodyPr lIns="92160" tIns="46080" rIns="92160" bIns="46080" anchor="ctr">
            <a:spAutoFit/>
          </a:bodyPr>
          <a:lstStyle/>
          <a:p>
            <a:pPr algn="ctr" defTabSz="45720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a:t>Operating Procedures</a:t>
            </a:r>
            <a:endParaRPr lang="en-GB" sz="3600" dirty="0" smtClean="0">
              <a:effectLst>
                <a:outerShdw blurRad="38100" dist="38100" dir="2700000" algn="tl">
                  <a:srgbClr val="C0C0C0"/>
                </a:outerShdw>
              </a:effectLst>
            </a:endParaRPr>
          </a:p>
        </p:txBody>
      </p:sp>
      <p:sp>
        <p:nvSpPr>
          <p:cNvPr id="2805763" name="Rectangle 3"/>
          <p:cNvSpPr>
            <a:spLocks noGrp="1" noChangeArrowheads="1"/>
          </p:cNvSpPr>
          <p:nvPr>
            <p:ph type="body" idx="4294967295"/>
          </p:nvPr>
        </p:nvSpPr>
        <p:spPr>
          <a:xfrm>
            <a:off x="1500188" y="1508125"/>
            <a:ext cx="7391400" cy="5146675"/>
          </a:xfrm>
        </p:spPr>
        <p:txBody>
          <a:bodyPr lIns="92160" tIns="46080" rIns="92160" bIns="46080">
            <a:spAutoFit/>
          </a:bodyPr>
          <a:lstStyle/>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t>Something is causing interference</a:t>
            </a:r>
            <a:r>
              <a:rPr lang="en-GB" sz="1800" dirty="0" smtClean="0">
                <a:effectLst>
                  <a:outerShdw blurRad="38100" dist="38100" dir="2700000" algn="tl">
                    <a:srgbClr val="C0C0C0"/>
                  </a:outerShdw>
                </a:effectLst>
              </a:rPr>
              <a:t> </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I am troubled by static/noise.</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I am running low power.</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Send faster ( ____ WPM)</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Send more slowly ( ___ WPM)</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I am going off the air.</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I am ready</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Who is calling me?</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Your signal is fading.</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I received the message.</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I will communicate  with ________ directly.</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I am changing frequency to _____.</a:t>
            </a:r>
          </a:p>
          <a:p>
            <a:pPr marL="341313" indent="-341313" defTabSz="457200" eaLnBrk="1" hangingPunct="1">
              <a:lnSpc>
                <a:spcPts val="2600"/>
              </a:lnSpc>
              <a:spcBef>
                <a:spcPts val="5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smtClean="0">
                <a:effectLst>
                  <a:outerShdw blurRad="38100" dist="38100" dir="2700000" algn="tl">
                    <a:srgbClr val="C0C0C0"/>
                  </a:outerShdw>
                </a:effectLst>
              </a:rPr>
              <a:t>My location is _______.</a:t>
            </a:r>
          </a:p>
        </p:txBody>
      </p:sp>
      <p:sp>
        <p:nvSpPr>
          <p:cNvPr id="2805765" name="Text Box 5"/>
          <p:cNvSpPr txBox="1">
            <a:spLocks noChangeArrowheads="1"/>
          </p:cNvSpPr>
          <p:nvPr/>
        </p:nvSpPr>
        <p:spPr bwMode="auto">
          <a:xfrm>
            <a:off x="347663" y="1547813"/>
            <a:ext cx="10668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QRM</a:t>
            </a:r>
          </a:p>
        </p:txBody>
      </p:sp>
      <p:sp>
        <p:nvSpPr>
          <p:cNvPr id="2805766" name="Text Box 6"/>
          <p:cNvSpPr txBox="1">
            <a:spLocks noChangeArrowheads="1"/>
          </p:cNvSpPr>
          <p:nvPr/>
        </p:nvSpPr>
        <p:spPr bwMode="auto">
          <a:xfrm>
            <a:off x="347663" y="1970088"/>
            <a:ext cx="7620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QRN</a:t>
            </a:r>
          </a:p>
        </p:txBody>
      </p:sp>
      <p:sp>
        <p:nvSpPr>
          <p:cNvPr id="2805767" name="Text Box 7"/>
          <p:cNvSpPr txBox="1">
            <a:spLocks noChangeArrowheads="1"/>
          </p:cNvSpPr>
          <p:nvPr/>
        </p:nvSpPr>
        <p:spPr bwMode="auto">
          <a:xfrm>
            <a:off x="347663" y="2354263"/>
            <a:ext cx="6096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QRP</a:t>
            </a:r>
          </a:p>
        </p:txBody>
      </p:sp>
      <p:sp>
        <p:nvSpPr>
          <p:cNvPr id="2805768" name="Text Box 8"/>
          <p:cNvSpPr txBox="1">
            <a:spLocks noChangeArrowheads="1"/>
          </p:cNvSpPr>
          <p:nvPr/>
        </p:nvSpPr>
        <p:spPr bwMode="auto">
          <a:xfrm>
            <a:off x="385763" y="4311650"/>
            <a:ext cx="6858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QRZ</a:t>
            </a:r>
          </a:p>
        </p:txBody>
      </p:sp>
      <p:sp>
        <p:nvSpPr>
          <p:cNvPr id="2805769" name="Text Box 9"/>
          <p:cNvSpPr txBox="1">
            <a:spLocks noChangeArrowheads="1"/>
          </p:cNvSpPr>
          <p:nvPr/>
        </p:nvSpPr>
        <p:spPr bwMode="auto">
          <a:xfrm>
            <a:off x="385763" y="4695825"/>
            <a:ext cx="8382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QSB</a:t>
            </a:r>
          </a:p>
        </p:txBody>
      </p:sp>
      <p:sp>
        <p:nvSpPr>
          <p:cNvPr id="2805770" name="Text Box 10"/>
          <p:cNvSpPr txBox="1">
            <a:spLocks noChangeArrowheads="1"/>
          </p:cNvSpPr>
          <p:nvPr/>
        </p:nvSpPr>
        <p:spPr bwMode="auto">
          <a:xfrm>
            <a:off x="385763" y="5080000"/>
            <a:ext cx="7620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QSL</a:t>
            </a:r>
          </a:p>
        </p:txBody>
      </p:sp>
      <p:sp>
        <p:nvSpPr>
          <p:cNvPr id="2805771" name="Text Box 11"/>
          <p:cNvSpPr txBox="1">
            <a:spLocks noChangeArrowheads="1"/>
          </p:cNvSpPr>
          <p:nvPr/>
        </p:nvSpPr>
        <p:spPr bwMode="auto">
          <a:xfrm>
            <a:off x="385763" y="5426075"/>
            <a:ext cx="8382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QSO</a:t>
            </a:r>
          </a:p>
        </p:txBody>
      </p:sp>
      <p:sp>
        <p:nvSpPr>
          <p:cNvPr id="2805772" name="Text Box 12"/>
          <p:cNvSpPr txBox="1">
            <a:spLocks noChangeArrowheads="1"/>
          </p:cNvSpPr>
          <p:nvPr/>
        </p:nvSpPr>
        <p:spPr bwMode="auto">
          <a:xfrm>
            <a:off x="385763" y="5848350"/>
            <a:ext cx="8382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QSY</a:t>
            </a:r>
          </a:p>
        </p:txBody>
      </p:sp>
      <p:sp>
        <p:nvSpPr>
          <p:cNvPr id="2805773" name="Text Box 13"/>
          <p:cNvSpPr txBox="1">
            <a:spLocks noChangeArrowheads="1"/>
          </p:cNvSpPr>
          <p:nvPr/>
        </p:nvSpPr>
        <p:spPr bwMode="auto">
          <a:xfrm>
            <a:off x="385763" y="6270625"/>
            <a:ext cx="7620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QTH</a:t>
            </a:r>
          </a:p>
        </p:txBody>
      </p:sp>
      <p:sp>
        <p:nvSpPr>
          <p:cNvPr id="2805774" name="Text Box 14"/>
          <p:cNvSpPr txBox="1">
            <a:spLocks noChangeArrowheads="1"/>
          </p:cNvSpPr>
          <p:nvPr/>
        </p:nvSpPr>
        <p:spPr bwMode="auto">
          <a:xfrm>
            <a:off x="385763" y="3544888"/>
            <a:ext cx="762000" cy="36512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400">
                <a:solidFill>
                  <a:srgbClr val="FF0000"/>
                </a:solidFill>
                <a:latin typeface="Rockwell" pitchFamily="18" charset="0"/>
              </a:rPr>
              <a:t>QRT</a:t>
            </a:r>
          </a:p>
        </p:txBody>
      </p:sp>
      <p:sp>
        <p:nvSpPr>
          <p:cNvPr id="30736" name="Text Box 16"/>
          <p:cNvSpPr txBox="1">
            <a:spLocks noChangeArrowheads="1"/>
          </p:cNvSpPr>
          <p:nvPr/>
        </p:nvSpPr>
        <p:spPr bwMode="auto">
          <a:xfrm>
            <a:off x="269875" y="2698750"/>
            <a:ext cx="960438"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solidFill>
                  <a:srgbClr val="FF0000"/>
                </a:solidFill>
                <a:latin typeface="Rockwell" pitchFamily="18" charset="0"/>
              </a:rPr>
              <a:t>QRQ</a:t>
            </a:r>
          </a:p>
        </p:txBody>
      </p:sp>
      <p:sp>
        <p:nvSpPr>
          <p:cNvPr id="30737" name="Text Box 17"/>
          <p:cNvSpPr txBox="1">
            <a:spLocks noChangeArrowheads="1"/>
          </p:cNvSpPr>
          <p:nvPr/>
        </p:nvSpPr>
        <p:spPr bwMode="auto">
          <a:xfrm>
            <a:off x="269875" y="3082925"/>
            <a:ext cx="884238"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solidFill>
                  <a:srgbClr val="FF0000"/>
                </a:solidFill>
                <a:latin typeface="Rockwell" pitchFamily="18" charset="0"/>
              </a:rPr>
              <a:t>QRS</a:t>
            </a:r>
          </a:p>
        </p:txBody>
      </p:sp>
      <p:sp>
        <p:nvSpPr>
          <p:cNvPr id="30738" name="Text Box 18"/>
          <p:cNvSpPr txBox="1">
            <a:spLocks noChangeArrowheads="1"/>
          </p:cNvSpPr>
          <p:nvPr/>
        </p:nvSpPr>
        <p:spPr bwMode="auto">
          <a:xfrm>
            <a:off x="269875" y="3889375"/>
            <a:ext cx="95885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solidFill>
                  <a:srgbClr val="FF0000"/>
                </a:solidFill>
                <a:latin typeface="Rockwell" pitchFamily="18" charset="0"/>
              </a:rPr>
              <a:t>QRV</a:t>
            </a:r>
          </a:p>
        </p:txBody>
      </p:sp>
      <p:sp>
        <p:nvSpPr>
          <p:cNvPr id="30739" name="Text Box 19"/>
          <p:cNvSpPr txBox="1">
            <a:spLocks noChangeArrowheads="1"/>
          </p:cNvSpPr>
          <p:nvPr/>
        </p:nvSpPr>
        <p:spPr bwMode="auto">
          <a:xfrm>
            <a:off x="6607175" y="2890838"/>
            <a:ext cx="1536700" cy="7302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b="1">
                <a:solidFill>
                  <a:srgbClr val="FF0000"/>
                </a:solidFill>
                <a:latin typeface="Rockwell" pitchFamily="18" charset="0"/>
              </a:rPr>
              <a:t>These four are the only ones on the exam.</a:t>
            </a:r>
          </a:p>
        </p:txBody>
      </p:sp>
      <p:sp>
        <p:nvSpPr>
          <p:cNvPr id="30740" name="Line 20"/>
          <p:cNvSpPr>
            <a:spLocks noChangeShapeType="1"/>
          </p:cNvSpPr>
          <p:nvPr/>
        </p:nvSpPr>
        <p:spPr bwMode="auto">
          <a:xfrm flipH="1">
            <a:off x="2843213" y="3236913"/>
            <a:ext cx="3571875" cy="882650"/>
          </a:xfrm>
          <a:prstGeom prst="line">
            <a:avLst/>
          </a:prstGeom>
          <a:noFill/>
          <a:ln w="38100" cap="sq">
            <a:solidFill>
              <a:srgbClr val="FF0000"/>
            </a:solidFill>
            <a:round/>
            <a:headEnd type="none" w="sm" len="sm"/>
            <a:tailEnd type="triangle" w="med" len="med"/>
          </a:ln>
          <a:effectLst/>
        </p:spPr>
        <p:txBody>
          <a:bodyPr wrap="none"/>
          <a:lstStyle/>
          <a:p>
            <a:endParaRPr lang="en-US"/>
          </a:p>
        </p:txBody>
      </p:sp>
      <p:sp>
        <p:nvSpPr>
          <p:cNvPr id="30742" name="Line 22"/>
          <p:cNvSpPr>
            <a:spLocks noChangeShapeType="1"/>
          </p:cNvSpPr>
          <p:nvPr/>
        </p:nvSpPr>
        <p:spPr bwMode="auto">
          <a:xfrm flipH="1">
            <a:off x="4956175" y="3236913"/>
            <a:ext cx="1458913" cy="76200"/>
          </a:xfrm>
          <a:prstGeom prst="line">
            <a:avLst/>
          </a:prstGeom>
          <a:noFill/>
          <a:ln w="38100" cap="sq">
            <a:solidFill>
              <a:srgbClr val="FF0000"/>
            </a:solidFill>
            <a:round/>
            <a:headEnd type="none" w="sm" len="sm"/>
            <a:tailEnd type="triangle" w="med" len="med"/>
          </a:ln>
          <a:effectLst/>
        </p:spPr>
        <p:txBody>
          <a:bodyPr wrap="none"/>
          <a:lstStyle/>
          <a:p>
            <a:endParaRPr lang="en-US"/>
          </a:p>
        </p:txBody>
      </p:sp>
      <p:sp>
        <p:nvSpPr>
          <p:cNvPr id="30743" name="Line 23"/>
          <p:cNvSpPr>
            <a:spLocks noChangeShapeType="1"/>
          </p:cNvSpPr>
          <p:nvPr/>
        </p:nvSpPr>
        <p:spPr bwMode="auto">
          <a:xfrm flipH="1" flipV="1">
            <a:off x="4303713" y="2968625"/>
            <a:ext cx="2149475" cy="268288"/>
          </a:xfrm>
          <a:prstGeom prst="line">
            <a:avLst/>
          </a:prstGeom>
          <a:noFill/>
          <a:ln w="38100" cap="sq">
            <a:solidFill>
              <a:srgbClr val="FF0000"/>
            </a:solidFill>
            <a:round/>
            <a:headEnd type="none" w="sm" len="sm"/>
            <a:tailEnd type="triangle" w="med" len="med"/>
          </a:ln>
          <a:effectLst/>
        </p:spPr>
        <p:txBody>
          <a:bodyPr wrap="none"/>
          <a:lstStyle/>
          <a:p>
            <a:endParaRPr lang="en-US"/>
          </a:p>
        </p:txBody>
      </p:sp>
      <p:sp>
        <p:nvSpPr>
          <p:cNvPr id="30744" name="Line 24"/>
          <p:cNvSpPr>
            <a:spLocks noChangeShapeType="1"/>
          </p:cNvSpPr>
          <p:nvPr/>
        </p:nvSpPr>
        <p:spPr bwMode="auto">
          <a:xfrm flipH="1">
            <a:off x="4264025" y="3236913"/>
            <a:ext cx="2228850" cy="1920875"/>
          </a:xfrm>
          <a:prstGeom prst="line">
            <a:avLst/>
          </a:prstGeom>
          <a:noFill/>
          <a:ln w="38100" cap="sq">
            <a:solidFill>
              <a:srgbClr val="FF0000"/>
            </a:solidFill>
            <a:round/>
            <a:headEnd type="none" w="sm" len="sm"/>
            <a:tailEnd type="triangle" w="med" len="med"/>
          </a:ln>
          <a:effectLst/>
        </p:spPr>
        <p:txBody>
          <a:bodyPr wrap="none"/>
          <a:lstStyle/>
          <a:p>
            <a:endParaRPr lang="en-US"/>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05765"/>
                                        </p:tgtEl>
                                        <p:attrNameLst>
                                          <p:attrName>style.visibility</p:attrName>
                                        </p:attrNameLst>
                                      </p:cBhvr>
                                      <p:to>
                                        <p:strVal val="visible"/>
                                      </p:to>
                                    </p:set>
                                    <p:anim calcmode="lin" valueType="num">
                                      <p:cBhvr>
                                        <p:cTn id="7" dur="500" fill="hold"/>
                                        <p:tgtEl>
                                          <p:spTgt spid="2805765"/>
                                        </p:tgtEl>
                                        <p:attrNameLst>
                                          <p:attrName>ppt_w</p:attrName>
                                        </p:attrNameLst>
                                      </p:cBhvr>
                                      <p:tavLst>
                                        <p:tav tm="0">
                                          <p:val>
                                            <p:fltVal val="0"/>
                                          </p:val>
                                        </p:tav>
                                        <p:tav tm="100000">
                                          <p:val>
                                            <p:strVal val="#ppt_w"/>
                                          </p:val>
                                        </p:tav>
                                      </p:tavLst>
                                    </p:anim>
                                    <p:anim calcmode="lin" valueType="num">
                                      <p:cBhvr>
                                        <p:cTn id="8" dur="500" fill="hold"/>
                                        <p:tgtEl>
                                          <p:spTgt spid="280576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2805763">
                                            <p:txEl>
                                              <p:pRg st="0" end="0"/>
                                            </p:txEl>
                                          </p:spTgt>
                                        </p:tgtEl>
                                        <p:attrNameLst>
                                          <p:attrName>style.visibility</p:attrName>
                                        </p:attrNameLst>
                                      </p:cBhvr>
                                      <p:to>
                                        <p:strVal val="visible"/>
                                      </p:to>
                                    </p:set>
                                    <p:animEffect transition="in" filter="wipe(right)">
                                      <p:cBhvr>
                                        <p:cTn id="12" dur="500"/>
                                        <p:tgtEl>
                                          <p:spTgt spid="28057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805766">
                                            <p:txEl>
                                              <p:pRg st="0" end="0"/>
                                            </p:txEl>
                                          </p:spTgt>
                                        </p:tgtEl>
                                        <p:attrNameLst>
                                          <p:attrName>style.visibility</p:attrName>
                                        </p:attrNameLst>
                                      </p:cBhvr>
                                      <p:to>
                                        <p:strVal val="visible"/>
                                      </p:to>
                                    </p:set>
                                    <p:anim calcmode="lin" valueType="num">
                                      <p:cBhvr>
                                        <p:cTn id="17" dur="500" fill="hold"/>
                                        <p:tgtEl>
                                          <p:spTgt spid="280576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05766">
                                            <p:txEl>
                                              <p:pRg st="0" end="0"/>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2805763">
                                            <p:txEl>
                                              <p:pRg st="1" end="1"/>
                                            </p:txEl>
                                          </p:spTgt>
                                        </p:tgtEl>
                                        <p:attrNameLst>
                                          <p:attrName>style.visibility</p:attrName>
                                        </p:attrNameLst>
                                      </p:cBhvr>
                                      <p:to>
                                        <p:strVal val="visible"/>
                                      </p:to>
                                    </p:set>
                                    <p:animEffect transition="in" filter="wipe(right)">
                                      <p:cBhvr>
                                        <p:cTn id="22" dur="500"/>
                                        <p:tgtEl>
                                          <p:spTgt spid="280576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2805767">
                                            <p:txEl>
                                              <p:pRg st="0" end="0"/>
                                            </p:txEl>
                                          </p:spTgt>
                                        </p:tgtEl>
                                        <p:attrNameLst>
                                          <p:attrName>style.visibility</p:attrName>
                                        </p:attrNameLst>
                                      </p:cBhvr>
                                      <p:to>
                                        <p:strVal val="visible"/>
                                      </p:to>
                                    </p:set>
                                    <p:anim calcmode="lin" valueType="num">
                                      <p:cBhvr>
                                        <p:cTn id="27" dur="500" fill="hold"/>
                                        <p:tgtEl>
                                          <p:spTgt spid="280576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805767">
                                            <p:txEl>
                                              <p:pRg st="0" end="0"/>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22" presetClass="entr" presetSubtype="2" fill="hold" nodeType="afterEffect">
                                  <p:stCondLst>
                                    <p:cond delay="0"/>
                                  </p:stCondLst>
                                  <p:childTnLst>
                                    <p:set>
                                      <p:cBhvr>
                                        <p:cTn id="31" dur="1" fill="hold">
                                          <p:stCondLst>
                                            <p:cond delay="0"/>
                                          </p:stCondLst>
                                        </p:cTn>
                                        <p:tgtEl>
                                          <p:spTgt spid="2805763">
                                            <p:txEl>
                                              <p:pRg st="2" end="2"/>
                                            </p:txEl>
                                          </p:spTgt>
                                        </p:tgtEl>
                                        <p:attrNameLst>
                                          <p:attrName>style.visibility</p:attrName>
                                        </p:attrNameLst>
                                      </p:cBhvr>
                                      <p:to>
                                        <p:strVal val="visible"/>
                                      </p:to>
                                    </p:set>
                                    <p:animEffect transition="in" filter="wipe(right)">
                                      <p:cBhvr>
                                        <p:cTn id="32" dur="500"/>
                                        <p:tgtEl>
                                          <p:spTgt spid="280576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0736">
                                            <p:txEl>
                                              <p:pRg st="0" end="0"/>
                                            </p:txEl>
                                          </p:spTgt>
                                        </p:tgtEl>
                                        <p:attrNameLst>
                                          <p:attrName>style.visibility</p:attrName>
                                        </p:attrNameLst>
                                      </p:cBhvr>
                                      <p:to>
                                        <p:strVal val="visible"/>
                                      </p:to>
                                    </p:set>
                                    <p:anim calcmode="lin" valueType="num">
                                      <p:cBhvr>
                                        <p:cTn id="37" dur="500" fill="hold"/>
                                        <p:tgtEl>
                                          <p:spTgt spid="307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30736">
                                            <p:txEl>
                                              <p:pRg st="0" end="0"/>
                                            </p:txEl>
                                          </p:spTgt>
                                        </p:tgtEl>
                                        <p:attrNameLst>
                                          <p:attrName>ppt_h</p:attrName>
                                        </p:attrNameLst>
                                      </p:cBhvr>
                                      <p:tavLst>
                                        <p:tav tm="0">
                                          <p:val>
                                            <p:fltVal val="0"/>
                                          </p:val>
                                        </p:tav>
                                        <p:tav tm="100000">
                                          <p:val>
                                            <p:strVal val="#ppt_h"/>
                                          </p:val>
                                        </p:tav>
                                      </p:tavLst>
                                    </p:anim>
                                  </p:childTnLst>
                                </p:cTn>
                              </p:par>
                              <p:par>
                                <p:cTn id="39" presetID="5" presetClass="emph" presetSubtype="1" nodeType="withEffect">
                                  <p:stCondLst>
                                    <p:cond delay="0"/>
                                  </p:stCondLst>
                                  <p:childTnLst>
                                    <p:set>
                                      <p:cBhvr override="childStyle">
                                        <p:cTn id="40" dur="indefinite"/>
                                        <p:tgtEl>
                                          <p:spTgt spid="30736">
                                            <p:txEl>
                                              <p:pRg st="0" end="0"/>
                                            </p:txEl>
                                          </p:spTgt>
                                        </p:tgtEl>
                                        <p:attrNameLst>
                                          <p:attrName>style.fontStyle</p:attrName>
                                        </p:attrNameLst>
                                      </p:cBhvr>
                                      <p:to>
                                        <p:strVal val="normal"/>
                                      </p:to>
                                    </p:set>
                                    <p:set>
                                      <p:cBhvr override="childStyle">
                                        <p:cTn id="41" dur="indefinite"/>
                                        <p:tgtEl>
                                          <p:spTgt spid="30736">
                                            <p:txEl>
                                              <p:pRg st="0" end="0"/>
                                            </p:txEl>
                                          </p:spTgt>
                                        </p:tgtEl>
                                        <p:attrNameLst>
                                          <p:attrName>style.fontWeight</p:attrName>
                                        </p:attrNameLst>
                                      </p:cBhvr>
                                      <p:to>
                                        <p:strVal val="bold"/>
                                      </p:to>
                                    </p:set>
                                    <p:set>
                                      <p:cBhvr override="childStyle">
                                        <p:cTn id="42" dur="indefinite"/>
                                        <p:tgtEl>
                                          <p:spTgt spid="30736">
                                            <p:txEl>
                                              <p:pRg st="0" end="0"/>
                                            </p:txEl>
                                          </p:spTgt>
                                        </p:tgtEl>
                                        <p:attrNameLst>
                                          <p:attrName>style.textDecorationUnderline</p:attrName>
                                        </p:attrNameLst>
                                      </p:cBhvr>
                                      <p:to>
                                        <p:strVal val="false"/>
                                      </p:to>
                                    </p:set>
                                  </p:childTnLst>
                                </p:cTn>
                              </p:par>
                            </p:childTnLst>
                          </p:cTn>
                        </p:par>
                        <p:par>
                          <p:cTn id="43" fill="hold" nodeType="afterGroup">
                            <p:stCondLst>
                              <p:cond delay="500"/>
                            </p:stCondLst>
                            <p:childTnLst>
                              <p:par>
                                <p:cTn id="44" presetID="22" presetClass="entr" presetSubtype="2" fill="hold" nodeType="afterEffect">
                                  <p:stCondLst>
                                    <p:cond delay="0"/>
                                  </p:stCondLst>
                                  <p:childTnLst>
                                    <p:set>
                                      <p:cBhvr>
                                        <p:cTn id="45" dur="1" fill="hold">
                                          <p:stCondLst>
                                            <p:cond delay="0"/>
                                          </p:stCondLst>
                                        </p:cTn>
                                        <p:tgtEl>
                                          <p:spTgt spid="2805763">
                                            <p:txEl>
                                              <p:pRg st="3" end="3"/>
                                            </p:txEl>
                                          </p:spTgt>
                                        </p:tgtEl>
                                        <p:attrNameLst>
                                          <p:attrName>style.visibility</p:attrName>
                                        </p:attrNameLst>
                                      </p:cBhvr>
                                      <p:to>
                                        <p:strVal val="visible"/>
                                      </p:to>
                                    </p:set>
                                    <p:animEffect transition="in" filter="wipe(right)">
                                      <p:cBhvr>
                                        <p:cTn id="46" dur="500"/>
                                        <p:tgtEl>
                                          <p:spTgt spid="2805763">
                                            <p:txEl>
                                              <p:pRg st="3" end="3"/>
                                            </p:txEl>
                                          </p:spTgt>
                                        </p:tgtEl>
                                      </p:cBhvr>
                                    </p:animEffect>
                                  </p:childTnLst>
                                </p:cTn>
                              </p:par>
                              <p:par>
                                <p:cTn id="47" presetID="5" presetClass="emph" presetSubtype="1" nodeType="withEffect">
                                  <p:stCondLst>
                                    <p:cond delay="0"/>
                                  </p:stCondLst>
                                  <p:childTnLst>
                                    <p:set>
                                      <p:cBhvr override="childStyle">
                                        <p:cTn id="48" dur="indefinite"/>
                                        <p:tgtEl>
                                          <p:spTgt spid="2805763">
                                            <p:txEl>
                                              <p:pRg st="3" end="3"/>
                                            </p:txEl>
                                          </p:spTgt>
                                        </p:tgtEl>
                                        <p:attrNameLst>
                                          <p:attrName>style.fontStyle</p:attrName>
                                        </p:attrNameLst>
                                      </p:cBhvr>
                                      <p:to>
                                        <p:strVal val="normal"/>
                                      </p:to>
                                    </p:set>
                                    <p:set>
                                      <p:cBhvr override="childStyle">
                                        <p:cTn id="49" dur="indefinite"/>
                                        <p:tgtEl>
                                          <p:spTgt spid="2805763">
                                            <p:txEl>
                                              <p:pRg st="3" end="3"/>
                                            </p:txEl>
                                          </p:spTgt>
                                        </p:tgtEl>
                                        <p:attrNameLst>
                                          <p:attrName>style.fontWeight</p:attrName>
                                        </p:attrNameLst>
                                      </p:cBhvr>
                                      <p:to>
                                        <p:strVal val="bold"/>
                                      </p:to>
                                    </p:set>
                                    <p:set>
                                      <p:cBhvr override="childStyle">
                                        <p:cTn id="50" dur="indefinite"/>
                                        <p:tgtEl>
                                          <p:spTgt spid="2805763">
                                            <p:txEl>
                                              <p:pRg st="3" end="3"/>
                                            </p:txEl>
                                          </p:spTgt>
                                        </p:tgtEl>
                                        <p:attrNameLst>
                                          <p:attrName>style.textDecorationUnderline</p:attrName>
                                        </p:attrNameLst>
                                      </p:cBhvr>
                                      <p:to>
                                        <p:strVal val="false"/>
                                      </p:to>
                                    </p:set>
                                  </p:childTnLst>
                                </p:cTn>
                              </p:par>
                              <p:par>
                                <p:cTn id="51" presetID="3" presetClass="emph" presetSubtype="2" fill="hold" nodeType="withEffect">
                                  <p:stCondLst>
                                    <p:cond delay="0"/>
                                  </p:stCondLst>
                                  <p:childTnLst>
                                    <p:animClr clrSpc="rgb" dir="cw">
                                      <p:cBhvr override="childStyle">
                                        <p:cTn id="52" dur="500" fill="hold"/>
                                        <p:tgtEl>
                                          <p:spTgt spid="2805763">
                                            <p:txEl>
                                              <p:pRg st="3" end="3"/>
                                            </p:txEl>
                                          </p:spTgt>
                                        </p:tgtEl>
                                        <p:attrNameLst>
                                          <p:attrName>style.color</p:attrName>
                                        </p:attrNameLst>
                                      </p:cBhvr>
                                      <p:to>
                                        <a:schemeClr val="accent1"/>
                                      </p:to>
                                    </p:animClr>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30737">
                                            <p:txEl>
                                              <p:pRg st="0" end="0"/>
                                            </p:txEl>
                                          </p:spTgt>
                                        </p:tgtEl>
                                        <p:attrNameLst>
                                          <p:attrName>style.visibility</p:attrName>
                                        </p:attrNameLst>
                                      </p:cBhvr>
                                      <p:to>
                                        <p:strVal val="visible"/>
                                      </p:to>
                                    </p:set>
                                    <p:anim calcmode="lin" valueType="num">
                                      <p:cBhvr>
                                        <p:cTn id="57" dur="500" fill="hold"/>
                                        <p:tgtEl>
                                          <p:spTgt spid="30737">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30737">
                                            <p:txEl>
                                              <p:pRg st="0" end="0"/>
                                            </p:txEl>
                                          </p:spTgt>
                                        </p:tgtEl>
                                        <p:attrNameLst>
                                          <p:attrName>ppt_h</p:attrName>
                                        </p:attrNameLst>
                                      </p:cBhvr>
                                      <p:tavLst>
                                        <p:tav tm="0">
                                          <p:val>
                                            <p:fltVal val="0"/>
                                          </p:val>
                                        </p:tav>
                                        <p:tav tm="100000">
                                          <p:val>
                                            <p:strVal val="#ppt_h"/>
                                          </p:val>
                                        </p:tav>
                                      </p:tavLst>
                                    </p:anim>
                                  </p:childTnLst>
                                </p:cTn>
                              </p:par>
                              <p:par>
                                <p:cTn id="59" presetID="5" presetClass="emph" presetSubtype="1" grpId="0" nodeType="withEffect">
                                  <p:stCondLst>
                                    <p:cond delay="0"/>
                                  </p:stCondLst>
                                  <p:childTnLst>
                                    <p:set>
                                      <p:cBhvr override="childStyle">
                                        <p:cTn id="60" dur="indefinite"/>
                                        <p:tgtEl>
                                          <p:spTgt spid="30737">
                                            <p:txEl>
                                              <p:pRg st="0" end="0"/>
                                            </p:txEl>
                                          </p:spTgt>
                                        </p:tgtEl>
                                        <p:attrNameLst>
                                          <p:attrName>style.fontStyle</p:attrName>
                                        </p:attrNameLst>
                                      </p:cBhvr>
                                      <p:to>
                                        <p:strVal val="normal"/>
                                      </p:to>
                                    </p:set>
                                    <p:set>
                                      <p:cBhvr override="childStyle">
                                        <p:cTn id="61" dur="indefinite"/>
                                        <p:tgtEl>
                                          <p:spTgt spid="30737">
                                            <p:txEl>
                                              <p:pRg st="0" end="0"/>
                                            </p:txEl>
                                          </p:spTgt>
                                        </p:tgtEl>
                                        <p:attrNameLst>
                                          <p:attrName>style.fontWeight</p:attrName>
                                        </p:attrNameLst>
                                      </p:cBhvr>
                                      <p:to>
                                        <p:strVal val="bold"/>
                                      </p:to>
                                    </p:set>
                                    <p:set>
                                      <p:cBhvr override="childStyle">
                                        <p:cTn id="62" dur="indefinite"/>
                                        <p:tgtEl>
                                          <p:spTgt spid="30737">
                                            <p:txEl>
                                              <p:pRg st="0" end="0"/>
                                            </p:txEl>
                                          </p:spTgt>
                                        </p:tgtEl>
                                        <p:attrNameLst>
                                          <p:attrName>style.textDecorationUnderline</p:attrName>
                                        </p:attrNameLst>
                                      </p:cBhvr>
                                      <p:to>
                                        <p:strVal val="false"/>
                                      </p:to>
                                    </p:set>
                                  </p:childTnLst>
                                </p:cTn>
                              </p:par>
                            </p:childTnLst>
                          </p:cTn>
                        </p:par>
                        <p:par>
                          <p:cTn id="63" fill="hold" nodeType="afterGroup">
                            <p:stCondLst>
                              <p:cond delay="500"/>
                            </p:stCondLst>
                            <p:childTnLst>
                              <p:par>
                                <p:cTn id="64" presetID="22" presetClass="entr" presetSubtype="2" fill="hold" nodeType="afterEffect">
                                  <p:stCondLst>
                                    <p:cond delay="0"/>
                                  </p:stCondLst>
                                  <p:childTnLst>
                                    <p:set>
                                      <p:cBhvr>
                                        <p:cTn id="65" dur="1" fill="hold">
                                          <p:stCondLst>
                                            <p:cond delay="0"/>
                                          </p:stCondLst>
                                        </p:cTn>
                                        <p:tgtEl>
                                          <p:spTgt spid="2805763">
                                            <p:txEl>
                                              <p:pRg st="4" end="4"/>
                                            </p:txEl>
                                          </p:spTgt>
                                        </p:tgtEl>
                                        <p:attrNameLst>
                                          <p:attrName>style.visibility</p:attrName>
                                        </p:attrNameLst>
                                      </p:cBhvr>
                                      <p:to>
                                        <p:strVal val="visible"/>
                                      </p:to>
                                    </p:set>
                                    <p:animEffect transition="in" filter="wipe(right)">
                                      <p:cBhvr>
                                        <p:cTn id="66" dur="500"/>
                                        <p:tgtEl>
                                          <p:spTgt spid="2805763">
                                            <p:txEl>
                                              <p:pRg st="4" end="4"/>
                                            </p:txEl>
                                          </p:spTgt>
                                        </p:tgtEl>
                                      </p:cBhvr>
                                    </p:animEffect>
                                  </p:childTnLst>
                                </p:cTn>
                              </p:par>
                              <p:par>
                                <p:cTn id="67" presetID="3" presetClass="emph" presetSubtype="2" fill="hold" nodeType="withEffect">
                                  <p:stCondLst>
                                    <p:cond delay="0"/>
                                  </p:stCondLst>
                                  <p:childTnLst>
                                    <p:animClr clrSpc="rgb" dir="cw">
                                      <p:cBhvr override="childStyle">
                                        <p:cTn id="68" dur="500" fill="hold"/>
                                        <p:tgtEl>
                                          <p:spTgt spid="2805763">
                                            <p:txEl>
                                              <p:pRg st="4" end="4"/>
                                            </p:txEl>
                                          </p:spTgt>
                                        </p:tgtEl>
                                        <p:attrNameLst>
                                          <p:attrName>style.color</p:attrName>
                                        </p:attrNameLst>
                                      </p:cBhvr>
                                      <p:to>
                                        <a:schemeClr val="accent1"/>
                                      </p:to>
                                    </p:animClr>
                                  </p:childTnLst>
                                </p:cTn>
                              </p:par>
                              <p:par>
                                <p:cTn id="69" presetID="5" presetClass="emph" presetSubtype="1" nodeType="withEffect">
                                  <p:stCondLst>
                                    <p:cond delay="0"/>
                                  </p:stCondLst>
                                  <p:childTnLst>
                                    <p:set>
                                      <p:cBhvr override="childStyle">
                                        <p:cTn id="70" dur="indefinite"/>
                                        <p:tgtEl>
                                          <p:spTgt spid="2805763">
                                            <p:txEl>
                                              <p:pRg st="4" end="4"/>
                                            </p:txEl>
                                          </p:spTgt>
                                        </p:tgtEl>
                                        <p:attrNameLst>
                                          <p:attrName>style.fontStyle</p:attrName>
                                        </p:attrNameLst>
                                      </p:cBhvr>
                                      <p:to>
                                        <p:strVal val="normal"/>
                                      </p:to>
                                    </p:set>
                                    <p:set>
                                      <p:cBhvr override="childStyle">
                                        <p:cTn id="71" dur="indefinite"/>
                                        <p:tgtEl>
                                          <p:spTgt spid="2805763">
                                            <p:txEl>
                                              <p:pRg st="4" end="4"/>
                                            </p:txEl>
                                          </p:spTgt>
                                        </p:tgtEl>
                                        <p:attrNameLst>
                                          <p:attrName>style.fontWeight</p:attrName>
                                        </p:attrNameLst>
                                      </p:cBhvr>
                                      <p:to>
                                        <p:strVal val="bold"/>
                                      </p:to>
                                    </p:set>
                                    <p:set>
                                      <p:cBhvr override="childStyle">
                                        <p:cTn id="72" dur="indefinite"/>
                                        <p:tgtEl>
                                          <p:spTgt spid="2805763">
                                            <p:txEl>
                                              <p:pRg st="4" end="4"/>
                                            </p:txEl>
                                          </p:spTgt>
                                        </p:tgtEl>
                                        <p:attrNameLst>
                                          <p:attrName>style.textDecorationUnderline</p:attrName>
                                        </p:attrNameLst>
                                      </p:cBhvr>
                                      <p:to>
                                        <p:strVal val="fals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nodeType="clickEffect">
                                  <p:stCondLst>
                                    <p:cond delay="0"/>
                                  </p:stCondLst>
                                  <p:childTnLst>
                                    <p:set>
                                      <p:cBhvr>
                                        <p:cTn id="76" dur="1" fill="hold">
                                          <p:stCondLst>
                                            <p:cond delay="0"/>
                                          </p:stCondLst>
                                        </p:cTn>
                                        <p:tgtEl>
                                          <p:spTgt spid="2805774">
                                            <p:txEl>
                                              <p:pRg st="0" end="0"/>
                                            </p:txEl>
                                          </p:spTgt>
                                        </p:tgtEl>
                                        <p:attrNameLst>
                                          <p:attrName>style.visibility</p:attrName>
                                        </p:attrNameLst>
                                      </p:cBhvr>
                                      <p:to>
                                        <p:strVal val="visible"/>
                                      </p:to>
                                    </p:set>
                                    <p:anim calcmode="lin" valueType="num">
                                      <p:cBhvr>
                                        <p:cTn id="77" dur="500" fill="hold"/>
                                        <p:tgtEl>
                                          <p:spTgt spid="2805774">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2805774">
                                            <p:txEl>
                                              <p:pRg st="0" end="0"/>
                                            </p:txEl>
                                          </p:spTgt>
                                        </p:tgtEl>
                                        <p:attrNameLst>
                                          <p:attrName>ppt_h</p:attrName>
                                        </p:attrNameLst>
                                      </p:cBhvr>
                                      <p:tavLst>
                                        <p:tav tm="0">
                                          <p:val>
                                            <p:fltVal val="0"/>
                                          </p:val>
                                        </p:tav>
                                        <p:tav tm="100000">
                                          <p:val>
                                            <p:strVal val="#ppt_h"/>
                                          </p:val>
                                        </p:tav>
                                      </p:tavLst>
                                    </p:anim>
                                  </p:childTnLst>
                                </p:cTn>
                              </p:par>
                            </p:childTnLst>
                          </p:cTn>
                        </p:par>
                        <p:par>
                          <p:cTn id="79" fill="hold" nodeType="afterGroup">
                            <p:stCondLst>
                              <p:cond delay="500"/>
                            </p:stCondLst>
                            <p:childTnLst>
                              <p:par>
                                <p:cTn id="80" presetID="22" presetClass="entr" presetSubtype="2" fill="hold" nodeType="afterEffect">
                                  <p:stCondLst>
                                    <p:cond delay="0"/>
                                  </p:stCondLst>
                                  <p:childTnLst>
                                    <p:set>
                                      <p:cBhvr>
                                        <p:cTn id="81" dur="1" fill="hold">
                                          <p:stCondLst>
                                            <p:cond delay="0"/>
                                          </p:stCondLst>
                                        </p:cTn>
                                        <p:tgtEl>
                                          <p:spTgt spid="2805763">
                                            <p:txEl>
                                              <p:pRg st="5" end="5"/>
                                            </p:txEl>
                                          </p:spTgt>
                                        </p:tgtEl>
                                        <p:attrNameLst>
                                          <p:attrName>style.visibility</p:attrName>
                                        </p:attrNameLst>
                                      </p:cBhvr>
                                      <p:to>
                                        <p:strVal val="visible"/>
                                      </p:to>
                                    </p:set>
                                    <p:animEffect transition="in" filter="wipe(right)">
                                      <p:cBhvr>
                                        <p:cTn id="82" dur="500"/>
                                        <p:tgtEl>
                                          <p:spTgt spid="2805763">
                                            <p:txEl>
                                              <p:pRg st="5" end="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30738">
                                            <p:txEl>
                                              <p:pRg st="0" end="0"/>
                                            </p:txEl>
                                          </p:spTgt>
                                        </p:tgtEl>
                                        <p:attrNameLst>
                                          <p:attrName>style.visibility</p:attrName>
                                        </p:attrNameLst>
                                      </p:cBhvr>
                                      <p:to>
                                        <p:strVal val="visible"/>
                                      </p:to>
                                    </p:set>
                                    <p:anim calcmode="lin" valueType="num">
                                      <p:cBhvr>
                                        <p:cTn id="87" dur="500" fill="hold"/>
                                        <p:tgtEl>
                                          <p:spTgt spid="30738">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30738">
                                            <p:txEl>
                                              <p:pRg st="0" end="0"/>
                                            </p:txEl>
                                          </p:spTgt>
                                        </p:tgtEl>
                                        <p:attrNameLst>
                                          <p:attrName>ppt_h</p:attrName>
                                        </p:attrNameLst>
                                      </p:cBhvr>
                                      <p:tavLst>
                                        <p:tav tm="0">
                                          <p:val>
                                            <p:fltVal val="0"/>
                                          </p:val>
                                        </p:tav>
                                        <p:tav tm="100000">
                                          <p:val>
                                            <p:strVal val="#ppt_h"/>
                                          </p:val>
                                        </p:tav>
                                      </p:tavLst>
                                    </p:anim>
                                  </p:childTnLst>
                                </p:cTn>
                              </p:par>
                              <p:par>
                                <p:cTn id="89" presetID="5" presetClass="emph" presetSubtype="1" nodeType="withEffect">
                                  <p:stCondLst>
                                    <p:cond delay="0"/>
                                  </p:stCondLst>
                                  <p:childTnLst>
                                    <p:set>
                                      <p:cBhvr override="childStyle">
                                        <p:cTn id="90" dur="indefinite"/>
                                        <p:tgtEl>
                                          <p:spTgt spid="30738">
                                            <p:txEl>
                                              <p:pRg st="0" end="0"/>
                                            </p:txEl>
                                          </p:spTgt>
                                        </p:tgtEl>
                                        <p:attrNameLst>
                                          <p:attrName>style.fontStyle</p:attrName>
                                        </p:attrNameLst>
                                      </p:cBhvr>
                                      <p:to>
                                        <p:strVal val="normal"/>
                                      </p:to>
                                    </p:set>
                                    <p:set>
                                      <p:cBhvr override="childStyle">
                                        <p:cTn id="91" dur="indefinite"/>
                                        <p:tgtEl>
                                          <p:spTgt spid="30738">
                                            <p:txEl>
                                              <p:pRg st="0" end="0"/>
                                            </p:txEl>
                                          </p:spTgt>
                                        </p:tgtEl>
                                        <p:attrNameLst>
                                          <p:attrName>style.fontWeight</p:attrName>
                                        </p:attrNameLst>
                                      </p:cBhvr>
                                      <p:to>
                                        <p:strVal val="bold"/>
                                      </p:to>
                                    </p:set>
                                    <p:set>
                                      <p:cBhvr override="childStyle">
                                        <p:cTn id="92" dur="indefinite"/>
                                        <p:tgtEl>
                                          <p:spTgt spid="30738">
                                            <p:txEl>
                                              <p:pRg st="0" end="0"/>
                                            </p:txEl>
                                          </p:spTgt>
                                        </p:tgtEl>
                                        <p:attrNameLst>
                                          <p:attrName>style.textDecorationUnderline</p:attrName>
                                        </p:attrNameLst>
                                      </p:cBhvr>
                                      <p:to>
                                        <p:strVal val="false"/>
                                      </p:to>
                                    </p:set>
                                  </p:childTnLst>
                                </p:cTn>
                              </p:par>
                            </p:childTnLst>
                          </p:cTn>
                        </p:par>
                        <p:par>
                          <p:cTn id="93" fill="hold" nodeType="afterGroup">
                            <p:stCondLst>
                              <p:cond delay="500"/>
                            </p:stCondLst>
                            <p:childTnLst>
                              <p:par>
                                <p:cTn id="94" presetID="22" presetClass="entr" presetSubtype="2" fill="hold" nodeType="afterEffect">
                                  <p:stCondLst>
                                    <p:cond delay="0"/>
                                  </p:stCondLst>
                                  <p:childTnLst>
                                    <p:set>
                                      <p:cBhvr>
                                        <p:cTn id="95" dur="1" fill="hold">
                                          <p:stCondLst>
                                            <p:cond delay="0"/>
                                          </p:stCondLst>
                                        </p:cTn>
                                        <p:tgtEl>
                                          <p:spTgt spid="2805763">
                                            <p:txEl>
                                              <p:pRg st="6" end="6"/>
                                            </p:txEl>
                                          </p:spTgt>
                                        </p:tgtEl>
                                        <p:attrNameLst>
                                          <p:attrName>style.visibility</p:attrName>
                                        </p:attrNameLst>
                                      </p:cBhvr>
                                      <p:to>
                                        <p:strVal val="visible"/>
                                      </p:to>
                                    </p:set>
                                    <p:animEffect transition="in" filter="wipe(right)">
                                      <p:cBhvr>
                                        <p:cTn id="96" dur="500"/>
                                        <p:tgtEl>
                                          <p:spTgt spid="2805763">
                                            <p:txEl>
                                              <p:pRg st="6" end="6"/>
                                            </p:txEl>
                                          </p:spTgt>
                                        </p:tgtEl>
                                      </p:cBhvr>
                                    </p:animEffect>
                                  </p:childTnLst>
                                </p:cTn>
                              </p:par>
                              <p:par>
                                <p:cTn id="97" presetID="3" presetClass="emph" presetSubtype="2" fill="hold" nodeType="withEffect">
                                  <p:stCondLst>
                                    <p:cond delay="0"/>
                                  </p:stCondLst>
                                  <p:childTnLst>
                                    <p:animClr clrSpc="rgb" dir="cw">
                                      <p:cBhvr override="childStyle">
                                        <p:cTn id="98" dur="500" fill="hold"/>
                                        <p:tgtEl>
                                          <p:spTgt spid="2805763">
                                            <p:txEl>
                                              <p:pRg st="6" end="6"/>
                                            </p:txEl>
                                          </p:spTgt>
                                        </p:tgtEl>
                                        <p:attrNameLst>
                                          <p:attrName>style.color</p:attrName>
                                        </p:attrNameLst>
                                      </p:cBhvr>
                                      <p:to>
                                        <a:schemeClr val="accent1"/>
                                      </p:to>
                                    </p:animClr>
                                  </p:childTnLst>
                                </p:cTn>
                              </p:par>
                              <p:par>
                                <p:cTn id="99" presetID="5" presetClass="emph" presetSubtype="1" nodeType="withEffect">
                                  <p:stCondLst>
                                    <p:cond delay="0"/>
                                  </p:stCondLst>
                                  <p:childTnLst>
                                    <p:set>
                                      <p:cBhvr override="childStyle">
                                        <p:cTn id="100" dur="indefinite"/>
                                        <p:tgtEl>
                                          <p:spTgt spid="2805763">
                                            <p:txEl>
                                              <p:pRg st="6" end="6"/>
                                            </p:txEl>
                                          </p:spTgt>
                                        </p:tgtEl>
                                        <p:attrNameLst>
                                          <p:attrName>style.fontStyle</p:attrName>
                                        </p:attrNameLst>
                                      </p:cBhvr>
                                      <p:to>
                                        <p:strVal val="normal"/>
                                      </p:to>
                                    </p:set>
                                    <p:set>
                                      <p:cBhvr override="childStyle">
                                        <p:cTn id="101" dur="indefinite"/>
                                        <p:tgtEl>
                                          <p:spTgt spid="2805763">
                                            <p:txEl>
                                              <p:pRg st="6" end="6"/>
                                            </p:txEl>
                                          </p:spTgt>
                                        </p:tgtEl>
                                        <p:attrNameLst>
                                          <p:attrName>style.fontWeight</p:attrName>
                                        </p:attrNameLst>
                                      </p:cBhvr>
                                      <p:to>
                                        <p:strVal val="bold"/>
                                      </p:to>
                                    </p:set>
                                    <p:set>
                                      <p:cBhvr override="childStyle">
                                        <p:cTn id="102" dur="indefinite"/>
                                        <p:tgtEl>
                                          <p:spTgt spid="2805763">
                                            <p:txEl>
                                              <p:pRg st="6" end="6"/>
                                            </p:txEl>
                                          </p:spTgt>
                                        </p:tgtEl>
                                        <p:attrNameLst>
                                          <p:attrName>style.textDecorationUnderline</p:attrName>
                                        </p:attrNameLst>
                                      </p:cBhvr>
                                      <p:to>
                                        <p:strVal val="fals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3" presetClass="entr" presetSubtype="16" fill="hold" nodeType="clickEffect">
                                  <p:stCondLst>
                                    <p:cond delay="0"/>
                                  </p:stCondLst>
                                  <p:childTnLst>
                                    <p:set>
                                      <p:cBhvr>
                                        <p:cTn id="106" dur="1" fill="hold">
                                          <p:stCondLst>
                                            <p:cond delay="0"/>
                                          </p:stCondLst>
                                        </p:cTn>
                                        <p:tgtEl>
                                          <p:spTgt spid="2805768">
                                            <p:txEl>
                                              <p:pRg st="0" end="0"/>
                                            </p:txEl>
                                          </p:spTgt>
                                        </p:tgtEl>
                                        <p:attrNameLst>
                                          <p:attrName>style.visibility</p:attrName>
                                        </p:attrNameLst>
                                      </p:cBhvr>
                                      <p:to>
                                        <p:strVal val="visible"/>
                                      </p:to>
                                    </p:set>
                                    <p:anim calcmode="lin" valueType="num">
                                      <p:cBhvr>
                                        <p:cTn id="107" dur="500" fill="hold"/>
                                        <p:tgtEl>
                                          <p:spTgt spid="2805768">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2805768">
                                            <p:txEl>
                                              <p:pRg st="0" end="0"/>
                                            </p:txEl>
                                          </p:spTgt>
                                        </p:tgtEl>
                                        <p:attrNameLst>
                                          <p:attrName>ppt_h</p:attrName>
                                        </p:attrNameLst>
                                      </p:cBhvr>
                                      <p:tavLst>
                                        <p:tav tm="0">
                                          <p:val>
                                            <p:fltVal val="0"/>
                                          </p:val>
                                        </p:tav>
                                        <p:tav tm="100000">
                                          <p:val>
                                            <p:strVal val="#ppt_h"/>
                                          </p:val>
                                        </p:tav>
                                      </p:tavLst>
                                    </p:anim>
                                  </p:childTnLst>
                                </p:cTn>
                              </p:par>
                            </p:childTnLst>
                          </p:cTn>
                        </p:par>
                        <p:par>
                          <p:cTn id="109" fill="hold" nodeType="afterGroup">
                            <p:stCondLst>
                              <p:cond delay="500"/>
                            </p:stCondLst>
                            <p:childTnLst>
                              <p:par>
                                <p:cTn id="110" presetID="22" presetClass="entr" presetSubtype="2" fill="hold" nodeType="afterEffect">
                                  <p:stCondLst>
                                    <p:cond delay="0"/>
                                  </p:stCondLst>
                                  <p:childTnLst>
                                    <p:set>
                                      <p:cBhvr>
                                        <p:cTn id="111" dur="1" fill="hold">
                                          <p:stCondLst>
                                            <p:cond delay="0"/>
                                          </p:stCondLst>
                                        </p:cTn>
                                        <p:tgtEl>
                                          <p:spTgt spid="2805763">
                                            <p:txEl>
                                              <p:pRg st="7" end="7"/>
                                            </p:txEl>
                                          </p:spTgt>
                                        </p:tgtEl>
                                        <p:attrNameLst>
                                          <p:attrName>style.visibility</p:attrName>
                                        </p:attrNameLst>
                                      </p:cBhvr>
                                      <p:to>
                                        <p:strVal val="visible"/>
                                      </p:to>
                                    </p:set>
                                    <p:animEffect transition="in" filter="wipe(right)">
                                      <p:cBhvr>
                                        <p:cTn id="112" dur="500"/>
                                        <p:tgtEl>
                                          <p:spTgt spid="2805763">
                                            <p:txEl>
                                              <p:pRg st="7" end="7"/>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ntr" presetSubtype="16" fill="hold" nodeType="clickEffect">
                                  <p:stCondLst>
                                    <p:cond delay="0"/>
                                  </p:stCondLst>
                                  <p:childTnLst>
                                    <p:set>
                                      <p:cBhvr>
                                        <p:cTn id="116" dur="1" fill="hold">
                                          <p:stCondLst>
                                            <p:cond delay="0"/>
                                          </p:stCondLst>
                                        </p:cTn>
                                        <p:tgtEl>
                                          <p:spTgt spid="2805769">
                                            <p:txEl>
                                              <p:pRg st="0" end="0"/>
                                            </p:txEl>
                                          </p:spTgt>
                                        </p:tgtEl>
                                        <p:attrNameLst>
                                          <p:attrName>style.visibility</p:attrName>
                                        </p:attrNameLst>
                                      </p:cBhvr>
                                      <p:to>
                                        <p:strVal val="visible"/>
                                      </p:to>
                                    </p:set>
                                    <p:anim calcmode="lin" valueType="num">
                                      <p:cBhvr>
                                        <p:cTn id="117" dur="500" fill="hold"/>
                                        <p:tgtEl>
                                          <p:spTgt spid="2805769">
                                            <p:txEl>
                                              <p:pRg st="0" end="0"/>
                                            </p:txEl>
                                          </p:spTgt>
                                        </p:tgtEl>
                                        <p:attrNameLst>
                                          <p:attrName>ppt_w</p:attrName>
                                        </p:attrNameLst>
                                      </p:cBhvr>
                                      <p:tavLst>
                                        <p:tav tm="0">
                                          <p:val>
                                            <p:fltVal val="0"/>
                                          </p:val>
                                        </p:tav>
                                        <p:tav tm="100000">
                                          <p:val>
                                            <p:strVal val="#ppt_w"/>
                                          </p:val>
                                        </p:tav>
                                      </p:tavLst>
                                    </p:anim>
                                    <p:anim calcmode="lin" valueType="num">
                                      <p:cBhvr>
                                        <p:cTn id="118" dur="500" fill="hold"/>
                                        <p:tgtEl>
                                          <p:spTgt spid="2805769">
                                            <p:txEl>
                                              <p:pRg st="0" end="0"/>
                                            </p:txEl>
                                          </p:spTgt>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500"/>
                            </p:stCondLst>
                            <p:childTnLst>
                              <p:par>
                                <p:cTn id="120" presetID="22" presetClass="entr" presetSubtype="2" fill="hold" nodeType="afterEffect">
                                  <p:stCondLst>
                                    <p:cond delay="0"/>
                                  </p:stCondLst>
                                  <p:childTnLst>
                                    <p:set>
                                      <p:cBhvr>
                                        <p:cTn id="121" dur="1" fill="hold">
                                          <p:stCondLst>
                                            <p:cond delay="0"/>
                                          </p:stCondLst>
                                        </p:cTn>
                                        <p:tgtEl>
                                          <p:spTgt spid="2805763">
                                            <p:txEl>
                                              <p:pRg st="8" end="8"/>
                                            </p:txEl>
                                          </p:spTgt>
                                        </p:tgtEl>
                                        <p:attrNameLst>
                                          <p:attrName>style.visibility</p:attrName>
                                        </p:attrNameLst>
                                      </p:cBhvr>
                                      <p:to>
                                        <p:strVal val="visible"/>
                                      </p:to>
                                    </p:set>
                                    <p:animEffect transition="in" filter="wipe(right)">
                                      <p:cBhvr>
                                        <p:cTn id="122" dur="500"/>
                                        <p:tgtEl>
                                          <p:spTgt spid="2805763">
                                            <p:txEl>
                                              <p:pRg st="8" end="8"/>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16" fill="hold" nodeType="clickEffect">
                                  <p:stCondLst>
                                    <p:cond delay="0"/>
                                  </p:stCondLst>
                                  <p:childTnLst>
                                    <p:set>
                                      <p:cBhvr>
                                        <p:cTn id="126" dur="1" fill="hold">
                                          <p:stCondLst>
                                            <p:cond delay="0"/>
                                          </p:stCondLst>
                                        </p:cTn>
                                        <p:tgtEl>
                                          <p:spTgt spid="2805770">
                                            <p:txEl>
                                              <p:pRg st="0" end="0"/>
                                            </p:txEl>
                                          </p:spTgt>
                                        </p:tgtEl>
                                        <p:attrNameLst>
                                          <p:attrName>style.visibility</p:attrName>
                                        </p:attrNameLst>
                                      </p:cBhvr>
                                      <p:to>
                                        <p:strVal val="visible"/>
                                      </p:to>
                                    </p:set>
                                    <p:anim calcmode="lin" valueType="num">
                                      <p:cBhvr>
                                        <p:cTn id="127" dur="500" fill="hold"/>
                                        <p:tgtEl>
                                          <p:spTgt spid="2805770">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2805770">
                                            <p:txEl>
                                              <p:pRg st="0" end="0"/>
                                            </p:txEl>
                                          </p:spTgt>
                                        </p:tgtEl>
                                        <p:attrNameLst>
                                          <p:attrName>ppt_h</p:attrName>
                                        </p:attrNameLst>
                                      </p:cBhvr>
                                      <p:tavLst>
                                        <p:tav tm="0">
                                          <p:val>
                                            <p:fltVal val="0"/>
                                          </p:val>
                                        </p:tav>
                                        <p:tav tm="100000">
                                          <p:val>
                                            <p:strVal val="#ppt_h"/>
                                          </p:val>
                                        </p:tav>
                                      </p:tavLst>
                                    </p:anim>
                                  </p:childTnLst>
                                </p:cTn>
                              </p:par>
                              <p:par>
                                <p:cTn id="129" presetID="5" presetClass="emph" presetSubtype="1" grpId="0" nodeType="withEffect">
                                  <p:stCondLst>
                                    <p:cond delay="0"/>
                                  </p:stCondLst>
                                  <p:childTnLst>
                                    <p:set>
                                      <p:cBhvr override="childStyle">
                                        <p:cTn id="130" dur="indefinite"/>
                                        <p:tgtEl>
                                          <p:spTgt spid="2805770">
                                            <p:txEl>
                                              <p:pRg st="0" end="0"/>
                                            </p:txEl>
                                          </p:spTgt>
                                        </p:tgtEl>
                                        <p:attrNameLst>
                                          <p:attrName>style.fontStyle</p:attrName>
                                        </p:attrNameLst>
                                      </p:cBhvr>
                                      <p:to>
                                        <p:strVal val="normal"/>
                                      </p:to>
                                    </p:set>
                                    <p:set>
                                      <p:cBhvr override="childStyle">
                                        <p:cTn id="131" dur="indefinite"/>
                                        <p:tgtEl>
                                          <p:spTgt spid="2805770">
                                            <p:txEl>
                                              <p:pRg st="0" end="0"/>
                                            </p:txEl>
                                          </p:spTgt>
                                        </p:tgtEl>
                                        <p:attrNameLst>
                                          <p:attrName>style.fontWeight</p:attrName>
                                        </p:attrNameLst>
                                      </p:cBhvr>
                                      <p:to>
                                        <p:strVal val="bold"/>
                                      </p:to>
                                    </p:set>
                                    <p:set>
                                      <p:cBhvr override="childStyle">
                                        <p:cTn id="132" dur="indefinite"/>
                                        <p:tgtEl>
                                          <p:spTgt spid="2805770">
                                            <p:txEl>
                                              <p:pRg st="0" end="0"/>
                                            </p:txEl>
                                          </p:spTgt>
                                        </p:tgtEl>
                                        <p:attrNameLst>
                                          <p:attrName>style.textDecorationUnderline</p:attrName>
                                        </p:attrNameLst>
                                      </p:cBhvr>
                                      <p:to>
                                        <p:strVal val="false"/>
                                      </p:to>
                                    </p:set>
                                  </p:childTnLst>
                                </p:cTn>
                              </p:par>
                            </p:childTnLst>
                          </p:cTn>
                        </p:par>
                        <p:par>
                          <p:cTn id="133" fill="hold" nodeType="afterGroup">
                            <p:stCondLst>
                              <p:cond delay="500"/>
                            </p:stCondLst>
                            <p:childTnLst>
                              <p:par>
                                <p:cTn id="134" presetID="22" presetClass="entr" presetSubtype="2" fill="hold" nodeType="afterEffect">
                                  <p:stCondLst>
                                    <p:cond delay="0"/>
                                  </p:stCondLst>
                                  <p:childTnLst>
                                    <p:set>
                                      <p:cBhvr>
                                        <p:cTn id="135" dur="1" fill="hold">
                                          <p:stCondLst>
                                            <p:cond delay="0"/>
                                          </p:stCondLst>
                                        </p:cTn>
                                        <p:tgtEl>
                                          <p:spTgt spid="2805763">
                                            <p:txEl>
                                              <p:pRg st="9" end="9"/>
                                            </p:txEl>
                                          </p:spTgt>
                                        </p:tgtEl>
                                        <p:attrNameLst>
                                          <p:attrName>style.visibility</p:attrName>
                                        </p:attrNameLst>
                                      </p:cBhvr>
                                      <p:to>
                                        <p:strVal val="visible"/>
                                      </p:to>
                                    </p:set>
                                    <p:animEffect transition="in" filter="wipe(right)">
                                      <p:cBhvr>
                                        <p:cTn id="136" dur="500"/>
                                        <p:tgtEl>
                                          <p:spTgt spid="2805763">
                                            <p:txEl>
                                              <p:pRg st="9" end="9"/>
                                            </p:txEl>
                                          </p:spTgt>
                                        </p:tgtEl>
                                      </p:cBhvr>
                                    </p:animEffect>
                                  </p:childTnLst>
                                </p:cTn>
                              </p:par>
                              <p:par>
                                <p:cTn id="137" presetID="3" presetClass="emph" presetSubtype="2" fill="hold" nodeType="withEffect">
                                  <p:stCondLst>
                                    <p:cond delay="0"/>
                                  </p:stCondLst>
                                  <p:childTnLst>
                                    <p:animClr clrSpc="rgb" dir="cw">
                                      <p:cBhvr override="childStyle">
                                        <p:cTn id="138" dur="500" fill="hold"/>
                                        <p:tgtEl>
                                          <p:spTgt spid="2805763">
                                            <p:txEl>
                                              <p:pRg st="9" end="9"/>
                                            </p:txEl>
                                          </p:spTgt>
                                        </p:tgtEl>
                                        <p:attrNameLst>
                                          <p:attrName>style.color</p:attrName>
                                        </p:attrNameLst>
                                      </p:cBhvr>
                                      <p:to>
                                        <a:schemeClr val="accent1"/>
                                      </p:to>
                                    </p:animClr>
                                  </p:childTnLst>
                                </p:cTn>
                              </p:par>
                              <p:par>
                                <p:cTn id="139" presetID="5" presetClass="emph" presetSubtype="1" nodeType="withEffect">
                                  <p:stCondLst>
                                    <p:cond delay="0"/>
                                  </p:stCondLst>
                                  <p:childTnLst>
                                    <p:set>
                                      <p:cBhvr override="childStyle">
                                        <p:cTn id="140" dur="indefinite"/>
                                        <p:tgtEl>
                                          <p:spTgt spid="2805763">
                                            <p:txEl>
                                              <p:pRg st="9" end="9"/>
                                            </p:txEl>
                                          </p:spTgt>
                                        </p:tgtEl>
                                        <p:attrNameLst>
                                          <p:attrName>style.fontStyle</p:attrName>
                                        </p:attrNameLst>
                                      </p:cBhvr>
                                      <p:to>
                                        <p:strVal val="normal"/>
                                      </p:to>
                                    </p:set>
                                    <p:set>
                                      <p:cBhvr override="childStyle">
                                        <p:cTn id="141" dur="indefinite"/>
                                        <p:tgtEl>
                                          <p:spTgt spid="2805763">
                                            <p:txEl>
                                              <p:pRg st="9" end="9"/>
                                            </p:txEl>
                                          </p:spTgt>
                                        </p:tgtEl>
                                        <p:attrNameLst>
                                          <p:attrName>style.fontWeight</p:attrName>
                                        </p:attrNameLst>
                                      </p:cBhvr>
                                      <p:to>
                                        <p:strVal val="bold"/>
                                      </p:to>
                                    </p:set>
                                    <p:set>
                                      <p:cBhvr override="childStyle">
                                        <p:cTn id="142" dur="indefinite"/>
                                        <p:tgtEl>
                                          <p:spTgt spid="2805763">
                                            <p:txEl>
                                              <p:pRg st="9" end="9"/>
                                            </p:txEl>
                                          </p:spTgt>
                                        </p:tgtEl>
                                        <p:attrNameLst>
                                          <p:attrName>style.textDecorationUnderline</p:attrName>
                                        </p:attrNameLst>
                                      </p:cBhvr>
                                      <p:to>
                                        <p:strVal val="fals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3" presetClass="entr" presetSubtype="16" fill="hold" nodeType="clickEffect">
                                  <p:stCondLst>
                                    <p:cond delay="0"/>
                                  </p:stCondLst>
                                  <p:childTnLst>
                                    <p:set>
                                      <p:cBhvr>
                                        <p:cTn id="146" dur="1" fill="hold">
                                          <p:stCondLst>
                                            <p:cond delay="0"/>
                                          </p:stCondLst>
                                        </p:cTn>
                                        <p:tgtEl>
                                          <p:spTgt spid="2805771">
                                            <p:txEl>
                                              <p:pRg st="0" end="0"/>
                                            </p:txEl>
                                          </p:spTgt>
                                        </p:tgtEl>
                                        <p:attrNameLst>
                                          <p:attrName>style.visibility</p:attrName>
                                        </p:attrNameLst>
                                      </p:cBhvr>
                                      <p:to>
                                        <p:strVal val="visible"/>
                                      </p:to>
                                    </p:set>
                                    <p:anim calcmode="lin" valueType="num">
                                      <p:cBhvr>
                                        <p:cTn id="147" dur="500" fill="hold"/>
                                        <p:tgtEl>
                                          <p:spTgt spid="2805771">
                                            <p:txEl>
                                              <p:pRg st="0" end="0"/>
                                            </p:txEl>
                                          </p:spTgt>
                                        </p:tgtEl>
                                        <p:attrNameLst>
                                          <p:attrName>ppt_w</p:attrName>
                                        </p:attrNameLst>
                                      </p:cBhvr>
                                      <p:tavLst>
                                        <p:tav tm="0">
                                          <p:val>
                                            <p:fltVal val="0"/>
                                          </p:val>
                                        </p:tav>
                                        <p:tav tm="100000">
                                          <p:val>
                                            <p:strVal val="#ppt_w"/>
                                          </p:val>
                                        </p:tav>
                                      </p:tavLst>
                                    </p:anim>
                                    <p:anim calcmode="lin" valueType="num">
                                      <p:cBhvr>
                                        <p:cTn id="148" dur="500" fill="hold"/>
                                        <p:tgtEl>
                                          <p:spTgt spid="2805771">
                                            <p:txEl>
                                              <p:pRg st="0" end="0"/>
                                            </p:txEl>
                                          </p:spTgt>
                                        </p:tgtEl>
                                        <p:attrNameLst>
                                          <p:attrName>ppt_h</p:attrName>
                                        </p:attrNameLst>
                                      </p:cBhvr>
                                      <p:tavLst>
                                        <p:tav tm="0">
                                          <p:val>
                                            <p:fltVal val="0"/>
                                          </p:val>
                                        </p:tav>
                                        <p:tav tm="100000">
                                          <p:val>
                                            <p:strVal val="#ppt_h"/>
                                          </p:val>
                                        </p:tav>
                                      </p:tavLst>
                                    </p:anim>
                                  </p:childTnLst>
                                </p:cTn>
                              </p:par>
                            </p:childTnLst>
                          </p:cTn>
                        </p:par>
                        <p:par>
                          <p:cTn id="149" fill="hold" nodeType="afterGroup">
                            <p:stCondLst>
                              <p:cond delay="500"/>
                            </p:stCondLst>
                            <p:childTnLst>
                              <p:par>
                                <p:cTn id="150" presetID="22" presetClass="entr" presetSubtype="2" fill="hold" nodeType="afterEffect">
                                  <p:stCondLst>
                                    <p:cond delay="0"/>
                                  </p:stCondLst>
                                  <p:childTnLst>
                                    <p:set>
                                      <p:cBhvr>
                                        <p:cTn id="151" dur="1" fill="hold">
                                          <p:stCondLst>
                                            <p:cond delay="0"/>
                                          </p:stCondLst>
                                        </p:cTn>
                                        <p:tgtEl>
                                          <p:spTgt spid="2805763">
                                            <p:txEl>
                                              <p:pRg st="10" end="10"/>
                                            </p:txEl>
                                          </p:spTgt>
                                        </p:tgtEl>
                                        <p:attrNameLst>
                                          <p:attrName>style.visibility</p:attrName>
                                        </p:attrNameLst>
                                      </p:cBhvr>
                                      <p:to>
                                        <p:strVal val="visible"/>
                                      </p:to>
                                    </p:set>
                                    <p:animEffect transition="in" filter="wipe(right)">
                                      <p:cBhvr>
                                        <p:cTn id="152" dur="500"/>
                                        <p:tgtEl>
                                          <p:spTgt spid="2805763">
                                            <p:txEl>
                                              <p:pRg st="10" end="10"/>
                                            </p:txEl>
                                          </p:spTgt>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16" fill="hold" nodeType="clickEffect">
                                  <p:stCondLst>
                                    <p:cond delay="0"/>
                                  </p:stCondLst>
                                  <p:childTnLst>
                                    <p:set>
                                      <p:cBhvr>
                                        <p:cTn id="156" dur="1" fill="hold">
                                          <p:stCondLst>
                                            <p:cond delay="0"/>
                                          </p:stCondLst>
                                        </p:cTn>
                                        <p:tgtEl>
                                          <p:spTgt spid="2805772">
                                            <p:txEl>
                                              <p:pRg st="0" end="0"/>
                                            </p:txEl>
                                          </p:spTgt>
                                        </p:tgtEl>
                                        <p:attrNameLst>
                                          <p:attrName>style.visibility</p:attrName>
                                        </p:attrNameLst>
                                      </p:cBhvr>
                                      <p:to>
                                        <p:strVal val="visible"/>
                                      </p:to>
                                    </p:set>
                                    <p:anim calcmode="lin" valueType="num">
                                      <p:cBhvr>
                                        <p:cTn id="157" dur="500" fill="hold"/>
                                        <p:tgtEl>
                                          <p:spTgt spid="2805772">
                                            <p:txEl>
                                              <p:pRg st="0" end="0"/>
                                            </p:txEl>
                                          </p:spTgt>
                                        </p:tgtEl>
                                        <p:attrNameLst>
                                          <p:attrName>ppt_w</p:attrName>
                                        </p:attrNameLst>
                                      </p:cBhvr>
                                      <p:tavLst>
                                        <p:tav tm="0">
                                          <p:val>
                                            <p:fltVal val="0"/>
                                          </p:val>
                                        </p:tav>
                                        <p:tav tm="100000">
                                          <p:val>
                                            <p:strVal val="#ppt_w"/>
                                          </p:val>
                                        </p:tav>
                                      </p:tavLst>
                                    </p:anim>
                                    <p:anim calcmode="lin" valueType="num">
                                      <p:cBhvr>
                                        <p:cTn id="158" dur="500" fill="hold"/>
                                        <p:tgtEl>
                                          <p:spTgt spid="2805772">
                                            <p:txEl>
                                              <p:pRg st="0" end="0"/>
                                            </p:txEl>
                                          </p:spTgt>
                                        </p:tgtEl>
                                        <p:attrNameLst>
                                          <p:attrName>ppt_h</p:attrName>
                                        </p:attrNameLst>
                                      </p:cBhvr>
                                      <p:tavLst>
                                        <p:tav tm="0">
                                          <p:val>
                                            <p:fltVal val="0"/>
                                          </p:val>
                                        </p:tav>
                                        <p:tav tm="100000">
                                          <p:val>
                                            <p:strVal val="#ppt_h"/>
                                          </p:val>
                                        </p:tav>
                                      </p:tavLst>
                                    </p:anim>
                                  </p:childTnLst>
                                </p:cTn>
                              </p:par>
                            </p:childTnLst>
                          </p:cTn>
                        </p:par>
                        <p:par>
                          <p:cTn id="159" fill="hold" nodeType="afterGroup">
                            <p:stCondLst>
                              <p:cond delay="500"/>
                            </p:stCondLst>
                            <p:childTnLst>
                              <p:par>
                                <p:cTn id="160" presetID="22" presetClass="entr" presetSubtype="2" fill="hold" nodeType="afterEffect">
                                  <p:stCondLst>
                                    <p:cond delay="0"/>
                                  </p:stCondLst>
                                  <p:childTnLst>
                                    <p:set>
                                      <p:cBhvr>
                                        <p:cTn id="161" dur="1" fill="hold">
                                          <p:stCondLst>
                                            <p:cond delay="0"/>
                                          </p:stCondLst>
                                        </p:cTn>
                                        <p:tgtEl>
                                          <p:spTgt spid="2805763">
                                            <p:txEl>
                                              <p:pRg st="11" end="11"/>
                                            </p:txEl>
                                          </p:spTgt>
                                        </p:tgtEl>
                                        <p:attrNameLst>
                                          <p:attrName>style.visibility</p:attrName>
                                        </p:attrNameLst>
                                      </p:cBhvr>
                                      <p:to>
                                        <p:strVal val="visible"/>
                                      </p:to>
                                    </p:set>
                                    <p:animEffect transition="in" filter="wipe(right)">
                                      <p:cBhvr>
                                        <p:cTn id="162" dur="500"/>
                                        <p:tgtEl>
                                          <p:spTgt spid="2805763">
                                            <p:txEl>
                                              <p:pRg st="11" end="11"/>
                                            </p:txEl>
                                          </p:spTgt>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3" presetClass="entr" presetSubtype="16" fill="hold" nodeType="clickEffect">
                                  <p:stCondLst>
                                    <p:cond delay="0"/>
                                  </p:stCondLst>
                                  <p:childTnLst>
                                    <p:set>
                                      <p:cBhvr>
                                        <p:cTn id="166" dur="1" fill="hold">
                                          <p:stCondLst>
                                            <p:cond delay="0"/>
                                          </p:stCondLst>
                                        </p:cTn>
                                        <p:tgtEl>
                                          <p:spTgt spid="2805773">
                                            <p:txEl>
                                              <p:pRg st="0" end="0"/>
                                            </p:txEl>
                                          </p:spTgt>
                                        </p:tgtEl>
                                        <p:attrNameLst>
                                          <p:attrName>style.visibility</p:attrName>
                                        </p:attrNameLst>
                                      </p:cBhvr>
                                      <p:to>
                                        <p:strVal val="visible"/>
                                      </p:to>
                                    </p:set>
                                    <p:anim calcmode="lin" valueType="num">
                                      <p:cBhvr>
                                        <p:cTn id="167" dur="500" fill="hold"/>
                                        <p:tgtEl>
                                          <p:spTgt spid="2805773">
                                            <p:txEl>
                                              <p:pRg st="0" end="0"/>
                                            </p:txEl>
                                          </p:spTgt>
                                        </p:tgtEl>
                                        <p:attrNameLst>
                                          <p:attrName>ppt_w</p:attrName>
                                        </p:attrNameLst>
                                      </p:cBhvr>
                                      <p:tavLst>
                                        <p:tav tm="0">
                                          <p:val>
                                            <p:fltVal val="0"/>
                                          </p:val>
                                        </p:tav>
                                        <p:tav tm="100000">
                                          <p:val>
                                            <p:strVal val="#ppt_w"/>
                                          </p:val>
                                        </p:tav>
                                      </p:tavLst>
                                    </p:anim>
                                    <p:anim calcmode="lin" valueType="num">
                                      <p:cBhvr>
                                        <p:cTn id="168" dur="500" fill="hold"/>
                                        <p:tgtEl>
                                          <p:spTgt spid="2805773">
                                            <p:txEl>
                                              <p:pRg st="0" end="0"/>
                                            </p:txEl>
                                          </p:spTgt>
                                        </p:tgtEl>
                                        <p:attrNameLst>
                                          <p:attrName>ppt_h</p:attrName>
                                        </p:attrNameLst>
                                      </p:cBhvr>
                                      <p:tavLst>
                                        <p:tav tm="0">
                                          <p:val>
                                            <p:fltVal val="0"/>
                                          </p:val>
                                        </p:tav>
                                        <p:tav tm="100000">
                                          <p:val>
                                            <p:strVal val="#ppt_h"/>
                                          </p:val>
                                        </p:tav>
                                      </p:tavLst>
                                    </p:anim>
                                  </p:childTnLst>
                                </p:cTn>
                              </p:par>
                            </p:childTnLst>
                          </p:cTn>
                        </p:par>
                        <p:par>
                          <p:cTn id="169" fill="hold" nodeType="afterGroup">
                            <p:stCondLst>
                              <p:cond delay="500"/>
                            </p:stCondLst>
                            <p:childTnLst>
                              <p:par>
                                <p:cTn id="170" presetID="22" presetClass="entr" presetSubtype="2" fill="hold" nodeType="afterEffect">
                                  <p:stCondLst>
                                    <p:cond delay="0"/>
                                  </p:stCondLst>
                                  <p:childTnLst>
                                    <p:set>
                                      <p:cBhvr>
                                        <p:cTn id="171" dur="1" fill="hold">
                                          <p:stCondLst>
                                            <p:cond delay="0"/>
                                          </p:stCondLst>
                                        </p:cTn>
                                        <p:tgtEl>
                                          <p:spTgt spid="2805763">
                                            <p:txEl>
                                              <p:pRg st="12" end="12"/>
                                            </p:txEl>
                                          </p:spTgt>
                                        </p:tgtEl>
                                        <p:attrNameLst>
                                          <p:attrName>style.visibility</p:attrName>
                                        </p:attrNameLst>
                                      </p:cBhvr>
                                      <p:to>
                                        <p:strVal val="visible"/>
                                      </p:to>
                                    </p:set>
                                    <p:animEffect transition="in" filter="wipe(right)">
                                      <p:cBhvr>
                                        <p:cTn id="172" dur="500"/>
                                        <p:tgtEl>
                                          <p:spTgt spid="2805763">
                                            <p:txEl>
                                              <p:pRg st="12" end="12"/>
                                            </p:txEl>
                                          </p:spTgt>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8" presetClass="emph" presetSubtype="0" fill="hold" grpId="1" nodeType="clickEffect">
                                  <p:stCondLst>
                                    <p:cond delay="0"/>
                                  </p:stCondLst>
                                  <p:childTnLst>
                                    <p:animRot by="21600000">
                                      <p:cBhvr>
                                        <p:cTn id="176" dur="500" fill="hold"/>
                                        <p:tgtEl>
                                          <p:spTgt spid="30736">
                                            <p:txEl>
                                              <p:pRg st="0" end="0"/>
                                            </p:txEl>
                                          </p:spTgt>
                                        </p:tgtEl>
                                        <p:attrNameLst>
                                          <p:attrName>r</p:attrName>
                                        </p:attrNameLst>
                                      </p:cBhvr>
                                    </p:animRot>
                                  </p:childTnLst>
                                </p:cTn>
                              </p:par>
                              <p:par>
                                <p:cTn id="177" presetID="8" presetClass="emph" presetSubtype="0" fill="hold" nodeType="withEffect">
                                  <p:stCondLst>
                                    <p:cond delay="0"/>
                                  </p:stCondLst>
                                  <p:childTnLst>
                                    <p:animRot by="21600000">
                                      <p:cBhvr>
                                        <p:cTn id="178" dur="500" fill="hold"/>
                                        <p:tgtEl>
                                          <p:spTgt spid="2805763">
                                            <p:txEl>
                                              <p:pRg st="3" end="3"/>
                                            </p:txEl>
                                          </p:spTgt>
                                        </p:tgtEl>
                                        <p:attrNameLst>
                                          <p:attrName>r</p:attrName>
                                        </p:attrNameLst>
                                      </p:cBhvr>
                                    </p:animRot>
                                  </p:childTnLst>
                                </p:cTn>
                              </p:par>
                            </p:childTnLst>
                          </p:cTn>
                        </p:par>
                        <p:par>
                          <p:cTn id="179" fill="hold" nodeType="afterGroup">
                            <p:stCondLst>
                              <p:cond delay="500"/>
                            </p:stCondLst>
                            <p:childTnLst>
                              <p:par>
                                <p:cTn id="180" presetID="8" presetClass="emph" presetSubtype="0" fill="hold" grpId="1" nodeType="afterEffect">
                                  <p:stCondLst>
                                    <p:cond delay="0"/>
                                  </p:stCondLst>
                                  <p:childTnLst>
                                    <p:animRot by="21600000">
                                      <p:cBhvr>
                                        <p:cTn id="181" dur="500" fill="hold"/>
                                        <p:tgtEl>
                                          <p:spTgt spid="30737">
                                            <p:txEl>
                                              <p:pRg st="0" end="0"/>
                                            </p:txEl>
                                          </p:spTgt>
                                        </p:tgtEl>
                                        <p:attrNameLst>
                                          <p:attrName>r</p:attrName>
                                        </p:attrNameLst>
                                      </p:cBhvr>
                                    </p:animRot>
                                  </p:childTnLst>
                                </p:cTn>
                              </p:par>
                              <p:par>
                                <p:cTn id="182" presetID="8" presetClass="emph" presetSubtype="0" fill="hold" nodeType="withEffect">
                                  <p:stCondLst>
                                    <p:cond delay="0"/>
                                  </p:stCondLst>
                                  <p:childTnLst>
                                    <p:animRot by="21600000">
                                      <p:cBhvr>
                                        <p:cTn id="183" dur="500" fill="hold"/>
                                        <p:tgtEl>
                                          <p:spTgt spid="2805763">
                                            <p:txEl>
                                              <p:pRg st="4" end="4"/>
                                            </p:txEl>
                                          </p:spTgt>
                                        </p:tgtEl>
                                        <p:attrNameLst>
                                          <p:attrName>r</p:attrName>
                                        </p:attrNameLst>
                                      </p:cBhvr>
                                    </p:animRot>
                                  </p:childTnLst>
                                </p:cTn>
                              </p:par>
                            </p:childTnLst>
                          </p:cTn>
                        </p:par>
                        <p:par>
                          <p:cTn id="184" fill="hold" nodeType="afterGroup">
                            <p:stCondLst>
                              <p:cond delay="1000"/>
                            </p:stCondLst>
                            <p:childTnLst>
                              <p:par>
                                <p:cTn id="185" presetID="8" presetClass="emph" presetSubtype="0" fill="hold" grpId="0" nodeType="afterEffect">
                                  <p:stCondLst>
                                    <p:cond delay="0"/>
                                  </p:stCondLst>
                                  <p:childTnLst>
                                    <p:animRot by="21600000">
                                      <p:cBhvr>
                                        <p:cTn id="186" dur="500" fill="hold"/>
                                        <p:tgtEl>
                                          <p:spTgt spid="30738">
                                            <p:txEl>
                                              <p:pRg st="0" end="0"/>
                                            </p:txEl>
                                          </p:spTgt>
                                        </p:tgtEl>
                                        <p:attrNameLst>
                                          <p:attrName>r</p:attrName>
                                        </p:attrNameLst>
                                      </p:cBhvr>
                                    </p:animRot>
                                  </p:childTnLst>
                                </p:cTn>
                              </p:par>
                              <p:par>
                                <p:cTn id="187" presetID="8" presetClass="emph" presetSubtype="0" fill="hold" nodeType="withEffect">
                                  <p:stCondLst>
                                    <p:cond delay="0"/>
                                  </p:stCondLst>
                                  <p:childTnLst>
                                    <p:animRot by="21600000">
                                      <p:cBhvr>
                                        <p:cTn id="188" dur="500" fill="hold"/>
                                        <p:tgtEl>
                                          <p:spTgt spid="2805763">
                                            <p:txEl>
                                              <p:pRg st="6" end="6"/>
                                            </p:txEl>
                                          </p:spTgt>
                                        </p:tgtEl>
                                        <p:attrNameLst>
                                          <p:attrName>r</p:attrName>
                                        </p:attrNameLst>
                                      </p:cBhvr>
                                    </p:animRot>
                                  </p:childTnLst>
                                </p:cTn>
                              </p:par>
                            </p:childTnLst>
                          </p:cTn>
                        </p:par>
                        <p:par>
                          <p:cTn id="189" fill="hold" nodeType="afterGroup">
                            <p:stCondLst>
                              <p:cond delay="1500"/>
                            </p:stCondLst>
                            <p:childTnLst>
                              <p:par>
                                <p:cTn id="190" presetID="8" presetClass="emph" presetSubtype="0" fill="hold" grpId="1" nodeType="afterEffect">
                                  <p:stCondLst>
                                    <p:cond delay="0"/>
                                  </p:stCondLst>
                                  <p:childTnLst>
                                    <p:animRot by="21600000">
                                      <p:cBhvr>
                                        <p:cTn id="191" dur="500" fill="hold"/>
                                        <p:tgtEl>
                                          <p:spTgt spid="2805770">
                                            <p:txEl>
                                              <p:pRg st="0" end="0"/>
                                            </p:txEl>
                                          </p:spTgt>
                                        </p:tgtEl>
                                        <p:attrNameLst>
                                          <p:attrName>r</p:attrName>
                                        </p:attrNameLst>
                                      </p:cBhvr>
                                    </p:animRot>
                                  </p:childTnLst>
                                </p:cTn>
                              </p:par>
                              <p:par>
                                <p:cTn id="192" presetID="8" presetClass="emph" presetSubtype="0" fill="hold" nodeType="withEffect">
                                  <p:stCondLst>
                                    <p:cond delay="0"/>
                                  </p:stCondLst>
                                  <p:childTnLst>
                                    <p:animRot by="21600000">
                                      <p:cBhvr>
                                        <p:cTn id="193" dur="500" fill="hold"/>
                                        <p:tgtEl>
                                          <p:spTgt spid="2805763">
                                            <p:txEl>
                                              <p:pRg st="9" end="9"/>
                                            </p:txEl>
                                          </p:spTgt>
                                        </p:tgtEl>
                                        <p:attrNameLst>
                                          <p:attrName>r</p:attrName>
                                        </p:attrNameLst>
                                      </p:cBhvr>
                                    </p:animRot>
                                  </p:childTnLst>
                                </p:cTn>
                              </p:par>
                              <p:par>
                                <p:cTn id="194" presetID="3" presetClass="emph" presetSubtype="2" fill="hold" grpId="1" nodeType="withEffect">
                                  <p:stCondLst>
                                    <p:cond delay="0"/>
                                  </p:stCondLst>
                                  <p:childTnLst>
                                    <p:animClr clrSpc="rgb" dir="cw">
                                      <p:cBhvr override="childStyle">
                                        <p:cTn id="195" dur="500" fill="hold"/>
                                        <p:tgtEl>
                                          <p:spTgt spid="2805765"/>
                                        </p:tgtEl>
                                        <p:attrNameLst>
                                          <p:attrName>style.color</p:attrName>
                                        </p:attrNameLst>
                                      </p:cBhvr>
                                      <p:to>
                                        <a:schemeClr val="tx1"/>
                                      </p:to>
                                    </p:animClr>
                                  </p:childTnLst>
                                </p:cTn>
                              </p:par>
                              <p:par>
                                <p:cTn id="196" presetID="3" presetClass="emph" presetSubtype="2" fill="hold" nodeType="withEffect">
                                  <p:stCondLst>
                                    <p:cond delay="0"/>
                                  </p:stCondLst>
                                  <p:childTnLst>
                                    <p:animClr clrSpc="rgb" dir="cw">
                                      <p:cBhvr override="childStyle">
                                        <p:cTn id="197" dur="500" fill="hold"/>
                                        <p:tgtEl>
                                          <p:spTgt spid="2805766">
                                            <p:txEl>
                                              <p:pRg st="0" end="0"/>
                                            </p:txEl>
                                          </p:spTgt>
                                        </p:tgtEl>
                                        <p:attrNameLst>
                                          <p:attrName>style.color</p:attrName>
                                        </p:attrNameLst>
                                      </p:cBhvr>
                                      <p:to>
                                        <a:schemeClr val="tx1"/>
                                      </p:to>
                                    </p:animClr>
                                  </p:childTnLst>
                                </p:cTn>
                              </p:par>
                              <p:par>
                                <p:cTn id="198" presetID="3" presetClass="emph" presetSubtype="2" fill="hold" nodeType="withEffect">
                                  <p:stCondLst>
                                    <p:cond delay="0"/>
                                  </p:stCondLst>
                                  <p:childTnLst>
                                    <p:animClr clrSpc="rgb" dir="cw">
                                      <p:cBhvr override="childStyle">
                                        <p:cTn id="199" dur="500" fill="hold"/>
                                        <p:tgtEl>
                                          <p:spTgt spid="2805767">
                                            <p:txEl>
                                              <p:pRg st="0" end="0"/>
                                            </p:txEl>
                                          </p:spTgt>
                                        </p:tgtEl>
                                        <p:attrNameLst>
                                          <p:attrName>style.color</p:attrName>
                                        </p:attrNameLst>
                                      </p:cBhvr>
                                      <p:to>
                                        <a:schemeClr val="tx1"/>
                                      </p:to>
                                    </p:animClr>
                                  </p:childTnLst>
                                </p:cTn>
                              </p:par>
                              <p:par>
                                <p:cTn id="200" presetID="3" presetClass="emph" presetSubtype="2" fill="hold" nodeType="withEffect">
                                  <p:stCondLst>
                                    <p:cond delay="0"/>
                                  </p:stCondLst>
                                  <p:childTnLst>
                                    <p:animClr clrSpc="rgb" dir="cw">
                                      <p:cBhvr override="childStyle">
                                        <p:cTn id="201" dur="500" fill="hold"/>
                                        <p:tgtEl>
                                          <p:spTgt spid="2805774">
                                            <p:txEl>
                                              <p:pRg st="0" end="0"/>
                                            </p:txEl>
                                          </p:spTgt>
                                        </p:tgtEl>
                                        <p:attrNameLst>
                                          <p:attrName>style.color</p:attrName>
                                        </p:attrNameLst>
                                      </p:cBhvr>
                                      <p:to>
                                        <a:schemeClr val="tx1"/>
                                      </p:to>
                                    </p:animClr>
                                  </p:childTnLst>
                                </p:cTn>
                              </p:par>
                              <p:par>
                                <p:cTn id="202" presetID="3" presetClass="emph" presetSubtype="2" fill="hold" nodeType="withEffect">
                                  <p:stCondLst>
                                    <p:cond delay="0"/>
                                  </p:stCondLst>
                                  <p:childTnLst>
                                    <p:animClr clrSpc="rgb" dir="cw">
                                      <p:cBhvr override="childStyle">
                                        <p:cTn id="203" dur="500" fill="hold"/>
                                        <p:tgtEl>
                                          <p:spTgt spid="2805768">
                                            <p:txEl>
                                              <p:pRg st="0" end="0"/>
                                            </p:txEl>
                                          </p:spTgt>
                                        </p:tgtEl>
                                        <p:attrNameLst>
                                          <p:attrName>style.color</p:attrName>
                                        </p:attrNameLst>
                                      </p:cBhvr>
                                      <p:to>
                                        <a:schemeClr val="tx1"/>
                                      </p:to>
                                    </p:animClr>
                                  </p:childTnLst>
                                </p:cTn>
                              </p:par>
                              <p:par>
                                <p:cTn id="204" presetID="3" presetClass="emph" presetSubtype="2" fill="hold" nodeType="withEffect">
                                  <p:stCondLst>
                                    <p:cond delay="0"/>
                                  </p:stCondLst>
                                  <p:childTnLst>
                                    <p:animClr clrSpc="rgb" dir="cw">
                                      <p:cBhvr override="childStyle">
                                        <p:cTn id="205" dur="500" fill="hold"/>
                                        <p:tgtEl>
                                          <p:spTgt spid="2805769">
                                            <p:txEl>
                                              <p:pRg st="0" end="0"/>
                                            </p:txEl>
                                          </p:spTgt>
                                        </p:tgtEl>
                                        <p:attrNameLst>
                                          <p:attrName>style.color</p:attrName>
                                        </p:attrNameLst>
                                      </p:cBhvr>
                                      <p:to>
                                        <a:schemeClr val="tx1"/>
                                      </p:to>
                                    </p:animClr>
                                  </p:childTnLst>
                                </p:cTn>
                              </p:par>
                              <p:par>
                                <p:cTn id="206" presetID="3" presetClass="emph" presetSubtype="2" fill="hold" nodeType="withEffect">
                                  <p:stCondLst>
                                    <p:cond delay="0"/>
                                  </p:stCondLst>
                                  <p:childTnLst>
                                    <p:animClr clrSpc="rgb" dir="cw">
                                      <p:cBhvr override="childStyle">
                                        <p:cTn id="207" dur="500" fill="hold"/>
                                        <p:tgtEl>
                                          <p:spTgt spid="2805771">
                                            <p:txEl>
                                              <p:pRg st="0" end="0"/>
                                            </p:txEl>
                                          </p:spTgt>
                                        </p:tgtEl>
                                        <p:attrNameLst>
                                          <p:attrName>style.color</p:attrName>
                                        </p:attrNameLst>
                                      </p:cBhvr>
                                      <p:to>
                                        <a:schemeClr val="tx1"/>
                                      </p:to>
                                    </p:animClr>
                                  </p:childTnLst>
                                </p:cTn>
                              </p:par>
                              <p:par>
                                <p:cTn id="208" presetID="3" presetClass="emph" presetSubtype="2" fill="hold" nodeType="withEffect">
                                  <p:stCondLst>
                                    <p:cond delay="0"/>
                                  </p:stCondLst>
                                  <p:childTnLst>
                                    <p:animClr clrSpc="rgb" dir="cw">
                                      <p:cBhvr override="childStyle">
                                        <p:cTn id="209" dur="500" fill="hold"/>
                                        <p:tgtEl>
                                          <p:spTgt spid="2805772">
                                            <p:txEl>
                                              <p:pRg st="0" end="0"/>
                                            </p:txEl>
                                          </p:spTgt>
                                        </p:tgtEl>
                                        <p:attrNameLst>
                                          <p:attrName>style.color</p:attrName>
                                        </p:attrNameLst>
                                      </p:cBhvr>
                                      <p:to>
                                        <a:schemeClr val="tx1"/>
                                      </p:to>
                                    </p:animClr>
                                  </p:childTnLst>
                                </p:cTn>
                              </p:par>
                              <p:par>
                                <p:cTn id="210" presetID="3" presetClass="emph" presetSubtype="2" fill="hold" nodeType="withEffect">
                                  <p:stCondLst>
                                    <p:cond delay="0"/>
                                  </p:stCondLst>
                                  <p:childTnLst>
                                    <p:animClr clrSpc="rgb" dir="cw">
                                      <p:cBhvr override="childStyle">
                                        <p:cTn id="211" dur="500" fill="hold"/>
                                        <p:tgtEl>
                                          <p:spTgt spid="2805773">
                                            <p:txEl>
                                              <p:pRg st="0" end="0"/>
                                            </p:txEl>
                                          </p:spTgt>
                                        </p:tgtEl>
                                        <p:attrNameLst>
                                          <p:attrName>style.color</p:attrName>
                                        </p:attrNameLst>
                                      </p:cBhvr>
                                      <p:to>
                                        <a:schemeClr val="tx1"/>
                                      </p:to>
                                    </p:animClr>
                                  </p:childTnLst>
                                </p:cTn>
                              </p:par>
                            </p:childTnLst>
                          </p:cTn>
                        </p:par>
                        <p:par>
                          <p:cTn id="212" fill="hold" nodeType="afterGroup">
                            <p:stCondLst>
                              <p:cond delay="2000"/>
                            </p:stCondLst>
                            <p:childTnLst>
                              <p:par>
                                <p:cTn id="213" presetID="23" presetClass="entr" presetSubtype="16" fill="hold" grpId="0" nodeType="afterEffect">
                                  <p:stCondLst>
                                    <p:cond delay="1000"/>
                                  </p:stCondLst>
                                  <p:childTnLst>
                                    <p:set>
                                      <p:cBhvr>
                                        <p:cTn id="214" dur="1" fill="hold">
                                          <p:stCondLst>
                                            <p:cond delay="0"/>
                                          </p:stCondLst>
                                        </p:cTn>
                                        <p:tgtEl>
                                          <p:spTgt spid="30739"/>
                                        </p:tgtEl>
                                        <p:attrNameLst>
                                          <p:attrName>style.visibility</p:attrName>
                                        </p:attrNameLst>
                                      </p:cBhvr>
                                      <p:to>
                                        <p:strVal val="visible"/>
                                      </p:to>
                                    </p:set>
                                    <p:anim calcmode="lin" valueType="num">
                                      <p:cBhvr>
                                        <p:cTn id="215" dur="500" fill="hold"/>
                                        <p:tgtEl>
                                          <p:spTgt spid="30739"/>
                                        </p:tgtEl>
                                        <p:attrNameLst>
                                          <p:attrName>ppt_w</p:attrName>
                                        </p:attrNameLst>
                                      </p:cBhvr>
                                      <p:tavLst>
                                        <p:tav tm="0">
                                          <p:val>
                                            <p:fltVal val="0"/>
                                          </p:val>
                                        </p:tav>
                                        <p:tav tm="100000">
                                          <p:val>
                                            <p:strVal val="#ppt_w"/>
                                          </p:val>
                                        </p:tav>
                                      </p:tavLst>
                                    </p:anim>
                                    <p:anim calcmode="lin" valueType="num">
                                      <p:cBhvr>
                                        <p:cTn id="216" dur="500" fill="hold"/>
                                        <p:tgtEl>
                                          <p:spTgt spid="30739"/>
                                        </p:tgtEl>
                                        <p:attrNameLst>
                                          <p:attrName>ppt_h</p:attrName>
                                        </p:attrNameLst>
                                      </p:cBhvr>
                                      <p:tavLst>
                                        <p:tav tm="0">
                                          <p:val>
                                            <p:fltVal val="0"/>
                                          </p:val>
                                        </p:tav>
                                        <p:tav tm="100000">
                                          <p:val>
                                            <p:strVal val="#ppt_h"/>
                                          </p:val>
                                        </p:tav>
                                      </p:tavLst>
                                    </p:anim>
                                  </p:childTnLst>
                                </p:cTn>
                              </p:par>
                            </p:childTnLst>
                          </p:cTn>
                        </p:par>
                        <p:par>
                          <p:cTn id="217" fill="hold" nodeType="afterGroup">
                            <p:stCondLst>
                              <p:cond delay="3500"/>
                            </p:stCondLst>
                            <p:childTnLst>
                              <p:par>
                                <p:cTn id="218" presetID="22" presetClass="entr" presetSubtype="2" fill="hold" grpId="0" nodeType="afterEffect">
                                  <p:stCondLst>
                                    <p:cond delay="0"/>
                                  </p:stCondLst>
                                  <p:childTnLst>
                                    <p:set>
                                      <p:cBhvr>
                                        <p:cTn id="219" dur="1" fill="hold">
                                          <p:stCondLst>
                                            <p:cond delay="0"/>
                                          </p:stCondLst>
                                        </p:cTn>
                                        <p:tgtEl>
                                          <p:spTgt spid="30743"/>
                                        </p:tgtEl>
                                        <p:attrNameLst>
                                          <p:attrName>style.visibility</p:attrName>
                                        </p:attrNameLst>
                                      </p:cBhvr>
                                      <p:to>
                                        <p:strVal val="visible"/>
                                      </p:to>
                                    </p:set>
                                    <p:animEffect transition="in" filter="wipe(right)">
                                      <p:cBhvr>
                                        <p:cTn id="220" dur="1000"/>
                                        <p:tgtEl>
                                          <p:spTgt spid="30743"/>
                                        </p:tgtEl>
                                      </p:cBhvr>
                                    </p:animEffect>
                                  </p:childTnLst>
                                </p:cTn>
                              </p:par>
                            </p:childTnLst>
                          </p:cTn>
                        </p:par>
                        <p:par>
                          <p:cTn id="221" fill="hold" nodeType="afterGroup">
                            <p:stCondLst>
                              <p:cond delay="4500"/>
                            </p:stCondLst>
                            <p:childTnLst>
                              <p:par>
                                <p:cTn id="222" presetID="22" presetClass="entr" presetSubtype="2" fill="hold" grpId="0" nodeType="afterEffect">
                                  <p:stCondLst>
                                    <p:cond delay="0"/>
                                  </p:stCondLst>
                                  <p:childTnLst>
                                    <p:set>
                                      <p:cBhvr>
                                        <p:cTn id="223" dur="1" fill="hold">
                                          <p:stCondLst>
                                            <p:cond delay="0"/>
                                          </p:stCondLst>
                                        </p:cTn>
                                        <p:tgtEl>
                                          <p:spTgt spid="30742"/>
                                        </p:tgtEl>
                                        <p:attrNameLst>
                                          <p:attrName>style.visibility</p:attrName>
                                        </p:attrNameLst>
                                      </p:cBhvr>
                                      <p:to>
                                        <p:strVal val="visible"/>
                                      </p:to>
                                    </p:set>
                                    <p:animEffect transition="in" filter="wipe(right)">
                                      <p:cBhvr>
                                        <p:cTn id="224" dur="1000"/>
                                        <p:tgtEl>
                                          <p:spTgt spid="30742"/>
                                        </p:tgtEl>
                                      </p:cBhvr>
                                    </p:animEffect>
                                  </p:childTnLst>
                                </p:cTn>
                              </p:par>
                            </p:childTnLst>
                          </p:cTn>
                        </p:par>
                        <p:par>
                          <p:cTn id="225" fill="hold" nodeType="afterGroup">
                            <p:stCondLst>
                              <p:cond delay="5500"/>
                            </p:stCondLst>
                            <p:childTnLst>
                              <p:par>
                                <p:cTn id="226" presetID="22" presetClass="entr" presetSubtype="2" fill="hold" grpId="0" nodeType="afterEffect">
                                  <p:stCondLst>
                                    <p:cond delay="0"/>
                                  </p:stCondLst>
                                  <p:childTnLst>
                                    <p:set>
                                      <p:cBhvr>
                                        <p:cTn id="227" dur="1" fill="hold">
                                          <p:stCondLst>
                                            <p:cond delay="0"/>
                                          </p:stCondLst>
                                        </p:cTn>
                                        <p:tgtEl>
                                          <p:spTgt spid="30740"/>
                                        </p:tgtEl>
                                        <p:attrNameLst>
                                          <p:attrName>style.visibility</p:attrName>
                                        </p:attrNameLst>
                                      </p:cBhvr>
                                      <p:to>
                                        <p:strVal val="visible"/>
                                      </p:to>
                                    </p:set>
                                    <p:animEffect transition="in" filter="wipe(right)">
                                      <p:cBhvr>
                                        <p:cTn id="228" dur="1000"/>
                                        <p:tgtEl>
                                          <p:spTgt spid="30740"/>
                                        </p:tgtEl>
                                      </p:cBhvr>
                                    </p:animEffect>
                                  </p:childTnLst>
                                </p:cTn>
                              </p:par>
                            </p:childTnLst>
                          </p:cTn>
                        </p:par>
                        <p:par>
                          <p:cTn id="229" fill="hold" nodeType="afterGroup">
                            <p:stCondLst>
                              <p:cond delay="6500"/>
                            </p:stCondLst>
                            <p:childTnLst>
                              <p:par>
                                <p:cTn id="230" presetID="22" presetClass="entr" presetSubtype="2" fill="hold" grpId="0" nodeType="afterEffect">
                                  <p:stCondLst>
                                    <p:cond delay="0"/>
                                  </p:stCondLst>
                                  <p:childTnLst>
                                    <p:set>
                                      <p:cBhvr>
                                        <p:cTn id="231" dur="1" fill="hold">
                                          <p:stCondLst>
                                            <p:cond delay="0"/>
                                          </p:stCondLst>
                                        </p:cTn>
                                        <p:tgtEl>
                                          <p:spTgt spid="30744"/>
                                        </p:tgtEl>
                                        <p:attrNameLst>
                                          <p:attrName>style.visibility</p:attrName>
                                        </p:attrNameLst>
                                      </p:cBhvr>
                                      <p:to>
                                        <p:strVal val="visible"/>
                                      </p:to>
                                    </p:set>
                                    <p:animEffect transition="in" filter="wipe(right)">
                                      <p:cBhvr>
                                        <p:cTn id="232" dur="10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65" grpId="0"/>
      <p:bldP spid="2805765" grpId="1"/>
      <p:bldP spid="2805770" grpId="0" build="allAtOnce"/>
      <p:bldP spid="2805770" grpId="1" build="allAtOnce"/>
      <p:bldP spid="30736" grpId="0" build="allAtOnce"/>
      <p:bldP spid="30736" grpId="1" build="allAtOnce"/>
      <p:bldP spid="30737" grpId="0" build="allAtOnce"/>
      <p:bldP spid="30737" grpId="1" build="allAtOnce"/>
      <p:bldP spid="30738" grpId="0" build="allAtOnce"/>
      <p:bldP spid="30739" grpId="0"/>
      <p:bldP spid="30740" grpId="0" animBg="1"/>
      <p:bldP spid="30742" grpId="0" animBg="1"/>
      <p:bldP spid="30743" grpId="0" animBg="1"/>
      <p:bldP spid="307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algn="ctr"/>
            <a:r>
              <a:rPr lang="en-GB" sz="3600" b="1" smtClean="0"/>
              <a:t>Operating Procedures</a:t>
            </a:r>
            <a:endParaRPr lang="en-US" sz="3600" b="1" smtClean="0"/>
          </a:p>
        </p:txBody>
      </p:sp>
      <p:pic>
        <p:nvPicPr>
          <p:cNvPr id="18435" name="Picture 3" descr="pg 54"/>
          <p:cNvPicPr>
            <a:picLocks noChangeAspect="1" noChangeArrowheads="1"/>
          </p:cNvPicPr>
          <p:nvPr>
            <p:ph type="body" idx="1"/>
          </p:nvPr>
        </p:nvPicPr>
        <p:blipFill>
          <a:blip r:embed="rId2" cstate="print"/>
          <a:srcRect/>
          <a:stretch>
            <a:fillRect/>
          </a:stretch>
        </p:blipFill>
        <p:spPr>
          <a:xfrm>
            <a:off x="4533900" y="1585913"/>
            <a:ext cx="4610100" cy="4962525"/>
          </a:xfrm>
        </p:spPr>
      </p:pic>
      <p:sp>
        <p:nvSpPr>
          <p:cNvPr id="18436" name="Text Box 4"/>
          <p:cNvSpPr txBox="1">
            <a:spLocks noChangeArrowheads="1"/>
          </p:cNvSpPr>
          <p:nvPr/>
        </p:nvSpPr>
        <p:spPr bwMode="auto">
          <a:xfrm>
            <a:off x="309563" y="1778000"/>
            <a:ext cx="4146550" cy="3128963"/>
          </a:xfrm>
          <a:prstGeom prst="rect">
            <a:avLst/>
          </a:prstGeom>
          <a:noFill/>
          <a:ln w="12700" cap="sq">
            <a:noFill/>
            <a:miter lim="800000"/>
            <a:headEnd type="none" w="sm" len="sm"/>
            <a:tailEnd type="none" w="sm" len="sm"/>
          </a:ln>
          <a:effectLst/>
        </p:spPr>
        <p:txBody>
          <a:bodyPr>
            <a:spAutoFit/>
          </a:bodyPr>
          <a:lstStyle/>
          <a:p>
            <a:r>
              <a:rPr lang="en-US" b="1">
                <a:latin typeface="Rockwell" pitchFamily="18" charset="0"/>
              </a:rPr>
              <a:t>READABILITY</a:t>
            </a:r>
            <a:r>
              <a:rPr lang="en-US">
                <a:latin typeface="Rockwell" pitchFamily="18" charset="0"/>
              </a:rPr>
              <a:t> (R) for Voice + CW</a:t>
            </a:r>
          </a:p>
          <a:p>
            <a:endParaRPr lang="en-US" sz="1000">
              <a:latin typeface="Rockwell" pitchFamily="18" charset="0"/>
            </a:endParaRPr>
          </a:p>
          <a:p>
            <a:r>
              <a:rPr lang="en-US">
                <a:latin typeface="Rockwell" pitchFamily="18" charset="0"/>
              </a:rPr>
              <a:t>1 – Unreadable</a:t>
            </a:r>
          </a:p>
          <a:p>
            <a:r>
              <a:rPr lang="en-US">
                <a:latin typeface="Rockwell" pitchFamily="18" charset="0"/>
              </a:rPr>
              <a:t>2 – Barely readable, occasional</a:t>
            </a:r>
          </a:p>
          <a:p>
            <a:r>
              <a:rPr lang="en-US">
                <a:latin typeface="Rockwell" pitchFamily="18" charset="0"/>
              </a:rPr>
              <a:t>      words distinguishable</a:t>
            </a:r>
          </a:p>
          <a:p>
            <a:r>
              <a:rPr lang="en-US">
                <a:latin typeface="Rockwell" pitchFamily="18" charset="0"/>
              </a:rPr>
              <a:t>3 – Readable with considerable</a:t>
            </a:r>
          </a:p>
          <a:p>
            <a:r>
              <a:rPr lang="en-US">
                <a:latin typeface="Rockwell" pitchFamily="18" charset="0"/>
              </a:rPr>
              <a:t>      difficulty</a:t>
            </a:r>
          </a:p>
          <a:p>
            <a:r>
              <a:rPr lang="en-US">
                <a:latin typeface="Rockwell" pitchFamily="18" charset="0"/>
              </a:rPr>
              <a:t>4 – Readable with practically</a:t>
            </a:r>
          </a:p>
          <a:p>
            <a:r>
              <a:rPr lang="en-US">
                <a:latin typeface="Rockwell" pitchFamily="18" charset="0"/>
              </a:rPr>
              <a:t>      no difficulty</a:t>
            </a:r>
          </a:p>
          <a:p>
            <a:r>
              <a:rPr lang="en-US">
                <a:latin typeface="Rockwell" pitchFamily="18" charset="0"/>
              </a:rPr>
              <a:t>5 – Perfectly readable</a:t>
            </a:r>
          </a:p>
          <a:p>
            <a:pPr>
              <a:spcBef>
                <a:spcPct val="50000"/>
              </a:spcBef>
            </a:pPr>
            <a:endParaRPr lang="en-US">
              <a:latin typeface="Rockwell"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noFill/>
        </p:spPr>
        <p:txBody>
          <a:bodyPr/>
          <a:lstStyle/>
          <a:p>
            <a:pPr algn="ctr"/>
            <a:r>
              <a:rPr lang="en-GB" sz="3600" b="1" smtClean="0"/>
              <a:t>Operating Procedures</a:t>
            </a:r>
            <a:endParaRPr lang="en-US" sz="3600" b="1" smtClean="0"/>
          </a:p>
        </p:txBody>
      </p:sp>
      <p:pic>
        <p:nvPicPr>
          <p:cNvPr id="19459" name="Picture 5" descr="pg 54"/>
          <p:cNvPicPr>
            <a:picLocks noChangeAspect="1" noChangeArrowheads="1"/>
          </p:cNvPicPr>
          <p:nvPr>
            <p:ph type="body" idx="1"/>
          </p:nvPr>
        </p:nvPicPr>
        <p:blipFill>
          <a:blip r:embed="rId2" cstate="print"/>
          <a:srcRect/>
          <a:stretch>
            <a:fillRect/>
          </a:stretch>
        </p:blipFill>
        <p:spPr>
          <a:xfrm>
            <a:off x="4533900" y="1585913"/>
            <a:ext cx="4610100" cy="4962525"/>
          </a:xfrm>
        </p:spPr>
      </p:pic>
      <p:sp>
        <p:nvSpPr>
          <p:cNvPr id="19460" name="Text Box 6"/>
          <p:cNvSpPr txBox="1">
            <a:spLocks noChangeArrowheads="1"/>
          </p:cNvSpPr>
          <p:nvPr/>
        </p:nvSpPr>
        <p:spPr bwMode="auto">
          <a:xfrm>
            <a:off x="423863" y="1739900"/>
            <a:ext cx="4032250" cy="363696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b="1">
                <a:latin typeface="Rockwell" pitchFamily="18" charset="0"/>
              </a:rPr>
              <a:t>SIGNAL STRENGTH </a:t>
            </a:r>
            <a:r>
              <a:rPr lang="en-US" sz="1600">
                <a:latin typeface="Rockwell" pitchFamily="18" charset="0"/>
              </a:rPr>
              <a:t>(S) for Voice + CW</a:t>
            </a:r>
          </a:p>
          <a:p>
            <a:pPr>
              <a:spcBef>
                <a:spcPct val="50000"/>
              </a:spcBef>
            </a:pPr>
            <a:r>
              <a:rPr lang="en-US" sz="1600">
                <a:latin typeface="Rockwell" pitchFamily="18" charset="0"/>
              </a:rPr>
              <a:t>1 – Faint, barely perceptible signals</a:t>
            </a:r>
          </a:p>
          <a:p>
            <a:pPr>
              <a:spcBef>
                <a:spcPct val="50000"/>
              </a:spcBef>
            </a:pPr>
            <a:r>
              <a:rPr lang="en-US" sz="1600">
                <a:latin typeface="Rockwell" pitchFamily="18" charset="0"/>
              </a:rPr>
              <a:t>2 – Very weak signals</a:t>
            </a:r>
          </a:p>
          <a:p>
            <a:pPr>
              <a:spcBef>
                <a:spcPct val="50000"/>
              </a:spcBef>
            </a:pPr>
            <a:r>
              <a:rPr lang="en-US" sz="1600">
                <a:latin typeface="Rockwell" pitchFamily="18" charset="0"/>
              </a:rPr>
              <a:t>3 – Weak signals</a:t>
            </a:r>
          </a:p>
          <a:p>
            <a:pPr>
              <a:spcBef>
                <a:spcPct val="50000"/>
              </a:spcBef>
            </a:pPr>
            <a:r>
              <a:rPr lang="en-US" sz="1600">
                <a:latin typeface="Rockwell" pitchFamily="18" charset="0"/>
              </a:rPr>
              <a:t>4 – Fair signals</a:t>
            </a:r>
          </a:p>
          <a:p>
            <a:pPr>
              <a:spcBef>
                <a:spcPct val="50000"/>
              </a:spcBef>
            </a:pPr>
            <a:r>
              <a:rPr lang="en-US" sz="1600">
                <a:latin typeface="Rockwell" pitchFamily="18" charset="0"/>
              </a:rPr>
              <a:t>5 – Fairly good signals</a:t>
            </a:r>
          </a:p>
          <a:p>
            <a:pPr>
              <a:spcBef>
                <a:spcPct val="50000"/>
              </a:spcBef>
            </a:pPr>
            <a:r>
              <a:rPr lang="en-US" sz="1600">
                <a:latin typeface="Rockwell" pitchFamily="18" charset="0"/>
              </a:rPr>
              <a:t>6 – Good signals</a:t>
            </a:r>
          </a:p>
          <a:p>
            <a:pPr>
              <a:spcBef>
                <a:spcPct val="50000"/>
              </a:spcBef>
            </a:pPr>
            <a:r>
              <a:rPr lang="en-US" sz="1600">
                <a:latin typeface="Rockwell" pitchFamily="18" charset="0"/>
              </a:rPr>
              <a:t>7 – Moderately strong signals</a:t>
            </a:r>
          </a:p>
          <a:p>
            <a:pPr>
              <a:spcBef>
                <a:spcPct val="50000"/>
              </a:spcBef>
            </a:pPr>
            <a:r>
              <a:rPr lang="en-US" sz="1600">
                <a:latin typeface="Rockwell" pitchFamily="18" charset="0"/>
              </a:rPr>
              <a:t>8 – Strong signals</a:t>
            </a:r>
          </a:p>
          <a:p>
            <a:pPr>
              <a:spcBef>
                <a:spcPct val="50000"/>
              </a:spcBef>
            </a:pPr>
            <a:r>
              <a:rPr lang="en-US" sz="1600">
                <a:latin typeface="Rockwell" pitchFamily="18" charset="0"/>
              </a:rPr>
              <a:t>9 – Extremely strong signals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algn="ctr"/>
            <a:r>
              <a:rPr lang="en-GB" sz="3600" b="1" smtClean="0"/>
              <a:t>Operating Procedures</a:t>
            </a:r>
            <a:endParaRPr lang="en-US" sz="3600" b="1" smtClean="0"/>
          </a:p>
        </p:txBody>
      </p:sp>
      <p:pic>
        <p:nvPicPr>
          <p:cNvPr id="20483" name="Picture 3" descr="pg 54"/>
          <p:cNvPicPr>
            <a:picLocks noChangeAspect="1" noChangeArrowheads="1"/>
          </p:cNvPicPr>
          <p:nvPr>
            <p:ph type="body" idx="1"/>
          </p:nvPr>
        </p:nvPicPr>
        <p:blipFill>
          <a:blip r:embed="rId2" cstate="print"/>
          <a:srcRect/>
          <a:stretch>
            <a:fillRect/>
          </a:stretch>
        </p:blipFill>
        <p:spPr>
          <a:xfrm>
            <a:off x="4418013" y="1585913"/>
            <a:ext cx="4725987" cy="4962525"/>
          </a:xfrm>
        </p:spPr>
      </p:pic>
      <p:sp>
        <p:nvSpPr>
          <p:cNvPr id="20484" name="Text Box 4"/>
          <p:cNvSpPr txBox="1">
            <a:spLocks noChangeArrowheads="1"/>
          </p:cNvSpPr>
          <p:nvPr/>
        </p:nvSpPr>
        <p:spPr bwMode="auto">
          <a:xfrm>
            <a:off x="0" y="1700213"/>
            <a:ext cx="5110163" cy="3113087"/>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latin typeface="Rockwell" pitchFamily="18" charset="0"/>
              </a:rPr>
              <a:t>Tone</a:t>
            </a:r>
            <a:r>
              <a:rPr lang="en-US">
                <a:latin typeface="Rockwell" pitchFamily="18" charset="0"/>
              </a:rPr>
              <a:t> (T) Use on CW only</a:t>
            </a:r>
          </a:p>
          <a:p>
            <a:pPr>
              <a:spcBef>
                <a:spcPct val="50000"/>
              </a:spcBef>
            </a:pPr>
            <a:r>
              <a:rPr lang="en-US" sz="1200">
                <a:latin typeface="Rockwell" pitchFamily="18" charset="0"/>
              </a:rPr>
              <a:t>1 – Very rough, broad signals, 60 cycle AC may be present</a:t>
            </a:r>
          </a:p>
          <a:p>
            <a:pPr>
              <a:spcBef>
                <a:spcPct val="50000"/>
              </a:spcBef>
            </a:pPr>
            <a:r>
              <a:rPr lang="en-US" sz="1200">
                <a:latin typeface="Rockwell" pitchFamily="18" charset="0"/>
              </a:rPr>
              <a:t>2 – Very rough AC tone, harsh, broad</a:t>
            </a:r>
          </a:p>
          <a:p>
            <a:pPr>
              <a:spcBef>
                <a:spcPct val="50000"/>
              </a:spcBef>
            </a:pPr>
            <a:r>
              <a:rPr lang="en-US" sz="1200">
                <a:latin typeface="Rockwell" pitchFamily="18" charset="0"/>
              </a:rPr>
              <a:t>3 – Rough AC tone, rectified but not filtered</a:t>
            </a:r>
          </a:p>
          <a:p>
            <a:pPr>
              <a:spcBef>
                <a:spcPct val="50000"/>
              </a:spcBef>
            </a:pPr>
            <a:r>
              <a:rPr lang="en-US" sz="1200">
                <a:latin typeface="Rockwell" pitchFamily="18" charset="0"/>
              </a:rPr>
              <a:t>4 – Rough note, some trace of filtering</a:t>
            </a:r>
          </a:p>
          <a:p>
            <a:pPr>
              <a:spcBef>
                <a:spcPct val="50000"/>
              </a:spcBef>
            </a:pPr>
            <a:r>
              <a:rPr lang="en-US" sz="1200">
                <a:latin typeface="Rockwell" pitchFamily="18" charset="0"/>
              </a:rPr>
              <a:t>5 – Filtered rectified AC but strongly ripple-modulated</a:t>
            </a:r>
          </a:p>
          <a:p>
            <a:pPr>
              <a:spcBef>
                <a:spcPct val="50000"/>
              </a:spcBef>
            </a:pPr>
            <a:r>
              <a:rPr lang="en-US" sz="1200">
                <a:latin typeface="Rockwell" pitchFamily="18" charset="0"/>
              </a:rPr>
              <a:t>6 – Filtered tone, definite trace of ripple modulation</a:t>
            </a:r>
          </a:p>
          <a:p>
            <a:pPr>
              <a:spcBef>
                <a:spcPct val="50000"/>
              </a:spcBef>
            </a:pPr>
            <a:r>
              <a:rPr lang="en-US" sz="1200">
                <a:latin typeface="Rockwell" pitchFamily="18" charset="0"/>
              </a:rPr>
              <a:t>7 – Near pure tone, trace of ripple modulation</a:t>
            </a:r>
          </a:p>
          <a:p>
            <a:pPr>
              <a:spcBef>
                <a:spcPct val="50000"/>
              </a:spcBef>
            </a:pPr>
            <a:r>
              <a:rPr lang="en-US" sz="1200">
                <a:latin typeface="Rockwell" pitchFamily="18" charset="0"/>
              </a:rPr>
              <a:t>8 – Near perfect tone, slight trace of modulation</a:t>
            </a:r>
          </a:p>
          <a:p>
            <a:pPr>
              <a:spcBef>
                <a:spcPct val="50000"/>
              </a:spcBef>
            </a:pPr>
            <a:r>
              <a:rPr lang="en-US" sz="1200">
                <a:latin typeface="Rockwell" pitchFamily="18" charset="0"/>
              </a:rPr>
              <a:t>9 – Perfect tone, no trace of ripple or modulation of any kind</a:t>
            </a:r>
          </a:p>
          <a:p>
            <a:pPr>
              <a:spcBef>
                <a:spcPct val="50000"/>
              </a:spcBef>
            </a:pPr>
            <a:endParaRPr lang="en-US" sz="1200">
              <a:latin typeface="Rockwell"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1507" name="Rectangle 3"/>
          <p:cNvSpPr>
            <a:spLocks noGrp="1" noChangeArrowheads="1"/>
          </p:cNvSpPr>
          <p:nvPr>
            <p:ph type="body" idx="1"/>
          </p:nvPr>
        </p:nvSpPr>
        <p:spPr>
          <a:xfrm>
            <a:off x="117475" y="1739900"/>
            <a:ext cx="8642350" cy="4070350"/>
          </a:xfrm>
        </p:spPr>
        <p:txBody>
          <a:bodyPr/>
          <a:lstStyle/>
          <a:p>
            <a:pPr lvl="1" eaLnBrk="1" hangingPunct="1">
              <a:buFont typeface="Wingdings" pitchFamily="2" charset="2"/>
              <a:buChar char="Ø"/>
            </a:pPr>
            <a:r>
              <a:rPr lang="en-US" smtClean="0"/>
              <a:t>The </a:t>
            </a:r>
            <a:r>
              <a:rPr lang="en-US" b="1" smtClean="0"/>
              <a:t>Amateur Auxiliary</a:t>
            </a:r>
            <a:r>
              <a:rPr lang="en-US" smtClean="0"/>
              <a:t> to the FCC is made up of </a:t>
            </a:r>
            <a:r>
              <a:rPr lang="en-US" b="1" smtClean="0"/>
              <a:t>volunteer amateurs. </a:t>
            </a:r>
            <a:r>
              <a:rPr lang="en-US" sz="900" smtClean="0"/>
              <a:t>(G2D01)</a:t>
            </a:r>
          </a:p>
          <a:p>
            <a:pPr lvl="1" eaLnBrk="1" hangingPunct="1">
              <a:buFont typeface="Wingdings" pitchFamily="2" charset="2"/>
              <a:buChar char="Ø"/>
            </a:pPr>
            <a:endParaRPr lang="en-US" sz="800" b="1" smtClean="0"/>
          </a:p>
          <a:p>
            <a:pPr lvl="3">
              <a:buClr>
                <a:schemeClr val="tx1"/>
              </a:buClr>
              <a:buFont typeface="Wingdings" pitchFamily="2" charset="2"/>
              <a:buChar char="§"/>
            </a:pPr>
            <a:r>
              <a:rPr lang="en-US" smtClean="0"/>
              <a:t>Formally enlisted to monitor the airwaves</a:t>
            </a:r>
          </a:p>
          <a:p>
            <a:pPr lvl="3">
              <a:buClr>
                <a:schemeClr val="tx1"/>
              </a:buClr>
              <a:buFont typeface="Wingdings" pitchFamily="2" charset="2"/>
              <a:buChar char="§"/>
            </a:pPr>
            <a:r>
              <a:rPr lang="en-US" smtClean="0"/>
              <a:t>Report violations and band intrusions to local:</a:t>
            </a:r>
          </a:p>
          <a:p>
            <a:pPr lvl="3">
              <a:buClr>
                <a:schemeClr val="tx1"/>
              </a:buClr>
              <a:buFont typeface="Wingdings" pitchFamily="2" charset="2"/>
              <a:buChar char="§"/>
            </a:pPr>
            <a:endParaRPr lang="en-US" sz="800" smtClean="0"/>
          </a:p>
          <a:p>
            <a:pPr lvl="4">
              <a:buClr>
                <a:srgbClr val="1AFA4F"/>
              </a:buClr>
            </a:pPr>
            <a:r>
              <a:rPr lang="en-US" smtClean="0"/>
              <a:t>FCC Compliance</a:t>
            </a:r>
          </a:p>
          <a:p>
            <a:pPr lvl="4">
              <a:buClr>
                <a:srgbClr val="1AFA4F"/>
              </a:buClr>
            </a:pPr>
            <a:r>
              <a:rPr lang="en-US" smtClean="0"/>
              <a:t>Information Bureau office</a:t>
            </a:r>
          </a:p>
          <a:p>
            <a:pPr lvl="1">
              <a:buFont typeface="Wingdings" pitchFamily="2" charset="2"/>
              <a:buChar char="Ø"/>
            </a:pPr>
            <a:endParaRPr lang="en-US" sz="1800" b="1" smtClean="0"/>
          </a:p>
          <a:p>
            <a:pPr lvl="1">
              <a:buFont typeface="Wingdings" pitchFamily="2" charset="2"/>
              <a:buChar char="Ø"/>
            </a:pPr>
            <a:r>
              <a:rPr lang="en-US" b="1" smtClean="0"/>
              <a:t>Encouraging amateur regulation and compliance with the rules are objectives</a:t>
            </a:r>
            <a:r>
              <a:rPr lang="en-US" smtClean="0"/>
              <a:t> of the Amateur Auxiliary. </a:t>
            </a:r>
            <a:r>
              <a:rPr lang="en-US" sz="1000" smtClean="0"/>
              <a:t>(G2D02)</a:t>
            </a:r>
            <a:endParaRPr lang="en-US" sz="1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wipe(left)">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wipe(left)">
                                      <p:cBhvr>
                                        <p:cTn id="17" dur="500"/>
                                        <p:tgtEl>
                                          <p:spTgt spid="215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wipe(left)">
                                      <p:cBhvr>
                                        <p:cTn id="22" dur="500"/>
                                        <p:tgtEl>
                                          <p:spTgt spid="2150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animEffect transition="in" filter="wipe(left)">
                                      <p:cBhvr>
                                        <p:cTn id="27" dur="500"/>
                                        <p:tgtEl>
                                          <p:spTgt spid="2150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1507">
                                            <p:txEl>
                                              <p:pRg st="8" end="8"/>
                                            </p:txEl>
                                          </p:spTgt>
                                        </p:tgtEl>
                                        <p:attrNameLst>
                                          <p:attrName>style.visibility</p:attrName>
                                        </p:attrNameLst>
                                      </p:cBhvr>
                                      <p:to>
                                        <p:strVal val="visible"/>
                                      </p:to>
                                    </p:set>
                                    <p:animEffect transition="in" filter="wipe(down)">
                                      <p:cBhvr>
                                        <p:cTn id="32"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C16BBA09-47DC-4E9E-970A-A03F894A383D}" type="slidenum">
              <a:rPr lang="en-US" smtClean="0"/>
              <a:pPr/>
              <a:t>2</a:t>
            </a:fld>
            <a:endParaRPr lang="en-US" smtClean="0"/>
          </a:p>
        </p:txBody>
      </p:sp>
      <p:sp>
        <p:nvSpPr>
          <p:cNvPr id="4099" name="Rectangle 2"/>
          <p:cNvSpPr>
            <a:spLocks noGrp="1" noChangeArrowheads="1"/>
          </p:cNvSpPr>
          <p:nvPr>
            <p:ph type="title"/>
          </p:nvPr>
        </p:nvSpPr>
        <p:spPr>
          <a:xfrm>
            <a:off x="0" y="457200"/>
            <a:ext cx="9144000" cy="639763"/>
          </a:xfrm>
        </p:spPr>
        <p:txBody>
          <a:bodyPr/>
          <a:lstStyle/>
          <a:p>
            <a:pPr algn="ctr" eaLnBrk="1" hangingPunct="1"/>
            <a:r>
              <a:rPr lang="en-US" b="1" smtClean="0"/>
              <a:t>General Class  Element 3 Course Presentation</a:t>
            </a:r>
          </a:p>
        </p:txBody>
      </p:sp>
      <p:sp>
        <p:nvSpPr>
          <p:cNvPr id="4100" name="Rectangle 3"/>
          <p:cNvSpPr>
            <a:spLocks noGrp="1" noChangeArrowheads="1"/>
          </p:cNvSpPr>
          <p:nvPr>
            <p:ph type="body" idx="1"/>
          </p:nvPr>
        </p:nvSpPr>
        <p:spPr>
          <a:xfrm>
            <a:off x="1308100" y="1585913"/>
            <a:ext cx="5875338" cy="4084637"/>
          </a:xfrm>
        </p:spPr>
        <p:txBody>
          <a:bodyPr/>
          <a:lstStyle/>
          <a:p>
            <a:pPr eaLnBrk="1" hangingPunct="1">
              <a:lnSpc>
                <a:spcPct val="80000"/>
              </a:lnSpc>
            </a:pPr>
            <a:endParaRPr lang="en-US" sz="1800" b="1" smtClean="0"/>
          </a:p>
          <a:p>
            <a:pPr eaLnBrk="1" hangingPunct="1">
              <a:lnSpc>
                <a:spcPct val="80000"/>
              </a:lnSpc>
              <a:buClr>
                <a:schemeClr val="accent2"/>
              </a:buClr>
              <a:buFont typeface="Wingdings" pitchFamily="2" charset="2"/>
              <a:buChar char="Ø"/>
            </a:pPr>
            <a:r>
              <a:rPr lang="en-US" sz="2800" b="1" smtClean="0"/>
              <a:t>ELEMENT 3 SUB-ELEMENTS</a:t>
            </a:r>
          </a:p>
          <a:p>
            <a:pPr eaLnBrk="1" hangingPunct="1">
              <a:lnSpc>
                <a:spcPct val="80000"/>
              </a:lnSpc>
            </a:pPr>
            <a:endParaRPr lang="en-US" sz="1800" b="1" smtClean="0"/>
          </a:p>
          <a:p>
            <a:pPr lvl="1" eaLnBrk="1" hangingPunct="1">
              <a:lnSpc>
                <a:spcPct val="80000"/>
              </a:lnSpc>
              <a:buFontTx/>
              <a:buNone/>
            </a:pPr>
            <a:r>
              <a:rPr lang="en-US" sz="2400" b="1" smtClean="0"/>
              <a:t>G1 – Commission’s Rules</a:t>
            </a:r>
          </a:p>
          <a:p>
            <a:pPr lvl="1" eaLnBrk="1" hangingPunct="1">
              <a:lnSpc>
                <a:spcPct val="80000"/>
              </a:lnSpc>
              <a:buFontTx/>
              <a:buNone/>
            </a:pPr>
            <a:r>
              <a:rPr lang="en-US" sz="2400" b="1" smtClean="0">
                <a:solidFill>
                  <a:srgbClr val="FF0000"/>
                </a:solidFill>
              </a:rPr>
              <a:t>G2 – Operating Procedures</a:t>
            </a:r>
          </a:p>
          <a:p>
            <a:pPr lvl="1" eaLnBrk="1" hangingPunct="1">
              <a:lnSpc>
                <a:spcPct val="80000"/>
              </a:lnSpc>
              <a:buFontTx/>
              <a:buNone/>
            </a:pPr>
            <a:r>
              <a:rPr lang="en-US" sz="2400" b="1" smtClean="0"/>
              <a:t>G3 – Radio Wave Propagation</a:t>
            </a:r>
          </a:p>
          <a:p>
            <a:pPr lvl="1" eaLnBrk="1" hangingPunct="1">
              <a:lnSpc>
                <a:spcPct val="80000"/>
              </a:lnSpc>
              <a:buFontTx/>
              <a:buNone/>
            </a:pPr>
            <a:r>
              <a:rPr lang="en-US" sz="2400" b="1" smtClean="0"/>
              <a:t>G4 – Amateur Radio Practices</a:t>
            </a:r>
          </a:p>
          <a:p>
            <a:pPr lvl="1" eaLnBrk="1" hangingPunct="1">
              <a:lnSpc>
                <a:spcPct val="80000"/>
              </a:lnSpc>
              <a:buFontTx/>
              <a:buNone/>
            </a:pPr>
            <a:r>
              <a:rPr lang="en-US" sz="2400" b="1" smtClean="0"/>
              <a:t>G5 – Electrical Principles</a:t>
            </a:r>
          </a:p>
          <a:p>
            <a:pPr lvl="1" eaLnBrk="1" hangingPunct="1">
              <a:lnSpc>
                <a:spcPct val="80000"/>
              </a:lnSpc>
              <a:buFontTx/>
              <a:buNone/>
            </a:pPr>
            <a:r>
              <a:rPr lang="en-US" sz="2400" b="1" smtClean="0"/>
              <a:t>G6 – Circuit Components</a:t>
            </a:r>
          </a:p>
          <a:p>
            <a:pPr lvl="1" eaLnBrk="1" hangingPunct="1">
              <a:lnSpc>
                <a:spcPct val="80000"/>
              </a:lnSpc>
              <a:buFontTx/>
              <a:buNone/>
            </a:pPr>
            <a:r>
              <a:rPr lang="en-US" sz="2400" b="1" smtClean="0"/>
              <a:t>G7 – Practical Circuits</a:t>
            </a:r>
          </a:p>
          <a:p>
            <a:pPr lvl="1" eaLnBrk="1" hangingPunct="1">
              <a:lnSpc>
                <a:spcPct val="80000"/>
              </a:lnSpc>
              <a:buFontTx/>
              <a:buNone/>
            </a:pPr>
            <a:r>
              <a:rPr lang="en-US" sz="2400" b="1" smtClean="0"/>
              <a:t>G8 – Signals and Emissions</a:t>
            </a:r>
          </a:p>
          <a:p>
            <a:pPr lvl="1" eaLnBrk="1" hangingPunct="1">
              <a:lnSpc>
                <a:spcPct val="80000"/>
              </a:lnSpc>
              <a:buFontTx/>
              <a:buNone/>
            </a:pPr>
            <a:r>
              <a:rPr lang="en-US" sz="2400" b="1" smtClean="0"/>
              <a:t>G9 – Antennas</a:t>
            </a:r>
          </a:p>
          <a:p>
            <a:pPr lvl="1" eaLnBrk="1" hangingPunct="1">
              <a:lnSpc>
                <a:spcPct val="80000"/>
              </a:lnSpc>
              <a:buFontTx/>
              <a:buNone/>
            </a:pPr>
            <a:r>
              <a:rPr lang="en-US" sz="2400" b="1" smtClean="0"/>
              <a:t>G0 – Electrical and RF Safety</a:t>
            </a:r>
            <a:endParaRPr lang="en-U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4100">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2531" name="Rectangle 3"/>
          <p:cNvSpPr>
            <a:spLocks noGrp="1" noChangeArrowheads="1"/>
          </p:cNvSpPr>
          <p:nvPr>
            <p:ph type="body" idx="1"/>
          </p:nvPr>
        </p:nvSpPr>
        <p:spPr>
          <a:xfrm>
            <a:off x="193675" y="1585913"/>
            <a:ext cx="8642350" cy="4962525"/>
          </a:xfrm>
        </p:spPr>
        <p:txBody>
          <a:bodyPr/>
          <a:lstStyle/>
          <a:p>
            <a:pPr>
              <a:buFont typeface="Wingdings" pitchFamily="2" charset="2"/>
              <a:buChar char="Ø"/>
            </a:pPr>
            <a:r>
              <a:rPr lang="en-US" sz="1800" smtClean="0"/>
              <a:t>Direction finding used to </a:t>
            </a:r>
            <a:r>
              <a:rPr lang="en-US" sz="1800" b="1" smtClean="0"/>
              <a:t>locate stations violating FCC rules</a:t>
            </a:r>
            <a:r>
              <a:rPr lang="en-US" sz="1800" smtClean="0"/>
              <a:t> with “hidden transmitter hunts” are of help to the Amateur Auxiliary. </a:t>
            </a:r>
            <a:r>
              <a:rPr lang="en-US" sz="900" smtClean="0"/>
              <a:t>(G2D03)</a:t>
            </a:r>
            <a:endParaRPr lang="en-US" sz="1800" smtClean="0"/>
          </a:p>
        </p:txBody>
      </p:sp>
      <p:pic>
        <p:nvPicPr>
          <p:cNvPr id="4" name="Picture 7" descr="FoxHunter"/>
          <p:cNvPicPr>
            <a:picLocks noChangeAspect="1" noChangeArrowheads="1"/>
          </p:cNvPicPr>
          <p:nvPr/>
        </p:nvPicPr>
        <p:blipFill>
          <a:blip r:embed="rId2" cstate="print"/>
          <a:srcRect/>
          <a:stretch>
            <a:fillRect/>
          </a:stretch>
        </p:blipFill>
        <p:spPr bwMode="auto">
          <a:xfrm>
            <a:off x="347663" y="2622550"/>
            <a:ext cx="1776412" cy="2592388"/>
          </a:xfrm>
          <a:prstGeom prst="rect">
            <a:avLst/>
          </a:prstGeom>
          <a:noFill/>
          <a:ln w="9525">
            <a:noFill/>
            <a:miter lim="800000"/>
            <a:headEnd/>
            <a:tailEnd/>
          </a:ln>
        </p:spPr>
      </p:pic>
      <p:pic>
        <p:nvPicPr>
          <p:cNvPr id="22533" name="Picture 2" descr="C:\Users\Bytheway\Desktop\FoxWithHT.png"/>
          <p:cNvPicPr>
            <a:picLocks noChangeAspect="1" noChangeArrowheads="1"/>
          </p:cNvPicPr>
          <p:nvPr/>
        </p:nvPicPr>
        <p:blipFill>
          <a:blip r:embed="rId3" cstate="print"/>
          <a:srcRect/>
          <a:stretch>
            <a:fillRect/>
          </a:stretch>
        </p:blipFill>
        <p:spPr bwMode="auto">
          <a:xfrm>
            <a:off x="2921000" y="2968625"/>
            <a:ext cx="1809750" cy="2647950"/>
          </a:xfrm>
          <a:prstGeom prst="rect">
            <a:avLst/>
          </a:prstGeom>
          <a:noFill/>
          <a:ln w="9525">
            <a:noFill/>
            <a:miter lim="800000"/>
            <a:headEnd/>
            <a:tailEnd/>
          </a:ln>
        </p:spPr>
      </p:pic>
      <p:pic>
        <p:nvPicPr>
          <p:cNvPr id="6" name="Picture 6" descr="foxhunting"/>
          <p:cNvPicPr>
            <a:picLocks noChangeAspect="1" noChangeArrowheads="1"/>
          </p:cNvPicPr>
          <p:nvPr/>
        </p:nvPicPr>
        <p:blipFill>
          <a:blip r:embed="rId4" cstate="print"/>
          <a:srcRect/>
          <a:stretch>
            <a:fillRect/>
          </a:stretch>
        </p:blipFill>
        <p:spPr bwMode="auto">
          <a:xfrm>
            <a:off x="5378450" y="3352800"/>
            <a:ext cx="3165475" cy="2573338"/>
          </a:xfrm>
          <a:prstGeom prst="rect">
            <a:avLst/>
          </a:prstGeom>
          <a:noFill/>
          <a:ln w="9525">
            <a:noFill/>
            <a:miter lim="800000"/>
            <a:headEnd/>
            <a:tailEnd/>
          </a:ln>
        </p:spPr>
      </p:pic>
      <p:sp>
        <p:nvSpPr>
          <p:cNvPr id="7" name="Text Box 10"/>
          <p:cNvSpPr txBox="1">
            <a:spLocks noChangeArrowheads="1"/>
          </p:cNvSpPr>
          <p:nvPr/>
        </p:nvSpPr>
        <p:spPr bwMode="auto">
          <a:xfrm>
            <a:off x="1422400" y="6194425"/>
            <a:ext cx="6989763"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Use of directional antennas can track down almost any signal on the 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up)">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3" presetClass="entr" presetSubtype="16" fill="hold" nodeType="withEffect">
                                  <p:stCondLst>
                                    <p:cond delay="0"/>
                                  </p:stCondLst>
                                  <p:childTnLst>
                                    <p:set>
                                      <p:cBhvr>
                                        <p:cTn id="14" dur="1" fill="hold">
                                          <p:stCondLst>
                                            <p:cond delay="0"/>
                                          </p:stCondLst>
                                        </p:cTn>
                                        <p:tgtEl>
                                          <p:spTgt spid="22533"/>
                                        </p:tgtEl>
                                        <p:attrNameLst>
                                          <p:attrName>style.visibility</p:attrName>
                                        </p:attrNameLst>
                                      </p:cBhvr>
                                      <p:to>
                                        <p:strVal val="visible"/>
                                      </p:to>
                                    </p:set>
                                    <p:anim calcmode="lin" valueType="num">
                                      <p:cBhvr>
                                        <p:cTn id="15" dur="500" fill="hold"/>
                                        <p:tgtEl>
                                          <p:spTgt spid="22533"/>
                                        </p:tgtEl>
                                        <p:attrNameLst>
                                          <p:attrName>ppt_w</p:attrName>
                                        </p:attrNameLst>
                                      </p:cBhvr>
                                      <p:tavLst>
                                        <p:tav tm="0">
                                          <p:val>
                                            <p:fltVal val="0"/>
                                          </p:val>
                                        </p:tav>
                                        <p:tav tm="100000">
                                          <p:val>
                                            <p:strVal val="#ppt_w"/>
                                          </p:val>
                                        </p:tav>
                                      </p:tavLst>
                                    </p:anim>
                                    <p:anim calcmode="lin" valueType="num">
                                      <p:cBhvr>
                                        <p:cTn id="16" dur="500" fill="hold"/>
                                        <p:tgtEl>
                                          <p:spTgt spid="22533"/>
                                        </p:tgtEl>
                                        <p:attrNameLst>
                                          <p:attrName>ppt_h</p:attrName>
                                        </p:attrNameLst>
                                      </p:cBhvr>
                                      <p:tavLst>
                                        <p:tav tm="0">
                                          <p:val>
                                            <p:fltVal val="0"/>
                                          </p:val>
                                        </p:tav>
                                        <p:tav tm="100000">
                                          <p:val>
                                            <p:strVal val="#ppt_h"/>
                                          </p:val>
                                        </p:tav>
                                      </p:tavLst>
                                    </p:anim>
                                  </p:childTnLst>
                                </p:cTn>
                              </p:par>
                              <p:par>
                                <p:cTn id="17" presetID="2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3555" name="Rectangle 3"/>
          <p:cNvSpPr>
            <a:spLocks noGrp="1" noChangeArrowheads="1"/>
          </p:cNvSpPr>
          <p:nvPr>
            <p:ph type="body" idx="1"/>
          </p:nvPr>
        </p:nvSpPr>
        <p:spPr>
          <a:xfrm>
            <a:off x="193675" y="1585913"/>
            <a:ext cx="3225800" cy="4962525"/>
          </a:xfrm>
        </p:spPr>
        <p:txBody>
          <a:bodyPr/>
          <a:lstStyle/>
          <a:p>
            <a:pPr>
              <a:buFont typeface="Wingdings" pitchFamily="2" charset="2"/>
              <a:buChar char="Ø"/>
            </a:pPr>
            <a:r>
              <a:rPr lang="en-US" smtClean="0"/>
              <a:t>To figure where to point a directional antenna you’d use an azimuthal projection map. An azimuthal projection map is </a:t>
            </a:r>
            <a:r>
              <a:rPr lang="en-US" b="1" smtClean="0"/>
              <a:t>a world map projection centered on a particular location</a:t>
            </a:r>
            <a:r>
              <a:rPr lang="en-US" smtClean="0"/>
              <a:t>.</a:t>
            </a:r>
            <a:r>
              <a:rPr lang="en-US" sz="1800" smtClean="0"/>
              <a:t> </a:t>
            </a:r>
            <a:r>
              <a:rPr lang="en-US" sz="900" smtClean="0"/>
              <a:t>(G2D04)</a:t>
            </a:r>
            <a:r>
              <a:rPr lang="en-US" sz="1800" smtClean="0"/>
              <a:t> </a:t>
            </a:r>
          </a:p>
          <a:p>
            <a:pPr>
              <a:buFont typeface="Wingdings" pitchFamily="2" charset="2"/>
              <a:buChar char="Ø"/>
            </a:pPr>
            <a:endParaRPr lang="en-US" sz="1800" smtClean="0"/>
          </a:p>
          <a:p>
            <a:pPr>
              <a:buFont typeface="Wingdings" pitchFamily="2" charset="2"/>
              <a:buChar char="Ø"/>
            </a:pPr>
            <a:endParaRPr lang="en-US" sz="1800" b="1" smtClean="0"/>
          </a:p>
          <a:p>
            <a:pPr>
              <a:buFont typeface="Wingdings" pitchFamily="2" charset="2"/>
              <a:buChar char="Ø"/>
            </a:pPr>
            <a:endParaRPr lang="en-US" sz="1800" b="1" smtClean="0"/>
          </a:p>
        </p:txBody>
      </p:sp>
      <p:pic>
        <p:nvPicPr>
          <p:cNvPr id="4" name="Picture 6" descr="K3DIO"/>
          <p:cNvPicPr>
            <a:picLocks noChangeAspect="1" noChangeArrowheads="1"/>
          </p:cNvPicPr>
          <p:nvPr/>
        </p:nvPicPr>
        <p:blipFill>
          <a:blip r:embed="rId2" cstate="print"/>
          <a:srcRect/>
          <a:stretch>
            <a:fillRect/>
          </a:stretch>
        </p:blipFill>
        <p:spPr bwMode="auto">
          <a:xfrm>
            <a:off x="3765550" y="1476375"/>
            <a:ext cx="5378450" cy="5381625"/>
          </a:xfrm>
          <a:prstGeom prst="rect">
            <a:avLst/>
          </a:prstGeom>
          <a:noFill/>
          <a:ln w="9525">
            <a:noFill/>
            <a:miter lim="800000"/>
            <a:headEnd/>
            <a:tailEnd/>
          </a:ln>
        </p:spPr>
      </p:pic>
      <p:sp>
        <p:nvSpPr>
          <p:cNvPr id="5" name="Text Box 7"/>
          <p:cNvSpPr txBox="1">
            <a:spLocks noChangeArrowheads="1"/>
          </p:cNvSpPr>
          <p:nvPr/>
        </p:nvSpPr>
        <p:spPr bwMode="auto">
          <a:xfrm>
            <a:off x="885825" y="6462713"/>
            <a:ext cx="2765425"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Centered on Dallas, Texas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up)">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4579" name="Rectangle 3"/>
          <p:cNvSpPr>
            <a:spLocks noGrp="1" noChangeArrowheads="1"/>
          </p:cNvSpPr>
          <p:nvPr>
            <p:ph type="body" idx="1"/>
          </p:nvPr>
        </p:nvSpPr>
        <p:spPr>
          <a:xfrm>
            <a:off x="193675" y="1585913"/>
            <a:ext cx="7065963" cy="4962525"/>
          </a:xfrm>
        </p:spPr>
        <p:txBody>
          <a:bodyPr/>
          <a:lstStyle/>
          <a:p>
            <a:pPr>
              <a:lnSpc>
                <a:spcPts val="2200"/>
              </a:lnSpc>
              <a:buFont typeface="Wingdings" pitchFamily="2" charset="2"/>
              <a:buChar char="Ø"/>
            </a:pPr>
            <a:r>
              <a:rPr lang="en-US" sz="1800" smtClean="0"/>
              <a:t>It is permissible to communicate with amateur stations in countries outside the areas administered by the Federal Communications Commission,</a:t>
            </a:r>
            <a:r>
              <a:rPr lang="en-US" sz="1800" b="1" smtClean="0"/>
              <a:t> when the contact is with amateurs in any country except those whose administrations have notified the ITU that they object to such communications</a:t>
            </a:r>
            <a:r>
              <a:rPr lang="en-US" sz="1800" smtClean="0"/>
              <a:t> </a:t>
            </a:r>
            <a:r>
              <a:rPr lang="en-US" sz="900" smtClean="0"/>
              <a:t>(G2D05)</a:t>
            </a:r>
          </a:p>
          <a:p>
            <a:pPr>
              <a:lnSpc>
                <a:spcPts val="2200"/>
              </a:lnSpc>
              <a:buFont typeface="Wingdings" pitchFamily="2" charset="2"/>
              <a:buChar char="Ø"/>
            </a:pPr>
            <a:endParaRPr lang="en-US" sz="900" smtClean="0"/>
          </a:p>
          <a:p>
            <a:pPr>
              <a:lnSpc>
                <a:spcPts val="2200"/>
              </a:lnSpc>
              <a:buFont typeface="Wingdings" pitchFamily="2" charset="2"/>
              <a:buChar char="Ø"/>
            </a:pPr>
            <a:endParaRPr lang="en-US" sz="900" smtClean="0"/>
          </a:p>
          <a:p>
            <a:pPr>
              <a:lnSpc>
                <a:spcPts val="2200"/>
              </a:lnSpc>
              <a:buFont typeface="Wingdings" pitchFamily="2" charset="2"/>
              <a:buChar char="Ø"/>
            </a:pPr>
            <a:r>
              <a:rPr lang="en-US" sz="1800" smtClean="0"/>
              <a:t>Most communications take place on the “short path,” that is the most direct path between two stations. At times, however, propagation may favor the long path. A directional antenna is pointed </a:t>
            </a:r>
            <a:r>
              <a:rPr lang="en-US" sz="1800" b="1" smtClean="0"/>
              <a:t>180 degrees from its short-path heading </a:t>
            </a:r>
            <a:r>
              <a:rPr lang="en-US" sz="1800" smtClean="0"/>
              <a:t>when making a “long-path” contact with another station. </a:t>
            </a:r>
            <a:r>
              <a:rPr lang="en-US" sz="900" smtClean="0"/>
              <a:t>(G2D06)</a:t>
            </a:r>
            <a:r>
              <a:rPr lang="en-US" sz="1800" smtClean="0"/>
              <a:t> </a:t>
            </a:r>
          </a:p>
          <a:p>
            <a:pPr>
              <a:lnSpc>
                <a:spcPts val="2200"/>
              </a:lnSpc>
              <a:buFont typeface="Wingdings" pitchFamily="2" charset="2"/>
              <a:buChar char="Ø"/>
            </a:pPr>
            <a:endParaRPr lang="en-US" sz="1800" smtClean="0"/>
          </a:p>
        </p:txBody>
      </p:sp>
      <p:sp>
        <p:nvSpPr>
          <p:cNvPr id="4" name="Text Box 7"/>
          <p:cNvSpPr txBox="1">
            <a:spLocks noChangeArrowheads="1"/>
          </p:cNvSpPr>
          <p:nvPr/>
        </p:nvSpPr>
        <p:spPr bwMode="auto">
          <a:xfrm>
            <a:off x="5916613" y="3082925"/>
            <a:ext cx="2619375"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Another one from the Tech ! !</a:t>
            </a:r>
          </a:p>
        </p:txBody>
      </p:sp>
      <p:pic>
        <p:nvPicPr>
          <p:cNvPr id="5" name="Picture 5" descr="MCj04247800000[1]"/>
          <p:cNvPicPr>
            <a:picLocks noChangeAspect="1" noChangeArrowheads="1"/>
          </p:cNvPicPr>
          <p:nvPr/>
        </p:nvPicPr>
        <p:blipFill>
          <a:blip r:embed="rId2" cstate="print"/>
          <a:srcRect/>
          <a:stretch>
            <a:fillRect/>
          </a:stretch>
        </p:blipFill>
        <p:spPr bwMode="auto">
          <a:xfrm>
            <a:off x="7759700" y="5349875"/>
            <a:ext cx="1146175" cy="1141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up)">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wipe(down)">
                                      <p:cBhvr>
                                        <p:cTn id="17" dur="500"/>
                                        <p:tgtEl>
                                          <p:spTgt spid="24579">
                                            <p:txEl>
                                              <p:pRg st="3" end="3"/>
                                            </p:txEl>
                                          </p:spTgt>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5603" name="Rectangle 3"/>
          <p:cNvSpPr>
            <a:spLocks noGrp="1" noChangeArrowheads="1"/>
          </p:cNvSpPr>
          <p:nvPr>
            <p:ph type="body" idx="1"/>
          </p:nvPr>
        </p:nvSpPr>
        <p:spPr>
          <a:xfrm>
            <a:off x="193675" y="1585913"/>
            <a:ext cx="8642350" cy="4962525"/>
          </a:xfrm>
        </p:spPr>
        <p:txBody>
          <a:bodyPr/>
          <a:lstStyle/>
          <a:p>
            <a:pPr>
              <a:buFont typeface="Wingdings" pitchFamily="2" charset="2"/>
              <a:buChar char="Ø"/>
            </a:pPr>
            <a:r>
              <a:rPr lang="en-US" smtClean="0"/>
              <a:t>FCC rules require records be kept of the gain of your antenna on the 60 meter band if your antenna is other than a dipole.</a:t>
            </a:r>
            <a:r>
              <a:rPr lang="en-US" sz="1800" smtClean="0"/>
              <a:t> </a:t>
            </a:r>
            <a:r>
              <a:rPr lang="en-US" sz="1000" smtClean="0"/>
              <a:t>(G2D07)</a:t>
            </a:r>
          </a:p>
          <a:p>
            <a:pPr lvl="2"/>
            <a:r>
              <a:rPr lang="en-US" smtClean="0">
                <a:solidFill>
                  <a:srgbClr val="FF0000"/>
                </a:solidFill>
              </a:rPr>
              <a:t>Dipole gain is zero;</a:t>
            </a:r>
            <a:r>
              <a:rPr lang="en-US" smtClean="0"/>
              <a:t> </a:t>
            </a:r>
          </a:p>
          <a:p>
            <a:pPr lvl="2"/>
            <a:r>
              <a:rPr lang="en-US" smtClean="0">
                <a:solidFill>
                  <a:srgbClr val="FF0000"/>
                </a:solidFill>
              </a:rPr>
              <a:t>Must not exceed 50 watts effective radiated power output.</a:t>
            </a:r>
          </a:p>
          <a:p>
            <a:pPr lvl="2"/>
            <a:r>
              <a:rPr lang="en-US" smtClean="0">
                <a:solidFill>
                  <a:srgbClr val="FF0000"/>
                </a:solidFill>
              </a:rPr>
              <a:t>Notes kept in station logbook as permanent record</a:t>
            </a:r>
            <a:endParaRPr lang="en-US" smtClean="0"/>
          </a:p>
          <a:p>
            <a:pPr marL="342900" lvl="1" indent="-342900">
              <a:buFont typeface="Wingdings" pitchFamily="2" charset="2"/>
              <a:buChar char="Ø"/>
            </a:pPr>
            <a:r>
              <a:rPr lang="en-US" smtClean="0"/>
              <a:t>Many amateurs keep a log, even though the FCC does not require it, </a:t>
            </a:r>
            <a:r>
              <a:rPr lang="en-US" b="1" smtClean="0"/>
              <a:t>to help with a reply if the FCC requests information</a:t>
            </a:r>
            <a:r>
              <a:rPr lang="en-US" smtClean="0"/>
              <a:t> on who was control operator of your station at a given date and time. </a:t>
            </a:r>
            <a:r>
              <a:rPr lang="en-US" sz="900" smtClean="0"/>
              <a:t>(G2D08)</a:t>
            </a:r>
            <a:endParaRPr lang="en-US" sz="1800" b="1" smtClean="0"/>
          </a:p>
        </p:txBody>
      </p:sp>
      <p:pic>
        <p:nvPicPr>
          <p:cNvPr id="4" name="Picture 6" descr="pg 34-b"/>
          <p:cNvPicPr>
            <a:picLocks noChangeAspect="1" noChangeArrowheads="1"/>
          </p:cNvPicPr>
          <p:nvPr/>
        </p:nvPicPr>
        <p:blipFill>
          <a:blip r:embed="rId2" cstate="print"/>
          <a:srcRect/>
          <a:stretch>
            <a:fillRect/>
          </a:stretch>
        </p:blipFill>
        <p:spPr bwMode="auto">
          <a:xfrm>
            <a:off x="4648200" y="4384675"/>
            <a:ext cx="3557588" cy="2473325"/>
          </a:xfrm>
          <a:prstGeom prst="rect">
            <a:avLst/>
          </a:prstGeom>
          <a:noFill/>
          <a:ln w="9525">
            <a:noFill/>
            <a:miter lim="800000"/>
            <a:headEnd/>
            <a:tailEnd/>
          </a:ln>
        </p:spPr>
      </p:pic>
      <p:pic>
        <p:nvPicPr>
          <p:cNvPr id="5" name="Picture 4" descr="pg 34-a"/>
          <p:cNvPicPr>
            <a:picLocks noChangeAspect="1" noChangeArrowheads="1"/>
          </p:cNvPicPr>
          <p:nvPr/>
        </p:nvPicPr>
        <p:blipFill>
          <a:blip r:embed="rId3" cstate="print"/>
          <a:srcRect/>
          <a:stretch>
            <a:fillRect/>
          </a:stretch>
        </p:blipFill>
        <p:spPr bwMode="auto">
          <a:xfrm>
            <a:off x="1184275" y="4397375"/>
            <a:ext cx="2921000" cy="247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up)">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left)">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left)">
                                      <p:cBhvr>
                                        <p:cTn id="22" dur="5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wipe(left)">
                                      <p:cBhvr>
                                        <p:cTn id="27" dur="500"/>
                                        <p:tgtEl>
                                          <p:spTgt spid="25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2531" name="Rectangle 3"/>
          <p:cNvSpPr>
            <a:spLocks noGrp="1" noChangeArrowheads="1"/>
          </p:cNvSpPr>
          <p:nvPr>
            <p:ph type="body" idx="1"/>
          </p:nvPr>
        </p:nvSpPr>
        <p:spPr>
          <a:xfrm>
            <a:off x="117475" y="1470025"/>
            <a:ext cx="8642350" cy="4962525"/>
          </a:xfrm>
        </p:spPr>
        <p:txBody>
          <a:bodyPr/>
          <a:lstStyle/>
          <a:p>
            <a:pPr marL="342900" lvl="1" indent="-342900">
              <a:buFont typeface="Wingdings" pitchFamily="2" charset="2"/>
              <a:buChar char="Ø"/>
            </a:pPr>
            <a:r>
              <a:rPr lang="en-US" smtClean="0"/>
              <a:t>The following information is </a:t>
            </a:r>
            <a:r>
              <a:rPr lang="en-US" b="1" smtClean="0"/>
              <a:t>traditionally contained in a station log:</a:t>
            </a:r>
            <a:r>
              <a:rPr lang="en-US" sz="900" smtClean="0"/>
              <a:t>(G2D09)</a:t>
            </a:r>
            <a:endParaRPr lang="en-US" b="1" smtClean="0"/>
          </a:p>
          <a:p>
            <a:pPr lvl="3" eaLnBrk="1" hangingPunct="1">
              <a:buClr>
                <a:schemeClr val="accent2"/>
              </a:buClr>
              <a:buFont typeface="Wingdings" pitchFamily="2" charset="2"/>
              <a:buChar char="§"/>
            </a:pPr>
            <a:r>
              <a:rPr lang="en-US" smtClean="0"/>
              <a:t>Date and time of contact</a:t>
            </a:r>
          </a:p>
          <a:p>
            <a:pPr lvl="3" eaLnBrk="1" hangingPunct="1">
              <a:buClr>
                <a:schemeClr val="accent2"/>
              </a:buClr>
              <a:buFont typeface="Wingdings" pitchFamily="2" charset="2"/>
              <a:buChar char="§"/>
            </a:pPr>
            <a:r>
              <a:rPr lang="en-US" smtClean="0"/>
              <a:t>Band and/or frequency of the contact</a:t>
            </a:r>
          </a:p>
          <a:p>
            <a:pPr lvl="3" eaLnBrk="1" hangingPunct="1">
              <a:buClr>
                <a:schemeClr val="accent2"/>
              </a:buClr>
              <a:buFont typeface="Wingdings" pitchFamily="2" charset="2"/>
              <a:buChar char="§"/>
            </a:pPr>
            <a:r>
              <a:rPr lang="en-US" smtClean="0"/>
              <a:t>Call sign of station contacted and the signal report given</a:t>
            </a:r>
            <a:endParaRPr lang="en-US" i="1" smtClean="0"/>
          </a:p>
          <a:p>
            <a:pPr marL="1657350" lvl="4" indent="-342900">
              <a:buFont typeface="Wingdings" pitchFamily="2" charset="2"/>
              <a:buNone/>
            </a:pPr>
            <a:r>
              <a:rPr lang="en-US" sz="1600" i="1" smtClean="0"/>
              <a:t>			</a:t>
            </a:r>
          </a:p>
          <a:p>
            <a:pPr>
              <a:buFont typeface="Wingdings" pitchFamily="2" charset="2"/>
              <a:buChar char="Ø"/>
            </a:pPr>
            <a:endParaRPr lang="en-US" sz="800" b="1" smtClean="0"/>
          </a:p>
          <a:p>
            <a:pPr>
              <a:buFont typeface="Wingdings" pitchFamily="2" charset="2"/>
              <a:buChar char="Ø"/>
            </a:pPr>
            <a:r>
              <a:rPr lang="en-US" sz="1800" smtClean="0"/>
              <a:t>QRP operation refers to </a:t>
            </a:r>
            <a:r>
              <a:rPr lang="en-US" sz="1800" b="1" smtClean="0"/>
              <a:t>low power transmit operation</a:t>
            </a:r>
            <a:r>
              <a:rPr lang="en-US" sz="1800" smtClean="0"/>
              <a:t>. </a:t>
            </a:r>
            <a:r>
              <a:rPr lang="en-US" sz="900" smtClean="0"/>
              <a:t>(G2D10)</a:t>
            </a:r>
          </a:p>
          <a:p>
            <a:pPr>
              <a:buFont typeface="Wingdings" pitchFamily="2" charset="2"/>
              <a:buChar char="Ø"/>
            </a:pPr>
            <a:r>
              <a:rPr lang="en-US" sz="1800" b="1" smtClean="0"/>
              <a:t>A unidirectional antenna </a:t>
            </a:r>
            <a:r>
              <a:rPr lang="en-US" sz="1800" smtClean="0"/>
              <a:t>would be the best HF antenna to use for minimizing interference. </a:t>
            </a:r>
            <a:r>
              <a:rPr lang="en-US" sz="900" smtClean="0"/>
              <a:t>(G2D11)</a:t>
            </a:r>
            <a:r>
              <a:rPr lang="en-US" sz="1800" smtClean="0"/>
              <a:t> </a:t>
            </a:r>
          </a:p>
          <a:p>
            <a:pPr marL="342900" lvl="1" indent="-342900">
              <a:lnSpc>
                <a:spcPct val="90000"/>
              </a:lnSpc>
              <a:buFontTx/>
              <a:buNone/>
            </a:pPr>
            <a:r>
              <a:rPr lang="en-US" sz="1600" smtClean="0">
                <a:solidFill>
                  <a:schemeClr val="accent1"/>
                </a:solidFill>
              </a:rPr>
              <a:t>			By definition: An antenna that has a single well-defined direction of 			maximum gain</a:t>
            </a:r>
            <a:endParaRPr lang="en-US" sz="1600" smtClean="0"/>
          </a:p>
          <a:p>
            <a:pPr marL="1657350" lvl="4" indent="-342900">
              <a:lnSpc>
                <a:spcPct val="90000"/>
              </a:lnSpc>
              <a:buFont typeface="Wingdings" pitchFamily="2" charset="2"/>
              <a:buNone/>
            </a:pPr>
            <a:r>
              <a:rPr lang="en-US" sz="1800" smtClean="0">
                <a:solidFill>
                  <a:schemeClr val="accent1"/>
                </a:solidFill>
              </a:rPr>
              <a:t>			</a:t>
            </a:r>
          </a:p>
          <a:p>
            <a:pPr marL="1657350" lvl="4" indent="-342900">
              <a:lnSpc>
                <a:spcPct val="90000"/>
              </a:lnSpc>
              <a:buFont typeface="Wingdings" pitchFamily="2" charset="2"/>
              <a:buNone/>
            </a:pPr>
            <a:endParaRPr lang="en-US" sz="1800" smtClean="0">
              <a:solidFill>
                <a:schemeClr val="accent1"/>
              </a:solidFill>
            </a:endParaRPr>
          </a:p>
          <a:p>
            <a:pPr marL="1657350" lvl="4" indent="-342900">
              <a:lnSpc>
                <a:spcPct val="90000"/>
              </a:lnSpc>
              <a:buFont typeface="Wingdings" pitchFamily="2" charset="2"/>
              <a:buNone/>
            </a:pPr>
            <a:r>
              <a:rPr lang="en-US" sz="1800" smtClean="0">
                <a:solidFill>
                  <a:schemeClr val="accent1"/>
                </a:solidFill>
              </a:rPr>
              <a:t>			</a:t>
            </a:r>
            <a:r>
              <a:rPr lang="en-US" sz="1600" smtClean="0">
                <a:solidFill>
                  <a:schemeClr val="accent1"/>
                </a:solidFill>
              </a:rPr>
              <a:t>A Yagi or a beam</a:t>
            </a:r>
            <a:endParaRPr lang="en-US" sz="1600" b="1" smtClean="0"/>
          </a:p>
        </p:txBody>
      </p:sp>
      <p:pic>
        <p:nvPicPr>
          <p:cNvPr id="4" name="Picture 5"/>
          <p:cNvPicPr>
            <a:picLocks noChangeAspect="1" noChangeArrowheads="1"/>
          </p:cNvPicPr>
          <p:nvPr/>
        </p:nvPicPr>
        <p:blipFill>
          <a:blip r:embed="rId2" cstate="print"/>
          <a:srcRect/>
          <a:stretch>
            <a:fillRect/>
          </a:stretch>
        </p:blipFill>
        <p:spPr bwMode="auto">
          <a:xfrm>
            <a:off x="5302250" y="5048250"/>
            <a:ext cx="3148013" cy="1809750"/>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up)">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animEffect transition="in" filter="wipe(left)">
                                      <p:cBhvr>
                                        <p:cTn id="27" dur="500"/>
                                        <p:tgtEl>
                                          <p:spTgt spid="2253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2531">
                                            <p:txEl>
                                              <p:pRg st="7" end="7"/>
                                            </p:txEl>
                                          </p:spTgt>
                                        </p:tgtEl>
                                        <p:attrNameLst>
                                          <p:attrName>style.visibility</p:attrName>
                                        </p:attrNameLst>
                                      </p:cBhvr>
                                      <p:to>
                                        <p:strVal val="visible"/>
                                      </p:to>
                                    </p:set>
                                    <p:animEffect transition="in" filter="wipe(left)">
                                      <p:cBhvr>
                                        <p:cTn id="32" dur="500"/>
                                        <p:tgtEl>
                                          <p:spTgt spid="2253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2531">
                                            <p:txEl>
                                              <p:pRg st="8" end="8"/>
                                            </p:txEl>
                                          </p:spTgt>
                                        </p:tgtEl>
                                        <p:attrNameLst>
                                          <p:attrName>style.visibility</p:attrName>
                                        </p:attrNameLst>
                                      </p:cBhvr>
                                      <p:to>
                                        <p:strVal val="visible"/>
                                      </p:to>
                                    </p:set>
                                    <p:animEffect transition="in" filter="wipe(left)">
                                      <p:cBhvr>
                                        <p:cTn id="37" dur="500"/>
                                        <p:tgtEl>
                                          <p:spTgt spid="2253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2531">
                                            <p:txEl>
                                              <p:pRg st="11" end="11"/>
                                            </p:txEl>
                                          </p:spTgt>
                                        </p:tgtEl>
                                        <p:attrNameLst>
                                          <p:attrName>style.visibility</p:attrName>
                                        </p:attrNameLst>
                                      </p:cBhvr>
                                      <p:to>
                                        <p:strVal val="visible"/>
                                      </p:to>
                                    </p:set>
                                    <p:animEffect transition="in" filter="wipe(left)">
                                      <p:cBhvr>
                                        <p:cTn id="42" dur="500"/>
                                        <p:tgtEl>
                                          <p:spTgt spid="22531">
                                            <p:txEl>
                                              <p:pRg st="11" end="1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7651" name="Rectangle 3"/>
          <p:cNvSpPr>
            <a:spLocks noGrp="1" noChangeArrowheads="1"/>
          </p:cNvSpPr>
          <p:nvPr>
            <p:ph type="body" idx="1"/>
          </p:nvPr>
        </p:nvSpPr>
        <p:spPr>
          <a:xfrm>
            <a:off x="193675" y="1585913"/>
            <a:ext cx="8642350" cy="4962525"/>
          </a:xfrm>
        </p:spPr>
        <p:txBody>
          <a:bodyPr/>
          <a:lstStyle/>
          <a:p>
            <a:pPr>
              <a:buFont typeface="Wingdings" pitchFamily="2" charset="2"/>
              <a:buChar char="Ø"/>
            </a:pPr>
            <a:r>
              <a:rPr lang="en-US" sz="1800" b="1" smtClean="0"/>
              <a:t>LSB </a:t>
            </a:r>
            <a:r>
              <a:rPr lang="en-US" sz="1800" smtClean="0"/>
              <a:t>is the mode normally used when sending an RTTY signal via AFSK with an SSB transmitter. </a:t>
            </a:r>
            <a:r>
              <a:rPr lang="en-US" sz="900" smtClean="0"/>
              <a:t>(G2E01)</a:t>
            </a:r>
            <a:r>
              <a:rPr lang="en-US" sz="1800" smtClean="0"/>
              <a:t> </a:t>
            </a:r>
          </a:p>
          <a:p>
            <a:pPr>
              <a:buFont typeface="Wingdings" pitchFamily="2" charset="2"/>
              <a:buChar char="Ø"/>
            </a:pPr>
            <a:endParaRPr lang="en-US" sz="1800" smtClean="0"/>
          </a:p>
          <a:p>
            <a:pPr>
              <a:buFont typeface="Wingdings" pitchFamily="2" charset="2"/>
              <a:buChar char="Ø"/>
            </a:pPr>
            <a:endParaRPr lang="en-US" sz="1800" b="1" smtClean="0"/>
          </a:p>
          <a:p>
            <a:pPr>
              <a:buFont typeface="Wingdings" pitchFamily="2" charset="2"/>
              <a:buChar char="Ø"/>
            </a:pPr>
            <a:endParaRPr lang="en-US" sz="1800" b="1" smtClean="0"/>
          </a:p>
          <a:p>
            <a:pPr>
              <a:buFont typeface="Wingdings" pitchFamily="2" charset="2"/>
              <a:buChar char="Ø"/>
            </a:pPr>
            <a:endParaRPr lang="en-US" sz="1800" b="1" smtClean="0"/>
          </a:p>
          <a:p>
            <a:pPr>
              <a:buFont typeface="Wingdings" pitchFamily="2" charset="2"/>
              <a:buChar char="Ø"/>
            </a:pPr>
            <a:r>
              <a:rPr lang="en-US" sz="1800" smtClean="0"/>
              <a:t>The </a:t>
            </a:r>
            <a:r>
              <a:rPr lang="en-US" sz="1800" b="1" smtClean="0"/>
              <a:t>number of data bits</a:t>
            </a:r>
            <a:r>
              <a:rPr lang="en-US" sz="1800" smtClean="0"/>
              <a:t> sent in a single PSK31 character </a:t>
            </a:r>
            <a:r>
              <a:rPr lang="en-US" sz="1800" b="1" smtClean="0"/>
              <a:t>varies</a:t>
            </a:r>
            <a:r>
              <a:rPr lang="en-US" sz="1800" smtClean="0"/>
              <a:t>.</a:t>
            </a:r>
            <a:r>
              <a:rPr lang="en-US" sz="900" smtClean="0"/>
              <a:t>(G2E02)</a:t>
            </a:r>
            <a:endParaRPr lang="en-US" sz="1800" smtClean="0"/>
          </a:p>
          <a:p>
            <a:pPr>
              <a:buFont typeface="Wingdings" pitchFamily="2" charset="2"/>
              <a:buChar char="Ø"/>
            </a:pPr>
            <a:r>
              <a:rPr lang="en-US" sz="1800" smtClean="0"/>
              <a:t>The </a:t>
            </a:r>
            <a:r>
              <a:rPr lang="en-US" sz="1800" b="1" smtClean="0"/>
              <a:t>header</a:t>
            </a:r>
            <a:r>
              <a:rPr lang="en-US" sz="1800" smtClean="0"/>
              <a:t> is the part of a data packet that contains the routing and handling information. </a:t>
            </a:r>
            <a:r>
              <a:rPr lang="en-US" sz="900" smtClean="0"/>
              <a:t>(G2E03)</a:t>
            </a:r>
            <a:r>
              <a:rPr lang="en-US" sz="1800" smtClean="0"/>
              <a:t> </a:t>
            </a:r>
            <a:endParaRPr lang="en-US" sz="1800" b="1" smtClean="0"/>
          </a:p>
          <a:p>
            <a:pPr>
              <a:buFont typeface="Wingdings" pitchFamily="2" charset="2"/>
              <a:buChar char="Ø"/>
            </a:pPr>
            <a:r>
              <a:rPr lang="en-US" sz="1800" b="1" smtClean="0"/>
              <a:t>14.070 - 14.100 MHz </a:t>
            </a:r>
            <a:r>
              <a:rPr lang="en-US" sz="1800" smtClean="0"/>
              <a:t>is the segment of the 20 meter band that is most often used for data transmissions. </a:t>
            </a:r>
            <a:r>
              <a:rPr lang="en-US" sz="900" smtClean="0"/>
              <a:t>(G2E04)</a:t>
            </a:r>
            <a:r>
              <a:rPr lang="en-US" sz="1800" smtClean="0"/>
              <a:t> </a:t>
            </a:r>
            <a:endParaRPr lang="en-US" sz="1800" b="1" smtClean="0"/>
          </a:p>
        </p:txBody>
      </p:sp>
      <p:pic>
        <p:nvPicPr>
          <p:cNvPr id="27652" name="Picture 15"/>
          <p:cNvPicPr>
            <a:picLocks noChangeAspect="1" noChangeArrowheads="1"/>
          </p:cNvPicPr>
          <p:nvPr/>
        </p:nvPicPr>
        <p:blipFill>
          <a:blip r:embed="rId2" cstate="print"/>
          <a:srcRect/>
          <a:stretch>
            <a:fillRect/>
          </a:stretch>
        </p:blipFill>
        <p:spPr bwMode="auto">
          <a:xfrm>
            <a:off x="6569075" y="2084388"/>
            <a:ext cx="2343150" cy="1328737"/>
          </a:xfrm>
          <a:prstGeom prst="rect">
            <a:avLst/>
          </a:prstGeom>
          <a:noFill/>
          <a:ln w="12700" cap="sq">
            <a:noFill/>
            <a:miter lim="800000"/>
            <a:headEnd type="none" w="sm" len="sm"/>
            <a:tailEnd type="none" w="sm" len="sm"/>
          </a:ln>
          <a:effectLst/>
        </p:spPr>
      </p:pic>
      <p:pic>
        <p:nvPicPr>
          <p:cNvPr id="27653" name="Picture 14"/>
          <p:cNvPicPr>
            <a:picLocks noChangeAspect="1" noChangeArrowheads="1"/>
          </p:cNvPicPr>
          <p:nvPr/>
        </p:nvPicPr>
        <p:blipFill>
          <a:blip r:embed="rId3" cstate="print"/>
          <a:srcRect/>
          <a:stretch>
            <a:fillRect/>
          </a:stretch>
        </p:blipFill>
        <p:spPr bwMode="auto">
          <a:xfrm>
            <a:off x="4264025" y="2084388"/>
            <a:ext cx="2189163" cy="1338262"/>
          </a:xfrm>
          <a:prstGeom prst="rect">
            <a:avLst/>
          </a:prstGeom>
          <a:noFill/>
          <a:ln w="12700" cap="sq">
            <a:noFill/>
            <a:miter lim="800000"/>
            <a:headEnd type="none" w="sm" len="sm"/>
            <a:tailEnd type="none" w="sm" len="sm"/>
          </a:ln>
          <a:effectLst/>
        </p:spPr>
      </p:pic>
      <p:sp>
        <p:nvSpPr>
          <p:cNvPr id="27654" name="Text Box 6"/>
          <p:cNvSpPr txBox="1">
            <a:spLocks noChangeArrowheads="1"/>
          </p:cNvSpPr>
          <p:nvPr/>
        </p:nvSpPr>
        <p:spPr bwMode="auto">
          <a:xfrm>
            <a:off x="501650" y="2957513"/>
            <a:ext cx="3762375" cy="554037"/>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1400">
                <a:solidFill>
                  <a:srgbClr val="FF0000"/>
                </a:solidFill>
                <a:latin typeface="Rockwell" pitchFamily="18" charset="0"/>
              </a:rPr>
              <a:t>You can connect a PSK-31 and RTTY data reader to your radio to decode messages</a:t>
            </a:r>
            <a:r>
              <a:rPr lang="en-US" sz="1600">
                <a:solidFill>
                  <a:srgbClr val="FF0000"/>
                </a:solidFill>
                <a:latin typeface="Rockwell" pitchFamily="18" charset="0"/>
              </a:rPr>
              <a:t>.</a:t>
            </a:r>
          </a:p>
        </p:txBody>
      </p:sp>
      <p:pic>
        <p:nvPicPr>
          <p:cNvPr id="7" name="Picture 8" descr="20 Meters"/>
          <p:cNvPicPr>
            <a:picLocks noChangeAspect="1" noChangeArrowheads="1"/>
          </p:cNvPicPr>
          <p:nvPr/>
        </p:nvPicPr>
        <p:blipFill>
          <a:blip r:embed="rId4" cstate="print"/>
          <a:srcRect/>
          <a:stretch>
            <a:fillRect/>
          </a:stretch>
        </p:blipFill>
        <p:spPr bwMode="auto">
          <a:xfrm>
            <a:off x="1038225" y="5464175"/>
            <a:ext cx="7718425" cy="692150"/>
          </a:xfrm>
          <a:prstGeom prst="rect">
            <a:avLst/>
          </a:prstGeom>
          <a:noFill/>
          <a:ln w="9525">
            <a:noFill/>
            <a:miter lim="800000"/>
            <a:headEnd/>
            <a:tailEnd/>
          </a:ln>
        </p:spPr>
      </p:pic>
      <p:sp>
        <p:nvSpPr>
          <p:cNvPr id="8" name="Line 10"/>
          <p:cNvSpPr>
            <a:spLocks noChangeShapeType="1"/>
          </p:cNvSpPr>
          <p:nvPr/>
        </p:nvSpPr>
        <p:spPr bwMode="auto">
          <a:xfrm>
            <a:off x="3841750" y="5607050"/>
            <a:ext cx="0" cy="307975"/>
          </a:xfrm>
          <a:prstGeom prst="line">
            <a:avLst/>
          </a:prstGeom>
          <a:noFill/>
          <a:ln w="12700" cap="sq">
            <a:solidFill>
              <a:srgbClr val="FF0000"/>
            </a:solidFill>
            <a:round/>
            <a:headEnd type="none" w="sm" len="sm"/>
            <a:tailEnd type="none" w="sm" len="sm"/>
          </a:ln>
          <a:effectLst/>
        </p:spPr>
        <p:txBody>
          <a:bodyPr wrap="none"/>
          <a:lstStyle/>
          <a:p>
            <a:endParaRPr lang="en-US"/>
          </a:p>
        </p:txBody>
      </p:sp>
      <p:sp>
        <p:nvSpPr>
          <p:cNvPr id="9" name="Line 12"/>
          <p:cNvSpPr>
            <a:spLocks noChangeShapeType="1"/>
          </p:cNvSpPr>
          <p:nvPr/>
        </p:nvSpPr>
        <p:spPr bwMode="auto">
          <a:xfrm>
            <a:off x="3419475" y="5607050"/>
            <a:ext cx="0" cy="307975"/>
          </a:xfrm>
          <a:prstGeom prst="line">
            <a:avLst/>
          </a:prstGeom>
          <a:noFill/>
          <a:ln w="12700" cap="sq">
            <a:solidFill>
              <a:srgbClr val="FF0000"/>
            </a:solidFill>
            <a:round/>
            <a:headEnd type="none" w="sm" len="sm"/>
            <a:tailEnd type="none" w="sm" len="sm"/>
          </a:ln>
          <a:effectLst/>
        </p:spPr>
        <p:txBody>
          <a:bodyPr wrap="none"/>
          <a:lstStyle/>
          <a:p>
            <a:endParaRPr lang="en-US"/>
          </a:p>
        </p:txBody>
      </p:sp>
      <p:sp>
        <p:nvSpPr>
          <p:cNvPr id="10" name="Text Box 13"/>
          <p:cNvSpPr txBox="1">
            <a:spLocks noChangeArrowheads="1"/>
          </p:cNvSpPr>
          <p:nvPr/>
        </p:nvSpPr>
        <p:spPr bwMode="auto">
          <a:xfrm>
            <a:off x="2882900" y="5249863"/>
            <a:ext cx="1574800" cy="2143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800">
                <a:solidFill>
                  <a:srgbClr val="FF0000"/>
                </a:solidFill>
              </a:rPr>
              <a:t>14.070 MHz</a:t>
            </a:r>
          </a:p>
        </p:txBody>
      </p:sp>
      <p:sp>
        <p:nvSpPr>
          <p:cNvPr id="11" name="Text Box 11"/>
          <p:cNvSpPr txBox="1">
            <a:spLocks noChangeArrowheads="1"/>
          </p:cNvSpPr>
          <p:nvPr/>
        </p:nvSpPr>
        <p:spPr bwMode="auto">
          <a:xfrm>
            <a:off x="3659188" y="5245100"/>
            <a:ext cx="1574800" cy="214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800">
                <a:solidFill>
                  <a:srgbClr val="FF0000"/>
                </a:solidFill>
              </a:rPr>
              <a:t>14.100 MHz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up)">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ipe(right)">
                                      <p:cBhvr>
                                        <p:cTn id="12" dur="500"/>
                                        <p:tgtEl>
                                          <p:spTgt spid="27653"/>
                                        </p:tgtEl>
                                      </p:cBhvr>
                                    </p:animEffect>
                                  </p:childTnLst>
                                </p:cTn>
                              </p:par>
                              <p:par>
                                <p:cTn id="13" presetID="22" presetClass="entr" presetSubtype="2" fill="hold" nodeType="withEffect">
                                  <p:stCondLst>
                                    <p:cond delay="0"/>
                                  </p:stCondLst>
                                  <p:childTnLst>
                                    <p:set>
                                      <p:cBhvr>
                                        <p:cTn id="14" dur="1" fill="hold">
                                          <p:stCondLst>
                                            <p:cond delay="0"/>
                                          </p:stCondLst>
                                        </p:cTn>
                                        <p:tgtEl>
                                          <p:spTgt spid="27652"/>
                                        </p:tgtEl>
                                        <p:attrNameLst>
                                          <p:attrName>style.visibility</p:attrName>
                                        </p:attrNameLst>
                                      </p:cBhvr>
                                      <p:to>
                                        <p:strVal val="visible"/>
                                      </p:to>
                                    </p:set>
                                    <p:animEffect transition="in" filter="wipe(right)">
                                      <p:cBhvr>
                                        <p:cTn id="15" dur="500"/>
                                        <p:tgtEl>
                                          <p:spTgt spid="2765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654"/>
                                        </p:tgtEl>
                                        <p:attrNameLst>
                                          <p:attrName>style.visibility</p:attrName>
                                        </p:attrNameLst>
                                      </p:cBhvr>
                                      <p:to>
                                        <p:strVal val="visible"/>
                                      </p:to>
                                    </p:set>
                                    <p:animEffect transition="in" filter="wipe(left)">
                                      <p:cBhvr>
                                        <p:cTn id="18" dur="500"/>
                                        <p:tgtEl>
                                          <p:spTgt spid="276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animEffect transition="in" filter="wipe(left)">
                                      <p:cBhvr>
                                        <p:cTn id="23" dur="500"/>
                                        <p:tgtEl>
                                          <p:spTgt spid="27651">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7651">
                                            <p:txEl>
                                              <p:pRg st="6" end="6"/>
                                            </p:txEl>
                                          </p:spTgt>
                                        </p:tgtEl>
                                        <p:attrNameLst>
                                          <p:attrName>style.visibility</p:attrName>
                                        </p:attrNameLst>
                                      </p:cBhvr>
                                      <p:to>
                                        <p:strVal val="visible"/>
                                      </p:to>
                                    </p:set>
                                    <p:animEffect transition="in" filter="wipe(left)">
                                      <p:cBhvr>
                                        <p:cTn id="28" dur="500"/>
                                        <p:tgtEl>
                                          <p:spTgt spid="27651">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7651">
                                            <p:txEl>
                                              <p:pRg st="7" end="7"/>
                                            </p:txEl>
                                          </p:spTgt>
                                        </p:tgtEl>
                                        <p:attrNameLst>
                                          <p:attrName>style.visibility</p:attrName>
                                        </p:attrNameLst>
                                      </p:cBhvr>
                                      <p:to>
                                        <p:strVal val="visible"/>
                                      </p:to>
                                    </p:set>
                                    <p:animEffect transition="in" filter="wipe(left)">
                                      <p:cBhvr>
                                        <p:cTn id="33" dur="500"/>
                                        <p:tgtEl>
                                          <p:spTgt spid="27651">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8" grpId="0" animBg="1"/>
      <p:bldP spid="9" grpId="0" animBg="1"/>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8675" name="Rectangle 3"/>
          <p:cNvSpPr>
            <a:spLocks noGrp="1" noChangeArrowheads="1"/>
          </p:cNvSpPr>
          <p:nvPr>
            <p:ph type="body" idx="1"/>
          </p:nvPr>
        </p:nvSpPr>
        <p:spPr>
          <a:xfrm>
            <a:off x="193675" y="1585913"/>
            <a:ext cx="8642350" cy="4962525"/>
          </a:xfrm>
        </p:spPr>
        <p:txBody>
          <a:bodyPr/>
          <a:lstStyle/>
          <a:p>
            <a:pPr>
              <a:lnSpc>
                <a:spcPts val="2200"/>
              </a:lnSpc>
              <a:buFont typeface="Wingdings" pitchFamily="2" charset="2"/>
              <a:buChar char="Ø"/>
            </a:pPr>
            <a:r>
              <a:rPr lang="en-US" sz="1800" smtClean="0"/>
              <a:t>Baudot code is </a:t>
            </a:r>
            <a:r>
              <a:rPr lang="en-US" sz="1800" b="1" smtClean="0"/>
              <a:t>a 5-bit code, with additional start and stop bits</a:t>
            </a:r>
            <a:r>
              <a:rPr lang="en-US" sz="1800" smtClean="0"/>
              <a:t>. </a:t>
            </a:r>
            <a:r>
              <a:rPr lang="en-US" sz="900" smtClean="0"/>
              <a:t>(G2E05)</a:t>
            </a:r>
            <a:r>
              <a:rPr lang="en-US" sz="1800" smtClean="0"/>
              <a:t> </a:t>
            </a:r>
          </a:p>
          <a:p>
            <a:pPr>
              <a:lnSpc>
                <a:spcPts val="2200"/>
              </a:lnSpc>
              <a:buFont typeface="Wingdings" pitchFamily="2" charset="2"/>
              <a:buChar char="Ø"/>
            </a:pPr>
            <a:r>
              <a:rPr lang="en-US" sz="1800" b="1" smtClean="0"/>
              <a:t>170 Hz </a:t>
            </a:r>
            <a:r>
              <a:rPr lang="en-US" sz="1800" smtClean="0"/>
              <a:t>is the most common frequency shift for RTTY emissions in the amateur HF bands. </a:t>
            </a:r>
            <a:r>
              <a:rPr lang="en-US" sz="900" smtClean="0"/>
              <a:t>(G2E06)</a:t>
            </a:r>
          </a:p>
          <a:p>
            <a:pPr>
              <a:buFont typeface="Wingdings" pitchFamily="2" charset="2"/>
              <a:buChar char="Ø"/>
            </a:pPr>
            <a:r>
              <a:rPr lang="en-US" sz="1800" smtClean="0"/>
              <a:t>The abbreviation "RTTY" stands for </a:t>
            </a:r>
            <a:r>
              <a:rPr lang="en-US" sz="1800" b="1" smtClean="0"/>
              <a:t>radioteletype</a:t>
            </a:r>
            <a:r>
              <a:rPr lang="en-US" sz="1800" smtClean="0"/>
              <a:t>. </a:t>
            </a:r>
            <a:r>
              <a:rPr lang="en-US" sz="900" smtClean="0"/>
              <a:t>(G2E07)</a:t>
            </a:r>
            <a:r>
              <a:rPr lang="en-US" sz="1800" smtClean="0"/>
              <a:t> </a:t>
            </a:r>
          </a:p>
          <a:p>
            <a:pPr>
              <a:buFont typeface="Wingdings" pitchFamily="2" charset="2"/>
              <a:buChar char="Ø"/>
            </a:pPr>
            <a:r>
              <a:rPr lang="en-US" sz="1800" b="1" smtClean="0"/>
              <a:t>3585 – 3600 kHz</a:t>
            </a:r>
            <a:r>
              <a:rPr lang="en-US" sz="1800" smtClean="0"/>
              <a:t> is the segment of the 80 meter band most commonly used for data transmissions. </a:t>
            </a:r>
            <a:r>
              <a:rPr lang="en-US" sz="900" smtClean="0"/>
              <a:t>(G2E08)</a:t>
            </a:r>
            <a:r>
              <a:rPr lang="en-US" sz="1800" smtClean="0"/>
              <a:t> </a:t>
            </a:r>
          </a:p>
          <a:p>
            <a:pPr>
              <a:buFont typeface="Wingdings" pitchFamily="2" charset="2"/>
              <a:buChar char="Ø"/>
            </a:pPr>
            <a:endParaRPr lang="en-US" sz="1800" smtClean="0"/>
          </a:p>
          <a:p>
            <a:pPr>
              <a:buFont typeface="Wingdings" pitchFamily="2" charset="2"/>
              <a:buChar char="Ø"/>
            </a:pPr>
            <a:endParaRPr lang="en-US" sz="1800" b="1" smtClean="0"/>
          </a:p>
          <a:p>
            <a:pPr>
              <a:buFont typeface="Wingdings" pitchFamily="2" charset="2"/>
              <a:buChar char="Ø"/>
            </a:pPr>
            <a:endParaRPr lang="en-US" sz="1800" b="1" smtClean="0"/>
          </a:p>
          <a:p>
            <a:pPr>
              <a:buFont typeface="Wingdings" pitchFamily="2" charset="2"/>
              <a:buChar char="Ø"/>
            </a:pPr>
            <a:endParaRPr lang="en-US" sz="1800" b="1" smtClean="0"/>
          </a:p>
          <a:p>
            <a:pPr>
              <a:buFont typeface="Wingdings" pitchFamily="2" charset="2"/>
              <a:buChar char="Ø"/>
            </a:pPr>
            <a:r>
              <a:rPr lang="en-US" sz="1800" b="1" smtClean="0"/>
              <a:t>Below the RTTY segment, near 14.070 MHz </a:t>
            </a:r>
            <a:r>
              <a:rPr lang="en-US" sz="1800" smtClean="0"/>
              <a:t>is the segment of the 20 meter band where most PSK31 operations are commonly found. </a:t>
            </a:r>
            <a:r>
              <a:rPr lang="en-US" sz="900" smtClean="0"/>
              <a:t>(G2E09)</a:t>
            </a:r>
            <a:r>
              <a:rPr lang="en-US" sz="1800" smtClean="0"/>
              <a:t> </a:t>
            </a:r>
            <a:endParaRPr lang="en-US" sz="1800" b="1" smtClean="0"/>
          </a:p>
        </p:txBody>
      </p:sp>
      <p:pic>
        <p:nvPicPr>
          <p:cNvPr id="28676" name="Picture 6" descr="80 Meters"/>
          <p:cNvPicPr>
            <a:picLocks noChangeAspect="1" noChangeArrowheads="1"/>
          </p:cNvPicPr>
          <p:nvPr/>
        </p:nvPicPr>
        <p:blipFill>
          <a:blip r:embed="rId2" cstate="print"/>
          <a:srcRect/>
          <a:stretch>
            <a:fillRect/>
          </a:stretch>
        </p:blipFill>
        <p:spPr bwMode="auto">
          <a:xfrm>
            <a:off x="769938" y="3697288"/>
            <a:ext cx="7718425" cy="742950"/>
          </a:xfrm>
          <a:prstGeom prst="rect">
            <a:avLst/>
          </a:prstGeom>
          <a:noFill/>
          <a:ln w="9525">
            <a:noFill/>
            <a:miter lim="800000"/>
            <a:headEnd/>
            <a:tailEnd/>
          </a:ln>
        </p:spPr>
      </p:pic>
      <p:sp>
        <p:nvSpPr>
          <p:cNvPr id="28677" name="Line 11"/>
          <p:cNvSpPr>
            <a:spLocks noChangeShapeType="1"/>
          </p:cNvSpPr>
          <p:nvPr/>
        </p:nvSpPr>
        <p:spPr bwMode="auto">
          <a:xfrm>
            <a:off x="4111625" y="4081463"/>
            <a:ext cx="0" cy="306387"/>
          </a:xfrm>
          <a:prstGeom prst="line">
            <a:avLst/>
          </a:prstGeom>
          <a:noFill/>
          <a:ln w="19050" cap="sq">
            <a:solidFill>
              <a:srgbClr val="FF0000"/>
            </a:solidFill>
            <a:round/>
            <a:headEnd type="none" w="sm" len="sm"/>
            <a:tailEnd type="none" w="sm" len="sm"/>
          </a:ln>
          <a:effectLst/>
        </p:spPr>
        <p:txBody>
          <a:bodyPr wrap="none"/>
          <a:lstStyle/>
          <a:p>
            <a:endParaRPr lang="en-US"/>
          </a:p>
        </p:txBody>
      </p:sp>
      <p:sp>
        <p:nvSpPr>
          <p:cNvPr id="28678" name="Line 7"/>
          <p:cNvSpPr>
            <a:spLocks noChangeShapeType="1"/>
          </p:cNvSpPr>
          <p:nvPr/>
        </p:nvSpPr>
        <p:spPr bwMode="auto">
          <a:xfrm>
            <a:off x="3649663" y="4081463"/>
            <a:ext cx="0" cy="306387"/>
          </a:xfrm>
          <a:prstGeom prst="line">
            <a:avLst/>
          </a:prstGeom>
          <a:noFill/>
          <a:ln w="19050" cap="sq">
            <a:solidFill>
              <a:srgbClr val="FF0000"/>
            </a:solidFill>
            <a:round/>
            <a:headEnd type="none" w="sm" len="sm"/>
            <a:tailEnd type="none" w="sm" len="sm"/>
          </a:ln>
          <a:effectLst/>
        </p:spPr>
        <p:txBody>
          <a:bodyPr wrap="none"/>
          <a:lstStyle/>
          <a:p>
            <a:endParaRPr lang="en-US"/>
          </a:p>
        </p:txBody>
      </p:sp>
      <p:sp>
        <p:nvSpPr>
          <p:cNvPr id="28679" name="Text Box 8"/>
          <p:cNvSpPr txBox="1">
            <a:spLocks noChangeArrowheads="1"/>
          </p:cNvSpPr>
          <p:nvPr/>
        </p:nvSpPr>
        <p:spPr bwMode="auto">
          <a:xfrm>
            <a:off x="2921000" y="4217988"/>
            <a:ext cx="1036638" cy="2143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800">
                <a:solidFill>
                  <a:srgbClr val="FF0000"/>
                </a:solidFill>
              </a:rPr>
              <a:t>3585 kHz</a:t>
            </a:r>
          </a:p>
        </p:txBody>
      </p:sp>
      <p:sp>
        <p:nvSpPr>
          <p:cNvPr id="28680" name="Text Box 12"/>
          <p:cNvSpPr txBox="1">
            <a:spLocks noChangeArrowheads="1"/>
          </p:cNvSpPr>
          <p:nvPr/>
        </p:nvSpPr>
        <p:spPr bwMode="auto">
          <a:xfrm>
            <a:off x="4111625" y="4235450"/>
            <a:ext cx="1574800" cy="214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800">
                <a:solidFill>
                  <a:srgbClr val="FF0000"/>
                </a:solidFill>
              </a:rPr>
              <a:t>3600 kHz</a:t>
            </a:r>
          </a:p>
        </p:txBody>
      </p:sp>
      <p:pic>
        <p:nvPicPr>
          <p:cNvPr id="28681" name="Picture 4" descr="20 Meters"/>
          <p:cNvPicPr>
            <a:picLocks noChangeAspect="1" noChangeArrowheads="1"/>
          </p:cNvPicPr>
          <p:nvPr/>
        </p:nvPicPr>
        <p:blipFill>
          <a:blip r:embed="rId3" cstate="print"/>
          <a:srcRect/>
          <a:stretch>
            <a:fillRect/>
          </a:stretch>
        </p:blipFill>
        <p:spPr bwMode="auto">
          <a:xfrm>
            <a:off x="769938" y="5772150"/>
            <a:ext cx="7718425" cy="692150"/>
          </a:xfrm>
          <a:prstGeom prst="rect">
            <a:avLst/>
          </a:prstGeom>
          <a:noFill/>
          <a:ln w="9525">
            <a:noFill/>
            <a:miter lim="800000"/>
            <a:headEnd/>
            <a:tailEnd/>
          </a:ln>
        </p:spPr>
      </p:pic>
      <p:sp>
        <p:nvSpPr>
          <p:cNvPr id="28682" name="Line 5"/>
          <p:cNvSpPr>
            <a:spLocks noChangeShapeType="1"/>
          </p:cNvSpPr>
          <p:nvPr/>
        </p:nvSpPr>
        <p:spPr bwMode="auto">
          <a:xfrm>
            <a:off x="3151188" y="5772150"/>
            <a:ext cx="0" cy="422275"/>
          </a:xfrm>
          <a:prstGeom prst="line">
            <a:avLst/>
          </a:prstGeom>
          <a:noFill/>
          <a:ln w="12700" cap="sq">
            <a:solidFill>
              <a:srgbClr val="FF0000"/>
            </a:solidFill>
            <a:round/>
            <a:headEnd type="none" w="sm" len="sm"/>
            <a:tailEnd type="none" w="sm" len="sm"/>
          </a:ln>
          <a:effectLst/>
        </p:spPr>
        <p:txBody>
          <a:bodyPr wrap="none"/>
          <a:lstStyle/>
          <a:p>
            <a:endParaRPr lang="en-US"/>
          </a:p>
        </p:txBody>
      </p:sp>
      <p:sp>
        <p:nvSpPr>
          <p:cNvPr id="28683" name="Text Box 7"/>
          <p:cNvSpPr txBox="1">
            <a:spLocks noChangeArrowheads="1"/>
          </p:cNvSpPr>
          <p:nvPr/>
        </p:nvSpPr>
        <p:spPr bwMode="auto">
          <a:xfrm>
            <a:off x="2382838" y="5772150"/>
            <a:ext cx="1574800" cy="2143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800">
                <a:solidFill>
                  <a:srgbClr val="FF0000"/>
                </a:solidFill>
              </a:rPr>
              <a:t>14.070 MHz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left)">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28676"/>
                                        </p:tgtEl>
                                        <p:attrNameLst>
                                          <p:attrName>style.visibility</p:attrName>
                                        </p:attrNameLst>
                                      </p:cBhvr>
                                      <p:to>
                                        <p:strVal val="visible"/>
                                      </p:to>
                                    </p:set>
                                    <p:anim calcmode="lin" valueType="num">
                                      <p:cBhvr>
                                        <p:cTn id="27" dur="500" fill="hold"/>
                                        <p:tgtEl>
                                          <p:spTgt spid="28676"/>
                                        </p:tgtEl>
                                        <p:attrNameLst>
                                          <p:attrName>ppt_w</p:attrName>
                                        </p:attrNameLst>
                                      </p:cBhvr>
                                      <p:tavLst>
                                        <p:tav tm="0">
                                          <p:val>
                                            <p:fltVal val="0"/>
                                          </p:val>
                                        </p:tav>
                                        <p:tav tm="100000">
                                          <p:val>
                                            <p:strVal val="#ppt_w"/>
                                          </p:val>
                                        </p:tav>
                                      </p:tavLst>
                                    </p:anim>
                                    <p:anim calcmode="lin" valueType="num">
                                      <p:cBhvr>
                                        <p:cTn id="28" dur="500" fill="hold"/>
                                        <p:tgtEl>
                                          <p:spTgt spid="28676"/>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8678"/>
                                        </p:tgtEl>
                                        <p:attrNameLst>
                                          <p:attrName>style.visibility</p:attrName>
                                        </p:attrNameLst>
                                      </p:cBhvr>
                                      <p:to>
                                        <p:strVal val="visible"/>
                                      </p:to>
                                    </p:set>
                                    <p:animEffect transition="in" filter="wipe(down)">
                                      <p:cBhvr>
                                        <p:cTn id="32" dur="500"/>
                                        <p:tgtEl>
                                          <p:spTgt spid="2867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679"/>
                                        </p:tgtEl>
                                        <p:attrNameLst>
                                          <p:attrName>style.visibility</p:attrName>
                                        </p:attrNameLst>
                                      </p:cBhvr>
                                      <p:to>
                                        <p:strVal val="visible"/>
                                      </p:to>
                                    </p:set>
                                    <p:animEffect transition="in" filter="wipe(left)">
                                      <p:cBhvr>
                                        <p:cTn id="35" dur="500"/>
                                        <p:tgtEl>
                                          <p:spTgt spid="2867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8677"/>
                                        </p:tgtEl>
                                        <p:attrNameLst>
                                          <p:attrName>style.visibility</p:attrName>
                                        </p:attrNameLst>
                                      </p:cBhvr>
                                      <p:to>
                                        <p:strVal val="visible"/>
                                      </p:to>
                                    </p:set>
                                    <p:animEffect transition="in" filter="wipe(down)">
                                      <p:cBhvr>
                                        <p:cTn id="38" dur="500"/>
                                        <p:tgtEl>
                                          <p:spTgt spid="28677"/>
                                        </p:tgtEl>
                                      </p:cBhvr>
                                    </p:animEffect>
                                  </p:childTnLst>
                                </p:cTn>
                              </p:par>
                              <p:par>
                                <p:cTn id="39" presetID="22" presetClass="entr" presetSubtype="2" fill="hold" nodeType="withEffect">
                                  <p:stCondLst>
                                    <p:cond delay="0"/>
                                  </p:stCondLst>
                                  <p:childTnLst>
                                    <p:set>
                                      <p:cBhvr>
                                        <p:cTn id="40" dur="1" fill="hold">
                                          <p:stCondLst>
                                            <p:cond delay="0"/>
                                          </p:stCondLst>
                                        </p:cTn>
                                        <p:tgtEl>
                                          <p:spTgt spid="28680">
                                            <p:txEl>
                                              <p:pRg st="0" end="0"/>
                                            </p:txEl>
                                          </p:spTgt>
                                        </p:tgtEl>
                                        <p:attrNameLst>
                                          <p:attrName>style.visibility</p:attrName>
                                        </p:attrNameLst>
                                      </p:cBhvr>
                                      <p:to>
                                        <p:strVal val="visible"/>
                                      </p:to>
                                    </p:set>
                                    <p:animEffect transition="in" filter="wipe(right)">
                                      <p:cBhvr>
                                        <p:cTn id="41" dur="500"/>
                                        <p:tgtEl>
                                          <p:spTgt spid="28680">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8675">
                                            <p:txEl>
                                              <p:pRg st="8" end="8"/>
                                            </p:txEl>
                                          </p:spTgt>
                                        </p:tgtEl>
                                        <p:attrNameLst>
                                          <p:attrName>style.visibility</p:attrName>
                                        </p:attrNameLst>
                                      </p:cBhvr>
                                      <p:to>
                                        <p:strVal val="visible"/>
                                      </p:to>
                                    </p:set>
                                    <p:animEffect transition="in" filter="wipe(left)">
                                      <p:cBhvr>
                                        <p:cTn id="46" dur="500"/>
                                        <p:tgtEl>
                                          <p:spTgt spid="28675">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28681"/>
                                        </p:tgtEl>
                                        <p:attrNameLst>
                                          <p:attrName>style.visibility</p:attrName>
                                        </p:attrNameLst>
                                      </p:cBhvr>
                                      <p:to>
                                        <p:strVal val="visible"/>
                                      </p:to>
                                    </p:set>
                                    <p:animEffect transition="in" filter="wipe(down)">
                                      <p:cBhvr>
                                        <p:cTn id="51" dur="500"/>
                                        <p:tgtEl>
                                          <p:spTgt spid="2868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8682"/>
                                        </p:tgtEl>
                                        <p:attrNameLst>
                                          <p:attrName>style.visibility</p:attrName>
                                        </p:attrNameLst>
                                      </p:cBhvr>
                                      <p:to>
                                        <p:strVal val="visible"/>
                                      </p:to>
                                    </p:set>
                                    <p:animEffect transition="in" filter="wipe(down)">
                                      <p:cBhvr>
                                        <p:cTn id="54" dur="500"/>
                                        <p:tgtEl>
                                          <p:spTgt spid="2868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8683"/>
                                        </p:tgtEl>
                                        <p:attrNameLst>
                                          <p:attrName>style.visibility</p:attrName>
                                        </p:attrNameLst>
                                      </p:cBhvr>
                                      <p:to>
                                        <p:strVal val="visible"/>
                                      </p:to>
                                    </p:set>
                                    <p:animEffect transition="in" filter="wipe(left)">
                                      <p:cBhvr>
                                        <p:cTn id="57"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P spid="28678" grpId="0" animBg="1"/>
      <p:bldP spid="28679" grpId="0"/>
      <p:bldP spid="28682" grpId="0" animBg="1"/>
      <p:bldP spid="286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29699" name="Rectangle 3"/>
          <p:cNvSpPr>
            <a:spLocks noGrp="1" noChangeArrowheads="1"/>
          </p:cNvSpPr>
          <p:nvPr>
            <p:ph type="body" idx="1"/>
          </p:nvPr>
        </p:nvSpPr>
        <p:spPr>
          <a:xfrm>
            <a:off x="193675" y="1585913"/>
            <a:ext cx="8642350" cy="4962525"/>
          </a:xfrm>
        </p:spPr>
        <p:txBody>
          <a:bodyPr/>
          <a:lstStyle/>
          <a:p>
            <a:pPr eaLnBrk="1" hangingPunct="1">
              <a:spcBef>
                <a:spcPct val="0"/>
              </a:spcBef>
              <a:buClr>
                <a:schemeClr val="accent1"/>
              </a:buClr>
              <a:buFont typeface="Wingdings" pitchFamily="2" charset="2"/>
              <a:buChar char="Ø"/>
            </a:pPr>
            <a:r>
              <a:rPr lang="en-US" sz="1800" smtClean="0"/>
              <a:t>A major advantage of MFSK16 compared to other digital modes is that </a:t>
            </a:r>
            <a:r>
              <a:rPr lang="en-US" sz="1800" b="1" smtClean="0"/>
              <a:t>it offers good performance in weak signal environments without error correction</a:t>
            </a:r>
            <a:r>
              <a:rPr lang="en-US" sz="1800" smtClean="0"/>
              <a:t>.</a:t>
            </a:r>
            <a:r>
              <a:rPr lang="en-US" sz="1400" smtClean="0"/>
              <a:t> </a:t>
            </a:r>
            <a:r>
              <a:rPr lang="en-US" sz="1000" smtClean="0"/>
              <a:t>(G2E10)</a:t>
            </a:r>
            <a:r>
              <a:rPr lang="en-US" sz="1400" smtClean="0"/>
              <a:t> </a:t>
            </a:r>
          </a:p>
          <a:p>
            <a:pPr eaLnBrk="1" hangingPunct="1">
              <a:spcBef>
                <a:spcPct val="0"/>
              </a:spcBef>
              <a:buClr>
                <a:schemeClr val="accent1"/>
              </a:buClr>
              <a:buFont typeface="Wingdings" pitchFamily="2" charset="2"/>
              <a:buChar char="Ø"/>
            </a:pPr>
            <a:endParaRPr lang="en-US" sz="1800" smtClean="0"/>
          </a:p>
          <a:p>
            <a:pPr eaLnBrk="1" hangingPunct="1">
              <a:spcBef>
                <a:spcPct val="0"/>
              </a:spcBef>
              <a:buClr>
                <a:schemeClr val="accent1"/>
              </a:buClr>
              <a:buFont typeface="Wingdings" pitchFamily="2" charset="2"/>
              <a:buChar char="Ø"/>
            </a:pPr>
            <a:r>
              <a:rPr lang="en-US" sz="1800" smtClean="0"/>
              <a:t>The abbreviation "MFSK" stand for </a:t>
            </a:r>
            <a:r>
              <a:rPr lang="en-US" sz="1800" b="1" smtClean="0"/>
              <a:t>Multi (or Multiple) Frequency Shift Keying</a:t>
            </a:r>
            <a:r>
              <a:rPr lang="en-US" sz="1800" smtClean="0"/>
              <a:t>. </a:t>
            </a:r>
            <a:r>
              <a:rPr lang="en-US" sz="900" smtClean="0"/>
              <a:t>(G2E11)</a:t>
            </a:r>
          </a:p>
          <a:p>
            <a:pPr eaLnBrk="1" hangingPunct="1">
              <a:spcBef>
                <a:spcPct val="0"/>
              </a:spcBef>
              <a:buClr>
                <a:schemeClr val="accent1"/>
              </a:buClr>
              <a:buFont typeface="Wingdings" pitchFamily="2" charset="2"/>
              <a:buChar char="Ø"/>
            </a:pPr>
            <a:endParaRPr lang="en-US" sz="1800" smtClean="0"/>
          </a:p>
          <a:p>
            <a:pPr>
              <a:lnSpc>
                <a:spcPts val="2000"/>
              </a:lnSpc>
              <a:buFont typeface="Wingdings" pitchFamily="2" charset="2"/>
              <a:buChar char="Ø"/>
            </a:pPr>
            <a:r>
              <a:rPr lang="en-US" sz="1800" smtClean="0"/>
              <a:t>When the receiving station responds to an ARQ data mode packet containing errors, it </a:t>
            </a:r>
            <a:r>
              <a:rPr lang="en-US" sz="1800" b="1" smtClean="0"/>
              <a:t>requests the packet be retransmitted</a:t>
            </a:r>
            <a:r>
              <a:rPr lang="en-US" sz="1800" smtClean="0"/>
              <a:t>. </a:t>
            </a:r>
            <a:r>
              <a:rPr lang="en-US" sz="900" smtClean="0"/>
              <a:t>(G2E12)</a:t>
            </a:r>
            <a:r>
              <a:rPr lang="en-US" sz="1800" smtClean="0"/>
              <a:t> </a:t>
            </a:r>
            <a:endParaRPr lang="en-US" sz="1400" smtClean="0"/>
          </a:p>
          <a:p>
            <a:pPr marL="857250" lvl="3" indent="0">
              <a:lnSpc>
                <a:spcPts val="2000"/>
              </a:lnSpc>
              <a:buFont typeface="Wingdings" pitchFamily="2" charset="2"/>
              <a:buNone/>
            </a:pPr>
            <a:r>
              <a:rPr lang="en-US" sz="1600" smtClean="0">
                <a:solidFill>
                  <a:srgbClr val="FF0000"/>
                </a:solidFill>
              </a:rPr>
              <a:t>	ARQ, Automatic Repeat Request.  Request to re-transmit the packet.</a:t>
            </a:r>
            <a:endParaRPr lang="en-US" smtClean="0"/>
          </a:p>
          <a:p>
            <a:pPr>
              <a:lnSpc>
                <a:spcPts val="2000"/>
              </a:lnSpc>
              <a:buFont typeface="Wingdings" pitchFamily="2" charset="2"/>
              <a:buChar char="Ø"/>
            </a:pPr>
            <a:endParaRPr lang="en-US" sz="1800" smtClean="0"/>
          </a:p>
          <a:p>
            <a:pPr>
              <a:buFont typeface="Wingdings" pitchFamily="2" charset="2"/>
              <a:buChar char="Ø"/>
            </a:pPr>
            <a:r>
              <a:rPr lang="en-US" sz="1800" smtClean="0"/>
              <a:t>In the PACTOR protocol, an NAK response to a transmitted packet means </a:t>
            </a:r>
            <a:r>
              <a:rPr lang="en-US" sz="1800" b="1" smtClean="0"/>
              <a:t>the receiver is requesting the packet be re-transmitted</a:t>
            </a:r>
            <a:r>
              <a:rPr lang="en-US" sz="1800" smtClean="0"/>
              <a:t>. </a:t>
            </a:r>
            <a:r>
              <a:rPr lang="en-US" sz="900" smtClean="0"/>
              <a:t>(G2E13)</a:t>
            </a:r>
            <a:endParaRPr lang="en-US" sz="1800" b="1" smtClean="0"/>
          </a:p>
        </p:txBody>
      </p:sp>
      <p:sp>
        <p:nvSpPr>
          <p:cNvPr id="4" name="Text Box 7"/>
          <p:cNvSpPr txBox="1">
            <a:spLocks noChangeArrowheads="1"/>
          </p:cNvSpPr>
          <p:nvPr/>
        </p:nvSpPr>
        <p:spPr bwMode="auto">
          <a:xfrm>
            <a:off x="1406525" y="5300663"/>
            <a:ext cx="6375400" cy="336550"/>
          </a:xfrm>
          <a:prstGeom prst="rect">
            <a:avLst/>
          </a:prstGeom>
          <a:noFill/>
          <a:ln w="12700" cap="sq">
            <a:noFill/>
            <a:miter lim="800000"/>
            <a:headEnd type="none" w="sm" len="sm"/>
            <a:tailEnd type="none" w="sm" len="sm"/>
          </a:ln>
          <a:effectLst/>
        </p:spPr>
        <p:txBody>
          <a:bodyPr>
            <a:spAutoFit/>
          </a:bodyPr>
          <a:lstStyle/>
          <a:p>
            <a:pPr eaLnBrk="0" hangingPunct="0">
              <a:spcBef>
                <a:spcPct val="20000"/>
              </a:spcBef>
              <a:buClr>
                <a:srgbClr val="FF1515"/>
              </a:buClr>
              <a:buFont typeface="Wingdings" pitchFamily="2" charset="2"/>
              <a:buNone/>
            </a:pPr>
            <a:r>
              <a:rPr lang="en-US" sz="1600">
                <a:solidFill>
                  <a:srgbClr val="FF0000"/>
                </a:solidFill>
                <a:latin typeface="Rockwell" pitchFamily="18" charset="0"/>
              </a:rPr>
              <a:t>Receiving station will quickly transmit ACK for perfect copy.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up)">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wipe(left)">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wipe(left)">
                                      <p:cBhvr>
                                        <p:cTn id="17" dur="500"/>
                                        <p:tgtEl>
                                          <p:spTgt spid="296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 calcmode="lin" valueType="num">
                                      <p:cBhvr>
                                        <p:cTn id="22" dur="5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2969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9699">
                                            <p:txEl>
                                              <p:pRg st="7" end="7"/>
                                            </p:txEl>
                                          </p:spTgt>
                                        </p:tgtEl>
                                        <p:attrNameLst>
                                          <p:attrName>style.visibility</p:attrName>
                                        </p:attrNameLst>
                                      </p:cBhvr>
                                      <p:to>
                                        <p:strVal val="visible"/>
                                      </p:to>
                                    </p:set>
                                    <p:animEffect transition="in" filter="wipe(left)">
                                      <p:cBhvr>
                                        <p:cTn id="28" dur="500"/>
                                        <p:tgtEl>
                                          <p:spTgt spid="29699">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5613" y="1470025"/>
            <a:ext cx="8258175" cy="4962525"/>
          </a:xfrm>
        </p:spPr>
        <p:txBody>
          <a:bodyPr/>
          <a:lstStyle/>
          <a:p>
            <a:pPr>
              <a:lnSpc>
                <a:spcPct val="90000"/>
              </a:lnSpc>
              <a:buFont typeface="Wingdings" pitchFamily="2" charset="2"/>
              <a:buChar char="Ø"/>
            </a:pPr>
            <a:endParaRPr lang="en-US" sz="800" b="1" smtClean="0"/>
          </a:p>
          <a:p>
            <a:pPr>
              <a:lnSpc>
                <a:spcPct val="90000"/>
              </a:lnSpc>
              <a:buFont typeface="Wingdings" pitchFamily="2" charset="2"/>
              <a:buChar char="Ø"/>
            </a:pPr>
            <a:r>
              <a:rPr lang="en-US" b="1" smtClean="0"/>
              <a:t>Upper sideband </a:t>
            </a:r>
            <a:r>
              <a:rPr lang="en-US" smtClean="0"/>
              <a:t>is the sideband most commonly used for voice communications on frequencies of 14 MHz or higher. </a:t>
            </a:r>
            <a:r>
              <a:rPr lang="en-US" sz="1000" smtClean="0"/>
              <a:t>(G2A01)</a:t>
            </a:r>
            <a:r>
              <a:rPr lang="en-US" smtClean="0"/>
              <a:t> </a:t>
            </a:r>
          </a:p>
          <a:p>
            <a:pPr lvl="3">
              <a:lnSpc>
                <a:spcPct val="90000"/>
              </a:lnSpc>
              <a:buFontTx/>
              <a:buNone/>
            </a:pPr>
            <a:r>
              <a:rPr lang="en-US" sz="1600" smtClean="0">
                <a:solidFill>
                  <a:srgbClr val="FF0000"/>
                </a:solidFill>
              </a:rPr>
              <a:t>		</a:t>
            </a:r>
          </a:p>
          <a:p>
            <a:pPr lvl="3">
              <a:lnSpc>
                <a:spcPct val="90000"/>
              </a:lnSpc>
              <a:buFontTx/>
              <a:buNone/>
            </a:pPr>
            <a:r>
              <a:rPr lang="en-US" sz="1600" smtClean="0">
                <a:solidFill>
                  <a:srgbClr val="FF0000"/>
                </a:solidFill>
              </a:rPr>
              <a:t>		Make sure you use the correct sideband</a:t>
            </a:r>
          </a:p>
          <a:p>
            <a:pPr>
              <a:lnSpc>
                <a:spcPct val="90000"/>
              </a:lnSpc>
              <a:buFont typeface="Wingdings" pitchFamily="2" charset="2"/>
              <a:buChar char="Ø"/>
            </a:pPr>
            <a:endParaRPr lang="en-US" sz="1600" smtClean="0">
              <a:solidFill>
                <a:srgbClr val="FF0000"/>
              </a:solidFill>
            </a:endParaRPr>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a:p>
            <a:pPr>
              <a:lnSpc>
                <a:spcPct val="90000"/>
              </a:lnSpc>
              <a:buFont typeface="Wingdings" pitchFamily="2" charset="2"/>
              <a:buChar char="Ø"/>
            </a:pPr>
            <a:endParaRPr lang="en-US" smtClean="0"/>
          </a:p>
          <a:p>
            <a:pPr>
              <a:lnSpc>
                <a:spcPct val="90000"/>
              </a:lnSpc>
              <a:buFont typeface="Wingdings" pitchFamily="2" charset="2"/>
              <a:buChar char="Ø"/>
            </a:pPr>
            <a:r>
              <a:rPr lang="en-US" b="1" smtClean="0"/>
              <a:t>Lower sideband</a:t>
            </a:r>
            <a:r>
              <a:rPr lang="en-US" smtClean="0"/>
              <a:t> is the mode most commonly used for voice communications on the 160, 75, and 40 meter bands. </a:t>
            </a:r>
            <a:r>
              <a:rPr lang="en-US" sz="1000" smtClean="0"/>
              <a:t>(G2A02)</a:t>
            </a:r>
            <a:r>
              <a:rPr lang="en-US" smtClean="0"/>
              <a:t> </a:t>
            </a:r>
          </a:p>
          <a:p>
            <a:pPr>
              <a:lnSpc>
                <a:spcPct val="90000"/>
              </a:lnSpc>
              <a:buFont typeface="Wingdings" pitchFamily="2" charset="2"/>
              <a:buChar char="Ø"/>
            </a:pPr>
            <a:endParaRPr lang="en-US" b="1" smtClean="0"/>
          </a:p>
          <a:p>
            <a:pPr>
              <a:lnSpc>
                <a:spcPct val="90000"/>
              </a:lnSpc>
              <a:buFont typeface="Wingdings" pitchFamily="2" charset="2"/>
              <a:buChar char="Ø"/>
            </a:pPr>
            <a:r>
              <a:rPr lang="en-US" b="1" smtClean="0"/>
              <a:t>Upper sideband is most commonly used for SSB voice communications in the VHF and UHF bands. </a:t>
            </a:r>
            <a:r>
              <a:rPr lang="en-US" sz="1000" smtClean="0"/>
              <a:t>(G2A03)</a:t>
            </a:r>
            <a:r>
              <a:rPr lang="en-US" smtClean="0"/>
              <a:t> </a:t>
            </a:r>
            <a:endParaRPr lang="en-US" b="1" smtClean="0"/>
          </a:p>
          <a:p>
            <a:pPr>
              <a:lnSpc>
                <a:spcPct val="90000"/>
              </a:lnSpc>
              <a:buFont typeface="Wingdings" pitchFamily="2" charset="2"/>
              <a:buChar char="Ø"/>
            </a:pPr>
            <a:endParaRPr lang="en-US" b="1" smtClean="0"/>
          </a:p>
          <a:p>
            <a:pPr>
              <a:lnSpc>
                <a:spcPct val="90000"/>
              </a:lnSpc>
              <a:buFont typeface="Wingdings" pitchFamily="2" charset="2"/>
              <a:buChar char="Ø"/>
            </a:pPr>
            <a:endParaRPr lang="en-US" smtClean="0"/>
          </a:p>
        </p:txBody>
      </p:sp>
      <p:sp>
        <p:nvSpPr>
          <p:cNvPr id="5123" name="Rectangle 3"/>
          <p:cNvSpPr>
            <a:spLocks noGrp="1" noChangeArrowheads="1"/>
          </p:cNvSpPr>
          <p:nvPr>
            <p:ph type="title"/>
          </p:nvPr>
        </p:nvSpPr>
        <p:spPr>
          <a:noFill/>
        </p:spPr>
        <p:txBody>
          <a:bodyPr/>
          <a:lstStyle/>
          <a:p>
            <a:pPr algn="ctr"/>
            <a:r>
              <a:rPr lang="en-GB" sz="3600" b="1" smtClean="0"/>
              <a:t>Operating Procedures</a:t>
            </a:r>
            <a:endParaRPr lang="en-US" sz="3600" b="1" smtClean="0"/>
          </a:p>
        </p:txBody>
      </p:sp>
      <p:pic>
        <p:nvPicPr>
          <p:cNvPr id="31748" name="Picture 4"/>
          <p:cNvPicPr>
            <a:picLocks noChangeAspect="1" noChangeArrowheads="1"/>
          </p:cNvPicPr>
          <p:nvPr/>
        </p:nvPicPr>
        <p:blipFill>
          <a:blip r:embed="rId2" cstate="print"/>
          <a:srcRect/>
          <a:stretch>
            <a:fillRect/>
          </a:stretch>
        </p:blipFill>
        <p:spPr bwMode="auto">
          <a:xfrm>
            <a:off x="3611563" y="2968625"/>
            <a:ext cx="1949450" cy="1174750"/>
          </a:xfrm>
          <a:prstGeom prst="rect">
            <a:avLst/>
          </a:prstGeom>
          <a:noFill/>
          <a:ln w="9525">
            <a:noFill/>
            <a:miter lim="800000"/>
            <a:headEnd/>
            <a:tailEnd/>
          </a:ln>
        </p:spPr>
      </p:pic>
      <p:pic>
        <p:nvPicPr>
          <p:cNvPr id="31749" name="Picture 5"/>
          <p:cNvPicPr>
            <a:picLocks noChangeAspect="1" noChangeArrowheads="1"/>
          </p:cNvPicPr>
          <p:nvPr/>
        </p:nvPicPr>
        <p:blipFill>
          <a:blip r:embed="rId3" cstate="print"/>
          <a:srcRect/>
          <a:stretch>
            <a:fillRect/>
          </a:stretch>
        </p:blipFill>
        <p:spPr bwMode="auto">
          <a:xfrm>
            <a:off x="5992813" y="2968625"/>
            <a:ext cx="1949450" cy="1179513"/>
          </a:xfrm>
          <a:prstGeom prst="rect">
            <a:avLst/>
          </a:prstGeom>
          <a:noFill/>
          <a:ln w="9525">
            <a:noFill/>
            <a:miter lim="800000"/>
            <a:headEnd/>
            <a:tailEnd/>
          </a:ln>
        </p:spPr>
      </p:pic>
      <p:pic>
        <p:nvPicPr>
          <p:cNvPr id="31750" name="Picture 6"/>
          <p:cNvPicPr>
            <a:picLocks noChangeAspect="1" noChangeArrowheads="1"/>
          </p:cNvPicPr>
          <p:nvPr/>
        </p:nvPicPr>
        <p:blipFill>
          <a:blip r:embed="rId4" cstate="print"/>
          <a:srcRect/>
          <a:stretch>
            <a:fillRect/>
          </a:stretch>
        </p:blipFill>
        <p:spPr bwMode="auto">
          <a:xfrm>
            <a:off x="1076325" y="2968625"/>
            <a:ext cx="2035175" cy="115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wipe(up)">
                                      <p:cBhvr>
                                        <p:cTn id="7" dur="500"/>
                                        <p:tgtEl>
                                          <p:spTgt spid="31746">
                                            <p:txEl>
                                              <p:pRg st="1" end="1"/>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750"/>
                                        </p:tgtEl>
                                        <p:attrNameLst>
                                          <p:attrName>style.visibility</p:attrName>
                                        </p:attrNameLst>
                                      </p:cBhvr>
                                      <p:to>
                                        <p:strVal val="visible"/>
                                      </p:to>
                                    </p:set>
                                    <p:animEffect transition="in" filter="wipe(left)">
                                      <p:cBhvr>
                                        <p:cTn id="11" dur="500"/>
                                        <p:tgtEl>
                                          <p:spTgt spid="31750"/>
                                        </p:tgtEl>
                                      </p:cBhvr>
                                    </p:animEffect>
                                  </p:childTnLst>
                                </p:cTn>
                              </p:par>
                              <p:par>
                                <p:cTn id="12" presetID="23" presetClass="entr" presetSubtype="16" fill="hold" nodeType="withEffect">
                                  <p:stCondLst>
                                    <p:cond delay="0"/>
                                  </p:stCondLst>
                                  <p:childTnLst>
                                    <p:set>
                                      <p:cBhvr>
                                        <p:cTn id="13" dur="1" fill="hold">
                                          <p:stCondLst>
                                            <p:cond delay="0"/>
                                          </p:stCondLst>
                                        </p:cTn>
                                        <p:tgtEl>
                                          <p:spTgt spid="31748"/>
                                        </p:tgtEl>
                                        <p:attrNameLst>
                                          <p:attrName>style.visibility</p:attrName>
                                        </p:attrNameLst>
                                      </p:cBhvr>
                                      <p:to>
                                        <p:strVal val="visible"/>
                                      </p:to>
                                    </p:set>
                                    <p:anim calcmode="lin" valueType="num">
                                      <p:cBhvr>
                                        <p:cTn id="14" dur="500" fill="hold"/>
                                        <p:tgtEl>
                                          <p:spTgt spid="31748"/>
                                        </p:tgtEl>
                                        <p:attrNameLst>
                                          <p:attrName>ppt_w</p:attrName>
                                        </p:attrNameLst>
                                      </p:cBhvr>
                                      <p:tavLst>
                                        <p:tav tm="0">
                                          <p:val>
                                            <p:fltVal val="0"/>
                                          </p:val>
                                        </p:tav>
                                        <p:tav tm="100000">
                                          <p:val>
                                            <p:strVal val="#ppt_w"/>
                                          </p:val>
                                        </p:tav>
                                      </p:tavLst>
                                    </p:anim>
                                    <p:anim calcmode="lin" valueType="num">
                                      <p:cBhvr>
                                        <p:cTn id="15" dur="500" fill="hold"/>
                                        <p:tgtEl>
                                          <p:spTgt spid="31748"/>
                                        </p:tgtEl>
                                        <p:attrNameLst>
                                          <p:attrName>ppt_h</p:attrName>
                                        </p:attrNameLst>
                                      </p:cBhvr>
                                      <p:tavLst>
                                        <p:tav tm="0">
                                          <p:val>
                                            <p:fltVal val="0"/>
                                          </p:val>
                                        </p:tav>
                                        <p:tav tm="100000">
                                          <p:val>
                                            <p:strVal val="#ppt_h"/>
                                          </p:val>
                                        </p:tav>
                                      </p:tavLst>
                                    </p:anim>
                                  </p:childTnLst>
                                </p:cTn>
                              </p:par>
                              <p:par>
                                <p:cTn id="16" presetID="22" presetClass="entr" presetSubtype="2" fill="hold" nodeType="withEffect">
                                  <p:stCondLst>
                                    <p:cond delay="0"/>
                                  </p:stCondLst>
                                  <p:childTnLst>
                                    <p:set>
                                      <p:cBhvr>
                                        <p:cTn id="17" dur="1" fill="hold">
                                          <p:stCondLst>
                                            <p:cond delay="0"/>
                                          </p:stCondLst>
                                        </p:cTn>
                                        <p:tgtEl>
                                          <p:spTgt spid="31749"/>
                                        </p:tgtEl>
                                        <p:attrNameLst>
                                          <p:attrName>style.visibility</p:attrName>
                                        </p:attrNameLst>
                                      </p:cBhvr>
                                      <p:to>
                                        <p:strVal val="visible"/>
                                      </p:to>
                                    </p:set>
                                    <p:animEffect transition="in" filter="wipe(right)">
                                      <p:cBhvr>
                                        <p:cTn id="18" dur="500"/>
                                        <p:tgtEl>
                                          <p:spTgt spid="317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1746">
                                            <p:txEl>
                                              <p:pRg st="3" end="3"/>
                                            </p:txEl>
                                          </p:spTgt>
                                        </p:tgtEl>
                                        <p:attrNameLst>
                                          <p:attrName>style.visibility</p:attrName>
                                        </p:attrNameLst>
                                      </p:cBhvr>
                                      <p:to>
                                        <p:strVal val="visible"/>
                                      </p:to>
                                    </p:set>
                                    <p:animEffect transition="in" filter="wipe(left)">
                                      <p:cBhvr>
                                        <p:cTn id="23" dur="500"/>
                                        <p:tgtEl>
                                          <p:spTgt spid="31746">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1746">
                                            <p:txEl>
                                              <p:pRg st="9" end="9"/>
                                            </p:txEl>
                                          </p:spTgt>
                                        </p:tgtEl>
                                        <p:attrNameLst>
                                          <p:attrName>style.visibility</p:attrName>
                                        </p:attrNameLst>
                                      </p:cBhvr>
                                      <p:to>
                                        <p:strVal val="visible"/>
                                      </p:to>
                                    </p:set>
                                    <p:animEffect transition="in" filter="wipe(left)">
                                      <p:cBhvr>
                                        <p:cTn id="28" dur="500"/>
                                        <p:tgtEl>
                                          <p:spTgt spid="31746">
                                            <p:txEl>
                                              <p:pRg st="9" end="9"/>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31746">
                                            <p:txEl>
                                              <p:pRg st="11" end="11"/>
                                            </p:txEl>
                                          </p:spTgt>
                                        </p:tgtEl>
                                        <p:attrNameLst>
                                          <p:attrName>style.visibility</p:attrName>
                                        </p:attrNameLst>
                                      </p:cBhvr>
                                      <p:to>
                                        <p:strVal val="visible"/>
                                      </p:to>
                                    </p:set>
                                    <p:animEffect transition="in" filter="wipe(down)">
                                      <p:cBhvr>
                                        <p:cTn id="33" dur="500"/>
                                        <p:tgtEl>
                                          <p:spTgt spid="3174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6147" name="Rectangle 3"/>
          <p:cNvSpPr>
            <a:spLocks noGrp="1" noChangeArrowheads="1"/>
          </p:cNvSpPr>
          <p:nvPr>
            <p:ph type="body" idx="1"/>
          </p:nvPr>
        </p:nvSpPr>
        <p:spPr>
          <a:xfrm>
            <a:off x="193675" y="1585913"/>
            <a:ext cx="8642350" cy="4962525"/>
          </a:xfrm>
        </p:spPr>
        <p:txBody>
          <a:bodyPr/>
          <a:lstStyle/>
          <a:p>
            <a:pPr>
              <a:lnSpc>
                <a:spcPct val="90000"/>
              </a:lnSpc>
              <a:buFont typeface="Wingdings" pitchFamily="2" charset="2"/>
              <a:buChar char="Ø"/>
            </a:pPr>
            <a:r>
              <a:rPr lang="en-US" sz="1800" smtClean="0"/>
              <a:t>Accordingly, </a:t>
            </a:r>
            <a:r>
              <a:rPr lang="en-US" sz="1800" b="1" smtClean="0"/>
              <a:t>upper sideband </a:t>
            </a:r>
            <a:r>
              <a:rPr lang="en-US" sz="1800" smtClean="0"/>
              <a:t>is most commonly used for voice communications on the 17 and 12 meter bands </a:t>
            </a:r>
            <a:r>
              <a:rPr lang="en-US" sz="900" smtClean="0"/>
              <a:t>(G2A04)</a:t>
            </a:r>
            <a:r>
              <a:rPr lang="en-US" sz="1800" smtClean="0"/>
              <a:t> </a:t>
            </a:r>
          </a:p>
          <a:p>
            <a:pPr>
              <a:lnSpc>
                <a:spcPct val="90000"/>
              </a:lnSpc>
              <a:buFont typeface="Wingdings" pitchFamily="2" charset="2"/>
              <a:buChar char="Ø"/>
            </a:pPr>
            <a:endParaRPr lang="en-US" sz="1800" smtClean="0"/>
          </a:p>
          <a:p>
            <a:pPr>
              <a:lnSpc>
                <a:spcPct val="90000"/>
              </a:lnSpc>
              <a:buFont typeface="Wingdings" pitchFamily="2" charset="2"/>
              <a:buChar char="Ø"/>
            </a:pPr>
            <a:r>
              <a:rPr lang="en-US" sz="1800" b="1" smtClean="0"/>
              <a:t>Single sideband </a:t>
            </a:r>
            <a:r>
              <a:rPr lang="en-US" sz="1800" smtClean="0"/>
              <a:t>is the mode of voice communication most commonly used on the high frequency amateur bands. </a:t>
            </a:r>
            <a:r>
              <a:rPr lang="en-US" sz="900" smtClean="0"/>
              <a:t>(G2A05)</a:t>
            </a:r>
            <a:r>
              <a:rPr lang="en-US" sz="1800" smtClean="0"/>
              <a:t> </a:t>
            </a:r>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700" smtClean="0"/>
          </a:p>
          <a:p>
            <a:pPr>
              <a:lnSpc>
                <a:spcPct val="90000"/>
              </a:lnSpc>
              <a:buFont typeface="Wingdings" pitchFamily="2" charset="2"/>
              <a:buChar char="Ø"/>
            </a:pPr>
            <a:endParaRPr lang="en-US" sz="1800" smtClean="0"/>
          </a:p>
          <a:p>
            <a:pPr>
              <a:lnSpc>
                <a:spcPct val="90000"/>
              </a:lnSpc>
              <a:buFont typeface="Wingdings" pitchFamily="2" charset="2"/>
              <a:buChar char="Ø"/>
            </a:pPr>
            <a:endParaRPr lang="en-US" sz="1800" smtClean="0"/>
          </a:p>
        </p:txBody>
      </p:sp>
      <p:pic>
        <p:nvPicPr>
          <p:cNvPr id="5" name="Picture 7" descr="Page 51"/>
          <p:cNvPicPr>
            <a:picLocks noChangeAspect="1" noChangeArrowheads="1"/>
          </p:cNvPicPr>
          <p:nvPr/>
        </p:nvPicPr>
        <p:blipFill>
          <a:blip r:embed="rId2" cstate="print"/>
          <a:srcRect/>
          <a:stretch>
            <a:fillRect/>
          </a:stretch>
        </p:blipFill>
        <p:spPr bwMode="auto">
          <a:xfrm>
            <a:off x="4341813" y="3621088"/>
            <a:ext cx="4416425" cy="2687637"/>
          </a:xfrm>
          <a:prstGeom prst="rect">
            <a:avLst/>
          </a:prstGeom>
          <a:noFill/>
          <a:ln w="9525">
            <a:noFill/>
            <a:miter lim="800000"/>
            <a:headEnd/>
            <a:tailEnd/>
          </a:ln>
        </p:spPr>
      </p:pic>
      <p:pic>
        <p:nvPicPr>
          <p:cNvPr id="6" name="Picture 6" descr="Carrier&amp;SideBands"/>
          <p:cNvPicPr>
            <a:picLocks noChangeAspect="1" noChangeArrowheads="1"/>
          </p:cNvPicPr>
          <p:nvPr/>
        </p:nvPicPr>
        <p:blipFill>
          <a:blip r:embed="rId3" cstate="print"/>
          <a:srcRect/>
          <a:stretch>
            <a:fillRect/>
          </a:stretch>
        </p:blipFill>
        <p:spPr bwMode="auto">
          <a:xfrm>
            <a:off x="461963" y="3621088"/>
            <a:ext cx="3648075" cy="268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up)">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left)">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7171" name="Rectangle 3"/>
          <p:cNvSpPr>
            <a:spLocks noGrp="1" noChangeArrowheads="1"/>
          </p:cNvSpPr>
          <p:nvPr>
            <p:ph type="body" idx="1"/>
          </p:nvPr>
        </p:nvSpPr>
        <p:spPr>
          <a:xfrm>
            <a:off x="193675" y="1585913"/>
            <a:ext cx="8642350" cy="4962525"/>
          </a:xfrm>
        </p:spPr>
        <p:txBody>
          <a:bodyPr/>
          <a:lstStyle/>
          <a:p>
            <a:pPr>
              <a:lnSpc>
                <a:spcPct val="90000"/>
              </a:lnSpc>
              <a:buFont typeface="Wingdings" pitchFamily="2" charset="2"/>
              <a:buChar char="Ø"/>
            </a:pPr>
            <a:r>
              <a:rPr lang="en-US" sz="1800" smtClean="0"/>
              <a:t>Because only one sideband is transmitted, </a:t>
            </a:r>
            <a:r>
              <a:rPr lang="en-US" sz="1800" b="1" smtClean="0"/>
              <a:t>less bandwidth used and higher power efficiency</a:t>
            </a:r>
            <a:r>
              <a:rPr lang="en-US" sz="1800" smtClean="0"/>
              <a:t> are advantages when using single sideband as compared to other analog voice modes on the HF amateur bands. </a:t>
            </a:r>
            <a:r>
              <a:rPr lang="en-US" sz="900" smtClean="0"/>
              <a:t>(G2A06)</a:t>
            </a:r>
            <a:r>
              <a:rPr lang="en-US" sz="1800" smtClean="0"/>
              <a:t> </a:t>
            </a:r>
          </a:p>
          <a:p>
            <a:pPr>
              <a:lnSpc>
                <a:spcPct val="90000"/>
              </a:lnSpc>
              <a:buFont typeface="Wingdings" pitchFamily="2" charset="2"/>
              <a:buChar char="Ø"/>
            </a:pPr>
            <a:endParaRPr lang="en-US" sz="700" smtClean="0"/>
          </a:p>
          <a:p>
            <a:pPr>
              <a:lnSpc>
                <a:spcPct val="90000"/>
              </a:lnSpc>
              <a:buFont typeface="Wingdings" pitchFamily="2" charset="2"/>
              <a:buChar char="Ø"/>
            </a:pPr>
            <a:r>
              <a:rPr lang="en-US" sz="1800" smtClean="0"/>
              <a:t>When using single sideband (SSB) voice mode, </a:t>
            </a:r>
            <a:r>
              <a:rPr lang="en-US" sz="1800" b="1" smtClean="0"/>
              <a:t>only one sideband is transmitted; the other sideband and carrier are suppressed. </a:t>
            </a:r>
            <a:r>
              <a:rPr lang="en-US" sz="900" smtClean="0"/>
              <a:t>(G2A07)</a:t>
            </a:r>
            <a:r>
              <a:rPr lang="en-US" sz="1800" smtClean="0"/>
              <a:t> </a:t>
            </a:r>
          </a:p>
          <a:p>
            <a:pPr>
              <a:lnSpc>
                <a:spcPct val="90000"/>
              </a:lnSpc>
              <a:buFont typeface="Wingdings" pitchFamily="2" charset="2"/>
              <a:buChar char="Ø"/>
            </a:pPr>
            <a:endParaRPr lang="en-US" sz="700" smtClean="0"/>
          </a:p>
          <a:p>
            <a:pPr>
              <a:lnSpc>
                <a:spcPct val="90000"/>
              </a:lnSpc>
              <a:buFont typeface="Wingdings" pitchFamily="2" charset="2"/>
              <a:buChar char="Ø"/>
            </a:pPr>
            <a:r>
              <a:rPr lang="en-US" sz="1800" smtClean="0"/>
              <a:t>The recommended way to break into a conversation when using phone is to </a:t>
            </a:r>
            <a:r>
              <a:rPr lang="en-US" sz="1800" b="1" smtClean="0"/>
              <a:t>say your call sign during a break between transmissions from the other stations.</a:t>
            </a:r>
            <a:r>
              <a:rPr lang="en-US" sz="1800" smtClean="0"/>
              <a:t> </a:t>
            </a:r>
            <a:r>
              <a:rPr lang="en-US" sz="900" smtClean="0"/>
              <a:t>(G2A08)</a:t>
            </a:r>
          </a:p>
          <a:p>
            <a:pPr>
              <a:lnSpc>
                <a:spcPct val="90000"/>
              </a:lnSpc>
              <a:buFont typeface="Wingdings" pitchFamily="2" charset="2"/>
              <a:buChar char="Ø"/>
            </a:pPr>
            <a:endParaRPr lang="en-US" sz="700" smtClean="0"/>
          </a:p>
          <a:p>
            <a:pPr>
              <a:lnSpc>
                <a:spcPct val="90000"/>
              </a:lnSpc>
              <a:buFont typeface="Wingdings" pitchFamily="2" charset="2"/>
              <a:buChar char="Ø"/>
            </a:pPr>
            <a:r>
              <a:rPr lang="en-US" sz="1800" smtClean="0"/>
              <a:t>The reason most amateur stations use lower sideband on the 160, 75 and 40 meter bands is that </a:t>
            </a:r>
            <a:r>
              <a:rPr lang="en-US" sz="1800" b="1" smtClean="0"/>
              <a:t>current amateur practice is to use lower sideband on these frequency bands</a:t>
            </a:r>
            <a:r>
              <a:rPr lang="en-US" sz="1800" smtClean="0"/>
              <a:t>. </a:t>
            </a:r>
            <a:r>
              <a:rPr lang="en-US" sz="900" smtClean="0"/>
              <a:t>(G2A09)</a:t>
            </a:r>
            <a:r>
              <a:rPr lang="en-US" sz="1800" smtClean="0"/>
              <a:t> </a:t>
            </a:r>
          </a:p>
          <a:p>
            <a:pPr>
              <a:lnSpc>
                <a:spcPct val="90000"/>
              </a:lnSpc>
              <a:buFont typeface="Wingdings" pitchFamily="2" charset="2"/>
              <a:buChar char="Ø"/>
            </a:pPr>
            <a:endParaRPr lang="en-US" sz="1800" smtClean="0"/>
          </a:p>
        </p:txBody>
      </p:sp>
      <p:pic>
        <p:nvPicPr>
          <p:cNvPr id="4" name="Picture 602" descr="Picture2"/>
          <p:cNvPicPr>
            <a:picLocks noChangeAspect="1" noChangeArrowheads="1"/>
          </p:cNvPicPr>
          <p:nvPr/>
        </p:nvPicPr>
        <p:blipFill>
          <a:blip r:embed="rId2" cstate="print"/>
          <a:srcRect/>
          <a:stretch>
            <a:fillRect/>
          </a:stretch>
        </p:blipFill>
        <p:spPr bwMode="auto">
          <a:xfrm>
            <a:off x="269875" y="5118100"/>
            <a:ext cx="8724900" cy="127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up)">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wipe(left)">
                                      <p:cBhvr>
                                        <p:cTn id="12" dur="5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wipe(left)">
                                      <p:cBhvr>
                                        <p:cTn id="17" dur="500"/>
                                        <p:tgtEl>
                                          <p:spTgt spid="717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wipe(left)">
                                      <p:cBhvr>
                                        <p:cTn id="22" dur="500"/>
                                        <p:tgtEl>
                                          <p:spTgt spid="717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GB" sz="3600" b="1" smtClean="0"/>
              <a:t>Operating Procedures</a:t>
            </a:r>
            <a:endParaRPr lang="en-US" sz="3600" smtClean="0"/>
          </a:p>
        </p:txBody>
      </p:sp>
      <p:sp>
        <p:nvSpPr>
          <p:cNvPr id="26627" name="Rectangle 3"/>
          <p:cNvSpPr>
            <a:spLocks noGrp="1" noChangeArrowheads="1"/>
          </p:cNvSpPr>
          <p:nvPr>
            <p:ph type="body" idx="1"/>
          </p:nvPr>
        </p:nvSpPr>
        <p:spPr>
          <a:xfrm>
            <a:off x="14288" y="1470025"/>
            <a:ext cx="5645150" cy="3292475"/>
          </a:xfrm>
        </p:spPr>
        <p:txBody>
          <a:bodyPr/>
          <a:lstStyle/>
          <a:p>
            <a:pPr>
              <a:buFont typeface="Wingdings" pitchFamily="2" charset="2"/>
              <a:buChar char="Ø"/>
            </a:pPr>
            <a:r>
              <a:rPr lang="en-US" b="1" smtClean="0"/>
              <a:t>VOX allows "hands free" operation</a:t>
            </a:r>
            <a:r>
              <a:rPr lang="en-US" smtClean="0"/>
              <a:t>. </a:t>
            </a:r>
            <a:r>
              <a:rPr lang="en-US" sz="1000" smtClean="0"/>
              <a:t>(G2A10)</a:t>
            </a:r>
          </a:p>
          <a:p>
            <a:pPr lvl="1">
              <a:lnSpc>
                <a:spcPts val="1800"/>
              </a:lnSpc>
            </a:pPr>
            <a:r>
              <a:rPr lang="en-US" sz="1600" smtClean="0">
                <a:solidFill>
                  <a:srgbClr val="FF0000"/>
                </a:solidFill>
              </a:rPr>
              <a:t>When operating SSB, many amateurs like to use the VOX, or voice-operated control, feature of their transceivers</a:t>
            </a:r>
            <a:r>
              <a:rPr lang="en-US" smtClean="0">
                <a:solidFill>
                  <a:srgbClr val="FF0000"/>
                </a:solidFill>
              </a:rPr>
              <a:t>.</a:t>
            </a:r>
          </a:p>
          <a:p>
            <a:pPr lvl="1">
              <a:buFont typeface="Wingdings" pitchFamily="2" charset="2"/>
              <a:buChar char="Ø"/>
            </a:pPr>
            <a:endParaRPr lang="en-US" smtClean="0"/>
          </a:p>
          <a:p>
            <a:pPr>
              <a:buFont typeface="Wingdings" pitchFamily="2" charset="2"/>
              <a:buChar char="Ø"/>
            </a:pPr>
            <a:endParaRPr lang="en-US" b="1" smtClean="0"/>
          </a:p>
          <a:p>
            <a:pPr>
              <a:buFont typeface="Wingdings" pitchFamily="2" charset="2"/>
              <a:buChar char="Ø"/>
            </a:pPr>
            <a:endParaRPr lang="en-US" b="1" smtClean="0"/>
          </a:p>
          <a:p>
            <a:pPr>
              <a:buFont typeface="Wingdings" pitchFamily="2" charset="2"/>
              <a:buChar char="Ø"/>
            </a:pPr>
            <a:r>
              <a:rPr lang="en-US" smtClean="0"/>
              <a:t>The expression "CQ DX" usually indicates </a:t>
            </a:r>
            <a:r>
              <a:rPr lang="en-US" b="1" smtClean="0"/>
              <a:t>The caller is looking for any station outside their own country</a:t>
            </a:r>
            <a:r>
              <a:rPr lang="en-US" smtClean="0"/>
              <a:t>. </a:t>
            </a:r>
            <a:r>
              <a:rPr lang="en-US" sz="1000" smtClean="0"/>
              <a:t>(G2A11)</a:t>
            </a:r>
            <a:endParaRPr lang="en-US" smtClean="0"/>
          </a:p>
          <a:p>
            <a:pPr>
              <a:buFont typeface="Wingdings" pitchFamily="2" charset="2"/>
              <a:buChar char="Ø"/>
            </a:pPr>
            <a:endParaRPr lang="en-US" b="1" smtClean="0"/>
          </a:p>
        </p:txBody>
      </p:sp>
      <p:sp>
        <p:nvSpPr>
          <p:cNvPr id="26629" name="Text Box 5"/>
          <p:cNvSpPr txBox="1">
            <a:spLocks noChangeArrowheads="1"/>
          </p:cNvSpPr>
          <p:nvPr/>
        </p:nvSpPr>
        <p:spPr bwMode="auto">
          <a:xfrm>
            <a:off x="1552575" y="2928938"/>
            <a:ext cx="4302125" cy="73025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1400">
                <a:solidFill>
                  <a:srgbClr val="FF0000"/>
                </a:solidFill>
                <a:latin typeface="Rockwell" pitchFamily="18" charset="0"/>
              </a:rPr>
              <a:t>Using a headset with an attached mike on VOX will keep both hands free when you’re taking on the worldwide bands while at your home station.</a:t>
            </a:r>
          </a:p>
        </p:txBody>
      </p:sp>
      <p:pic>
        <p:nvPicPr>
          <p:cNvPr id="26630" name="Picture 6"/>
          <p:cNvPicPr>
            <a:picLocks noChangeAspect="1" noChangeArrowheads="1"/>
          </p:cNvPicPr>
          <p:nvPr/>
        </p:nvPicPr>
        <p:blipFill>
          <a:blip r:embed="rId2" cstate="print"/>
          <a:srcRect/>
          <a:stretch>
            <a:fillRect/>
          </a:stretch>
        </p:blipFill>
        <p:spPr bwMode="auto">
          <a:xfrm>
            <a:off x="5854700" y="1470025"/>
            <a:ext cx="3289300" cy="2189163"/>
          </a:xfrm>
          <a:prstGeom prst="rect">
            <a:avLst/>
          </a:prstGeom>
          <a:noFill/>
          <a:ln w="12700" cap="sq">
            <a:noFill/>
            <a:miter lim="800000"/>
            <a:headEnd type="none" w="sm" len="sm"/>
            <a:tailEnd type="none" w="sm" len="sm"/>
          </a:ln>
          <a:effectLst/>
        </p:spPr>
      </p:pic>
      <p:pic>
        <p:nvPicPr>
          <p:cNvPr id="6" name="Picture 8"/>
          <p:cNvPicPr>
            <a:picLocks noChangeAspect="1" noChangeArrowheads="1"/>
          </p:cNvPicPr>
          <p:nvPr/>
        </p:nvPicPr>
        <p:blipFill>
          <a:blip r:embed="rId3" cstate="print"/>
          <a:srcRect/>
          <a:stretch>
            <a:fillRect/>
          </a:stretch>
        </p:blipFill>
        <p:spPr bwMode="auto">
          <a:xfrm>
            <a:off x="5597525" y="4197350"/>
            <a:ext cx="3546475" cy="2660650"/>
          </a:xfrm>
          <a:prstGeom prst="rect">
            <a:avLst/>
          </a:prstGeom>
          <a:noFill/>
          <a:ln w="12700" cap="sq">
            <a:noFill/>
            <a:miter lim="800000"/>
            <a:headEnd type="none" w="sm" len="sm"/>
            <a:tailEnd type="none" w="sm" len="sm"/>
          </a:ln>
          <a:effectLst/>
        </p:spPr>
      </p:pic>
      <p:sp>
        <p:nvSpPr>
          <p:cNvPr id="7" name="Text Box 6"/>
          <p:cNvSpPr txBox="1">
            <a:spLocks noChangeArrowheads="1"/>
          </p:cNvSpPr>
          <p:nvPr/>
        </p:nvSpPr>
        <p:spPr bwMode="auto">
          <a:xfrm>
            <a:off x="3098800" y="5667375"/>
            <a:ext cx="2497138" cy="1077913"/>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1600">
                <a:solidFill>
                  <a:srgbClr val="FF0000"/>
                </a:solidFill>
                <a:latin typeface="Rockwell" pitchFamily="18" charset="0"/>
              </a:rPr>
              <a:t>A DX station like this one, on top of a hill, will enjoy some great contacts world wide.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up)">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6630"/>
                                        </p:tgtEl>
                                        <p:attrNameLst>
                                          <p:attrName>style.visibility</p:attrName>
                                        </p:attrNameLst>
                                      </p:cBhvr>
                                      <p:to>
                                        <p:strVal val="visible"/>
                                      </p:to>
                                    </p:set>
                                    <p:animEffect transition="in" filter="wipe(right)">
                                      <p:cBhvr>
                                        <p:cTn id="17" dur="500"/>
                                        <p:tgtEl>
                                          <p:spTgt spid="2663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6629"/>
                                        </p:tgtEl>
                                        <p:attrNameLst>
                                          <p:attrName>style.visibility</p:attrName>
                                        </p:attrNameLst>
                                      </p:cBhvr>
                                      <p:to>
                                        <p:strVal val="visible"/>
                                      </p:to>
                                    </p:set>
                                    <p:animEffect transition="in" filter="wipe(left)">
                                      <p:cBhvr>
                                        <p:cTn id="20" dur="500"/>
                                        <p:tgtEl>
                                          <p:spTgt spid="266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6627">
                                            <p:txEl>
                                              <p:pRg st="5" end="5"/>
                                            </p:txEl>
                                          </p:spTgt>
                                        </p:tgtEl>
                                        <p:attrNameLst>
                                          <p:attrName>style.visibility</p:attrName>
                                        </p:attrNameLst>
                                      </p:cBhvr>
                                      <p:to>
                                        <p:strVal val="visible"/>
                                      </p:to>
                                    </p:set>
                                    <p:animEffect transition="in" filter="wipe(left)">
                                      <p:cBhvr>
                                        <p:cTn id="25" dur="500"/>
                                        <p:tgtEl>
                                          <p:spTgt spid="2662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GB" sz="3600" b="1" smtClean="0"/>
              <a:t>Operating Procedures</a:t>
            </a:r>
            <a:endParaRPr lang="en-US" sz="3600" b="1" smtClean="0"/>
          </a:p>
        </p:txBody>
      </p:sp>
      <p:sp>
        <p:nvSpPr>
          <p:cNvPr id="9219" name="Rectangle 3"/>
          <p:cNvSpPr>
            <a:spLocks noGrp="1" noChangeArrowheads="1"/>
          </p:cNvSpPr>
          <p:nvPr>
            <p:ph type="body" idx="1"/>
          </p:nvPr>
        </p:nvSpPr>
        <p:spPr>
          <a:xfrm>
            <a:off x="79375" y="1508125"/>
            <a:ext cx="8950325" cy="4962525"/>
          </a:xfrm>
        </p:spPr>
        <p:txBody>
          <a:bodyPr/>
          <a:lstStyle/>
          <a:p>
            <a:pPr>
              <a:lnSpc>
                <a:spcPts val="2200"/>
              </a:lnSpc>
              <a:buFont typeface="Wingdings" pitchFamily="2" charset="2"/>
              <a:buChar char="Ø"/>
            </a:pPr>
            <a:r>
              <a:rPr lang="en-US" b="1" smtClean="0"/>
              <a:t>No one has priority access to frequencies, common courtesy should be a guide</a:t>
            </a:r>
            <a:r>
              <a:rPr lang="en-US" smtClean="0"/>
              <a:t>. </a:t>
            </a:r>
            <a:r>
              <a:rPr lang="en-US" sz="1000" smtClean="0"/>
              <a:t>(G2B01)</a:t>
            </a:r>
          </a:p>
          <a:p>
            <a:pPr>
              <a:buFont typeface="Wingdings" pitchFamily="2" charset="2"/>
              <a:buChar char="Ø"/>
            </a:pPr>
            <a:endParaRPr lang="en-US" sz="1000" smtClean="0"/>
          </a:p>
          <a:p>
            <a:pPr>
              <a:buFont typeface="Wingdings" pitchFamily="2" charset="2"/>
              <a:buChar char="Ø"/>
            </a:pPr>
            <a:r>
              <a:rPr lang="en-US" sz="1800" smtClean="0"/>
              <a:t>The first thing you should do if you are communicating with another amateur station and hear a station in distress break in is to </a:t>
            </a:r>
            <a:r>
              <a:rPr lang="en-US" sz="1800" b="1" smtClean="0"/>
              <a:t>acknowledge the station in distress and determine what assistance may be needed</a:t>
            </a:r>
            <a:r>
              <a:rPr lang="en-US" sz="1800" smtClean="0"/>
              <a:t>.</a:t>
            </a:r>
            <a:r>
              <a:rPr lang="en-US" sz="1200" smtClean="0"/>
              <a:t> </a:t>
            </a:r>
            <a:r>
              <a:rPr lang="en-US" sz="900" smtClean="0"/>
              <a:t>(G2B02)</a:t>
            </a:r>
          </a:p>
          <a:p>
            <a:pPr>
              <a:buFont typeface="Wingdings" pitchFamily="2" charset="2"/>
              <a:buNone/>
            </a:pPr>
            <a:r>
              <a:rPr lang="en-US" sz="1200" smtClean="0"/>
              <a:t> </a:t>
            </a:r>
          </a:p>
          <a:p>
            <a:pPr>
              <a:buFont typeface="Wingdings" pitchFamily="2" charset="2"/>
              <a:buChar char="Ø"/>
            </a:pPr>
            <a:r>
              <a:rPr lang="en-US" sz="1800" smtClean="0"/>
              <a:t>If propagation changes during your contact and you notice increasing interference from other activity on the same frequency, </a:t>
            </a:r>
            <a:r>
              <a:rPr lang="en-US" sz="1800" b="1" smtClean="0"/>
              <a:t>as a common courtesy, move your contact to another frequency</a:t>
            </a:r>
            <a:r>
              <a:rPr lang="en-US" sz="1800" smtClean="0"/>
              <a:t>. </a:t>
            </a:r>
            <a:r>
              <a:rPr lang="en-US" sz="900" smtClean="0"/>
              <a:t>(G2B03)</a:t>
            </a:r>
          </a:p>
          <a:p>
            <a:pPr>
              <a:buFont typeface="Wingdings" pitchFamily="2" charset="2"/>
              <a:buChar char="Ø"/>
            </a:pPr>
            <a:endParaRPr lang="en-US" sz="1200" smtClean="0"/>
          </a:p>
          <a:p>
            <a:pPr>
              <a:buFont typeface="Wingdings" pitchFamily="2" charset="2"/>
              <a:buChar char="Ø"/>
            </a:pPr>
            <a:r>
              <a:rPr lang="en-US" sz="1800" smtClean="0"/>
              <a:t>Before amateur stations may provide communications to broadcasters for dissemination to the public, </a:t>
            </a:r>
            <a:r>
              <a:rPr lang="en-US" sz="1800" b="1" smtClean="0"/>
              <a:t>the communications must directly relate to the immediate safety of human life or protection of property and there must be no other means of communication reasonably available before or at the time of the event</a:t>
            </a:r>
            <a:r>
              <a:rPr lang="en-US" sz="1800" smtClean="0"/>
              <a:t>.</a:t>
            </a:r>
            <a:r>
              <a:rPr lang="en-US" sz="900" smtClean="0"/>
              <a:t>(G1B04)</a:t>
            </a:r>
            <a:endParaRPr lang="en-US" sz="1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up)">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left)">
                                      <p:cBhvr>
                                        <p:cTn id="12" dur="5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wipe(left)">
                                      <p:cBhvr>
                                        <p:cTn id="17" dur="500"/>
                                        <p:tgtEl>
                                          <p:spTgt spid="92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219">
                                            <p:txEl>
                                              <p:pRg st="6" end="6"/>
                                            </p:txEl>
                                          </p:spTgt>
                                        </p:tgtEl>
                                        <p:attrNameLst>
                                          <p:attrName>style.visibility</p:attrName>
                                        </p:attrNameLst>
                                      </p:cBhvr>
                                      <p:to>
                                        <p:strVal val="visible"/>
                                      </p:to>
                                    </p:set>
                                    <p:animEffect transition="in" filter="wipe(down)">
                                      <p:cBhvr>
                                        <p:cTn id="22"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GB" sz="3600" b="1" smtClean="0"/>
              <a:t>Operating Procedures</a:t>
            </a:r>
            <a:endParaRPr lang="en-US" sz="3600" smtClean="0"/>
          </a:p>
        </p:txBody>
      </p:sp>
      <p:sp>
        <p:nvSpPr>
          <p:cNvPr id="10243" name="Rectangle 3"/>
          <p:cNvSpPr>
            <a:spLocks noGrp="1" noChangeArrowheads="1"/>
          </p:cNvSpPr>
          <p:nvPr>
            <p:ph type="body" idx="1"/>
          </p:nvPr>
        </p:nvSpPr>
        <p:spPr>
          <a:xfrm>
            <a:off x="155575" y="1573213"/>
            <a:ext cx="8678863" cy="4962525"/>
          </a:xfrm>
        </p:spPr>
        <p:txBody>
          <a:bodyPr/>
          <a:lstStyle/>
          <a:p>
            <a:pPr marL="609600" indent="-609600">
              <a:lnSpc>
                <a:spcPts val="2200"/>
              </a:lnSpc>
              <a:buFont typeface="Wingdings" pitchFamily="2" charset="2"/>
              <a:buChar char="Ø"/>
            </a:pPr>
            <a:r>
              <a:rPr lang="en-US" smtClean="0"/>
              <a:t>The customary minimum frequency separation between SSB signals under normal conditions is </a:t>
            </a:r>
            <a:r>
              <a:rPr lang="en-US" b="1" smtClean="0"/>
              <a:t>approximately 3 kHz</a:t>
            </a:r>
            <a:r>
              <a:rPr lang="en-US" smtClean="0"/>
              <a:t>. </a:t>
            </a:r>
            <a:r>
              <a:rPr lang="en-US" sz="1000" smtClean="0"/>
              <a:t>(G2B05)</a:t>
            </a:r>
            <a:endParaRPr lang="en-US" sz="800" smtClean="0"/>
          </a:p>
          <a:p>
            <a:pPr marL="609600" indent="-609600">
              <a:lnSpc>
                <a:spcPts val="2200"/>
              </a:lnSpc>
              <a:buFont typeface="Wingdings" pitchFamily="2" charset="2"/>
              <a:buChar char="Ø"/>
            </a:pPr>
            <a:endParaRPr lang="en-US" sz="1000" smtClean="0"/>
          </a:p>
          <a:p>
            <a:pPr marL="609600" indent="-609600">
              <a:lnSpc>
                <a:spcPts val="2200"/>
              </a:lnSpc>
              <a:buFont typeface="Wingdings" pitchFamily="2" charset="2"/>
              <a:buChar char="Ø"/>
            </a:pPr>
            <a:r>
              <a:rPr lang="en-US" smtClean="0"/>
              <a:t>A practical way to avoid harmful interference when selecting a frequency to call CQ on CW or phone is to </a:t>
            </a:r>
            <a:r>
              <a:rPr lang="en-US" b="1" smtClean="0"/>
              <a:t>send "QRL?" on CW, followed by your call sign; or, if using phone, ask if the frequency is in use, followed by your call sign</a:t>
            </a:r>
            <a:r>
              <a:rPr lang="en-US" smtClean="0"/>
              <a:t>. </a:t>
            </a:r>
            <a:r>
              <a:rPr lang="en-US" sz="1000" smtClean="0"/>
              <a:t>(G2B06)</a:t>
            </a:r>
            <a:endParaRPr lang="en-US" sz="800" smtClean="0"/>
          </a:p>
          <a:p>
            <a:pPr marL="609600" indent="-609600">
              <a:lnSpc>
                <a:spcPts val="2200"/>
              </a:lnSpc>
              <a:buFont typeface="Wingdings" pitchFamily="2" charset="2"/>
              <a:buChar char="Ø"/>
            </a:pPr>
            <a:endParaRPr lang="en-US" smtClean="0"/>
          </a:p>
          <a:p>
            <a:pPr marL="609600" indent="-609600">
              <a:lnSpc>
                <a:spcPts val="2200"/>
              </a:lnSpc>
              <a:buFont typeface="Wingdings" pitchFamily="2" charset="2"/>
              <a:buChar char="Ø"/>
            </a:pPr>
            <a:r>
              <a:rPr lang="en-US" smtClean="0"/>
              <a:t>To comply with good amateur practice when choosing a frequency on which to initiate a call, </a:t>
            </a:r>
            <a:r>
              <a:rPr lang="en-US" b="1" smtClean="0"/>
              <a:t>follow the voluntary band plan for the operating mode you intend to use</a:t>
            </a:r>
            <a:r>
              <a:rPr lang="en-US" smtClean="0"/>
              <a:t>. </a:t>
            </a:r>
            <a:r>
              <a:rPr lang="en-US" sz="1000" smtClean="0"/>
              <a:t>(G2B07)</a:t>
            </a:r>
          </a:p>
          <a:p>
            <a:pPr marL="609600" indent="-609600">
              <a:lnSpc>
                <a:spcPts val="2200"/>
              </a:lnSpc>
              <a:buFont typeface="Wingdings" pitchFamily="2" charset="2"/>
              <a:buChar char="Ø"/>
            </a:pPr>
            <a:endParaRPr lang="en-US" smtClean="0"/>
          </a:p>
          <a:p>
            <a:pPr marL="609600" indent="-609600">
              <a:lnSpc>
                <a:spcPts val="2200"/>
              </a:lnSpc>
              <a:buFont typeface="Wingdings" pitchFamily="2" charset="2"/>
              <a:buChar char="Ø"/>
            </a:pPr>
            <a:r>
              <a:rPr lang="en-US" smtClean="0"/>
              <a:t>A portion of bands that are used in a voluntary basis called the “DX window” should not be used for stateside U.S. contacts. </a:t>
            </a:r>
            <a:r>
              <a:rPr lang="en-US" sz="1000" smtClean="0"/>
              <a:t>(G2B08)</a:t>
            </a:r>
          </a:p>
          <a:p>
            <a:pPr marL="609600" indent="-609600">
              <a:lnSpc>
                <a:spcPts val="2200"/>
              </a:lnSpc>
              <a:buFont typeface="Wingdings" pitchFamily="2" charset="2"/>
              <a:buChar char="Ø"/>
            </a:pPr>
            <a:endParaRPr lang="en-US" smtClean="0"/>
          </a:p>
          <a:p>
            <a:pPr marL="609600" indent="-609600">
              <a:lnSpc>
                <a:spcPts val="2200"/>
              </a:lnSpc>
            </a:pPr>
            <a:endParaRPr lang="en-US" sz="1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up)">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left)">
                                      <p:cBhvr>
                                        <p:cTn id="12" dur="500"/>
                                        <p:tgtEl>
                                          <p:spTgt spid="10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wipe(left)">
                                      <p:cBhvr>
                                        <p:cTn id="17" dur="500"/>
                                        <p:tgtEl>
                                          <p:spTgt spid="1024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wipe(down)">
                                      <p:cBhvr>
                                        <p:cTn id="2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GB" sz="3600" b="1" smtClean="0"/>
              <a:t>Operating Procedures</a:t>
            </a:r>
            <a:endParaRPr lang="en-US" sz="3600" smtClean="0"/>
          </a:p>
        </p:txBody>
      </p:sp>
      <p:sp>
        <p:nvSpPr>
          <p:cNvPr id="30723" name="Rectangle 3"/>
          <p:cNvSpPr>
            <a:spLocks noGrp="1" noChangeArrowheads="1"/>
          </p:cNvSpPr>
          <p:nvPr>
            <p:ph type="body" idx="1"/>
          </p:nvPr>
        </p:nvSpPr>
        <p:spPr>
          <a:xfrm>
            <a:off x="250825" y="1431925"/>
            <a:ext cx="8893175" cy="4962525"/>
          </a:xfrm>
        </p:spPr>
        <p:txBody>
          <a:bodyPr/>
          <a:lstStyle/>
          <a:p>
            <a:pPr marL="609600" indent="-609600">
              <a:lnSpc>
                <a:spcPts val="2200"/>
              </a:lnSpc>
              <a:buFont typeface="Wingdings" pitchFamily="2" charset="2"/>
              <a:buNone/>
            </a:pPr>
            <a:endParaRPr lang="en-US" sz="1000" smtClean="0"/>
          </a:p>
          <a:p>
            <a:pPr marL="609600" indent="-609600">
              <a:lnSpc>
                <a:spcPts val="2200"/>
              </a:lnSpc>
              <a:buFont typeface="Wingdings" pitchFamily="2" charset="2"/>
              <a:buChar char="Ø"/>
            </a:pPr>
            <a:r>
              <a:rPr lang="en-US" b="1" smtClean="0"/>
              <a:t>Only a person holding an FCC issued amateur operator license </a:t>
            </a:r>
            <a:r>
              <a:rPr lang="en-US" smtClean="0"/>
              <a:t>may be the control operator of an amateur station transmitting in RACES to assist relief operations during a disaster. </a:t>
            </a:r>
            <a:r>
              <a:rPr lang="en-US" sz="1000" smtClean="0"/>
              <a:t>(G2B09)</a:t>
            </a:r>
            <a:r>
              <a:rPr lang="en-US" smtClean="0"/>
              <a:t> </a:t>
            </a:r>
            <a:endParaRPr lang="en-US" sz="1400" smtClean="0"/>
          </a:p>
          <a:p>
            <a:pPr marL="609600" indent="-609600">
              <a:lnSpc>
                <a:spcPts val="2200"/>
              </a:lnSpc>
            </a:pPr>
            <a:endParaRPr lang="en-US" smtClean="0"/>
          </a:p>
        </p:txBody>
      </p:sp>
      <p:sp>
        <p:nvSpPr>
          <p:cNvPr id="30725" name="Text Box 5"/>
          <p:cNvSpPr txBox="1">
            <a:spLocks noChangeArrowheads="1"/>
          </p:cNvSpPr>
          <p:nvPr/>
        </p:nvSpPr>
        <p:spPr bwMode="auto">
          <a:xfrm>
            <a:off x="769938" y="4619625"/>
            <a:ext cx="2228850" cy="180340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1600">
                <a:solidFill>
                  <a:srgbClr val="FF0000"/>
                </a:solidFill>
                <a:latin typeface="Rockwell" pitchFamily="18" charset="0"/>
              </a:rPr>
              <a:t>In an emergency, authorized hams participating in a RACES organization may communicate from a police helicopter.</a:t>
            </a:r>
          </a:p>
        </p:txBody>
      </p:sp>
      <p:pic>
        <p:nvPicPr>
          <p:cNvPr id="30726" name="Picture 6"/>
          <p:cNvPicPr>
            <a:picLocks noChangeAspect="1" noChangeArrowheads="1"/>
          </p:cNvPicPr>
          <p:nvPr/>
        </p:nvPicPr>
        <p:blipFill>
          <a:blip r:embed="rId2" cstate="print"/>
          <a:srcRect/>
          <a:stretch>
            <a:fillRect/>
          </a:stretch>
        </p:blipFill>
        <p:spPr bwMode="auto">
          <a:xfrm>
            <a:off x="3073400" y="3352800"/>
            <a:ext cx="5916613" cy="3325813"/>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wipe(up)">
                                      <p:cBhvr>
                                        <p:cTn id="7" dur="5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down)">
                                      <p:cBhvr>
                                        <p:cTn id="12" dur="500"/>
                                        <p:tgtEl>
                                          <p:spTgt spid="30726"/>
                                        </p:tgtEl>
                                      </p:cBhvr>
                                    </p:animEffect>
                                  </p:childTnLst>
                                </p:cTn>
                              </p:par>
                              <p:par>
                                <p:cTn id="13" presetID="22" presetClass="entr" presetSubtype="4" fill="hold" nodeType="withEffect">
                                  <p:stCondLst>
                                    <p:cond delay="0"/>
                                  </p:stCondLst>
                                  <p:childTnLst>
                                    <p:set>
                                      <p:cBhvr>
                                        <p:cTn id="14" dur="1" fill="hold">
                                          <p:stCondLst>
                                            <p:cond delay="0"/>
                                          </p:stCondLst>
                                        </p:cTn>
                                        <p:tgtEl>
                                          <p:spTgt spid="30725">
                                            <p:txEl>
                                              <p:pRg st="0" end="0"/>
                                            </p:txEl>
                                          </p:spTgt>
                                        </p:tgtEl>
                                        <p:attrNameLst>
                                          <p:attrName>style.visibility</p:attrName>
                                        </p:attrNameLst>
                                      </p:cBhvr>
                                      <p:to>
                                        <p:strVal val="visible"/>
                                      </p:to>
                                    </p:set>
                                    <p:animEffect transition="in" filter="wipe(down)">
                                      <p:cBhvr>
                                        <p:cTn id="15" dur="500"/>
                                        <p:tgtEl>
                                          <p:spTgt spid="307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etition">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15437</TotalTime>
  <Words>1967</Words>
  <Application>Microsoft Office PowerPoint</Application>
  <PresentationFormat>On-screen Show (4:3)</PresentationFormat>
  <Paragraphs>266</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Verdana</vt:lpstr>
      <vt:lpstr>Arial</vt:lpstr>
      <vt:lpstr>Rockwell</vt:lpstr>
      <vt:lpstr>Times New Roman</vt:lpstr>
      <vt:lpstr>Wingdings</vt:lpstr>
      <vt:lpstr>Competition</vt:lpstr>
      <vt:lpstr>General Licensing Class</vt:lpstr>
      <vt:lpstr>General Class  Element 3 Course Presentation</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lpstr>Operating Procedures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Amateur Radio Technician Class Element 2 Course Presentation</dc:title>
  <dc:creator>K3DIO</dc:creator>
  <dc:description>http://www.K3DIO.Com</dc:description>
  <cp:lastModifiedBy>Michael</cp:lastModifiedBy>
  <cp:revision>424</cp:revision>
  <dcterms:created xsi:type="dcterms:W3CDTF">2006-06-22T17:50:50Z</dcterms:created>
  <dcterms:modified xsi:type="dcterms:W3CDTF">2012-12-13T12:47:04Z</dcterms:modified>
</cp:coreProperties>
</file>